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5.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6.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drawings/drawing2.xml" ContentType="application/vnd.openxmlformats-officedocument.drawingml.chartshapes+xml"/>
  <Override PartName="/ppt/notesSlides/notesSlide7.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notesSlides/notesSlide16.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handoutMasterIdLst>
    <p:handoutMasterId r:id="rId20"/>
  </p:handoutMasterIdLst>
  <p:sldIdLst>
    <p:sldId id="256" r:id="rId2"/>
    <p:sldId id="303" r:id="rId3"/>
    <p:sldId id="308" r:id="rId4"/>
    <p:sldId id="365" r:id="rId5"/>
    <p:sldId id="366" r:id="rId6"/>
    <p:sldId id="363" r:id="rId7"/>
    <p:sldId id="321" r:id="rId8"/>
    <p:sldId id="352" r:id="rId9"/>
    <p:sldId id="350" r:id="rId10"/>
    <p:sldId id="353" r:id="rId11"/>
    <p:sldId id="340" r:id="rId12"/>
    <p:sldId id="355" r:id="rId13"/>
    <p:sldId id="357" r:id="rId14"/>
    <p:sldId id="358" r:id="rId15"/>
    <p:sldId id="361" r:id="rId16"/>
    <p:sldId id="362" r:id="rId17"/>
    <p:sldId id="339" r:id="rId18"/>
  </p:sldIdLst>
  <p:sldSz cx="9144000" cy="6858000" type="screen4x3"/>
  <p:notesSz cx="7010400" cy="9296400"/>
  <p:defaultTextStyle>
    <a:defPPr>
      <a:defRPr lang="en-US"/>
    </a:defPPr>
    <a:lvl1pPr algn="r" rtl="0" fontAlgn="base">
      <a:spcBef>
        <a:spcPct val="0"/>
      </a:spcBef>
      <a:spcAft>
        <a:spcPct val="0"/>
      </a:spcAft>
      <a:defRPr sz="4400" kern="1200">
        <a:solidFill>
          <a:schemeClr val="tx2"/>
        </a:solidFill>
        <a:latin typeface="Arial" charset="0"/>
        <a:ea typeface="+mn-ea"/>
        <a:cs typeface="+mn-cs"/>
      </a:defRPr>
    </a:lvl1pPr>
    <a:lvl2pPr marL="457200" algn="r" rtl="0" fontAlgn="base">
      <a:spcBef>
        <a:spcPct val="0"/>
      </a:spcBef>
      <a:spcAft>
        <a:spcPct val="0"/>
      </a:spcAft>
      <a:defRPr sz="4400" kern="1200">
        <a:solidFill>
          <a:schemeClr val="tx2"/>
        </a:solidFill>
        <a:latin typeface="Arial" charset="0"/>
        <a:ea typeface="+mn-ea"/>
        <a:cs typeface="+mn-cs"/>
      </a:defRPr>
    </a:lvl2pPr>
    <a:lvl3pPr marL="914400" algn="r" rtl="0" fontAlgn="base">
      <a:spcBef>
        <a:spcPct val="0"/>
      </a:spcBef>
      <a:spcAft>
        <a:spcPct val="0"/>
      </a:spcAft>
      <a:defRPr sz="4400" kern="1200">
        <a:solidFill>
          <a:schemeClr val="tx2"/>
        </a:solidFill>
        <a:latin typeface="Arial" charset="0"/>
        <a:ea typeface="+mn-ea"/>
        <a:cs typeface="+mn-cs"/>
      </a:defRPr>
    </a:lvl3pPr>
    <a:lvl4pPr marL="1371600" algn="r" rtl="0" fontAlgn="base">
      <a:spcBef>
        <a:spcPct val="0"/>
      </a:spcBef>
      <a:spcAft>
        <a:spcPct val="0"/>
      </a:spcAft>
      <a:defRPr sz="4400" kern="1200">
        <a:solidFill>
          <a:schemeClr val="tx2"/>
        </a:solidFill>
        <a:latin typeface="Arial" charset="0"/>
        <a:ea typeface="+mn-ea"/>
        <a:cs typeface="+mn-cs"/>
      </a:defRPr>
    </a:lvl4pPr>
    <a:lvl5pPr marL="1828800" algn="r" rtl="0" fontAlgn="base">
      <a:spcBef>
        <a:spcPct val="0"/>
      </a:spcBef>
      <a:spcAft>
        <a:spcPct val="0"/>
      </a:spcAft>
      <a:defRPr sz="4400" kern="1200">
        <a:solidFill>
          <a:schemeClr val="tx2"/>
        </a:solidFill>
        <a:latin typeface="Arial" charset="0"/>
        <a:ea typeface="+mn-ea"/>
        <a:cs typeface="+mn-cs"/>
      </a:defRPr>
    </a:lvl5pPr>
    <a:lvl6pPr marL="2286000" algn="l" defTabSz="914400" rtl="0" eaLnBrk="1" latinLnBrk="0" hangingPunct="1">
      <a:defRPr sz="4400" kern="1200">
        <a:solidFill>
          <a:schemeClr val="tx2"/>
        </a:solidFill>
        <a:latin typeface="Arial" charset="0"/>
        <a:ea typeface="+mn-ea"/>
        <a:cs typeface="+mn-cs"/>
      </a:defRPr>
    </a:lvl6pPr>
    <a:lvl7pPr marL="2743200" algn="l" defTabSz="914400" rtl="0" eaLnBrk="1" latinLnBrk="0" hangingPunct="1">
      <a:defRPr sz="4400" kern="1200">
        <a:solidFill>
          <a:schemeClr val="tx2"/>
        </a:solidFill>
        <a:latin typeface="Arial" charset="0"/>
        <a:ea typeface="+mn-ea"/>
        <a:cs typeface="+mn-cs"/>
      </a:defRPr>
    </a:lvl7pPr>
    <a:lvl8pPr marL="3200400" algn="l" defTabSz="914400" rtl="0" eaLnBrk="1" latinLnBrk="0" hangingPunct="1">
      <a:defRPr sz="4400" kern="1200">
        <a:solidFill>
          <a:schemeClr val="tx2"/>
        </a:solidFill>
        <a:latin typeface="Arial" charset="0"/>
        <a:ea typeface="+mn-ea"/>
        <a:cs typeface="+mn-cs"/>
      </a:defRPr>
    </a:lvl8pPr>
    <a:lvl9pPr marL="3657600" algn="l" defTabSz="914400" rtl="0" eaLnBrk="1" latinLnBrk="0" hangingPunct="1">
      <a:defRPr sz="4400" kern="1200">
        <a:solidFill>
          <a:schemeClr val="tx2"/>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339933"/>
    <a:srgbClr val="008080"/>
    <a:srgbClr val="006666"/>
    <a:srgbClr val="E46C0A"/>
    <a:srgbClr val="CC9900"/>
    <a:srgbClr val="FF0066"/>
    <a:srgbClr val="376092"/>
    <a:srgbClr val="CA5106"/>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076" autoAdjust="0"/>
  </p:normalViewPr>
  <p:slideViewPr>
    <p:cSldViewPr>
      <p:cViewPr>
        <p:scale>
          <a:sx n="60" d="100"/>
          <a:sy n="60" d="100"/>
        </p:scale>
        <p:origin x="-996" y="-2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m-rbops-fs3.board.win.frb.gov\group\CASH\Currency%20in%20circ\1933-2010CIC.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file:///\\m-rbops-fs3.frb.gov\group\CASH\Currency%20in%20circ\CIC%20weekly%20updates\Moscow_Data_2012.xlsx"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oleObject" Target="file:///\\m-rbops-fs3.frb.gov\group\CASH\Currency%20in%20circ\CIC%20weekly%20updates\Moscow_Data_2012.xlsx" TargetMode="External"/><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oleObject" Target="file:///\\m-rbops-fs3.frb.gov\group\CASH\Currency%20in%20circ\CIC%20weekly%20updates\Moscow_Data_2012.xlsx" TargetMode="External"/><Relationship Id="rId1" Type="http://schemas.openxmlformats.org/officeDocument/2006/relationships/themeOverride" Target="../theme/themeOverride12.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m-rbops-fs3.frb.gov\group\CASH\Currency%20in%20circ\CIC%20weekly%20updates\FRNotesNet.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m-rbops-fs3.board.win.frb.gov\group\CASH\Currency%20in%20circ\CIC%20weekly%20updates\Moscow_Data_2012.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m-rbops-fs3.board.win.frb.gov\group\CASH\Currency%20in%20circ\CIC%20weekly%20updates\Moscow_Data_2012.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m-rbops-fs3.frb.gov\group\CASH\Currency%20in%20circ\1933-2010CIC.xlsx"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file:///\\m-rbops-fs3.frb.gov\group\CASH\Currency%20in%20circ\CIC%20weekly%20updates\Moscow_Data_2012.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718963254593194"/>
          <c:y val="6.0544254884806074E-2"/>
          <c:w val="0.73681496062992125"/>
          <c:h val="0.75026356080489942"/>
        </c:manualLayout>
      </c:layout>
      <c:lineChart>
        <c:grouping val="standard"/>
        <c:varyColors val="0"/>
        <c:ser>
          <c:idx val="0"/>
          <c:order val="0"/>
          <c:spPr>
            <a:ln w="38100">
              <a:solidFill>
                <a:schemeClr val="accent1">
                  <a:lumMod val="75000"/>
                </a:schemeClr>
              </a:solidFill>
            </a:ln>
          </c:spPr>
          <c:marker>
            <c:symbol val="none"/>
          </c:marker>
          <c:dPt>
            <c:idx val="49"/>
            <c:bubble3D val="0"/>
            <c:spPr>
              <a:ln w="38100">
                <a:solidFill>
                  <a:schemeClr val="accent1">
                    <a:lumMod val="75000"/>
                  </a:schemeClr>
                </a:solidFill>
              </a:ln>
            </c:spPr>
          </c:dPt>
          <c:cat>
            <c:numRef>
              <c:f>'Annual CIC $'!$A$29:$A$80</c:f>
              <c:numCache>
                <c:formatCode>General</c:formatCode>
                <c:ptCount val="52"/>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numCache>
            </c:numRef>
          </c:cat>
          <c:val>
            <c:numRef>
              <c:f>'Annual CIC $'!$B$29:$B$80</c:f>
              <c:numCache>
                <c:formatCode>#,##0</c:formatCode>
                <c:ptCount val="52"/>
                <c:pt idx="0">
                  <c:v>30441000000</c:v>
                </c:pt>
                <c:pt idx="1">
                  <c:v>31336000000</c:v>
                </c:pt>
                <c:pt idx="2">
                  <c:v>32558000000</c:v>
                </c:pt>
                <c:pt idx="3">
                  <c:v>34661000000</c:v>
                </c:pt>
                <c:pt idx="4">
                  <c:v>36212000000</c:v>
                </c:pt>
                <c:pt idx="5">
                  <c:v>38031000000</c:v>
                </c:pt>
                <c:pt idx="6">
                  <c:v>40184000000</c:v>
                </c:pt>
                <c:pt idx="7">
                  <c:v>42307000000</c:v>
                </c:pt>
                <c:pt idx="8">
                  <c:v>45269000000</c:v>
                </c:pt>
                <c:pt idx="9">
                  <c:v>47929000000</c:v>
                </c:pt>
                <c:pt idx="10">
                  <c:v>50812000000</c:v>
                </c:pt>
                <c:pt idx="11">
                  <c:v>54294000000</c:v>
                </c:pt>
                <c:pt idx="12">
                  <c:v>59227000000</c:v>
                </c:pt>
                <c:pt idx="13">
                  <c:v>64738000000</c:v>
                </c:pt>
                <c:pt idx="14">
                  <c:v>71409000000</c:v>
                </c:pt>
                <c:pt idx="15">
                  <c:v>77587000000</c:v>
                </c:pt>
                <c:pt idx="16">
                  <c:v>84234000000</c:v>
                </c:pt>
                <c:pt idx="17">
                  <c:v>93742000000</c:v>
                </c:pt>
                <c:pt idx="18">
                  <c:v>103906000000</c:v>
                </c:pt>
                <c:pt idx="19">
                  <c:v>113943000000</c:v>
                </c:pt>
                <c:pt idx="20">
                  <c:v>124826000000</c:v>
                </c:pt>
                <c:pt idx="21">
                  <c:v>132484000000</c:v>
                </c:pt>
                <c:pt idx="22">
                  <c:v>142560000000</c:v>
                </c:pt>
                <c:pt idx="23">
                  <c:v>157665000000</c:v>
                </c:pt>
                <c:pt idx="24">
                  <c:v>168887000000</c:v>
                </c:pt>
                <c:pt idx="25">
                  <c:v>182004000000</c:v>
                </c:pt>
                <c:pt idx="26">
                  <c:v>195908000000</c:v>
                </c:pt>
                <c:pt idx="27">
                  <c:v>213446000000</c:v>
                </c:pt>
                <c:pt idx="28">
                  <c:v>230191000000</c:v>
                </c:pt>
                <c:pt idx="29">
                  <c:v>242291000000</c:v>
                </c:pt>
                <c:pt idx="30">
                  <c:v>268206372114</c:v>
                </c:pt>
                <c:pt idx="31">
                  <c:v>288453392955</c:v>
                </c:pt>
                <c:pt idx="32">
                  <c:v>314751722178</c:v>
                </c:pt>
                <c:pt idx="33">
                  <c:v>344465026680</c:v>
                </c:pt>
                <c:pt idx="34">
                  <c:v>382041607121</c:v>
                </c:pt>
                <c:pt idx="35">
                  <c:v>401468650475</c:v>
                </c:pt>
                <c:pt idx="36">
                  <c:v>427091581168</c:v>
                </c:pt>
                <c:pt idx="37">
                  <c:v>457987756020</c:v>
                </c:pt>
                <c:pt idx="38">
                  <c:v>492169107308</c:v>
                </c:pt>
                <c:pt idx="39">
                  <c:v>601166970509</c:v>
                </c:pt>
                <c:pt idx="40">
                  <c:v>563947487549</c:v>
                </c:pt>
                <c:pt idx="41">
                  <c:v>612254764369</c:v>
                </c:pt>
                <c:pt idx="42">
                  <c:v>654759255419</c:v>
                </c:pt>
                <c:pt idx="43">
                  <c:v>690242327664</c:v>
                </c:pt>
                <c:pt idx="44">
                  <c:v>719923960341</c:v>
                </c:pt>
                <c:pt idx="45">
                  <c:v>758837955952</c:v>
                </c:pt>
                <c:pt idx="46">
                  <c:v>783497236940</c:v>
                </c:pt>
                <c:pt idx="47">
                  <c:v>792159287692</c:v>
                </c:pt>
                <c:pt idx="48">
                  <c:v>853647642106</c:v>
                </c:pt>
                <c:pt idx="49">
                  <c:v>888323195522</c:v>
                </c:pt>
                <c:pt idx="50">
                  <c:v>942019807834</c:v>
                </c:pt>
                <c:pt idx="51">
                  <c:v>1034503194382</c:v>
                </c:pt>
              </c:numCache>
            </c:numRef>
          </c:val>
          <c:smooth val="0"/>
        </c:ser>
        <c:dLbls>
          <c:showLegendKey val="0"/>
          <c:showVal val="0"/>
          <c:showCatName val="0"/>
          <c:showSerName val="0"/>
          <c:showPercent val="0"/>
          <c:showBubbleSize val="0"/>
        </c:dLbls>
        <c:marker val="1"/>
        <c:smooth val="0"/>
        <c:axId val="88844928"/>
        <c:axId val="88850816"/>
      </c:lineChart>
      <c:lineChart>
        <c:grouping val="standard"/>
        <c:varyColors val="0"/>
        <c:ser>
          <c:idx val="1"/>
          <c:order val="1"/>
          <c:spPr>
            <a:ln w="38100">
              <a:solidFill>
                <a:srgbClr val="008000"/>
              </a:solidFill>
            </a:ln>
          </c:spPr>
          <c:marker>
            <c:symbol val="none"/>
          </c:marker>
          <c:cat>
            <c:numRef>
              <c:f>'Annual CIC $'!$A$29:$A$80</c:f>
              <c:numCache>
                <c:formatCode>General</c:formatCode>
                <c:ptCount val="52"/>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numCache>
            </c:numRef>
          </c:cat>
          <c:val>
            <c:numRef>
              <c:f>'Annual CIC $'!$C$29:$C$80</c:f>
              <c:numCache>
                <c:formatCode>0.00%</c:formatCode>
                <c:ptCount val="52"/>
                <c:pt idx="0">
                  <c:v>5.1178762464505478E-3</c:v>
                </c:pt>
                <c:pt idx="1">
                  <c:v>2.94011366249467E-2</c:v>
                </c:pt>
                <c:pt idx="2">
                  <c:v>3.8996681133520505E-2</c:v>
                </c:pt>
                <c:pt idx="3">
                  <c:v>6.459241968179863E-2</c:v>
                </c:pt>
                <c:pt idx="4">
                  <c:v>4.474769914312926E-2</c:v>
                </c:pt>
                <c:pt idx="5">
                  <c:v>5.02319673036562E-2</c:v>
                </c:pt>
                <c:pt idx="6">
                  <c:v>5.6611711498514294E-2</c:v>
                </c:pt>
                <c:pt idx="7">
                  <c:v>5.2831972924546999E-2</c:v>
                </c:pt>
                <c:pt idx="8">
                  <c:v>7.0012054742713881E-2</c:v>
                </c:pt>
                <c:pt idx="9">
                  <c:v>5.8759857739291821E-2</c:v>
                </c:pt>
                <c:pt idx="10">
                  <c:v>6.0151474055373466E-2</c:v>
                </c:pt>
                <c:pt idx="11">
                  <c:v>6.8527119578052353E-2</c:v>
                </c:pt>
                <c:pt idx="12">
                  <c:v>9.0857184955980497E-2</c:v>
                </c:pt>
                <c:pt idx="13">
                  <c:v>9.3048778428757251E-2</c:v>
                </c:pt>
                <c:pt idx="14">
                  <c:v>0.10304612437826322</c:v>
                </c:pt>
                <c:pt idx="15">
                  <c:v>8.6515705303253032E-2</c:v>
                </c:pt>
                <c:pt idx="16">
                  <c:v>8.5671568690631084E-2</c:v>
                </c:pt>
                <c:pt idx="17">
                  <c:v>0.11287603580501937</c:v>
                </c:pt>
                <c:pt idx="18">
                  <c:v>0.10842525228819522</c:v>
                </c:pt>
                <c:pt idx="19">
                  <c:v>9.6596924142975382E-2</c:v>
                </c:pt>
                <c:pt idx="20">
                  <c:v>9.5512668615009177E-2</c:v>
                </c:pt>
                <c:pt idx="21">
                  <c:v>6.1349398362520624E-2</c:v>
                </c:pt>
                <c:pt idx="22">
                  <c:v>7.6054466954500244E-2</c:v>
                </c:pt>
                <c:pt idx="23">
                  <c:v>0.10595538720538711</c:v>
                </c:pt>
                <c:pt idx="24">
                  <c:v>7.1176228078520865E-2</c:v>
                </c:pt>
                <c:pt idx="25">
                  <c:v>7.7667316016034382E-2</c:v>
                </c:pt>
                <c:pt idx="26">
                  <c:v>7.6393925408232866E-2</c:v>
                </c:pt>
                <c:pt idx="27">
                  <c:v>8.9521612185311517E-2</c:v>
                </c:pt>
                <c:pt idx="28">
                  <c:v>7.8450755694648766E-2</c:v>
                </c:pt>
                <c:pt idx="29">
                  <c:v>5.2565043811443557E-2</c:v>
                </c:pt>
                <c:pt idx="30">
                  <c:v>0.10695969769409519</c:v>
                </c:pt>
                <c:pt idx="31">
                  <c:v>7.5490454165623166E-2</c:v>
                </c:pt>
                <c:pt idx="32">
                  <c:v>9.1170115745882851E-2</c:v>
                </c:pt>
                <c:pt idx="33">
                  <c:v>9.4402357186139207E-2</c:v>
                </c:pt>
                <c:pt idx="34">
                  <c:v>0.10908677958737378</c:v>
                </c:pt>
                <c:pt idx="35">
                  <c:v>5.0850595830121303E-2</c:v>
                </c:pt>
                <c:pt idx="36">
                  <c:v>6.382299256164603E-2</c:v>
                </c:pt>
                <c:pt idx="37">
                  <c:v>7.2340866021067152E-2</c:v>
                </c:pt>
                <c:pt idx="38">
                  <c:v>7.4633766599007778E-2</c:v>
                </c:pt>
                <c:pt idx="39">
                  <c:v>0.22146425198684616</c:v>
                </c:pt>
                <c:pt idx="40">
                  <c:v>-6.1912055694754442E-2</c:v>
                </c:pt>
                <c:pt idx="41">
                  <c:v>8.5659175519959607E-2</c:v>
                </c:pt>
                <c:pt idx="42">
                  <c:v>6.942288328912527E-2</c:v>
                </c:pt>
                <c:pt idx="43">
                  <c:v>5.419254779727134E-2</c:v>
                </c:pt>
                <c:pt idx="44">
                  <c:v>4.3001756756141152E-2</c:v>
                </c:pt>
                <c:pt idx="45">
                  <c:v>5.4052924690224158E-2</c:v>
                </c:pt>
                <c:pt idx="46">
                  <c:v>3.249610907649414E-2</c:v>
                </c:pt>
                <c:pt idx="47">
                  <c:v>1.1055623866435438E-2</c:v>
                </c:pt>
                <c:pt idx="48">
                  <c:v>7.7621199889165826E-2</c:v>
                </c:pt>
                <c:pt idx="49">
                  <c:v>4.0620452404054319E-2</c:v>
                </c:pt>
                <c:pt idx="50">
                  <c:v>6.0447157726694956E-2</c:v>
                </c:pt>
                <c:pt idx="51">
                  <c:v>9.8175628345489319E-2</c:v>
                </c:pt>
              </c:numCache>
            </c:numRef>
          </c:val>
          <c:smooth val="0"/>
        </c:ser>
        <c:dLbls>
          <c:showLegendKey val="0"/>
          <c:showVal val="0"/>
          <c:showCatName val="0"/>
          <c:showSerName val="0"/>
          <c:showPercent val="0"/>
          <c:showBubbleSize val="0"/>
        </c:dLbls>
        <c:marker val="1"/>
        <c:smooth val="0"/>
        <c:axId val="88859008"/>
        <c:axId val="88852736"/>
      </c:lineChart>
      <c:catAx>
        <c:axId val="88844928"/>
        <c:scaling>
          <c:orientation val="minMax"/>
        </c:scaling>
        <c:delete val="0"/>
        <c:axPos val="b"/>
        <c:numFmt formatCode="General" sourceLinked="1"/>
        <c:majorTickMark val="out"/>
        <c:minorTickMark val="none"/>
        <c:tickLblPos val="nextTo"/>
        <c:txPr>
          <a:bodyPr rot="-2700000"/>
          <a:lstStyle/>
          <a:p>
            <a:pPr>
              <a:defRPr/>
            </a:pPr>
            <a:endParaRPr lang="en-US"/>
          </a:p>
        </c:txPr>
        <c:crossAx val="88850816"/>
        <c:crosses val="autoZero"/>
        <c:auto val="1"/>
        <c:lblAlgn val="ctr"/>
        <c:lblOffset val="100"/>
        <c:tickLblSkip val="3"/>
        <c:noMultiLvlLbl val="0"/>
      </c:catAx>
      <c:valAx>
        <c:axId val="88850816"/>
        <c:scaling>
          <c:orientation val="minMax"/>
        </c:scaling>
        <c:delete val="0"/>
        <c:axPos val="l"/>
        <c:numFmt formatCode="&quot;$&quot;#,##0" sourceLinked="0"/>
        <c:majorTickMark val="out"/>
        <c:minorTickMark val="none"/>
        <c:tickLblPos val="nextTo"/>
        <c:crossAx val="88844928"/>
        <c:crosses val="autoZero"/>
        <c:crossBetween val="between"/>
        <c:dispUnits>
          <c:builtInUnit val="billions"/>
          <c:dispUnitsLbl>
            <c:layout>
              <c:manualLayout>
                <c:xMode val="edge"/>
                <c:yMode val="edge"/>
                <c:x val="2.7777777777777779E-3"/>
                <c:y val="0.27821777486147564"/>
              </c:manualLayout>
            </c:layout>
            <c:tx>
              <c:rich>
                <a:bodyPr/>
                <a:lstStyle/>
                <a:p>
                  <a:pPr>
                    <a:defRPr/>
                  </a:pPr>
                  <a:r>
                    <a:rPr lang="en-US"/>
                    <a:t>$ (Billions)</a:t>
                  </a:r>
                </a:p>
              </c:rich>
            </c:tx>
          </c:dispUnitsLbl>
        </c:dispUnits>
      </c:valAx>
      <c:valAx>
        <c:axId val="88852736"/>
        <c:scaling>
          <c:orientation val="minMax"/>
        </c:scaling>
        <c:delete val="0"/>
        <c:axPos val="r"/>
        <c:title>
          <c:tx>
            <c:rich>
              <a:bodyPr rot="5400000" vert="horz"/>
              <a:lstStyle/>
              <a:p>
                <a:pPr>
                  <a:defRPr/>
                </a:pPr>
                <a:r>
                  <a:rPr lang="en-US"/>
                  <a:t>Annual Growth</a:t>
                </a:r>
              </a:p>
            </c:rich>
          </c:tx>
          <c:layout>
            <c:manualLayout>
              <c:xMode val="edge"/>
              <c:yMode val="edge"/>
              <c:x val="0.95520960921551457"/>
              <c:y val="0.21587229060423163"/>
            </c:manualLayout>
          </c:layout>
          <c:overlay val="0"/>
        </c:title>
        <c:numFmt formatCode="0%" sourceLinked="0"/>
        <c:majorTickMark val="out"/>
        <c:minorTickMark val="none"/>
        <c:tickLblPos val="nextTo"/>
        <c:crossAx val="88859008"/>
        <c:crosses val="max"/>
        <c:crossBetween val="between"/>
      </c:valAx>
      <c:catAx>
        <c:axId val="88859008"/>
        <c:scaling>
          <c:orientation val="minMax"/>
        </c:scaling>
        <c:delete val="1"/>
        <c:axPos val="b"/>
        <c:numFmt formatCode="General" sourceLinked="1"/>
        <c:majorTickMark val="out"/>
        <c:minorTickMark val="none"/>
        <c:tickLblPos val="none"/>
        <c:crossAx val="88852736"/>
        <c:crosses val="autoZero"/>
        <c:auto val="1"/>
        <c:lblAlgn val="ctr"/>
        <c:lblOffset val="100"/>
        <c:noMultiLvlLbl val="0"/>
      </c:catAx>
      <c:spPr>
        <a:ln>
          <a:noFill/>
        </a:ln>
      </c:spPr>
    </c:plotArea>
    <c:plotVisOnly val="1"/>
    <c:dispBlanksAs val="gap"/>
    <c:showDLblsOverMax val="0"/>
  </c:chart>
  <c:spPr>
    <a:ln>
      <a:noFill/>
    </a:ln>
  </c:spPr>
  <c:txPr>
    <a:bodyPr/>
    <a:lstStyle/>
    <a:p>
      <a:pPr>
        <a:defRPr sz="1600">
          <a:latin typeface="Arial" pitchFamily="34" charset="0"/>
          <a:cs typeface="Arial" pitchFamily="34" charset="0"/>
        </a:defRPr>
      </a:pPr>
      <a:endParaRPr lang="en-US"/>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4423076923076924E-2"/>
          <c:y val="5.5031446540880505E-2"/>
          <c:w val="0.92628205128205132"/>
          <c:h val="0.9088050314465409"/>
        </c:manualLayout>
      </c:layout>
      <c:pieChart>
        <c:varyColors val="1"/>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600">
          <a:latin typeface="Arial" pitchFamily="34" charset="0"/>
          <a:cs typeface="Arial"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3.3378175240133506E-2"/>
          <c:w val="0.93723198061780744"/>
          <c:h val="0.94618665443705574"/>
        </c:manualLayout>
      </c:layout>
      <c:pieChart>
        <c:varyColors val="1"/>
        <c:ser>
          <c:idx val="0"/>
          <c:order val="0"/>
          <c:dLbls>
            <c:showLegendKey val="0"/>
            <c:showVal val="1"/>
            <c:showCatName val="0"/>
            <c:showSerName val="0"/>
            <c:showPercent val="0"/>
            <c:showBubbleSize val="0"/>
            <c:showLeaderLines val="1"/>
          </c:dLbls>
          <c:cat>
            <c:strRef>
              <c:f>'2007 Intl'!$P$2:$P$7</c:f>
              <c:strCache>
                <c:ptCount val="6"/>
                <c:pt idx="0">
                  <c:v>Americas</c:v>
                </c:pt>
                <c:pt idx="1">
                  <c:v>Asia</c:v>
                </c:pt>
                <c:pt idx="2">
                  <c:v>Europe</c:v>
                </c:pt>
                <c:pt idx="3">
                  <c:v>MENA</c:v>
                </c:pt>
                <c:pt idx="4">
                  <c:v>Russia/CIS</c:v>
                </c:pt>
                <c:pt idx="5">
                  <c:v>SSA</c:v>
                </c:pt>
              </c:strCache>
            </c:strRef>
          </c:cat>
          <c:val>
            <c:numRef>
              <c:f>'2007 Intl'!$AD$2:$AD$7</c:f>
              <c:numCache>
                <c:formatCode>0%</c:formatCode>
                <c:ptCount val="6"/>
                <c:pt idx="0">
                  <c:v>0.21784898471095523</c:v>
                </c:pt>
                <c:pt idx="1">
                  <c:v>0.29523698346196697</c:v>
                </c:pt>
                <c:pt idx="2">
                  <c:v>9.7353458827717537E-2</c:v>
                </c:pt>
                <c:pt idx="3">
                  <c:v>0.20748156057836267</c:v>
                </c:pt>
                <c:pt idx="4">
                  <c:v>0.17437314681864141</c:v>
                </c:pt>
                <c:pt idx="5">
                  <c:v>7.7058656023561156E-3</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600">
          <a:latin typeface="Arial" pitchFamily="34" charset="0"/>
          <a:cs typeface="Arial"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3073375019299057E-2"/>
          <c:y val="0.13086795185084624"/>
          <c:w val="0.71057839277443258"/>
          <c:h val="0.83309190877002448"/>
        </c:manualLayout>
      </c:layout>
      <c:pieChart>
        <c:varyColors val="1"/>
        <c:ser>
          <c:idx val="0"/>
          <c:order val="0"/>
          <c:dLbls>
            <c:showLegendKey val="0"/>
            <c:showVal val="1"/>
            <c:showCatName val="0"/>
            <c:showSerName val="0"/>
            <c:showPercent val="0"/>
            <c:showBubbleSize val="0"/>
            <c:showLeaderLines val="1"/>
          </c:dLbls>
          <c:cat>
            <c:strRef>
              <c:f>'2007 Intl'!$P$2:$P$7</c:f>
              <c:strCache>
                <c:ptCount val="6"/>
                <c:pt idx="0">
                  <c:v>Americas</c:v>
                </c:pt>
                <c:pt idx="1">
                  <c:v>Asia</c:v>
                </c:pt>
                <c:pt idx="2">
                  <c:v>Europe</c:v>
                </c:pt>
                <c:pt idx="3">
                  <c:v>MENA</c:v>
                </c:pt>
                <c:pt idx="4">
                  <c:v>Russia/CIS</c:v>
                </c:pt>
                <c:pt idx="5">
                  <c:v>SSA</c:v>
                </c:pt>
              </c:strCache>
            </c:strRef>
          </c:cat>
          <c:val>
            <c:numRef>
              <c:f>'2007 Intl'!$Q$29:$Q$34</c:f>
              <c:numCache>
                <c:formatCode>0%</c:formatCode>
                <c:ptCount val="6"/>
                <c:pt idx="0">
                  <c:v>0.2</c:v>
                </c:pt>
                <c:pt idx="1">
                  <c:v>0.37</c:v>
                </c:pt>
                <c:pt idx="2">
                  <c:v>0.19</c:v>
                </c:pt>
                <c:pt idx="3">
                  <c:v>0.18</c:v>
                </c:pt>
                <c:pt idx="4">
                  <c:v>0.05</c:v>
                </c:pt>
                <c:pt idx="5">
                  <c:v>0.02</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74972383047707269"/>
          <c:y val="0.29284867408815279"/>
          <c:w val="0.25027616952292731"/>
          <c:h val="0.40855552538691287"/>
        </c:manualLayout>
      </c:layout>
      <c:overlay val="0"/>
    </c:legend>
    <c:plotVisOnly val="1"/>
    <c:dispBlanksAs val="gap"/>
    <c:showDLblsOverMax val="0"/>
  </c:chart>
  <c:txPr>
    <a:bodyPr/>
    <a:lstStyle/>
    <a:p>
      <a:pPr>
        <a:defRPr sz="1600">
          <a:latin typeface="Arial" pitchFamily="34" charset="0"/>
          <a:cs typeface="Arial"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148933662024159"/>
          <c:y val="0.16175719106540251"/>
          <c:w val="0.81289532615762483"/>
          <c:h val="0.8200278536611495"/>
        </c:manualLayout>
      </c:layout>
      <c:barChart>
        <c:barDir val="bar"/>
        <c:grouping val="clustered"/>
        <c:varyColors val="0"/>
        <c:ser>
          <c:idx val="0"/>
          <c:order val="0"/>
          <c:tx>
            <c:strRef>
              <c:f>Decade!$V$8</c:f>
              <c:strCache>
                <c:ptCount val="1"/>
                <c:pt idx="0">
                  <c:v>Decades</c:v>
                </c:pt>
              </c:strCache>
            </c:strRef>
          </c:tx>
          <c:spPr>
            <a:gradFill rotWithShape="0">
              <a:gsLst>
                <a:gs pos="0">
                  <a:srgbClr val="8488C4"/>
                </a:gs>
                <a:gs pos="53000">
                  <a:srgbClr val="D4DEFF"/>
                </a:gs>
                <a:gs pos="83000">
                  <a:srgbClr val="D4DEFF"/>
                </a:gs>
                <a:gs pos="100000">
                  <a:srgbClr val="96AB94"/>
                </a:gs>
              </a:gsLst>
              <a:lin ang="5400000" scaled="0"/>
            </a:gradFill>
            <a:ln w="12700">
              <a:solidFill>
                <a:srgbClr val="000000"/>
              </a:solidFill>
              <a:prstDash val="solid"/>
            </a:ln>
          </c:spPr>
          <c:invertIfNegative val="0"/>
          <c:dLbls>
            <c:spPr>
              <a:noFill/>
              <a:ln w="25400">
                <a:noFill/>
              </a:ln>
            </c:spPr>
            <c:txPr>
              <a:bodyPr/>
              <a:lstStyle/>
              <a:p>
                <a:pPr>
                  <a:defRPr sz="1600" b="0" i="0" u="none" strike="noStrike" baseline="0">
                    <a:solidFill>
                      <a:schemeClr val="accent1">
                        <a:lumMod val="50000"/>
                      </a:schemeClr>
                    </a:solidFill>
                    <a:latin typeface="Arial"/>
                    <a:ea typeface="Arial"/>
                    <a:cs typeface="Arial"/>
                  </a:defRPr>
                </a:pPr>
                <a:endParaRPr lang="en-US"/>
              </a:p>
            </c:txPr>
            <c:showLegendKey val="0"/>
            <c:showVal val="1"/>
            <c:showCatName val="0"/>
            <c:showSerName val="0"/>
            <c:showPercent val="0"/>
            <c:showBubbleSize val="0"/>
            <c:showLeaderLines val="0"/>
          </c:dLbls>
          <c:cat>
            <c:strRef>
              <c:f>Decade!$V$9:$V$13</c:f>
              <c:strCache>
                <c:ptCount val="5"/>
                <c:pt idx="0">
                  <c:v>1960s</c:v>
                </c:pt>
                <c:pt idx="1">
                  <c:v>1970s</c:v>
                </c:pt>
                <c:pt idx="2">
                  <c:v>1980s</c:v>
                </c:pt>
                <c:pt idx="3">
                  <c:v>1990s</c:v>
                </c:pt>
                <c:pt idx="4">
                  <c:v>2000s</c:v>
                </c:pt>
              </c:strCache>
            </c:strRef>
          </c:cat>
          <c:val>
            <c:numRef>
              <c:f>Decade!$W$9:$W$13</c:f>
              <c:numCache>
                <c:formatCode>0.0%</c:formatCode>
                <c:ptCount val="5"/>
                <c:pt idx="0">
                  <c:v>5.256523278842417E-2</c:v>
                </c:pt>
                <c:pt idx="1">
                  <c:v>9.4041755579496761E-2</c:v>
                </c:pt>
                <c:pt idx="2">
                  <c:v>7.9485360576351249E-2</c:v>
                </c:pt>
                <c:pt idx="3">
                  <c:v>7.7151913900998056E-2</c:v>
                </c:pt>
                <c:pt idx="4">
                  <c:v>5.2610522824895145E-2</c:v>
                </c:pt>
              </c:numCache>
            </c:numRef>
          </c:val>
        </c:ser>
        <c:dLbls>
          <c:showLegendKey val="0"/>
          <c:showVal val="1"/>
          <c:showCatName val="0"/>
          <c:showSerName val="0"/>
          <c:showPercent val="0"/>
          <c:showBubbleSize val="0"/>
        </c:dLbls>
        <c:gapWidth val="150"/>
        <c:axId val="31889280"/>
        <c:axId val="31892224"/>
      </c:barChart>
      <c:catAx>
        <c:axId val="31889280"/>
        <c:scaling>
          <c:orientation val="maxMin"/>
        </c:scaling>
        <c:delete val="0"/>
        <c:axPos val="l"/>
        <c:numFmt formatCode="General" sourceLinked="1"/>
        <c:majorTickMark val="out"/>
        <c:minorTickMark val="none"/>
        <c:tickLblPos val="nextTo"/>
        <c:spPr>
          <a:ln w="3175">
            <a:solidFill>
              <a:srgbClr val="000000"/>
            </a:solidFill>
            <a:prstDash val="solid"/>
          </a:ln>
        </c:spPr>
        <c:txPr>
          <a:bodyPr rot="0" vert="horz"/>
          <a:lstStyle/>
          <a:p>
            <a:pPr>
              <a:defRPr sz="1775" b="0" i="0" u="none" strike="noStrike" baseline="0">
                <a:solidFill>
                  <a:srgbClr val="000000"/>
                </a:solidFill>
                <a:latin typeface="Arial"/>
                <a:ea typeface="Arial"/>
                <a:cs typeface="Arial"/>
              </a:defRPr>
            </a:pPr>
            <a:endParaRPr lang="en-US"/>
          </a:p>
        </c:txPr>
        <c:crossAx val="31892224"/>
        <c:crosses val="autoZero"/>
        <c:auto val="1"/>
        <c:lblAlgn val="ctr"/>
        <c:lblOffset val="100"/>
        <c:tickLblSkip val="1"/>
        <c:tickMarkSkip val="1"/>
        <c:noMultiLvlLbl val="0"/>
      </c:catAx>
      <c:valAx>
        <c:axId val="31892224"/>
        <c:scaling>
          <c:orientation val="minMax"/>
          <c:max val="0.12000000000000001"/>
          <c:min val="0"/>
        </c:scaling>
        <c:delete val="0"/>
        <c:axPos val="t"/>
        <c:numFmt formatCode="0%" sourceLinked="0"/>
        <c:majorTickMark val="out"/>
        <c:minorTickMark val="none"/>
        <c:tickLblPos val="nextTo"/>
        <c:spPr>
          <a:ln w="3175">
            <a:solidFill>
              <a:srgbClr val="000000"/>
            </a:solidFill>
            <a:prstDash val="solid"/>
          </a:ln>
        </c:spPr>
        <c:txPr>
          <a:bodyPr rot="0" vert="horz"/>
          <a:lstStyle/>
          <a:p>
            <a:pPr>
              <a:defRPr sz="1775" b="0" i="0" u="none" strike="noStrike" baseline="0">
                <a:solidFill>
                  <a:srgbClr val="000000"/>
                </a:solidFill>
                <a:latin typeface="Arial"/>
                <a:ea typeface="Arial"/>
                <a:cs typeface="Arial"/>
              </a:defRPr>
            </a:pPr>
            <a:endParaRPr lang="en-US"/>
          </a:p>
        </c:txPr>
        <c:crossAx val="31889280"/>
        <c:crosses val="autoZero"/>
        <c:crossBetween val="between"/>
        <c:majorUnit val="2.0000000000000011E-2"/>
      </c:valAx>
      <c:spPr>
        <a:noFill/>
        <a:ln w="25400">
          <a:solidFill>
            <a:srgbClr val="000000"/>
          </a:solidFill>
        </a:ln>
      </c:spPr>
    </c:plotArea>
    <c:plotVisOnly val="1"/>
    <c:dispBlanksAs val="gap"/>
    <c:showDLblsOverMax val="0"/>
  </c:chart>
  <c:spPr>
    <a:solidFill>
      <a:srgbClr val="FFFFFF"/>
    </a:solidFill>
    <a:ln w="3175">
      <a:solidFill>
        <a:srgbClr val="000000"/>
      </a:solidFill>
      <a:prstDash val="solid"/>
    </a:ln>
  </c:spPr>
  <c:txPr>
    <a:bodyPr/>
    <a:lstStyle/>
    <a:p>
      <a:pPr>
        <a:defRPr sz="1775" b="0" i="0" u="none" strike="noStrike" baseline="0">
          <a:solidFill>
            <a:srgbClr val="000000"/>
          </a:solidFill>
          <a:latin typeface="Arial"/>
          <a:ea typeface="Arial"/>
          <a:cs typeface="Arial"/>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623203062919886"/>
          <c:y val="0.14659961822953949"/>
          <c:w val="0.80815261624407042"/>
          <c:h val="0.82323812932474338"/>
        </c:manualLayout>
      </c:layout>
      <c:barChart>
        <c:barDir val="bar"/>
        <c:grouping val="clustered"/>
        <c:varyColors val="0"/>
        <c:ser>
          <c:idx val="0"/>
          <c:order val="0"/>
          <c:spPr>
            <a:gradFill rotWithShape="0">
              <a:gsLst>
                <a:gs pos="0">
                  <a:srgbClr val="8488C4"/>
                </a:gs>
                <a:gs pos="53000">
                  <a:srgbClr val="D4DEFF"/>
                </a:gs>
                <a:gs pos="83000">
                  <a:srgbClr val="D4DEFF"/>
                </a:gs>
                <a:gs pos="100000">
                  <a:srgbClr val="96AB94"/>
                </a:gs>
              </a:gsLst>
              <a:lin ang="5400000" scaled="0"/>
            </a:gradFill>
            <a:ln w="12700">
              <a:solidFill>
                <a:srgbClr val="000000"/>
              </a:solidFill>
              <a:prstDash val="solid"/>
            </a:ln>
          </c:spPr>
          <c:invertIfNegative val="0"/>
          <c:dLbls>
            <c:spPr>
              <a:noFill/>
              <a:ln w="25400">
                <a:noFill/>
              </a:ln>
            </c:spPr>
            <c:txPr>
              <a:bodyPr/>
              <a:lstStyle/>
              <a:p>
                <a:pPr>
                  <a:defRPr sz="1600" b="0" i="0" u="none" strike="noStrike" baseline="0">
                    <a:solidFill>
                      <a:schemeClr val="accent1">
                        <a:lumMod val="50000"/>
                      </a:schemeClr>
                    </a:solidFill>
                    <a:latin typeface="Arial"/>
                    <a:ea typeface="Arial"/>
                    <a:cs typeface="Arial"/>
                  </a:defRPr>
                </a:pPr>
                <a:endParaRPr lang="en-US"/>
              </a:p>
            </c:txPr>
            <c:showLegendKey val="0"/>
            <c:showVal val="1"/>
            <c:showCatName val="0"/>
            <c:showSerName val="0"/>
            <c:showPercent val="0"/>
            <c:showBubbleSize val="0"/>
            <c:showLeaderLines val="0"/>
          </c:dLbls>
          <c:cat>
            <c:strRef>
              <c:f>Decade!$Z$6:$Z$15</c:f>
              <c:strCache>
                <c:ptCount val="10"/>
                <c:pt idx="0">
                  <c:v>2001-02</c:v>
                </c:pt>
                <c:pt idx="1">
                  <c:v>2002-03</c:v>
                </c:pt>
                <c:pt idx="2">
                  <c:v>2003-04</c:v>
                </c:pt>
                <c:pt idx="3">
                  <c:v>2004-05</c:v>
                </c:pt>
                <c:pt idx="4">
                  <c:v>2005-06</c:v>
                </c:pt>
                <c:pt idx="5">
                  <c:v>2006-07</c:v>
                </c:pt>
                <c:pt idx="6">
                  <c:v>2007-08</c:v>
                </c:pt>
                <c:pt idx="7">
                  <c:v>2008-09</c:v>
                </c:pt>
                <c:pt idx="8">
                  <c:v>2009-10</c:v>
                </c:pt>
                <c:pt idx="9">
                  <c:v>2010-11</c:v>
                </c:pt>
              </c:strCache>
            </c:strRef>
          </c:cat>
          <c:val>
            <c:numRef>
              <c:f>Decade!$AA$6:$AA$15</c:f>
              <c:numCache>
                <c:formatCode>0.0%</c:formatCode>
                <c:ptCount val="10"/>
                <c:pt idx="0">
                  <c:v>6.9422883289125228E-2</c:v>
                </c:pt>
                <c:pt idx="1">
                  <c:v>5.419254779727161E-2</c:v>
                </c:pt>
                <c:pt idx="2">
                  <c:v>4.3001756756141207E-2</c:v>
                </c:pt>
                <c:pt idx="3">
                  <c:v>5.4052924690223908E-2</c:v>
                </c:pt>
                <c:pt idx="4">
                  <c:v>3.2083263359509701E-2</c:v>
                </c:pt>
                <c:pt idx="5">
                  <c:v>1.1060128605065347E-2</c:v>
                </c:pt>
                <c:pt idx="6">
                  <c:v>7.7037436826890252E-2</c:v>
                </c:pt>
                <c:pt idx="7">
                  <c:v>4.1229139354526941E-2</c:v>
                </c:pt>
                <c:pt idx="8">
                  <c:v>6.0468715611362758E-2</c:v>
                </c:pt>
                <c:pt idx="9">
                  <c:v>9.8208359641779194E-2</c:v>
                </c:pt>
              </c:numCache>
            </c:numRef>
          </c:val>
        </c:ser>
        <c:dLbls>
          <c:showLegendKey val="0"/>
          <c:showVal val="1"/>
          <c:showCatName val="0"/>
          <c:showSerName val="0"/>
          <c:showPercent val="0"/>
          <c:showBubbleSize val="0"/>
        </c:dLbls>
        <c:gapWidth val="150"/>
        <c:axId val="32246016"/>
        <c:axId val="32254592"/>
      </c:barChart>
      <c:catAx>
        <c:axId val="32246016"/>
        <c:scaling>
          <c:orientation val="maxMin"/>
        </c:scaling>
        <c:delete val="0"/>
        <c:axPos val="l"/>
        <c:numFmt formatCode="General" sourceLinked="1"/>
        <c:majorTickMark val="out"/>
        <c:minorTickMark val="none"/>
        <c:tickLblPos val="nextTo"/>
        <c:spPr>
          <a:ln w="3175">
            <a:solidFill>
              <a:srgbClr val="000000"/>
            </a:solidFill>
            <a:prstDash val="solid"/>
          </a:ln>
        </c:spPr>
        <c:txPr>
          <a:bodyPr rot="0" vert="horz"/>
          <a:lstStyle/>
          <a:p>
            <a:pPr>
              <a:defRPr sz="1775" b="0" i="0" u="none" strike="noStrike" baseline="0">
                <a:solidFill>
                  <a:srgbClr val="000000"/>
                </a:solidFill>
                <a:latin typeface="Arial"/>
                <a:ea typeface="Arial"/>
                <a:cs typeface="Arial"/>
              </a:defRPr>
            </a:pPr>
            <a:endParaRPr lang="en-US"/>
          </a:p>
        </c:txPr>
        <c:crossAx val="32254592"/>
        <c:crosses val="autoZero"/>
        <c:auto val="1"/>
        <c:lblAlgn val="ctr"/>
        <c:lblOffset val="100"/>
        <c:tickLblSkip val="1"/>
        <c:tickMarkSkip val="1"/>
        <c:noMultiLvlLbl val="0"/>
      </c:catAx>
      <c:valAx>
        <c:axId val="32254592"/>
        <c:scaling>
          <c:orientation val="minMax"/>
          <c:max val="0.12000000000000001"/>
          <c:min val="0"/>
        </c:scaling>
        <c:delete val="0"/>
        <c:axPos val="t"/>
        <c:numFmt formatCode="0%" sourceLinked="0"/>
        <c:majorTickMark val="out"/>
        <c:minorTickMark val="none"/>
        <c:tickLblPos val="nextTo"/>
        <c:spPr>
          <a:ln w="3175">
            <a:solidFill>
              <a:srgbClr val="000000"/>
            </a:solidFill>
            <a:prstDash val="solid"/>
          </a:ln>
        </c:spPr>
        <c:txPr>
          <a:bodyPr rot="0" vert="horz"/>
          <a:lstStyle/>
          <a:p>
            <a:pPr>
              <a:defRPr sz="1775" b="0" i="0" u="none" strike="noStrike" baseline="0">
                <a:solidFill>
                  <a:srgbClr val="000000"/>
                </a:solidFill>
                <a:latin typeface="Arial"/>
                <a:ea typeface="Arial"/>
                <a:cs typeface="Arial"/>
              </a:defRPr>
            </a:pPr>
            <a:endParaRPr lang="en-US"/>
          </a:p>
        </c:txPr>
        <c:crossAx val="32246016"/>
        <c:crosses val="autoZero"/>
        <c:crossBetween val="between"/>
        <c:majorUnit val="2.0000000000000011E-2"/>
      </c:valAx>
      <c:spPr>
        <a:noFill/>
        <a:ln w="25400">
          <a:solidFill>
            <a:srgbClr val="000000"/>
          </a:solidFill>
        </a:ln>
      </c:spPr>
    </c:plotArea>
    <c:plotVisOnly val="1"/>
    <c:dispBlanksAs val="gap"/>
    <c:showDLblsOverMax val="0"/>
  </c:chart>
  <c:spPr>
    <a:solidFill>
      <a:srgbClr val="FFFFFF"/>
    </a:solidFill>
    <a:ln w="3175">
      <a:solidFill>
        <a:srgbClr val="000000"/>
      </a:solidFill>
      <a:prstDash val="solid"/>
    </a:ln>
  </c:spPr>
  <c:txPr>
    <a:bodyPr/>
    <a:lstStyle/>
    <a:p>
      <a:pPr>
        <a:defRPr sz="1775" b="0" i="0" u="none" strike="noStrike" baseline="0">
          <a:solidFill>
            <a:srgbClr val="000000"/>
          </a:solidFill>
          <a:latin typeface="Arial"/>
          <a:ea typeface="Arial"/>
          <a:cs typeface="Arial"/>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995844269466317"/>
          <c:y val="6.3991513363765837E-2"/>
          <c:w val="0.73162523087391851"/>
          <c:h val="0.7787593491153153"/>
        </c:manualLayout>
      </c:layout>
      <c:lineChart>
        <c:grouping val="standard"/>
        <c:varyColors val="0"/>
        <c:ser>
          <c:idx val="7"/>
          <c:order val="0"/>
          <c:tx>
            <c:v>2012</c:v>
          </c:tx>
          <c:spPr>
            <a:ln w="50800">
              <a:solidFill>
                <a:srgbClr val="FF0066"/>
              </a:solidFill>
            </a:ln>
          </c:spPr>
          <c:marker>
            <c:symbol val="none"/>
          </c:marker>
          <c:dPt>
            <c:idx val="14"/>
            <c:marker>
              <c:symbol val="diamond"/>
              <c:size val="8"/>
              <c:spPr>
                <a:solidFill>
                  <a:srgbClr val="FF0066"/>
                </a:solidFill>
                <a:ln>
                  <a:solidFill>
                    <a:srgbClr val="FF0066"/>
                  </a:solidFill>
                </a:ln>
              </c:spPr>
            </c:marker>
            <c:bubble3D val="0"/>
          </c:dPt>
          <c:cat>
            <c:numRef>
              <c:f>DATA!$A$1192:$A$1243</c:f>
              <c:numCache>
                <c:formatCode>d\-mmm\-yy</c:formatCode>
                <c:ptCount val="52"/>
                <c:pt idx="0">
                  <c:v>40912</c:v>
                </c:pt>
                <c:pt idx="1">
                  <c:v>40919</c:v>
                </c:pt>
                <c:pt idx="2">
                  <c:v>40926</c:v>
                </c:pt>
                <c:pt idx="3">
                  <c:v>40933</c:v>
                </c:pt>
                <c:pt idx="4">
                  <c:v>40940</c:v>
                </c:pt>
                <c:pt idx="5">
                  <c:v>40947</c:v>
                </c:pt>
                <c:pt idx="6">
                  <c:v>40954</c:v>
                </c:pt>
                <c:pt idx="7">
                  <c:v>40961</c:v>
                </c:pt>
                <c:pt idx="8">
                  <c:v>40968</c:v>
                </c:pt>
                <c:pt idx="9">
                  <c:v>40975</c:v>
                </c:pt>
                <c:pt idx="10">
                  <c:v>40982</c:v>
                </c:pt>
                <c:pt idx="11">
                  <c:v>40989</c:v>
                </c:pt>
                <c:pt idx="12">
                  <c:v>40996</c:v>
                </c:pt>
                <c:pt idx="13">
                  <c:v>41003</c:v>
                </c:pt>
                <c:pt idx="14">
                  <c:v>41010</c:v>
                </c:pt>
                <c:pt idx="15">
                  <c:v>41017</c:v>
                </c:pt>
                <c:pt idx="16">
                  <c:v>41024</c:v>
                </c:pt>
                <c:pt idx="17">
                  <c:v>41031</c:v>
                </c:pt>
                <c:pt idx="18">
                  <c:v>41038</c:v>
                </c:pt>
                <c:pt idx="19">
                  <c:v>41045</c:v>
                </c:pt>
                <c:pt idx="20">
                  <c:v>41052</c:v>
                </c:pt>
                <c:pt idx="21">
                  <c:v>41059</c:v>
                </c:pt>
                <c:pt idx="22">
                  <c:v>41066</c:v>
                </c:pt>
                <c:pt idx="23">
                  <c:v>41073</c:v>
                </c:pt>
                <c:pt idx="24">
                  <c:v>41080</c:v>
                </c:pt>
                <c:pt idx="25">
                  <c:v>41087</c:v>
                </c:pt>
                <c:pt idx="26">
                  <c:v>41094</c:v>
                </c:pt>
                <c:pt idx="27">
                  <c:v>41101</c:v>
                </c:pt>
                <c:pt idx="28">
                  <c:v>41108</c:v>
                </c:pt>
                <c:pt idx="29">
                  <c:v>41115</c:v>
                </c:pt>
                <c:pt idx="30">
                  <c:v>41122</c:v>
                </c:pt>
                <c:pt idx="31">
                  <c:v>41129</c:v>
                </c:pt>
                <c:pt idx="32">
                  <c:v>41136</c:v>
                </c:pt>
                <c:pt idx="33">
                  <c:v>41143</c:v>
                </c:pt>
                <c:pt idx="34">
                  <c:v>41150</c:v>
                </c:pt>
                <c:pt idx="35">
                  <c:v>41157</c:v>
                </c:pt>
                <c:pt idx="36">
                  <c:v>41164</c:v>
                </c:pt>
                <c:pt idx="37">
                  <c:v>41171</c:v>
                </c:pt>
                <c:pt idx="38">
                  <c:v>41178</c:v>
                </c:pt>
                <c:pt idx="39">
                  <c:v>41185</c:v>
                </c:pt>
                <c:pt idx="40">
                  <c:v>41192</c:v>
                </c:pt>
                <c:pt idx="41">
                  <c:v>41199</c:v>
                </c:pt>
                <c:pt idx="42">
                  <c:v>41206</c:v>
                </c:pt>
                <c:pt idx="43">
                  <c:v>41213</c:v>
                </c:pt>
                <c:pt idx="44">
                  <c:v>41220</c:v>
                </c:pt>
                <c:pt idx="45">
                  <c:v>41227</c:v>
                </c:pt>
                <c:pt idx="46">
                  <c:v>41234</c:v>
                </c:pt>
                <c:pt idx="47">
                  <c:v>41241</c:v>
                </c:pt>
                <c:pt idx="48">
                  <c:v>41248</c:v>
                </c:pt>
                <c:pt idx="49">
                  <c:v>41255</c:v>
                </c:pt>
                <c:pt idx="50">
                  <c:v>41262</c:v>
                </c:pt>
                <c:pt idx="51">
                  <c:v>41269</c:v>
                </c:pt>
              </c:numCache>
            </c:numRef>
          </c:cat>
          <c:val>
            <c:numRef>
              <c:f>DATA!$C$1192:$C$1243</c:f>
              <c:numCache>
                <c:formatCode>#,##0</c:formatCode>
                <c:ptCount val="52"/>
                <c:pt idx="0">
                  <c:v>1032.5340000000001</c:v>
                </c:pt>
                <c:pt idx="1">
                  <c:v>1026.588</c:v>
                </c:pt>
                <c:pt idx="2">
                  <c:v>1026.1220000000001</c:v>
                </c:pt>
                <c:pt idx="3">
                  <c:v>1024.6759999999999</c:v>
                </c:pt>
                <c:pt idx="4">
                  <c:v>1028.912</c:v>
                </c:pt>
                <c:pt idx="5">
                  <c:v>1036.9680000000001</c:v>
                </c:pt>
                <c:pt idx="6">
                  <c:v>1044.259</c:v>
                </c:pt>
                <c:pt idx="7">
                  <c:v>1048.0039999999999</c:v>
                </c:pt>
                <c:pt idx="8">
                  <c:v>1049.876</c:v>
                </c:pt>
                <c:pt idx="9">
                  <c:v>1053.26</c:v>
                </c:pt>
                <c:pt idx="10">
                  <c:v>1055.1500000000001</c:v>
                </c:pt>
                <c:pt idx="11">
                  <c:v>1055.4739999999999</c:v>
                </c:pt>
                <c:pt idx="12">
                  <c:v>1056.4179999999999</c:v>
                </c:pt>
                <c:pt idx="13">
                  <c:v>1059.52</c:v>
                </c:pt>
                <c:pt idx="14">
                  <c:v>1059.8420000000001</c:v>
                </c:pt>
              </c:numCache>
            </c:numRef>
          </c:val>
          <c:smooth val="0"/>
        </c:ser>
        <c:ser>
          <c:idx val="6"/>
          <c:order val="1"/>
          <c:tx>
            <c:v>2011</c:v>
          </c:tx>
          <c:spPr>
            <a:ln w="50800">
              <a:solidFill>
                <a:srgbClr val="00B0F0"/>
              </a:solidFill>
              <a:prstDash val="sysDash"/>
            </a:ln>
          </c:spPr>
          <c:marker>
            <c:symbol val="none"/>
          </c:marker>
          <c:dPt>
            <c:idx val="47"/>
            <c:bubble3D val="0"/>
          </c:dPt>
          <c:cat>
            <c:numRef>
              <c:f>DATA!$A$1192:$A$1243</c:f>
              <c:numCache>
                <c:formatCode>d\-mmm\-yy</c:formatCode>
                <c:ptCount val="52"/>
                <c:pt idx="0">
                  <c:v>40912</c:v>
                </c:pt>
                <c:pt idx="1">
                  <c:v>40919</c:v>
                </c:pt>
                <c:pt idx="2">
                  <c:v>40926</c:v>
                </c:pt>
                <c:pt idx="3">
                  <c:v>40933</c:v>
                </c:pt>
                <c:pt idx="4">
                  <c:v>40940</c:v>
                </c:pt>
                <c:pt idx="5">
                  <c:v>40947</c:v>
                </c:pt>
                <c:pt idx="6">
                  <c:v>40954</c:v>
                </c:pt>
                <c:pt idx="7">
                  <c:v>40961</c:v>
                </c:pt>
                <c:pt idx="8">
                  <c:v>40968</c:v>
                </c:pt>
                <c:pt idx="9">
                  <c:v>40975</c:v>
                </c:pt>
                <c:pt idx="10">
                  <c:v>40982</c:v>
                </c:pt>
                <c:pt idx="11">
                  <c:v>40989</c:v>
                </c:pt>
                <c:pt idx="12">
                  <c:v>40996</c:v>
                </c:pt>
                <c:pt idx="13">
                  <c:v>41003</c:v>
                </c:pt>
                <c:pt idx="14">
                  <c:v>41010</c:v>
                </c:pt>
                <c:pt idx="15">
                  <c:v>41017</c:v>
                </c:pt>
                <c:pt idx="16">
                  <c:v>41024</c:v>
                </c:pt>
                <c:pt idx="17">
                  <c:v>41031</c:v>
                </c:pt>
                <c:pt idx="18">
                  <c:v>41038</c:v>
                </c:pt>
                <c:pt idx="19">
                  <c:v>41045</c:v>
                </c:pt>
                <c:pt idx="20">
                  <c:v>41052</c:v>
                </c:pt>
                <c:pt idx="21">
                  <c:v>41059</c:v>
                </c:pt>
                <c:pt idx="22">
                  <c:v>41066</c:v>
                </c:pt>
                <c:pt idx="23">
                  <c:v>41073</c:v>
                </c:pt>
                <c:pt idx="24">
                  <c:v>41080</c:v>
                </c:pt>
                <c:pt idx="25">
                  <c:v>41087</c:v>
                </c:pt>
                <c:pt idx="26">
                  <c:v>41094</c:v>
                </c:pt>
                <c:pt idx="27">
                  <c:v>41101</c:v>
                </c:pt>
                <c:pt idx="28">
                  <c:v>41108</c:v>
                </c:pt>
                <c:pt idx="29">
                  <c:v>41115</c:v>
                </c:pt>
                <c:pt idx="30">
                  <c:v>41122</c:v>
                </c:pt>
                <c:pt idx="31">
                  <c:v>41129</c:v>
                </c:pt>
                <c:pt idx="32">
                  <c:v>41136</c:v>
                </c:pt>
                <c:pt idx="33">
                  <c:v>41143</c:v>
                </c:pt>
                <c:pt idx="34">
                  <c:v>41150</c:v>
                </c:pt>
                <c:pt idx="35">
                  <c:v>41157</c:v>
                </c:pt>
                <c:pt idx="36">
                  <c:v>41164</c:v>
                </c:pt>
                <c:pt idx="37">
                  <c:v>41171</c:v>
                </c:pt>
                <c:pt idx="38">
                  <c:v>41178</c:v>
                </c:pt>
                <c:pt idx="39">
                  <c:v>41185</c:v>
                </c:pt>
                <c:pt idx="40">
                  <c:v>41192</c:v>
                </c:pt>
                <c:pt idx="41">
                  <c:v>41199</c:v>
                </c:pt>
                <c:pt idx="42">
                  <c:v>41206</c:v>
                </c:pt>
                <c:pt idx="43">
                  <c:v>41213</c:v>
                </c:pt>
                <c:pt idx="44">
                  <c:v>41220</c:v>
                </c:pt>
                <c:pt idx="45">
                  <c:v>41227</c:v>
                </c:pt>
                <c:pt idx="46">
                  <c:v>41234</c:v>
                </c:pt>
                <c:pt idx="47">
                  <c:v>41241</c:v>
                </c:pt>
                <c:pt idx="48">
                  <c:v>41248</c:v>
                </c:pt>
                <c:pt idx="49">
                  <c:v>41255</c:v>
                </c:pt>
                <c:pt idx="50">
                  <c:v>41262</c:v>
                </c:pt>
                <c:pt idx="51">
                  <c:v>41269</c:v>
                </c:pt>
              </c:numCache>
            </c:numRef>
          </c:cat>
          <c:val>
            <c:numRef>
              <c:f>DATA!$C$1140:$C$1191</c:f>
              <c:numCache>
                <c:formatCode>#,##0</c:formatCode>
                <c:ptCount val="52"/>
                <c:pt idx="0">
                  <c:v>940.30499999999995</c:v>
                </c:pt>
                <c:pt idx="1">
                  <c:v>936.96199999999999</c:v>
                </c:pt>
                <c:pt idx="2">
                  <c:v>937.404</c:v>
                </c:pt>
                <c:pt idx="3">
                  <c:v>935.34199999999998</c:v>
                </c:pt>
                <c:pt idx="4">
                  <c:v>941.62099999999998</c:v>
                </c:pt>
                <c:pt idx="5">
                  <c:v>947.26</c:v>
                </c:pt>
                <c:pt idx="6">
                  <c:v>951.42899999999997</c:v>
                </c:pt>
                <c:pt idx="7">
                  <c:v>956.01199999999994</c:v>
                </c:pt>
                <c:pt idx="8">
                  <c:v>957.71299999999997</c:v>
                </c:pt>
                <c:pt idx="9">
                  <c:v>959.95500000000004</c:v>
                </c:pt>
                <c:pt idx="10">
                  <c:v>961.86699999999996</c:v>
                </c:pt>
                <c:pt idx="11">
                  <c:v>962.52099999999996</c:v>
                </c:pt>
                <c:pt idx="12">
                  <c:v>963.99099999999999</c:v>
                </c:pt>
                <c:pt idx="13">
                  <c:v>968.048</c:v>
                </c:pt>
                <c:pt idx="14">
                  <c:v>969.78399999999999</c:v>
                </c:pt>
                <c:pt idx="15">
                  <c:v>970.58</c:v>
                </c:pt>
                <c:pt idx="16">
                  <c:v>972.35199999999998</c:v>
                </c:pt>
                <c:pt idx="17">
                  <c:v>975.72400000000005</c:v>
                </c:pt>
                <c:pt idx="18">
                  <c:v>976.78499999999997</c:v>
                </c:pt>
                <c:pt idx="19">
                  <c:v>976.33399999999995</c:v>
                </c:pt>
                <c:pt idx="20">
                  <c:v>979.16</c:v>
                </c:pt>
                <c:pt idx="21">
                  <c:v>984.20100000000002</c:v>
                </c:pt>
                <c:pt idx="22">
                  <c:v>983.09299999999996</c:v>
                </c:pt>
                <c:pt idx="23">
                  <c:v>982.36300000000006</c:v>
                </c:pt>
                <c:pt idx="24">
                  <c:v>981.74699999999996</c:v>
                </c:pt>
                <c:pt idx="25">
                  <c:v>985.78800000000001</c:v>
                </c:pt>
                <c:pt idx="26">
                  <c:v>990.86099999999999</c:v>
                </c:pt>
                <c:pt idx="27">
                  <c:v>988.28499999999997</c:v>
                </c:pt>
                <c:pt idx="28">
                  <c:v>987.62400000000002</c:v>
                </c:pt>
                <c:pt idx="29">
                  <c:v>989.01900000000001</c:v>
                </c:pt>
                <c:pt idx="30">
                  <c:v>993.06200000000001</c:v>
                </c:pt>
                <c:pt idx="31">
                  <c:v>992.79100000000005</c:v>
                </c:pt>
                <c:pt idx="32">
                  <c:v>992.38199999999995</c:v>
                </c:pt>
                <c:pt idx="33">
                  <c:v>991.61099999999999</c:v>
                </c:pt>
                <c:pt idx="34">
                  <c:v>996.05600000000004</c:v>
                </c:pt>
                <c:pt idx="35">
                  <c:v>1001.525</c:v>
                </c:pt>
                <c:pt idx="36">
                  <c:v>998.15300000000002</c:v>
                </c:pt>
                <c:pt idx="37">
                  <c:v>995.05899999999997</c:v>
                </c:pt>
                <c:pt idx="38">
                  <c:v>996.32</c:v>
                </c:pt>
                <c:pt idx="39">
                  <c:v>1000.668</c:v>
                </c:pt>
                <c:pt idx="40">
                  <c:v>1003.322</c:v>
                </c:pt>
                <c:pt idx="41">
                  <c:v>1001.153</c:v>
                </c:pt>
                <c:pt idx="42">
                  <c:v>1001.574</c:v>
                </c:pt>
                <c:pt idx="43">
                  <c:v>1008.443</c:v>
                </c:pt>
                <c:pt idx="44">
                  <c:v>1015.192</c:v>
                </c:pt>
                <c:pt idx="45">
                  <c:v>1016.372</c:v>
                </c:pt>
                <c:pt idx="46">
                  <c:v>1020.751</c:v>
                </c:pt>
                <c:pt idx="47">
                  <c:v>1020.447</c:v>
                </c:pt>
                <c:pt idx="48">
                  <c:v>1022.091</c:v>
                </c:pt>
                <c:pt idx="49">
                  <c:v>1024.6289999999999</c:v>
                </c:pt>
                <c:pt idx="50">
                  <c:v>1028.5160000000001</c:v>
                </c:pt>
                <c:pt idx="51">
                  <c:v>1034.52</c:v>
                </c:pt>
              </c:numCache>
            </c:numRef>
          </c:val>
          <c:smooth val="0"/>
        </c:ser>
        <c:ser>
          <c:idx val="5"/>
          <c:order val="2"/>
          <c:tx>
            <c:v>2010</c:v>
          </c:tx>
          <c:spPr>
            <a:ln w="50800">
              <a:solidFill>
                <a:srgbClr val="E46C0A"/>
              </a:solidFill>
            </a:ln>
          </c:spPr>
          <c:marker>
            <c:symbol val="none"/>
          </c:marker>
          <c:dPt>
            <c:idx val="51"/>
            <c:bubble3D val="0"/>
          </c:dPt>
          <c:cat>
            <c:numRef>
              <c:f>DATA!$A$1192:$A$1243</c:f>
              <c:numCache>
                <c:formatCode>d\-mmm\-yy</c:formatCode>
                <c:ptCount val="52"/>
                <c:pt idx="0">
                  <c:v>40912</c:v>
                </c:pt>
                <c:pt idx="1">
                  <c:v>40919</c:v>
                </c:pt>
                <c:pt idx="2">
                  <c:v>40926</c:v>
                </c:pt>
                <c:pt idx="3">
                  <c:v>40933</c:v>
                </c:pt>
                <c:pt idx="4">
                  <c:v>40940</c:v>
                </c:pt>
                <c:pt idx="5">
                  <c:v>40947</c:v>
                </c:pt>
                <c:pt idx="6">
                  <c:v>40954</c:v>
                </c:pt>
                <c:pt idx="7">
                  <c:v>40961</c:v>
                </c:pt>
                <c:pt idx="8">
                  <c:v>40968</c:v>
                </c:pt>
                <c:pt idx="9">
                  <c:v>40975</c:v>
                </c:pt>
                <c:pt idx="10">
                  <c:v>40982</c:v>
                </c:pt>
                <c:pt idx="11">
                  <c:v>40989</c:v>
                </c:pt>
                <c:pt idx="12">
                  <c:v>40996</c:v>
                </c:pt>
                <c:pt idx="13">
                  <c:v>41003</c:v>
                </c:pt>
                <c:pt idx="14">
                  <c:v>41010</c:v>
                </c:pt>
                <c:pt idx="15">
                  <c:v>41017</c:v>
                </c:pt>
                <c:pt idx="16">
                  <c:v>41024</c:v>
                </c:pt>
                <c:pt idx="17">
                  <c:v>41031</c:v>
                </c:pt>
                <c:pt idx="18">
                  <c:v>41038</c:v>
                </c:pt>
                <c:pt idx="19">
                  <c:v>41045</c:v>
                </c:pt>
                <c:pt idx="20">
                  <c:v>41052</c:v>
                </c:pt>
                <c:pt idx="21">
                  <c:v>41059</c:v>
                </c:pt>
                <c:pt idx="22">
                  <c:v>41066</c:v>
                </c:pt>
                <c:pt idx="23">
                  <c:v>41073</c:v>
                </c:pt>
                <c:pt idx="24">
                  <c:v>41080</c:v>
                </c:pt>
                <c:pt idx="25">
                  <c:v>41087</c:v>
                </c:pt>
                <c:pt idx="26">
                  <c:v>41094</c:v>
                </c:pt>
                <c:pt idx="27">
                  <c:v>41101</c:v>
                </c:pt>
                <c:pt idx="28">
                  <c:v>41108</c:v>
                </c:pt>
                <c:pt idx="29">
                  <c:v>41115</c:v>
                </c:pt>
                <c:pt idx="30">
                  <c:v>41122</c:v>
                </c:pt>
                <c:pt idx="31">
                  <c:v>41129</c:v>
                </c:pt>
                <c:pt idx="32">
                  <c:v>41136</c:v>
                </c:pt>
                <c:pt idx="33">
                  <c:v>41143</c:v>
                </c:pt>
                <c:pt idx="34">
                  <c:v>41150</c:v>
                </c:pt>
                <c:pt idx="35">
                  <c:v>41157</c:v>
                </c:pt>
                <c:pt idx="36">
                  <c:v>41164</c:v>
                </c:pt>
                <c:pt idx="37">
                  <c:v>41171</c:v>
                </c:pt>
                <c:pt idx="38">
                  <c:v>41178</c:v>
                </c:pt>
                <c:pt idx="39">
                  <c:v>41185</c:v>
                </c:pt>
                <c:pt idx="40">
                  <c:v>41192</c:v>
                </c:pt>
                <c:pt idx="41">
                  <c:v>41199</c:v>
                </c:pt>
                <c:pt idx="42">
                  <c:v>41206</c:v>
                </c:pt>
                <c:pt idx="43">
                  <c:v>41213</c:v>
                </c:pt>
                <c:pt idx="44">
                  <c:v>41220</c:v>
                </c:pt>
                <c:pt idx="45">
                  <c:v>41227</c:v>
                </c:pt>
                <c:pt idx="46">
                  <c:v>41234</c:v>
                </c:pt>
                <c:pt idx="47">
                  <c:v>41241</c:v>
                </c:pt>
                <c:pt idx="48">
                  <c:v>41248</c:v>
                </c:pt>
                <c:pt idx="49">
                  <c:v>41255</c:v>
                </c:pt>
                <c:pt idx="50">
                  <c:v>41262</c:v>
                </c:pt>
                <c:pt idx="51">
                  <c:v>41269</c:v>
                </c:pt>
              </c:numCache>
            </c:numRef>
          </c:cat>
          <c:val>
            <c:numRef>
              <c:f>DATA!$C$1088:$C$1139</c:f>
              <c:numCache>
                <c:formatCode>#,##0</c:formatCode>
                <c:ptCount val="52"/>
                <c:pt idx="0">
                  <c:v>884.44899999999996</c:v>
                </c:pt>
                <c:pt idx="1">
                  <c:v>879.22</c:v>
                </c:pt>
                <c:pt idx="2">
                  <c:v>879.322</c:v>
                </c:pt>
                <c:pt idx="3">
                  <c:v>878.375</c:v>
                </c:pt>
                <c:pt idx="4">
                  <c:v>883.46500000000003</c:v>
                </c:pt>
                <c:pt idx="5">
                  <c:v>889.09199999999998</c:v>
                </c:pt>
                <c:pt idx="6">
                  <c:v>892.98500000000001</c:v>
                </c:pt>
                <c:pt idx="7">
                  <c:v>892.06200000000001</c:v>
                </c:pt>
                <c:pt idx="8">
                  <c:v>892.78399999999999</c:v>
                </c:pt>
                <c:pt idx="9">
                  <c:v>893.62300000000005</c:v>
                </c:pt>
                <c:pt idx="10">
                  <c:v>893.26499999999999</c:v>
                </c:pt>
                <c:pt idx="11">
                  <c:v>893.03499999999997</c:v>
                </c:pt>
                <c:pt idx="12">
                  <c:v>894.14599999999996</c:v>
                </c:pt>
                <c:pt idx="13">
                  <c:v>896.29499999999996</c:v>
                </c:pt>
                <c:pt idx="14">
                  <c:v>895.45</c:v>
                </c:pt>
                <c:pt idx="15">
                  <c:v>894.76</c:v>
                </c:pt>
                <c:pt idx="16">
                  <c:v>895.33900000000006</c:v>
                </c:pt>
                <c:pt idx="17">
                  <c:v>897.51499999999999</c:v>
                </c:pt>
                <c:pt idx="18">
                  <c:v>898.68100000000004</c:v>
                </c:pt>
                <c:pt idx="19">
                  <c:v>897.56799999999998</c:v>
                </c:pt>
                <c:pt idx="20">
                  <c:v>899.78200000000004</c:v>
                </c:pt>
                <c:pt idx="21">
                  <c:v>903.72699999999998</c:v>
                </c:pt>
                <c:pt idx="22">
                  <c:v>901.39400000000001</c:v>
                </c:pt>
                <c:pt idx="23">
                  <c:v>899.85799999999995</c:v>
                </c:pt>
                <c:pt idx="24">
                  <c:v>899.73500000000001</c:v>
                </c:pt>
                <c:pt idx="25">
                  <c:v>904.13</c:v>
                </c:pt>
                <c:pt idx="26">
                  <c:v>907.69799999999998</c:v>
                </c:pt>
                <c:pt idx="27">
                  <c:v>904.54</c:v>
                </c:pt>
                <c:pt idx="28">
                  <c:v>902.25900000000001</c:v>
                </c:pt>
                <c:pt idx="29">
                  <c:v>903.33399999999995</c:v>
                </c:pt>
                <c:pt idx="30">
                  <c:v>905.77499999999998</c:v>
                </c:pt>
                <c:pt idx="31">
                  <c:v>906.91800000000001</c:v>
                </c:pt>
                <c:pt idx="32">
                  <c:v>906.75599999999997</c:v>
                </c:pt>
                <c:pt idx="33">
                  <c:v>906.27700000000004</c:v>
                </c:pt>
                <c:pt idx="34">
                  <c:v>909.87300000000005</c:v>
                </c:pt>
                <c:pt idx="35">
                  <c:v>913.68700000000001</c:v>
                </c:pt>
                <c:pt idx="36">
                  <c:v>911.25699999999995</c:v>
                </c:pt>
                <c:pt idx="37">
                  <c:v>910.62300000000005</c:v>
                </c:pt>
                <c:pt idx="38">
                  <c:v>913.76</c:v>
                </c:pt>
                <c:pt idx="39">
                  <c:v>918.60900000000004</c:v>
                </c:pt>
                <c:pt idx="40">
                  <c:v>922.58</c:v>
                </c:pt>
                <c:pt idx="41">
                  <c:v>921.37800000000004</c:v>
                </c:pt>
                <c:pt idx="42">
                  <c:v>922.32500000000005</c:v>
                </c:pt>
                <c:pt idx="43">
                  <c:v>927.73099999999999</c:v>
                </c:pt>
                <c:pt idx="44">
                  <c:v>933.75099999999998</c:v>
                </c:pt>
                <c:pt idx="45">
                  <c:v>932.37699999999995</c:v>
                </c:pt>
                <c:pt idx="46">
                  <c:v>937.33600000000001</c:v>
                </c:pt>
                <c:pt idx="47">
                  <c:v>936.39099999999996</c:v>
                </c:pt>
                <c:pt idx="48">
                  <c:v>937.52800000000002</c:v>
                </c:pt>
                <c:pt idx="49">
                  <c:v>938.43600000000004</c:v>
                </c:pt>
                <c:pt idx="50">
                  <c:v>942.42200000000003</c:v>
                </c:pt>
                <c:pt idx="51">
                  <c:v>943.74900000000002</c:v>
                </c:pt>
              </c:numCache>
            </c:numRef>
          </c:val>
          <c:smooth val="0"/>
        </c:ser>
        <c:ser>
          <c:idx val="4"/>
          <c:order val="3"/>
          <c:tx>
            <c:v>2009</c:v>
          </c:tx>
          <c:spPr>
            <a:ln w="50800">
              <a:solidFill>
                <a:srgbClr val="008080"/>
              </a:solidFill>
              <a:prstDash val="sysDash"/>
            </a:ln>
          </c:spPr>
          <c:marker>
            <c:symbol val="none"/>
          </c:marker>
          <c:dPt>
            <c:idx val="51"/>
            <c:bubble3D val="0"/>
          </c:dPt>
          <c:cat>
            <c:numRef>
              <c:f>DATA!$A$1192:$A$1243</c:f>
              <c:numCache>
                <c:formatCode>d\-mmm\-yy</c:formatCode>
                <c:ptCount val="52"/>
                <c:pt idx="0">
                  <c:v>40912</c:v>
                </c:pt>
                <c:pt idx="1">
                  <c:v>40919</c:v>
                </c:pt>
                <c:pt idx="2">
                  <c:v>40926</c:v>
                </c:pt>
                <c:pt idx="3">
                  <c:v>40933</c:v>
                </c:pt>
                <c:pt idx="4">
                  <c:v>40940</c:v>
                </c:pt>
                <c:pt idx="5">
                  <c:v>40947</c:v>
                </c:pt>
                <c:pt idx="6">
                  <c:v>40954</c:v>
                </c:pt>
                <c:pt idx="7">
                  <c:v>40961</c:v>
                </c:pt>
                <c:pt idx="8">
                  <c:v>40968</c:v>
                </c:pt>
                <c:pt idx="9">
                  <c:v>40975</c:v>
                </c:pt>
                <c:pt idx="10">
                  <c:v>40982</c:v>
                </c:pt>
                <c:pt idx="11">
                  <c:v>40989</c:v>
                </c:pt>
                <c:pt idx="12">
                  <c:v>40996</c:v>
                </c:pt>
                <c:pt idx="13">
                  <c:v>41003</c:v>
                </c:pt>
                <c:pt idx="14">
                  <c:v>41010</c:v>
                </c:pt>
                <c:pt idx="15">
                  <c:v>41017</c:v>
                </c:pt>
                <c:pt idx="16">
                  <c:v>41024</c:v>
                </c:pt>
                <c:pt idx="17">
                  <c:v>41031</c:v>
                </c:pt>
                <c:pt idx="18">
                  <c:v>41038</c:v>
                </c:pt>
                <c:pt idx="19">
                  <c:v>41045</c:v>
                </c:pt>
                <c:pt idx="20">
                  <c:v>41052</c:v>
                </c:pt>
                <c:pt idx="21">
                  <c:v>41059</c:v>
                </c:pt>
                <c:pt idx="22">
                  <c:v>41066</c:v>
                </c:pt>
                <c:pt idx="23">
                  <c:v>41073</c:v>
                </c:pt>
                <c:pt idx="24">
                  <c:v>41080</c:v>
                </c:pt>
                <c:pt idx="25">
                  <c:v>41087</c:v>
                </c:pt>
                <c:pt idx="26">
                  <c:v>41094</c:v>
                </c:pt>
                <c:pt idx="27">
                  <c:v>41101</c:v>
                </c:pt>
                <c:pt idx="28">
                  <c:v>41108</c:v>
                </c:pt>
                <c:pt idx="29">
                  <c:v>41115</c:v>
                </c:pt>
                <c:pt idx="30">
                  <c:v>41122</c:v>
                </c:pt>
                <c:pt idx="31">
                  <c:v>41129</c:v>
                </c:pt>
                <c:pt idx="32">
                  <c:v>41136</c:v>
                </c:pt>
                <c:pt idx="33">
                  <c:v>41143</c:v>
                </c:pt>
                <c:pt idx="34">
                  <c:v>41150</c:v>
                </c:pt>
                <c:pt idx="35">
                  <c:v>41157</c:v>
                </c:pt>
                <c:pt idx="36">
                  <c:v>41164</c:v>
                </c:pt>
                <c:pt idx="37">
                  <c:v>41171</c:v>
                </c:pt>
                <c:pt idx="38">
                  <c:v>41178</c:v>
                </c:pt>
                <c:pt idx="39">
                  <c:v>41185</c:v>
                </c:pt>
                <c:pt idx="40">
                  <c:v>41192</c:v>
                </c:pt>
                <c:pt idx="41">
                  <c:v>41199</c:v>
                </c:pt>
                <c:pt idx="42">
                  <c:v>41206</c:v>
                </c:pt>
                <c:pt idx="43">
                  <c:v>41213</c:v>
                </c:pt>
                <c:pt idx="44">
                  <c:v>41220</c:v>
                </c:pt>
                <c:pt idx="45">
                  <c:v>41227</c:v>
                </c:pt>
                <c:pt idx="46">
                  <c:v>41234</c:v>
                </c:pt>
                <c:pt idx="47">
                  <c:v>41241</c:v>
                </c:pt>
                <c:pt idx="48">
                  <c:v>41248</c:v>
                </c:pt>
                <c:pt idx="49">
                  <c:v>41255</c:v>
                </c:pt>
                <c:pt idx="50">
                  <c:v>41262</c:v>
                </c:pt>
                <c:pt idx="51">
                  <c:v>41269</c:v>
                </c:pt>
              </c:numCache>
            </c:numRef>
          </c:cat>
          <c:val>
            <c:numRef>
              <c:f>DATA!$C$1036:$C$1087</c:f>
              <c:numCache>
                <c:formatCode>#,##0</c:formatCode>
                <c:ptCount val="52"/>
                <c:pt idx="0">
                  <c:v>847.95600000000002</c:v>
                </c:pt>
                <c:pt idx="1">
                  <c:v>844.072</c:v>
                </c:pt>
                <c:pt idx="2">
                  <c:v>848.19799999999998</c:v>
                </c:pt>
                <c:pt idx="3">
                  <c:v>848.79499999999996</c:v>
                </c:pt>
                <c:pt idx="4">
                  <c:v>852.298</c:v>
                </c:pt>
                <c:pt idx="5">
                  <c:v>856.00099999999998</c:v>
                </c:pt>
                <c:pt idx="6">
                  <c:v>858.48800000000006</c:v>
                </c:pt>
                <c:pt idx="7">
                  <c:v>858.73800000000006</c:v>
                </c:pt>
                <c:pt idx="8">
                  <c:v>860.47</c:v>
                </c:pt>
                <c:pt idx="9">
                  <c:v>862.26499999999999</c:v>
                </c:pt>
                <c:pt idx="10">
                  <c:v>862.73199999999997</c:v>
                </c:pt>
                <c:pt idx="11">
                  <c:v>863.09400000000005</c:v>
                </c:pt>
                <c:pt idx="12">
                  <c:v>864.51700000000005</c:v>
                </c:pt>
                <c:pt idx="13">
                  <c:v>866.07500000000005</c:v>
                </c:pt>
                <c:pt idx="14">
                  <c:v>865.226</c:v>
                </c:pt>
                <c:pt idx="15">
                  <c:v>862.96</c:v>
                </c:pt>
                <c:pt idx="16">
                  <c:v>863.08600000000001</c:v>
                </c:pt>
                <c:pt idx="17">
                  <c:v>865.86900000000003</c:v>
                </c:pt>
                <c:pt idx="18">
                  <c:v>865.51099999999997</c:v>
                </c:pt>
                <c:pt idx="19">
                  <c:v>866.46500000000003</c:v>
                </c:pt>
                <c:pt idx="20">
                  <c:v>870.01700000000005</c:v>
                </c:pt>
                <c:pt idx="21">
                  <c:v>868.774</c:v>
                </c:pt>
                <c:pt idx="22">
                  <c:v>868.43100000000004</c:v>
                </c:pt>
                <c:pt idx="23">
                  <c:v>867.52099999999996</c:v>
                </c:pt>
                <c:pt idx="24">
                  <c:v>867.27300000000002</c:v>
                </c:pt>
                <c:pt idx="25">
                  <c:v>871.29100000000005</c:v>
                </c:pt>
                <c:pt idx="26">
                  <c:v>872.75599999999997</c:v>
                </c:pt>
                <c:pt idx="27">
                  <c:v>870.327</c:v>
                </c:pt>
                <c:pt idx="28">
                  <c:v>869.22799999999995</c:v>
                </c:pt>
                <c:pt idx="29">
                  <c:v>870.57500000000005</c:v>
                </c:pt>
                <c:pt idx="30">
                  <c:v>872.15</c:v>
                </c:pt>
                <c:pt idx="31">
                  <c:v>872.79899999999998</c:v>
                </c:pt>
                <c:pt idx="32">
                  <c:v>871.48800000000006</c:v>
                </c:pt>
                <c:pt idx="33">
                  <c:v>870.40899999999999</c:v>
                </c:pt>
                <c:pt idx="34">
                  <c:v>872.81299999999999</c:v>
                </c:pt>
                <c:pt idx="35">
                  <c:v>876.67899999999997</c:v>
                </c:pt>
                <c:pt idx="36">
                  <c:v>873.94</c:v>
                </c:pt>
                <c:pt idx="37">
                  <c:v>872.31799999999998</c:v>
                </c:pt>
                <c:pt idx="38">
                  <c:v>873.49699999999996</c:v>
                </c:pt>
                <c:pt idx="39">
                  <c:v>876.12</c:v>
                </c:pt>
                <c:pt idx="40">
                  <c:v>877.79200000000003</c:v>
                </c:pt>
                <c:pt idx="41">
                  <c:v>875.32299999999998</c:v>
                </c:pt>
                <c:pt idx="42">
                  <c:v>874.83799999999997</c:v>
                </c:pt>
                <c:pt idx="43">
                  <c:v>877.49</c:v>
                </c:pt>
                <c:pt idx="44">
                  <c:v>880.88</c:v>
                </c:pt>
                <c:pt idx="45">
                  <c:v>879.35699999999997</c:v>
                </c:pt>
                <c:pt idx="46">
                  <c:v>883.08399999999995</c:v>
                </c:pt>
                <c:pt idx="47">
                  <c:v>882.41700000000003</c:v>
                </c:pt>
                <c:pt idx="48">
                  <c:v>883.19500000000005</c:v>
                </c:pt>
                <c:pt idx="49">
                  <c:v>883.38699999999994</c:v>
                </c:pt>
                <c:pt idx="50">
                  <c:v>888.78499999999997</c:v>
                </c:pt>
                <c:pt idx="51">
                  <c:v>889.678</c:v>
                </c:pt>
              </c:numCache>
            </c:numRef>
          </c:val>
          <c:smooth val="0"/>
        </c:ser>
        <c:ser>
          <c:idx val="3"/>
          <c:order val="4"/>
          <c:tx>
            <c:v>2008</c:v>
          </c:tx>
          <c:spPr>
            <a:ln w="50800"/>
          </c:spPr>
          <c:marker>
            <c:symbol val="none"/>
          </c:marker>
          <c:dPt>
            <c:idx val="51"/>
            <c:bubble3D val="0"/>
          </c:dPt>
          <c:dPt>
            <c:idx val="52"/>
            <c:marker>
              <c:symbol val="diamond"/>
              <c:size val="7"/>
            </c:marker>
            <c:bubble3D val="0"/>
          </c:dPt>
          <c:cat>
            <c:numRef>
              <c:f>DATA!$A$1192:$A$1243</c:f>
              <c:numCache>
                <c:formatCode>d\-mmm\-yy</c:formatCode>
                <c:ptCount val="52"/>
                <c:pt idx="0">
                  <c:v>40912</c:v>
                </c:pt>
                <c:pt idx="1">
                  <c:v>40919</c:v>
                </c:pt>
                <c:pt idx="2">
                  <c:v>40926</c:v>
                </c:pt>
                <c:pt idx="3">
                  <c:v>40933</c:v>
                </c:pt>
                <c:pt idx="4">
                  <c:v>40940</c:v>
                </c:pt>
                <c:pt idx="5">
                  <c:v>40947</c:v>
                </c:pt>
                <c:pt idx="6">
                  <c:v>40954</c:v>
                </c:pt>
                <c:pt idx="7">
                  <c:v>40961</c:v>
                </c:pt>
                <c:pt idx="8">
                  <c:v>40968</c:v>
                </c:pt>
                <c:pt idx="9">
                  <c:v>40975</c:v>
                </c:pt>
                <c:pt idx="10">
                  <c:v>40982</c:v>
                </c:pt>
                <c:pt idx="11">
                  <c:v>40989</c:v>
                </c:pt>
                <c:pt idx="12">
                  <c:v>40996</c:v>
                </c:pt>
                <c:pt idx="13">
                  <c:v>41003</c:v>
                </c:pt>
                <c:pt idx="14">
                  <c:v>41010</c:v>
                </c:pt>
                <c:pt idx="15">
                  <c:v>41017</c:v>
                </c:pt>
                <c:pt idx="16">
                  <c:v>41024</c:v>
                </c:pt>
                <c:pt idx="17">
                  <c:v>41031</c:v>
                </c:pt>
                <c:pt idx="18">
                  <c:v>41038</c:v>
                </c:pt>
                <c:pt idx="19">
                  <c:v>41045</c:v>
                </c:pt>
                <c:pt idx="20">
                  <c:v>41052</c:v>
                </c:pt>
                <c:pt idx="21">
                  <c:v>41059</c:v>
                </c:pt>
                <c:pt idx="22">
                  <c:v>41066</c:v>
                </c:pt>
                <c:pt idx="23">
                  <c:v>41073</c:v>
                </c:pt>
                <c:pt idx="24">
                  <c:v>41080</c:v>
                </c:pt>
                <c:pt idx="25">
                  <c:v>41087</c:v>
                </c:pt>
                <c:pt idx="26">
                  <c:v>41094</c:v>
                </c:pt>
                <c:pt idx="27">
                  <c:v>41101</c:v>
                </c:pt>
                <c:pt idx="28">
                  <c:v>41108</c:v>
                </c:pt>
                <c:pt idx="29">
                  <c:v>41115</c:v>
                </c:pt>
                <c:pt idx="30">
                  <c:v>41122</c:v>
                </c:pt>
                <c:pt idx="31">
                  <c:v>41129</c:v>
                </c:pt>
                <c:pt idx="32">
                  <c:v>41136</c:v>
                </c:pt>
                <c:pt idx="33">
                  <c:v>41143</c:v>
                </c:pt>
                <c:pt idx="34">
                  <c:v>41150</c:v>
                </c:pt>
                <c:pt idx="35">
                  <c:v>41157</c:v>
                </c:pt>
                <c:pt idx="36">
                  <c:v>41164</c:v>
                </c:pt>
                <c:pt idx="37">
                  <c:v>41171</c:v>
                </c:pt>
                <c:pt idx="38">
                  <c:v>41178</c:v>
                </c:pt>
                <c:pt idx="39">
                  <c:v>41185</c:v>
                </c:pt>
                <c:pt idx="40">
                  <c:v>41192</c:v>
                </c:pt>
                <c:pt idx="41">
                  <c:v>41199</c:v>
                </c:pt>
                <c:pt idx="42">
                  <c:v>41206</c:v>
                </c:pt>
                <c:pt idx="43">
                  <c:v>41213</c:v>
                </c:pt>
                <c:pt idx="44">
                  <c:v>41220</c:v>
                </c:pt>
                <c:pt idx="45">
                  <c:v>41227</c:v>
                </c:pt>
                <c:pt idx="46">
                  <c:v>41234</c:v>
                </c:pt>
                <c:pt idx="47">
                  <c:v>41241</c:v>
                </c:pt>
                <c:pt idx="48">
                  <c:v>41248</c:v>
                </c:pt>
                <c:pt idx="49">
                  <c:v>41255</c:v>
                </c:pt>
                <c:pt idx="50">
                  <c:v>41262</c:v>
                </c:pt>
                <c:pt idx="51">
                  <c:v>41269</c:v>
                </c:pt>
              </c:numCache>
            </c:numRef>
          </c:cat>
          <c:val>
            <c:numRef>
              <c:f>DATA!$C$983:$C$1035</c:f>
              <c:numCache>
                <c:formatCode>#,##0</c:formatCode>
                <c:ptCount val="53"/>
                <c:pt idx="0">
                  <c:v>791.68434758299998</c:v>
                </c:pt>
                <c:pt idx="1">
                  <c:v>781.80327729500004</c:v>
                </c:pt>
                <c:pt idx="2">
                  <c:v>775.50327214000004</c:v>
                </c:pt>
                <c:pt idx="3">
                  <c:v>774.71242283799995</c:v>
                </c:pt>
                <c:pt idx="4">
                  <c:v>774.282138981</c:v>
                </c:pt>
                <c:pt idx="5">
                  <c:v>777.10808113400003</c:v>
                </c:pt>
                <c:pt idx="6">
                  <c:v>778.93710019000002</c:v>
                </c:pt>
                <c:pt idx="7">
                  <c:v>780.50262150499998</c:v>
                </c:pt>
                <c:pt idx="8">
                  <c:v>779.45150650899996</c:v>
                </c:pt>
                <c:pt idx="9">
                  <c:v>780.76906051200001</c:v>
                </c:pt>
                <c:pt idx="10">
                  <c:v>781.25387919900004</c:v>
                </c:pt>
                <c:pt idx="11">
                  <c:v>781.20093296499999</c:v>
                </c:pt>
                <c:pt idx="12">
                  <c:v>780.63176726200004</c:v>
                </c:pt>
                <c:pt idx="13">
                  <c:v>779.56012986799999</c:v>
                </c:pt>
                <c:pt idx="14">
                  <c:v>778.90173512199999</c:v>
                </c:pt>
                <c:pt idx="15">
                  <c:v>777.511490686</c:v>
                </c:pt>
                <c:pt idx="16">
                  <c:v>776.64056165199997</c:v>
                </c:pt>
                <c:pt idx="17">
                  <c:v>777.09026927299999</c:v>
                </c:pt>
                <c:pt idx="18">
                  <c:v>779.43150791699998</c:v>
                </c:pt>
                <c:pt idx="19">
                  <c:v>780.78851039200003</c:v>
                </c:pt>
                <c:pt idx="20">
                  <c:v>783.34525592199998</c:v>
                </c:pt>
                <c:pt idx="21">
                  <c:v>787.69608030999996</c:v>
                </c:pt>
                <c:pt idx="22">
                  <c:v>787.10260839199998</c:v>
                </c:pt>
                <c:pt idx="23">
                  <c:v>786.397730432</c:v>
                </c:pt>
                <c:pt idx="24">
                  <c:v>786.53391316800003</c:v>
                </c:pt>
                <c:pt idx="25">
                  <c:v>787.96345357200005</c:v>
                </c:pt>
                <c:pt idx="26">
                  <c:v>795.09490197499997</c:v>
                </c:pt>
                <c:pt idx="27">
                  <c:v>795.65931818700005</c:v>
                </c:pt>
                <c:pt idx="28">
                  <c:v>793.42068804300004</c:v>
                </c:pt>
                <c:pt idx="29">
                  <c:v>794.243744193</c:v>
                </c:pt>
                <c:pt idx="30">
                  <c:v>795.56265952499996</c:v>
                </c:pt>
                <c:pt idx="31">
                  <c:v>795.84791485400001</c:v>
                </c:pt>
                <c:pt idx="32">
                  <c:v>795.10052024599997</c:v>
                </c:pt>
                <c:pt idx="33">
                  <c:v>793.70254594799997</c:v>
                </c:pt>
                <c:pt idx="34">
                  <c:v>795.69397168099999</c:v>
                </c:pt>
                <c:pt idx="35">
                  <c:v>799.71907912999995</c:v>
                </c:pt>
                <c:pt idx="36">
                  <c:v>797.60234838300005</c:v>
                </c:pt>
                <c:pt idx="37">
                  <c:v>796.09403205399997</c:v>
                </c:pt>
                <c:pt idx="38">
                  <c:v>799.42237997400002</c:v>
                </c:pt>
                <c:pt idx="39">
                  <c:v>803.97941279600002</c:v>
                </c:pt>
                <c:pt idx="40">
                  <c:v>811.69193293000001</c:v>
                </c:pt>
                <c:pt idx="41">
                  <c:v>818.49816249800006</c:v>
                </c:pt>
                <c:pt idx="42">
                  <c:v>819.89604491199998</c:v>
                </c:pt>
                <c:pt idx="43">
                  <c:v>823.71327326400001</c:v>
                </c:pt>
                <c:pt idx="44">
                  <c:v>826.87976661799996</c:v>
                </c:pt>
                <c:pt idx="45">
                  <c:v>828.44781984700001</c:v>
                </c:pt>
                <c:pt idx="46">
                  <c:v>828.61689262000004</c:v>
                </c:pt>
                <c:pt idx="47">
                  <c:v>835.08299338200004</c:v>
                </c:pt>
                <c:pt idx="48">
                  <c:v>835.82901238500006</c:v>
                </c:pt>
                <c:pt idx="49">
                  <c:v>837.56294462400001</c:v>
                </c:pt>
                <c:pt idx="50">
                  <c:v>840.74086759099998</c:v>
                </c:pt>
                <c:pt idx="51">
                  <c:v>849.71590538400005</c:v>
                </c:pt>
                <c:pt idx="52">
                  <c:v>853.16759118000004</c:v>
                </c:pt>
              </c:numCache>
            </c:numRef>
          </c:val>
          <c:smooth val="0"/>
        </c:ser>
        <c:ser>
          <c:idx val="2"/>
          <c:order val="5"/>
          <c:tx>
            <c:v>2007</c:v>
          </c:tx>
          <c:spPr>
            <a:ln w="50800">
              <a:prstDash val="sysDash"/>
            </a:ln>
          </c:spPr>
          <c:marker>
            <c:symbol val="none"/>
          </c:marker>
          <c:dPt>
            <c:idx val="51"/>
            <c:bubble3D val="0"/>
          </c:dPt>
          <c:cat>
            <c:numRef>
              <c:f>DATA!$A$1192:$A$1243</c:f>
              <c:numCache>
                <c:formatCode>d\-mmm\-yy</c:formatCode>
                <c:ptCount val="52"/>
                <c:pt idx="0">
                  <c:v>40912</c:v>
                </c:pt>
                <c:pt idx="1">
                  <c:v>40919</c:v>
                </c:pt>
                <c:pt idx="2">
                  <c:v>40926</c:v>
                </c:pt>
                <c:pt idx="3">
                  <c:v>40933</c:v>
                </c:pt>
                <c:pt idx="4">
                  <c:v>40940</c:v>
                </c:pt>
                <c:pt idx="5">
                  <c:v>40947</c:v>
                </c:pt>
                <c:pt idx="6">
                  <c:v>40954</c:v>
                </c:pt>
                <c:pt idx="7">
                  <c:v>40961</c:v>
                </c:pt>
                <c:pt idx="8">
                  <c:v>40968</c:v>
                </c:pt>
                <c:pt idx="9">
                  <c:v>40975</c:v>
                </c:pt>
                <c:pt idx="10">
                  <c:v>40982</c:v>
                </c:pt>
                <c:pt idx="11">
                  <c:v>40989</c:v>
                </c:pt>
                <c:pt idx="12">
                  <c:v>40996</c:v>
                </c:pt>
                <c:pt idx="13">
                  <c:v>41003</c:v>
                </c:pt>
                <c:pt idx="14">
                  <c:v>41010</c:v>
                </c:pt>
                <c:pt idx="15">
                  <c:v>41017</c:v>
                </c:pt>
                <c:pt idx="16">
                  <c:v>41024</c:v>
                </c:pt>
                <c:pt idx="17">
                  <c:v>41031</c:v>
                </c:pt>
                <c:pt idx="18">
                  <c:v>41038</c:v>
                </c:pt>
                <c:pt idx="19">
                  <c:v>41045</c:v>
                </c:pt>
                <c:pt idx="20">
                  <c:v>41052</c:v>
                </c:pt>
                <c:pt idx="21">
                  <c:v>41059</c:v>
                </c:pt>
                <c:pt idx="22">
                  <c:v>41066</c:v>
                </c:pt>
                <c:pt idx="23">
                  <c:v>41073</c:v>
                </c:pt>
                <c:pt idx="24">
                  <c:v>41080</c:v>
                </c:pt>
                <c:pt idx="25">
                  <c:v>41087</c:v>
                </c:pt>
                <c:pt idx="26">
                  <c:v>41094</c:v>
                </c:pt>
                <c:pt idx="27">
                  <c:v>41101</c:v>
                </c:pt>
                <c:pt idx="28">
                  <c:v>41108</c:v>
                </c:pt>
                <c:pt idx="29">
                  <c:v>41115</c:v>
                </c:pt>
                <c:pt idx="30">
                  <c:v>41122</c:v>
                </c:pt>
                <c:pt idx="31">
                  <c:v>41129</c:v>
                </c:pt>
                <c:pt idx="32">
                  <c:v>41136</c:v>
                </c:pt>
                <c:pt idx="33">
                  <c:v>41143</c:v>
                </c:pt>
                <c:pt idx="34">
                  <c:v>41150</c:v>
                </c:pt>
                <c:pt idx="35">
                  <c:v>41157</c:v>
                </c:pt>
                <c:pt idx="36">
                  <c:v>41164</c:v>
                </c:pt>
                <c:pt idx="37">
                  <c:v>41171</c:v>
                </c:pt>
                <c:pt idx="38">
                  <c:v>41178</c:v>
                </c:pt>
                <c:pt idx="39">
                  <c:v>41185</c:v>
                </c:pt>
                <c:pt idx="40">
                  <c:v>41192</c:v>
                </c:pt>
                <c:pt idx="41">
                  <c:v>41199</c:v>
                </c:pt>
                <c:pt idx="42">
                  <c:v>41206</c:v>
                </c:pt>
                <c:pt idx="43">
                  <c:v>41213</c:v>
                </c:pt>
                <c:pt idx="44">
                  <c:v>41220</c:v>
                </c:pt>
                <c:pt idx="45">
                  <c:v>41227</c:v>
                </c:pt>
                <c:pt idx="46">
                  <c:v>41234</c:v>
                </c:pt>
                <c:pt idx="47">
                  <c:v>41241</c:v>
                </c:pt>
                <c:pt idx="48">
                  <c:v>41248</c:v>
                </c:pt>
                <c:pt idx="49">
                  <c:v>41255</c:v>
                </c:pt>
                <c:pt idx="50">
                  <c:v>41262</c:v>
                </c:pt>
                <c:pt idx="51">
                  <c:v>41269</c:v>
                </c:pt>
              </c:numCache>
            </c:numRef>
          </c:cat>
          <c:val>
            <c:numRef>
              <c:f>DATA!$C$931:$C$982</c:f>
              <c:numCache>
                <c:formatCode>#,##0</c:formatCode>
                <c:ptCount val="52"/>
                <c:pt idx="0">
                  <c:v>781.34739013700005</c:v>
                </c:pt>
                <c:pt idx="1">
                  <c:v>772.94619625099995</c:v>
                </c:pt>
                <c:pt idx="2">
                  <c:v>769.65772065199997</c:v>
                </c:pt>
                <c:pt idx="3">
                  <c:v>765.83777519700004</c:v>
                </c:pt>
                <c:pt idx="4">
                  <c:v>765.585858014</c:v>
                </c:pt>
                <c:pt idx="5">
                  <c:v>767.91652860500005</c:v>
                </c:pt>
                <c:pt idx="6">
                  <c:v>769.95465338400004</c:v>
                </c:pt>
                <c:pt idx="7">
                  <c:v>771.23768083200002</c:v>
                </c:pt>
                <c:pt idx="8">
                  <c:v>770.95757876200003</c:v>
                </c:pt>
                <c:pt idx="9">
                  <c:v>770.85495855800002</c:v>
                </c:pt>
                <c:pt idx="10">
                  <c:v>770.74534342699997</c:v>
                </c:pt>
                <c:pt idx="11">
                  <c:v>770.05216185300003</c:v>
                </c:pt>
                <c:pt idx="12">
                  <c:v>770.23788279400003</c:v>
                </c:pt>
                <c:pt idx="13">
                  <c:v>771.77951343200004</c:v>
                </c:pt>
                <c:pt idx="14">
                  <c:v>773.016902856</c:v>
                </c:pt>
                <c:pt idx="15">
                  <c:v>771.89438464099999</c:v>
                </c:pt>
                <c:pt idx="16">
                  <c:v>771.43073554800003</c:v>
                </c:pt>
                <c:pt idx="17">
                  <c:v>772.163231709</c:v>
                </c:pt>
                <c:pt idx="18">
                  <c:v>773.27944679899997</c:v>
                </c:pt>
                <c:pt idx="19">
                  <c:v>772.92270554300001</c:v>
                </c:pt>
                <c:pt idx="20">
                  <c:v>774.10630766600002</c:v>
                </c:pt>
                <c:pt idx="21">
                  <c:v>777.85460922799996</c:v>
                </c:pt>
                <c:pt idx="22">
                  <c:v>776.20975206200001</c:v>
                </c:pt>
                <c:pt idx="23">
                  <c:v>774.96968740099999</c:v>
                </c:pt>
                <c:pt idx="24">
                  <c:v>773.635989505</c:v>
                </c:pt>
                <c:pt idx="25">
                  <c:v>775.05205764499999</c:v>
                </c:pt>
                <c:pt idx="26">
                  <c:v>781.37625536200005</c:v>
                </c:pt>
                <c:pt idx="27">
                  <c:v>779.89071168400005</c:v>
                </c:pt>
                <c:pt idx="28">
                  <c:v>776.94435678499997</c:v>
                </c:pt>
                <c:pt idx="29">
                  <c:v>776.48291403600001</c:v>
                </c:pt>
                <c:pt idx="30">
                  <c:v>776.95310624199999</c:v>
                </c:pt>
                <c:pt idx="31">
                  <c:v>777.34966953000003</c:v>
                </c:pt>
                <c:pt idx="32">
                  <c:v>775.78863060900005</c:v>
                </c:pt>
                <c:pt idx="33">
                  <c:v>774.53958855099995</c:v>
                </c:pt>
                <c:pt idx="34">
                  <c:v>775.18630911499997</c:v>
                </c:pt>
                <c:pt idx="35">
                  <c:v>778.661387666</c:v>
                </c:pt>
                <c:pt idx="36">
                  <c:v>775.40736449500002</c:v>
                </c:pt>
                <c:pt idx="37">
                  <c:v>773.366911394</c:v>
                </c:pt>
                <c:pt idx="38">
                  <c:v>774.84265839199998</c:v>
                </c:pt>
                <c:pt idx="39">
                  <c:v>777.404917899</c:v>
                </c:pt>
                <c:pt idx="40">
                  <c:v>779.74801004799997</c:v>
                </c:pt>
                <c:pt idx="41">
                  <c:v>777.68627086200001</c:v>
                </c:pt>
                <c:pt idx="42">
                  <c:v>776.70073098099999</c:v>
                </c:pt>
                <c:pt idx="43">
                  <c:v>778.15537792600003</c:v>
                </c:pt>
                <c:pt idx="44">
                  <c:v>782.20376634100001</c:v>
                </c:pt>
                <c:pt idx="45">
                  <c:v>784.41531925899994</c:v>
                </c:pt>
                <c:pt idx="46">
                  <c:v>786.37689079400002</c:v>
                </c:pt>
                <c:pt idx="47">
                  <c:v>783.67536192800003</c:v>
                </c:pt>
                <c:pt idx="48">
                  <c:v>781.93882621099999</c:v>
                </c:pt>
                <c:pt idx="49">
                  <c:v>782.51341566899998</c:v>
                </c:pt>
                <c:pt idx="50">
                  <c:v>785.78478933400004</c:v>
                </c:pt>
                <c:pt idx="51">
                  <c:v>791.80063503099996</c:v>
                </c:pt>
              </c:numCache>
            </c:numRef>
          </c:val>
          <c:smooth val="0"/>
        </c:ser>
        <c:ser>
          <c:idx val="1"/>
          <c:order val="6"/>
          <c:tx>
            <c:v>2006</c:v>
          </c:tx>
          <c:spPr>
            <a:ln w="50800">
              <a:solidFill>
                <a:srgbClr val="CC9900"/>
              </a:solidFill>
            </a:ln>
          </c:spPr>
          <c:marker>
            <c:symbol val="none"/>
          </c:marker>
          <c:dPt>
            <c:idx val="51"/>
            <c:bubble3D val="0"/>
          </c:dPt>
          <c:cat>
            <c:numRef>
              <c:f>DATA!$A$1192:$A$1243</c:f>
              <c:numCache>
                <c:formatCode>d\-mmm\-yy</c:formatCode>
                <c:ptCount val="52"/>
                <c:pt idx="0">
                  <c:v>40912</c:v>
                </c:pt>
                <c:pt idx="1">
                  <c:v>40919</c:v>
                </c:pt>
                <c:pt idx="2">
                  <c:v>40926</c:v>
                </c:pt>
                <c:pt idx="3">
                  <c:v>40933</c:v>
                </c:pt>
                <c:pt idx="4">
                  <c:v>40940</c:v>
                </c:pt>
                <c:pt idx="5">
                  <c:v>40947</c:v>
                </c:pt>
                <c:pt idx="6">
                  <c:v>40954</c:v>
                </c:pt>
                <c:pt idx="7">
                  <c:v>40961</c:v>
                </c:pt>
                <c:pt idx="8">
                  <c:v>40968</c:v>
                </c:pt>
                <c:pt idx="9">
                  <c:v>40975</c:v>
                </c:pt>
                <c:pt idx="10">
                  <c:v>40982</c:v>
                </c:pt>
                <c:pt idx="11">
                  <c:v>40989</c:v>
                </c:pt>
                <c:pt idx="12">
                  <c:v>40996</c:v>
                </c:pt>
                <c:pt idx="13">
                  <c:v>41003</c:v>
                </c:pt>
                <c:pt idx="14">
                  <c:v>41010</c:v>
                </c:pt>
                <c:pt idx="15">
                  <c:v>41017</c:v>
                </c:pt>
                <c:pt idx="16">
                  <c:v>41024</c:v>
                </c:pt>
                <c:pt idx="17">
                  <c:v>41031</c:v>
                </c:pt>
                <c:pt idx="18">
                  <c:v>41038</c:v>
                </c:pt>
                <c:pt idx="19">
                  <c:v>41045</c:v>
                </c:pt>
                <c:pt idx="20">
                  <c:v>41052</c:v>
                </c:pt>
                <c:pt idx="21">
                  <c:v>41059</c:v>
                </c:pt>
                <c:pt idx="22">
                  <c:v>41066</c:v>
                </c:pt>
                <c:pt idx="23">
                  <c:v>41073</c:v>
                </c:pt>
                <c:pt idx="24">
                  <c:v>41080</c:v>
                </c:pt>
                <c:pt idx="25">
                  <c:v>41087</c:v>
                </c:pt>
                <c:pt idx="26">
                  <c:v>41094</c:v>
                </c:pt>
                <c:pt idx="27">
                  <c:v>41101</c:v>
                </c:pt>
                <c:pt idx="28">
                  <c:v>41108</c:v>
                </c:pt>
                <c:pt idx="29">
                  <c:v>41115</c:v>
                </c:pt>
                <c:pt idx="30">
                  <c:v>41122</c:v>
                </c:pt>
                <c:pt idx="31">
                  <c:v>41129</c:v>
                </c:pt>
                <c:pt idx="32">
                  <c:v>41136</c:v>
                </c:pt>
                <c:pt idx="33">
                  <c:v>41143</c:v>
                </c:pt>
                <c:pt idx="34">
                  <c:v>41150</c:v>
                </c:pt>
                <c:pt idx="35">
                  <c:v>41157</c:v>
                </c:pt>
                <c:pt idx="36">
                  <c:v>41164</c:v>
                </c:pt>
                <c:pt idx="37">
                  <c:v>41171</c:v>
                </c:pt>
                <c:pt idx="38">
                  <c:v>41178</c:v>
                </c:pt>
                <c:pt idx="39">
                  <c:v>41185</c:v>
                </c:pt>
                <c:pt idx="40">
                  <c:v>41192</c:v>
                </c:pt>
                <c:pt idx="41">
                  <c:v>41199</c:v>
                </c:pt>
                <c:pt idx="42">
                  <c:v>41206</c:v>
                </c:pt>
                <c:pt idx="43">
                  <c:v>41213</c:v>
                </c:pt>
                <c:pt idx="44">
                  <c:v>41220</c:v>
                </c:pt>
                <c:pt idx="45">
                  <c:v>41227</c:v>
                </c:pt>
                <c:pt idx="46">
                  <c:v>41234</c:v>
                </c:pt>
                <c:pt idx="47">
                  <c:v>41241</c:v>
                </c:pt>
                <c:pt idx="48">
                  <c:v>41248</c:v>
                </c:pt>
                <c:pt idx="49">
                  <c:v>41255</c:v>
                </c:pt>
                <c:pt idx="50">
                  <c:v>41262</c:v>
                </c:pt>
                <c:pt idx="51">
                  <c:v>41269</c:v>
                </c:pt>
              </c:numCache>
            </c:numRef>
          </c:cat>
          <c:val>
            <c:numRef>
              <c:f>DATA!$C$879:$C$930</c:f>
              <c:numCache>
                <c:formatCode>#,##0</c:formatCode>
                <c:ptCount val="52"/>
                <c:pt idx="0">
                  <c:v>756.53427075800005</c:v>
                </c:pt>
                <c:pt idx="1">
                  <c:v>749.418652898</c:v>
                </c:pt>
                <c:pt idx="2">
                  <c:v>749.17182038099997</c:v>
                </c:pt>
                <c:pt idx="3">
                  <c:v>746.45344633800005</c:v>
                </c:pt>
                <c:pt idx="4">
                  <c:v>748.17775932400002</c:v>
                </c:pt>
                <c:pt idx="5">
                  <c:v>751.00746718799996</c:v>
                </c:pt>
                <c:pt idx="6">
                  <c:v>752.25750121099998</c:v>
                </c:pt>
                <c:pt idx="7">
                  <c:v>753.32470233699996</c:v>
                </c:pt>
                <c:pt idx="8">
                  <c:v>753.02813148400003</c:v>
                </c:pt>
                <c:pt idx="9">
                  <c:v>753.78801639100004</c:v>
                </c:pt>
                <c:pt idx="10">
                  <c:v>753.88578966199998</c:v>
                </c:pt>
                <c:pt idx="11">
                  <c:v>752.90476784800001</c:v>
                </c:pt>
                <c:pt idx="12">
                  <c:v>753.12718475300005</c:v>
                </c:pt>
                <c:pt idx="13">
                  <c:v>754.56736200900002</c:v>
                </c:pt>
                <c:pt idx="14">
                  <c:v>755.63383581400001</c:v>
                </c:pt>
                <c:pt idx="15">
                  <c:v>755.27574837400005</c:v>
                </c:pt>
                <c:pt idx="16">
                  <c:v>755.15826833000006</c:v>
                </c:pt>
                <c:pt idx="17">
                  <c:v>757.21455807899997</c:v>
                </c:pt>
                <c:pt idx="18">
                  <c:v>758.46617956099999</c:v>
                </c:pt>
                <c:pt idx="19">
                  <c:v>757.96860889100003</c:v>
                </c:pt>
                <c:pt idx="20">
                  <c:v>759.27976352600001</c:v>
                </c:pt>
                <c:pt idx="21">
                  <c:v>762.02994182199996</c:v>
                </c:pt>
                <c:pt idx="22">
                  <c:v>759.91409756500002</c:v>
                </c:pt>
                <c:pt idx="23">
                  <c:v>758.10293122899998</c:v>
                </c:pt>
                <c:pt idx="24">
                  <c:v>756.93538321400001</c:v>
                </c:pt>
                <c:pt idx="25">
                  <c:v>758.32122999499995</c:v>
                </c:pt>
                <c:pt idx="26">
                  <c:v>763.53218434500002</c:v>
                </c:pt>
                <c:pt idx="27">
                  <c:v>760.65185360800001</c:v>
                </c:pt>
                <c:pt idx="28">
                  <c:v>757.44099858000004</c:v>
                </c:pt>
                <c:pt idx="29">
                  <c:v>756.63889235600004</c:v>
                </c:pt>
                <c:pt idx="30">
                  <c:v>757.41644240100004</c:v>
                </c:pt>
                <c:pt idx="31">
                  <c:v>758.72284334200003</c:v>
                </c:pt>
                <c:pt idx="32">
                  <c:v>758.32741986099995</c:v>
                </c:pt>
                <c:pt idx="33">
                  <c:v>756.76864541099997</c:v>
                </c:pt>
                <c:pt idx="34">
                  <c:v>760.00603229299998</c:v>
                </c:pt>
                <c:pt idx="35">
                  <c:v>762.19721412900003</c:v>
                </c:pt>
                <c:pt idx="36">
                  <c:v>758.54177234600002</c:v>
                </c:pt>
                <c:pt idx="37">
                  <c:v>755.670123569</c:v>
                </c:pt>
                <c:pt idx="38">
                  <c:v>755.141864371</c:v>
                </c:pt>
                <c:pt idx="39">
                  <c:v>757.09253400700004</c:v>
                </c:pt>
                <c:pt idx="40">
                  <c:v>759.360533164</c:v>
                </c:pt>
                <c:pt idx="41">
                  <c:v>758.74492435299999</c:v>
                </c:pt>
                <c:pt idx="42">
                  <c:v>758.46938885600002</c:v>
                </c:pt>
                <c:pt idx="43">
                  <c:v>760.08927133899999</c:v>
                </c:pt>
                <c:pt idx="44">
                  <c:v>763.18288169599998</c:v>
                </c:pt>
                <c:pt idx="45">
                  <c:v>764.955398425</c:v>
                </c:pt>
                <c:pt idx="46">
                  <c:v>770.63336748200004</c:v>
                </c:pt>
                <c:pt idx="47">
                  <c:v>771.06683697000005</c:v>
                </c:pt>
                <c:pt idx="48">
                  <c:v>769.65684223899996</c:v>
                </c:pt>
                <c:pt idx="49">
                  <c:v>771.29472438300002</c:v>
                </c:pt>
                <c:pt idx="50">
                  <c:v>775.90898337500005</c:v>
                </c:pt>
                <c:pt idx="51">
                  <c:v>782.73256607999997</c:v>
                </c:pt>
              </c:numCache>
            </c:numRef>
          </c:val>
          <c:smooth val="0"/>
        </c:ser>
        <c:dLbls>
          <c:showLegendKey val="0"/>
          <c:showVal val="0"/>
          <c:showCatName val="0"/>
          <c:showSerName val="0"/>
          <c:showPercent val="0"/>
          <c:showBubbleSize val="0"/>
        </c:dLbls>
        <c:marker val="1"/>
        <c:smooth val="0"/>
        <c:axId val="93191552"/>
        <c:axId val="93218304"/>
      </c:lineChart>
      <c:dateAx>
        <c:axId val="93191552"/>
        <c:scaling>
          <c:orientation val="minMax"/>
        </c:scaling>
        <c:delete val="0"/>
        <c:axPos val="b"/>
        <c:title>
          <c:tx>
            <c:rich>
              <a:bodyPr/>
              <a:lstStyle/>
              <a:p>
                <a:pPr>
                  <a:defRPr/>
                </a:pPr>
                <a:r>
                  <a:rPr lang="en-US"/>
                  <a:t>Month</a:t>
                </a:r>
              </a:p>
            </c:rich>
          </c:tx>
          <c:layout/>
          <c:overlay val="0"/>
        </c:title>
        <c:numFmt formatCode="mmm" sourceLinked="0"/>
        <c:majorTickMark val="cross"/>
        <c:minorTickMark val="none"/>
        <c:tickLblPos val="nextTo"/>
        <c:crossAx val="93218304"/>
        <c:crosses val="autoZero"/>
        <c:auto val="0"/>
        <c:lblOffset val="100"/>
        <c:baseTimeUnit val="days"/>
        <c:majorUnit val="1"/>
        <c:majorTimeUnit val="months"/>
      </c:dateAx>
      <c:valAx>
        <c:axId val="93218304"/>
        <c:scaling>
          <c:orientation val="minMax"/>
          <c:max val="1100"/>
          <c:min val="700"/>
        </c:scaling>
        <c:delete val="0"/>
        <c:axPos val="l"/>
        <c:title>
          <c:tx>
            <c:rich>
              <a:bodyPr/>
              <a:lstStyle/>
              <a:p>
                <a:pPr>
                  <a:defRPr/>
                </a:pPr>
                <a:r>
                  <a:rPr lang="en-US"/>
                  <a:t>$ (Billions)</a:t>
                </a:r>
              </a:p>
            </c:rich>
          </c:tx>
          <c:layout/>
          <c:overlay val="0"/>
        </c:title>
        <c:numFmt formatCode="&quot;$&quot;#,##0" sourceLinked="0"/>
        <c:majorTickMark val="none"/>
        <c:minorTickMark val="none"/>
        <c:tickLblPos val="nextTo"/>
        <c:crossAx val="93191552"/>
        <c:crosses val="autoZero"/>
        <c:crossBetween val="midCat"/>
      </c:valAx>
    </c:plotArea>
    <c:legend>
      <c:legendPos val="r"/>
      <c:layout>
        <c:manualLayout>
          <c:xMode val="edge"/>
          <c:yMode val="edge"/>
          <c:x val="0.88033323959505061"/>
          <c:y val="0.20403069621217496"/>
          <c:w val="0.1196668124817731"/>
          <c:h val="0.43712023275488554"/>
        </c:manualLayout>
      </c:layout>
      <c:overlay val="0"/>
      <c:txPr>
        <a:bodyPr/>
        <a:lstStyle/>
        <a:p>
          <a:pPr>
            <a:defRPr sz="1400"/>
          </a:pPr>
          <a:endParaRPr lang="en-US"/>
        </a:p>
      </c:txPr>
    </c:legend>
    <c:plotVisOnly val="1"/>
    <c:dispBlanksAs val="gap"/>
    <c:showDLblsOverMax val="0"/>
  </c:chart>
  <c:spPr>
    <a:ln>
      <a:noFill/>
    </a:ln>
  </c:spPr>
  <c:txPr>
    <a:bodyPr/>
    <a:lstStyle/>
    <a:p>
      <a:pPr>
        <a:defRPr sz="1600">
          <a:latin typeface="Arial" pitchFamily="34" charset="0"/>
          <a:cs typeface="Arial" pitchFamily="34" charset="0"/>
        </a:defRPr>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113687177991639"/>
          <c:y val="5.1400554097404488E-2"/>
          <c:w val="0.77772625644016724"/>
          <c:h val="0.62072867144517085"/>
        </c:manualLayout>
      </c:layout>
      <c:lineChart>
        <c:grouping val="standard"/>
        <c:varyColors val="0"/>
        <c:ser>
          <c:idx val="0"/>
          <c:order val="0"/>
          <c:tx>
            <c:v>Transactional (Left Axis)</c:v>
          </c:tx>
          <c:spPr>
            <a:ln w="53975">
              <a:solidFill>
                <a:srgbClr val="376092"/>
              </a:solidFill>
            </a:ln>
          </c:spPr>
          <c:marker>
            <c:symbol val="none"/>
          </c:marker>
          <c:cat>
            <c:numRef>
              <c:f>CIC_Data!$A$88:$A$160</c:f>
              <c:numCache>
                <c:formatCode>mmm\-yy</c:formatCode>
                <c:ptCount val="73"/>
                <c:pt idx="0">
                  <c:v>38718</c:v>
                </c:pt>
                <c:pt idx="1">
                  <c:v>38749</c:v>
                </c:pt>
                <c:pt idx="2">
                  <c:v>38777</c:v>
                </c:pt>
                <c:pt idx="3">
                  <c:v>38808</c:v>
                </c:pt>
                <c:pt idx="4">
                  <c:v>38838</c:v>
                </c:pt>
                <c:pt idx="5">
                  <c:v>38869</c:v>
                </c:pt>
                <c:pt idx="6">
                  <c:v>38899</c:v>
                </c:pt>
                <c:pt idx="7">
                  <c:v>38930</c:v>
                </c:pt>
                <c:pt idx="8">
                  <c:v>38961</c:v>
                </c:pt>
                <c:pt idx="9">
                  <c:v>38991</c:v>
                </c:pt>
                <c:pt idx="10">
                  <c:v>39022</c:v>
                </c:pt>
                <c:pt idx="11">
                  <c:v>39052</c:v>
                </c:pt>
                <c:pt idx="12">
                  <c:v>39083</c:v>
                </c:pt>
                <c:pt idx="13">
                  <c:v>39114</c:v>
                </c:pt>
                <c:pt idx="14">
                  <c:v>39142</c:v>
                </c:pt>
                <c:pt idx="15">
                  <c:v>39173</c:v>
                </c:pt>
                <c:pt idx="16">
                  <c:v>39203</c:v>
                </c:pt>
                <c:pt idx="17">
                  <c:v>39234</c:v>
                </c:pt>
                <c:pt idx="18">
                  <c:v>39264</c:v>
                </c:pt>
                <c:pt idx="19">
                  <c:v>39295</c:v>
                </c:pt>
                <c:pt idx="20">
                  <c:v>39326</c:v>
                </c:pt>
                <c:pt idx="21">
                  <c:v>39356</c:v>
                </c:pt>
                <c:pt idx="22">
                  <c:v>39387</c:v>
                </c:pt>
                <c:pt idx="23">
                  <c:v>39417</c:v>
                </c:pt>
                <c:pt idx="24">
                  <c:v>39448</c:v>
                </c:pt>
                <c:pt idx="25">
                  <c:v>39479</c:v>
                </c:pt>
                <c:pt idx="26">
                  <c:v>39508</c:v>
                </c:pt>
                <c:pt idx="27">
                  <c:v>39539</c:v>
                </c:pt>
                <c:pt idx="28">
                  <c:v>39569</c:v>
                </c:pt>
                <c:pt idx="29">
                  <c:v>39600</c:v>
                </c:pt>
                <c:pt idx="30">
                  <c:v>39630</c:v>
                </c:pt>
                <c:pt idx="31">
                  <c:v>39661</c:v>
                </c:pt>
                <c:pt idx="32">
                  <c:v>39692</c:v>
                </c:pt>
                <c:pt idx="33">
                  <c:v>39722</c:v>
                </c:pt>
                <c:pt idx="34">
                  <c:v>39753</c:v>
                </c:pt>
                <c:pt idx="35">
                  <c:v>39783</c:v>
                </c:pt>
                <c:pt idx="36">
                  <c:v>39814</c:v>
                </c:pt>
                <c:pt idx="37">
                  <c:v>39845</c:v>
                </c:pt>
                <c:pt idx="38">
                  <c:v>39873</c:v>
                </c:pt>
                <c:pt idx="39">
                  <c:v>39904</c:v>
                </c:pt>
                <c:pt idx="40">
                  <c:v>39934</c:v>
                </c:pt>
                <c:pt idx="41">
                  <c:v>39965</c:v>
                </c:pt>
                <c:pt idx="42">
                  <c:v>39995</c:v>
                </c:pt>
                <c:pt idx="43">
                  <c:v>40026</c:v>
                </c:pt>
                <c:pt idx="44">
                  <c:v>40057</c:v>
                </c:pt>
                <c:pt idx="45">
                  <c:v>40087</c:v>
                </c:pt>
                <c:pt idx="46">
                  <c:v>40118</c:v>
                </c:pt>
                <c:pt idx="47">
                  <c:v>40148</c:v>
                </c:pt>
                <c:pt idx="48">
                  <c:v>40179</c:v>
                </c:pt>
                <c:pt idx="49">
                  <c:v>40210</c:v>
                </c:pt>
                <c:pt idx="50">
                  <c:v>40238</c:v>
                </c:pt>
                <c:pt idx="51">
                  <c:v>40269</c:v>
                </c:pt>
                <c:pt idx="52">
                  <c:v>40299</c:v>
                </c:pt>
                <c:pt idx="53">
                  <c:v>40330</c:v>
                </c:pt>
                <c:pt idx="54">
                  <c:v>40360</c:v>
                </c:pt>
                <c:pt idx="55">
                  <c:v>40391</c:v>
                </c:pt>
                <c:pt idx="56">
                  <c:v>40422</c:v>
                </c:pt>
                <c:pt idx="57">
                  <c:v>40452</c:v>
                </c:pt>
                <c:pt idx="58">
                  <c:v>40483</c:v>
                </c:pt>
                <c:pt idx="59">
                  <c:v>40513</c:v>
                </c:pt>
                <c:pt idx="60">
                  <c:v>40544</c:v>
                </c:pt>
                <c:pt idx="61">
                  <c:v>40575</c:v>
                </c:pt>
                <c:pt idx="62">
                  <c:v>40603</c:v>
                </c:pt>
                <c:pt idx="63">
                  <c:v>40634</c:v>
                </c:pt>
                <c:pt idx="64">
                  <c:v>40664</c:v>
                </c:pt>
                <c:pt idx="65">
                  <c:v>40695</c:v>
                </c:pt>
                <c:pt idx="66">
                  <c:v>40725</c:v>
                </c:pt>
                <c:pt idx="67">
                  <c:v>40756</c:v>
                </c:pt>
                <c:pt idx="68">
                  <c:v>40787</c:v>
                </c:pt>
                <c:pt idx="69">
                  <c:v>40817</c:v>
                </c:pt>
                <c:pt idx="70">
                  <c:v>40848</c:v>
                </c:pt>
                <c:pt idx="71">
                  <c:v>40878</c:v>
                </c:pt>
                <c:pt idx="72">
                  <c:v>40909</c:v>
                </c:pt>
              </c:numCache>
            </c:numRef>
          </c:cat>
          <c:val>
            <c:numRef>
              <c:f>CIC_Data!$AM$88:$AM$160</c:f>
              <c:numCache>
                <c:formatCode>General</c:formatCode>
                <c:ptCount val="73"/>
                <c:pt idx="0">
                  <c:v>142.39589196200001</c:v>
                </c:pt>
                <c:pt idx="1">
                  <c:v>144.40623740299998</c:v>
                </c:pt>
                <c:pt idx="2">
                  <c:v>143.41433977299999</c:v>
                </c:pt>
                <c:pt idx="3">
                  <c:v>143.73464773699999</c:v>
                </c:pt>
                <c:pt idx="4">
                  <c:v>148.57774032999998</c:v>
                </c:pt>
                <c:pt idx="5">
                  <c:v>148.05109651100003</c:v>
                </c:pt>
                <c:pt idx="6">
                  <c:v>145.24622714</c:v>
                </c:pt>
                <c:pt idx="7">
                  <c:v>147.75125387599999</c:v>
                </c:pt>
                <c:pt idx="8">
                  <c:v>144.74351409499999</c:v>
                </c:pt>
                <c:pt idx="9">
                  <c:v>146.454029091</c:v>
                </c:pt>
                <c:pt idx="10">
                  <c:v>149.758185725</c:v>
                </c:pt>
                <c:pt idx="11">
                  <c:v>155.826738006</c:v>
                </c:pt>
                <c:pt idx="12">
                  <c:v>146.62512103400002</c:v>
                </c:pt>
                <c:pt idx="13">
                  <c:v>149.056467011</c:v>
                </c:pt>
                <c:pt idx="14">
                  <c:v>147.994244245</c:v>
                </c:pt>
                <c:pt idx="15">
                  <c:v>148.58004200300002</c:v>
                </c:pt>
                <c:pt idx="16">
                  <c:v>152.56836301999999</c:v>
                </c:pt>
                <c:pt idx="17">
                  <c:v>151.72404634700001</c:v>
                </c:pt>
                <c:pt idx="18">
                  <c:v>150.08796973</c:v>
                </c:pt>
                <c:pt idx="19">
                  <c:v>152.24547892999999</c:v>
                </c:pt>
                <c:pt idx="20">
                  <c:v>148.68434012400002</c:v>
                </c:pt>
                <c:pt idx="21">
                  <c:v>150.13603370499999</c:v>
                </c:pt>
                <c:pt idx="22">
                  <c:v>152.16953367400001</c:v>
                </c:pt>
                <c:pt idx="23">
                  <c:v>159.61312741199998</c:v>
                </c:pt>
                <c:pt idx="24">
                  <c:v>149.791933774</c:v>
                </c:pt>
                <c:pt idx="25">
                  <c:v>151.13400329300001</c:v>
                </c:pt>
                <c:pt idx="26">
                  <c:v>151.875991476</c:v>
                </c:pt>
                <c:pt idx="27">
                  <c:v>152.04524885000001</c:v>
                </c:pt>
                <c:pt idx="28">
                  <c:v>155.108922925</c:v>
                </c:pt>
                <c:pt idx="29">
                  <c:v>154.600789298</c:v>
                </c:pt>
                <c:pt idx="30">
                  <c:v>154.58121488400002</c:v>
                </c:pt>
                <c:pt idx="31">
                  <c:v>157.39231944099998</c:v>
                </c:pt>
                <c:pt idx="32">
                  <c:v>154.55981251700001</c:v>
                </c:pt>
                <c:pt idx="33">
                  <c:v>154.68538402299998</c:v>
                </c:pt>
                <c:pt idx="34">
                  <c:v>158.75805012800001</c:v>
                </c:pt>
                <c:pt idx="35">
                  <c:v>163.126267574</c:v>
                </c:pt>
                <c:pt idx="36">
                  <c:v>155.046451383</c:v>
                </c:pt>
                <c:pt idx="37">
                  <c:v>156.45527744</c:v>
                </c:pt>
                <c:pt idx="38">
                  <c:v>157.67524524300001</c:v>
                </c:pt>
                <c:pt idx="39">
                  <c:v>157.515550744</c:v>
                </c:pt>
                <c:pt idx="40">
                  <c:v>160.25548574300001</c:v>
                </c:pt>
                <c:pt idx="41">
                  <c:v>159.93951632299999</c:v>
                </c:pt>
                <c:pt idx="42">
                  <c:v>158.26978804399999</c:v>
                </c:pt>
                <c:pt idx="43">
                  <c:v>158.36436211500001</c:v>
                </c:pt>
                <c:pt idx="44">
                  <c:v>158.947797882</c:v>
                </c:pt>
                <c:pt idx="45">
                  <c:v>158.66207764000001</c:v>
                </c:pt>
                <c:pt idx="46">
                  <c:v>163.72668842600001</c:v>
                </c:pt>
                <c:pt idx="47">
                  <c:v>166.26951667200001</c:v>
                </c:pt>
                <c:pt idx="48">
                  <c:v>159.71093617700001</c:v>
                </c:pt>
                <c:pt idx="49">
                  <c:v>163.54852211899998</c:v>
                </c:pt>
                <c:pt idx="50">
                  <c:v>163.74615501</c:v>
                </c:pt>
                <c:pt idx="51">
                  <c:v>162.83983750599998</c:v>
                </c:pt>
                <c:pt idx="52">
                  <c:v>166.84312095499999</c:v>
                </c:pt>
                <c:pt idx="53">
                  <c:v>166.40326096199999</c:v>
                </c:pt>
                <c:pt idx="54">
                  <c:v>163.634037022</c:v>
                </c:pt>
                <c:pt idx="55">
                  <c:v>164.59983759900001</c:v>
                </c:pt>
                <c:pt idx="56">
                  <c:v>164.584662909</c:v>
                </c:pt>
                <c:pt idx="57">
                  <c:v>164.6028512</c:v>
                </c:pt>
                <c:pt idx="58">
                  <c:v>169.96515388499998</c:v>
                </c:pt>
                <c:pt idx="59">
                  <c:v>170.20722593400001</c:v>
                </c:pt>
                <c:pt idx="60">
                  <c:v>165.39019811399999</c:v>
                </c:pt>
                <c:pt idx="61">
                  <c:v>170.58608156299999</c:v>
                </c:pt>
                <c:pt idx="62">
                  <c:v>170.96466912</c:v>
                </c:pt>
                <c:pt idx="63">
                  <c:v>171.113454722</c:v>
                </c:pt>
                <c:pt idx="64">
                  <c:v>175.276509594</c:v>
                </c:pt>
                <c:pt idx="65">
                  <c:v>174.41802142400002</c:v>
                </c:pt>
                <c:pt idx="66">
                  <c:v>172.21662709700001</c:v>
                </c:pt>
                <c:pt idx="67">
                  <c:v>174.48633196500001</c:v>
                </c:pt>
                <c:pt idx="68">
                  <c:v>172.47663399699999</c:v>
                </c:pt>
                <c:pt idx="69">
                  <c:v>173.87038502999999</c:v>
                </c:pt>
                <c:pt idx="70">
                  <c:v>178.407702981</c:v>
                </c:pt>
                <c:pt idx="71">
                  <c:v>181.96521828200002</c:v>
                </c:pt>
                <c:pt idx="72">
                  <c:v>173.89580876799999</c:v>
                </c:pt>
              </c:numCache>
            </c:numRef>
          </c:val>
          <c:smooth val="0"/>
        </c:ser>
        <c:dLbls>
          <c:showLegendKey val="0"/>
          <c:showVal val="0"/>
          <c:showCatName val="0"/>
          <c:showSerName val="0"/>
          <c:showPercent val="0"/>
          <c:showBubbleSize val="0"/>
        </c:dLbls>
        <c:marker val="1"/>
        <c:smooth val="0"/>
        <c:axId val="90206976"/>
        <c:axId val="90208512"/>
      </c:lineChart>
      <c:lineChart>
        <c:grouping val="standard"/>
        <c:varyColors val="0"/>
        <c:ser>
          <c:idx val="1"/>
          <c:order val="1"/>
          <c:tx>
            <c:v>Store of Value (Right Axis)</c:v>
          </c:tx>
          <c:spPr>
            <a:ln w="53975">
              <a:solidFill>
                <a:srgbClr val="FFC000"/>
              </a:solidFill>
            </a:ln>
          </c:spPr>
          <c:marker>
            <c:symbol val="none"/>
          </c:marker>
          <c:cat>
            <c:numRef>
              <c:f>CIC_Data!$A$88:$A$160</c:f>
              <c:numCache>
                <c:formatCode>mmm\-yy</c:formatCode>
                <c:ptCount val="73"/>
                <c:pt idx="0">
                  <c:v>38718</c:v>
                </c:pt>
                <c:pt idx="1">
                  <c:v>38749</c:v>
                </c:pt>
                <c:pt idx="2">
                  <c:v>38777</c:v>
                </c:pt>
                <c:pt idx="3">
                  <c:v>38808</c:v>
                </c:pt>
                <c:pt idx="4">
                  <c:v>38838</c:v>
                </c:pt>
                <c:pt idx="5">
                  <c:v>38869</c:v>
                </c:pt>
                <c:pt idx="6">
                  <c:v>38899</c:v>
                </c:pt>
                <c:pt idx="7">
                  <c:v>38930</c:v>
                </c:pt>
                <c:pt idx="8">
                  <c:v>38961</c:v>
                </c:pt>
                <c:pt idx="9">
                  <c:v>38991</c:v>
                </c:pt>
                <c:pt idx="10">
                  <c:v>39022</c:v>
                </c:pt>
                <c:pt idx="11">
                  <c:v>39052</c:v>
                </c:pt>
                <c:pt idx="12">
                  <c:v>39083</c:v>
                </c:pt>
                <c:pt idx="13">
                  <c:v>39114</c:v>
                </c:pt>
                <c:pt idx="14">
                  <c:v>39142</c:v>
                </c:pt>
                <c:pt idx="15">
                  <c:v>39173</c:v>
                </c:pt>
                <c:pt idx="16">
                  <c:v>39203</c:v>
                </c:pt>
                <c:pt idx="17">
                  <c:v>39234</c:v>
                </c:pt>
                <c:pt idx="18">
                  <c:v>39264</c:v>
                </c:pt>
                <c:pt idx="19">
                  <c:v>39295</c:v>
                </c:pt>
                <c:pt idx="20">
                  <c:v>39326</c:v>
                </c:pt>
                <c:pt idx="21">
                  <c:v>39356</c:v>
                </c:pt>
                <c:pt idx="22">
                  <c:v>39387</c:v>
                </c:pt>
                <c:pt idx="23">
                  <c:v>39417</c:v>
                </c:pt>
                <c:pt idx="24">
                  <c:v>39448</c:v>
                </c:pt>
                <c:pt idx="25">
                  <c:v>39479</c:v>
                </c:pt>
                <c:pt idx="26">
                  <c:v>39508</c:v>
                </c:pt>
                <c:pt idx="27">
                  <c:v>39539</c:v>
                </c:pt>
                <c:pt idx="28">
                  <c:v>39569</c:v>
                </c:pt>
                <c:pt idx="29">
                  <c:v>39600</c:v>
                </c:pt>
                <c:pt idx="30">
                  <c:v>39630</c:v>
                </c:pt>
                <c:pt idx="31">
                  <c:v>39661</c:v>
                </c:pt>
                <c:pt idx="32">
                  <c:v>39692</c:v>
                </c:pt>
                <c:pt idx="33">
                  <c:v>39722</c:v>
                </c:pt>
                <c:pt idx="34">
                  <c:v>39753</c:v>
                </c:pt>
                <c:pt idx="35">
                  <c:v>39783</c:v>
                </c:pt>
                <c:pt idx="36">
                  <c:v>39814</c:v>
                </c:pt>
                <c:pt idx="37">
                  <c:v>39845</c:v>
                </c:pt>
                <c:pt idx="38">
                  <c:v>39873</c:v>
                </c:pt>
                <c:pt idx="39">
                  <c:v>39904</c:v>
                </c:pt>
                <c:pt idx="40">
                  <c:v>39934</c:v>
                </c:pt>
                <c:pt idx="41">
                  <c:v>39965</c:v>
                </c:pt>
                <c:pt idx="42">
                  <c:v>39995</c:v>
                </c:pt>
                <c:pt idx="43">
                  <c:v>40026</c:v>
                </c:pt>
                <c:pt idx="44">
                  <c:v>40057</c:v>
                </c:pt>
                <c:pt idx="45">
                  <c:v>40087</c:v>
                </c:pt>
                <c:pt idx="46">
                  <c:v>40118</c:v>
                </c:pt>
                <c:pt idx="47">
                  <c:v>40148</c:v>
                </c:pt>
                <c:pt idx="48">
                  <c:v>40179</c:v>
                </c:pt>
                <c:pt idx="49">
                  <c:v>40210</c:v>
                </c:pt>
                <c:pt idx="50">
                  <c:v>40238</c:v>
                </c:pt>
                <c:pt idx="51">
                  <c:v>40269</c:v>
                </c:pt>
                <c:pt idx="52">
                  <c:v>40299</c:v>
                </c:pt>
                <c:pt idx="53">
                  <c:v>40330</c:v>
                </c:pt>
                <c:pt idx="54">
                  <c:v>40360</c:v>
                </c:pt>
                <c:pt idx="55">
                  <c:v>40391</c:v>
                </c:pt>
                <c:pt idx="56">
                  <c:v>40422</c:v>
                </c:pt>
                <c:pt idx="57">
                  <c:v>40452</c:v>
                </c:pt>
                <c:pt idx="58">
                  <c:v>40483</c:v>
                </c:pt>
                <c:pt idx="59">
                  <c:v>40513</c:v>
                </c:pt>
                <c:pt idx="60">
                  <c:v>40544</c:v>
                </c:pt>
                <c:pt idx="61">
                  <c:v>40575</c:v>
                </c:pt>
                <c:pt idx="62">
                  <c:v>40603</c:v>
                </c:pt>
                <c:pt idx="63">
                  <c:v>40634</c:v>
                </c:pt>
                <c:pt idx="64">
                  <c:v>40664</c:v>
                </c:pt>
                <c:pt idx="65">
                  <c:v>40695</c:v>
                </c:pt>
                <c:pt idx="66">
                  <c:v>40725</c:v>
                </c:pt>
                <c:pt idx="67">
                  <c:v>40756</c:v>
                </c:pt>
                <c:pt idx="68">
                  <c:v>40787</c:v>
                </c:pt>
                <c:pt idx="69">
                  <c:v>40817</c:v>
                </c:pt>
                <c:pt idx="70">
                  <c:v>40848</c:v>
                </c:pt>
                <c:pt idx="71">
                  <c:v>40878</c:v>
                </c:pt>
                <c:pt idx="72">
                  <c:v>40909</c:v>
                </c:pt>
              </c:numCache>
            </c:numRef>
          </c:cat>
          <c:val>
            <c:numRef>
              <c:f>CIC_Data!$AN$88:$AN$160</c:f>
              <c:numCache>
                <c:formatCode>General</c:formatCode>
                <c:ptCount val="73"/>
                <c:pt idx="0">
                  <c:v>604.10659970000006</c:v>
                </c:pt>
                <c:pt idx="1">
                  <c:v>607.77951829999995</c:v>
                </c:pt>
                <c:pt idx="2">
                  <c:v>608.15266935</c:v>
                </c:pt>
                <c:pt idx="3">
                  <c:v>609.75711320000005</c:v>
                </c:pt>
                <c:pt idx="4">
                  <c:v>613.11288775000003</c:v>
                </c:pt>
                <c:pt idx="5">
                  <c:v>611.67341230000011</c:v>
                </c:pt>
                <c:pt idx="6">
                  <c:v>609.92558334</c:v>
                </c:pt>
                <c:pt idx="7">
                  <c:v>612.38502700000004</c:v>
                </c:pt>
                <c:pt idx="8">
                  <c:v>608.43504625000003</c:v>
                </c:pt>
                <c:pt idx="9">
                  <c:v>612.12514875000011</c:v>
                </c:pt>
                <c:pt idx="10">
                  <c:v>619.06945844999996</c:v>
                </c:pt>
                <c:pt idx="11">
                  <c:v>626.85882994999997</c:v>
                </c:pt>
                <c:pt idx="12">
                  <c:v>618.62882815</c:v>
                </c:pt>
                <c:pt idx="13">
                  <c:v>621.5657367</c:v>
                </c:pt>
                <c:pt idx="14">
                  <c:v>620.12841600000002</c:v>
                </c:pt>
                <c:pt idx="15">
                  <c:v>621.03189199999997</c:v>
                </c:pt>
                <c:pt idx="16">
                  <c:v>623.81873710000002</c:v>
                </c:pt>
                <c:pt idx="17">
                  <c:v>623.96796110000002</c:v>
                </c:pt>
                <c:pt idx="18">
                  <c:v>625.80451970000001</c:v>
                </c:pt>
                <c:pt idx="19">
                  <c:v>625.18465134999997</c:v>
                </c:pt>
                <c:pt idx="20">
                  <c:v>624.41887300000008</c:v>
                </c:pt>
                <c:pt idx="21">
                  <c:v>627.6818069499999</c:v>
                </c:pt>
                <c:pt idx="22">
                  <c:v>627.44272254999998</c:v>
                </c:pt>
                <c:pt idx="23">
                  <c:v>632.23294178000003</c:v>
                </c:pt>
                <c:pt idx="24">
                  <c:v>623.70047954999995</c:v>
                </c:pt>
                <c:pt idx="25">
                  <c:v>626.50665934999995</c:v>
                </c:pt>
                <c:pt idx="26">
                  <c:v>625.99701344999994</c:v>
                </c:pt>
                <c:pt idx="27">
                  <c:v>624.70644955</c:v>
                </c:pt>
                <c:pt idx="28">
                  <c:v>630.24672069999997</c:v>
                </c:pt>
                <c:pt idx="29">
                  <c:v>634.35467449999999</c:v>
                </c:pt>
                <c:pt idx="30">
                  <c:v>639.98510555000007</c:v>
                </c:pt>
                <c:pt idx="31">
                  <c:v>640.41539360000002</c:v>
                </c:pt>
                <c:pt idx="32">
                  <c:v>646.47816784999998</c:v>
                </c:pt>
                <c:pt idx="33">
                  <c:v>667.36697164999998</c:v>
                </c:pt>
                <c:pt idx="34">
                  <c:v>676.43929709999998</c:v>
                </c:pt>
                <c:pt idx="35">
                  <c:v>689.72159314999999</c:v>
                </c:pt>
                <c:pt idx="36">
                  <c:v>692.77373149999994</c:v>
                </c:pt>
                <c:pt idx="37">
                  <c:v>700.69741184999998</c:v>
                </c:pt>
                <c:pt idx="38">
                  <c:v>706.08552309999993</c:v>
                </c:pt>
                <c:pt idx="39">
                  <c:v>705.34729425</c:v>
                </c:pt>
                <c:pt idx="40">
                  <c:v>707.68900239999994</c:v>
                </c:pt>
                <c:pt idx="41">
                  <c:v>709.64137849999997</c:v>
                </c:pt>
                <c:pt idx="42">
                  <c:v>711.34514519999993</c:v>
                </c:pt>
                <c:pt idx="43">
                  <c:v>711.76958330000002</c:v>
                </c:pt>
                <c:pt idx="44">
                  <c:v>714.70622985</c:v>
                </c:pt>
                <c:pt idx="45">
                  <c:v>714.99035744999992</c:v>
                </c:pt>
                <c:pt idx="46">
                  <c:v>719.02927554999997</c:v>
                </c:pt>
                <c:pt idx="47">
                  <c:v>721.74052734999998</c:v>
                </c:pt>
                <c:pt idx="48">
                  <c:v>717.84030680000001</c:v>
                </c:pt>
                <c:pt idx="49">
                  <c:v>727.47870279999995</c:v>
                </c:pt>
                <c:pt idx="50">
                  <c:v>730.56030005000002</c:v>
                </c:pt>
                <c:pt idx="51">
                  <c:v>731.97806690000004</c:v>
                </c:pt>
                <c:pt idx="52">
                  <c:v>735.57218425000008</c:v>
                </c:pt>
                <c:pt idx="53">
                  <c:v>737.88673699999993</c:v>
                </c:pt>
                <c:pt idx="54">
                  <c:v>739.27694220000001</c:v>
                </c:pt>
                <c:pt idx="55">
                  <c:v>743.79862434999995</c:v>
                </c:pt>
                <c:pt idx="56">
                  <c:v>749.25049050000007</c:v>
                </c:pt>
                <c:pt idx="57">
                  <c:v>757.42457890000003</c:v>
                </c:pt>
                <c:pt idx="58">
                  <c:v>767.18630815000006</c:v>
                </c:pt>
                <c:pt idx="59">
                  <c:v>771.49964489999991</c:v>
                </c:pt>
                <c:pt idx="60">
                  <c:v>771.22810400000003</c:v>
                </c:pt>
                <c:pt idx="61">
                  <c:v>785.26989529999992</c:v>
                </c:pt>
                <c:pt idx="62">
                  <c:v>793.09888664999994</c:v>
                </c:pt>
                <c:pt idx="63">
                  <c:v>800.94691784999998</c:v>
                </c:pt>
                <c:pt idx="64">
                  <c:v>808.33832714999994</c:v>
                </c:pt>
                <c:pt idx="65">
                  <c:v>812.97791890000008</c:v>
                </c:pt>
                <c:pt idx="66">
                  <c:v>816.74188390000006</c:v>
                </c:pt>
                <c:pt idx="67">
                  <c:v>821.71178935</c:v>
                </c:pt>
                <c:pt idx="68">
                  <c:v>823.53204310000001</c:v>
                </c:pt>
                <c:pt idx="69">
                  <c:v>830.60863470000004</c:v>
                </c:pt>
                <c:pt idx="70">
                  <c:v>842.17912809999996</c:v>
                </c:pt>
                <c:pt idx="71">
                  <c:v>852.22513960000003</c:v>
                </c:pt>
                <c:pt idx="72">
                  <c:v>853.63841200000002</c:v>
                </c:pt>
              </c:numCache>
            </c:numRef>
          </c:val>
          <c:smooth val="0"/>
        </c:ser>
        <c:dLbls>
          <c:showLegendKey val="0"/>
          <c:showVal val="0"/>
          <c:showCatName val="0"/>
          <c:showSerName val="0"/>
          <c:showPercent val="0"/>
          <c:showBubbleSize val="0"/>
        </c:dLbls>
        <c:marker val="1"/>
        <c:smooth val="0"/>
        <c:axId val="90216704"/>
        <c:axId val="90214784"/>
      </c:lineChart>
      <c:dateAx>
        <c:axId val="90206976"/>
        <c:scaling>
          <c:orientation val="minMax"/>
        </c:scaling>
        <c:delete val="0"/>
        <c:axPos val="b"/>
        <c:numFmt formatCode="mmm\-yy" sourceLinked="1"/>
        <c:majorTickMark val="out"/>
        <c:minorTickMark val="none"/>
        <c:tickLblPos val="nextTo"/>
        <c:crossAx val="90208512"/>
        <c:crosses val="autoZero"/>
        <c:auto val="1"/>
        <c:lblOffset val="100"/>
        <c:baseTimeUnit val="months"/>
      </c:dateAx>
      <c:valAx>
        <c:axId val="90208512"/>
        <c:scaling>
          <c:orientation val="minMax"/>
          <c:max val="300"/>
        </c:scaling>
        <c:delete val="0"/>
        <c:axPos val="l"/>
        <c:majorGridlines/>
        <c:title>
          <c:tx>
            <c:rich>
              <a:bodyPr rot="-5400000" vert="horz"/>
              <a:lstStyle/>
              <a:p>
                <a:pPr>
                  <a:defRPr/>
                </a:pPr>
                <a:r>
                  <a:rPr lang="en-US" dirty="0" smtClean="0"/>
                  <a:t>$ (Billions)</a:t>
                </a:r>
                <a:endParaRPr lang="en-US" dirty="0"/>
              </a:p>
            </c:rich>
          </c:tx>
          <c:layout/>
          <c:overlay val="0"/>
        </c:title>
        <c:numFmt formatCode="General" sourceLinked="1"/>
        <c:majorTickMark val="out"/>
        <c:minorTickMark val="none"/>
        <c:tickLblPos val="nextTo"/>
        <c:crossAx val="90206976"/>
        <c:crosses val="autoZero"/>
        <c:crossBetween val="between"/>
      </c:valAx>
      <c:valAx>
        <c:axId val="90214784"/>
        <c:scaling>
          <c:orientation val="minMax"/>
          <c:min val="300"/>
        </c:scaling>
        <c:delete val="0"/>
        <c:axPos val="r"/>
        <c:title>
          <c:tx>
            <c:rich>
              <a:bodyPr rot="5400000" vert="horz"/>
              <a:lstStyle/>
              <a:p>
                <a:pPr>
                  <a:defRPr/>
                </a:pPr>
                <a:r>
                  <a:rPr lang="en-US" dirty="0" smtClean="0"/>
                  <a:t>$ (Billions)</a:t>
                </a:r>
                <a:endParaRPr lang="en-US" dirty="0"/>
              </a:p>
            </c:rich>
          </c:tx>
          <c:layout/>
          <c:overlay val="0"/>
        </c:title>
        <c:numFmt formatCode="General" sourceLinked="1"/>
        <c:majorTickMark val="out"/>
        <c:minorTickMark val="none"/>
        <c:tickLblPos val="nextTo"/>
        <c:crossAx val="90216704"/>
        <c:crosses val="max"/>
        <c:crossBetween val="between"/>
      </c:valAx>
      <c:dateAx>
        <c:axId val="90216704"/>
        <c:scaling>
          <c:orientation val="minMax"/>
        </c:scaling>
        <c:delete val="1"/>
        <c:axPos val="b"/>
        <c:numFmt formatCode="mmm\-yy" sourceLinked="1"/>
        <c:majorTickMark val="out"/>
        <c:minorTickMark val="none"/>
        <c:tickLblPos val="nextTo"/>
        <c:crossAx val="90214784"/>
        <c:crosses val="autoZero"/>
        <c:auto val="1"/>
        <c:lblOffset val="100"/>
        <c:baseTimeUnit val="months"/>
      </c:dateAx>
    </c:plotArea>
    <c:legend>
      <c:legendPos val="r"/>
      <c:layout>
        <c:manualLayout>
          <c:xMode val="edge"/>
          <c:yMode val="edge"/>
          <c:x val="4.1471347331583572E-2"/>
          <c:y val="0.86960265383493729"/>
          <c:w val="0.93352865266841645"/>
          <c:h val="0.11727617381160686"/>
        </c:manualLayout>
      </c:layout>
      <c:overlay val="0"/>
    </c:legend>
    <c:plotVisOnly val="1"/>
    <c:dispBlanksAs val="gap"/>
    <c:showDLblsOverMax val="0"/>
  </c:chart>
  <c:spPr>
    <a:ln>
      <a:noFill/>
    </a:ln>
  </c:spPr>
  <c:txPr>
    <a:bodyPr/>
    <a:lstStyle/>
    <a:p>
      <a:pPr>
        <a:defRPr sz="1800">
          <a:latin typeface="Arial" pitchFamily="34" charset="0"/>
          <a:cs typeface="Arial"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607174103237096E-2"/>
          <c:y val="5.1400554097404488E-2"/>
          <c:w val="0.87206627296587913"/>
          <c:h val="0.57863808690580343"/>
        </c:manualLayout>
      </c:layout>
      <c:lineChart>
        <c:grouping val="standard"/>
        <c:varyColors val="0"/>
        <c:ser>
          <c:idx val="0"/>
          <c:order val="0"/>
          <c:tx>
            <c:v>Transactional (Left Axis)</c:v>
          </c:tx>
          <c:spPr>
            <a:ln w="53975">
              <a:solidFill>
                <a:srgbClr val="376092"/>
              </a:solidFill>
            </a:ln>
          </c:spPr>
          <c:marker>
            <c:symbol val="none"/>
          </c:marker>
          <c:cat>
            <c:numRef>
              <c:f>CIC_Data!$A$88:$A$160</c:f>
              <c:numCache>
                <c:formatCode>mmm\-yy</c:formatCode>
                <c:ptCount val="73"/>
                <c:pt idx="0">
                  <c:v>38718</c:v>
                </c:pt>
                <c:pt idx="1">
                  <c:v>38749</c:v>
                </c:pt>
                <c:pt idx="2">
                  <c:v>38777</c:v>
                </c:pt>
                <c:pt idx="3">
                  <c:v>38808</c:v>
                </c:pt>
                <c:pt idx="4">
                  <c:v>38838</c:v>
                </c:pt>
                <c:pt idx="5">
                  <c:v>38869</c:v>
                </c:pt>
                <c:pt idx="6">
                  <c:v>38899</c:v>
                </c:pt>
                <c:pt idx="7">
                  <c:v>38930</c:v>
                </c:pt>
                <c:pt idx="8">
                  <c:v>38961</c:v>
                </c:pt>
                <c:pt idx="9">
                  <c:v>38991</c:v>
                </c:pt>
                <c:pt idx="10">
                  <c:v>39022</c:v>
                </c:pt>
                <c:pt idx="11">
                  <c:v>39052</c:v>
                </c:pt>
                <c:pt idx="12">
                  <c:v>39083</c:v>
                </c:pt>
                <c:pt idx="13">
                  <c:v>39114</c:v>
                </c:pt>
                <c:pt idx="14">
                  <c:v>39142</c:v>
                </c:pt>
                <c:pt idx="15">
                  <c:v>39173</c:v>
                </c:pt>
                <c:pt idx="16">
                  <c:v>39203</c:v>
                </c:pt>
                <c:pt idx="17">
                  <c:v>39234</c:v>
                </c:pt>
                <c:pt idx="18">
                  <c:v>39264</c:v>
                </c:pt>
                <c:pt idx="19">
                  <c:v>39295</c:v>
                </c:pt>
                <c:pt idx="20">
                  <c:v>39326</c:v>
                </c:pt>
                <c:pt idx="21">
                  <c:v>39356</c:v>
                </c:pt>
                <c:pt idx="22">
                  <c:v>39387</c:v>
                </c:pt>
                <c:pt idx="23">
                  <c:v>39417</c:v>
                </c:pt>
                <c:pt idx="24">
                  <c:v>39448</c:v>
                </c:pt>
                <c:pt idx="25">
                  <c:v>39479</c:v>
                </c:pt>
                <c:pt idx="26">
                  <c:v>39508</c:v>
                </c:pt>
                <c:pt idx="27">
                  <c:v>39539</c:v>
                </c:pt>
                <c:pt idx="28">
                  <c:v>39569</c:v>
                </c:pt>
                <c:pt idx="29">
                  <c:v>39600</c:v>
                </c:pt>
                <c:pt idx="30">
                  <c:v>39630</c:v>
                </c:pt>
                <c:pt idx="31">
                  <c:v>39661</c:v>
                </c:pt>
                <c:pt idx="32">
                  <c:v>39692</c:v>
                </c:pt>
                <c:pt idx="33">
                  <c:v>39722</c:v>
                </c:pt>
                <c:pt idx="34">
                  <c:v>39753</c:v>
                </c:pt>
                <c:pt idx="35">
                  <c:v>39783</c:v>
                </c:pt>
                <c:pt idx="36">
                  <c:v>39814</c:v>
                </c:pt>
                <c:pt idx="37">
                  <c:v>39845</c:v>
                </c:pt>
                <c:pt idx="38">
                  <c:v>39873</c:v>
                </c:pt>
                <c:pt idx="39">
                  <c:v>39904</c:v>
                </c:pt>
                <c:pt idx="40">
                  <c:v>39934</c:v>
                </c:pt>
                <c:pt idx="41">
                  <c:v>39965</c:v>
                </c:pt>
                <c:pt idx="42">
                  <c:v>39995</c:v>
                </c:pt>
                <c:pt idx="43">
                  <c:v>40026</c:v>
                </c:pt>
                <c:pt idx="44">
                  <c:v>40057</c:v>
                </c:pt>
                <c:pt idx="45">
                  <c:v>40087</c:v>
                </c:pt>
                <c:pt idx="46">
                  <c:v>40118</c:v>
                </c:pt>
                <c:pt idx="47">
                  <c:v>40148</c:v>
                </c:pt>
                <c:pt idx="48">
                  <c:v>40179</c:v>
                </c:pt>
                <c:pt idx="49">
                  <c:v>40210</c:v>
                </c:pt>
                <c:pt idx="50">
                  <c:v>40238</c:v>
                </c:pt>
                <c:pt idx="51">
                  <c:v>40269</c:v>
                </c:pt>
                <c:pt idx="52">
                  <c:v>40299</c:v>
                </c:pt>
                <c:pt idx="53">
                  <c:v>40330</c:v>
                </c:pt>
                <c:pt idx="54">
                  <c:v>40360</c:v>
                </c:pt>
                <c:pt idx="55">
                  <c:v>40391</c:v>
                </c:pt>
                <c:pt idx="56">
                  <c:v>40422</c:v>
                </c:pt>
                <c:pt idx="57">
                  <c:v>40452</c:v>
                </c:pt>
                <c:pt idx="58">
                  <c:v>40483</c:v>
                </c:pt>
                <c:pt idx="59">
                  <c:v>40513</c:v>
                </c:pt>
                <c:pt idx="60">
                  <c:v>40544</c:v>
                </c:pt>
                <c:pt idx="61">
                  <c:v>40575</c:v>
                </c:pt>
                <c:pt idx="62">
                  <c:v>40603</c:v>
                </c:pt>
                <c:pt idx="63">
                  <c:v>40634</c:v>
                </c:pt>
                <c:pt idx="64">
                  <c:v>40664</c:v>
                </c:pt>
                <c:pt idx="65">
                  <c:v>40695</c:v>
                </c:pt>
                <c:pt idx="66">
                  <c:v>40725</c:v>
                </c:pt>
                <c:pt idx="67">
                  <c:v>40756</c:v>
                </c:pt>
                <c:pt idx="68">
                  <c:v>40787</c:v>
                </c:pt>
                <c:pt idx="69">
                  <c:v>40817</c:v>
                </c:pt>
                <c:pt idx="70">
                  <c:v>40848</c:v>
                </c:pt>
                <c:pt idx="71">
                  <c:v>40878</c:v>
                </c:pt>
                <c:pt idx="72">
                  <c:v>40909</c:v>
                </c:pt>
              </c:numCache>
            </c:numRef>
          </c:cat>
          <c:val>
            <c:numRef>
              <c:f>CIC_Data!$AP$88:$AP$160</c:f>
              <c:numCache>
                <c:formatCode>#,##0.00</c:formatCode>
                <c:ptCount val="73"/>
                <c:pt idx="0">
                  <c:v>17.791046170999998</c:v>
                </c:pt>
                <c:pt idx="1">
                  <c:v>17.991665615000002</c:v>
                </c:pt>
                <c:pt idx="2">
                  <c:v>17.925425632999996</c:v>
                </c:pt>
                <c:pt idx="3">
                  <c:v>18.011509307000001</c:v>
                </c:pt>
                <c:pt idx="4">
                  <c:v>18.425222298000001</c:v>
                </c:pt>
                <c:pt idx="5">
                  <c:v>18.403445063999996</c:v>
                </c:pt>
                <c:pt idx="6">
                  <c:v>18.192888208999999</c:v>
                </c:pt>
                <c:pt idx="7">
                  <c:v>18.389383860999999</c:v>
                </c:pt>
                <c:pt idx="8">
                  <c:v>18.14178051</c:v>
                </c:pt>
                <c:pt idx="9">
                  <c:v>18.333332128000002</c:v>
                </c:pt>
                <c:pt idx="10">
                  <c:v>18.726924234999998</c:v>
                </c:pt>
                <c:pt idx="11">
                  <c:v>19.233368549999998</c:v>
                </c:pt>
                <c:pt idx="12">
                  <c:v>18.354043183000002</c:v>
                </c:pt>
                <c:pt idx="13">
                  <c:v>18.597278905000003</c:v>
                </c:pt>
                <c:pt idx="14">
                  <c:v>18.522564344999999</c:v>
                </c:pt>
                <c:pt idx="15">
                  <c:v>18.603109835999998</c:v>
                </c:pt>
                <c:pt idx="16">
                  <c:v>18.971847725</c:v>
                </c:pt>
                <c:pt idx="17">
                  <c:v>19.120338392000001</c:v>
                </c:pt>
                <c:pt idx="18">
                  <c:v>18.802192677999997</c:v>
                </c:pt>
                <c:pt idx="19">
                  <c:v>18.971205288999997</c:v>
                </c:pt>
                <c:pt idx="20">
                  <c:v>18.714469853000001</c:v>
                </c:pt>
                <c:pt idx="21">
                  <c:v>18.845979249999999</c:v>
                </c:pt>
                <c:pt idx="22">
                  <c:v>19.130075644999998</c:v>
                </c:pt>
                <c:pt idx="23">
                  <c:v>19.96273867</c:v>
                </c:pt>
                <c:pt idx="24">
                  <c:v>18.822629218500001</c:v>
                </c:pt>
                <c:pt idx="25">
                  <c:v>18.956158731999999</c:v>
                </c:pt>
                <c:pt idx="26">
                  <c:v>19.058627721000001</c:v>
                </c:pt>
                <c:pt idx="27">
                  <c:v>19.091121235999999</c:v>
                </c:pt>
                <c:pt idx="28">
                  <c:v>19.365157271999998</c:v>
                </c:pt>
                <c:pt idx="29">
                  <c:v>19.346367621999999</c:v>
                </c:pt>
                <c:pt idx="30">
                  <c:v>19.355936844000002</c:v>
                </c:pt>
                <c:pt idx="31">
                  <c:v>19.547175565</c:v>
                </c:pt>
                <c:pt idx="32">
                  <c:v>19.327361056000001</c:v>
                </c:pt>
                <c:pt idx="33">
                  <c:v>19.321709583999997</c:v>
                </c:pt>
                <c:pt idx="34">
                  <c:v>19.742842795000001</c:v>
                </c:pt>
                <c:pt idx="35">
                  <c:v>20.160801163999999</c:v>
                </c:pt>
                <c:pt idx="36">
                  <c:v>19.536501853000001</c:v>
                </c:pt>
                <c:pt idx="37">
                  <c:v>19.457371824999999</c:v>
                </c:pt>
                <c:pt idx="38">
                  <c:v>19.764696054000002</c:v>
                </c:pt>
                <c:pt idx="39">
                  <c:v>19.588464161000001</c:v>
                </c:pt>
                <c:pt idx="40">
                  <c:v>19.836989066000001</c:v>
                </c:pt>
                <c:pt idx="41">
                  <c:v>20.006857641</c:v>
                </c:pt>
                <c:pt idx="42">
                  <c:v>19.863714356999999</c:v>
                </c:pt>
                <c:pt idx="43">
                  <c:v>19.874083079999998</c:v>
                </c:pt>
                <c:pt idx="44">
                  <c:v>19.919515220000001</c:v>
                </c:pt>
                <c:pt idx="45">
                  <c:v>19.887120406999998</c:v>
                </c:pt>
                <c:pt idx="46">
                  <c:v>20.371052333999998</c:v>
                </c:pt>
                <c:pt idx="47">
                  <c:v>20.675759913</c:v>
                </c:pt>
                <c:pt idx="48">
                  <c:v>19.942638132999999</c:v>
                </c:pt>
                <c:pt idx="49">
                  <c:v>20.275919848000001</c:v>
                </c:pt>
                <c:pt idx="50">
                  <c:v>20.366336025999999</c:v>
                </c:pt>
                <c:pt idx="51">
                  <c:v>20.325023974</c:v>
                </c:pt>
                <c:pt idx="52">
                  <c:v>20.656503579999999</c:v>
                </c:pt>
                <c:pt idx="53">
                  <c:v>20.671559933000001</c:v>
                </c:pt>
                <c:pt idx="54">
                  <c:v>20.463532690000001</c:v>
                </c:pt>
                <c:pt idx="55">
                  <c:v>20.568456031</c:v>
                </c:pt>
                <c:pt idx="56">
                  <c:v>20.552507760000001</c:v>
                </c:pt>
                <c:pt idx="57">
                  <c:v>20.576312103999999</c:v>
                </c:pt>
                <c:pt idx="58">
                  <c:v>21.082771817000001</c:v>
                </c:pt>
                <c:pt idx="59">
                  <c:v>21.116303803000001</c:v>
                </c:pt>
                <c:pt idx="60">
                  <c:v>20.554803682000003</c:v>
                </c:pt>
                <c:pt idx="61">
                  <c:v>20.964258253000001</c:v>
                </c:pt>
                <c:pt idx="62">
                  <c:v>21.027549334500002</c:v>
                </c:pt>
                <c:pt idx="63">
                  <c:v>21.080205243000002</c:v>
                </c:pt>
                <c:pt idx="64">
                  <c:v>21.418601535000001</c:v>
                </c:pt>
                <c:pt idx="65">
                  <c:v>21.393975508</c:v>
                </c:pt>
                <c:pt idx="66">
                  <c:v>21.218932172499997</c:v>
                </c:pt>
                <c:pt idx="67">
                  <c:v>21.381493980999998</c:v>
                </c:pt>
                <c:pt idx="68">
                  <c:v>21.206353281999998</c:v>
                </c:pt>
                <c:pt idx="69">
                  <c:v>21.343085336999998</c:v>
                </c:pt>
                <c:pt idx="70">
                  <c:v>21.770993216999997</c:v>
                </c:pt>
                <c:pt idx="71">
                  <c:v>22.079610820799999</c:v>
                </c:pt>
                <c:pt idx="72">
                  <c:v>21.304052908799999</c:v>
                </c:pt>
              </c:numCache>
            </c:numRef>
          </c:val>
          <c:smooth val="0"/>
        </c:ser>
        <c:dLbls>
          <c:showLegendKey val="0"/>
          <c:showVal val="0"/>
          <c:showCatName val="0"/>
          <c:showSerName val="0"/>
          <c:showPercent val="0"/>
          <c:showBubbleSize val="0"/>
        </c:dLbls>
        <c:marker val="1"/>
        <c:smooth val="0"/>
        <c:axId val="90261760"/>
        <c:axId val="90279936"/>
      </c:lineChart>
      <c:lineChart>
        <c:grouping val="standard"/>
        <c:varyColors val="0"/>
        <c:ser>
          <c:idx val="1"/>
          <c:order val="1"/>
          <c:tx>
            <c:v>Store of Value (Right Axis)</c:v>
          </c:tx>
          <c:spPr>
            <a:ln w="53975">
              <a:solidFill>
                <a:srgbClr val="FFC000"/>
              </a:solidFill>
            </a:ln>
          </c:spPr>
          <c:marker>
            <c:symbol val="none"/>
          </c:marker>
          <c:cat>
            <c:numRef>
              <c:f>CIC_Data!$A$88:$A$160</c:f>
              <c:numCache>
                <c:formatCode>mmm\-yy</c:formatCode>
                <c:ptCount val="73"/>
                <c:pt idx="0">
                  <c:v>38718</c:v>
                </c:pt>
                <c:pt idx="1">
                  <c:v>38749</c:v>
                </c:pt>
                <c:pt idx="2">
                  <c:v>38777</c:v>
                </c:pt>
                <c:pt idx="3">
                  <c:v>38808</c:v>
                </c:pt>
                <c:pt idx="4">
                  <c:v>38838</c:v>
                </c:pt>
                <c:pt idx="5">
                  <c:v>38869</c:v>
                </c:pt>
                <c:pt idx="6">
                  <c:v>38899</c:v>
                </c:pt>
                <c:pt idx="7">
                  <c:v>38930</c:v>
                </c:pt>
                <c:pt idx="8">
                  <c:v>38961</c:v>
                </c:pt>
                <c:pt idx="9">
                  <c:v>38991</c:v>
                </c:pt>
                <c:pt idx="10">
                  <c:v>39022</c:v>
                </c:pt>
                <c:pt idx="11">
                  <c:v>39052</c:v>
                </c:pt>
                <c:pt idx="12">
                  <c:v>39083</c:v>
                </c:pt>
                <c:pt idx="13">
                  <c:v>39114</c:v>
                </c:pt>
                <c:pt idx="14">
                  <c:v>39142</c:v>
                </c:pt>
                <c:pt idx="15">
                  <c:v>39173</c:v>
                </c:pt>
                <c:pt idx="16">
                  <c:v>39203</c:v>
                </c:pt>
                <c:pt idx="17">
                  <c:v>39234</c:v>
                </c:pt>
                <c:pt idx="18">
                  <c:v>39264</c:v>
                </c:pt>
                <c:pt idx="19">
                  <c:v>39295</c:v>
                </c:pt>
                <c:pt idx="20">
                  <c:v>39326</c:v>
                </c:pt>
                <c:pt idx="21">
                  <c:v>39356</c:v>
                </c:pt>
                <c:pt idx="22">
                  <c:v>39387</c:v>
                </c:pt>
                <c:pt idx="23">
                  <c:v>39417</c:v>
                </c:pt>
                <c:pt idx="24">
                  <c:v>39448</c:v>
                </c:pt>
                <c:pt idx="25">
                  <c:v>39479</c:v>
                </c:pt>
                <c:pt idx="26">
                  <c:v>39508</c:v>
                </c:pt>
                <c:pt idx="27">
                  <c:v>39539</c:v>
                </c:pt>
                <c:pt idx="28">
                  <c:v>39569</c:v>
                </c:pt>
                <c:pt idx="29">
                  <c:v>39600</c:v>
                </c:pt>
                <c:pt idx="30">
                  <c:v>39630</c:v>
                </c:pt>
                <c:pt idx="31">
                  <c:v>39661</c:v>
                </c:pt>
                <c:pt idx="32">
                  <c:v>39692</c:v>
                </c:pt>
                <c:pt idx="33">
                  <c:v>39722</c:v>
                </c:pt>
                <c:pt idx="34">
                  <c:v>39753</c:v>
                </c:pt>
                <c:pt idx="35">
                  <c:v>39783</c:v>
                </c:pt>
                <c:pt idx="36">
                  <c:v>39814</c:v>
                </c:pt>
                <c:pt idx="37">
                  <c:v>39845</c:v>
                </c:pt>
                <c:pt idx="38">
                  <c:v>39873</c:v>
                </c:pt>
                <c:pt idx="39">
                  <c:v>39904</c:v>
                </c:pt>
                <c:pt idx="40">
                  <c:v>39934</c:v>
                </c:pt>
                <c:pt idx="41">
                  <c:v>39965</c:v>
                </c:pt>
                <c:pt idx="42">
                  <c:v>39995</c:v>
                </c:pt>
                <c:pt idx="43">
                  <c:v>40026</c:v>
                </c:pt>
                <c:pt idx="44">
                  <c:v>40057</c:v>
                </c:pt>
                <c:pt idx="45">
                  <c:v>40087</c:v>
                </c:pt>
                <c:pt idx="46">
                  <c:v>40118</c:v>
                </c:pt>
                <c:pt idx="47">
                  <c:v>40148</c:v>
                </c:pt>
                <c:pt idx="48">
                  <c:v>40179</c:v>
                </c:pt>
                <c:pt idx="49">
                  <c:v>40210</c:v>
                </c:pt>
                <c:pt idx="50">
                  <c:v>40238</c:v>
                </c:pt>
                <c:pt idx="51">
                  <c:v>40269</c:v>
                </c:pt>
                <c:pt idx="52">
                  <c:v>40299</c:v>
                </c:pt>
                <c:pt idx="53">
                  <c:v>40330</c:v>
                </c:pt>
                <c:pt idx="54">
                  <c:v>40360</c:v>
                </c:pt>
                <c:pt idx="55">
                  <c:v>40391</c:v>
                </c:pt>
                <c:pt idx="56">
                  <c:v>40422</c:v>
                </c:pt>
                <c:pt idx="57">
                  <c:v>40452</c:v>
                </c:pt>
                <c:pt idx="58">
                  <c:v>40483</c:v>
                </c:pt>
                <c:pt idx="59">
                  <c:v>40513</c:v>
                </c:pt>
                <c:pt idx="60">
                  <c:v>40544</c:v>
                </c:pt>
                <c:pt idx="61">
                  <c:v>40575</c:v>
                </c:pt>
                <c:pt idx="62">
                  <c:v>40603</c:v>
                </c:pt>
                <c:pt idx="63">
                  <c:v>40634</c:v>
                </c:pt>
                <c:pt idx="64">
                  <c:v>40664</c:v>
                </c:pt>
                <c:pt idx="65">
                  <c:v>40695</c:v>
                </c:pt>
                <c:pt idx="66">
                  <c:v>40725</c:v>
                </c:pt>
                <c:pt idx="67">
                  <c:v>40756</c:v>
                </c:pt>
                <c:pt idx="68">
                  <c:v>40787</c:v>
                </c:pt>
                <c:pt idx="69">
                  <c:v>40817</c:v>
                </c:pt>
                <c:pt idx="70">
                  <c:v>40848</c:v>
                </c:pt>
                <c:pt idx="71">
                  <c:v>40878</c:v>
                </c:pt>
                <c:pt idx="72">
                  <c:v>40909</c:v>
                </c:pt>
              </c:numCache>
            </c:numRef>
          </c:cat>
          <c:val>
            <c:numRef>
              <c:f>CIC_Data!$AQ$88:$AQ$160</c:f>
              <c:numCache>
                <c:formatCode>#,##0.00</c:formatCode>
                <c:ptCount val="73"/>
                <c:pt idx="0">
                  <c:v>6.6433094920000002</c:v>
                </c:pt>
                <c:pt idx="1">
                  <c:v>6.6834267589999996</c:v>
                </c:pt>
                <c:pt idx="2">
                  <c:v>6.683066459</c:v>
                </c:pt>
                <c:pt idx="3">
                  <c:v>6.6979757299999996</c:v>
                </c:pt>
                <c:pt idx="4">
                  <c:v>6.7408095669999994</c:v>
                </c:pt>
                <c:pt idx="5">
                  <c:v>6.7255984450000001</c:v>
                </c:pt>
                <c:pt idx="6">
                  <c:v>6.7020059847999995</c:v>
                </c:pt>
                <c:pt idx="7">
                  <c:v>6.7281851589999997</c:v>
                </c:pt>
                <c:pt idx="8">
                  <c:v>6.6803158910000002</c:v>
                </c:pt>
                <c:pt idx="9">
                  <c:v>6.7211299539999994</c:v>
                </c:pt>
                <c:pt idx="10">
                  <c:v>6.8005919330000006</c:v>
                </c:pt>
                <c:pt idx="11">
                  <c:v>6.8963796769999997</c:v>
                </c:pt>
                <c:pt idx="12">
                  <c:v>6.7922277879999999</c:v>
                </c:pt>
                <c:pt idx="13">
                  <c:v>6.8237637180000004</c:v>
                </c:pt>
                <c:pt idx="14">
                  <c:v>6.8048589369999997</c:v>
                </c:pt>
                <c:pt idx="15">
                  <c:v>6.814157217</c:v>
                </c:pt>
                <c:pt idx="16">
                  <c:v>6.848073533</c:v>
                </c:pt>
                <c:pt idx="17">
                  <c:v>6.8477636009999996</c:v>
                </c:pt>
                <c:pt idx="18">
                  <c:v>6.8640052370000006</c:v>
                </c:pt>
                <c:pt idx="19">
                  <c:v>6.857701295</c:v>
                </c:pt>
                <c:pt idx="20">
                  <c:v>6.8439668549999997</c:v>
                </c:pt>
                <c:pt idx="21">
                  <c:v>6.8813278350000004</c:v>
                </c:pt>
                <c:pt idx="22">
                  <c:v>6.8858234779999998</c:v>
                </c:pt>
                <c:pt idx="23">
                  <c:v>6.9521194215999991</c:v>
                </c:pt>
                <c:pt idx="24">
                  <c:v>6.8430117729999997</c:v>
                </c:pt>
                <c:pt idx="25">
                  <c:v>6.8729573770000005</c:v>
                </c:pt>
                <c:pt idx="26">
                  <c:v>6.8703781859999999</c:v>
                </c:pt>
                <c:pt idx="27">
                  <c:v>6.8569377990000007</c:v>
                </c:pt>
                <c:pt idx="28">
                  <c:v>6.9169231130000002</c:v>
                </c:pt>
                <c:pt idx="29">
                  <c:v>6.9610175410000004</c:v>
                </c:pt>
                <c:pt idx="30">
                  <c:v>7.0198480050000001</c:v>
                </c:pt>
                <c:pt idx="31">
                  <c:v>7.0236881499999999</c:v>
                </c:pt>
                <c:pt idx="32">
                  <c:v>7.0868844309999997</c:v>
                </c:pt>
                <c:pt idx="33">
                  <c:v>7.3027461650000003</c:v>
                </c:pt>
                <c:pt idx="34">
                  <c:v>7.39949251</c:v>
                </c:pt>
                <c:pt idx="35">
                  <c:v>7.5443734559999998</c:v>
                </c:pt>
                <c:pt idx="36">
                  <c:v>7.5553883979999998</c:v>
                </c:pt>
                <c:pt idx="37">
                  <c:v>7.6387921910000003</c:v>
                </c:pt>
                <c:pt idx="38">
                  <c:v>7.6951006050000004</c:v>
                </c:pt>
                <c:pt idx="39">
                  <c:v>7.6855156259999999</c:v>
                </c:pt>
                <c:pt idx="40">
                  <c:v>7.7125434179999992</c:v>
                </c:pt>
                <c:pt idx="41">
                  <c:v>7.7323826735000001</c:v>
                </c:pt>
                <c:pt idx="42">
                  <c:v>7.7463586420000006</c:v>
                </c:pt>
                <c:pt idx="43">
                  <c:v>7.7483460470000001</c:v>
                </c:pt>
                <c:pt idx="44">
                  <c:v>7.7781652700000006</c:v>
                </c:pt>
                <c:pt idx="45">
                  <c:v>7.781339064</c:v>
                </c:pt>
                <c:pt idx="46">
                  <c:v>7.8324137870000001</c:v>
                </c:pt>
                <c:pt idx="47">
                  <c:v>7.8709025869999998</c:v>
                </c:pt>
                <c:pt idx="48">
                  <c:v>7.8144521349999998</c:v>
                </c:pt>
                <c:pt idx="49">
                  <c:v>7.9209815990000001</c:v>
                </c:pt>
                <c:pt idx="50">
                  <c:v>7.9532363790000007</c:v>
                </c:pt>
                <c:pt idx="51">
                  <c:v>7.964295474</c:v>
                </c:pt>
                <c:pt idx="52">
                  <c:v>8.0057222669999994</c:v>
                </c:pt>
                <c:pt idx="53">
                  <c:v>8.0269863850000007</c:v>
                </c:pt>
                <c:pt idx="54">
                  <c:v>8.0355853330000002</c:v>
                </c:pt>
                <c:pt idx="55">
                  <c:v>8.0828102059999996</c:v>
                </c:pt>
                <c:pt idx="56">
                  <c:v>8.1367190970000003</c:v>
                </c:pt>
                <c:pt idx="57">
                  <c:v>8.2210292329999994</c:v>
                </c:pt>
                <c:pt idx="58">
                  <c:v>8.3317203129999999</c:v>
                </c:pt>
                <c:pt idx="59">
                  <c:v>8.3840234000000002</c:v>
                </c:pt>
                <c:pt idx="60">
                  <c:v>8.3694718859999995</c:v>
                </c:pt>
                <c:pt idx="61">
                  <c:v>8.5236625440000005</c:v>
                </c:pt>
                <c:pt idx="62">
                  <c:v>8.6034379889999997</c:v>
                </c:pt>
                <c:pt idx="63">
                  <c:v>8.6838697719999995</c:v>
                </c:pt>
                <c:pt idx="64">
                  <c:v>8.7627178969999999</c:v>
                </c:pt>
                <c:pt idx="65">
                  <c:v>8.8077467299999999</c:v>
                </c:pt>
                <c:pt idx="66">
                  <c:v>8.8457917930000001</c:v>
                </c:pt>
                <c:pt idx="67">
                  <c:v>8.895533995000001</c:v>
                </c:pt>
                <c:pt idx="68">
                  <c:v>8.9074658529999997</c:v>
                </c:pt>
                <c:pt idx="69">
                  <c:v>8.9814562779999996</c:v>
                </c:pt>
                <c:pt idx="70">
                  <c:v>9.1032433620000006</c:v>
                </c:pt>
                <c:pt idx="71">
                  <c:v>9.2183138830000004</c:v>
                </c:pt>
                <c:pt idx="72">
                  <c:v>9.2148411249999995</c:v>
                </c:pt>
              </c:numCache>
            </c:numRef>
          </c:val>
          <c:smooth val="0"/>
        </c:ser>
        <c:dLbls>
          <c:showLegendKey val="0"/>
          <c:showVal val="0"/>
          <c:showCatName val="0"/>
          <c:showSerName val="0"/>
          <c:showPercent val="0"/>
          <c:showBubbleSize val="0"/>
        </c:dLbls>
        <c:marker val="1"/>
        <c:smooth val="0"/>
        <c:axId val="90283008"/>
        <c:axId val="90281472"/>
      </c:lineChart>
      <c:dateAx>
        <c:axId val="90261760"/>
        <c:scaling>
          <c:orientation val="minMax"/>
        </c:scaling>
        <c:delete val="0"/>
        <c:axPos val="b"/>
        <c:numFmt formatCode="mmm\-yy" sourceLinked="1"/>
        <c:majorTickMark val="out"/>
        <c:minorTickMark val="none"/>
        <c:tickLblPos val="nextTo"/>
        <c:crossAx val="90279936"/>
        <c:crosses val="autoZero"/>
        <c:auto val="1"/>
        <c:lblOffset val="100"/>
        <c:baseTimeUnit val="months"/>
      </c:dateAx>
      <c:valAx>
        <c:axId val="90279936"/>
        <c:scaling>
          <c:orientation val="minMax"/>
          <c:max val="25"/>
          <c:min val="15"/>
        </c:scaling>
        <c:delete val="0"/>
        <c:axPos val="l"/>
        <c:majorGridlines/>
        <c:numFmt formatCode="#,##0" sourceLinked="0"/>
        <c:majorTickMark val="out"/>
        <c:minorTickMark val="none"/>
        <c:tickLblPos val="nextTo"/>
        <c:crossAx val="90261760"/>
        <c:crosses val="autoZero"/>
        <c:crossBetween val="between"/>
        <c:majorUnit val="2"/>
      </c:valAx>
      <c:valAx>
        <c:axId val="90281472"/>
        <c:scaling>
          <c:orientation val="minMax"/>
          <c:max val="10"/>
          <c:min val="5"/>
        </c:scaling>
        <c:delete val="0"/>
        <c:axPos val="r"/>
        <c:numFmt formatCode="#,##0" sourceLinked="0"/>
        <c:majorTickMark val="out"/>
        <c:minorTickMark val="none"/>
        <c:tickLblPos val="nextTo"/>
        <c:crossAx val="90283008"/>
        <c:crosses val="max"/>
        <c:crossBetween val="between"/>
        <c:majorUnit val="1"/>
      </c:valAx>
      <c:dateAx>
        <c:axId val="90283008"/>
        <c:scaling>
          <c:orientation val="minMax"/>
        </c:scaling>
        <c:delete val="1"/>
        <c:axPos val="b"/>
        <c:numFmt formatCode="mmm\-yy" sourceLinked="1"/>
        <c:majorTickMark val="out"/>
        <c:minorTickMark val="none"/>
        <c:tickLblPos val="nextTo"/>
        <c:crossAx val="90281472"/>
        <c:crosses val="autoZero"/>
        <c:auto val="1"/>
        <c:lblOffset val="100"/>
        <c:baseTimeUnit val="months"/>
        <c:majorUnit val="1"/>
        <c:minorUnit val="1"/>
      </c:dateAx>
    </c:plotArea>
    <c:legend>
      <c:legendPos val="r"/>
      <c:layout>
        <c:manualLayout>
          <c:xMode val="edge"/>
          <c:yMode val="edge"/>
          <c:x val="4.1471347331583572E-2"/>
          <c:y val="0.86960265383493729"/>
          <c:w val="0.93352865266841645"/>
          <c:h val="0.11727617381160686"/>
        </c:manualLayout>
      </c:layout>
      <c:overlay val="0"/>
    </c:legend>
    <c:plotVisOnly val="1"/>
    <c:dispBlanksAs val="gap"/>
    <c:showDLblsOverMax val="0"/>
  </c:chart>
  <c:txPr>
    <a:bodyPr/>
    <a:lstStyle/>
    <a:p>
      <a:pPr>
        <a:defRPr sz="1800">
          <a:latin typeface="Arial" pitchFamily="34" charset="0"/>
          <a:cs typeface="Arial"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Domestic Payments</c:v>
          </c:tx>
          <c:spPr>
            <a:ln w="53975">
              <a:solidFill>
                <a:srgbClr val="333399"/>
              </a:solidFill>
            </a:ln>
          </c:spPr>
          <c:marker>
            <c:symbol val="none"/>
          </c:marker>
          <c:cat>
            <c:numRef>
              <c:f>'All Data'!$A$194:$A$267</c:f>
              <c:numCache>
                <c:formatCode>mmm\ yyyy</c:formatCode>
                <c:ptCount val="74"/>
                <c:pt idx="0">
                  <c:v>38718</c:v>
                </c:pt>
                <c:pt idx="1">
                  <c:v>38749</c:v>
                </c:pt>
                <c:pt idx="2">
                  <c:v>38777</c:v>
                </c:pt>
                <c:pt idx="3">
                  <c:v>38808</c:v>
                </c:pt>
                <c:pt idx="4">
                  <c:v>38838</c:v>
                </c:pt>
                <c:pt idx="5">
                  <c:v>38869</c:v>
                </c:pt>
                <c:pt idx="6">
                  <c:v>38899</c:v>
                </c:pt>
                <c:pt idx="7">
                  <c:v>38930</c:v>
                </c:pt>
                <c:pt idx="8">
                  <c:v>38961</c:v>
                </c:pt>
                <c:pt idx="9" formatCode="mmm\-yy">
                  <c:v>38991</c:v>
                </c:pt>
                <c:pt idx="10" formatCode="mmm\-yy">
                  <c:v>39022</c:v>
                </c:pt>
                <c:pt idx="11" formatCode="mmm\-yy">
                  <c:v>39052</c:v>
                </c:pt>
                <c:pt idx="12" formatCode="mmm\-yy">
                  <c:v>39083</c:v>
                </c:pt>
                <c:pt idx="13" formatCode="mmm\-yy">
                  <c:v>39114</c:v>
                </c:pt>
                <c:pt idx="14" formatCode="mmm\-yy">
                  <c:v>39142</c:v>
                </c:pt>
                <c:pt idx="15" formatCode="mmm\-yy">
                  <c:v>39173</c:v>
                </c:pt>
                <c:pt idx="16" formatCode="mmm\-yy">
                  <c:v>39203</c:v>
                </c:pt>
                <c:pt idx="17" formatCode="mmm\-yy">
                  <c:v>39234</c:v>
                </c:pt>
                <c:pt idx="18" formatCode="mmm\-yy">
                  <c:v>39264</c:v>
                </c:pt>
                <c:pt idx="19" formatCode="mmm\-yy">
                  <c:v>39295</c:v>
                </c:pt>
                <c:pt idx="20" formatCode="mmm\-yy">
                  <c:v>39326</c:v>
                </c:pt>
                <c:pt idx="21" formatCode="mmm\-yy">
                  <c:v>39356</c:v>
                </c:pt>
                <c:pt idx="22" formatCode="mmm\-yy">
                  <c:v>39387</c:v>
                </c:pt>
                <c:pt idx="23" formatCode="mmm\-yy">
                  <c:v>39417</c:v>
                </c:pt>
                <c:pt idx="24" formatCode="mmm\-yy">
                  <c:v>39448</c:v>
                </c:pt>
                <c:pt idx="25" formatCode="mmm\-yy">
                  <c:v>39479</c:v>
                </c:pt>
                <c:pt idx="26" formatCode="mmm\-yy">
                  <c:v>39508</c:v>
                </c:pt>
                <c:pt idx="27" formatCode="mmm\-yy">
                  <c:v>39539</c:v>
                </c:pt>
                <c:pt idx="28" formatCode="mmm\-yy">
                  <c:v>39569</c:v>
                </c:pt>
                <c:pt idx="29" formatCode="mmm\-yy">
                  <c:v>39600</c:v>
                </c:pt>
                <c:pt idx="30" formatCode="mmm\-yy">
                  <c:v>39630</c:v>
                </c:pt>
                <c:pt idx="31" formatCode="mmm\-yy">
                  <c:v>39661</c:v>
                </c:pt>
                <c:pt idx="32" formatCode="mmm\-yy">
                  <c:v>39692</c:v>
                </c:pt>
                <c:pt idx="33" formatCode="mmm\-yy">
                  <c:v>39722</c:v>
                </c:pt>
                <c:pt idx="34" formatCode="mmm\-yy">
                  <c:v>39753</c:v>
                </c:pt>
                <c:pt idx="35" formatCode="mmm\-yy">
                  <c:v>39783</c:v>
                </c:pt>
                <c:pt idx="36" formatCode="mmm\-yy">
                  <c:v>39814</c:v>
                </c:pt>
                <c:pt idx="37" formatCode="mmm\-yy">
                  <c:v>39845</c:v>
                </c:pt>
                <c:pt idx="38" formatCode="mmm\-yy">
                  <c:v>39873</c:v>
                </c:pt>
                <c:pt idx="39" formatCode="mmm\-yy">
                  <c:v>39904</c:v>
                </c:pt>
                <c:pt idx="40" formatCode="mmm\-yy">
                  <c:v>39934</c:v>
                </c:pt>
                <c:pt idx="41" formatCode="mmm\-yy">
                  <c:v>39965</c:v>
                </c:pt>
                <c:pt idx="42" formatCode="mmm\-yy">
                  <c:v>39995</c:v>
                </c:pt>
                <c:pt idx="43" formatCode="mmm\-yy">
                  <c:v>40026</c:v>
                </c:pt>
                <c:pt idx="44" formatCode="mmm\-yy">
                  <c:v>40057</c:v>
                </c:pt>
                <c:pt idx="45" formatCode="mmm\-yy">
                  <c:v>40087</c:v>
                </c:pt>
                <c:pt idx="46" formatCode="mmm\-yy">
                  <c:v>40118</c:v>
                </c:pt>
                <c:pt idx="47" formatCode="mmm\-yy">
                  <c:v>40148</c:v>
                </c:pt>
                <c:pt idx="48" formatCode="mmm\-yy">
                  <c:v>40179</c:v>
                </c:pt>
                <c:pt idx="49" formatCode="mmm\-yy">
                  <c:v>40210</c:v>
                </c:pt>
                <c:pt idx="50" formatCode="mmm\-yy">
                  <c:v>40238</c:v>
                </c:pt>
                <c:pt idx="51" formatCode="mmm\-yy">
                  <c:v>40269</c:v>
                </c:pt>
                <c:pt idx="52" formatCode="mmm\-yy">
                  <c:v>40299</c:v>
                </c:pt>
                <c:pt idx="53" formatCode="mmm\-yy">
                  <c:v>40330</c:v>
                </c:pt>
                <c:pt idx="54" formatCode="mmm\-yy">
                  <c:v>40360</c:v>
                </c:pt>
                <c:pt idx="55" formatCode="mmm\-yy">
                  <c:v>40391</c:v>
                </c:pt>
                <c:pt idx="56" formatCode="mmm\-yy">
                  <c:v>40422</c:v>
                </c:pt>
                <c:pt idx="57" formatCode="mmm\-yy">
                  <c:v>40452</c:v>
                </c:pt>
                <c:pt idx="58" formatCode="mmm\-yy">
                  <c:v>40483</c:v>
                </c:pt>
                <c:pt idx="59" formatCode="mmm\-yy">
                  <c:v>40513</c:v>
                </c:pt>
                <c:pt idx="60" formatCode="mmm\-yy">
                  <c:v>40544</c:v>
                </c:pt>
                <c:pt idx="61" formatCode="mmm\-yy">
                  <c:v>40575</c:v>
                </c:pt>
                <c:pt idx="62" formatCode="mmm\-yy">
                  <c:v>40603</c:v>
                </c:pt>
                <c:pt idx="63" formatCode="mmm\-yy">
                  <c:v>40634</c:v>
                </c:pt>
                <c:pt idx="64" formatCode="mmm\-yy">
                  <c:v>40664</c:v>
                </c:pt>
                <c:pt idx="65" formatCode="mmm\-yy">
                  <c:v>40695</c:v>
                </c:pt>
                <c:pt idx="66" formatCode="mmm\-yy">
                  <c:v>40725</c:v>
                </c:pt>
                <c:pt idx="67" formatCode="mmm\-yy">
                  <c:v>40756</c:v>
                </c:pt>
                <c:pt idx="68" formatCode="mmm\-yy">
                  <c:v>40787</c:v>
                </c:pt>
                <c:pt idx="69" formatCode="mmm\-yy">
                  <c:v>40817</c:v>
                </c:pt>
                <c:pt idx="70" formatCode="mmm\-yy">
                  <c:v>40848</c:v>
                </c:pt>
                <c:pt idx="71" formatCode="mmm\-yy">
                  <c:v>40878</c:v>
                </c:pt>
                <c:pt idx="72" formatCode="mmm\-yy">
                  <c:v>40909</c:v>
                </c:pt>
                <c:pt idx="73" formatCode="mmm\-yy">
                  <c:v>40940</c:v>
                </c:pt>
              </c:numCache>
            </c:numRef>
          </c:cat>
          <c:val>
            <c:numRef>
              <c:f>'All Data'!$V$194:$V$267</c:f>
              <c:numCache>
                <c:formatCode>#,##0</c:formatCode>
                <c:ptCount val="74"/>
                <c:pt idx="0">
                  <c:v>14837.543833333333</c:v>
                </c:pt>
                <c:pt idx="1">
                  <c:v>14881.13</c:v>
                </c:pt>
                <c:pt idx="2">
                  <c:v>14921.133583333334</c:v>
                </c:pt>
                <c:pt idx="3">
                  <c:v>14919.746416666667</c:v>
                </c:pt>
                <c:pt idx="4">
                  <c:v>14999.442999999999</c:v>
                </c:pt>
                <c:pt idx="5">
                  <c:v>15038.386083333335</c:v>
                </c:pt>
                <c:pt idx="6">
                  <c:v>15024.561333333333</c:v>
                </c:pt>
                <c:pt idx="7">
                  <c:v>15096.156083333333</c:v>
                </c:pt>
                <c:pt idx="8">
                  <c:v>14991.536416666666</c:v>
                </c:pt>
                <c:pt idx="9">
                  <c:v>15054.874750000001</c:v>
                </c:pt>
                <c:pt idx="10">
                  <c:v>14973.014499999999</c:v>
                </c:pt>
                <c:pt idx="11">
                  <c:v>14920.361666666666</c:v>
                </c:pt>
                <c:pt idx="12">
                  <c:v>14952.38675</c:v>
                </c:pt>
                <c:pt idx="13">
                  <c:v>14845.800833333335</c:v>
                </c:pt>
                <c:pt idx="14">
                  <c:v>14748.729333333335</c:v>
                </c:pt>
                <c:pt idx="15">
                  <c:v>14794.729833333335</c:v>
                </c:pt>
                <c:pt idx="16">
                  <c:v>14805.953333333335</c:v>
                </c:pt>
                <c:pt idx="17">
                  <c:v>14686.739833333333</c:v>
                </c:pt>
                <c:pt idx="18">
                  <c:v>14729.779333333334</c:v>
                </c:pt>
                <c:pt idx="19">
                  <c:v>14725.075000000001</c:v>
                </c:pt>
                <c:pt idx="20">
                  <c:v>14540.509166666667</c:v>
                </c:pt>
                <c:pt idx="21">
                  <c:v>14562.099166666667</c:v>
                </c:pt>
                <c:pt idx="22">
                  <c:v>14439.838333333333</c:v>
                </c:pt>
                <c:pt idx="23">
                  <c:v>14419.767583333334</c:v>
                </c:pt>
                <c:pt idx="24">
                  <c:v>14328.003083333333</c:v>
                </c:pt>
                <c:pt idx="25">
                  <c:v>14360.53975</c:v>
                </c:pt>
                <c:pt idx="26">
                  <c:v>14299.043250000001</c:v>
                </c:pt>
                <c:pt idx="27">
                  <c:v>14372.450166666666</c:v>
                </c:pt>
                <c:pt idx="28">
                  <c:v>14260.463</c:v>
                </c:pt>
                <c:pt idx="29">
                  <c:v>14277.596750000001</c:v>
                </c:pt>
                <c:pt idx="30">
                  <c:v>14494.863499999999</c:v>
                </c:pt>
                <c:pt idx="31">
                  <c:v>14309.999583333334</c:v>
                </c:pt>
                <c:pt idx="32">
                  <c:v>14670.43</c:v>
                </c:pt>
                <c:pt idx="33">
                  <c:v>14977.54725</c:v>
                </c:pt>
                <c:pt idx="34">
                  <c:v>14956.632666666666</c:v>
                </c:pt>
                <c:pt idx="35">
                  <c:v>14871.725</c:v>
                </c:pt>
                <c:pt idx="36">
                  <c:v>14789.174916666667</c:v>
                </c:pt>
                <c:pt idx="37">
                  <c:v>14853.499250000001</c:v>
                </c:pt>
                <c:pt idx="38">
                  <c:v>14989.034666666666</c:v>
                </c:pt>
                <c:pt idx="39">
                  <c:v>14915.128666666666</c:v>
                </c:pt>
                <c:pt idx="40">
                  <c:v>14765.726916666667</c:v>
                </c:pt>
                <c:pt idx="41">
                  <c:v>14648.433333333334</c:v>
                </c:pt>
                <c:pt idx="42">
                  <c:v>14413.785416666666</c:v>
                </c:pt>
                <c:pt idx="43">
                  <c:v>14209.227333333334</c:v>
                </c:pt>
                <c:pt idx="44">
                  <c:v>13983.975916666666</c:v>
                </c:pt>
                <c:pt idx="45">
                  <c:v>13402.936</c:v>
                </c:pt>
                <c:pt idx="46">
                  <c:v>13302.252</c:v>
                </c:pt>
                <c:pt idx="47">
                  <c:v>13281.705749999999</c:v>
                </c:pt>
                <c:pt idx="48">
                  <c:v>13153.45775</c:v>
                </c:pt>
                <c:pt idx="49">
                  <c:v>13296.966583333335</c:v>
                </c:pt>
                <c:pt idx="50">
                  <c:v>13258.2165</c:v>
                </c:pt>
                <c:pt idx="51">
                  <c:v>13250.129666666666</c:v>
                </c:pt>
                <c:pt idx="52">
                  <c:v>13297.715916666666</c:v>
                </c:pt>
                <c:pt idx="53">
                  <c:v>13388.608</c:v>
                </c:pt>
                <c:pt idx="54">
                  <c:v>13314.904083333335</c:v>
                </c:pt>
                <c:pt idx="55">
                  <c:v>13465.496916666667</c:v>
                </c:pt>
                <c:pt idx="56">
                  <c:v>13419.957083333335</c:v>
                </c:pt>
                <c:pt idx="57">
                  <c:v>13429.842166666665</c:v>
                </c:pt>
                <c:pt idx="58">
                  <c:v>13628.915000000001</c:v>
                </c:pt>
                <c:pt idx="59">
                  <c:v>13685.677916666666</c:v>
                </c:pt>
                <c:pt idx="60">
                  <c:v>13732.9535</c:v>
                </c:pt>
                <c:pt idx="61">
                  <c:v>13748.644749999999</c:v>
                </c:pt>
                <c:pt idx="62">
                  <c:v>13824.896000000001</c:v>
                </c:pt>
                <c:pt idx="63">
                  <c:v>13783.656833333334</c:v>
                </c:pt>
                <c:pt idx="64">
                  <c:v>13817.058416666667</c:v>
                </c:pt>
                <c:pt idx="65">
                  <c:v>13837.442833333334</c:v>
                </c:pt>
                <c:pt idx="66">
                  <c:v>13878.097333333333</c:v>
                </c:pt>
                <c:pt idx="67">
                  <c:v>13979.4485</c:v>
                </c:pt>
                <c:pt idx="68">
                  <c:v>14077.898416666667</c:v>
                </c:pt>
                <c:pt idx="69">
                  <c:v>14255.686916666666</c:v>
                </c:pt>
                <c:pt idx="70">
                  <c:v>14218.012083333333</c:v>
                </c:pt>
                <c:pt idx="71">
                  <c:v>14281.742833333334</c:v>
                </c:pt>
                <c:pt idx="72">
                  <c:v>14354.82725</c:v>
                </c:pt>
                <c:pt idx="73">
                  <c:v>14507.324833333334</c:v>
                </c:pt>
              </c:numCache>
            </c:numRef>
          </c:val>
          <c:smooth val="0"/>
        </c:ser>
        <c:ser>
          <c:idx val="1"/>
          <c:order val="1"/>
          <c:tx>
            <c:v>Domestic Receipts</c:v>
          </c:tx>
          <c:spPr>
            <a:ln w="53975">
              <a:solidFill>
                <a:srgbClr val="333399"/>
              </a:solidFill>
              <a:prstDash val="sysDot"/>
            </a:ln>
          </c:spPr>
          <c:marker>
            <c:symbol val="none"/>
          </c:marker>
          <c:cat>
            <c:numRef>
              <c:f>'All Data'!$A$194:$A$267</c:f>
              <c:numCache>
                <c:formatCode>mmm\ yyyy</c:formatCode>
                <c:ptCount val="74"/>
                <c:pt idx="0">
                  <c:v>38718</c:v>
                </c:pt>
                <c:pt idx="1">
                  <c:v>38749</c:v>
                </c:pt>
                <c:pt idx="2">
                  <c:v>38777</c:v>
                </c:pt>
                <c:pt idx="3">
                  <c:v>38808</c:v>
                </c:pt>
                <c:pt idx="4">
                  <c:v>38838</c:v>
                </c:pt>
                <c:pt idx="5">
                  <c:v>38869</c:v>
                </c:pt>
                <c:pt idx="6">
                  <c:v>38899</c:v>
                </c:pt>
                <c:pt idx="7">
                  <c:v>38930</c:v>
                </c:pt>
                <c:pt idx="8">
                  <c:v>38961</c:v>
                </c:pt>
                <c:pt idx="9" formatCode="mmm\-yy">
                  <c:v>38991</c:v>
                </c:pt>
                <c:pt idx="10" formatCode="mmm\-yy">
                  <c:v>39022</c:v>
                </c:pt>
                <c:pt idx="11" formatCode="mmm\-yy">
                  <c:v>39052</c:v>
                </c:pt>
                <c:pt idx="12" formatCode="mmm\-yy">
                  <c:v>39083</c:v>
                </c:pt>
                <c:pt idx="13" formatCode="mmm\-yy">
                  <c:v>39114</c:v>
                </c:pt>
                <c:pt idx="14" formatCode="mmm\-yy">
                  <c:v>39142</c:v>
                </c:pt>
                <c:pt idx="15" formatCode="mmm\-yy">
                  <c:v>39173</c:v>
                </c:pt>
                <c:pt idx="16" formatCode="mmm\-yy">
                  <c:v>39203</c:v>
                </c:pt>
                <c:pt idx="17" formatCode="mmm\-yy">
                  <c:v>39234</c:v>
                </c:pt>
                <c:pt idx="18" formatCode="mmm\-yy">
                  <c:v>39264</c:v>
                </c:pt>
                <c:pt idx="19" formatCode="mmm\-yy">
                  <c:v>39295</c:v>
                </c:pt>
                <c:pt idx="20" formatCode="mmm\-yy">
                  <c:v>39326</c:v>
                </c:pt>
                <c:pt idx="21" formatCode="mmm\-yy">
                  <c:v>39356</c:v>
                </c:pt>
                <c:pt idx="22" formatCode="mmm\-yy">
                  <c:v>39387</c:v>
                </c:pt>
                <c:pt idx="23" formatCode="mmm\-yy">
                  <c:v>39417</c:v>
                </c:pt>
                <c:pt idx="24" formatCode="mmm\-yy">
                  <c:v>39448</c:v>
                </c:pt>
                <c:pt idx="25" formatCode="mmm\-yy">
                  <c:v>39479</c:v>
                </c:pt>
                <c:pt idx="26" formatCode="mmm\-yy">
                  <c:v>39508</c:v>
                </c:pt>
                <c:pt idx="27" formatCode="mmm\-yy">
                  <c:v>39539</c:v>
                </c:pt>
                <c:pt idx="28" formatCode="mmm\-yy">
                  <c:v>39569</c:v>
                </c:pt>
                <c:pt idx="29" formatCode="mmm\-yy">
                  <c:v>39600</c:v>
                </c:pt>
                <c:pt idx="30" formatCode="mmm\-yy">
                  <c:v>39630</c:v>
                </c:pt>
                <c:pt idx="31" formatCode="mmm\-yy">
                  <c:v>39661</c:v>
                </c:pt>
                <c:pt idx="32" formatCode="mmm\-yy">
                  <c:v>39692</c:v>
                </c:pt>
                <c:pt idx="33" formatCode="mmm\-yy">
                  <c:v>39722</c:v>
                </c:pt>
                <c:pt idx="34" formatCode="mmm\-yy">
                  <c:v>39753</c:v>
                </c:pt>
                <c:pt idx="35" formatCode="mmm\-yy">
                  <c:v>39783</c:v>
                </c:pt>
                <c:pt idx="36" formatCode="mmm\-yy">
                  <c:v>39814</c:v>
                </c:pt>
                <c:pt idx="37" formatCode="mmm\-yy">
                  <c:v>39845</c:v>
                </c:pt>
                <c:pt idx="38" formatCode="mmm\-yy">
                  <c:v>39873</c:v>
                </c:pt>
                <c:pt idx="39" formatCode="mmm\-yy">
                  <c:v>39904</c:v>
                </c:pt>
                <c:pt idx="40" formatCode="mmm\-yy">
                  <c:v>39934</c:v>
                </c:pt>
                <c:pt idx="41" formatCode="mmm\-yy">
                  <c:v>39965</c:v>
                </c:pt>
                <c:pt idx="42" formatCode="mmm\-yy">
                  <c:v>39995</c:v>
                </c:pt>
                <c:pt idx="43" formatCode="mmm\-yy">
                  <c:v>40026</c:v>
                </c:pt>
                <c:pt idx="44" formatCode="mmm\-yy">
                  <c:v>40057</c:v>
                </c:pt>
                <c:pt idx="45" formatCode="mmm\-yy">
                  <c:v>40087</c:v>
                </c:pt>
                <c:pt idx="46" formatCode="mmm\-yy">
                  <c:v>40118</c:v>
                </c:pt>
                <c:pt idx="47" formatCode="mmm\-yy">
                  <c:v>40148</c:v>
                </c:pt>
                <c:pt idx="48" formatCode="mmm\-yy">
                  <c:v>40179</c:v>
                </c:pt>
                <c:pt idx="49" formatCode="mmm\-yy">
                  <c:v>40210</c:v>
                </c:pt>
                <c:pt idx="50" formatCode="mmm\-yy">
                  <c:v>40238</c:v>
                </c:pt>
                <c:pt idx="51" formatCode="mmm\-yy">
                  <c:v>40269</c:v>
                </c:pt>
                <c:pt idx="52" formatCode="mmm\-yy">
                  <c:v>40299</c:v>
                </c:pt>
                <c:pt idx="53" formatCode="mmm\-yy">
                  <c:v>40330</c:v>
                </c:pt>
                <c:pt idx="54" formatCode="mmm\-yy">
                  <c:v>40360</c:v>
                </c:pt>
                <c:pt idx="55" formatCode="mmm\-yy">
                  <c:v>40391</c:v>
                </c:pt>
                <c:pt idx="56" formatCode="mmm\-yy">
                  <c:v>40422</c:v>
                </c:pt>
                <c:pt idx="57" formatCode="mmm\-yy">
                  <c:v>40452</c:v>
                </c:pt>
                <c:pt idx="58" formatCode="mmm\-yy">
                  <c:v>40483</c:v>
                </c:pt>
                <c:pt idx="59" formatCode="mmm\-yy">
                  <c:v>40513</c:v>
                </c:pt>
                <c:pt idx="60" formatCode="mmm\-yy">
                  <c:v>40544</c:v>
                </c:pt>
                <c:pt idx="61" formatCode="mmm\-yy">
                  <c:v>40575</c:v>
                </c:pt>
                <c:pt idx="62" formatCode="mmm\-yy">
                  <c:v>40603</c:v>
                </c:pt>
                <c:pt idx="63" formatCode="mmm\-yy">
                  <c:v>40634</c:v>
                </c:pt>
                <c:pt idx="64" formatCode="mmm\-yy">
                  <c:v>40664</c:v>
                </c:pt>
                <c:pt idx="65" formatCode="mmm\-yy">
                  <c:v>40695</c:v>
                </c:pt>
                <c:pt idx="66" formatCode="mmm\-yy">
                  <c:v>40725</c:v>
                </c:pt>
                <c:pt idx="67" formatCode="mmm\-yy">
                  <c:v>40756</c:v>
                </c:pt>
                <c:pt idx="68" formatCode="mmm\-yy">
                  <c:v>40787</c:v>
                </c:pt>
                <c:pt idx="69" formatCode="mmm\-yy">
                  <c:v>40817</c:v>
                </c:pt>
                <c:pt idx="70" formatCode="mmm\-yy">
                  <c:v>40848</c:v>
                </c:pt>
                <c:pt idx="71" formatCode="mmm\-yy">
                  <c:v>40878</c:v>
                </c:pt>
                <c:pt idx="72" formatCode="mmm\-yy">
                  <c:v>40909</c:v>
                </c:pt>
                <c:pt idx="73" formatCode="mmm\-yy">
                  <c:v>40940</c:v>
                </c:pt>
              </c:numCache>
            </c:numRef>
          </c:cat>
          <c:val>
            <c:numRef>
              <c:f>'All Data'!$W$194:$W$267</c:f>
              <c:numCache>
                <c:formatCode>#,##0</c:formatCode>
                <c:ptCount val="74"/>
                <c:pt idx="0">
                  <c:v>11550.248250000001</c:v>
                </c:pt>
                <c:pt idx="1">
                  <c:v>11607.763000000001</c:v>
                </c:pt>
                <c:pt idx="2">
                  <c:v>11693.798666666666</c:v>
                </c:pt>
                <c:pt idx="3">
                  <c:v>11742.11375</c:v>
                </c:pt>
                <c:pt idx="4">
                  <c:v>11812.584416666667</c:v>
                </c:pt>
                <c:pt idx="5">
                  <c:v>11890.37975</c:v>
                </c:pt>
                <c:pt idx="6">
                  <c:v>11959.057583333333</c:v>
                </c:pt>
                <c:pt idx="7">
                  <c:v>12049.017</c:v>
                </c:pt>
                <c:pt idx="8">
                  <c:v>12142.905166666666</c:v>
                </c:pt>
                <c:pt idx="9">
                  <c:v>12245.477166666666</c:v>
                </c:pt>
                <c:pt idx="10">
                  <c:v>12300.020166666665</c:v>
                </c:pt>
                <c:pt idx="11">
                  <c:v>12182.058083333333</c:v>
                </c:pt>
                <c:pt idx="12">
                  <c:v>12372.2335</c:v>
                </c:pt>
                <c:pt idx="13">
                  <c:v>12326.94925</c:v>
                </c:pt>
                <c:pt idx="14">
                  <c:v>12271.181333333334</c:v>
                </c:pt>
                <c:pt idx="15">
                  <c:v>12316.242249999999</c:v>
                </c:pt>
                <c:pt idx="16">
                  <c:v>12367.192999999999</c:v>
                </c:pt>
                <c:pt idx="17">
                  <c:v>12318.037083333335</c:v>
                </c:pt>
                <c:pt idx="18">
                  <c:v>12326.310833333335</c:v>
                </c:pt>
                <c:pt idx="19">
                  <c:v>12290.311833333333</c:v>
                </c:pt>
                <c:pt idx="20">
                  <c:v>12210.953</c:v>
                </c:pt>
                <c:pt idx="21">
                  <c:v>12217.188249999999</c:v>
                </c:pt>
                <c:pt idx="22">
                  <c:v>12220.016083333334</c:v>
                </c:pt>
                <c:pt idx="23">
                  <c:v>12256.363666666666</c:v>
                </c:pt>
                <c:pt idx="24">
                  <c:v>12193.803583333334</c:v>
                </c:pt>
                <c:pt idx="25">
                  <c:v>12262.634166666667</c:v>
                </c:pt>
                <c:pt idx="26">
                  <c:v>12146.307166666666</c:v>
                </c:pt>
                <c:pt idx="27">
                  <c:v>12101.392666666667</c:v>
                </c:pt>
                <c:pt idx="28">
                  <c:v>12021.018833333334</c:v>
                </c:pt>
                <c:pt idx="29">
                  <c:v>11931.718583333333</c:v>
                </c:pt>
                <c:pt idx="30">
                  <c:v>11880.710999999999</c:v>
                </c:pt>
                <c:pt idx="31">
                  <c:v>11799.003000000001</c:v>
                </c:pt>
                <c:pt idx="32">
                  <c:v>11819.86225</c:v>
                </c:pt>
                <c:pt idx="33">
                  <c:v>11728.491333333333</c:v>
                </c:pt>
                <c:pt idx="34">
                  <c:v>11584.536416666666</c:v>
                </c:pt>
                <c:pt idx="35">
                  <c:v>11808.148333333334</c:v>
                </c:pt>
                <c:pt idx="36">
                  <c:v>11644.126</c:v>
                </c:pt>
                <c:pt idx="37">
                  <c:v>11498.1315</c:v>
                </c:pt>
                <c:pt idx="38">
                  <c:v>11449.048833333334</c:v>
                </c:pt>
                <c:pt idx="39">
                  <c:v>11387.570416666666</c:v>
                </c:pt>
                <c:pt idx="40">
                  <c:v>11326.0525</c:v>
                </c:pt>
                <c:pt idx="41">
                  <c:v>11317.125583333334</c:v>
                </c:pt>
                <c:pt idx="42">
                  <c:v>11333.131583333334</c:v>
                </c:pt>
                <c:pt idx="43">
                  <c:v>11295.647999999999</c:v>
                </c:pt>
                <c:pt idx="44">
                  <c:v>11213.829916666666</c:v>
                </c:pt>
                <c:pt idx="45">
                  <c:v>11188.817333333334</c:v>
                </c:pt>
                <c:pt idx="46">
                  <c:v>11125.997666666666</c:v>
                </c:pt>
                <c:pt idx="47">
                  <c:v>11058.855250000001</c:v>
                </c:pt>
                <c:pt idx="48">
                  <c:v>11012.774916666665</c:v>
                </c:pt>
                <c:pt idx="49">
                  <c:v>10985.117</c:v>
                </c:pt>
                <c:pt idx="50">
                  <c:v>11081.364916666666</c:v>
                </c:pt>
                <c:pt idx="51">
                  <c:v>11164.772499999999</c:v>
                </c:pt>
                <c:pt idx="52">
                  <c:v>11155.349416666666</c:v>
                </c:pt>
                <c:pt idx="53">
                  <c:v>11297.173583333333</c:v>
                </c:pt>
                <c:pt idx="54">
                  <c:v>11325.226500000001</c:v>
                </c:pt>
                <c:pt idx="55">
                  <c:v>11400.155916666667</c:v>
                </c:pt>
                <c:pt idx="56">
                  <c:v>11506.100166666665</c:v>
                </c:pt>
                <c:pt idx="57">
                  <c:v>11528.560416666665</c:v>
                </c:pt>
                <c:pt idx="58">
                  <c:v>11741.046083333335</c:v>
                </c:pt>
                <c:pt idx="59">
                  <c:v>11874.643666666667</c:v>
                </c:pt>
                <c:pt idx="60">
                  <c:v>11903.20275</c:v>
                </c:pt>
                <c:pt idx="61">
                  <c:v>11892.519416666666</c:v>
                </c:pt>
                <c:pt idx="62">
                  <c:v>12048.949583333333</c:v>
                </c:pt>
                <c:pt idx="63">
                  <c:v>12078.759666666667</c:v>
                </c:pt>
                <c:pt idx="64">
                  <c:v>12184.259</c:v>
                </c:pt>
                <c:pt idx="65">
                  <c:v>12265.711166666666</c:v>
                </c:pt>
                <c:pt idx="66">
                  <c:v>12309.433416666667</c:v>
                </c:pt>
                <c:pt idx="67">
                  <c:v>12486.394916666666</c:v>
                </c:pt>
                <c:pt idx="68">
                  <c:v>12603.914833333334</c:v>
                </c:pt>
                <c:pt idx="69">
                  <c:v>12721.628583333333</c:v>
                </c:pt>
                <c:pt idx="70">
                  <c:v>12746.873166666666</c:v>
                </c:pt>
                <c:pt idx="71">
                  <c:v>12679.568499999999</c:v>
                </c:pt>
                <c:pt idx="72">
                  <c:v>12833.284416666665</c:v>
                </c:pt>
                <c:pt idx="73">
                  <c:v>12917.894333333334</c:v>
                </c:pt>
              </c:numCache>
            </c:numRef>
          </c:val>
          <c:smooth val="0"/>
        </c:ser>
        <c:ser>
          <c:idx val="2"/>
          <c:order val="2"/>
          <c:tx>
            <c:v>International Payments</c:v>
          </c:tx>
          <c:spPr>
            <a:ln w="53975">
              <a:solidFill>
                <a:srgbClr val="F79646">
                  <a:lumMod val="75000"/>
                </a:srgbClr>
              </a:solidFill>
            </a:ln>
          </c:spPr>
          <c:marker>
            <c:symbol val="none"/>
          </c:marker>
          <c:cat>
            <c:numRef>
              <c:f>'All Data'!$A$194:$A$267</c:f>
              <c:numCache>
                <c:formatCode>mmm\ yyyy</c:formatCode>
                <c:ptCount val="74"/>
                <c:pt idx="0">
                  <c:v>38718</c:v>
                </c:pt>
                <c:pt idx="1">
                  <c:v>38749</c:v>
                </c:pt>
                <c:pt idx="2">
                  <c:v>38777</c:v>
                </c:pt>
                <c:pt idx="3">
                  <c:v>38808</c:v>
                </c:pt>
                <c:pt idx="4">
                  <c:v>38838</c:v>
                </c:pt>
                <c:pt idx="5">
                  <c:v>38869</c:v>
                </c:pt>
                <c:pt idx="6">
                  <c:v>38899</c:v>
                </c:pt>
                <c:pt idx="7">
                  <c:v>38930</c:v>
                </c:pt>
                <c:pt idx="8">
                  <c:v>38961</c:v>
                </c:pt>
                <c:pt idx="9" formatCode="mmm\-yy">
                  <c:v>38991</c:v>
                </c:pt>
                <c:pt idx="10" formatCode="mmm\-yy">
                  <c:v>39022</c:v>
                </c:pt>
                <c:pt idx="11" formatCode="mmm\-yy">
                  <c:v>39052</c:v>
                </c:pt>
                <c:pt idx="12" formatCode="mmm\-yy">
                  <c:v>39083</c:v>
                </c:pt>
                <c:pt idx="13" formatCode="mmm\-yy">
                  <c:v>39114</c:v>
                </c:pt>
                <c:pt idx="14" formatCode="mmm\-yy">
                  <c:v>39142</c:v>
                </c:pt>
                <c:pt idx="15" formatCode="mmm\-yy">
                  <c:v>39173</c:v>
                </c:pt>
                <c:pt idx="16" formatCode="mmm\-yy">
                  <c:v>39203</c:v>
                </c:pt>
                <c:pt idx="17" formatCode="mmm\-yy">
                  <c:v>39234</c:v>
                </c:pt>
                <c:pt idx="18" formatCode="mmm\-yy">
                  <c:v>39264</c:v>
                </c:pt>
                <c:pt idx="19" formatCode="mmm\-yy">
                  <c:v>39295</c:v>
                </c:pt>
                <c:pt idx="20" formatCode="mmm\-yy">
                  <c:v>39326</c:v>
                </c:pt>
                <c:pt idx="21" formatCode="mmm\-yy">
                  <c:v>39356</c:v>
                </c:pt>
                <c:pt idx="22" formatCode="mmm\-yy">
                  <c:v>39387</c:v>
                </c:pt>
                <c:pt idx="23" formatCode="mmm\-yy">
                  <c:v>39417</c:v>
                </c:pt>
                <c:pt idx="24" formatCode="mmm\-yy">
                  <c:v>39448</c:v>
                </c:pt>
                <c:pt idx="25" formatCode="mmm\-yy">
                  <c:v>39479</c:v>
                </c:pt>
                <c:pt idx="26" formatCode="mmm\-yy">
                  <c:v>39508</c:v>
                </c:pt>
                <c:pt idx="27" formatCode="mmm\-yy">
                  <c:v>39539</c:v>
                </c:pt>
                <c:pt idx="28" formatCode="mmm\-yy">
                  <c:v>39569</c:v>
                </c:pt>
                <c:pt idx="29" formatCode="mmm\-yy">
                  <c:v>39600</c:v>
                </c:pt>
                <c:pt idx="30" formatCode="mmm\-yy">
                  <c:v>39630</c:v>
                </c:pt>
                <c:pt idx="31" formatCode="mmm\-yy">
                  <c:v>39661</c:v>
                </c:pt>
                <c:pt idx="32" formatCode="mmm\-yy">
                  <c:v>39692</c:v>
                </c:pt>
                <c:pt idx="33" formatCode="mmm\-yy">
                  <c:v>39722</c:v>
                </c:pt>
                <c:pt idx="34" formatCode="mmm\-yy">
                  <c:v>39753</c:v>
                </c:pt>
                <c:pt idx="35" formatCode="mmm\-yy">
                  <c:v>39783</c:v>
                </c:pt>
                <c:pt idx="36" formatCode="mmm\-yy">
                  <c:v>39814</c:v>
                </c:pt>
                <c:pt idx="37" formatCode="mmm\-yy">
                  <c:v>39845</c:v>
                </c:pt>
                <c:pt idx="38" formatCode="mmm\-yy">
                  <c:v>39873</c:v>
                </c:pt>
                <c:pt idx="39" formatCode="mmm\-yy">
                  <c:v>39904</c:v>
                </c:pt>
                <c:pt idx="40" formatCode="mmm\-yy">
                  <c:v>39934</c:v>
                </c:pt>
                <c:pt idx="41" formatCode="mmm\-yy">
                  <c:v>39965</c:v>
                </c:pt>
                <c:pt idx="42" formatCode="mmm\-yy">
                  <c:v>39995</c:v>
                </c:pt>
                <c:pt idx="43" formatCode="mmm\-yy">
                  <c:v>40026</c:v>
                </c:pt>
                <c:pt idx="44" formatCode="mmm\-yy">
                  <c:v>40057</c:v>
                </c:pt>
                <c:pt idx="45" formatCode="mmm\-yy">
                  <c:v>40087</c:v>
                </c:pt>
                <c:pt idx="46" formatCode="mmm\-yy">
                  <c:v>40118</c:v>
                </c:pt>
                <c:pt idx="47" formatCode="mmm\-yy">
                  <c:v>40148</c:v>
                </c:pt>
                <c:pt idx="48" formatCode="mmm\-yy">
                  <c:v>40179</c:v>
                </c:pt>
                <c:pt idx="49" formatCode="mmm\-yy">
                  <c:v>40210</c:v>
                </c:pt>
                <c:pt idx="50" formatCode="mmm\-yy">
                  <c:v>40238</c:v>
                </c:pt>
                <c:pt idx="51" formatCode="mmm\-yy">
                  <c:v>40269</c:v>
                </c:pt>
                <c:pt idx="52" formatCode="mmm\-yy">
                  <c:v>40299</c:v>
                </c:pt>
                <c:pt idx="53" formatCode="mmm\-yy">
                  <c:v>40330</c:v>
                </c:pt>
                <c:pt idx="54" formatCode="mmm\-yy">
                  <c:v>40360</c:v>
                </c:pt>
                <c:pt idx="55" formatCode="mmm\-yy">
                  <c:v>40391</c:v>
                </c:pt>
                <c:pt idx="56" formatCode="mmm\-yy">
                  <c:v>40422</c:v>
                </c:pt>
                <c:pt idx="57" formatCode="mmm\-yy">
                  <c:v>40452</c:v>
                </c:pt>
                <c:pt idx="58" formatCode="mmm\-yy">
                  <c:v>40483</c:v>
                </c:pt>
                <c:pt idx="59" formatCode="mmm\-yy">
                  <c:v>40513</c:v>
                </c:pt>
                <c:pt idx="60" formatCode="mmm\-yy">
                  <c:v>40544</c:v>
                </c:pt>
                <c:pt idx="61" formatCode="mmm\-yy">
                  <c:v>40575</c:v>
                </c:pt>
                <c:pt idx="62" formatCode="mmm\-yy">
                  <c:v>40603</c:v>
                </c:pt>
                <c:pt idx="63" formatCode="mmm\-yy">
                  <c:v>40634</c:v>
                </c:pt>
                <c:pt idx="64" formatCode="mmm\-yy">
                  <c:v>40664</c:v>
                </c:pt>
                <c:pt idx="65" formatCode="mmm\-yy">
                  <c:v>40695</c:v>
                </c:pt>
                <c:pt idx="66" formatCode="mmm\-yy">
                  <c:v>40725</c:v>
                </c:pt>
                <c:pt idx="67" formatCode="mmm\-yy">
                  <c:v>40756</c:v>
                </c:pt>
                <c:pt idx="68" formatCode="mmm\-yy">
                  <c:v>40787</c:v>
                </c:pt>
                <c:pt idx="69" formatCode="mmm\-yy">
                  <c:v>40817</c:v>
                </c:pt>
                <c:pt idx="70" formatCode="mmm\-yy">
                  <c:v>40848</c:v>
                </c:pt>
                <c:pt idx="71" formatCode="mmm\-yy">
                  <c:v>40878</c:v>
                </c:pt>
                <c:pt idx="72" formatCode="mmm\-yy">
                  <c:v>40909</c:v>
                </c:pt>
                <c:pt idx="73" formatCode="mmm\-yy">
                  <c:v>40940</c:v>
                </c:pt>
              </c:numCache>
            </c:numRef>
          </c:cat>
          <c:val>
            <c:numRef>
              <c:f>'All Data'!$X$194:$X$267</c:f>
              <c:numCache>
                <c:formatCode>#,##0</c:formatCode>
                <c:ptCount val="74"/>
                <c:pt idx="0">
                  <c:v>6891.9419166666667</c:v>
                </c:pt>
                <c:pt idx="1">
                  <c:v>7068.6417499999998</c:v>
                </c:pt>
                <c:pt idx="2">
                  <c:v>7082.3519166666674</c:v>
                </c:pt>
                <c:pt idx="3">
                  <c:v>7266.4741666666669</c:v>
                </c:pt>
                <c:pt idx="4">
                  <c:v>7311.1772499999997</c:v>
                </c:pt>
                <c:pt idx="5">
                  <c:v>7167.9815833333332</c:v>
                </c:pt>
                <c:pt idx="6">
                  <c:v>7073.4442499999996</c:v>
                </c:pt>
                <c:pt idx="7">
                  <c:v>7176.104416666667</c:v>
                </c:pt>
                <c:pt idx="8">
                  <c:v>7086.1695833333333</c:v>
                </c:pt>
                <c:pt idx="9">
                  <c:v>7302.7494166666665</c:v>
                </c:pt>
                <c:pt idx="10">
                  <c:v>7434.1882500000002</c:v>
                </c:pt>
                <c:pt idx="11">
                  <c:v>7260.5308333333332</c:v>
                </c:pt>
                <c:pt idx="12">
                  <c:v>7214.2908333333335</c:v>
                </c:pt>
                <c:pt idx="13">
                  <c:v>7219.1141666666672</c:v>
                </c:pt>
                <c:pt idx="14">
                  <c:v>7201.1925000000001</c:v>
                </c:pt>
                <c:pt idx="15">
                  <c:v>7261.9941666666673</c:v>
                </c:pt>
                <c:pt idx="16">
                  <c:v>7321.7325000000001</c:v>
                </c:pt>
                <c:pt idx="17">
                  <c:v>7483.0150000000003</c:v>
                </c:pt>
                <c:pt idx="18">
                  <c:v>7793.6308333333327</c:v>
                </c:pt>
                <c:pt idx="19">
                  <c:v>7836.1424999999999</c:v>
                </c:pt>
                <c:pt idx="20">
                  <c:v>8102.1949999999997</c:v>
                </c:pt>
                <c:pt idx="21">
                  <c:v>8260.4166666666679</c:v>
                </c:pt>
                <c:pt idx="22">
                  <c:v>8190.0433333333331</c:v>
                </c:pt>
                <c:pt idx="23">
                  <c:v>8185.038333333333</c:v>
                </c:pt>
                <c:pt idx="24">
                  <c:v>8335.5766666666677</c:v>
                </c:pt>
                <c:pt idx="25">
                  <c:v>8508.2316666666666</c:v>
                </c:pt>
                <c:pt idx="26">
                  <c:v>8582.61</c:v>
                </c:pt>
                <c:pt idx="27">
                  <c:v>8522.5758333333342</c:v>
                </c:pt>
                <c:pt idx="28">
                  <c:v>8757.4225000000006</c:v>
                </c:pt>
                <c:pt idx="29">
                  <c:v>8912.6733333333341</c:v>
                </c:pt>
                <c:pt idx="30">
                  <c:v>9027.0974999999999</c:v>
                </c:pt>
                <c:pt idx="31">
                  <c:v>9071.7541666666657</c:v>
                </c:pt>
                <c:pt idx="32">
                  <c:v>9340.5241666666661</c:v>
                </c:pt>
                <c:pt idx="33">
                  <c:v>10410.289166666666</c:v>
                </c:pt>
                <c:pt idx="34">
                  <c:v>10877.817499999999</c:v>
                </c:pt>
                <c:pt idx="35">
                  <c:v>11675.012500000001</c:v>
                </c:pt>
                <c:pt idx="36">
                  <c:v>12364.8225</c:v>
                </c:pt>
                <c:pt idx="37">
                  <c:v>12499.28</c:v>
                </c:pt>
                <c:pt idx="38">
                  <c:v>12632.143333333333</c:v>
                </c:pt>
                <c:pt idx="39">
                  <c:v>12586.0425</c:v>
                </c:pt>
                <c:pt idx="40">
                  <c:v>12263.6775</c:v>
                </c:pt>
                <c:pt idx="41">
                  <c:v>12245.169166666667</c:v>
                </c:pt>
                <c:pt idx="42">
                  <c:v>12115.719166666666</c:v>
                </c:pt>
                <c:pt idx="43">
                  <c:v>12055.075000000001</c:v>
                </c:pt>
                <c:pt idx="44">
                  <c:v>11739.340833333334</c:v>
                </c:pt>
                <c:pt idx="45">
                  <c:v>10504.261666666665</c:v>
                </c:pt>
                <c:pt idx="46">
                  <c:v>9970.2741666666661</c:v>
                </c:pt>
                <c:pt idx="47">
                  <c:v>9222.1591666666664</c:v>
                </c:pt>
                <c:pt idx="48">
                  <c:v>8615.1358333333337</c:v>
                </c:pt>
                <c:pt idx="49">
                  <c:v>8533.6141666666663</c:v>
                </c:pt>
                <c:pt idx="50">
                  <c:v>8489.8108333333348</c:v>
                </c:pt>
                <c:pt idx="51">
                  <c:v>8627.3775000000005</c:v>
                </c:pt>
                <c:pt idx="52">
                  <c:v>8671.6383333333342</c:v>
                </c:pt>
                <c:pt idx="53">
                  <c:v>8669.565833333334</c:v>
                </c:pt>
                <c:pt idx="54">
                  <c:v>8677.6975000000002</c:v>
                </c:pt>
                <c:pt idx="55">
                  <c:v>8898.8724999999995</c:v>
                </c:pt>
                <c:pt idx="56">
                  <c:v>9196.4958333333343</c:v>
                </c:pt>
                <c:pt idx="57">
                  <c:v>9637.5308333333342</c:v>
                </c:pt>
                <c:pt idx="58">
                  <c:v>10005.121666666666</c:v>
                </c:pt>
                <c:pt idx="59">
                  <c:v>10222.078333333335</c:v>
                </c:pt>
                <c:pt idx="60">
                  <c:v>10491.993333333334</c:v>
                </c:pt>
                <c:pt idx="61">
                  <c:v>10692.704166666666</c:v>
                </c:pt>
                <c:pt idx="62">
                  <c:v>11037.016666666666</c:v>
                </c:pt>
                <c:pt idx="63">
                  <c:v>11411.799166666666</c:v>
                </c:pt>
                <c:pt idx="64">
                  <c:v>11805.401666666667</c:v>
                </c:pt>
                <c:pt idx="65">
                  <c:v>12040.844999999999</c:v>
                </c:pt>
                <c:pt idx="66">
                  <c:v>12223.863333333335</c:v>
                </c:pt>
                <c:pt idx="67">
                  <c:v>12458.924166666666</c:v>
                </c:pt>
                <c:pt idx="68">
                  <c:v>12577.995833333334</c:v>
                </c:pt>
                <c:pt idx="69">
                  <c:v>12592.170833333334</c:v>
                </c:pt>
                <c:pt idx="70">
                  <c:v>12996.801666666666</c:v>
                </c:pt>
                <c:pt idx="71">
                  <c:v>13236.946666666667</c:v>
                </c:pt>
                <c:pt idx="72">
                  <c:v>13488.688333333334</c:v>
                </c:pt>
                <c:pt idx="73">
                  <c:v>13689.565000000001</c:v>
                </c:pt>
              </c:numCache>
            </c:numRef>
          </c:val>
          <c:smooth val="0"/>
        </c:ser>
        <c:ser>
          <c:idx val="3"/>
          <c:order val="3"/>
          <c:tx>
            <c:v>International Receipts</c:v>
          </c:tx>
          <c:spPr>
            <a:ln w="53975">
              <a:solidFill>
                <a:srgbClr val="E46C0A"/>
              </a:solidFill>
              <a:prstDash val="dash"/>
            </a:ln>
          </c:spPr>
          <c:marker>
            <c:symbol val="none"/>
          </c:marker>
          <c:cat>
            <c:numRef>
              <c:f>'All Data'!$A$194:$A$267</c:f>
              <c:numCache>
                <c:formatCode>mmm\ yyyy</c:formatCode>
                <c:ptCount val="74"/>
                <c:pt idx="0">
                  <c:v>38718</c:v>
                </c:pt>
                <c:pt idx="1">
                  <c:v>38749</c:v>
                </c:pt>
                <c:pt idx="2">
                  <c:v>38777</c:v>
                </c:pt>
                <c:pt idx="3">
                  <c:v>38808</c:v>
                </c:pt>
                <c:pt idx="4">
                  <c:v>38838</c:v>
                </c:pt>
                <c:pt idx="5">
                  <c:v>38869</c:v>
                </c:pt>
                <c:pt idx="6">
                  <c:v>38899</c:v>
                </c:pt>
                <c:pt idx="7">
                  <c:v>38930</c:v>
                </c:pt>
                <c:pt idx="8">
                  <c:v>38961</c:v>
                </c:pt>
                <c:pt idx="9" formatCode="mmm\-yy">
                  <c:v>38991</c:v>
                </c:pt>
                <c:pt idx="10" formatCode="mmm\-yy">
                  <c:v>39022</c:v>
                </c:pt>
                <c:pt idx="11" formatCode="mmm\-yy">
                  <c:v>39052</c:v>
                </c:pt>
                <c:pt idx="12" formatCode="mmm\-yy">
                  <c:v>39083</c:v>
                </c:pt>
                <c:pt idx="13" formatCode="mmm\-yy">
                  <c:v>39114</c:v>
                </c:pt>
                <c:pt idx="14" formatCode="mmm\-yy">
                  <c:v>39142</c:v>
                </c:pt>
                <c:pt idx="15" formatCode="mmm\-yy">
                  <c:v>39173</c:v>
                </c:pt>
                <c:pt idx="16" formatCode="mmm\-yy">
                  <c:v>39203</c:v>
                </c:pt>
                <c:pt idx="17" formatCode="mmm\-yy">
                  <c:v>39234</c:v>
                </c:pt>
                <c:pt idx="18" formatCode="mmm\-yy">
                  <c:v>39264</c:v>
                </c:pt>
                <c:pt idx="19" formatCode="mmm\-yy">
                  <c:v>39295</c:v>
                </c:pt>
                <c:pt idx="20" formatCode="mmm\-yy">
                  <c:v>39326</c:v>
                </c:pt>
                <c:pt idx="21" formatCode="mmm\-yy">
                  <c:v>39356</c:v>
                </c:pt>
                <c:pt idx="22" formatCode="mmm\-yy">
                  <c:v>39387</c:v>
                </c:pt>
                <c:pt idx="23" formatCode="mmm\-yy">
                  <c:v>39417</c:v>
                </c:pt>
                <c:pt idx="24" formatCode="mmm\-yy">
                  <c:v>39448</c:v>
                </c:pt>
                <c:pt idx="25" formatCode="mmm\-yy">
                  <c:v>39479</c:v>
                </c:pt>
                <c:pt idx="26" formatCode="mmm\-yy">
                  <c:v>39508</c:v>
                </c:pt>
                <c:pt idx="27" formatCode="mmm\-yy">
                  <c:v>39539</c:v>
                </c:pt>
                <c:pt idx="28" formatCode="mmm\-yy">
                  <c:v>39569</c:v>
                </c:pt>
                <c:pt idx="29" formatCode="mmm\-yy">
                  <c:v>39600</c:v>
                </c:pt>
                <c:pt idx="30" formatCode="mmm\-yy">
                  <c:v>39630</c:v>
                </c:pt>
                <c:pt idx="31" formatCode="mmm\-yy">
                  <c:v>39661</c:v>
                </c:pt>
                <c:pt idx="32" formatCode="mmm\-yy">
                  <c:v>39692</c:v>
                </c:pt>
                <c:pt idx="33" formatCode="mmm\-yy">
                  <c:v>39722</c:v>
                </c:pt>
                <c:pt idx="34" formatCode="mmm\-yy">
                  <c:v>39753</c:v>
                </c:pt>
                <c:pt idx="35" formatCode="mmm\-yy">
                  <c:v>39783</c:v>
                </c:pt>
                <c:pt idx="36" formatCode="mmm\-yy">
                  <c:v>39814</c:v>
                </c:pt>
                <c:pt idx="37" formatCode="mmm\-yy">
                  <c:v>39845</c:v>
                </c:pt>
                <c:pt idx="38" formatCode="mmm\-yy">
                  <c:v>39873</c:v>
                </c:pt>
                <c:pt idx="39" formatCode="mmm\-yy">
                  <c:v>39904</c:v>
                </c:pt>
                <c:pt idx="40" formatCode="mmm\-yy">
                  <c:v>39934</c:v>
                </c:pt>
                <c:pt idx="41" formatCode="mmm\-yy">
                  <c:v>39965</c:v>
                </c:pt>
                <c:pt idx="42" formatCode="mmm\-yy">
                  <c:v>39995</c:v>
                </c:pt>
                <c:pt idx="43" formatCode="mmm\-yy">
                  <c:v>40026</c:v>
                </c:pt>
                <c:pt idx="44" formatCode="mmm\-yy">
                  <c:v>40057</c:v>
                </c:pt>
                <c:pt idx="45" formatCode="mmm\-yy">
                  <c:v>40087</c:v>
                </c:pt>
                <c:pt idx="46" formatCode="mmm\-yy">
                  <c:v>40118</c:v>
                </c:pt>
                <c:pt idx="47" formatCode="mmm\-yy">
                  <c:v>40148</c:v>
                </c:pt>
                <c:pt idx="48" formatCode="mmm\-yy">
                  <c:v>40179</c:v>
                </c:pt>
                <c:pt idx="49" formatCode="mmm\-yy">
                  <c:v>40210</c:v>
                </c:pt>
                <c:pt idx="50" formatCode="mmm\-yy">
                  <c:v>40238</c:v>
                </c:pt>
                <c:pt idx="51" formatCode="mmm\-yy">
                  <c:v>40269</c:v>
                </c:pt>
                <c:pt idx="52" formatCode="mmm\-yy">
                  <c:v>40299</c:v>
                </c:pt>
                <c:pt idx="53" formatCode="mmm\-yy">
                  <c:v>40330</c:v>
                </c:pt>
                <c:pt idx="54" formatCode="mmm\-yy">
                  <c:v>40360</c:v>
                </c:pt>
                <c:pt idx="55" formatCode="mmm\-yy">
                  <c:v>40391</c:v>
                </c:pt>
                <c:pt idx="56" formatCode="mmm\-yy">
                  <c:v>40422</c:v>
                </c:pt>
                <c:pt idx="57" formatCode="mmm\-yy">
                  <c:v>40452</c:v>
                </c:pt>
                <c:pt idx="58" formatCode="mmm\-yy">
                  <c:v>40483</c:v>
                </c:pt>
                <c:pt idx="59" formatCode="mmm\-yy">
                  <c:v>40513</c:v>
                </c:pt>
                <c:pt idx="60" formatCode="mmm\-yy">
                  <c:v>40544</c:v>
                </c:pt>
                <c:pt idx="61" formatCode="mmm\-yy">
                  <c:v>40575</c:v>
                </c:pt>
                <c:pt idx="62" formatCode="mmm\-yy">
                  <c:v>40603</c:v>
                </c:pt>
                <c:pt idx="63" formatCode="mmm\-yy">
                  <c:v>40634</c:v>
                </c:pt>
                <c:pt idx="64" formatCode="mmm\-yy">
                  <c:v>40664</c:v>
                </c:pt>
                <c:pt idx="65" formatCode="mmm\-yy">
                  <c:v>40695</c:v>
                </c:pt>
                <c:pt idx="66" formatCode="mmm\-yy">
                  <c:v>40725</c:v>
                </c:pt>
                <c:pt idx="67" formatCode="mmm\-yy">
                  <c:v>40756</c:v>
                </c:pt>
                <c:pt idx="68" formatCode="mmm\-yy">
                  <c:v>40787</c:v>
                </c:pt>
                <c:pt idx="69" formatCode="mmm\-yy">
                  <c:v>40817</c:v>
                </c:pt>
                <c:pt idx="70" formatCode="mmm\-yy">
                  <c:v>40848</c:v>
                </c:pt>
                <c:pt idx="71" formatCode="mmm\-yy">
                  <c:v>40878</c:v>
                </c:pt>
                <c:pt idx="72" formatCode="mmm\-yy">
                  <c:v>40909</c:v>
                </c:pt>
                <c:pt idx="73" formatCode="mmm\-yy">
                  <c:v>40940</c:v>
                </c:pt>
              </c:numCache>
            </c:numRef>
          </c:cat>
          <c:val>
            <c:numRef>
              <c:f>'All Data'!$Y$194:$Y$267</c:f>
              <c:numCache>
                <c:formatCode>#,##0</c:formatCode>
                <c:ptCount val="74"/>
                <c:pt idx="0">
                  <c:v>7776.9959166666667</c:v>
                </c:pt>
                <c:pt idx="1">
                  <c:v>7846.5496666666668</c:v>
                </c:pt>
                <c:pt idx="2">
                  <c:v>7949.8284999999996</c:v>
                </c:pt>
                <c:pt idx="3">
                  <c:v>7853.8194166666672</c:v>
                </c:pt>
                <c:pt idx="4">
                  <c:v>7971.2039166666673</c:v>
                </c:pt>
                <c:pt idx="5">
                  <c:v>8155.1118333333334</c:v>
                </c:pt>
                <c:pt idx="6">
                  <c:v>8193.930166666667</c:v>
                </c:pt>
                <c:pt idx="7">
                  <c:v>8239.1691666666666</c:v>
                </c:pt>
                <c:pt idx="8">
                  <c:v>8332.6456666666672</c:v>
                </c:pt>
                <c:pt idx="9">
                  <c:v>8347.2875833333328</c:v>
                </c:pt>
                <c:pt idx="10">
                  <c:v>8365.4860833333332</c:v>
                </c:pt>
                <c:pt idx="11">
                  <c:v>8452.1309999999994</c:v>
                </c:pt>
                <c:pt idx="12">
                  <c:v>8669.9233333333341</c:v>
                </c:pt>
                <c:pt idx="13">
                  <c:v>8657.2649999999994</c:v>
                </c:pt>
                <c:pt idx="14">
                  <c:v>8761.3449166666669</c:v>
                </c:pt>
                <c:pt idx="15">
                  <c:v>8890.6632499999996</c:v>
                </c:pt>
                <c:pt idx="16">
                  <c:v>8939.0616666666665</c:v>
                </c:pt>
                <c:pt idx="17">
                  <c:v>8884.3941666666669</c:v>
                </c:pt>
                <c:pt idx="18">
                  <c:v>8931.09</c:v>
                </c:pt>
                <c:pt idx="19">
                  <c:v>9247.3133333333335</c:v>
                </c:pt>
                <c:pt idx="20">
                  <c:v>9161.8816666666662</c:v>
                </c:pt>
                <c:pt idx="21">
                  <c:v>9377.8758333333335</c:v>
                </c:pt>
                <c:pt idx="22">
                  <c:v>9747.0458333333336</c:v>
                </c:pt>
                <c:pt idx="23">
                  <c:v>9942.2433333333338</c:v>
                </c:pt>
                <c:pt idx="24">
                  <c:v>10062.32</c:v>
                </c:pt>
                <c:pt idx="25">
                  <c:v>10215.219166666666</c:v>
                </c:pt>
                <c:pt idx="26">
                  <c:v>10309.92</c:v>
                </c:pt>
                <c:pt idx="27">
                  <c:v>10520.695</c:v>
                </c:pt>
                <c:pt idx="28">
                  <c:v>10482.368333333334</c:v>
                </c:pt>
                <c:pt idx="29">
                  <c:v>10459.59</c:v>
                </c:pt>
                <c:pt idx="30">
                  <c:v>10567.696666666667</c:v>
                </c:pt>
                <c:pt idx="31">
                  <c:v>10418.740833333333</c:v>
                </c:pt>
                <c:pt idx="32">
                  <c:v>10546.473333333333</c:v>
                </c:pt>
                <c:pt idx="33">
                  <c:v>10556.6525</c:v>
                </c:pt>
                <c:pt idx="34">
                  <c:v>10372.012500000001</c:v>
                </c:pt>
                <c:pt idx="35">
                  <c:v>10113.730833333333</c:v>
                </c:pt>
                <c:pt idx="36">
                  <c:v>9967.5275000000001</c:v>
                </c:pt>
                <c:pt idx="37">
                  <c:v>9902.8916666666664</c:v>
                </c:pt>
                <c:pt idx="38">
                  <c:v>9729.9566666666669</c:v>
                </c:pt>
                <c:pt idx="39">
                  <c:v>9617.4391666666652</c:v>
                </c:pt>
                <c:pt idx="40">
                  <c:v>9465.3866666666654</c:v>
                </c:pt>
                <c:pt idx="41">
                  <c:v>9497.246666666666</c:v>
                </c:pt>
                <c:pt idx="42">
                  <c:v>9397.82</c:v>
                </c:pt>
                <c:pt idx="43">
                  <c:v>9155.5249999999996</c:v>
                </c:pt>
                <c:pt idx="44">
                  <c:v>8922.6308333333345</c:v>
                </c:pt>
                <c:pt idx="45">
                  <c:v>8801.1758333333346</c:v>
                </c:pt>
                <c:pt idx="46">
                  <c:v>8687.6183333333338</c:v>
                </c:pt>
                <c:pt idx="47">
                  <c:v>8845.2775000000001</c:v>
                </c:pt>
                <c:pt idx="48">
                  <c:v>8742.6708333333336</c:v>
                </c:pt>
                <c:pt idx="49">
                  <c:v>8741.5774999999994</c:v>
                </c:pt>
                <c:pt idx="50">
                  <c:v>8752.1033333333344</c:v>
                </c:pt>
                <c:pt idx="51">
                  <c:v>8604.7441666666655</c:v>
                </c:pt>
                <c:pt idx="52">
                  <c:v>8617.4724999999999</c:v>
                </c:pt>
                <c:pt idx="53">
                  <c:v>8506.3525000000009</c:v>
                </c:pt>
                <c:pt idx="54">
                  <c:v>8420.0074999999997</c:v>
                </c:pt>
                <c:pt idx="55">
                  <c:v>8410.9508333333342</c:v>
                </c:pt>
                <c:pt idx="56">
                  <c:v>8338.83</c:v>
                </c:pt>
                <c:pt idx="57">
                  <c:v>8128.4691666666668</c:v>
                </c:pt>
                <c:pt idx="58">
                  <c:v>8025.6274999999996</c:v>
                </c:pt>
                <c:pt idx="59">
                  <c:v>8013.8158333333331</c:v>
                </c:pt>
                <c:pt idx="60">
                  <c:v>8046.8549999999996</c:v>
                </c:pt>
                <c:pt idx="61">
                  <c:v>7928.8358333333326</c:v>
                </c:pt>
                <c:pt idx="62">
                  <c:v>7790.5283333333327</c:v>
                </c:pt>
                <c:pt idx="63">
                  <c:v>7608.6941666666671</c:v>
                </c:pt>
                <c:pt idx="64">
                  <c:v>7609.2075000000004</c:v>
                </c:pt>
                <c:pt idx="65">
                  <c:v>7594.1258333333326</c:v>
                </c:pt>
                <c:pt idx="66">
                  <c:v>7623.9816666666666</c:v>
                </c:pt>
                <c:pt idx="67">
                  <c:v>7745.7833333333328</c:v>
                </c:pt>
                <c:pt idx="68">
                  <c:v>8101.2749999999996</c:v>
                </c:pt>
                <c:pt idx="69">
                  <c:v>8272.4558333333334</c:v>
                </c:pt>
                <c:pt idx="70">
                  <c:v>8405.2199999999993</c:v>
                </c:pt>
                <c:pt idx="71">
                  <c:v>8336.0650000000005</c:v>
                </c:pt>
                <c:pt idx="72">
                  <c:v>8318.6766666666663</c:v>
                </c:pt>
                <c:pt idx="73">
                  <c:v>8386.8024999999998</c:v>
                </c:pt>
              </c:numCache>
            </c:numRef>
          </c:val>
          <c:smooth val="0"/>
        </c:ser>
        <c:dLbls>
          <c:showLegendKey val="0"/>
          <c:showVal val="0"/>
          <c:showCatName val="0"/>
          <c:showSerName val="0"/>
          <c:showPercent val="0"/>
          <c:showBubbleSize val="0"/>
        </c:dLbls>
        <c:marker val="1"/>
        <c:smooth val="0"/>
        <c:axId val="35963264"/>
        <c:axId val="35964800"/>
      </c:lineChart>
      <c:dateAx>
        <c:axId val="35963264"/>
        <c:scaling>
          <c:orientation val="minMax"/>
        </c:scaling>
        <c:delete val="0"/>
        <c:axPos val="b"/>
        <c:numFmt formatCode="mmm\ yyyy" sourceLinked="1"/>
        <c:majorTickMark val="out"/>
        <c:minorTickMark val="none"/>
        <c:tickLblPos val="nextTo"/>
        <c:crossAx val="35964800"/>
        <c:crosses val="autoZero"/>
        <c:auto val="1"/>
        <c:lblOffset val="100"/>
        <c:baseTimeUnit val="months"/>
      </c:dateAx>
      <c:valAx>
        <c:axId val="35964800"/>
        <c:scaling>
          <c:orientation val="minMax"/>
        </c:scaling>
        <c:delete val="0"/>
        <c:axPos val="l"/>
        <c:numFmt formatCode="#,##0" sourceLinked="1"/>
        <c:majorTickMark val="out"/>
        <c:minorTickMark val="none"/>
        <c:tickLblPos val="nextTo"/>
        <c:crossAx val="35963264"/>
        <c:crosses val="autoZero"/>
        <c:crossBetween val="between"/>
        <c:dispUnits>
          <c:builtInUnit val="thousands"/>
          <c:dispUnitsLbl>
            <c:layout>
              <c:manualLayout>
                <c:xMode val="edge"/>
                <c:yMode val="edge"/>
                <c:x val="8.3278688524590205E-3"/>
                <c:y val="0.18506375227686728"/>
              </c:manualLayout>
            </c:layout>
            <c:tx>
              <c:rich>
                <a:bodyPr/>
                <a:lstStyle/>
                <a:p>
                  <a:pPr>
                    <a:defRPr/>
                  </a:pPr>
                  <a:r>
                    <a:rPr lang="en-US"/>
                    <a:t>$ (Billions)</a:t>
                  </a:r>
                </a:p>
              </c:rich>
            </c:tx>
          </c:dispUnitsLbl>
        </c:dispUnits>
      </c:valAx>
    </c:plotArea>
    <c:legend>
      <c:legendPos val="b"/>
      <c:layout>
        <c:manualLayout>
          <c:xMode val="edge"/>
          <c:yMode val="edge"/>
          <c:x val="0.16935584699453538"/>
          <c:y val="0.85349508196721258"/>
          <c:w val="0.79453420765027361"/>
          <c:h val="0.12337194899817852"/>
        </c:manualLayout>
      </c:layout>
      <c:overlay val="0"/>
    </c:legend>
    <c:plotVisOnly val="1"/>
    <c:dispBlanksAs val="gap"/>
    <c:showDLblsOverMax val="0"/>
  </c:chart>
  <c:txPr>
    <a:bodyPr/>
    <a:lstStyle/>
    <a:p>
      <a:pPr>
        <a:defRPr sz="1600">
          <a:latin typeface="Arial" pitchFamily="34" charset="0"/>
          <a:cs typeface="Arial"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8842531836298233"/>
          <c:y val="0.11581446865562091"/>
          <c:w val="0.43646337610576458"/>
          <c:h val="0.79362535663680855"/>
        </c:manualLayout>
      </c:layout>
      <c:pieChart>
        <c:varyColors val="1"/>
        <c:ser>
          <c:idx val="0"/>
          <c:order val="0"/>
          <c:dLbls>
            <c:showLegendKey val="0"/>
            <c:showVal val="1"/>
            <c:showCatName val="0"/>
            <c:showSerName val="0"/>
            <c:showPercent val="0"/>
            <c:showBubbleSize val="0"/>
            <c:showLeaderLines val="1"/>
          </c:dLbls>
          <c:cat>
            <c:strRef>
              <c:f>'Annual Intl Data'!$A$45:$A$50</c:f>
              <c:strCache>
                <c:ptCount val="6"/>
                <c:pt idx="0">
                  <c:v>Americas</c:v>
                </c:pt>
                <c:pt idx="1">
                  <c:v>Asia</c:v>
                </c:pt>
                <c:pt idx="2">
                  <c:v>Europe</c:v>
                </c:pt>
                <c:pt idx="3">
                  <c:v>MENA</c:v>
                </c:pt>
                <c:pt idx="4">
                  <c:v>Russia</c:v>
                </c:pt>
                <c:pt idx="5">
                  <c:v>SSA</c:v>
                </c:pt>
              </c:strCache>
            </c:strRef>
          </c:cat>
          <c:val>
            <c:numRef>
              <c:f>'Annual Intl Data'!$B$45:$B$50</c:f>
              <c:numCache>
                <c:formatCode>0%</c:formatCode>
                <c:ptCount val="6"/>
                <c:pt idx="0">
                  <c:v>0.22</c:v>
                </c:pt>
                <c:pt idx="1">
                  <c:v>0.13</c:v>
                </c:pt>
                <c:pt idx="2">
                  <c:v>0.28999999999999998</c:v>
                </c:pt>
                <c:pt idx="3">
                  <c:v>0.12</c:v>
                </c:pt>
                <c:pt idx="4">
                  <c:v>0.21</c:v>
                </c:pt>
                <c:pt idx="5">
                  <c:v>0.03</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a:defRPr sz="1800"/>
          </a:pPr>
          <a:endParaRPr lang="en-US"/>
        </a:p>
      </c:txPr>
    </c:legend>
    <c:plotVisOnly val="1"/>
    <c:dispBlanksAs val="gap"/>
    <c:showDLblsOverMax val="0"/>
  </c:chart>
  <c:spPr>
    <a:ln>
      <a:noFill/>
    </a:ln>
  </c:spPr>
  <c:txPr>
    <a:bodyPr/>
    <a:lstStyle/>
    <a:p>
      <a:pPr>
        <a:defRPr sz="1600">
          <a:latin typeface="Arial" pitchFamily="34" charset="0"/>
          <a:cs typeface="Arial"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4423076923076924E-2"/>
          <c:y val="5.5031446540880505E-2"/>
          <c:w val="0.92628205128205132"/>
          <c:h val="0.9088050314465409"/>
        </c:manualLayout>
      </c:layout>
      <c:pieChart>
        <c:varyColors val="1"/>
        <c:ser>
          <c:idx val="0"/>
          <c:order val="0"/>
          <c:dLbls>
            <c:showLegendKey val="0"/>
            <c:showVal val="1"/>
            <c:showCatName val="0"/>
            <c:showSerName val="0"/>
            <c:showPercent val="0"/>
            <c:showBubbleSize val="0"/>
            <c:showLeaderLines val="1"/>
          </c:dLbls>
          <c:cat>
            <c:strRef>
              <c:f>'2007 Intl'!$A$2:$A$7</c:f>
              <c:strCache>
                <c:ptCount val="6"/>
                <c:pt idx="0">
                  <c:v>Americas</c:v>
                </c:pt>
                <c:pt idx="1">
                  <c:v>Asia</c:v>
                </c:pt>
                <c:pt idx="2">
                  <c:v>Europe</c:v>
                </c:pt>
                <c:pt idx="3">
                  <c:v>MENA</c:v>
                </c:pt>
                <c:pt idx="4">
                  <c:v>Russia/CIS</c:v>
                </c:pt>
                <c:pt idx="5">
                  <c:v>SSA</c:v>
                </c:pt>
              </c:strCache>
            </c:strRef>
          </c:cat>
          <c:val>
            <c:numRef>
              <c:f>'2007 Intl'!$O$2:$O$7</c:f>
              <c:numCache>
                <c:formatCode>0%</c:formatCode>
                <c:ptCount val="6"/>
                <c:pt idx="0">
                  <c:v>0.13594339419152321</c:v>
                </c:pt>
                <c:pt idx="1">
                  <c:v>0.16931419666741687</c:v>
                </c:pt>
                <c:pt idx="2">
                  <c:v>0.31148527572581541</c:v>
                </c:pt>
                <c:pt idx="3">
                  <c:v>7.8276287852550114E-2</c:v>
                </c:pt>
                <c:pt idx="4">
                  <c:v>0.24836252250081703</c:v>
                </c:pt>
                <c:pt idx="5">
                  <c:v>5.6618323061877404E-2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600">
          <a:latin typeface="Arial" pitchFamily="34" charset="0"/>
          <a:cs typeface="Arial" pitchFamily="34" charset="0"/>
        </a:defRPr>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0.77917</cdr:x>
      <cdr:y>0.06273</cdr:y>
    </cdr:from>
    <cdr:to>
      <cdr:x>0.87709</cdr:x>
      <cdr:y>0.19468</cdr:y>
    </cdr:to>
    <cdr:sp macro="" textlink="">
      <cdr:nvSpPr>
        <cdr:cNvPr id="3" name="TextBox 1"/>
        <cdr:cNvSpPr txBox="1"/>
      </cdr:nvSpPr>
      <cdr:spPr>
        <a:xfrm xmlns:a="http://schemas.openxmlformats.org/drawingml/2006/main">
          <a:off x="3562350" y="172069"/>
          <a:ext cx="447690" cy="36196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200" b="1" dirty="0">
              <a:solidFill>
                <a:schemeClr val="accent1">
                  <a:lumMod val="50000"/>
                </a:schemeClr>
              </a:solidFill>
              <a:latin typeface="Arial" pitchFamily="34" charset="0"/>
              <a:cs typeface="Arial" pitchFamily="34" charset="0"/>
            </a:rPr>
            <a:t>2011 </a:t>
          </a:r>
        </a:p>
        <a:p xmlns:a="http://schemas.openxmlformats.org/drawingml/2006/main">
          <a:pPr algn="ctr"/>
          <a:r>
            <a:rPr lang="en-US" sz="1200" b="1" dirty="0">
              <a:solidFill>
                <a:schemeClr val="accent1">
                  <a:lumMod val="50000"/>
                </a:schemeClr>
              </a:solidFill>
              <a:latin typeface="Arial" pitchFamily="34" charset="0"/>
              <a:cs typeface="Arial" pitchFamily="34" charset="0"/>
            </a:rPr>
            <a:t>$1,034</a:t>
          </a:r>
        </a:p>
      </cdr:txBody>
    </cdr:sp>
  </cdr:relSizeAnchor>
  <cdr:relSizeAnchor xmlns:cdr="http://schemas.openxmlformats.org/drawingml/2006/chartDrawing">
    <cdr:from>
      <cdr:x>0.80278</cdr:x>
      <cdr:y>0.27546</cdr:y>
    </cdr:from>
    <cdr:to>
      <cdr:x>0.9007</cdr:x>
      <cdr:y>0.40741</cdr:y>
    </cdr:to>
    <cdr:sp macro="" textlink="">
      <cdr:nvSpPr>
        <cdr:cNvPr id="4" name="TextBox 1"/>
        <cdr:cNvSpPr txBox="1"/>
      </cdr:nvSpPr>
      <cdr:spPr>
        <a:xfrm xmlns:a="http://schemas.openxmlformats.org/drawingml/2006/main">
          <a:off x="3670300" y="755650"/>
          <a:ext cx="447690" cy="36196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1" dirty="0">
              <a:solidFill>
                <a:schemeClr val="accent6">
                  <a:lumMod val="75000"/>
                </a:schemeClr>
              </a:solidFill>
              <a:latin typeface="Arial" pitchFamily="34" charset="0"/>
              <a:cs typeface="Arial" pitchFamily="34" charset="0"/>
            </a:rPr>
            <a:t>2011 </a:t>
          </a:r>
        </a:p>
        <a:p xmlns:a="http://schemas.openxmlformats.org/drawingml/2006/main">
          <a:pPr algn="ctr"/>
          <a:r>
            <a:rPr lang="en-US" sz="1200" b="1" dirty="0">
              <a:solidFill>
                <a:schemeClr val="accent6">
                  <a:lumMod val="75000"/>
                </a:schemeClr>
              </a:solidFill>
              <a:latin typeface="Arial" pitchFamily="34" charset="0"/>
              <a:cs typeface="Arial" pitchFamily="34" charset="0"/>
            </a:rPr>
            <a:t>9.8%</a:t>
          </a:r>
        </a:p>
      </cdr:txBody>
    </cdr:sp>
  </cdr:relSizeAnchor>
</c:userShapes>
</file>

<file path=ppt/drawings/drawing2.xml><?xml version="1.0" encoding="utf-8"?>
<c:userShapes xmlns:c="http://schemas.openxmlformats.org/drawingml/2006/chart">
  <cdr:relSizeAnchor xmlns:cdr="http://schemas.openxmlformats.org/drawingml/2006/chartDrawing">
    <cdr:from>
      <cdr:x>0.78571</cdr:x>
      <cdr:y>0.27119</cdr:y>
    </cdr:from>
    <cdr:to>
      <cdr:x>0.87361</cdr:x>
      <cdr:y>0.37015</cdr:y>
    </cdr:to>
    <cdr:sp macro="" textlink="">
      <cdr:nvSpPr>
        <cdr:cNvPr id="2" name="TextBox 1"/>
        <cdr:cNvSpPr txBox="1"/>
      </cdr:nvSpPr>
      <cdr:spPr>
        <a:xfrm xmlns:a="http://schemas.openxmlformats.org/drawingml/2006/main">
          <a:off x="6705600" y="1219199"/>
          <a:ext cx="750174" cy="4449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100" b="1" dirty="0">
              <a:solidFill>
                <a:srgbClr val="E46C0A"/>
              </a:solidFill>
              <a:latin typeface="Arial" pitchFamily="34" charset="0"/>
              <a:cs typeface="Arial" pitchFamily="34" charset="0"/>
            </a:rPr>
            <a:t>Dec</a:t>
          </a:r>
        </a:p>
        <a:p xmlns:a="http://schemas.openxmlformats.org/drawingml/2006/main">
          <a:pPr algn="ctr"/>
          <a:r>
            <a:rPr lang="en-US" sz="1100" b="1" dirty="0">
              <a:solidFill>
                <a:srgbClr val="E46C0A"/>
              </a:solidFill>
              <a:latin typeface="Arial" pitchFamily="34" charset="0"/>
              <a:cs typeface="Arial" pitchFamily="34" charset="0"/>
            </a:rPr>
            <a:t>$944</a:t>
          </a:r>
        </a:p>
      </cdr:txBody>
    </cdr:sp>
  </cdr:relSizeAnchor>
  <cdr:relSizeAnchor xmlns:cdr="http://schemas.openxmlformats.org/drawingml/2006/chartDrawing">
    <cdr:from>
      <cdr:x>0.78571</cdr:x>
      <cdr:y>0.38983</cdr:y>
    </cdr:from>
    <cdr:to>
      <cdr:x>0.87362</cdr:x>
      <cdr:y>0.47184</cdr:y>
    </cdr:to>
    <cdr:sp macro="" textlink="">
      <cdr:nvSpPr>
        <cdr:cNvPr id="3" name="TextBox 1"/>
        <cdr:cNvSpPr txBox="1"/>
      </cdr:nvSpPr>
      <cdr:spPr>
        <a:xfrm xmlns:a="http://schemas.openxmlformats.org/drawingml/2006/main">
          <a:off x="6705600" y="1752599"/>
          <a:ext cx="750259" cy="36870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1" dirty="0">
              <a:solidFill>
                <a:srgbClr val="008080"/>
              </a:solidFill>
              <a:latin typeface="Arial" pitchFamily="34" charset="0"/>
              <a:cs typeface="Arial" pitchFamily="34" charset="0"/>
            </a:rPr>
            <a:t>Dec</a:t>
          </a:r>
        </a:p>
        <a:p xmlns:a="http://schemas.openxmlformats.org/drawingml/2006/main">
          <a:pPr algn="ctr"/>
          <a:r>
            <a:rPr lang="en-US" sz="1100" b="1" dirty="0">
              <a:solidFill>
                <a:srgbClr val="008080"/>
              </a:solidFill>
              <a:latin typeface="Arial" pitchFamily="34" charset="0"/>
              <a:cs typeface="Arial" pitchFamily="34" charset="0"/>
            </a:rPr>
            <a:t>$890</a:t>
          </a:r>
        </a:p>
      </cdr:txBody>
    </cdr:sp>
  </cdr:relSizeAnchor>
  <cdr:relSizeAnchor xmlns:cdr="http://schemas.openxmlformats.org/drawingml/2006/chartDrawing">
    <cdr:from>
      <cdr:x>0.78571</cdr:x>
      <cdr:y>0.47458</cdr:y>
    </cdr:from>
    <cdr:to>
      <cdr:x>0.87361</cdr:x>
      <cdr:y>0.55659</cdr:y>
    </cdr:to>
    <cdr:sp macro="" textlink="">
      <cdr:nvSpPr>
        <cdr:cNvPr id="4" name="TextBox 1"/>
        <cdr:cNvSpPr txBox="1"/>
      </cdr:nvSpPr>
      <cdr:spPr>
        <a:xfrm xmlns:a="http://schemas.openxmlformats.org/drawingml/2006/main">
          <a:off x="6705600" y="2133599"/>
          <a:ext cx="750174" cy="36870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1" dirty="0">
              <a:solidFill>
                <a:srgbClr val="7030A0"/>
              </a:solidFill>
              <a:latin typeface="Arial" pitchFamily="34" charset="0"/>
              <a:cs typeface="Arial" pitchFamily="34" charset="0"/>
            </a:rPr>
            <a:t>Dec</a:t>
          </a:r>
        </a:p>
        <a:p xmlns:a="http://schemas.openxmlformats.org/drawingml/2006/main">
          <a:pPr algn="ctr"/>
          <a:r>
            <a:rPr lang="en-US" sz="1100" b="1" dirty="0">
              <a:solidFill>
                <a:srgbClr val="7030A0"/>
              </a:solidFill>
              <a:latin typeface="Arial" pitchFamily="34" charset="0"/>
              <a:cs typeface="Arial" pitchFamily="34" charset="0"/>
            </a:rPr>
            <a:t>$853</a:t>
          </a:r>
        </a:p>
      </cdr:txBody>
    </cdr:sp>
  </cdr:relSizeAnchor>
  <cdr:relSizeAnchor xmlns:cdr="http://schemas.openxmlformats.org/drawingml/2006/chartDrawing">
    <cdr:from>
      <cdr:x>0.78571</cdr:x>
      <cdr:y>0.57627</cdr:y>
    </cdr:from>
    <cdr:to>
      <cdr:x>0.87227</cdr:x>
      <cdr:y>0.62469</cdr:y>
    </cdr:to>
    <cdr:sp macro="" textlink="">
      <cdr:nvSpPr>
        <cdr:cNvPr id="5" name="TextBox 1"/>
        <cdr:cNvSpPr txBox="1"/>
      </cdr:nvSpPr>
      <cdr:spPr>
        <a:xfrm xmlns:a="http://schemas.openxmlformats.org/drawingml/2006/main">
          <a:off x="6705600" y="2590799"/>
          <a:ext cx="738738" cy="21768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1" dirty="0">
              <a:solidFill>
                <a:schemeClr val="accent3">
                  <a:lumMod val="75000"/>
                </a:schemeClr>
              </a:solidFill>
              <a:latin typeface="Arial" pitchFamily="34" charset="0"/>
              <a:cs typeface="Arial" pitchFamily="34" charset="0"/>
            </a:rPr>
            <a:t>Dec</a:t>
          </a:r>
        </a:p>
        <a:p xmlns:a="http://schemas.openxmlformats.org/drawingml/2006/main">
          <a:pPr algn="ctr"/>
          <a:r>
            <a:rPr lang="en-US" sz="1100" b="1" dirty="0">
              <a:solidFill>
                <a:schemeClr val="accent3">
                  <a:lumMod val="75000"/>
                </a:schemeClr>
              </a:solidFill>
              <a:latin typeface="Arial" pitchFamily="34" charset="0"/>
              <a:cs typeface="Arial" pitchFamily="34" charset="0"/>
            </a:rPr>
            <a:t>$792</a:t>
          </a:r>
        </a:p>
      </cdr:txBody>
    </cdr:sp>
  </cdr:relSizeAnchor>
  <cdr:relSizeAnchor xmlns:cdr="http://schemas.openxmlformats.org/drawingml/2006/chartDrawing">
    <cdr:from>
      <cdr:x>0.78571</cdr:x>
      <cdr:y>0.71186</cdr:y>
    </cdr:from>
    <cdr:to>
      <cdr:x>0.87639</cdr:x>
      <cdr:y>0.78</cdr:y>
    </cdr:to>
    <cdr:sp macro="" textlink="">
      <cdr:nvSpPr>
        <cdr:cNvPr id="6" name="TextBox 1"/>
        <cdr:cNvSpPr txBox="1"/>
      </cdr:nvSpPr>
      <cdr:spPr>
        <a:xfrm xmlns:a="http://schemas.openxmlformats.org/drawingml/2006/main">
          <a:off x="6705600" y="3200399"/>
          <a:ext cx="773899" cy="30634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1" dirty="0">
              <a:solidFill>
                <a:srgbClr val="CC9900"/>
              </a:solidFill>
              <a:latin typeface="Arial" pitchFamily="34" charset="0"/>
              <a:cs typeface="Arial" pitchFamily="34" charset="0"/>
            </a:rPr>
            <a:t>Dec</a:t>
          </a:r>
        </a:p>
        <a:p xmlns:a="http://schemas.openxmlformats.org/drawingml/2006/main">
          <a:pPr algn="ctr"/>
          <a:r>
            <a:rPr lang="en-US" sz="1100" b="1" dirty="0">
              <a:solidFill>
                <a:srgbClr val="CC9900"/>
              </a:solidFill>
              <a:latin typeface="Arial" pitchFamily="34" charset="0"/>
              <a:cs typeface="Arial" pitchFamily="34" charset="0"/>
            </a:rPr>
            <a:t>$783</a:t>
          </a:r>
        </a:p>
      </cdr:txBody>
    </cdr:sp>
  </cdr:relSizeAnchor>
  <cdr:relSizeAnchor xmlns:cdr="http://schemas.openxmlformats.org/drawingml/2006/chartDrawing">
    <cdr:from>
      <cdr:x>0.78704</cdr:x>
      <cdr:y>0.10102</cdr:y>
    </cdr:from>
    <cdr:to>
      <cdr:x>0.87494</cdr:x>
      <cdr:y>0.18303</cdr:y>
    </cdr:to>
    <cdr:sp macro="" textlink="">
      <cdr:nvSpPr>
        <cdr:cNvPr id="8" name="TextBox 1"/>
        <cdr:cNvSpPr txBox="1"/>
      </cdr:nvSpPr>
      <cdr:spPr>
        <a:xfrm xmlns:a="http://schemas.openxmlformats.org/drawingml/2006/main">
          <a:off x="6477000" y="457200"/>
          <a:ext cx="723382" cy="37117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1" dirty="0">
              <a:solidFill>
                <a:srgbClr val="00B0F0"/>
              </a:solidFill>
              <a:latin typeface="Arial" pitchFamily="34" charset="0"/>
              <a:cs typeface="Arial" pitchFamily="34" charset="0"/>
            </a:rPr>
            <a:t>Dec</a:t>
          </a:r>
        </a:p>
        <a:p xmlns:a="http://schemas.openxmlformats.org/drawingml/2006/main">
          <a:pPr algn="ctr"/>
          <a:r>
            <a:rPr lang="en-US" sz="1100" b="1" dirty="0">
              <a:solidFill>
                <a:srgbClr val="00B0F0"/>
              </a:solidFill>
              <a:latin typeface="Arial" pitchFamily="34" charset="0"/>
              <a:cs typeface="Arial" pitchFamily="34" charset="0"/>
            </a:rPr>
            <a:t>$1,035</a:t>
          </a:r>
        </a:p>
      </cdr:txBody>
    </cdr:sp>
  </cdr:relSizeAnchor>
  <cdr:relSizeAnchor xmlns:cdr="http://schemas.openxmlformats.org/drawingml/2006/chartDrawing">
    <cdr:from>
      <cdr:x>0.28704</cdr:x>
      <cdr:y>0.03367</cdr:y>
    </cdr:from>
    <cdr:to>
      <cdr:x>0.36111</cdr:x>
      <cdr:y>0.16836</cdr:y>
    </cdr:to>
    <cdr:sp macro="" textlink="">
      <cdr:nvSpPr>
        <cdr:cNvPr id="9" name="TextBox 8"/>
        <cdr:cNvSpPr txBox="1"/>
      </cdr:nvSpPr>
      <cdr:spPr>
        <a:xfrm xmlns:a="http://schemas.openxmlformats.org/drawingml/2006/main">
          <a:off x="2362200" y="152400"/>
          <a:ext cx="609600" cy="609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200" b="1" dirty="0">
              <a:solidFill>
                <a:srgbClr val="FF0066"/>
              </a:solidFill>
              <a:latin typeface="Arial" pitchFamily="34" charset="0"/>
              <a:cs typeface="Arial" pitchFamily="34" charset="0"/>
            </a:rPr>
            <a:t>Apr </a:t>
          </a:r>
          <a:r>
            <a:rPr lang="en-US" sz="1200" b="1" dirty="0" smtClean="0">
              <a:solidFill>
                <a:srgbClr val="FF0066"/>
              </a:solidFill>
              <a:latin typeface="Arial" pitchFamily="34" charset="0"/>
              <a:cs typeface="Arial" pitchFamily="34" charset="0"/>
            </a:rPr>
            <a:t>11, 2012</a:t>
          </a:r>
          <a:endParaRPr lang="en-US" sz="1200" b="1" dirty="0">
            <a:solidFill>
              <a:srgbClr val="FF0066"/>
            </a:solidFill>
            <a:latin typeface="Arial" pitchFamily="34" charset="0"/>
            <a:cs typeface="Arial" pitchFamily="34" charset="0"/>
          </a:endParaRPr>
        </a:p>
        <a:p xmlns:a="http://schemas.openxmlformats.org/drawingml/2006/main">
          <a:pPr algn="ctr"/>
          <a:r>
            <a:rPr lang="en-US" sz="1200" b="1" dirty="0">
              <a:solidFill>
                <a:srgbClr val="FF0066"/>
              </a:solidFill>
              <a:latin typeface="Arial" pitchFamily="34" charset="0"/>
              <a:cs typeface="Arial" pitchFamily="34" charset="0"/>
            </a:rPr>
            <a:t>$1,060</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hdr" sz="quarter"/>
          </p:nvPr>
        </p:nvSpPr>
        <p:spPr bwMode="auto">
          <a:xfrm>
            <a:off x="1" y="1"/>
            <a:ext cx="3040063" cy="465138"/>
          </a:xfrm>
          <a:prstGeom prst="rect">
            <a:avLst/>
          </a:prstGeom>
          <a:noFill/>
          <a:ln w="9525">
            <a:noFill/>
            <a:miter lim="800000"/>
            <a:headEnd/>
            <a:tailEnd/>
          </a:ln>
          <a:effectLst/>
        </p:spPr>
        <p:txBody>
          <a:bodyPr vert="horz" wrap="square" lIns="91191" tIns="45598" rIns="91191" bIns="45598" numCol="1" anchor="t" anchorCtr="0" compatLnSpc="1">
            <a:prstTxWarp prst="textNoShape">
              <a:avLst/>
            </a:prstTxWarp>
          </a:bodyPr>
          <a:lstStyle>
            <a:lvl1pPr algn="l" defTabSz="912523">
              <a:defRPr sz="1200">
                <a:solidFill>
                  <a:schemeClr val="tx1"/>
                </a:solidFill>
              </a:defRPr>
            </a:lvl1pPr>
          </a:lstStyle>
          <a:p>
            <a:endParaRPr lang="en-US"/>
          </a:p>
        </p:txBody>
      </p:sp>
      <p:sp>
        <p:nvSpPr>
          <p:cNvPr id="93187" name="Rectangle 3"/>
          <p:cNvSpPr>
            <a:spLocks noGrp="1" noChangeArrowheads="1"/>
          </p:cNvSpPr>
          <p:nvPr>
            <p:ph type="dt" sz="quarter" idx="1"/>
          </p:nvPr>
        </p:nvSpPr>
        <p:spPr bwMode="auto">
          <a:xfrm>
            <a:off x="3968753" y="1"/>
            <a:ext cx="3040063" cy="465138"/>
          </a:xfrm>
          <a:prstGeom prst="rect">
            <a:avLst/>
          </a:prstGeom>
          <a:noFill/>
          <a:ln w="9525">
            <a:noFill/>
            <a:miter lim="800000"/>
            <a:headEnd/>
            <a:tailEnd/>
          </a:ln>
          <a:effectLst/>
        </p:spPr>
        <p:txBody>
          <a:bodyPr vert="horz" wrap="square" lIns="91191" tIns="45598" rIns="91191" bIns="45598" numCol="1" anchor="t" anchorCtr="0" compatLnSpc="1">
            <a:prstTxWarp prst="textNoShape">
              <a:avLst/>
            </a:prstTxWarp>
          </a:bodyPr>
          <a:lstStyle>
            <a:lvl1pPr defTabSz="912523">
              <a:defRPr sz="1200">
                <a:solidFill>
                  <a:schemeClr val="tx1"/>
                </a:solidFill>
              </a:defRPr>
            </a:lvl1pPr>
          </a:lstStyle>
          <a:p>
            <a:endParaRPr lang="en-US"/>
          </a:p>
        </p:txBody>
      </p:sp>
      <p:sp>
        <p:nvSpPr>
          <p:cNvPr id="93188" name="Rectangle 4"/>
          <p:cNvSpPr>
            <a:spLocks noGrp="1" noChangeArrowheads="1"/>
          </p:cNvSpPr>
          <p:nvPr>
            <p:ph type="ftr" sz="quarter" idx="2"/>
          </p:nvPr>
        </p:nvSpPr>
        <p:spPr bwMode="auto">
          <a:xfrm>
            <a:off x="1" y="8829675"/>
            <a:ext cx="3040063" cy="465138"/>
          </a:xfrm>
          <a:prstGeom prst="rect">
            <a:avLst/>
          </a:prstGeom>
          <a:noFill/>
          <a:ln w="9525">
            <a:noFill/>
            <a:miter lim="800000"/>
            <a:headEnd/>
            <a:tailEnd/>
          </a:ln>
          <a:effectLst/>
        </p:spPr>
        <p:txBody>
          <a:bodyPr vert="horz" wrap="square" lIns="91191" tIns="45598" rIns="91191" bIns="45598" numCol="1" anchor="b" anchorCtr="0" compatLnSpc="1">
            <a:prstTxWarp prst="textNoShape">
              <a:avLst/>
            </a:prstTxWarp>
          </a:bodyPr>
          <a:lstStyle>
            <a:lvl1pPr algn="l" defTabSz="912523">
              <a:defRPr sz="1200">
                <a:solidFill>
                  <a:schemeClr val="tx1"/>
                </a:solidFill>
              </a:defRPr>
            </a:lvl1pPr>
          </a:lstStyle>
          <a:p>
            <a:endParaRPr lang="en-US"/>
          </a:p>
        </p:txBody>
      </p:sp>
      <p:sp>
        <p:nvSpPr>
          <p:cNvPr id="93189" name="Rectangle 5"/>
          <p:cNvSpPr>
            <a:spLocks noGrp="1" noChangeArrowheads="1"/>
          </p:cNvSpPr>
          <p:nvPr>
            <p:ph type="sldNum" sz="quarter" idx="3"/>
          </p:nvPr>
        </p:nvSpPr>
        <p:spPr bwMode="auto">
          <a:xfrm>
            <a:off x="3968753" y="8829675"/>
            <a:ext cx="3040063" cy="465138"/>
          </a:xfrm>
          <a:prstGeom prst="rect">
            <a:avLst/>
          </a:prstGeom>
          <a:noFill/>
          <a:ln w="9525">
            <a:noFill/>
            <a:miter lim="800000"/>
            <a:headEnd/>
            <a:tailEnd/>
          </a:ln>
          <a:effectLst/>
        </p:spPr>
        <p:txBody>
          <a:bodyPr vert="horz" wrap="square" lIns="91191" tIns="45598" rIns="91191" bIns="45598" numCol="1" anchor="b" anchorCtr="0" compatLnSpc="1">
            <a:prstTxWarp prst="textNoShape">
              <a:avLst/>
            </a:prstTxWarp>
          </a:bodyPr>
          <a:lstStyle>
            <a:lvl1pPr defTabSz="912523">
              <a:defRPr sz="1200">
                <a:solidFill>
                  <a:schemeClr val="tx1"/>
                </a:solidFill>
              </a:defRPr>
            </a:lvl1pPr>
          </a:lstStyle>
          <a:p>
            <a:fld id="{BFCC7B70-51CF-467E-B3A7-A3BC1352AAD6}" type="slidenum">
              <a:rPr lang="en-US"/>
              <a:pPr/>
              <a:t>‹#›</a:t>
            </a:fld>
            <a:endParaRPr lang="en-US"/>
          </a:p>
        </p:txBody>
      </p:sp>
    </p:spTree>
    <p:extLst>
      <p:ext uri="{BB962C8B-B14F-4D97-AF65-F5344CB8AC3E}">
        <p14:creationId xmlns:p14="http://schemas.microsoft.com/office/powerpoint/2010/main" val="3050944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1" y="1"/>
            <a:ext cx="3040063" cy="465138"/>
          </a:xfrm>
          <a:prstGeom prst="rect">
            <a:avLst/>
          </a:prstGeom>
          <a:noFill/>
          <a:ln w="9525">
            <a:noFill/>
            <a:miter lim="800000"/>
            <a:headEnd/>
            <a:tailEnd/>
          </a:ln>
          <a:effectLst/>
        </p:spPr>
        <p:txBody>
          <a:bodyPr vert="horz" wrap="square" lIns="91191" tIns="45598" rIns="91191" bIns="45598" numCol="1" anchor="t" anchorCtr="0" compatLnSpc="1">
            <a:prstTxWarp prst="textNoShape">
              <a:avLst/>
            </a:prstTxWarp>
          </a:bodyPr>
          <a:lstStyle>
            <a:lvl1pPr algn="l" defTabSz="912523">
              <a:defRPr sz="1200">
                <a:solidFill>
                  <a:schemeClr val="tx1"/>
                </a:solidFill>
              </a:defRPr>
            </a:lvl1pPr>
          </a:lstStyle>
          <a:p>
            <a:endParaRPr lang="en-US"/>
          </a:p>
        </p:txBody>
      </p:sp>
      <p:sp>
        <p:nvSpPr>
          <p:cNvPr id="75779" name="Rectangle 3"/>
          <p:cNvSpPr>
            <a:spLocks noGrp="1" noChangeArrowheads="1"/>
          </p:cNvSpPr>
          <p:nvPr>
            <p:ph type="dt" idx="1"/>
          </p:nvPr>
        </p:nvSpPr>
        <p:spPr bwMode="auto">
          <a:xfrm>
            <a:off x="3968753" y="1"/>
            <a:ext cx="3040063" cy="465138"/>
          </a:xfrm>
          <a:prstGeom prst="rect">
            <a:avLst/>
          </a:prstGeom>
          <a:noFill/>
          <a:ln w="9525">
            <a:noFill/>
            <a:miter lim="800000"/>
            <a:headEnd/>
            <a:tailEnd/>
          </a:ln>
          <a:effectLst/>
        </p:spPr>
        <p:txBody>
          <a:bodyPr vert="horz" wrap="square" lIns="91191" tIns="45598" rIns="91191" bIns="45598" numCol="1" anchor="t" anchorCtr="0" compatLnSpc="1">
            <a:prstTxWarp prst="textNoShape">
              <a:avLst/>
            </a:prstTxWarp>
          </a:bodyPr>
          <a:lstStyle>
            <a:lvl1pPr defTabSz="912523">
              <a:defRPr sz="1200">
                <a:solidFill>
                  <a:schemeClr val="tx1"/>
                </a:solidFill>
              </a:defRPr>
            </a:lvl1pPr>
          </a:lstStyle>
          <a:p>
            <a:endParaRPr lang="en-US"/>
          </a:p>
        </p:txBody>
      </p:sp>
      <p:sp>
        <p:nvSpPr>
          <p:cNvPr id="7578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75781" name="Rectangle 5"/>
          <p:cNvSpPr>
            <a:spLocks noGrp="1" noChangeArrowheads="1"/>
          </p:cNvSpPr>
          <p:nvPr>
            <p:ph type="body" sz="quarter" idx="3"/>
          </p:nvPr>
        </p:nvSpPr>
        <p:spPr bwMode="auto">
          <a:xfrm>
            <a:off x="701676" y="4416428"/>
            <a:ext cx="5607050" cy="4183063"/>
          </a:xfrm>
          <a:prstGeom prst="rect">
            <a:avLst/>
          </a:prstGeom>
          <a:noFill/>
          <a:ln w="9525">
            <a:noFill/>
            <a:miter lim="800000"/>
            <a:headEnd/>
            <a:tailEnd/>
          </a:ln>
          <a:effectLst/>
        </p:spPr>
        <p:txBody>
          <a:bodyPr vert="horz" wrap="square" lIns="91191" tIns="45598" rIns="91191" bIns="4559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5782" name="Rectangle 6"/>
          <p:cNvSpPr>
            <a:spLocks noGrp="1" noChangeArrowheads="1"/>
          </p:cNvSpPr>
          <p:nvPr>
            <p:ph type="ftr" sz="quarter" idx="4"/>
          </p:nvPr>
        </p:nvSpPr>
        <p:spPr bwMode="auto">
          <a:xfrm>
            <a:off x="1" y="8829675"/>
            <a:ext cx="3040063" cy="465138"/>
          </a:xfrm>
          <a:prstGeom prst="rect">
            <a:avLst/>
          </a:prstGeom>
          <a:noFill/>
          <a:ln w="9525">
            <a:noFill/>
            <a:miter lim="800000"/>
            <a:headEnd/>
            <a:tailEnd/>
          </a:ln>
          <a:effectLst/>
        </p:spPr>
        <p:txBody>
          <a:bodyPr vert="horz" wrap="square" lIns="91191" tIns="45598" rIns="91191" bIns="45598" numCol="1" anchor="b" anchorCtr="0" compatLnSpc="1">
            <a:prstTxWarp prst="textNoShape">
              <a:avLst/>
            </a:prstTxWarp>
          </a:bodyPr>
          <a:lstStyle>
            <a:lvl1pPr algn="l" defTabSz="912523">
              <a:defRPr sz="1200">
                <a:solidFill>
                  <a:schemeClr val="tx1"/>
                </a:solidFill>
              </a:defRPr>
            </a:lvl1pPr>
          </a:lstStyle>
          <a:p>
            <a:endParaRPr lang="en-US"/>
          </a:p>
        </p:txBody>
      </p:sp>
      <p:sp>
        <p:nvSpPr>
          <p:cNvPr id="75783" name="Rectangle 7"/>
          <p:cNvSpPr>
            <a:spLocks noGrp="1" noChangeArrowheads="1"/>
          </p:cNvSpPr>
          <p:nvPr>
            <p:ph type="sldNum" sz="quarter" idx="5"/>
          </p:nvPr>
        </p:nvSpPr>
        <p:spPr bwMode="auto">
          <a:xfrm>
            <a:off x="3968753" y="8829675"/>
            <a:ext cx="3040063" cy="465138"/>
          </a:xfrm>
          <a:prstGeom prst="rect">
            <a:avLst/>
          </a:prstGeom>
          <a:noFill/>
          <a:ln w="9525">
            <a:noFill/>
            <a:miter lim="800000"/>
            <a:headEnd/>
            <a:tailEnd/>
          </a:ln>
          <a:effectLst/>
        </p:spPr>
        <p:txBody>
          <a:bodyPr vert="horz" wrap="square" lIns="91191" tIns="45598" rIns="91191" bIns="45598" numCol="1" anchor="b" anchorCtr="0" compatLnSpc="1">
            <a:prstTxWarp prst="textNoShape">
              <a:avLst/>
            </a:prstTxWarp>
          </a:bodyPr>
          <a:lstStyle>
            <a:lvl1pPr defTabSz="912523">
              <a:defRPr sz="1200">
                <a:solidFill>
                  <a:schemeClr val="tx1"/>
                </a:solidFill>
              </a:defRPr>
            </a:lvl1pPr>
          </a:lstStyle>
          <a:p>
            <a:fld id="{EA4CC12E-79FC-4AB6-B560-CF35BA750851}" type="slidenum">
              <a:rPr lang="en-US"/>
              <a:pPr/>
              <a:t>‹#›</a:t>
            </a:fld>
            <a:endParaRPr lang="en-US"/>
          </a:p>
        </p:txBody>
      </p:sp>
    </p:spTree>
    <p:extLst>
      <p:ext uri="{BB962C8B-B14F-4D97-AF65-F5344CB8AC3E}">
        <p14:creationId xmlns:p14="http://schemas.microsoft.com/office/powerpoint/2010/main" val="401865908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E6C7F5-4959-4975-8A0D-324CCC7868CA}" type="slidenum">
              <a:rPr lang="en-US"/>
              <a:pPr/>
              <a:t>1</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r>
              <a:rPr lang="en-US" dirty="0" smtClean="0"/>
              <a:t>Good morning.  It’s a pleasure for me to be here again.  I last spoke at this conference in November 2009, when I provided a summary of currency activity in the immediate wake of the</a:t>
            </a:r>
            <a:r>
              <a:rPr lang="en-US" baseline="0" dirty="0" smtClean="0"/>
              <a:t> global financial crises.  </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As this chart shows, the value of both the $50 and $100 banknotes in circulation have been increasing over the past five years.  However, the value of both the $50 and $100 notes in circulation were fairly flat during 2007 and early-2008.  When the financial market turmoil intensified in late-2008, the value of $100 notes increased sharply, from $584 billion at the end of September 2008 to $625 billion by year end. The value of $100 notes in circulation has continued to experience strong growth since the financial crisis.  As of January 31, 2012, the value of $100 notes in circulation was $785.8 billion. </a:t>
            </a:r>
          </a:p>
          <a:p>
            <a:endParaRPr lang="en-US" dirty="0"/>
          </a:p>
          <a:p>
            <a:r>
              <a:rPr lang="en-US" dirty="0"/>
              <a:t>This drastic increase begs the question:  where are all the $100 notes going??? </a:t>
            </a:r>
          </a:p>
          <a:p>
            <a:endParaRPr lang="en-US" dirty="0"/>
          </a:p>
        </p:txBody>
      </p:sp>
      <p:sp>
        <p:nvSpPr>
          <p:cNvPr id="4" name="Slide Number Placeholder 3"/>
          <p:cNvSpPr>
            <a:spLocks noGrp="1"/>
          </p:cNvSpPr>
          <p:nvPr>
            <p:ph type="sldNum" sz="quarter" idx="10"/>
          </p:nvPr>
        </p:nvSpPr>
        <p:spPr/>
        <p:txBody>
          <a:bodyPr/>
          <a:lstStyle/>
          <a:p>
            <a:fld id="{EA4CC12E-79FC-4AB6-B560-CF35BA750851}"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we need to determine if it is domestic or international demand driving the increase.  This</a:t>
            </a:r>
            <a:r>
              <a:rPr lang="en-US" baseline="0" dirty="0" smtClean="0"/>
              <a:t> chart shows the value of payments and receipts to domestic and international customers from January 2006 thru January 2012.  Although domestic demand has been relatively flat over this time period, with a small increase during the financial crisis, the gap between domestic payments and receipts has decreased over this time period.  International demand, however, increased significantly during the financial crisis of 2008, leveled off during early-2010 and has been strong ever since mid-2010 and the gap between international payments and receipts has increased over the past year,</a:t>
            </a:r>
            <a:r>
              <a:rPr lang="en-US" b="1" baseline="0" dirty="0" smtClean="0"/>
              <a:t> indicating that international consumers are holding on to U.S. banknotes as a store of value and not returning them.</a:t>
            </a:r>
          </a:p>
          <a:p>
            <a:endParaRPr lang="en-US" b="1" baseline="0" dirty="0" smtClean="0"/>
          </a:p>
          <a:p>
            <a:pPr rtl="0"/>
            <a:r>
              <a:rPr lang="en-US" dirty="0"/>
              <a:t>Many international factors affect the demand for US currency, largely political and economic instability, but also policy changes.  An example of this can be seen in explaining the increasing domestic receipts (the upward sloping dashed blue line). The narrowing of the gap between domestic payments and receipts is likely not a shift in domestic usage patterns, but a result of policy changes in Mexico.  As part of new anti-money laundering rules, Mexico announced plans in early June 2010 to limit cash dollar deposits and payments by businesses operating in tourist and certain northern border areas to $7,000 per month.  In other areas of Mexico, the aggregate limit will be $4,000 per month.  Banks will still be allowed to sell dollars to the public under the new rules. Mexican President Ernesto Cordero reportedly said that Mexican banks receive as much as $10 billion a year in suspicious dollar flows in cash that can’t be explained by legitimate economic activity.</a:t>
            </a:r>
          </a:p>
          <a:p>
            <a:pPr rtl="0"/>
            <a:endParaRPr lang="en-US" dirty="0"/>
          </a:p>
          <a:p>
            <a:pPr rtl="0"/>
            <a:r>
              <a:rPr lang="en-US" dirty="0"/>
              <a:t>Following the regulations, Mexican deposits to Reserve Banks decreased from about $650 million per month to $350 million per month (annual decrease of about $3.6 billion).  Some of this is likely returning to the Reserve Banks through domestic banks, contributing to the higher domestic receipts observed in 2011.  This example is telling, while we try to break-out international and domestic activity, they are linked and not easily separable.  We devote a lot of time to understanding conditions and policies in many countries where the U.S. dollar circulates so that we can anticipate how local factors will affect demand.  </a:t>
            </a:r>
            <a:endParaRPr lang="en-US" b="1" baseline="0" dirty="0" smtClean="0"/>
          </a:p>
        </p:txBody>
      </p:sp>
      <p:sp>
        <p:nvSpPr>
          <p:cNvPr id="4" name="Slide Number Placeholder 3"/>
          <p:cNvSpPr>
            <a:spLocks noGrp="1"/>
          </p:cNvSpPr>
          <p:nvPr>
            <p:ph type="sldNum" sz="quarter" idx="10"/>
          </p:nvPr>
        </p:nvSpPr>
        <p:spPr/>
        <p:txBody>
          <a:bodyPr/>
          <a:lstStyle/>
          <a:p>
            <a:fld id="{EA4CC12E-79FC-4AB6-B560-CF35BA750851}"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 local policies</a:t>
            </a:r>
            <a:r>
              <a:rPr lang="en-US" baseline="0" dirty="0" smtClean="0"/>
              <a:t> can affect demand, so can global instability.  </a:t>
            </a:r>
            <a:r>
              <a:rPr lang="en-US" dirty="0" smtClean="0"/>
              <a:t>This chart shows how the overall demand pattern has changed since the financial crisis.  </a:t>
            </a:r>
            <a:r>
              <a:rPr lang="en-US" baseline="0" dirty="0" smtClean="0"/>
              <a:t>Until the financial crisis of 2008, international customers deposited more $100 notes to Federal Reserve Banks during the year, than they ordered (receipts were greater than payments).  Beginning in 2008, however, the pattern changed and international customers now order more $100 notes than they return to Federal Reserve Banks during the year.  In other words, the notes go out, but they don’t come back.  This pattern has existed every year following the financial crisis and was most significant last year because of political unrest in many parts of the world during 2011.</a:t>
            </a:r>
            <a:endParaRPr lang="en-US" dirty="0"/>
          </a:p>
        </p:txBody>
      </p:sp>
      <p:sp>
        <p:nvSpPr>
          <p:cNvPr id="4" name="Slide Number Placeholder 3"/>
          <p:cNvSpPr>
            <a:spLocks noGrp="1"/>
          </p:cNvSpPr>
          <p:nvPr>
            <p:ph type="sldNum" sz="quarter" idx="10"/>
          </p:nvPr>
        </p:nvSpPr>
        <p:spPr/>
        <p:txBody>
          <a:bodyPr/>
          <a:lstStyle/>
          <a:p>
            <a:fld id="{EA4CC12E-79FC-4AB6-B560-CF35BA750851}"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get a sense of where the notes are going and how demand patterns have changed, I’m going to show you two maps.  The first represents</a:t>
            </a:r>
            <a:r>
              <a:rPr lang="en-US" baseline="0" dirty="0" smtClean="0"/>
              <a:t> the pre-financial crisis world (in 2007).  Note the division of blue and red:  blue represents countries that are net exporters of U.S. dollars (meaning they return more currency to the U.S. than they receive from the U.S.) and the red represents countries that are net importers (meaning they receive more currency from the U.S. than they return to the U.S.).   As you can see, parts of Europe, most of Russia, the Commonwealth of Independent States, and Asia were net exporters of U.S. banknotes.</a:t>
            </a:r>
          </a:p>
          <a:p>
            <a:endParaRPr lang="en-US" baseline="0" dirty="0" smtClean="0"/>
          </a:p>
          <a:p>
            <a:r>
              <a:rPr lang="en-US" baseline="0" dirty="0" smtClean="0"/>
              <a:t>I’m now going to advance the slide to the post-crisis world…2011.  Note what happens to the blue countries.</a:t>
            </a:r>
            <a:endParaRPr lang="en-US" dirty="0"/>
          </a:p>
        </p:txBody>
      </p:sp>
      <p:sp>
        <p:nvSpPr>
          <p:cNvPr id="4" name="Slide Number Placeholder 3"/>
          <p:cNvSpPr>
            <a:spLocks noGrp="1"/>
          </p:cNvSpPr>
          <p:nvPr>
            <p:ph type="sldNum" sz="quarter" idx="10"/>
          </p:nvPr>
        </p:nvSpPr>
        <p:spPr/>
        <p:txBody>
          <a:bodyPr/>
          <a:lstStyle/>
          <a:p>
            <a:fld id="{EA4CC12E-79FC-4AB6-B560-CF35BA750851}"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 a lot more red.  Aside from China, India,</a:t>
            </a:r>
            <a:r>
              <a:rPr lang="en-US" baseline="0" dirty="0" smtClean="0"/>
              <a:t> Turkey, Mexico, and Chile, along with some others, the rest of the world now receives more currency than they return to  the U.S.   In 2011, the majority of Europe, Russia, the CIS, and the Middle East and North Africa region were no longer exporters of U.S. dollars, they were now net importers of U.S. banknotes.  Although the majority of Europe appears to be net importers of U.S. banknotes, this is because most of the Federal Reserve extended custodial inventory sites are located in Europe.  The notes are shipped to these ECI hubs and then redistributed to other countries.</a:t>
            </a:r>
            <a:endParaRPr lang="en-US" dirty="0"/>
          </a:p>
        </p:txBody>
      </p:sp>
      <p:sp>
        <p:nvSpPr>
          <p:cNvPr id="4" name="Slide Number Placeholder 3"/>
          <p:cNvSpPr>
            <a:spLocks noGrp="1"/>
          </p:cNvSpPr>
          <p:nvPr>
            <p:ph type="sldNum" sz="quarter" idx="10"/>
          </p:nvPr>
        </p:nvSpPr>
        <p:spPr/>
        <p:txBody>
          <a:bodyPr/>
          <a:lstStyle/>
          <a:p>
            <a:fld id="{EA4CC12E-79FC-4AB6-B560-CF35BA750851}"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3">
              <a:defRPr/>
            </a:pPr>
            <a:r>
              <a:rPr lang="en-US" dirty="0" smtClean="0"/>
              <a:t>In addition to looking at overall net importers and exporters, it is also useful to look at how</a:t>
            </a:r>
            <a:r>
              <a:rPr lang="en-US" baseline="0" dirty="0" smtClean="0"/>
              <a:t> the share of payments and receipts has changed from 2007 to 2011.  </a:t>
            </a:r>
            <a:r>
              <a:rPr lang="en-US" dirty="0" smtClean="0"/>
              <a:t>This chart</a:t>
            </a:r>
            <a:r>
              <a:rPr lang="en-US" baseline="0" dirty="0" smtClean="0"/>
              <a:t> shows that in 2007, the majority (56 percent) of international payments were made to Europe and Russia/CIS.  While they still maintained the majority share of payments in 2011 (50 percent), the share of total payments to the Americas and Middle East North Africa regions increased from 22 to 34 percent between 2007 and 2011.  </a:t>
            </a:r>
          </a:p>
          <a:p>
            <a:pPr defTabSz="914303">
              <a:defRPr/>
            </a:pPr>
            <a:endParaRPr lang="en-US" baseline="0" dirty="0" smtClean="0"/>
          </a:p>
          <a:p>
            <a:pPr defTabSz="914303">
              <a:defRPr/>
            </a:pPr>
            <a:r>
              <a:rPr lang="en-US" baseline="0" dirty="0" smtClean="0"/>
              <a:t>The increased share of payments to the Americas and the MENA regions are other examples of how local conditions affect demand.  The increased share to the Americas is largely attributable to increased payments to Argentina in 2011.  Argentina experienced considerable political </a:t>
            </a:r>
            <a:r>
              <a:rPr lang="en-US" dirty="0" smtClean="0"/>
              <a:t>uncertainty surrounding the presidential election in October 2011.</a:t>
            </a:r>
            <a:r>
              <a:rPr lang="en-US" baseline="0" dirty="0" smtClean="0"/>
              <a:t>  Following the election, the new president implemented more restrictive policies governing foreign exchange transactions causing additional uncertainty.  During this time period, monthly payments to Argentina doubled from about $1.1 billion during the first half of the year to $2.5 during the second half of the year.  In fact, payments to Argentina during November 2011 were the second highest level ever reported at nearly $4 billion.  Demand from Argentina subsided following the election indicating that either there is less demand for the U.S. dollar, or that the new policies have left some demand unfulfilled.</a:t>
            </a:r>
            <a:endParaRPr lang="en-US" dirty="0" smtClean="0"/>
          </a:p>
          <a:p>
            <a:pPr defTabSz="914303">
              <a:defRPr/>
            </a:pPr>
            <a:r>
              <a:rPr lang="en-US" baseline="0" dirty="0" smtClean="0"/>
              <a:t>  </a:t>
            </a:r>
          </a:p>
          <a:p>
            <a:pPr defTabSz="914303">
              <a:defRPr/>
            </a:pPr>
            <a:endParaRPr lang="en-US" baseline="0" dirty="0" smtClean="0"/>
          </a:p>
          <a:p>
            <a:pPr defTabSz="914303">
              <a:defRPr/>
            </a:pPr>
            <a:r>
              <a:rPr lang="en-US" baseline="0" dirty="0" smtClean="0"/>
              <a:t>The increase in the share of payments going to the Middle East and North Africa region is largely attributable to the political uncertainty in many Arab countries (including Egypt, Libya, and Qatar) in early-2011 as well as a 300 percent increase in payments to the United Arab Emirates.  Payments to the UAE during 2011 totaled $7.3 billion.  </a:t>
            </a:r>
          </a:p>
          <a:p>
            <a:pPr defTabSz="914303">
              <a:defRPr/>
            </a:pPr>
            <a:endParaRPr lang="en-US" baseline="0" dirty="0" smtClean="0"/>
          </a:p>
          <a:p>
            <a:pPr defTabSz="914303">
              <a:defRPr/>
            </a:pPr>
            <a:r>
              <a:rPr lang="en-US" baseline="0" dirty="0" smtClean="0"/>
              <a:t>It is also important to point out, that while the share of payments tell the story about how one country’s demand changes relative to other countries, remember that it is the context of increasing overall payments…a decreasing share does not mean the demand in that country decreased.  In fact, the 2011 pie is 62 percent larger than the 2007 pie, meaning that total international payments in 2007 were $98.2 billion, compared with $158.8 billion in 2011.</a:t>
            </a:r>
          </a:p>
          <a:p>
            <a:pPr defTabSz="914303">
              <a:defRPr/>
            </a:pPr>
            <a:endParaRPr lang="en-US" baseline="0" dirty="0" smtClean="0"/>
          </a:p>
          <a:p>
            <a:pPr defTabSz="914303">
              <a:defRPr/>
            </a:pPr>
            <a:endParaRPr lang="en-US" dirty="0" smtClean="0"/>
          </a:p>
        </p:txBody>
      </p:sp>
      <p:sp>
        <p:nvSpPr>
          <p:cNvPr id="4" name="Slide Number Placeholder 3"/>
          <p:cNvSpPr>
            <a:spLocks noGrp="1"/>
          </p:cNvSpPr>
          <p:nvPr>
            <p:ph type="sldNum" sz="quarter" idx="10"/>
          </p:nvPr>
        </p:nvSpPr>
        <p:spPr/>
        <p:txBody>
          <a:bodyPr/>
          <a:lstStyle/>
          <a:p>
            <a:fld id="{EA4CC12E-79FC-4AB6-B560-CF35BA750851}"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3">
              <a:defRPr/>
            </a:pPr>
            <a:endParaRPr lang="en-US" dirty="0" smtClean="0"/>
          </a:p>
          <a:p>
            <a:pPr defTabSz="914303">
              <a:defRPr/>
            </a:pPr>
            <a:r>
              <a:rPr lang="en-US" dirty="0" smtClean="0"/>
              <a:t>The story is very different for receipts.</a:t>
            </a:r>
            <a:r>
              <a:rPr lang="en-US" baseline="0" dirty="0" smtClean="0"/>
              <a:t>  Whereas the payment pie got larger, the receipt pie shrunk by 16 percent from 2007 to 2011, from $119.3 billion to $100 billion.   In this case, a declining share does mean a decline in receipts.   </a:t>
            </a:r>
            <a:endParaRPr lang="en-US" dirty="0" smtClean="0"/>
          </a:p>
          <a:p>
            <a:pPr defTabSz="914303">
              <a:defRPr/>
            </a:pPr>
            <a:endParaRPr lang="en-US" dirty="0" smtClean="0"/>
          </a:p>
          <a:p>
            <a:pPr defTabSz="914303">
              <a:defRPr/>
            </a:pPr>
            <a:r>
              <a:rPr lang="en-US" dirty="0" smtClean="0"/>
              <a:t>The largest changes</a:t>
            </a:r>
            <a:r>
              <a:rPr lang="en-US" baseline="0" dirty="0" smtClean="0"/>
              <a:t> are a decline in share in receipts from Russia/CIS from 17 percent in 2007 to 5 percent in 2011, and a corresponding increase in the share in receipts from Europe and Asia from 40 percent in 2007 to 56 percent in 2011. </a:t>
            </a:r>
          </a:p>
          <a:p>
            <a:pPr defTabSz="914303">
              <a:defRPr/>
            </a:pPr>
            <a:endParaRPr lang="en-US" baseline="0" dirty="0" smtClean="0"/>
          </a:p>
        </p:txBody>
      </p:sp>
      <p:sp>
        <p:nvSpPr>
          <p:cNvPr id="4" name="Slide Number Placeholder 3"/>
          <p:cNvSpPr>
            <a:spLocks noGrp="1"/>
          </p:cNvSpPr>
          <p:nvPr>
            <p:ph type="sldNum" sz="quarter" idx="10"/>
          </p:nvPr>
        </p:nvSpPr>
        <p:spPr/>
        <p:txBody>
          <a:bodyPr/>
          <a:lstStyle/>
          <a:p>
            <a:fld id="{EA4CC12E-79FC-4AB6-B560-CF35BA750851}"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4CC12E-79FC-4AB6-B560-CF35BA750851}" type="slidenum">
              <a:rPr lang="en-US" smtClean="0"/>
              <a:pPr/>
              <a:t>17</a:t>
            </a:fld>
            <a:endParaRPr lang="en-US"/>
          </a:p>
        </p:txBody>
      </p:sp>
    </p:spTree>
    <p:extLst>
      <p:ext uri="{BB962C8B-B14F-4D97-AF65-F5344CB8AC3E}">
        <p14:creationId xmlns:p14="http://schemas.microsoft.com/office/powerpoint/2010/main" val="4066480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3">
              <a:defRPr/>
            </a:pPr>
            <a:r>
              <a:rPr lang="en-US" dirty="0"/>
              <a:t>Today, I will discuss how the financial crises affected demand for U.S. banknotes and currency in circulation.   I will also provide a brief history of how the value of currency in circulation has changed over the past several decades, how the financial crisis affected demand for currency, and how the demand for currency has changed since the financial crisis.  Finally, I will describe the current demand situation for U.S currency and the drivers for continued high growth in U.S. dollar banknotes.</a:t>
            </a:r>
          </a:p>
        </p:txBody>
      </p:sp>
      <p:sp>
        <p:nvSpPr>
          <p:cNvPr id="4" name="Slide Number Placeholder 3"/>
          <p:cNvSpPr>
            <a:spLocks noGrp="1"/>
          </p:cNvSpPr>
          <p:nvPr>
            <p:ph type="sldNum" sz="quarter" idx="10"/>
          </p:nvPr>
        </p:nvSpPr>
        <p:spPr/>
        <p:txBody>
          <a:bodyPr/>
          <a:lstStyle/>
          <a:p>
            <a:fld id="{EA4CC12E-79FC-4AB6-B560-CF35BA750851}"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slide may be familiar to some of you.  We continue to update the numbers to accurately portray the growth of currency in circulation in terms of value and the annual rate of growth from 1960 to the present.  Since my last presentation at this conference, the value of U.S. currency in circulation has increased an astonishing amount of more than sixteen percent, or $146 billion over the past two years, from $888 billion in December 2009 to $1.034 trillion in December 2011.   You will also notice the growth rate having returned to the levels experienced during the 1970s through the 1990s.    </a:t>
            </a:r>
          </a:p>
          <a:p>
            <a:endParaRPr lang="en-US" dirty="0"/>
          </a:p>
        </p:txBody>
      </p:sp>
      <p:sp>
        <p:nvSpPr>
          <p:cNvPr id="4" name="Slide Number Placeholder 3"/>
          <p:cNvSpPr>
            <a:spLocks noGrp="1"/>
          </p:cNvSpPr>
          <p:nvPr>
            <p:ph type="sldNum" sz="quarter" idx="10"/>
          </p:nvPr>
        </p:nvSpPr>
        <p:spPr/>
        <p:txBody>
          <a:bodyPr/>
          <a:lstStyle/>
          <a:p>
            <a:fld id="{EA4CC12E-79FC-4AB6-B560-CF35BA750851}"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As a review, the value of currency in circulation has experienced strong growth over a forty year period ending in 2000.  I’ll provide more detail on the period of the 2000s.  The 1970s are notable with growth rates exceeding 9 percent, but inflation during that period was high and accounts for much of the nominal growth. The 1980s and 1990s also experienced strong growth at just below 8 percent, but inflation was not the driver. The foreign component of the amount of currency in circulation is estimated to have increased significantly beginning in the late 1980s and continued to grow through most of the 1990s. Based on estimates of net payments, international demand for U.S. currency increased 219 percent from 1989 to 1990 during the first Gulf War.  As another example, from 1993 to 1994 international net payments increased 24 percent during the Mexican peso crisis.</a:t>
            </a:r>
          </a:p>
          <a:p>
            <a:endParaRPr lang="en-US" dirty="0"/>
          </a:p>
          <a:p>
            <a:r>
              <a:rPr lang="en-US" dirty="0" smtClean="0"/>
              <a:t>As you can see, however, the average annual rate of growth for the 2000s declined to about 5.3 percent.</a:t>
            </a:r>
            <a:endParaRPr lang="en-US" dirty="0"/>
          </a:p>
        </p:txBody>
      </p:sp>
      <p:sp>
        <p:nvSpPr>
          <p:cNvPr id="4" name="Slide Number Placeholder 3"/>
          <p:cNvSpPr>
            <a:spLocks noGrp="1"/>
          </p:cNvSpPr>
          <p:nvPr>
            <p:ph type="sldNum" sz="quarter" idx="10"/>
          </p:nvPr>
        </p:nvSpPr>
        <p:spPr/>
        <p:txBody>
          <a:bodyPr/>
          <a:lstStyle/>
          <a:p>
            <a:fld id="{EA4CC12E-79FC-4AB6-B560-CF35BA750851}" type="slidenum">
              <a:rPr lang="en-US" smtClean="0">
                <a:solidFill>
                  <a:srgbClr val="1F497D"/>
                </a:solidFill>
              </a:rPr>
              <a:pPr/>
              <a:t>4</a:t>
            </a:fld>
            <a:endParaRPr lang="en-US">
              <a:solidFill>
                <a:srgbClr val="1F497D"/>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Looking at the year-over-year growth rates in the 2000s, the dramatic declines are shown in the period 2005 to 2006, where the average annual growth rate declined from 5.4 percent to only 3.2 percent, followed in the period 2006 to 2007 with substantial declines from 3.2 percent to only 1.1 percent.  Consistent with these declines, the period from 2007 to 2008 experienced further declines through August 2008 to less than one percent. </a:t>
            </a:r>
          </a:p>
          <a:p>
            <a:endParaRPr lang="en-US" dirty="0"/>
          </a:p>
          <a:p>
            <a:r>
              <a:rPr lang="en-US" dirty="0"/>
              <a:t>It is important to note, that although growth slowed, Reserve Bank volumes continued to increase; receipts however were growing faster than payments causing the lower overall growth rates for currency in circulation. </a:t>
            </a:r>
          </a:p>
          <a:p>
            <a:endParaRPr lang="en-US" dirty="0"/>
          </a:p>
          <a:p>
            <a:r>
              <a:rPr lang="en-US" dirty="0"/>
              <a:t>The financial crisis changed the story completely.  With the major effects of the financial crisis occurring during the fourth quarter 2008, the annual growth rate for 2008 relative to 2007 increased from less than one percent through September to 7.7 percent for the year. And, although the growth rate in 2009 relative to 2008 declined to 4.1 percent, it has again continued to increase strongly for 2010 and 2011, with an almost 10 percent increase from 2010 to 2011.  Following the crisis, however, payment and receipt patterns changed (particularly for the $100 note).  No longer were receipts growing faster than payments…payments far outpaced receipts and while payments continued to surge, receipts remained flat.</a:t>
            </a:r>
          </a:p>
          <a:p>
            <a:endParaRPr lang="en-US" dirty="0"/>
          </a:p>
        </p:txBody>
      </p:sp>
      <p:sp>
        <p:nvSpPr>
          <p:cNvPr id="4" name="Slide Number Placeholder 3"/>
          <p:cNvSpPr>
            <a:spLocks noGrp="1"/>
          </p:cNvSpPr>
          <p:nvPr>
            <p:ph type="sldNum" sz="quarter" idx="10"/>
          </p:nvPr>
        </p:nvSpPr>
        <p:spPr/>
        <p:txBody>
          <a:bodyPr/>
          <a:lstStyle/>
          <a:p>
            <a:fld id="{EA4CC12E-79FC-4AB6-B560-CF35BA750851}" type="slidenum">
              <a:rPr lang="en-US" smtClean="0">
                <a:solidFill>
                  <a:srgbClr val="1F497D"/>
                </a:solidFill>
              </a:rPr>
              <a:pPr/>
              <a:t>5</a:t>
            </a:fld>
            <a:endParaRPr lang="en-US">
              <a:solidFill>
                <a:srgbClr val="1F497D"/>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another way to view the growth in currency in circulation.  The gap between the lines represents the amount of growth.  </a:t>
            </a:r>
          </a:p>
          <a:p>
            <a:endParaRPr lang="en-US" dirty="0" smtClean="0"/>
          </a:p>
          <a:p>
            <a:r>
              <a:rPr lang="en-US" dirty="0" smtClean="0"/>
              <a:t>Interestingly, growth of U.S. currency in circulation began to moderate in 2006 and continued into 2007 (you can see the distance between the lines is small). That slow growth continued into 2008, as I referenced in the previous slide, with less than 1 percent growth experienced up to September 2008.  As you can see from the purple line representing 2008, the slope of the line changed markedly beginning in October and continuing through December, with overall growth for the year at 7.7 percent.  A quick review of the lines representing 2009, 2010, 2011, and 2012 shows continued strong growth that begins in January and continues the end of each year.  all started with a higher base of currency in circulation than the previous year and continued to grow throughout the year.  </a:t>
            </a:r>
          </a:p>
          <a:p>
            <a:endParaRPr lang="en-US" dirty="0" smtClean="0"/>
          </a:p>
          <a:p>
            <a:r>
              <a:rPr lang="en-US" dirty="0" smtClean="0"/>
              <a:t>So far in 2012, the value of currency in circulation has already increased by $33 billion, and you will note that the gap between the pink line representing the current year and the dashed blue line representing last year is larger than the gap between 2008 and 2009 (the solid purple and dark green dashed lines), illustrating that the growth we are experiencing now exceeds that seen during the crisis.</a:t>
            </a:r>
          </a:p>
          <a:p>
            <a:r>
              <a:rPr lang="en-US" dirty="0" smtClean="0"/>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A4CC12E-79FC-4AB6-B560-CF35BA75085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3">
              <a:defRPr/>
            </a:pPr>
            <a:r>
              <a:rPr lang="en-US" dirty="0"/>
              <a:t>From a value perspective, the major driver for the increases to currency in circulation since the financial crisis is increased demand for the 100 dollar note.  This chart shows the dramatic increase in the high denominations, compared with moderate increases in the $1 through $20 denominations.  The value effect of the $100 note overshadows increases in other denominations. </a:t>
            </a:r>
          </a:p>
          <a:p>
            <a:pPr defTabSz="914303">
              <a:defRPr/>
            </a:pPr>
            <a:endParaRPr lang="en-US" dirty="0"/>
          </a:p>
          <a:p>
            <a:pPr defTabSz="914303">
              <a:defRPr/>
            </a:pPr>
            <a:r>
              <a:rPr lang="en-US" dirty="0"/>
              <a:t>Discuss with them that we typically think broadly about the $50 and $100 notes as store of value, although we recognize that there is also a transactional component to those denominations, and that the $1 through $20 notes are typically used exclusively in day-to-day transactions.</a:t>
            </a:r>
          </a:p>
          <a:p>
            <a:endParaRPr lang="en-US" baseline="0" dirty="0" smtClean="0"/>
          </a:p>
        </p:txBody>
      </p:sp>
      <p:sp>
        <p:nvSpPr>
          <p:cNvPr id="4" name="Slide Number Placeholder 3"/>
          <p:cNvSpPr>
            <a:spLocks noGrp="1"/>
          </p:cNvSpPr>
          <p:nvPr>
            <p:ph type="sldNum" sz="quarter" idx="10"/>
          </p:nvPr>
        </p:nvSpPr>
        <p:spPr/>
        <p:txBody>
          <a:bodyPr/>
          <a:lstStyle/>
          <a:p>
            <a:fld id="{EA4CC12E-79FC-4AB6-B560-CF35BA75085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look at the transactional denominations reflects that they were relatively unaffected during the financial</a:t>
            </a:r>
            <a:r>
              <a:rPr lang="en-US" baseline="0" dirty="0" smtClean="0"/>
              <a:t> crisis, but the value of $20 notes in circulation has increased significantly over the past year.  The $20 note is the primary ATM-denomination in the U.S. and this growth may indicate that more domestic consumers are using cash.  </a:t>
            </a:r>
          </a:p>
          <a:p>
            <a:endParaRPr lang="en-US" baseline="0" dirty="0" smtClean="0"/>
          </a:p>
          <a:p>
            <a:r>
              <a:rPr lang="en-US" baseline="0" dirty="0" smtClean="0"/>
              <a:t>In fact, a 2010 study of consumer payment choices from the Boston Federal Reserve found that during the recent recession, cash payments and cash holdings increased over 25 percent each, even though total consumer payments declined by about four percent.  Weaker economic conditions likely encouraged a shift to cash because it helps some consumers cut costs and improve budgeting.</a:t>
            </a:r>
          </a:p>
          <a:p>
            <a:endParaRPr lang="en-US" dirty="0"/>
          </a:p>
        </p:txBody>
      </p:sp>
      <p:sp>
        <p:nvSpPr>
          <p:cNvPr id="4" name="Slide Number Placeholder 3"/>
          <p:cNvSpPr>
            <a:spLocks noGrp="1"/>
          </p:cNvSpPr>
          <p:nvPr>
            <p:ph type="sldNum" sz="quarter" idx="10"/>
          </p:nvPr>
        </p:nvSpPr>
        <p:spPr/>
        <p:txBody>
          <a:bodyPr/>
          <a:lstStyle/>
          <a:p>
            <a:fld id="{EA4CC12E-79FC-4AB6-B560-CF35BA75085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3">
              <a:defRPr/>
            </a:pPr>
            <a:r>
              <a:rPr lang="en-US" dirty="0"/>
              <a:t>Before focusing on the main international story of $100 note demand, I again want to recap and stress that growth for U.S. currency is not only occurring internationally for the $100 note, but domestically for transactional denominations as well.  In fact, from a pieces perspective, half of the growth is attributable to the highest denominations, while the other half is because of growth in the $1 through $20 denominations.  Both the transactional and store of value denominations have increased roughly 2 billion pieces since the crisis.  </a:t>
            </a:r>
            <a:endParaRPr lang="en-US" baseline="0" dirty="0" smtClean="0"/>
          </a:p>
        </p:txBody>
      </p:sp>
      <p:sp>
        <p:nvSpPr>
          <p:cNvPr id="4" name="Slide Number Placeholder 3"/>
          <p:cNvSpPr>
            <a:spLocks noGrp="1"/>
          </p:cNvSpPr>
          <p:nvPr>
            <p:ph type="sldNum" sz="quarter" idx="10"/>
          </p:nvPr>
        </p:nvSpPr>
        <p:spPr/>
        <p:txBody>
          <a:bodyPr/>
          <a:lstStyle/>
          <a:p>
            <a:fld id="{EA4CC12E-79FC-4AB6-B560-CF35BA75085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E5B09E38-2C90-439B-992A-48785309D81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B6E9552-226D-4C27-AFF2-8A560616323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8C5333C-81C9-4CA0-AED0-4538B7A617E3}"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7620000" y="6324600"/>
            <a:ext cx="1143000" cy="228600"/>
          </a:xfrm>
        </p:spPr>
        <p:txBody>
          <a:bodyPr/>
          <a:lstStyle>
            <a:lvl1pPr>
              <a:defRPr/>
            </a:lvl1pPr>
          </a:lstStyle>
          <a:p>
            <a:fld id="{53E1B840-5A44-4085-8BD6-7271814D633B}"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endParaRPr lang="en-US"/>
          </a:p>
        </p:txBody>
      </p:sp>
      <p:sp>
        <p:nvSpPr>
          <p:cNvPr id="4" name="Slide Number Placeholder 3"/>
          <p:cNvSpPr>
            <a:spLocks noGrp="1"/>
          </p:cNvSpPr>
          <p:nvPr>
            <p:ph type="sldNum" sz="quarter" idx="10"/>
          </p:nvPr>
        </p:nvSpPr>
        <p:spPr>
          <a:xfrm>
            <a:off x="7620000" y="6324600"/>
            <a:ext cx="1143000" cy="228600"/>
          </a:xfrm>
        </p:spPr>
        <p:txBody>
          <a:bodyPr/>
          <a:lstStyle>
            <a:lvl1pPr>
              <a:defRPr/>
            </a:lvl1pPr>
          </a:lstStyle>
          <a:p>
            <a:fld id="{79B82045-8AA9-470E-91BA-347326E8F10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B75286A-306A-4217-BB00-B50ADF775B3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0419515A-7C8B-4DEF-B526-8596A40FDC6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8EA63B58-DA26-4623-A8BD-9CC48F1EF4F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3E48DCE3-205A-48C8-B0D6-1FF557BC46E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4AAE56E8-5B85-4FE0-B40D-FA1127C41E1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71ADC9F8-D0FE-4AED-83B4-15C38D81857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CC04ECF-2BCB-4E4C-BB54-DA6891C4876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BEBA3BE-0052-4729-98E2-954F2404B61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descr="masthead_5"/>
          <p:cNvPicPr>
            <a:picLocks noChangeAspect="1" noChangeArrowheads="1"/>
          </p:cNvPicPr>
          <p:nvPr/>
        </p:nvPicPr>
        <p:blipFill>
          <a:blip r:embed="rId15" cstate="print"/>
          <a:srcRect/>
          <a:stretch>
            <a:fillRect/>
          </a:stretch>
        </p:blipFill>
        <p:spPr bwMode="auto">
          <a:xfrm>
            <a:off x="379413" y="304800"/>
            <a:ext cx="8385175" cy="1597025"/>
          </a:xfrm>
          <a:prstGeom prst="rect">
            <a:avLst/>
          </a:prstGeom>
          <a:noFill/>
        </p:spPr>
      </p:pic>
      <p:pic>
        <p:nvPicPr>
          <p:cNvPr id="1032" name="Picture 8" descr="footer_5"/>
          <p:cNvPicPr>
            <a:picLocks noChangeAspect="1" noChangeArrowheads="1"/>
          </p:cNvPicPr>
          <p:nvPr/>
        </p:nvPicPr>
        <p:blipFill>
          <a:blip r:embed="rId16" cstate="print"/>
          <a:srcRect/>
          <a:stretch>
            <a:fillRect/>
          </a:stretch>
        </p:blipFill>
        <p:spPr bwMode="auto">
          <a:xfrm>
            <a:off x="381000" y="6400800"/>
            <a:ext cx="8382000" cy="200025"/>
          </a:xfrm>
          <a:prstGeom prst="rect">
            <a:avLst/>
          </a:prstGeom>
          <a:noFill/>
        </p:spPr>
      </p:pic>
      <p:sp>
        <p:nvSpPr>
          <p:cNvPr id="1034" name="Rectangle 10"/>
          <p:cNvSpPr>
            <a:spLocks noGrp="1" noChangeArrowheads="1"/>
          </p:cNvSpPr>
          <p:nvPr>
            <p:ph type="sldNum" sz="quarter" idx="4"/>
          </p:nvPr>
        </p:nvSpPr>
        <p:spPr bwMode="auto">
          <a:xfrm>
            <a:off x="7620000" y="6324600"/>
            <a:ext cx="1143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800">
                <a:solidFill>
                  <a:schemeClr val="bg1"/>
                </a:solidFill>
              </a:defRPr>
            </a:lvl1pPr>
          </a:lstStyle>
          <a:p>
            <a:fld id="{2B77ED62-7824-42DD-BFF5-0789BBE5C03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bwMode="auto">
          <a:xfrm>
            <a:off x="4800600" y="4648200"/>
            <a:ext cx="3810000" cy="1612900"/>
          </a:xfrm>
          <a:noFill/>
          <a:ln>
            <a:miter lim="800000"/>
            <a:headEnd/>
            <a:tailEnd/>
          </a:ln>
        </p:spPr>
        <p:txBody>
          <a:bodyPr vert="horz" wrap="square" lIns="91440" tIns="45720" rIns="91440" bIns="45720" numCol="1" anchor="t" anchorCtr="0" compatLnSpc="1">
            <a:prstTxWarp prst="textNoShape">
              <a:avLst/>
            </a:prstTxWarp>
          </a:bodyPr>
          <a:lstStyle/>
          <a:p>
            <a:pPr algn="r"/>
            <a:r>
              <a:rPr lang="en-US" sz="1800" dirty="0" smtClean="0"/>
              <a:t/>
            </a:r>
            <a:br>
              <a:rPr lang="en-US" sz="1800" dirty="0" smtClean="0"/>
            </a:br>
            <a:r>
              <a:rPr lang="en-US" sz="1800" dirty="0"/>
              <a:t/>
            </a:r>
            <a:br>
              <a:rPr lang="en-US" sz="1800" dirty="0"/>
            </a:br>
            <a:r>
              <a:rPr lang="en-US" sz="1800" i="1" dirty="0" smtClean="0">
                <a:solidFill>
                  <a:schemeClr val="accent2"/>
                </a:solidFill>
              </a:rPr>
              <a:t>Michael J Lambert</a:t>
            </a:r>
            <a:r>
              <a:rPr lang="en-US" sz="3200" i="1" dirty="0" smtClean="0">
                <a:solidFill>
                  <a:schemeClr val="accent2"/>
                </a:solidFill>
              </a:rPr>
              <a:t/>
            </a:r>
            <a:br>
              <a:rPr lang="en-US" sz="3200" i="1" dirty="0" smtClean="0">
                <a:solidFill>
                  <a:schemeClr val="accent2"/>
                </a:solidFill>
              </a:rPr>
            </a:br>
            <a:r>
              <a:rPr lang="en-US" sz="1800" i="1" dirty="0" smtClean="0">
                <a:solidFill>
                  <a:schemeClr val="accent2"/>
                </a:solidFill>
              </a:rPr>
              <a:t>Deputy Associate Director</a:t>
            </a:r>
            <a:r>
              <a:rPr lang="en-US" sz="1800" dirty="0" smtClean="0">
                <a:solidFill>
                  <a:schemeClr val="accent2"/>
                </a:solidFill>
              </a:rPr>
              <a:t/>
            </a:r>
            <a:br>
              <a:rPr lang="en-US" sz="1800" dirty="0" smtClean="0">
                <a:solidFill>
                  <a:schemeClr val="accent2"/>
                </a:solidFill>
              </a:rPr>
            </a:br>
            <a:r>
              <a:rPr lang="en-US" sz="1600" dirty="0" smtClean="0">
                <a:solidFill>
                  <a:schemeClr val="accent2"/>
                </a:solidFill>
              </a:rPr>
              <a:t>Board of Governors of the </a:t>
            </a:r>
            <a:br>
              <a:rPr lang="en-US" sz="1600" dirty="0" smtClean="0">
                <a:solidFill>
                  <a:schemeClr val="accent2"/>
                </a:solidFill>
              </a:rPr>
            </a:br>
            <a:r>
              <a:rPr lang="en-US" sz="1600" dirty="0" smtClean="0">
                <a:solidFill>
                  <a:schemeClr val="accent2"/>
                </a:solidFill>
              </a:rPr>
              <a:t>Federal Reserve System</a:t>
            </a:r>
            <a:endParaRPr lang="en-US" sz="1600" dirty="0">
              <a:solidFill>
                <a:schemeClr val="accent2"/>
              </a:solidFill>
            </a:endParaRPr>
          </a:p>
        </p:txBody>
      </p:sp>
      <p:sp>
        <p:nvSpPr>
          <p:cNvPr id="2" name="Text Placeholder 1"/>
          <p:cNvSpPr>
            <a:spLocks noGrp="1"/>
          </p:cNvSpPr>
          <p:nvPr>
            <p:ph type="body" idx="1"/>
          </p:nvPr>
        </p:nvSpPr>
        <p:spPr>
          <a:xfrm>
            <a:off x="685800" y="1905000"/>
            <a:ext cx="7772400" cy="3276600"/>
          </a:xfrm>
        </p:spPr>
        <p:txBody>
          <a:bodyPr/>
          <a:lstStyle/>
          <a:p>
            <a:endParaRPr lang="en-US" sz="4400" dirty="0" smtClean="0"/>
          </a:p>
          <a:p>
            <a:endParaRPr lang="en-US" sz="4400" dirty="0"/>
          </a:p>
          <a:p>
            <a:endParaRPr lang="en-US" sz="4400" dirty="0" smtClean="0"/>
          </a:p>
          <a:p>
            <a:endParaRPr lang="en-US" sz="4400" dirty="0"/>
          </a:p>
          <a:p>
            <a:endParaRPr lang="en-US" sz="4400" dirty="0" smtClean="0"/>
          </a:p>
          <a:p>
            <a:endParaRPr lang="en-US" sz="4400" dirty="0"/>
          </a:p>
          <a:p>
            <a:endParaRPr lang="en-US" sz="4400" dirty="0" smtClean="0"/>
          </a:p>
          <a:p>
            <a:endParaRPr lang="en-US" sz="4400" dirty="0"/>
          </a:p>
          <a:p>
            <a:pPr algn="ctr"/>
            <a:endParaRPr lang="en-US" sz="4400" dirty="0" smtClean="0"/>
          </a:p>
          <a:p>
            <a:pPr algn="ctr"/>
            <a:endParaRPr lang="en-US" sz="4400" dirty="0"/>
          </a:p>
          <a:p>
            <a:pPr algn="ctr"/>
            <a:endParaRPr lang="en-US" sz="4400" dirty="0" smtClean="0"/>
          </a:p>
          <a:p>
            <a:pPr algn="ctr"/>
            <a:endParaRPr lang="en-US" sz="4400" dirty="0"/>
          </a:p>
          <a:p>
            <a:pPr algn="ctr"/>
            <a:r>
              <a:rPr lang="en-US" sz="4400" dirty="0" smtClean="0"/>
              <a:t>“</a:t>
            </a:r>
            <a:r>
              <a:rPr lang="en-US" sz="4400" dirty="0"/>
              <a:t>Trends in U.S. Currency in </a:t>
            </a:r>
            <a:r>
              <a:rPr lang="en-US" sz="4400" dirty="0" smtClean="0"/>
              <a:t>           Circulation</a:t>
            </a:r>
            <a:r>
              <a:rPr lang="en-US" sz="4400" dirty="0"/>
              <a:t>”</a:t>
            </a:r>
            <a:br>
              <a:rPr lang="en-US" sz="4400" dirty="0"/>
            </a:br>
            <a:r>
              <a:rPr lang="en-US" sz="3200" i="1" dirty="0" smtClean="0"/>
              <a:t>5th International Conference</a:t>
            </a:r>
            <a:r>
              <a:rPr lang="en-US" dirty="0" smtClean="0"/>
              <a:t/>
            </a:r>
            <a:br>
              <a:rPr lang="en-US" dirty="0" smtClean="0"/>
            </a:br>
            <a:r>
              <a:rPr lang="en-US" sz="2400" dirty="0" smtClean="0"/>
              <a:t>Moscow, Russia</a:t>
            </a:r>
            <a:br>
              <a:rPr lang="en-US" sz="2400" dirty="0" smtClean="0"/>
            </a:br>
            <a:r>
              <a:rPr lang="en-US" dirty="0" smtClean="0"/>
              <a:t>April 19-20, 2012</a:t>
            </a:r>
            <a:r>
              <a:rPr lang="en-US" sz="2400" dirty="0" smtClean="0"/>
              <a:t/>
            </a:r>
            <a:br>
              <a:rPr lang="en-US" sz="2400" dirty="0" smtClean="0"/>
            </a:b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3600" dirty="0" smtClean="0">
                <a:solidFill>
                  <a:schemeClr val="bg1"/>
                </a:solidFill>
              </a:rPr>
              <a:t>Value of Currency in Circulation:</a:t>
            </a:r>
            <a:br>
              <a:rPr lang="en-US" sz="3600" dirty="0" smtClean="0">
                <a:solidFill>
                  <a:schemeClr val="bg1"/>
                </a:solidFill>
              </a:rPr>
            </a:br>
            <a:r>
              <a:rPr lang="en-US" sz="3600" dirty="0" smtClean="0">
                <a:solidFill>
                  <a:schemeClr val="bg1"/>
                </a:solidFill>
              </a:rPr>
              <a:t>Store of Value Denominations</a:t>
            </a:r>
            <a:endParaRPr lang="en-US" sz="3600" dirty="0">
              <a:solidFill>
                <a:schemeClr val="bg1"/>
              </a:solidFill>
            </a:endParaRPr>
          </a:p>
        </p:txBody>
      </p:sp>
      <p:sp>
        <p:nvSpPr>
          <p:cNvPr id="4" name="Slide Number Placeholder 3"/>
          <p:cNvSpPr>
            <a:spLocks noGrp="1"/>
          </p:cNvSpPr>
          <p:nvPr>
            <p:ph type="sldNum" sz="quarter" idx="10"/>
          </p:nvPr>
        </p:nvSpPr>
        <p:spPr/>
        <p:txBody>
          <a:bodyPr/>
          <a:lstStyle/>
          <a:p>
            <a:fld id="{9B75286A-306A-4217-BB00-B50ADF775B31}" type="slidenum">
              <a:rPr lang="en-US" smtClean="0"/>
              <a:pPr/>
              <a:t>10</a:t>
            </a:fld>
            <a:endParaRPr lang="en-US"/>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877568"/>
            <a:ext cx="8229600" cy="4523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77252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3600" dirty="0" smtClean="0">
                <a:solidFill>
                  <a:schemeClr val="bg1"/>
                </a:solidFill>
              </a:rPr>
              <a:t>Monthly $100 Note Activity:</a:t>
            </a:r>
            <a:br>
              <a:rPr lang="en-US" sz="3600" dirty="0" smtClean="0">
                <a:solidFill>
                  <a:schemeClr val="bg1"/>
                </a:solidFill>
              </a:rPr>
            </a:br>
            <a:r>
              <a:rPr lang="en-US" sz="3600" dirty="0" smtClean="0">
                <a:solidFill>
                  <a:schemeClr val="bg1"/>
                </a:solidFill>
              </a:rPr>
              <a:t>International vs. Domestic</a:t>
            </a:r>
            <a:endParaRPr lang="en-US" sz="3600" dirty="0"/>
          </a:p>
        </p:txBody>
      </p:sp>
      <p:sp>
        <p:nvSpPr>
          <p:cNvPr id="4" name="Slide Number Placeholder 3"/>
          <p:cNvSpPr>
            <a:spLocks noGrp="1"/>
          </p:cNvSpPr>
          <p:nvPr>
            <p:ph type="sldNum" sz="quarter" idx="10"/>
          </p:nvPr>
        </p:nvSpPr>
        <p:spPr/>
        <p:txBody>
          <a:bodyPr/>
          <a:lstStyle/>
          <a:p>
            <a:fld id="{9B75286A-306A-4217-BB00-B50ADF775B31}" type="slidenum">
              <a:rPr lang="en-US" smtClean="0"/>
              <a:pPr/>
              <a:t>11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32587137"/>
              </p:ext>
            </p:extLst>
          </p:nvPr>
        </p:nvGraphicFramePr>
        <p:xfrm>
          <a:off x="457200" y="19050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3600" dirty="0" smtClean="0">
                <a:solidFill>
                  <a:schemeClr val="bg1"/>
                </a:solidFill>
              </a:rPr>
              <a:t>Annual $100 Note Activity: </a:t>
            </a:r>
            <a:br>
              <a:rPr lang="en-US" sz="3600" dirty="0" smtClean="0">
                <a:solidFill>
                  <a:schemeClr val="bg1"/>
                </a:solidFill>
              </a:rPr>
            </a:br>
            <a:r>
              <a:rPr lang="en-US" sz="3600" dirty="0" smtClean="0">
                <a:solidFill>
                  <a:schemeClr val="bg1"/>
                </a:solidFill>
              </a:rPr>
              <a:t>International</a:t>
            </a:r>
            <a:br>
              <a:rPr lang="en-US" sz="3600" dirty="0" smtClean="0">
                <a:solidFill>
                  <a:schemeClr val="bg1"/>
                </a:solidFill>
              </a:rPr>
            </a:br>
            <a:endParaRPr lang="en-US" sz="3600" dirty="0"/>
          </a:p>
        </p:txBody>
      </p:sp>
      <p:sp>
        <p:nvSpPr>
          <p:cNvPr id="4" name="Slide Number Placeholder 3"/>
          <p:cNvSpPr>
            <a:spLocks noGrp="1"/>
          </p:cNvSpPr>
          <p:nvPr>
            <p:ph type="sldNum" sz="quarter" idx="10"/>
          </p:nvPr>
        </p:nvSpPr>
        <p:spPr/>
        <p:txBody>
          <a:bodyPr/>
          <a:lstStyle/>
          <a:p>
            <a:fld id="{9B75286A-306A-4217-BB00-B50ADF775B31}" type="slidenum">
              <a:rPr lang="en-US" smtClean="0"/>
              <a:pPr/>
              <a:t>12</a:t>
            </a:fld>
            <a:endParaRPr lang="en-US"/>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44492" y="1951037"/>
            <a:ext cx="8223484"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21003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3600" dirty="0" smtClean="0">
                <a:solidFill>
                  <a:schemeClr val="bg1"/>
                </a:solidFill>
              </a:rPr>
              <a:t>International $100 Note Activity: </a:t>
            </a:r>
            <a:br>
              <a:rPr lang="en-US" sz="3600" dirty="0" smtClean="0">
                <a:solidFill>
                  <a:schemeClr val="bg1"/>
                </a:solidFill>
              </a:rPr>
            </a:br>
            <a:r>
              <a:rPr lang="en-US" sz="3600" dirty="0" smtClean="0">
                <a:solidFill>
                  <a:schemeClr val="bg1"/>
                </a:solidFill>
              </a:rPr>
              <a:t>2007 Net Exporters and Importers</a:t>
            </a:r>
            <a:br>
              <a:rPr lang="en-US" sz="3600" dirty="0" smtClean="0">
                <a:solidFill>
                  <a:schemeClr val="bg1"/>
                </a:solidFill>
              </a:rPr>
            </a:br>
            <a:endParaRPr lang="en-US" sz="3600" dirty="0"/>
          </a:p>
        </p:txBody>
      </p:sp>
      <p:sp>
        <p:nvSpPr>
          <p:cNvPr id="4" name="Slide Number Placeholder 3"/>
          <p:cNvSpPr>
            <a:spLocks noGrp="1"/>
          </p:cNvSpPr>
          <p:nvPr>
            <p:ph type="sldNum" sz="quarter" idx="10"/>
          </p:nvPr>
        </p:nvSpPr>
        <p:spPr/>
        <p:txBody>
          <a:bodyPr/>
          <a:lstStyle/>
          <a:p>
            <a:fld id="{9B75286A-306A-4217-BB00-B50ADF775B31}" type="slidenum">
              <a:rPr lang="en-US" smtClean="0"/>
              <a:pPr/>
              <a:t>13</a:t>
            </a:fld>
            <a:endParaRPr lang="en-US"/>
          </a:p>
        </p:txBody>
      </p:sp>
      <p:pic>
        <p:nvPicPr>
          <p:cNvPr id="6" name="Content Placeholder 5"/>
          <p:cNvPicPr>
            <a:picLocks noGrp="1"/>
          </p:cNvPicPr>
          <p:nvPr>
            <p:ph idx="1"/>
          </p:nvPr>
        </p:nvPicPr>
        <p:blipFill>
          <a:blip r:embed="rId3" cstate="print"/>
          <a:srcRect/>
          <a:stretch>
            <a:fillRect/>
          </a:stretch>
        </p:blipFill>
        <p:spPr bwMode="auto">
          <a:xfrm>
            <a:off x="1113658" y="1903739"/>
            <a:ext cx="6916684" cy="4525963"/>
          </a:xfrm>
          <a:prstGeom prst="rect">
            <a:avLst/>
          </a:prstGeom>
          <a:noFill/>
          <a:ln w="9525">
            <a:noFill/>
            <a:miter lim="800000"/>
            <a:headEnd/>
            <a:tailEnd/>
          </a:ln>
        </p:spPr>
      </p:pic>
      <p:sp>
        <p:nvSpPr>
          <p:cNvPr id="3" name="Rectangle 2"/>
          <p:cNvSpPr/>
          <p:nvPr/>
        </p:nvSpPr>
        <p:spPr bwMode="auto">
          <a:xfrm>
            <a:off x="1295400" y="1981200"/>
            <a:ext cx="2286000" cy="3810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2"/>
              </a:solidFill>
              <a:effectLst/>
              <a:latin typeface="Arial" charset="0"/>
            </a:endParaRPr>
          </a:p>
        </p:txBody>
      </p:sp>
    </p:spTree>
    <p:extLst>
      <p:ext uri="{BB962C8B-B14F-4D97-AF65-F5344CB8AC3E}">
        <p14:creationId xmlns:p14="http://schemas.microsoft.com/office/powerpoint/2010/main" val="39669279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3600" dirty="0">
                <a:solidFill>
                  <a:schemeClr val="bg1"/>
                </a:solidFill>
              </a:rPr>
              <a:t>International $</a:t>
            </a:r>
            <a:r>
              <a:rPr lang="en-US" sz="3600" dirty="0" smtClean="0">
                <a:solidFill>
                  <a:schemeClr val="bg1"/>
                </a:solidFill>
              </a:rPr>
              <a:t>100 Note Activity: </a:t>
            </a:r>
            <a:br>
              <a:rPr lang="en-US" sz="3600" dirty="0" smtClean="0">
                <a:solidFill>
                  <a:schemeClr val="bg1"/>
                </a:solidFill>
              </a:rPr>
            </a:br>
            <a:r>
              <a:rPr lang="en-US" sz="3600" dirty="0" smtClean="0">
                <a:solidFill>
                  <a:schemeClr val="bg1"/>
                </a:solidFill>
              </a:rPr>
              <a:t>2011 Net Exporters and Importers</a:t>
            </a:r>
            <a:br>
              <a:rPr lang="en-US" sz="3600" dirty="0" smtClean="0">
                <a:solidFill>
                  <a:schemeClr val="bg1"/>
                </a:solidFill>
              </a:rPr>
            </a:br>
            <a:endParaRPr lang="en-US" sz="3600" dirty="0"/>
          </a:p>
        </p:txBody>
      </p:sp>
      <p:sp>
        <p:nvSpPr>
          <p:cNvPr id="4" name="Slide Number Placeholder 3"/>
          <p:cNvSpPr>
            <a:spLocks noGrp="1"/>
          </p:cNvSpPr>
          <p:nvPr>
            <p:ph type="sldNum" sz="quarter" idx="10"/>
          </p:nvPr>
        </p:nvSpPr>
        <p:spPr/>
        <p:txBody>
          <a:bodyPr/>
          <a:lstStyle/>
          <a:p>
            <a:fld id="{9B75286A-306A-4217-BB00-B50ADF775B31}" type="slidenum">
              <a:rPr lang="en-US" smtClean="0"/>
              <a:pPr/>
              <a:t>14</a:t>
            </a:fld>
            <a:endParaRPr lang="en-US"/>
          </a:p>
        </p:txBody>
      </p:sp>
      <p:pic>
        <p:nvPicPr>
          <p:cNvPr id="7" name="Content Placeholder 6"/>
          <p:cNvPicPr>
            <a:picLocks noGrp="1"/>
          </p:cNvPicPr>
          <p:nvPr>
            <p:ph idx="1"/>
          </p:nvPr>
        </p:nvPicPr>
        <p:blipFill>
          <a:blip r:embed="rId3" cstate="print"/>
          <a:srcRect/>
          <a:stretch>
            <a:fillRect/>
          </a:stretch>
        </p:blipFill>
        <p:spPr bwMode="auto">
          <a:xfrm>
            <a:off x="1113658" y="1903739"/>
            <a:ext cx="6916684" cy="4525963"/>
          </a:xfrm>
          <a:prstGeom prst="rect">
            <a:avLst/>
          </a:prstGeom>
          <a:noFill/>
          <a:ln w="9525">
            <a:noFill/>
            <a:miter lim="800000"/>
            <a:headEnd/>
            <a:tailEnd/>
          </a:ln>
        </p:spPr>
      </p:pic>
      <p:sp>
        <p:nvSpPr>
          <p:cNvPr id="5" name="Rectangle 4"/>
          <p:cNvSpPr/>
          <p:nvPr/>
        </p:nvSpPr>
        <p:spPr bwMode="auto">
          <a:xfrm>
            <a:off x="1295400" y="1981200"/>
            <a:ext cx="2286000" cy="3810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2"/>
              </a:solidFill>
              <a:effectLst/>
              <a:latin typeface="Arial" charset="0"/>
            </a:endParaRPr>
          </a:p>
        </p:txBody>
      </p:sp>
    </p:spTree>
    <p:extLst>
      <p:ext uri="{BB962C8B-B14F-4D97-AF65-F5344CB8AC3E}">
        <p14:creationId xmlns:p14="http://schemas.microsoft.com/office/powerpoint/2010/main" val="3825524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3600" dirty="0" smtClean="0">
                <a:solidFill>
                  <a:schemeClr val="bg1"/>
                </a:solidFill>
              </a:rPr>
              <a:t>Distribution of International </a:t>
            </a:r>
            <a:br>
              <a:rPr lang="en-US" sz="3600" dirty="0" smtClean="0">
                <a:solidFill>
                  <a:schemeClr val="bg1"/>
                </a:solidFill>
              </a:rPr>
            </a:br>
            <a:r>
              <a:rPr lang="en-US" sz="3600" dirty="0" smtClean="0">
                <a:solidFill>
                  <a:schemeClr val="bg1"/>
                </a:solidFill>
              </a:rPr>
              <a:t>Payments – 2007 and 2011 </a:t>
            </a:r>
            <a:br>
              <a:rPr lang="en-US" sz="3600" dirty="0" smtClean="0">
                <a:solidFill>
                  <a:schemeClr val="bg1"/>
                </a:solidFill>
              </a:rPr>
            </a:br>
            <a:endParaRPr lang="en-US" sz="3600" dirty="0"/>
          </a:p>
        </p:txBody>
      </p:sp>
      <p:sp>
        <p:nvSpPr>
          <p:cNvPr id="4" name="Slide Number Placeholder 3"/>
          <p:cNvSpPr>
            <a:spLocks noGrp="1"/>
          </p:cNvSpPr>
          <p:nvPr>
            <p:ph type="sldNum" sz="quarter" idx="10"/>
          </p:nvPr>
        </p:nvSpPr>
        <p:spPr/>
        <p:txBody>
          <a:bodyPr/>
          <a:lstStyle/>
          <a:p>
            <a:fld id="{9B75286A-306A-4217-BB00-B50ADF775B31}" type="slidenum">
              <a:rPr lang="en-US" smtClean="0"/>
              <a:pPr/>
              <a:t>15</a:t>
            </a:fld>
            <a:endParaRPr 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43097897"/>
              </p:ext>
            </p:extLst>
          </p:nvPr>
        </p:nvGraphicFramePr>
        <p:xfrm>
          <a:off x="914400" y="2057400"/>
          <a:ext cx="8229600" cy="4525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1265840036"/>
              </p:ext>
            </p:extLst>
          </p:nvPr>
        </p:nvGraphicFramePr>
        <p:xfrm>
          <a:off x="228600" y="2362200"/>
          <a:ext cx="3962400" cy="40386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1524000" y="1891126"/>
            <a:ext cx="1095172" cy="584775"/>
          </a:xfrm>
          <a:prstGeom prst="rect">
            <a:avLst/>
          </a:prstGeom>
          <a:noFill/>
        </p:spPr>
        <p:txBody>
          <a:bodyPr wrap="none" rtlCol="0">
            <a:spAutoFit/>
          </a:bodyPr>
          <a:lstStyle/>
          <a:p>
            <a:r>
              <a:rPr lang="en-US" sz="3200" dirty="0" smtClean="0"/>
              <a:t>2007</a:t>
            </a:r>
            <a:endParaRPr lang="en-US" sz="3200" dirty="0"/>
          </a:p>
        </p:txBody>
      </p:sp>
      <p:sp>
        <p:nvSpPr>
          <p:cNvPr id="8" name="TextBox 7"/>
          <p:cNvSpPr txBox="1"/>
          <p:nvPr/>
        </p:nvSpPr>
        <p:spPr>
          <a:xfrm>
            <a:off x="5364457" y="1889234"/>
            <a:ext cx="1064715" cy="584775"/>
          </a:xfrm>
          <a:prstGeom prst="rect">
            <a:avLst/>
          </a:prstGeom>
          <a:noFill/>
        </p:spPr>
        <p:txBody>
          <a:bodyPr wrap="none" rtlCol="0">
            <a:spAutoFit/>
          </a:bodyPr>
          <a:lstStyle/>
          <a:p>
            <a:r>
              <a:rPr lang="en-US" sz="3200" dirty="0" smtClean="0"/>
              <a:t>2011</a:t>
            </a:r>
            <a:endParaRPr lang="en-US" sz="3200" dirty="0"/>
          </a:p>
        </p:txBody>
      </p:sp>
    </p:spTree>
    <p:extLst>
      <p:ext uri="{BB962C8B-B14F-4D97-AF65-F5344CB8AC3E}">
        <p14:creationId xmlns:p14="http://schemas.microsoft.com/office/powerpoint/2010/main" val="1736850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3600" dirty="0" smtClean="0">
                <a:solidFill>
                  <a:schemeClr val="bg1"/>
                </a:solidFill>
              </a:rPr>
              <a:t>Distribution of International </a:t>
            </a:r>
            <a:br>
              <a:rPr lang="en-US" sz="3600" dirty="0" smtClean="0">
                <a:solidFill>
                  <a:schemeClr val="bg1"/>
                </a:solidFill>
              </a:rPr>
            </a:br>
            <a:r>
              <a:rPr lang="en-US" sz="3600" dirty="0" smtClean="0">
                <a:solidFill>
                  <a:schemeClr val="bg1"/>
                </a:solidFill>
              </a:rPr>
              <a:t>Receipts – 2007 and 2011 </a:t>
            </a:r>
            <a:br>
              <a:rPr lang="en-US" sz="3600" dirty="0" smtClean="0">
                <a:solidFill>
                  <a:schemeClr val="bg1"/>
                </a:solidFill>
              </a:rPr>
            </a:br>
            <a:endParaRPr lang="en-US" sz="3600" dirty="0"/>
          </a:p>
        </p:txBody>
      </p:sp>
      <p:sp>
        <p:nvSpPr>
          <p:cNvPr id="4" name="Slide Number Placeholder 3"/>
          <p:cNvSpPr>
            <a:spLocks noGrp="1"/>
          </p:cNvSpPr>
          <p:nvPr>
            <p:ph type="sldNum" sz="quarter" idx="10"/>
          </p:nvPr>
        </p:nvSpPr>
        <p:spPr/>
        <p:txBody>
          <a:bodyPr/>
          <a:lstStyle/>
          <a:p>
            <a:fld id="{9B75286A-306A-4217-BB00-B50ADF775B31}" type="slidenum">
              <a:rPr lang="en-US" smtClean="0"/>
              <a:pPr/>
              <a:t>16</a:t>
            </a:fld>
            <a:endParaRPr lang="en-US"/>
          </a:p>
        </p:txBody>
      </p:sp>
      <p:graphicFrame>
        <p:nvGraphicFramePr>
          <p:cNvPr id="6" name="Chart 5"/>
          <p:cNvGraphicFramePr>
            <a:graphicFrameLocks/>
          </p:cNvGraphicFramePr>
          <p:nvPr>
            <p:extLst>
              <p:ext uri="{D42A27DB-BD31-4B8C-83A1-F6EECF244321}">
                <p14:modId xmlns:p14="http://schemas.microsoft.com/office/powerpoint/2010/main" val="2474874634"/>
              </p:ext>
            </p:extLst>
          </p:nvPr>
        </p:nvGraphicFramePr>
        <p:xfrm>
          <a:off x="228600" y="2362200"/>
          <a:ext cx="39624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524000" y="1891126"/>
            <a:ext cx="1095172" cy="584775"/>
          </a:xfrm>
          <a:prstGeom prst="rect">
            <a:avLst/>
          </a:prstGeom>
          <a:noFill/>
        </p:spPr>
        <p:txBody>
          <a:bodyPr wrap="none" rtlCol="0">
            <a:spAutoFit/>
          </a:bodyPr>
          <a:lstStyle/>
          <a:p>
            <a:r>
              <a:rPr lang="en-US" sz="3200" dirty="0" smtClean="0"/>
              <a:t>2007</a:t>
            </a:r>
            <a:endParaRPr lang="en-US" sz="3200" dirty="0"/>
          </a:p>
        </p:txBody>
      </p:sp>
      <p:sp>
        <p:nvSpPr>
          <p:cNvPr id="8" name="TextBox 7"/>
          <p:cNvSpPr txBox="1"/>
          <p:nvPr/>
        </p:nvSpPr>
        <p:spPr>
          <a:xfrm>
            <a:off x="5364457" y="1889234"/>
            <a:ext cx="1064715" cy="584775"/>
          </a:xfrm>
          <a:prstGeom prst="rect">
            <a:avLst/>
          </a:prstGeom>
          <a:noFill/>
        </p:spPr>
        <p:txBody>
          <a:bodyPr wrap="none" rtlCol="0">
            <a:spAutoFit/>
          </a:bodyPr>
          <a:lstStyle/>
          <a:p>
            <a:r>
              <a:rPr lang="en-US" sz="3200" dirty="0" smtClean="0"/>
              <a:t>2011</a:t>
            </a:r>
            <a:endParaRPr lang="en-US" sz="3200" dirty="0"/>
          </a:p>
        </p:txBody>
      </p:sp>
      <p:graphicFrame>
        <p:nvGraphicFramePr>
          <p:cNvPr id="10" name="Chart 9"/>
          <p:cNvGraphicFramePr>
            <a:graphicFrameLocks/>
          </p:cNvGraphicFramePr>
          <p:nvPr>
            <p:extLst>
              <p:ext uri="{D42A27DB-BD31-4B8C-83A1-F6EECF244321}">
                <p14:modId xmlns:p14="http://schemas.microsoft.com/office/powerpoint/2010/main" val="2097386032"/>
              </p:ext>
            </p:extLst>
          </p:nvPr>
        </p:nvGraphicFramePr>
        <p:xfrm>
          <a:off x="228600" y="2475900"/>
          <a:ext cx="3962400" cy="39249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ontent Placeholder 10"/>
          <p:cNvGraphicFramePr>
            <a:graphicFrameLocks noGrp="1"/>
          </p:cNvGraphicFramePr>
          <p:nvPr>
            <p:ph idx="1"/>
            <p:extLst>
              <p:ext uri="{D42A27DB-BD31-4B8C-83A1-F6EECF244321}">
                <p14:modId xmlns:p14="http://schemas.microsoft.com/office/powerpoint/2010/main" val="1092176673"/>
              </p:ext>
            </p:extLst>
          </p:nvPr>
        </p:nvGraphicFramePr>
        <p:xfrm>
          <a:off x="3838372" y="2000307"/>
          <a:ext cx="5181600" cy="44196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36483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3600" dirty="0" smtClean="0">
                <a:solidFill>
                  <a:schemeClr val="bg1"/>
                </a:solidFill>
              </a:rPr>
              <a:t>Conclusions</a:t>
            </a:r>
            <a:endParaRPr lang="en-US" sz="3600" dirty="0"/>
          </a:p>
        </p:txBody>
      </p:sp>
      <p:sp>
        <p:nvSpPr>
          <p:cNvPr id="3" name="Content Placeholder 2"/>
          <p:cNvSpPr>
            <a:spLocks noGrp="1"/>
          </p:cNvSpPr>
          <p:nvPr>
            <p:ph idx="1"/>
          </p:nvPr>
        </p:nvSpPr>
        <p:spPr>
          <a:xfrm>
            <a:off x="457200" y="1905000"/>
            <a:ext cx="8229600" cy="4525963"/>
          </a:xfrm>
        </p:spPr>
        <p:txBody>
          <a:bodyPr/>
          <a:lstStyle/>
          <a:p>
            <a:r>
              <a:rPr lang="en-US" sz="2800" dirty="0" smtClean="0"/>
              <a:t>Currency in circulation continues to grow.</a:t>
            </a:r>
          </a:p>
          <a:p>
            <a:pPr lvl="1"/>
            <a:r>
              <a:rPr lang="en-US" sz="2400" dirty="0" smtClean="0"/>
              <a:t>Annual incremental value increases remain strong.</a:t>
            </a:r>
          </a:p>
          <a:p>
            <a:r>
              <a:rPr lang="en-US" sz="2800" dirty="0" smtClean="0"/>
              <a:t>Economic and political uncertainties continue to drive demand.</a:t>
            </a:r>
          </a:p>
          <a:p>
            <a:pPr lvl="1"/>
            <a:r>
              <a:rPr lang="en-US" sz="2400" dirty="0" smtClean="0"/>
              <a:t>Global financial instability is latest example of return to $100 note as store of value during uncertain times.</a:t>
            </a:r>
          </a:p>
          <a:p>
            <a:pPr lvl="1"/>
            <a:r>
              <a:rPr lang="en-US" sz="2400" dirty="0" smtClean="0"/>
              <a:t>International order and deposit patterns have changed following the financial crisis.</a:t>
            </a:r>
          </a:p>
          <a:p>
            <a:r>
              <a:rPr lang="en-US" sz="2800" dirty="0" smtClean="0"/>
              <a:t>New markets have contributed to overall growth increases.</a:t>
            </a:r>
          </a:p>
        </p:txBody>
      </p:sp>
      <p:sp>
        <p:nvSpPr>
          <p:cNvPr id="4" name="Slide Number Placeholder 3"/>
          <p:cNvSpPr>
            <a:spLocks noGrp="1"/>
          </p:cNvSpPr>
          <p:nvPr>
            <p:ph type="sldNum" sz="quarter" idx="10"/>
          </p:nvPr>
        </p:nvSpPr>
        <p:spPr/>
        <p:txBody>
          <a:bodyPr/>
          <a:lstStyle/>
          <a:p>
            <a:fld id="{9B75286A-306A-4217-BB00-B50ADF775B31}" type="slidenum">
              <a:rPr lang="en-US" smtClean="0"/>
              <a:pPr/>
              <a:t>17</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ABC2524-ACF8-468F-94FA-6F5BF2E00863}" type="slidenum">
              <a:rPr lang="en-US"/>
              <a:pPr/>
              <a:t>2</a:t>
            </a:fld>
            <a:endParaRPr lang="en-US"/>
          </a:p>
        </p:txBody>
      </p:sp>
      <p:sp>
        <p:nvSpPr>
          <p:cNvPr id="115714" name="Rectangle 2"/>
          <p:cNvSpPr>
            <a:spLocks noGrp="1" noChangeArrowheads="1"/>
          </p:cNvSpPr>
          <p:nvPr>
            <p:ph type="title"/>
          </p:nvPr>
        </p:nvSpPr>
        <p:spPr bwMode="auto">
          <a:xfrm>
            <a:off x="3810000" y="304800"/>
            <a:ext cx="4953000" cy="990600"/>
          </a:xfrm>
          <a:noFill/>
          <a:ln>
            <a:miter lim="800000"/>
            <a:headEnd/>
            <a:tailEnd/>
          </a:ln>
        </p:spPr>
        <p:txBody>
          <a:bodyPr vert="horz" wrap="square" lIns="91440" tIns="45720" rIns="91440" bIns="45720" numCol="1" anchor="t" anchorCtr="0" compatLnSpc="1">
            <a:prstTxWarp prst="textNoShape">
              <a:avLst/>
            </a:prstTxWarp>
          </a:bodyPr>
          <a:lstStyle/>
          <a:p>
            <a:pPr algn="r"/>
            <a:r>
              <a:rPr lang="en-US" sz="3600">
                <a:solidFill>
                  <a:schemeClr val="bg1"/>
                </a:solidFill>
              </a:rPr>
              <a:t>Outline</a:t>
            </a:r>
          </a:p>
        </p:txBody>
      </p:sp>
      <p:sp>
        <p:nvSpPr>
          <p:cNvPr id="115715" name="Rectangle 3"/>
          <p:cNvSpPr>
            <a:spLocks noGrp="1" noChangeArrowheads="1"/>
          </p:cNvSpPr>
          <p:nvPr>
            <p:ph type="body" idx="1"/>
          </p:nvPr>
        </p:nvSpPr>
        <p:spPr bwMode="auto">
          <a:xfrm>
            <a:off x="457200" y="2209800"/>
            <a:ext cx="8153400" cy="39624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General Trends in Currency in Circulation</a:t>
            </a:r>
          </a:p>
          <a:p>
            <a:r>
              <a:rPr lang="en-US" dirty="0" smtClean="0"/>
              <a:t>Economic Crises and Changes in Demand </a:t>
            </a:r>
          </a:p>
          <a:p>
            <a:r>
              <a:rPr lang="en-US" dirty="0" smtClean="0"/>
              <a:t>Post Crises and Trends in Currency in Circulation</a:t>
            </a:r>
          </a:p>
          <a:p>
            <a:r>
              <a:rPr lang="en-US" dirty="0" smtClean="0"/>
              <a:t>Current Situation</a:t>
            </a:r>
          </a:p>
          <a:p>
            <a:r>
              <a:rPr lang="en-US" dirty="0" smtClean="0"/>
              <a:t>Conclusions</a:t>
            </a:r>
            <a:endParaRPr lang="en-US" dirty="0"/>
          </a:p>
          <a:p>
            <a:pPr>
              <a:buFontTx/>
              <a:buNone/>
            </a:pPr>
            <a:endParaRPr lang="en-US" dirty="0"/>
          </a:p>
          <a:p>
            <a:endParaRPr lang="en-US" sz="2400" dirty="0"/>
          </a:p>
          <a:p>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3600" dirty="0" smtClean="0">
                <a:solidFill>
                  <a:schemeClr val="bg1"/>
                </a:solidFill>
              </a:rPr>
              <a:t>Currency in Circulation:</a:t>
            </a:r>
            <a:br>
              <a:rPr lang="en-US" sz="3600" dirty="0" smtClean="0">
                <a:solidFill>
                  <a:schemeClr val="bg1"/>
                </a:solidFill>
              </a:rPr>
            </a:br>
            <a:r>
              <a:rPr lang="en-US" sz="3600" dirty="0" smtClean="0">
                <a:solidFill>
                  <a:schemeClr val="bg1"/>
                </a:solidFill>
              </a:rPr>
              <a:t>Value and Percent Change</a:t>
            </a:r>
            <a:br>
              <a:rPr lang="en-US" sz="3600" dirty="0" smtClean="0">
                <a:solidFill>
                  <a:schemeClr val="bg1"/>
                </a:solidFill>
              </a:rPr>
            </a:br>
            <a:r>
              <a:rPr lang="en-US" sz="3600" dirty="0" smtClean="0">
                <a:solidFill>
                  <a:schemeClr val="bg1"/>
                </a:solidFill>
              </a:rPr>
              <a:t>1960 - 2011</a:t>
            </a:r>
            <a:endParaRPr lang="en-US" sz="3600" dirty="0">
              <a:solidFill>
                <a:schemeClr val="bg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84481122"/>
              </p:ext>
            </p:extLst>
          </p:nvPr>
        </p:nvGraphicFramePr>
        <p:xfrm>
          <a:off x="381000" y="19050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3600" dirty="0" smtClean="0">
                <a:solidFill>
                  <a:schemeClr val="bg1"/>
                </a:solidFill>
              </a:rPr>
              <a:t>Value of Currency in Circulation: </a:t>
            </a:r>
            <a:br>
              <a:rPr lang="en-US" sz="3600" dirty="0" smtClean="0">
                <a:solidFill>
                  <a:schemeClr val="bg1"/>
                </a:solidFill>
              </a:rPr>
            </a:br>
            <a:r>
              <a:rPr lang="en-US" sz="3600" dirty="0" smtClean="0">
                <a:solidFill>
                  <a:schemeClr val="bg1"/>
                </a:solidFill>
              </a:rPr>
              <a:t>Growth Rate Comparison</a:t>
            </a:r>
            <a:br>
              <a:rPr lang="en-US" sz="3600" dirty="0" smtClean="0">
                <a:solidFill>
                  <a:schemeClr val="bg1"/>
                </a:solidFill>
              </a:rPr>
            </a:br>
            <a:r>
              <a:rPr lang="en-US" sz="3600" dirty="0" smtClean="0">
                <a:solidFill>
                  <a:schemeClr val="bg1"/>
                </a:solidFill>
              </a:rPr>
              <a:t>(by decade)</a:t>
            </a:r>
          </a:p>
        </p:txBody>
      </p:sp>
      <p:sp>
        <p:nvSpPr>
          <p:cNvPr id="4" name="Slide Number Placeholder 3"/>
          <p:cNvSpPr>
            <a:spLocks noGrp="1"/>
          </p:cNvSpPr>
          <p:nvPr>
            <p:ph type="sldNum" sz="quarter" idx="10"/>
          </p:nvPr>
        </p:nvSpPr>
        <p:spPr/>
        <p:txBody>
          <a:bodyPr/>
          <a:lstStyle/>
          <a:p>
            <a:fld id="{9B75286A-306A-4217-BB00-B50ADF775B31}" type="slidenum">
              <a:rPr lang="en-US" smtClean="0">
                <a:solidFill>
                  <a:srgbClr val="FFFFFF"/>
                </a:solidFill>
              </a:rPr>
              <a:pPr/>
              <a:t>4</a:t>
            </a:fld>
            <a:endParaRPr lang="en-US">
              <a:solidFill>
                <a:srgbClr val="FFFFFF"/>
              </a:solidFill>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395074555"/>
              </p:ext>
            </p:extLst>
          </p:nvPr>
        </p:nvGraphicFramePr>
        <p:xfrm>
          <a:off x="457200" y="2286000"/>
          <a:ext cx="8305800" cy="3733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48498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3600" dirty="0" smtClean="0">
                <a:solidFill>
                  <a:schemeClr val="bg1"/>
                </a:solidFill>
              </a:rPr>
              <a:t>Value of Currency in Circulation: </a:t>
            </a:r>
            <a:br>
              <a:rPr lang="en-US" sz="3600" dirty="0" smtClean="0">
                <a:solidFill>
                  <a:schemeClr val="bg1"/>
                </a:solidFill>
              </a:rPr>
            </a:br>
            <a:r>
              <a:rPr lang="en-US" sz="3600" dirty="0" smtClean="0">
                <a:solidFill>
                  <a:schemeClr val="bg1"/>
                </a:solidFill>
              </a:rPr>
              <a:t>Annual Growth Rate</a:t>
            </a:r>
            <a:br>
              <a:rPr lang="en-US" sz="3600" dirty="0" smtClean="0">
                <a:solidFill>
                  <a:schemeClr val="bg1"/>
                </a:solidFill>
              </a:rPr>
            </a:br>
            <a:endParaRPr lang="en-US" sz="3600" dirty="0" smtClean="0">
              <a:solidFill>
                <a:schemeClr val="bg1"/>
              </a:solidFill>
            </a:endParaRPr>
          </a:p>
        </p:txBody>
      </p:sp>
      <p:sp>
        <p:nvSpPr>
          <p:cNvPr id="4" name="Slide Number Placeholder 3"/>
          <p:cNvSpPr>
            <a:spLocks noGrp="1"/>
          </p:cNvSpPr>
          <p:nvPr>
            <p:ph type="sldNum" sz="quarter" idx="10"/>
          </p:nvPr>
        </p:nvSpPr>
        <p:spPr/>
        <p:txBody>
          <a:bodyPr/>
          <a:lstStyle/>
          <a:p>
            <a:fld id="{9B75286A-306A-4217-BB00-B50ADF775B31}" type="slidenum">
              <a:rPr lang="en-US" smtClean="0">
                <a:solidFill>
                  <a:srgbClr val="FFFFFF"/>
                </a:solidFill>
              </a:rPr>
              <a:pPr/>
              <a:t>5</a:t>
            </a:fld>
            <a:endParaRPr lang="en-US">
              <a:solidFill>
                <a:srgbClr val="FFFFFF"/>
              </a:solidFill>
            </a:endParaRPr>
          </a:p>
        </p:txBody>
      </p:sp>
      <p:graphicFrame>
        <p:nvGraphicFramePr>
          <p:cNvPr id="12" name="Chart 11"/>
          <p:cNvGraphicFramePr>
            <a:graphicFrameLocks/>
          </p:cNvGraphicFramePr>
          <p:nvPr>
            <p:extLst>
              <p:ext uri="{D42A27DB-BD31-4B8C-83A1-F6EECF244321}">
                <p14:modId xmlns:p14="http://schemas.microsoft.com/office/powerpoint/2010/main" val="1642834827"/>
              </p:ext>
            </p:extLst>
          </p:nvPr>
        </p:nvGraphicFramePr>
        <p:xfrm>
          <a:off x="457200" y="2057400"/>
          <a:ext cx="83058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bwMode="auto">
          <a:xfrm>
            <a:off x="1600199" y="4800600"/>
            <a:ext cx="381001" cy="190500"/>
          </a:xfrm>
          <a:prstGeom prst="rect">
            <a:avLst/>
          </a:prstGeom>
          <a:solidFill>
            <a:srgbClr val="FF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
        <p:nvSpPr>
          <p:cNvPr id="8" name="TextBox 12"/>
          <p:cNvSpPr txBox="1">
            <a:spLocks noChangeArrowheads="1"/>
          </p:cNvSpPr>
          <p:nvPr/>
        </p:nvSpPr>
        <p:spPr bwMode="auto">
          <a:xfrm>
            <a:off x="1447800" y="4968109"/>
            <a:ext cx="213712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1000" dirty="0">
                <a:solidFill>
                  <a:srgbClr val="000000"/>
                </a:solidFill>
              </a:rPr>
              <a:t>0.8% Growth through August 2008</a:t>
            </a:r>
          </a:p>
        </p:txBody>
      </p:sp>
    </p:spTree>
    <p:extLst>
      <p:ext uri="{BB962C8B-B14F-4D97-AF65-F5344CB8AC3E}">
        <p14:creationId xmlns:p14="http://schemas.microsoft.com/office/powerpoint/2010/main" val="26126746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3600" dirty="0" smtClean="0">
                <a:solidFill>
                  <a:schemeClr val="bg1"/>
                </a:solidFill>
              </a:rPr>
              <a:t>Value of Currency in </a:t>
            </a:r>
            <a:br>
              <a:rPr lang="en-US" sz="3600" dirty="0" smtClean="0">
                <a:solidFill>
                  <a:schemeClr val="bg1"/>
                </a:solidFill>
              </a:rPr>
            </a:br>
            <a:r>
              <a:rPr lang="en-US" sz="3600" dirty="0" smtClean="0">
                <a:solidFill>
                  <a:schemeClr val="bg1"/>
                </a:solidFill>
              </a:rPr>
              <a:t>Circulation:</a:t>
            </a:r>
            <a:r>
              <a:rPr lang="en-US" sz="3600" dirty="0">
                <a:solidFill>
                  <a:schemeClr val="bg1"/>
                </a:solidFill>
              </a:rPr>
              <a:t> </a:t>
            </a:r>
            <a:r>
              <a:rPr lang="en-US" sz="3600" dirty="0" smtClean="0">
                <a:solidFill>
                  <a:schemeClr val="bg1"/>
                </a:solidFill>
              </a:rPr>
              <a:t>2006 - 2012</a:t>
            </a:r>
            <a:endParaRPr lang="en-US" sz="3600" dirty="0"/>
          </a:p>
        </p:txBody>
      </p:sp>
      <p:sp>
        <p:nvSpPr>
          <p:cNvPr id="4" name="Slide Number Placeholder 3"/>
          <p:cNvSpPr>
            <a:spLocks noGrp="1"/>
          </p:cNvSpPr>
          <p:nvPr>
            <p:ph type="sldNum" sz="quarter" idx="10"/>
          </p:nvPr>
        </p:nvSpPr>
        <p:spPr/>
        <p:txBody>
          <a:bodyPr/>
          <a:lstStyle/>
          <a:p>
            <a:fld id="{9B75286A-306A-4217-BB00-B50ADF775B31}" type="slidenum">
              <a:rPr lang="en-US" smtClean="0"/>
              <a:pPr/>
              <a:t>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38700446"/>
              </p:ext>
            </p:extLst>
          </p:nvPr>
        </p:nvGraphicFramePr>
        <p:xfrm>
          <a:off x="304800" y="1905001"/>
          <a:ext cx="8534400" cy="44957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876062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lstStyle/>
          <a:p>
            <a:pPr algn="r"/>
            <a:r>
              <a:rPr lang="en-US" sz="3600" dirty="0" smtClean="0">
                <a:solidFill>
                  <a:schemeClr val="bg1"/>
                </a:solidFill>
              </a:rPr>
              <a:t>Currency in Circulation: Transactional vs. Store of Value Denominations </a:t>
            </a:r>
            <a:br>
              <a:rPr lang="en-US" sz="3600" dirty="0" smtClean="0">
                <a:solidFill>
                  <a:schemeClr val="bg1"/>
                </a:solidFill>
              </a:rPr>
            </a:br>
            <a:r>
              <a:rPr lang="en-US" sz="3600" dirty="0" smtClean="0">
                <a:solidFill>
                  <a:schemeClr val="bg1"/>
                </a:solidFill>
              </a:rPr>
              <a:t>(in value)</a:t>
            </a:r>
            <a:endParaRPr lang="en-US" sz="3600" dirty="0">
              <a:solidFill>
                <a:schemeClr val="bg1"/>
              </a:solidFill>
            </a:endParaRPr>
          </a:p>
        </p:txBody>
      </p:sp>
      <p:sp>
        <p:nvSpPr>
          <p:cNvPr id="4" name="Slide Number Placeholder 3"/>
          <p:cNvSpPr>
            <a:spLocks noGrp="1"/>
          </p:cNvSpPr>
          <p:nvPr>
            <p:ph type="sldNum" sz="quarter" idx="10"/>
          </p:nvPr>
        </p:nvSpPr>
        <p:spPr/>
        <p:txBody>
          <a:bodyPr/>
          <a:lstStyle/>
          <a:p>
            <a:fld id="{9B75286A-306A-4217-BB00-B50ADF775B31}" type="slidenum">
              <a:rPr lang="en-US" smtClean="0"/>
              <a:pPr/>
              <a:t>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75088827"/>
              </p:ext>
            </p:extLst>
          </p:nvPr>
        </p:nvGraphicFramePr>
        <p:xfrm>
          <a:off x="381000" y="19050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3600" dirty="0" smtClean="0">
                <a:solidFill>
                  <a:schemeClr val="bg1"/>
                </a:solidFill>
              </a:rPr>
              <a:t>Value of Currency in Circulation:</a:t>
            </a:r>
            <a:br>
              <a:rPr lang="en-US" sz="3600" dirty="0" smtClean="0">
                <a:solidFill>
                  <a:schemeClr val="bg1"/>
                </a:solidFill>
              </a:rPr>
            </a:br>
            <a:r>
              <a:rPr lang="en-US" sz="3600" dirty="0" smtClean="0">
                <a:solidFill>
                  <a:schemeClr val="bg1"/>
                </a:solidFill>
              </a:rPr>
              <a:t>Transactional Denominations</a:t>
            </a:r>
            <a:endParaRPr lang="en-US" sz="3600" dirty="0">
              <a:solidFill>
                <a:schemeClr val="bg1"/>
              </a:solidFill>
            </a:endParaRPr>
          </a:p>
        </p:txBody>
      </p:sp>
      <p:sp>
        <p:nvSpPr>
          <p:cNvPr id="4" name="Slide Number Placeholder 3"/>
          <p:cNvSpPr>
            <a:spLocks noGrp="1"/>
          </p:cNvSpPr>
          <p:nvPr>
            <p:ph type="sldNum" sz="quarter" idx="10"/>
          </p:nvPr>
        </p:nvSpPr>
        <p:spPr/>
        <p:txBody>
          <a:bodyPr/>
          <a:lstStyle/>
          <a:p>
            <a:fld id="{9B75286A-306A-4217-BB00-B50ADF775B31}" type="slidenum">
              <a:rPr lang="en-US" smtClean="0"/>
              <a:pPr/>
              <a:t>8</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05000"/>
            <a:ext cx="8229600" cy="452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16537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3600" dirty="0" smtClean="0">
                <a:solidFill>
                  <a:schemeClr val="bg1"/>
                </a:solidFill>
              </a:rPr>
              <a:t>Currency in Circulation:</a:t>
            </a:r>
            <a:br>
              <a:rPr lang="en-US" sz="3600" dirty="0" smtClean="0">
                <a:solidFill>
                  <a:schemeClr val="bg1"/>
                </a:solidFill>
              </a:rPr>
            </a:br>
            <a:r>
              <a:rPr lang="en-US" sz="3600" dirty="0" smtClean="0">
                <a:solidFill>
                  <a:schemeClr val="bg1"/>
                </a:solidFill>
              </a:rPr>
              <a:t>Transactional vs. Store of Value Denominations (Billions of Pieces)</a:t>
            </a:r>
            <a:endParaRPr lang="en-US" sz="3600" dirty="0">
              <a:solidFill>
                <a:schemeClr val="bg1"/>
              </a:solidFill>
            </a:endParaRPr>
          </a:p>
        </p:txBody>
      </p:sp>
      <p:sp>
        <p:nvSpPr>
          <p:cNvPr id="4" name="Slide Number Placeholder 3"/>
          <p:cNvSpPr>
            <a:spLocks noGrp="1"/>
          </p:cNvSpPr>
          <p:nvPr>
            <p:ph type="sldNum" sz="quarter" idx="10"/>
          </p:nvPr>
        </p:nvSpPr>
        <p:spPr/>
        <p:txBody>
          <a:bodyPr/>
          <a:lstStyle/>
          <a:p>
            <a:fld id="{9B75286A-306A-4217-BB00-B50ADF775B31}" type="slidenum">
              <a:rPr lang="en-US" smtClean="0"/>
              <a:pPr/>
              <a:t>9</a:t>
            </a:fld>
            <a:endParaRPr 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073368680"/>
              </p:ext>
            </p:extLst>
          </p:nvPr>
        </p:nvGraphicFramePr>
        <p:xfrm>
          <a:off x="457200" y="1981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6102459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14707</TotalTime>
  <Words>2980</Words>
  <Application>Microsoft Office PowerPoint</Application>
  <PresentationFormat>On-screen Show (4:3)</PresentationFormat>
  <Paragraphs>151</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Default Design</vt:lpstr>
      <vt:lpstr>  Michael J Lambert Deputy Associate Director Board of Governors of the  Federal Reserve System</vt:lpstr>
      <vt:lpstr>Outline</vt:lpstr>
      <vt:lpstr>Currency in Circulation: Value and Percent Change 1960 - 2011</vt:lpstr>
      <vt:lpstr>Value of Currency in Circulation:  Growth Rate Comparison (by decade)</vt:lpstr>
      <vt:lpstr>Value of Currency in Circulation:  Annual Growth Rate </vt:lpstr>
      <vt:lpstr>Value of Currency in  Circulation: 2006 - 2012</vt:lpstr>
      <vt:lpstr>Currency in Circulation: Transactional vs. Store of Value Denominations  (in value)</vt:lpstr>
      <vt:lpstr>Value of Currency in Circulation: Transactional Denominations</vt:lpstr>
      <vt:lpstr>Currency in Circulation: Transactional vs. Store of Value Denominations (Billions of Pieces)</vt:lpstr>
      <vt:lpstr>Value of Currency in Circulation: Store of Value Denominations</vt:lpstr>
      <vt:lpstr>Monthly $100 Note Activity: International vs. Domestic</vt:lpstr>
      <vt:lpstr>Annual $100 Note Activity:  International </vt:lpstr>
      <vt:lpstr>International $100 Note Activity:  2007 Net Exporters and Importers </vt:lpstr>
      <vt:lpstr>International $100 Note Activity:  2011 Net Exporters and Importers </vt:lpstr>
      <vt:lpstr>Distribution of International  Payments – 2007 and 2011  </vt:lpstr>
      <vt:lpstr>Distribution of International  Receipts – 2007 and 2011  </vt:lpstr>
      <vt:lpstr>Conclusions</vt:lpstr>
    </vt:vector>
  </TitlesOfParts>
  <Company>Federal Reserve System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test1</dc:creator>
  <cp:lastModifiedBy>Michael Lambert</cp:lastModifiedBy>
  <cp:revision>595</cp:revision>
  <cp:lastPrinted>2012-04-17T18:32:37Z</cp:lastPrinted>
  <dcterms:created xsi:type="dcterms:W3CDTF">2007-04-11T21:10:55Z</dcterms:created>
  <dcterms:modified xsi:type="dcterms:W3CDTF">2012-04-17T18:48:02Z</dcterms:modified>
</cp:coreProperties>
</file>