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  <p:sldMasterId id="2147485373" r:id="rId12"/>
  </p:sldMasterIdLst>
  <p:notesMasterIdLst>
    <p:notesMasterId r:id="rId42"/>
  </p:notesMasterIdLst>
  <p:handoutMasterIdLst>
    <p:handoutMasterId r:id="rId43"/>
  </p:handoutMasterIdLst>
  <p:sldIdLst>
    <p:sldId id="766" r:id="rId13"/>
    <p:sldId id="861" r:id="rId14"/>
    <p:sldId id="772" r:id="rId15"/>
    <p:sldId id="865" r:id="rId16"/>
    <p:sldId id="867" r:id="rId17"/>
    <p:sldId id="866" r:id="rId18"/>
    <p:sldId id="782" r:id="rId19"/>
    <p:sldId id="811" r:id="rId20"/>
    <p:sldId id="812" r:id="rId21"/>
    <p:sldId id="810" r:id="rId22"/>
    <p:sldId id="822" r:id="rId23"/>
    <p:sldId id="784" r:id="rId24"/>
    <p:sldId id="889" r:id="rId25"/>
    <p:sldId id="890" r:id="rId26"/>
    <p:sldId id="891" r:id="rId27"/>
    <p:sldId id="892" r:id="rId28"/>
    <p:sldId id="893" r:id="rId29"/>
    <p:sldId id="898" r:id="rId30"/>
    <p:sldId id="899" r:id="rId31"/>
    <p:sldId id="786" r:id="rId32"/>
    <p:sldId id="807" r:id="rId33"/>
    <p:sldId id="815" r:id="rId34"/>
    <p:sldId id="816" r:id="rId35"/>
    <p:sldId id="819" r:id="rId36"/>
    <p:sldId id="817" r:id="rId37"/>
    <p:sldId id="800" r:id="rId38"/>
    <p:sldId id="818" r:id="rId39"/>
    <p:sldId id="823" r:id="rId40"/>
    <p:sldId id="888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Klepikova" initials="EK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F43"/>
    <a:srgbClr val="595959"/>
    <a:srgbClr val="084D7A"/>
    <a:srgbClr val="2F9746"/>
    <a:srgbClr val="012D74"/>
    <a:srgbClr val="EBE600"/>
    <a:srgbClr val="FFFFFF"/>
    <a:srgbClr val="263A48"/>
    <a:srgbClr val="42557F"/>
    <a:srgbClr val="01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89684" autoAdjust="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strike="sngStrike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strike="sngStrike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strike="sngStrike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rgbClr val="00000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strike="sngStrike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Sheet5!$C$3:$C$7</c:f>
              <c:strCache>
                <c:ptCount val="1"/>
                <c:pt idx="0">
                  <c:v>SME Loans Annual Growth %</c:v>
                </c:pt>
              </c:strCache>
            </c:strRef>
          </c:tx>
          <c:spPr>
            <a:solidFill>
              <a:srgbClr val="B1D0A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Sheet5!$B$8:$B$12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Sheet5!$C$8:$C$12</c:f>
              <c:numCache>
                <c:formatCode>0%</c:formatCode>
                <c:ptCount val="3"/>
                <c:pt idx="0">
                  <c:v>0.3</c:v>
                </c:pt>
                <c:pt idx="1">
                  <c:v>0.217</c:v>
                </c:pt>
                <c:pt idx="2">
                  <c:v>0.36699999999999999</c:v>
                </c:pt>
              </c:numCache>
            </c:numRef>
          </c:val>
        </c:ser>
        <c:ser>
          <c:idx val="1"/>
          <c:order val="1"/>
          <c:tx>
            <c:strRef>
              <c:f>Sheet5!$D$3:$D$7</c:f>
              <c:strCache>
                <c:ptCount val="1"/>
                <c:pt idx="0">
                  <c:v>TEB SME Loans Annual Growth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Sheet5!$B$8:$B$12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Sheet5!$D$8:$D$12</c:f>
              <c:numCache>
                <c:formatCode>0%</c:formatCode>
                <c:ptCount val="3"/>
                <c:pt idx="0">
                  <c:v>0.318</c:v>
                </c:pt>
                <c:pt idx="1">
                  <c:v>0.47099999999999997</c:v>
                </c:pt>
                <c:pt idx="2">
                  <c:v>0.30399999999999999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175696"/>
        <c:axId val="948171384"/>
      </c:barChart>
      <c:catAx>
        <c:axId val="94817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8171384"/>
        <c:crosses val="autoZero"/>
        <c:auto val="1"/>
        <c:lblAlgn val="ctr"/>
        <c:lblOffset val="100"/>
        <c:noMultiLvlLbl val="0"/>
      </c:catAx>
      <c:valAx>
        <c:axId val="9481713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48175696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overlay val="0"/>
    </c:legend>
    <c:plotVisOnly val="1"/>
    <c:dispBlanksAs val="gap"/>
    <c:showDLblsOverMax val="0"/>
  </c:chart>
  <c:spPr>
    <a:noFill/>
    <a:ln>
      <a:solidFill>
        <a:srgbClr val="000000"/>
      </a:solidFill>
    </a:ln>
    <a:effectLst>
      <a:outerShdw blurRad="50800" dist="50800" dir="5400000" algn="ctr" rotWithShape="0">
        <a:srgbClr val="000000">
          <a:alpha val="220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97741-58E5-4F32-8073-BD0569138B66}" type="doc">
      <dgm:prSet loTypeId="urn:microsoft.com/office/officeart/2005/8/layout/hProcess7#1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06C7637-8CD6-4809-B0F4-0A86BB003C7A}">
      <dgm:prSet phldrT="[Text]" custT="1"/>
      <dgm:spPr/>
      <dgm:t>
        <a:bodyPr/>
        <a:lstStyle/>
        <a:p>
          <a:r>
            <a:rPr lang="en-US" sz="1800" b="1" dirty="0" smtClean="0"/>
            <a:t>1.  </a:t>
          </a:r>
          <a:r>
            <a:rPr lang="ru-RU" sz="1400" b="1" dirty="0" smtClean="0"/>
            <a:t>Финансовое состояние банка</a:t>
          </a:r>
          <a:r>
            <a:rPr lang="en-US" sz="1400" b="1" dirty="0" smtClean="0"/>
            <a:t>, </a:t>
          </a:r>
          <a:r>
            <a:rPr lang="ru-RU" sz="1400" b="1" dirty="0" smtClean="0"/>
            <a:t>его рентабельность, динамика качества активов</a:t>
          </a:r>
          <a:r>
            <a:rPr lang="en-US" sz="1400" b="1" dirty="0" smtClean="0"/>
            <a:t>, </a:t>
          </a:r>
          <a:r>
            <a:rPr lang="ru-RU" sz="1400" b="1" dirty="0" smtClean="0"/>
            <a:t>источники доходов, политика формирования резервов и источники финансирования</a:t>
          </a:r>
          <a:r>
            <a:rPr lang="en-US" sz="1400" b="1" dirty="0" smtClean="0"/>
            <a:t>. </a:t>
          </a:r>
        </a:p>
      </dgm:t>
    </dgm:pt>
    <dgm:pt modelId="{2369F805-1848-466A-8DFA-4E99C2B9A99B}" type="parTrans" cxnId="{152E3DEC-41B4-407F-848E-C72DB6495E85}">
      <dgm:prSet/>
      <dgm:spPr/>
      <dgm:t>
        <a:bodyPr/>
        <a:lstStyle/>
        <a:p>
          <a:endParaRPr lang="en-US"/>
        </a:p>
      </dgm:t>
    </dgm:pt>
    <dgm:pt modelId="{03A8595C-8FB9-4004-A53A-3B1EAAF2EAE5}" type="sibTrans" cxnId="{152E3DEC-41B4-407F-848E-C72DB6495E85}">
      <dgm:prSet/>
      <dgm:spPr/>
      <dgm:t>
        <a:bodyPr/>
        <a:lstStyle/>
        <a:p>
          <a:endParaRPr lang="en-US"/>
        </a:p>
      </dgm:t>
    </dgm:pt>
    <dgm:pt modelId="{D51FC88B-B2C6-4E4C-A6A0-32E7C37F7F8B}">
      <dgm:prSet phldrT="[Text]"/>
      <dgm:spPr/>
      <dgm:t>
        <a:bodyPr/>
        <a:lstStyle/>
        <a:p>
          <a:endParaRPr lang="en-US" dirty="0"/>
        </a:p>
      </dgm:t>
    </dgm:pt>
    <dgm:pt modelId="{901E0446-7BA5-4880-8017-86973590CEA5}" type="parTrans" cxnId="{CA24FF21-0E9C-4416-9AAB-44C9A5253DB1}">
      <dgm:prSet/>
      <dgm:spPr/>
      <dgm:t>
        <a:bodyPr/>
        <a:lstStyle/>
        <a:p>
          <a:endParaRPr lang="en-US"/>
        </a:p>
      </dgm:t>
    </dgm:pt>
    <dgm:pt modelId="{803EF2B6-E0B5-4435-9D9E-B422C97A72DD}" type="sibTrans" cxnId="{CA24FF21-0E9C-4416-9AAB-44C9A5253DB1}">
      <dgm:prSet/>
      <dgm:spPr/>
      <dgm:t>
        <a:bodyPr/>
        <a:lstStyle/>
        <a:p>
          <a:endParaRPr lang="en-US"/>
        </a:p>
      </dgm:t>
    </dgm:pt>
    <dgm:pt modelId="{A14F0CAD-A201-4793-910B-2F9FCE108042}">
      <dgm:prSet phldrT="[Text]" custT="1"/>
      <dgm:spPr/>
      <dgm:t>
        <a:bodyPr/>
        <a:lstStyle/>
        <a:p>
          <a:r>
            <a:rPr lang="en-US" sz="1800" b="1" dirty="0" smtClean="0"/>
            <a:t>3.  </a:t>
          </a:r>
          <a:r>
            <a:rPr lang="ru-RU" sz="1400" b="1" dirty="0" smtClean="0"/>
            <a:t>Источники финансирования  банка, их стабильность, политика ценообразования и альтернативы для обеспечения устойчивого развития перспектив для бизнеса, методы привлечения финансирования</a:t>
          </a:r>
          <a:endParaRPr lang="en-US" sz="1400" b="1" dirty="0" smtClean="0"/>
        </a:p>
      </dgm:t>
    </dgm:pt>
    <dgm:pt modelId="{8C21A459-850B-4F69-8836-16D4E67BD510}" type="parTrans" cxnId="{6209443C-A487-427A-8A65-F22F96E66347}">
      <dgm:prSet/>
      <dgm:spPr/>
      <dgm:t>
        <a:bodyPr/>
        <a:lstStyle/>
        <a:p>
          <a:endParaRPr lang="en-US"/>
        </a:p>
      </dgm:t>
    </dgm:pt>
    <dgm:pt modelId="{BA3211A5-A66E-4900-81A6-108CA627B0E4}" type="sibTrans" cxnId="{6209443C-A487-427A-8A65-F22F96E66347}">
      <dgm:prSet/>
      <dgm:spPr/>
      <dgm:t>
        <a:bodyPr/>
        <a:lstStyle/>
        <a:p>
          <a:endParaRPr lang="en-US"/>
        </a:p>
      </dgm:t>
    </dgm:pt>
    <dgm:pt modelId="{4E5BB7CB-7260-4E08-93C6-799201F2C18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6B224A8F-41AD-449A-B583-E39E9AA1074C}" type="parTrans" cxnId="{29C29B00-32F5-4713-A06C-988A42DE7695}">
      <dgm:prSet/>
      <dgm:spPr/>
      <dgm:t>
        <a:bodyPr/>
        <a:lstStyle/>
        <a:p>
          <a:endParaRPr lang="en-US"/>
        </a:p>
      </dgm:t>
    </dgm:pt>
    <dgm:pt modelId="{259CEAA5-C674-444F-A62D-0904B3D91941}" type="sibTrans" cxnId="{29C29B00-32F5-4713-A06C-988A42DE7695}">
      <dgm:prSet/>
      <dgm:spPr/>
      <dgm:t>
        <a:bodyPr/>
        <a:lstStyle/>
        <a:p>
          <a:endParaRPr lang="en-US"/>
        </a:p>
      </dgm:t>
    </dgm:pt>
    <dgm:pt modelId="{6BDFAA0E-B667-453A-9349-F69017829F81}">
      <dgm:prSet phldrT="[Text]" custT="1"/>
      <dgm:spPr/>
      <dgm:t>
        <a:bodyPr/>
        <a:lstStyle/>
        <a:p>
          <a:endParaRPr lang="en-US" sz="1600" dirty="0"/>
        </a:p>
      </dgm:t>
    </dgm:pt>
    <dgm:pt modelId="{081A0B8C-CD2D-4480-904B-3B2D6DB36DBE}" type="sibTrans" cxnId="{0FE46A90-98F0-4D4E-BC98-715D61D5A3A7}">
      <dgm:prSet/>
      <dgm:spPr/>
      <dgm:t>
        <a:bodyPr/>
        <a:lstStyle/>
        <a:p>
          <a:endParaRPr lang="en-US"/>
        </a:p>
      </dgm:t>
    </dgm:pt>
    <dgm:pt modelId="{F64C2CAB-E0DE-4666-B7EF-19F2384754BC}" type="parTrans" cxnId="{0FE46A90-98F0-4D4E-BC98-715D61D5A3A7}">
      <dgm:prSet/>
      <dgm:spPr/>
      <dgm:t>
        <a:bodyPr/>
        <a:lstStyle/>
        <a:p>
          <a:endParaRPr lang="en-US"/>
        </a:p>
      </dgm:t>
    </dgm:pt>
    <dgm:pt modelId="{70FF5D50-1D8B-4509-A293-0E3C0D1E1806}">
      <dgm:prSet/>
      <dgm:spPr/>
      <dgm:t>
        <a:bodyPr/>
        <a:lstStyle/>
        <a:p>
          <a:endParaRPr lang="en-US" dirty="0" smtClean="0"/>
        </a:p>
      </dgm:t>
    </dgm:pt>
    <dgm:pt modelId="{96D11ECA-7653-4E96-92E2-5F00EDD8267B}" type="parTrans" cxnId="{29310972-7266-4155-8801-EA0A64F46EB7}">
      <dgm:prSet/>
      <dgm:spPr/>
      <dgm:t>
        <a:bodyPr/>
        <a:lstStyle/>
        <a:p>
          <a:endParaRPr lang="en-US"/>
        </a:p>
      </dgm:t>
    </dgm:pt>
    <dgm:pt modelId="{890198C4-7F72-4A77-A60E-B2446946E924}" type="sibTrans" cxnId="{29310972-7266-4155-8801-EA0A64F46EB7}">
      <dgm:prSet/>
      <dgm:spPr/>
      <dgm:t>
        <a:bodyPr/>
        <a:lstStyle/>
        <a:p>
          <a:endParaRPr lang="en-US"/>
        </a:p>
      </dgm:t>
    </dgm:pt>
    <dgm:pt modelId="{6B92A55E-2D40-4731-906E-F74CF81EEAFA}">
      <dgm:prSet custT="1"/>
      <dgm:spPr/>
      <dgm:t>
        <a:bodyPr/>
        <a:lstStyle/>
        <a:p>
          <a:r>
            <a:rPr lang="en-US" sz="1800" b="1" dirty="0" smtClean="0"/>
            <a:t>2.  </a:t>
          </a:r>
          <a:r>
            <a:rPr lang="ru-RU" sz="1400" b="1" dirty="0" smtClean="0"/>
            <a:t>Кредитный портфель банка по отраслям, секторам и видам потребителей (физические лица, домохозяйства, малые предприятия, корпорации, государственные предприятия, прочие</a:t>
          </a:r>
          <a:r>
            <a:rPr lang="en-US" sz="1400" b="1" dirty="0" smtClean="0"/>
            <a:t>).</a:t>
          </a:r>
        </a:p>
      </dgm:t>
    </dgm:pt>
    <dgm:pt modelId="{12430687-FCE9-45E4-9A7D-FDA00F6D2B68}" type="parTrans" cxnId="{A3FFF496-C4FE-42F8-A36A-FAA5A7A0249F}">
      <dgm:prSet/>
      <dgm:spPr/>
      <dgm:t>
        <a:bodyPr/>
        <a:lstStyle/>
        <a:p>
          <a:endParaRPr lang="en-US"/>
        </a:p>
      </dgm:t>
    </dgm:pt>
    <dgm:pt modelId="{2243D172-B818-4353-9D66-510E3228CEF2}" type="sibTrans" cxnId="{A3FFF496-C4FE-42F8-A36A-FAA5A7A0249F}">
      <dgm:prSet/>
      <dgm:spPr/>
      <dgm:t>
        <a:bodyPr/>
        <a:lstStyle/>
        <a:p>
          <a:endParaRPr lang="en-US"/>
        </a:p>
      </dgm:t>
    </dgm:pt>
    <dgm:pt modelId="{286BACAC-BBD5-4FE9-934E-EA1D1F6520AD}">
      <dgm:prSet phldrT="[Text]" custT="1"/>
      <dgm:spPr/>
      <dgm:t>
        <a:bodyPr/>
        <a:lstStyle/>
        <a:p>
          <a:r>
            <a:rPr lang="en-US" sz="1800" b="1" smtClean="0"/>
            <a:t>4.</a:t>
          </a:r>
          <a:r>
            <a:rPr lang="ru-RU" sz="1800" b="1" smtClean="0"/>
            <a:t> </a:t>
          </a:r>
          <a:r>
            <a:rPr lang="ru-RU" sz="1400" b="1" smtClean="0"/>
            <a:t>Экономические и отраслевые возможности для инвестиций в новые или развивающиеся отрасли, в том числе за пределами непосредственного региона ведения операций, и оценка воздействия на социально-экономическое положение региона</a:t>
          </a:r>
          <a:r>
            <a:rPr lang="en-US" sz="1400" b="1" smtClean="0"/>
            <a:t>.</a:t>
          </a:r>
          <a:endParaRPr lang="en-US" sz="1400" b="1" dirty="0" smtClean="0"/>
        </a:p>
      </dgm:t>
    </dgm:pt>
    <dgm:pt modelId="{4319299D-9839-4277-878A-5B113895B700}" type="parTrans" cxnId="{E2A324B1-C8F1-436B-9EAA-C52570A0ABF2}">
      <dgm:prSet/>
      <dgm:spPr/>
      <dgm:t>
        <a:bodyPr/>
        <a:lstStyle/>
        <a:p>
          <a:endParaRPr lang="en-US"/>
        </a:p>
      </dgm:t>
    </dgm:pt>
    <dgm:pt modelId="{D1DE77DC-39A4-44C5-B41F-43572166C26C}" type="sibTrans" cxnId="{E2A324B1-C8F1-436B-9EAA-C52570A0ABF2}">
      <dgm:prSet/>
      <dgm:spPr/>
      <dgm:t>
        <a:bodyPr/>
        <a:lstStyle/>
        <a:p>
          <a:endParaRPr lang="en-US"/>
        </a:p>
      </dgm:t>
    </dgm:pt>
    <dgm:pt modelId="{050BC975-0CAE-4856-974D-8AE9ED589A8C}">
      <dgm:prSet custT="1"/>
      <dgm:spPr/>
      <dgm:t>
        <a:bodyPr/>
        <a:lstStyle/>
        <a:p>
          <a:endParaRPr lang="en-US" sz="1800" b="0" dirty="0" smtClean="0"/>
        </a:p>
      </dgm:t>
    </dgm:pt>
    <dgm:pt modelId="{1214D4F5-76D7-460F-BBAC-39B9C30862E6}" type="parTrans" cxnId="{72BECF49-685F-4734-9DAB-CBE72F1655B5}">
      <dgm:prSet/>
      <dgm:spPr/>
      <dgm:t>
        <a:bodyPr/>
        <a:lstStyle/>
        <a:p>
          <a:endParaRPr lang="en-US"/>
        </a:p>
      </dgm:t>
    </dgm:pt>
    <dgm:pt modelId="{0BC7D902-C55C-4975-8C30-665D2E55F6A1}" type="sibTrans" cxnId="{72BECF49-685F-4734-9DAB-CBE72F1655B5}">
      <dgm:prSet/>
      <dgm:spPr/>
      <dgm:t>
        <a:bodyPr/>
        <a:lstStyle/>
        <a:p>
          <a:endParaRPr lang="en-US"/>
        </a:p>
      </dgm:t>
    </dgm:pt>
    <dgm:pt modelId="{22F2A988-5536-494B-B863-756AE922A273}" type="pres">
      <dgm:prSet presAssocID="{63F97741-58E5-4F32-8073-BD0569138B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F234E0-B6F8-4A4F-ADE0-60520C67B513}" type="pres">
      <dgm:prSet presAssocID="{6BDFAA0E-B667-453A-9349-F69017829F8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0B6C5-ACAC-4C09-A5A0-00B1E64C12BB}" type="pres">
      <dgm:prSet presAssocID="{6BDFAA0E-B667-453A-9349-F69017829F81}" presName="bgRect" presStyleLbl="node1" presStyleIdx="0" presStyleCnt="4" custScaleX="119940" custScaleY="150584"/>
      <dgm:spPr/>
      <dgm:t>
        <a:bodyPr/>
        <a:lstStyle/>
        <a:p>
          <a:endParaRPr lang="en-US"/>
        </a:p>
      </dgm:t>
    </dgm:pt>
    <dgm:pt modelId="{9AC1ABB0-21B3-44FD-A31B-4846E067DF88}" type="pres">
      <dgm:prSet presAssocID="{6BDFAA0E-B667-453A-9349-F69017829F81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396E2-3E08-4A41-A92F-EE97E2CBE9CF}" type="pres">
      <dgm:prSet presAssocID="{6BDFAA0E-B667-453A-9349-F69017829F8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F4BE1-09EE-48F9-82E6-25E2E9563B01}" type="pres">
      <dgm:prSet presAssocID="{081A0B8C-CD2D-4480-904B-3B2D6DB36DBE}" presName="hSp" presStyleCnt="0"/>
      <dgm:spPr/>
      <dgm:t>
        <a:bodyPr/>
        <a:lstStyle/>
        <a:p>
          <a:endParaRPr lang="en-US"/>
        </a:p>
      </dgm:t>
    </dgm:pt>
    <dgm:pt modelId="{4F54CE23-B112-4C60-9613-05B2B9F7AC6F}" type="pres">
      <dgm:prSet presAssocID="{081A0B8C-CD2D-4480-904B-3B2D6DB36DBE}" presName="vProcSp" presStyleCnt="0"/>
      <dgm:spPr/>
      <dgm:t>
        <a:bodyPr/>
        <a:lstStyle/>
        <a:p>
          <a:endParaRPr lang="en-US"/>
        </a:p>
      </dgm:t>
    </dgm:pt>
    <dgm:pt modelId="{7E1E0691-6F4D-4A6B-993F-71580190DD22}" type="pres">
      <dgm:prSet presAssocID="{081A0B8C-CD2D-4480-904B-3B2D6DB36DBE}" presName="vSp1" presStyleCnt="0"/>
      <dgm:spPr/>
      <dgm:t>
        <a:bodyPr/>
        <a:lstStyle/>
        <a:p>
          <a:endParaRPr lang="en-US"/>
        </a:p>
      </dgm:t>
    </dgm:pt>
    <dgm:pt modelId="{1CD6EFCC-1FCD-410B-BE46-31FB76E9C0E8}" type="pres">
      <dgm:prSet presAssocID="{081A0B8C-CD2D-4480-904B-3B2D6DB36DBE}" presName="simulatedConn" presStyleLbl="solidFgAcc1" presStyleIdx="0" presStyleCnt="3"/>
      <dgm:spPr/>
      <dgm:t>
        <a:bodyPr/>
        <a:lstStyle/>
        <a:p>
          <a:endParaRPr lang="en-US"/>
        </a:p>
      </dgm:t>
    </dgm:pt>
    <dgm:pt modelId="{957516E5-420E-4BB1-A395-FAF0DBE768F7}" type="pres">
      <dgm:prSet presAssocID="{081A0B8C-CD2D-4480-904B-3B2D6DB36DBE}" presName="vSp2" presStyleCnt="0"/>
      <dgm:spPr/>
      <dgm:t>
        <a:bodyPr/>
        <a:lstStyle/>
        <a:p>
          <a:endParaRPr lang="en-US"/>
        </a:p>
      </dgm:t>
    </dgm:pt>
    <dgm:pt modelId="{DE7C6297-E8C6-412F-AB57-0D626E9E293A}" type="pres">
      <dgm:prSet presAssocID="{081A0B8C-CD2D-4480-904B-3B2D6DB36DBE}" presName="sibTrans" presStyleCnt="0"/>
      <dgm:spPr/>
      <dgm:t>
        <a:bodyPr/>
        <a:lstStyle/>
        <a:p>
          <a:endParaRPr lang="en-US"/>
        </a:p>
      </dgm:t>
    </dgm:pt>
    <dgm:pt modelId="{D670BC35-7BE9-41D5-B21F-25CC6D9A03E1}" type="pres">
      <dgm:prSet presAssocID="{70FF5D50-1D8B-4509-A293-0E3C0D1E180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1038-0F3E-4830-A492-DBF19B0DB113}" type="pres">
      <dgm:prSet presAssocID="{70FF5D50-1D8B-4509-A293-0E3C0D1E1806}" presName="bgRect" presStyleLbl="node1" presStyleIdx="1" presStyleCnt="4" custScaleX="107590" custScaleY="151763" custLinFactNeighborX="1448"/>
      <dgm:spPr/>
      <dgm:t>
        <a:bodyPr/>
        <a:lstStyle/>
        <a:p>
          <a:endParaRPr lang="en-US"/>
        </a:p>
      </dgm:t>
    </dgm:pt>
    <dgm:pt modelId="{939C33A8-E37B-4178-942E-38E1CA866DAC}" type="pres">
      <dgm:prSet presAssocID="{70FF5D50-1D8B-4509-A293-0E3C0D1E1806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239E-8010-430B-AD49-89762AB39414}" type="pres">
      <dgm:prSet presAssocID="{70FF5D50-1D8B-4509-A293-0E3C0D1E180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ABD8A-B1E3-41A8-9F21-29F93592EA63}" type="pres">
      <dgm:prSet presAssocID="{890198C4-7F72-4A77-A60E-B2446946E924}" presName="hSp" presStyleCnt="0"/>
      <dgm:spPr/>
      <dgm:t>
        <a:bodyPr/>
        <a:lstStyle/>
        <a:p>
          <a:endParaRPr lang="en-US"/>
        </a:p>
      </dgm:t>
    </dgm:pt>
    <dgm:pt modelId="{8EA380B9-8340-40AC-8F97-F96BCB882FEA}" type="pres">
      <dgm:prSet presAssocID="{890198C4-7F72-4A77-A60E-B2446946E924}" presName="vProcSp" presStyleCnt="0"/>
      <dgm:spPr/>
      <dgm:t>
        <a:bodyPr/>
        <a:lstStyle/>
        <a:p>
          <a:endParaRPr lang="en-US"/>
        </a:p>
      </dgm:t>
    </dgm:pt>
    <dgm:pt modelId="{D5675289-467B-42FF-A8F3-FB1EDB3BD978}" type="pres">
      <dgm:prSet presAssocID="{890198C4-7F72-4A77-A60E-B2446946E924}" presName="vSp1" presStyleCnt="0"/>
      <dgm:spPr/>
      <dgm:t>
        <a:bodyPr/>
        <a:lstStyle/>
        <a:p>
          <a:endParaRPr lang="en-US"/>
        </a:p>
      </dgm:t>
    </dgm:pt>
    <dgm:pt modelId="{27B1ED80-97B4-4F04-ACC3-5016B81B0750}" type="pres">
      <dgm:prSet presAssocID="{890198C4-7F72-4A77-A60E-B2446946E924}" presName="simulatedConn" presStyleLbl="solidFgAcc1" presStyleIdx="1" presStyleCnt="3"/>
      <dgm:spPr/>
      <dgm:t>
        <a:bodyPr/>
        <a:lstStyle/>
        <a:p>
          <a:endParaRPr lang="en-US"/>
        </a:p>
      </dgm:t>
    </dgm:pt>
    <dgm:pt modelId="{B44F3D08-9704-4BE6-9D35-EAFC06D05BDC}" type="pres">
      <dgm:prSet presAssocID="{890198C4-7F72-4A77-A60E-B2446946E924}" presName="vSp2" presStyleCnt="0"/>
      <dgm:spPr/>
      <dgm:t>
        <a:bodyPr/>
        <a:lstStyle/>
        <a:p>
          <a:endParaRPr lang="en-US"/>
        </a:p>
      </dgm:t>
    </dgm:pt>
    <dgm:pt modelId="{4436F088-074F-4181-9288-C089A26DB6C0}" type="pres">
      <dgm:prSet presAssocID="{890198C4-7F72-4A77-A60E-B2446946E924}" presName="sibTrans" presStyleCnt="0"/>
      <dgm:spPr/>
      <dgm:t>
        <a:bodyPr/>
        <a:lstStyle/>
        <a:p>
          <a:endParaRPr lang="en-US"/>
        </a:p>
      </dgm:t>
    </dgm:pt>
    <dgm:pt modelId="{73AEFFA4-6BBD-4C94-9D24-2AB76C476D24}" type="pres">
      <dgm:prSet presAssocID="{D51FC88B-B2C6-4E4C-A6A0-32E7C37F7F8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C711B-7D4D-49CC-9D1B-302B65A40FB9}" type="pres">
      <dgm:prSet presAssocID="{D51FC88B-B2C6-4E4C-A6A0-32E7C37F7F8B}" presName="bgRect" presStyleLbl="node1" presStyleIdx="2" presStyleCnt="4" custScaleX="121090" custScaleY="153238" custLinFactNeighborX="1541" custLinFactNeighborY="-1432"/>
      <dgm:spPr/>
      <dgm:t>
        <a:bodyPr/>
        <a:lstStyle/>
        <a:p>
          <a:endParaRPr lang="en-US"/>
        </a:p>
      </dgm:t>
    </dgm:pt>
    <dgm:pt modelId="{4BAFFE6B-395B-43EE-B908-ACE5A57069E2}" type="pres">
      <dgm:prSet presAssocID="{D51FC88B-B2C6-4E4C-A6A0-32E7C37F7F8B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1D915-A091-408F-A94E-5008109DD1B0}" type="pres">
      <dgm:prSet presAssocID="{D51FC88B-B2C6-4E4C-A6A0-32E7C37F7F8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B83EB-BBB6-472E-82F3-5D281528DDE7}" type="pres">
      <dgm:prSet presAssocID="{803EF2B6-E0B5-4435-9D9E-B422C97A72DD}" presName="hSp" presStyleCnt="0"/>
      <dgm:spPr/>
      <dgm:t>
        <a:bodyPr/>
        <a:lstStyle/>
        <a:p>
          <a:endParaRPr lang="en-US"/>
        </a:p>
      </dgm:t>
    </dgm:pt>
    <dgm:pt modelId="{2C8CD72D-2A99-4765-98F4-DE48BE9D6AC1}" type="pres">
      <dgm:prSet presAssocID="{803EF2B6-E0B5-4435-9D9E-B422C97A72DD}" presName="vProcSp" presStyleCnt="0"/>
      <dgm:spPr/>
      <dgm:t>
        <a:bodyPr/>
        <a:lstStyle/>
        <a:p>
          <a:endParaRPr lang="en-US"/>
        </a:p>
      </dgm:t>
    </dgm:pt>
    <dgm:pt modelId="{C7E764ED-D559-46AB-B788-3F867CEA3E44}" type="pres">
      <dgm:prSet presAssocID="{803EF2B6-E0B5-4435-9D9E-B422C97A72DD}" presName="vSp1" presStyleCnt="0"/>
      <dgm:spPr/>
      <dgm:t>
        <a:bodyPr/>
        <a:lstStyle/>
        <a:p>
          <a:endParaRPr lang="en-US"/>
        </a:p>
      </dgm:t>
    </dgm:pt>
    <dgm:pt modelId="{13698468-84E8-4014-A48F-5C66112651C7}" type="pres">
      <dgm:prSet presAssocID="{803EF2B6-E0B5-4435-9D9E-B422C97A72DD}" presName="simulatedConn" presStyleLbl="solidFgAcc1" presStyleIdx="2" presStyleCnt="3"/>
      <dgm:spPr/>
      <dgm:t>
        <a:bodyPr/>
        <a:lstStyle/>
        <a:p>
          <a:endParaRPr lang="en-US"/>
        </a:p>
      </dgm:t>
    </dgm:pt>
    <dgm:pt modelId="{DE344290-38B6-4B71-804D-6CE6D61C02F0}" type="pres">
      <dgm:prSet presAssocID="{803EF2B6-E0B5-4435-9D9E-B422C97A72DD}" presName="vSp2" presStyleCnt="0"/>
      <dgm:spPr/>
      <dgm:t>
        <a:bodyPr/>
        <a:lstStyle/>
        <a:p>
          <a:endParaRPr lang="en-US"/>
        </a:p>
      </dgm:t>
    </dgm:pt>
    <dgm:pt modelId="{597A0F7F-815B-4FED-A376-9D1F02F6D5E4}" type="pres">
      <dgm:prSet presAssocID="{803EF2B6-E0B5-4435-9D9E-B422C97A72DD}" presName="sibTrans" presStyleCnt="0"/>
      <dgm:spPr/>
      <dgm:t>
        <a:bodyPr/>
        <a:lstStyle/>
        <a:p>
          <a:endParaRPr lang="en-US"/>
        </a:p>
      </dgm:t>
    </dgm:pt>
    <dgm:pt modelId="{2F43FF75-6988-4839-A75F-0009C255D7EF}" type="pres">
      <dgm:prSet presAssocID="{4E5BB7CB-7260-4E08-93C6-799201F2C18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F7790-0BCE-411C-9382-8DE9BF7E3DB1}" type="pres">
      <dgm:prSet presAssocID="{4E5BB7CB-7260-4E08-93C6-799201F2C183}" presName="bgRect" presStyleLbl="node1" presStyleIdx="3" presStyleCnt="4" custAng="0" custScaleX="173859" custScaleY="248240" custLinFactNeighborX="824"/>
      <dgm:spPr/>
      <dgm:t>
        <a:bodyPr/>
        <a:lstStyle/>
        <a:p>
          <a:endParaRPr lang="en-US"/>
        </a:p>
      </dgm:t>
    </dgm:pt>
    <dgm:pt modelId="{15F7A43A-98B4-4750-A01A-3678B6C9BC71}" type="pres">
      <dgm:prSet presAssocID="{4E5BB7CB-7260-4E08-93C6-799201F2C183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DB8E1-D5EE-40AD-A034-1C97F1F93D60}" type="pres">
      <dgm:prSet presAssocID="{4E5BB7CB-7260-4E08-93C6-799201F2C183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4CF0E-5AC4-41FF-8A4B-68CF22C2E0D6}" type="presOf" srcId="{6BDFAA0E-B667-453A-9349-F69017829F81}" destId="{9AC1ABB0-21B3-44FD-A31B-4846E067DF88}" srcOrd="1" destOrd="0" presId="urn:microsoft.com/office/officeart/2005/8/layout/hProcess7#1"/>
    <dgm:cxn modelId="{0FE46A90-98F0-4D4E-BC98-715D61D5A3A7}" srcId="{63F97741-58E5-4F32-8073-BD0569138B66}" destId="{6BDFAA0E-B667-453A-9349-F69017829F81}" srcOrd="0" destOrd="0" parTransId="{F64C2CAB-E0DE-4666-B7EF-19F2384754BC}" sibTransId="{081A0B8C-CD2D-4480-904B-3B2D6DB36DBE}"/>
    <dgm:cxn modelId="{152E3DEC-41B4-407F-848E-C72DB6495E85}" srcId="{6BDFAA0E-B667-453A-9349-F69017829F81}" destId="{F06C7637-8CD6-4809-B0F4-0A86BB003C7A}" srcOrd="0" destOrd="0" parTransId="{2369F805-1848-466A-8DFA-4E99C2B9A99B}" sibTransId="{03A8595C-8FB9-4004-A53A-3B1EAAF2EAE5}"/>
    <dgm:cxn modelId="{0CE688B2-6A92-4C06-9B44-743974516CE5}" type="presOf" srcId="{D51FC88B-B2C6-4E4C-A6A0-32E7C37F7F8B}" destId="{4BAFFE6B-395B-43EE-B908-ACE5A57069E2}" srcOrd="1" destOrd="0" presId="urn:microsoft.com/office/officeart/2005/8/layout/hProcess7#1"/>
    <dgm:cxn modelId="{E13623DE-24EC-4906-9D10-CF4F8AE33542}" type="presOf" srcId="{6B92A55E-2D40-4731-906E-F74CF81EEAFA}" destId="{C71D239E-8010-430B-AD49-89762AB39414}" srcOrd="0" destOrd="0" presId="urn:microsoft.com/office/officeart/2005/8/layout/hProcess7#1"/>
    <dgm:cxn modelId="{65401CE7-7D00-48F2-8A68-456DC3375342}" type="presOf" srcId="{D51FC88B-B2C6-4E4C-A6A0-32E7C37F7F8B}" destId="{F98C711B-7D4D-49CC-9D1B-302B65A40FB9}" srcOrd="0" destOrd="0" presId="urn:microsoft.com/office/officeart/2005/8/layout/hProcess7#1"/>
    <dgm:cxn modelId="{1E12D818-1628-42C1-8E2A-6B5751652A18}" type="presOf" srcId="{050BC975-0CAE-4856-974D-8AE9ED589A8C}" destId="{C71D239E-8010-430B-AD49-89762AB39414}" srcOrd="0" destOrd="1" presId="urn:microsoft.com/office/officeart/2005/8/layout/hProcess7#1"/>
    <dgm:cxn modelId="{CA24FF21-0E9C-4416-9AAB-44C9A5253DB1}" srcId="{63F97741-58E5-4F32-8073-BD0569138B66}" destId="{D51FC88B-B2C6-4E4C-A6A0-32E7C37F7F8B}" srcOrd="2" destOrd="0" parTransId="{901E0446-7BA5-4880-8017-86973590CEA5}" sibTransId="{803EF2B6-E0B5-4435-9D9E-B422C97A72DD}"/>
    <dgm:cxn modelId="{6209443C-A487-427A-8A65-F22F96E66347}" srcId="{D51FC88B-B2C6-4E4C-A6A0-32E7C37F7F8B}" destId="{A14F0CAD-A201-4793-910B-2F9FCE108042}" srcOrd="0" destOrd="0" parTransId="{8C21A459-850B-4F69-8836-16D4E67BD510}" sibTransId="{BA3211A5-A66E-4900-81A6-108CA627B0E4}"/>
    <dgm:cxn modelId="{12CE88C4-40BB-4F7E-ABE0-9C3523A7F984}" type="presOf" srcId="{286BACAC-BBD5-4FE9-934E-EA1D1F6520AD}" destId="{B5ADB8E1-D5EE-40AD-A034-1C97F1F93D60}" srcOrd="0" destOrd="0" presId="urn:microsoft.com/office/officeart/2005/8/layout/hProcess7#1"/>
    <dgm:cxn modelId="{6E207405-2731-4E6A-ABBA-0D2FCED2F8F3}" type="presOf" srcId="{70FF5D50-1D8B-4509-A293-0E3C0D1E1806}" destId="{939C33A8-E37B-4178-942E-38E1CA866DAC}" srcOrd="1" destOrd="0" presId="urn:microsoft.com/office/officeart/2005/8/layout/hProcess7#1"/>
    <dgm:cxn modelId="{72BECF49-685F-4734-9DAB-CBE72F1655B5}" srcId="{70FF5D50-1D8B-4509-A293-0E3C0D1E1806}" destId="{050BC975-0CAE-4856-974D-8AE9ED589A8C}" srcOrd="1" destOrd="0" parTransId="{1214D4F5-76D7-460F-BBAC-39B9C30862E6}" sibTransId="{0BC7D902-C55C-4975-8C30-665D2E55F6A1}"/>
    <dgm:cxn modelId="{29C29B00-32F5-4713-A06C-988A42DE7695}" srcId="{63F97741-58E5-4F32-8073-BD0569138B66}" destId="{4E5BB7CB-7260-4E08-93C6-799201F2C183}" srcOrd="3" destOrd="0" parTransId="{6B224A8F-41AD-449A-B583-E39E9AA1074C}" sibTransId="{259CEAA5-C674-444F-A62D-0904B3D91941}"/>
    <dgm:cxn modelId="{53C90DF3-CFC6-4800-852B-08031D1B2539}" type="presOf" srcId="{6BDFAA0E-B667-453A-9349-F69017829F81}" destId="{03D0B6C5-ACAC-4C09-A5A0-00B1E64C12BB}" srcOrd="0" destOrd="0" presId="urn:microsoft.com/office/officeart/2005/8/layout/hProcess7#1"/>
    <dgm:cxn modelId="{29310972-7266-4155-8801-EA0A64F46EB7}" srcId="{63F97741-58E5-4F32-8073-BD0569138B66}" destId="{70FF5D50-1D8B-4509-A293-0E3C0D1E1806}" srcOrd="1" destOrd="0" parTransId="{96D11ECA-7653-4E96-92E2-5F00EDD8267B}" sibTransId="{890198C4-7F72-4A77-A60E-B2446946E924}"/>
    <dgm:cxn modelId="{F8CF2B63-9844-4675-AD46-98EB5B672473}" type="presOf" srcId="{63F97741-58E5-4F32-8073-BD0569138B66}" destId="{22F2A988-5536-494B-B863-756AE922A273}" srcOrd="0" destOrd="0" presId="urn:microsoft.com/office/officeart/2005/8/layout/hProcess7#1"/>
    <dgm:cxn modelId="{3B01AC62-EC37-494D-9789-9AE0034E4245}" type="presOf" srcId="{4E5BB7CB-7260-4E08-93C6-799201F2C183}" destId="{15F7A43A-98B4-4750-A01A-3678B6C9BC71}" srcOrd="1" destOrd="0" presId="urn:microsoft.com/office/officeart/2005/8/layout/hProcess7#1"/>
    <dgm:cxn modelId="{E2A324B1-C8F1-436B-9EAA-C52570A0ABF2}" srcId="{4E5BB7CB-7260-4E08-93C6-799201F2C183}" destId="{286BACAC-BBD5-4FE9-934E-EA1D1F6520AD}" srcOrd="0" destOrd="0" parTransId="{4319299D-9839-4277-878A-5B113895B700}" sibTransId="{D1DE77DC-39A4-44C5-B41F-43572166C26C}"/>
    <dgm:cxn modelId="{A3FFF496-C4FE-42F8-A36A-FAA5A7A0249F}" srcId="{70FF5D50-1D8B-4509-A293-0E3C0D1E1806}" destId="{6B92A55E-2D40-4731-906E-F74CF81EEAFA}" srcOrd="0" destOrd="0" parTransId="{12430687-FCE9-45E4-9A7D-FDA00F6D2B68}" sibTransId="{2243D172-B818-4353-9D66-510E3228CEF2}"/>
    <dgm:cxn modelId="{9F90E09C-6EF3-4448-837C-120C73D121EC}" type="presOf" srcId="{A14F0CAD-A201-4793-910B-2F9FCE108042}" destId="{24F1D915-A091-408F-A94E-5008109DD1B0}" srcOrd="0" destOrd="0" presId="urn:microsoft.com/office/officeart/2005/8/layout/hProcess7#1"/>
    <dgm:cxn modelId="{E231AE37-7506-4B27-B5AC-8AF6A1EA3EE8}" type="presOf" srcId="{F06C7637-8CD6-4809-B0F4-0A86BB003C7A}" destId="{A66396E2-3E08-4A41-A92F-EE97E2CBE9CF}" srcOrd="0" destOrd="0" presId="urn:microsoft.com/office/officeart/2005/8/layout/hProcess7#1"/>
    <dgm:cxn modelId="{41C6A9E0-3705-417A-B732-EF179B6EDC64}" type="presOf" srcId="{4E5BB7CB-7260-4E08-93C6-799201F2C183}" destId="{8E2F7790-0BCE-411C-9382-8DE9BF7E3DB1}" srcOrd="0" destOrd="0" presId="urn:microsoft.com/office/officeart/2005/8/layout/hProcess7#1"/>
    <dgm:cxn modelId="{DC90E9DA-D211-4086-B022-B00AF7886AD1}" type="presOf" srcId="{70FF5D50-1D8B-4509-A293-0E3C0D1E1806}" destId="{44CF1038-0F3E-4830-A492-DBF19B0DB113}" srcOrd="0" destOrd="0" presId="urn:microsoft.com/office/officeart/2005/8/layout/hProcess7#1"/>
    <dgm:cxn modelId="{764B550F-E1E7-4DAC-A251-3F4BEB17BBDB}" type="presParOf" srcId="{22F2A988-5536-494B-B863-756AE922A273}" destId="{F6F234E0-B6F8-4A4F-ADE0-60520C67B513}" srcOrd="0" destOrd="0" presId="urn:microsoft.com/office/officeart/2005/8/layout/hProcess7#1"/>
    <dgm:cxn modelId="{393FA2FA-823A-4CF8-B40D-92E6CAF02C6E}" type="presParOf" srcId="{F6F234E0-B6F8-4A4F-ADE0-60520C67B513}" destId="{03D0B6C5-ACAC-4C09-A5A0-00B1E64C12BB}" srcOrd="0" destOrd="0" presId="urn:microsoft.com/office/officeart/2005/8/layout/hProcess7#1"/>
    <dgm:cxn modelId="{40457F1B-65AE-424A-9929-7749819111E1}" type="presParOf" srcId="{F6F234E0-B6F8-4A4F-ADE0-60520C67B513}" destId="{9AC1ABB0-21B3-44FD-A31B-4846E067DF88}" srcOrd="1" destOrd="0" presId="urn:microsoft.com/office/officeart/2005/8/layout/hProcess7#1"/>
    <dgm:cxn modelId="{F7FDE394-8898-4D94-8147-CD1E7A916E64}" type="presParOf" srcId="{F6F234E0-B6F8-4A4F-ADE0-60520C67B513}" destId="{A66396E2-3E08-4A41-A92F-EE97E2CBE9CF}" srcOrd="2" destOrd="0" presId="urn:microsoft.com/office/officeart/2005/8/layout/hProcess7#1"/>
    <dgm:cxn modelId="{928F62E1-4490-40A3-9DA0-A8D2ECAB34B5}" type="presParOf" srcId="{22F2A988-5536-494B-B863-756AE922A273}" destId="{885F4BE1-09EE-48F9-82E6-25E2E9563B01}" srcOrd="1" destOrd="0" presId="urn:microsoft.com/office/officeart/2005/8/layout/hProcess7#1"/>
    <dgm:cxn modelId="{B43588FF-8041-4937-8C21-1026A6070B86}" type="presParOf" srcId="{22F2A988-5536-494B-B863-756AE922A273}" destId="{4F54CE23-B112-4C60-9613-05B2B9F7AC6F}" srcOrd="2" destOrd="0" presId="urn:microsoft.com/office/officeart/2005/8/layout/hProcess7#1"/>
    <dgm:cxn modelId="{1E85FA56-E91F-4B83-84C2-A852FF82168B}" type="presParOf" srcId="{4F54CE23-B112-4C60-9613-05B2B9F7AC6F}" destId="{7E1E0691-6F4D-4A6B-993F-71580190DD22}" srcOrd="0" destOrd="0" presId="urn:microsoft.com/office/officeart/2005/8/layout/hProcess7#1"/>
    <dgm:cxn modelId="{F9007316-BB1F-47C5-92D6-F6BF81BC6373}" type="presParOf" srcId="{4F54CE23-B112-4C60-9613-05B2B9F7AC6F}" destId="{1CD6EFCC-1FCD-410B-BE46-31FB76E9C0E8}" srcOrd="1" destOrd="0" presId="urn:microsoft.com/office/officeart/2005/8/layout/hProcess7#1"/>
    <dgm:cxn modelId="{32F9B19D-6956-4C36-A21C-10F23DCFC1F1}" type="presParOf" srcId="{4F54CE23-B112-4C60-9613-05B2B9F7AC6F}" destId="{957516E5-420E-4BB1-A395-FAF0DBE768F7}" srcOrd="2" destOrd="0" presId="urn:microsoft.com/office/officeart/2005/8/layout/hProcess7#1"/>
    <dgm:cxn modelId="{BE87E7DB-2DA7-4825-89C0-971312BEF6D7}" type="presParOf" srcId="{22F2A988-5536-494B-B863-756AE922A273}" destId="{DE7C6297-E8C6-412F-AB57-0D626E9E293A}" srcOrd="3" destOrd="0" presId="urn:microsoft.com/office/officeart/2005/8/layout/hProcess7#1"/>
    <dgm:cxn modelId="{55EA26C6-E210-4A25-9918-13312B3370F3}" type="presParOf" srcId="{22F2A988-5536-494B-B863-756AE922A273}" destId="{D670BC35-7BE9-41D5-B21F-25CC6D9A03E1}" srcOrd="4" destOrd="0" presId="urn:microsoft.com/office/officeart/2005/8/layout/hProcess7#1"/>
    <dgm:cxn modelId="{07458A73-8B85-4DA8-8553-D21795CBF289}" type="presParOf" srcId="{D670BC35-7BE9-41D5-B21F-25CC6D9A03E1}" destId="{44CF1038-0F3E-4830-A492-DBF19B0DB113}" srcOrd="0" destOrd="0" presId="urn:microsoft.com/office/officeart/2005/8/layout/hProcess7#1"/>
    <dgm:cxn modelId="{C01454F9-FD20-4F3A-AA2C-09AFC5A2FBDF}" type="presParOf" srcId="{D670BC35-7BE9-41D5-B21F-25CC6D9A03E1}" destId="{939C33A8-E37B-4178-942E-38E1CA866DAC}" srcOrd="1" destOrd="0" presId="urn:microsoft.com/office/officeart/2005/8/layout/hProcess7#1"/>
    <dgm:cxn modelId="{C667416A-FC0E-4101-823C-63605719C4E2}" type="presParOf" srcId="{D670BC35-7BE9-41D5-B21F-25CC6D9A03E1}" destId="{C71D239E-8010-430B-AD49-89762AB39414}" srcOrd="2" destOrd="0" presId="urn:microsoft.com/office/officeart/2005/8/layout/hProcess7#1"/>
    <dgm:cxn modelId="{BA22AE2A-05E9-4CCD-897D-F771886B352D}" type="presParOf" srcId="{22F2A988-5536-494B-B863-756AE922A273}" destId="{080ABD8A-B1E3-41A8-9F21-29F93592EA63}" srcOrd="5" destOrd="0" presId="urn:microsoft.com/office/officeart/2005/8/layout/hProcess7#1"/>
    <dgm:cxn modelId="{0D978EB2-3CBE-4741-9DF4-C959A2F1F524}" type="presParOf" srcId="{22F2A988-5536-494B-B863-756AE922A273}" destId="{8EA380B9-8340-40AC-8F97-F96BCB882FEA}" srcOrd="6" destOrd="0" presId="urn:microsoft.com/office/officeart/2005/8/layout/hProcess7#1"/>
    <dgm:cxn modelId="{8AE6E733-E80E-4CB0-8C08-ED3D488F2721}" type="presParOf" srcId="{8EA380B9-8340-40AC-8F97-F96BCB882FEA}" destId="{D5675289-467B-42FF-A8F3-FB1EDB3BD978}" srcOrd="0" destOrd="0" presId="urn:microsoft.com/office/officeart/2005/8/layout/hProcess7#1"/>
    <dgm:cxn modelId="{140D8549-CF0E-42D0-95FF-92654198BFE2}" type="presParOf" srcId="{8EA380B9-8340-40AC-8F97-F96BCB882FEA}" destId="{27B1ED80-97B4-4F04-ACC3-5016B81B0750}" srcOrd="1" destOrd="0" presId="urn:microsoft.com/office/officeart/2005/8/layout/hProcess7#1"/>
    <dgm:cxn modelId="{9036C154-1364-4E81-B7F4-735EBE9F6660}" type="presParOf" srcId="{8EA380B9-8340-40AC-8F97-F96BCB882FEA}" destId="{B44F3D08-9704-4BE6-9D35-EAFC06D05BDC}" srcOrd="2" destOrd="0" presId="urn:microsoft.com/office/officeart/2005/8/layout/hProcess7#1"/>
    <dgm:cxn modelId="{8A9011FD-3CA7-4088-9002-EB9427DC23ED}" type="presParOf" srcId="{22F2A988-5536-494B-B863-756AE922A273}" destId="{4436F088-074F-4181-9288-C089A26DB6C0}" srcOrd="7" destOrd="0" presId="urn:microsoft.com/office/officeart/2005/8/layout/hProcess7#1"/>
    <dgm:cxn modelId="{237CA162-6C6F-4343-9089-BCA2E23F76E4}" type="presParOf" srcId="{22F2A988-5536-494B-B863-756AE922A273}" destId="{73AEFFA4-6BBD-4C94-9D24-2AB76C476D24}" srcOrd="8" destOrd="0" presId="urn:microsoft.com/office/officeart/2005/8/layout/hProcess7#1"/>
    <dgm:cxn modelId="{ECFC12B8-2295-473A-86D7-03FAF16B6184}" type="presParOf" srcId="{73AEFFA4-6BBD-4C94-9D24-2AB76C476D24}" destId="{F98C711B-7D4D-49CC-9D1B-302B65A40FB9}" srcOrd="0" destOrd="0" presId="urn:microsoft.com/office/officeart/2005/8/layout/hProcess7#1"/>
    <dgm:cxn modelId="{8665C565-119F-4AE6-A6A9-AF9B541C827F}" type="presParOf" srcId="{73AEFFA4-6BBD-4C94-9D24-2AB76C476D24}" destId="{4BAFFE6B-395B-43EE-B908-ACE5A57069E2}" srcOrd="1" destOrd="0" presId="urn:microsoft.com/office/officeart/2005/8/layout/hProcess7#1"/>
    <dgm:cxn modelId="{27C65BB4-A6B4-436E-90BD-2404B894846E}" type="presParOf" srcId="{73AEFFA4-6BBD-4C94-9D24-2AB76C476D24}" destId="{24F1D915-A091-408F-A94E-5008109DD1B0}" srcOrd="2" destOrd="0" presId="urn:microsoft.com/office/officeart/2005/8/layout/hProcess7#1"/>
    <dgm:cxn modelId="{C0A8CAD6-274D-4FB7-A1D7-1113AE91602C}" type="presParOf" srcId="{22F2A988-5536-494B-B863-756AE922A273}" destId="{C80B83EB-BBB6-472E-82F3-5D281528DDE7}" srcOrd="9" destOrd="0" presId="urn:microsoft.com/office/officeart/2005/8/layout/hProcess7#1"/>
    <dgm:cxn modelId="{E6B42B14-3050-43C4-A3D8-1603EB149C50}" type="presParOf" srcId="{22F2A988-5536-494B-B863-756AE922A273}" destId="{2C8CD72D-2A99-4765-98F4-DE48BE9D6AC1}" srcOrd="10" destOrd="0" presId="urn:microsoft.com/office/officeart/2005/8/layout/hProcess7#1"/>
    <dgm:cxn modelId="{C8E98438-F4B3-44EA-85EB-8B2E81727B0F}" type="presParOf" srcId="{2C8CD72D-2A99-4765-98F4-DE48BE9D6AC1}" destId="{C7E764ED-D559-46AB-B788-3F867CEA3E44}" srcOrd="0" destOrd="0" presId="urn:microsoft.com/office/officeart/2005/8/layout/hProcess7#1"/>
    <dgm:cxn modelId="{003171A8-9128-415B-86EC-66D3FF3FE6B5}" type="presParOf" srcId="{2C8CD72D-2A99-4765-98F4-DE48BE9D6AC1}" destId="{13698468-84E8-4014-A48F-5C66112651C7}" srcOrd="1" destOrd="0" presId="urn:microsoft.com/office/officeart/2005/8/layout/hProcess7#1"/>
    <dgm:cxn modelId="{CCAD6727-82F8-4C1C-96B0-1ABACB840000}" type="presParOf" srcId="{2C8CD72D-2A99-4765-98F4-DE48BE9D6AC1}" destId="{DE344290-38B6-4B71-804D-6CE6D61C02F0}" srcOrd="2" destOrd="0" presId="urn:microsoft.com/office/officeart/2005/8/layout/hProcess7#1"/>
    <dgm:cxn modelId="{E3CF2E11-5B9E-442D-8F97-1FDAE1B1AB32}" type="presParOf" srcId="{22F2A988-5536-494B-B863-756AE922A273}" destId="{597A0F7F-815B-4FED-A376-9D1F02F6D5E4}" srcOrd="11" destOrd="0" presId="urn:microsoft.com/office/officeart/2005/8/layout/hProcess7#1"/>
    <dgm:cxn modelId="{52DB7874-E42C-4B61-B5F7-7DED6B0199BB}" type="presParOf" srcId="{22F2A988-5536-494B-B863-756AE922A273}" destId="{2F43FF75-6988-4839-A75F-0009C255D7EF}" srcOrd="12" destOrd="0" presId="urn:microsoft.com/office/officeart/2005/8/layout/hProcess7#1"/>
    <dgm:cxn modelId="{9E598490-9D62-45F4-AC36-64EF2419F623}" type="presParOf" srcId="{2F43FF75-6988-4839-A75F-0009C255D7EF}" destId="{8E2F7790-0BCE-411C-9382-8DE9BF7E3DB1}" srcOrd="0" destOrd="0" presId="urn:microsoft.com/office/officeart/2005/8/layout/hProcess7#1"/>
    <dgm:cxn modelId="{E2A266B5-2397-4D0B-B83E-2C57559A79AB}" type="presParOf" srcId="{2F43FF75-6988-4839-A75F-0009C255D7EF}" destId="{15F7A43A-98B4-4750-A01A-3678B6C9BC71}" srcOrd="1" destOrd="0" presId="urn:microsoft.com/office/officeart/2005/8/layout/hProcess7#1"/>
    <dgm:cxn modelId="{D566C015-A286-4102-83E0-6FC7FB16F5C0}" type="presParOf" srcId="{2F43FF75-6988-4839-A75F-0009C255D7EF}" destId="{B5ADB8E1-D5EE-40AD-A034-1C97F1F93D60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D3387-91EA-4ED1-8CE7-11AACA603D7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DEF2D4-609F-4939-B114-7782DE39D6C3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ru-RU" sz="1600" dirty="0" smtClean="0"/>
            <a:t>МСП не хотят понимать сложные продукты. Продукты должны содержать все «научные требования», но быть простыми, практичными и прагматичными.</a:t>
          </a:r>
          <a:endParaRPr lang="en-US" sz="1600" dirty="0">
            <a:effectLst/>
            <a:latin typeface="+mn-lt"/>
            <a:cs typeface="Arial" pitchFamily="34" charset="0"/>
          </a:endParaRPr>
        </a:p>
      </dgm:t>
    </dgm:pt>
    <dgm:pt modelId="{F43D9C3E-6B11-422D-BC3E-2490BBE29F8B}" type="parTrans" cxnId="{F1E55702-9A0A-4869-8FA7-544AFDF120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9E1498-6787-41E8-9B71-F13DF33161FE}" type="sibTrans" cxnId="{F1E55702-9A0A-4869-8FA7-544AFDF120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B9EC4B-4808-4577-9C79-60559639A53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+mn-lt"/>
              <a:cs typeface="Arial" pitchFamily="34" charset="0"/>
            </a:rPr>
            <a:t>Разработка программ НФУ</a:t>
          </a:r>
          <a:r>
            <a:rPr lang="ru-RU" sz="1600" dirty="0" smtClean="0"/>
            <a:t> требует комбинации денег, времени, персонала и усилий, поэтому определение приоритетности продуктов является необходимостью для эффективного результата. Начать можно с 1-2 продуктов, которые являются ключевыми для МСБ и легко могут быть реализованы банком.</a:t>
          </a:r>
          <a:endParaRPr lang="en-US" sz="1600" dirty="0">
            <a:effectLst/>
            <a:latin typeface="+mn-lt"/>
            <a:cs typeface="Arial" pitchFamily="34" charset="0"/>
          </a:endParaRPr>
        </a:p>
      </dgm:t>
    </dgm:pt>
    <dgm:pt modelId="{E821D5E4-1CBF-42EF-931E-A8B814C13AF9}" type="parTrans" cxnId="{46095009-F920-4645-8813-CB1049D845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662EDA-F08A-4E35-96C0-F6639690D507}" type="sibTrans" cxnId="{46095009-F920-4645-8813-CB1049D845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470317-1099-48DD-9688-ACA14020C6EB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/>
            <a:t>Продукты НФУ требуют «усвоения» как со стороны  МСБ, так и самого банка, поэтому требуется время для обратной связи, которая будет использована для дизайна/уточнения для следующих продуктов НФУ.</a:t>
          </a:r>
          <a:r>
            <a:rPr lang="en-US" sz="1600" b="0" dirty="0" smtClean="0">
              <a:latin typeface="+mn-lt"/>
              <a:cs typeface="Arial" pitchFamily="34" charset="0"/>
            </a:rPr>
            <a:t> </a:t>
          </a:r>
          <a:endParaRPr lang="en-US" sz="16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69A12BDE-F236-4126-A0BF-8B81FE094FE2}" type="parTrans" cxnId="{75D6B1DF-F525-4C96-9D21-8BB5843601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B37A31-D8A7-480D-AD88-0BF97704A629}" type="sibTrans" cxnId="{75D6B1DF-F525-4C96-9D21-8BB5843601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06BE3C-4C88-42FE-9F92-DE8BB431918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/>
            <a:t>Программа НФУ - это не маркетинговые усилия, но часть бизнес-стратегии, поэтому она должна иметь устойчивость в долгосрочной перспективе, чтобы гарантировать успешные результаты. В противном случае все ресурсы будут потрачены впустую и МСБ потеряет доверие к банку.</a:t>
          </a:r>
          <a:r>
            <a:rPr lang="en-US" sz="1600" dirty="0" smtClean="0">
              <a:latin typeface="+mn-lt"/>
              <a:cs typeface="Arial" pitchFamily="34" charset="0"/>
            </a:rPr>
            <a:t> </a:t>
          </a:r>
          <a:endParaRPr lang="en-US" sz="16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E27D7EAA-4C74-4F65-8D79-100C2FA3BE8B}" type="parTrans" cxnId="{FFBEF46C-6216-4A38-ACC7-61085619A87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6DE9230-B47B-4DF4-88A4-18FAB630BE85}" type="sibTrans" cxnId="{FFBEF46C-6216-4A38-ACC7-61085619A87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95BA628-D1E1-4EFD-A880-EF94D3B1C33C}">
      <dgm:prSet phldrT="[Text]" custT="1"/>
      <dgm:spPr>
        <a:solidFill>
          <a:schemeClr val="bg2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Поддерживать устойчивость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8DF88799-9202-43E6-9943-A60B54D3A793}" type="sibTrans" cxnId="{7C015211-9D4E-4D83-947F-2B4F47CF9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F9E2D63-9356-451B-A0E3-5DB72C51A8D0}" type="parTrans" cxnId="{7C015211-9D4E-4D83-947F-2B4F47CF90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E66C40B-7085-40CA-83CF-FE0FABD0943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Расти с/за счет опыта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222161A4-82F8-4C3A-91E2-8B1CD433191D}" type="sibTrans" cxnId="{8D87F1CF-BB69-4D40-A3E1-9DB443C5607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97A526A-54E8-49F7-BE52-3DF07B0000E4}" type="parTrans" cxnId="{8D87F1CF-BB69-4D40-A3E1-9DB443C5607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DFBBC5B-378C-4DCC-9106-C6DE5D8D9F3C}">
      <dgm:prSet phldrT="[Text]" custT="1"/>
      <dgm:spPr>
        <a:solidFill>
          <a:schemeClr val="bg2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Начинать с малого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F9A1280C-C8F4-4D58-85DA-F8716ABAAEB1}" type="sibTrans" cxnId="{F3B83463-187F-4D45-980C-6A8ACB59D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6A0061-1C2A-4FA1-B514-A03EA3C39F54}" type="parTrans" cxnId="{F3B83463-187F-4D45-980C-6A8ACB59D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644D41-02BE-4B40-AEF7-8866B11B8B8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Думать и действовать просто</a:t>
          </a:r>
          <a:endParaRPr lang="en-US" sz="1800" b="1" dirty="0">
            <a:latin typeface="+mn-lt"/>
            <a:cs typeface="Arial" pitchFamily="34" charset="0"/>
          </a:endParaRPr>
        </a:p>
      </dgm:t>
    </dgm:pt>
    <dgm:pt modelId="{072D3247-5192-4F19-AD3D-7E19ABE54C6E}" type="sibTrans" cxnId="{576C1160-BE52-4D76-BCDC-799B18FA82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722014-BA53-402E-8B0B-CBDE297E342D}" type="parTrans" cxnId="{576C1160-BE52-4D76-BCDC-799B18FA82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D20825-1B99-40E2-926E-E46F42D01ABB}" type="pres">
      <dgm:prSet presAssocID="{835D3387-91EA-4ED1-8CE7-11AACA603D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210C1-EB47-46F1-8B81-F4B54DD87244}" type="pres">
      <dgm:prSet presAssocID="{24644D41-02BE-4B40-AEF7-8866B11B8B87}" presName="linNode" presStyleCnt="0"/>
      <dgm:spPr/>
      <dgm:t>
        <a:bodyPr/>
        <a:lstStyle/>
        <a:p>
          <a:endParaRPr lang="en-US"/>
        </a:p>
      </dgm:t>
    </dgm:pt>
    <dgm:pt modelId="{3FA03F79-3180-4C99-AFB1-F456BBFA326E}" type="pres">
      <dgm:prSet presAssocID="{24644D41-02BE-4B40-AEF7-8866B11B8B87}" presName="parentText" presStyleLbl="node1" presStyleIdx="0" presStyleCnt="4" custScaleX="81268" custScaleY="1430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89EB1-3B97-46BE-9C40-EED7CDDC2601}" type="pres">
      <dgm:prSet presAssocID="{24644D41-02BE-4B40-AEF7-8866B11B8B87}" presName="descendantText" presStyleLbl="alignAccFollowNode1" presStyleIdx="0" presStyleCnt="4" custScaleX="110994" custScaleY="16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E7878-7EE8-4E51-9AB2-1424DAF31B5A}" type="pres">
      <dgm:prSet presAssocID="{072D3247-5192-4F19-AD3D-7E19ABE54C6E}" presName="sp" presStyleCnt="0"/>
      <dgm:spPr/>
      <dgm:t>
        <a:bodyPr/>
        <a:lstStyle/>
        <a:p>
          <a:endParaRPr lang="en-US"/>
        </a:p>
      </dgm:t>
    </dgm:pt>
    <dgm:pt modelId="{39CAC28A-E4AF-4BEA-9A2E-E64D15991B54}" type="pres">
      <dgm:prSet presAssocID="{2DFBBC5B-378C-4DCC-9106-C6DE5D8D9F3C}" presName="linNode" presStyleCnt="0"/>
      <dgm:spPr/>
      <dgm:t>
        <a:bodyPr/>
        <a:lstStyle/>
        <a:p>
          <a:endParaRPr lang="en-US"/>
        </a:p>
      </dgm:t>
    </dgm:pt>
    <dgm:pt modelId="{0E88E78D-409D-4C1E-BFCC-8174D9F9CB86}" type="pres">
      <dgm:prSet presAssocID="{2DFBBC5B-378C-4DCC-9106-C6DE5D8D9F3C}" presName="parentText" presStyleLbl="node1" presStyleIdx="1" presStyleCnt="4" custScaleX="81502" custScaleY="1575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913FC-3690-4EA8-8150-43A3D1AF07C0}" type="pres">
      <dgm:prSet presAssocID="{2DFBBC5B-378C-4DCC-9106-C6DE5D8D9F3C}" presName="descendantText" presStyleLbl="alignAccFollowNode1" presStyleIdx="1" presStyleCnt="4" custScaleX="113666" custScaleY="20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7DCA0-011B-4BC8-AAA5-FAAB1EB4D8B3}" type="pres">
      <dgm:prSet presAssocID="{F9A1280C-C8F4-4D58-85DA-F8716ABAAEB1}" presName="sp" presStyleCnt="0"/>
      <dgm:spPr/>
      <dgm:t>
        <a:bodyPr/>
        <a:lstStyle/>
        <a:p>
          <a:endParaRPr lang="en-US"/>
        </a:p>
      </dgm:t>
    </dgm:pt>
    <dgm:pt modelId="{4DE974E9-C89B-4014-94A0-5B7000709A92}" type="pres">
      <dgm:prSet presAssocID="{9E66C40B-7085-40CA-83CF-FE0FABD09438}" presName="linNode" presStyleCnt="0"/>
      <dgm:spPr/>
      <dgm:t>
        <a:bodyPr/>
        <a:lstStyle/>
        <a:p>
          <a:endParaRPr lang="en-US"/>
        </a:p>
      </dgm:t>
    </dgm:pt>
    <dgm:pt modelId="{249B8905-B689-402A-AF94-4D3D079CBBCF}" type="pres">
      <dgm:prSet presAssocID="{9E66C40B-7085-40CA-83CF-FE0FABD09438}" presName="parentText" presStyleLbl="node1" presStyleIdx="2" presStyleCnt="4" custScaleX="84070" custScaleY="1570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E7F60-17C2-4359-94F8-63C0ADDE2036}" type="pres">
      <dgm:prSet presAssocID="{9E66C40B-7085-40CA-83CF-FE0FABD09438}" presName="descendantText" presStyleLbl="alignAccFollowNode1" presStyleIdx="2" presStyleCnt="4" custScaleX="113952" custScaleY="166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9FAD0-B7EF-4271-9E1C-0E7FC44A0FB3}" type="pres">
      <dgm:prSet presAssocID="{222161A4-82F8-4C3A-91E2-8B1CD433191D}" presName="sp" presStyleCnt="0"/>
      <dgm:spPr/>
      <dgm:t>
        <a:bodyPr/>
        <a:lstStyle/>
        <a:p>
          <a:endParaRPr lang="en-US"/>
        </a:p>
      </dgm:t>
    </dgm:pt>
    <dgm:pt modelId="{EA02E941-9A82-423B-ABC3-FB6C853FFA17}" type="pres">
      <dgm:prSet presAssocID="{295BA628-D1E1-4EFD-A880-EF94D3B1C33C}" presName="linNode" presStyleCnt="0"/>
      <dgm:spPr/>
      <dgm:t>
        <a:bodyPr/>
        <a:lstStyle/>
        <a:p>
          <a:endParaRPr lang="en-US"/>
        </a:p>
      </dgm:t>
    </dgm:pt>
    <dgm:pt modelId="{D4B5D3E4-8522-4BC9-8B4A-EDA5C5C8B58F}" type="pres">
      <dgm:prSet presAssocID="{295BA628-D1E1-4EFD-A880-EF94D3B1C33C}" presName="parentText" presStyleLbl="node1" presStyleIdx="3" presStyleCnt="4" custScaleX="85470" custScaleY="155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84AEA-02C6-4DA8-A7CB-B210CEEC850B}" type="pres">
      <dgm:prSet presAssocID="{295BA628-D1E1-4EFD-A880-EF94D3B1C33C}" presName="descendantText" presStyleLbl="alignAccFollowNode1" presStyleIdx="3" presStyleCnt="4" custScaleX="113331" custScaleY="22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6B1DF-F525-4C96-9D21-8BB5843601BF}" srcId="{9E66C40B-7085-40CA-83CF-FE0FABD09438}" destId="{59470317-1099-48DD-9688-ACA14020C6EB}" srcOrd="0" destOrd="0" parTransId="{69A12BDE-F236-4126-A0BF-8B81FE094FE2}" sibTransId="{B5B37A31-D8A7-480D-AD88-0BF97704A629}"/>
    <dgm:cxn modelId="{7F4159FA-8C3F-4709-8405-BBDAA0A19448}" type="presOf" srcId="{24644D41-02BE-4B40-AEF7-8866B11B8B87}" destId="{3FA03F79-3180-4C99-AFB1-F456BBFA326E}" srcOrd="0" destOrd="0" presId="urn:microsoft.com/office/officeart/2005/8/layout/vList5"/>
    <dgm:cxn modelId="{C541EE25-6B53-4552-B2A6-3AD78BCFBECB}" type="presOf" srcId="{0606BE3C-4C88-42FE-9F92-DE8BB431918A}" destId="{9C284AEA-02C6-4DA8-A7CB-B210CEEC850B}" srcOrd="0" destOrd="0" presId="urn:microsoft.com/office/officeart/2005/8/layout/vList5"/>
    <dgm:cxn modelId="{1CC595AD-4198-4961-9E27-3A600D715191}" type="presOf" srcId="{75DEF2D4-609F-4939-B114-7782DE39D6C3}" destId="{C5689EB1-3B97-46BE-9C40-EED7CDDC2601}" srcOrd="0" destOrd="0" presId="urn:microsoft.com/office/officeart/2005/8/layout/vList5"/>
    <dgm:cxn modelId="{D26BF372-3CCC-4CB8-AFAF-32D338BBC717}" type="presOf" srcId="{2DFBBC5B-378C-4DCC-9106-C6DE5D8D9F3C}" destId="{0E88E78D-409D-4C1E-BFCC-8174D9F9CB86}" srcOrd="0" destOrd="0" presId="urn:microsoft.com/office/officeart/2005/8/layout/vList5"/>
    <dgm:cxn modelId="{576C1160-BE52-4D76-BCDC-799B18FA82AC}" srcId="{835D3387-91EA-4ED1-8CE7-11AACA603D7F}" destId="{24644D41-02BE-4B40-AEF7-8866B11B8B87}" srcOrd="0" destOrd="0" parTransId="{79722014-BA53-402E-8B0B-CBDE297E342D}" sibTransId="{072D3247-5192-4F19-AD3D-7E19ABE54C6E}"/>
    <dgm:cxn modelId="{46095009-F920-4645-8813-CB1049D8457C}" srcId="{2DFBBC5B-378C-4DCC-9106-C6DE5D8D9F3C}" destId="{85B9EC4B-4808-4577-9C79-60559639A534}" srcOrd="0" destOrd="0" parTransId="{E821D5E4-1CBF-42EF-931E-A8B814C13AF9}" sibTransId="{57662EDA-F08A-4E35-96C0-F6639690D507}"/>
    <dgm:cxn modelId="{4F950594-CA3B-44AC-9DC6-95B93693C052}" type="presOf" srcId="{85B9EC4B-4808-4577-9C79-60559639A534}" destId="{CC9913FC-3690-4EA8-8150-43A3D1AF07C0}" srcOrd="0" destOrd="0" presId="urn:microsoft.com/office/officeart/2005/8/layout/vList5"/>
    <dgm:cxn modelId="{FFBEF46C-6216-4A38-ACC7-61085619A877}" srcId="{295BA628-D1E1-4EFD-A880-EF94D3B1C33C}" destId="{0606BE3C-4C88-42FE-9F92-DE8BB431918A}" srcOrd="0" destOrd="0" parTransId="{E27D7EAA-4C74-4F65-8D79-100C2FA3BE8B}" sibTransId="{C6DE9230-B47B-4DF4-88A4-18FAB630BE85}"/>
    <dgm:cxn modelId="{F1E55702-9A0A-4869-8FA7-544AFDF1209F}" srcId="{24644D41-02BE-4B40-AEF7-8866B11B8B87}" destId="{75DEF2D4-609F-4939-B114-7782DE39D6C3}" srcOrd="0" destOrd="0" parTransId="{F43D9C3E-6B11-422D-BC3E-2490BBE29F8B}" sibTransId="{2F9E1498-6787-41E8-9B71-F13DF33161FE}"/>
    <dgm:cxn modelId="{48EB67FD-D642-4EB7-B96A-2B3F9FA504A4}" type="presOf" srcId="{835D3387-91EA-4ED1-8CE7-11AACA603D7F}" destId="{F5D20825-1B99-40E2-926E-E46F42D01ABB}" srcOrd="0" destOrd="0" presId="urn:microsoft.com/office/officeart/2005/8/layout/vList5"/>
    <dgm:cxn modelId="{7C015211-9D4E-4D83-947F-2B4F47CF9033}" srcId="{835D3387-91EA-4ED1-8CE7-11AACA603D7F}" destId="{295BA628-D1E1-4EFD-A880-EF94D3B1C33C}" srcOrd="3" destOrd="0" parTransId="{9F9E2D63-9356-451B-A0E3-5DB72C51A8D0}" sibTransId="{8DF88799-9202-43E6-9943-A60B54D3A793}"/>
    <dgm:cxn modelId="{F3B83463-187F-4D45-980C-6A8ACB59DDFF}" srcId="{835D3387-91EA-4ED1-8CE7-11AACA603D7F}" destId="{2DFBBC5B-378C-4DCC-9106-C6DE5D8D9F3C}" srcOrd="1" destOrd="0" parTransId="{B76A0061-1C2A-4FA1-B514-A03EA3C39F54}" sibTransId="{F9A1280C-C8F4-4D58-85DA-F8716ABAAEB1}"/>
    <dgm:cxn modelId="{4BC55EA4-13B3-46DB-BFEE-A04C24895827}" type="presOf" srcId="{295BA628-D1E1-4EFD-A880-EF94D3B1C33C}" destId="{D4B5D3E4-8522-4BC9-8B4A-EDA5C5C8B58F}" srcOrd="0" destOrd="0" presId="urn:microsoft.com/office/officeart/2005/8/layout/vList5"/>
    <dgm:cxn modelId="{104087DE-A556-445F-AADC-31D210A592AC}" type="presOf" srcId="{59470317-1099-48DD-9688-ACA14020C6EB}" destId="{475E7F60-17C2-4359-94F8-63C0ADDE2036}" srcOrd="0" destOrd="0" presId="urn:microsoft.com/office/officeart/2005/8/layout/vList5"/>
    <dgm:cxn modelId="{8D87F1CF-BB69-4D40-A3E1-9DB443C5607E}" srcId="{835D3387-91EA-4ED1-8CE7-11AACA603D7F}" destId="{9E66C40B-7085-40CA-83CF-FE0FABD09438}" srcOrd="2" destOrd="0" parTransId="{397A526A-54E8-49F7-BE52-3DF07B0000E4}" sibTransId="{222161A4-82F8-4C3A-91E2-8B1CD433191D}"/>
    <dgm:cxn modelId="{992536ED-3779-49A1-991C-C3A4F3B8E3D4}" type="presOf" srcId="{9E66C40B-7085-40CA-83CF-FE0FABD09438}" destId="{249B8905-B689-402A-AF94-4D3D079CBBCF}" srcOrd="0" destOrd="0" presId="urn:microsoft.com/office/officeart/2005/8/layout/vList5"/>
    <dgm:cxn modelId="{C76415C9-101F-4475-AD82-0DCECC8880B3}" type="presParOf" srcId="{F5D20825-1B99-40E2-926E-E46F42D01ABB}" destId="{BE7210C1-EB47-46F1-8B81-F4B54DD87244}" srcOrd="0" destOrd="0" presId="urn:microsoft.com/office/officeart/2005/8/layout/vList5"/>
    <dgm:cxn modelId="{FB29FC6F-2836-4114-92BA-3F65C7364312}" type="presParOf" srcId="{BE7210C1-EB47-46F1-8B81-F4B54DD87244}" destId="{3FA03F79-3180-4C99-AFB1-F456BBFA326E}" srcOrd="0" destOrd="0" presId="urn:microsoft.com/office/officeart/2005/8/layout/vList5"/>
    <dgm:cxn modelId="{3F649BCE-E994-4544-A51F-8C952AD1EAAD}" type="presParOf" srcId="{BE7210C1-EB47-46F1-8B81-F4B54DD87244}" destId="{C5689EB1-3B97-46BE-9C40-EED7CDDC2601}" srcOrd="1" destOrd="0" presId="urn:microsoft.com/office/officeart/2005/8/layout/vList5"/>
    <dgm:cxn modelId="{67AB66A5-109C-4488-B4CF-56CE90362E92}" type="presParOf" srcId="{F5D20825-1B99-40E2-926E-E46F42D01ABB}" destId="{6EFE7878-7EE8-4E51-9AB2-1424DAF31B5A}" srcOrd="1" destOrd="0" presId="urn:microsoft.com/office/officeart/2005/8/layout/vList5"/>
    <dgm:cxn modelId="{AA19B4C8-E501-42DC-880C-E120F50A546C}" type="presParOf" srcId="{F5D20825-1B99-40E2-926E-E46F42D01ABB}" destId="{39CAC28A-E4AF-4BEA-9A2E-E64D15991B54}" srcOrd="2" destOrd="0" presId="urn:microsoft.com/office/officeart/2005/8/layout/vList5"/>
    <dgm:cxn modelId="{C0B09760-C20D-4059-ABB2-CEC82C62266C}" type="presParOf" srcId="{39CAC28A-E4AF-4BEA-9A2E-E64D15991B54}" destId="{0E88E78D-409D-4C1E-BFCC-8174D9F9CB86}" srcOrd="0" destOrd="0" presId="urn:microsoft.com/office/officeart/2005/8/layout/vList5"/>
    <dgm:cxn modelId="{1D266291-EFFF-4843-ABB9-7C6D1A17143B}" type="presParOf" srcId="{39CAC28A-E4AF-4BEA-9A2E-E64D15991B54}" destId="{CC9913FC-3690-4EA8-8150-43A3D1AF07C0}" srcOrd="1" destOrd="0" presId="urn:microsoft.com/office/officeart/2005/8/layout/vList5"/>
    <dgm:cxn modelId="{E1A73F67-4418-4379-BB77-915078A9259E}" type="presParOf" srcId="{F5D20825-1B99-40E2-926E-E46F42D01ABB}" destId="{D2B7DCA0-011B-4BC8-AAA5-FAAB1EB4D8B3}" srcOrd="3" destOrd="0" presId="urn:microsoft.com/office/officeart/2005/8/layout/vList5"/>
    <dgm:cxn modelId="{4544D940-E642-4C0C-8A73-5BA2E19CEFD7}" type="presParOf" srcId="{F5D20825-1B99-40E2-926E-E46F42D01ABB}" destId="{4DE974E9-C89B-4014-94A0-5B7000709A92}" srcOrd="4" destOrd="0" presId="urn:microsoft.com/office/officeart/2005/8/layout/vList5"/>
    <dgm:cxn modelId="{B0F5DCD5-47C4-4BB8-B9FE-825CCD6E6D22}" type="presParOf" srcId="{4DE974E9-C89B-4014-94A0-5B7000709A92}" destId="{249B8905-B689-402A-AF94-4D3D079CBBCF}" srcOrd="0" destOrd="0" presId="urn:microsoft.com/office/officeart/2005/8/layout/vList5"/>
    <dgm:cxn modelId="{C869C73E-F7C3-4E5B-8B3B-455F4B053090}" type="presParOf" srcId="{4DE974E9-C89B-4014-94A0-5B7000709A92}" destId="{475E7F60-17C2-4359-94F8-63C0ADDE2036}" srcOrd="1" destOrd="0" presId="urn:microsoft.com/office/officeart/2005/8/layout/vList5"/>
    <dgm:cxn modelId="{DE08642C-B161-4653-8364-C3B50B09F6D7}" type="presParOf" srcId="{F5D20825-1B99-40E2-926E-E46F42D01ABB}" destId="{7229FAD0-B7EF-4271-9E1C-0E7FC44A0FB3}" srcOrd="5" destOrd="0" presId="urn:microsoft.com/office/officeart/2005/8/layout/vList5"/>
    <dgm:cxn modelId="{81EA4F39-F36F-412D-BDCC-1B59639F25DD}" type="presParOf" srcId="{F5D20825-1B99-40E2-926E-E46F42D01ABB}" destId="{EA02E941-9A82-423B-ABC3-FB6C853FFA17}" srcOrd="6" destOrd="0" presId="urn:microsoft.com/office/officeart/2005/8/layout/vList5"/>
    <dgm:cxn modelId="{B4F2E41D-C9F3-4E9F-AC87-3DC584AA72A5}" type="presParOf" srcId="{EA02E941-9A82-423B-ABC3-FB6C853FFA17}" destId="{D4B5D3E4-8522-4BC9-8B4A-EDA5C5C8B58F}" srcOrd="0" destOrd="0" presId="urn:microsoft.com/office/officeart/2005/8/layout/vList5"/>
    <dgm:cxn modelId="{7DCCFFC8-83F2-4E05-B96B-872945B417C3}" type="presParOf" srcId="{EA02E941-9A82-423B-ABC3-FB6C853FFA17}" destId="{9C284AEA-02C6-4DA8-A7CB-B210CEEC8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EDF3D-99C5-4E32-91EE-2FA8B28016CB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BBBB9ED-F0D7-4C70-92EF-3B76415617F7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 algn="l">
            <a:lnSpc>
              <a:spcPct val="150000"/>
            </a:lnSpc>
            <a:spcAft>
              <a:spcPts val="400"/>
            </a:spcAft>
          </a:pPr>
          <a:r>
            <a:rPr lang="ru-RU" sz="850" b="1" dirty="0" smtClean="0">
              <a:solidFill>
                <a:srgbClr val="000066"/>
              </a:solidFill>
            </a:rPr>
            <a:t>ОЦЕНКА ДОСТУПНОСТИ ФИНАНСОВЫХ УСЛУГ ДЛЯ МАЛОГО И СРЕДНЕГО БИЗНЕСА</a:t>
          </a:r>
        </a:p>
      </dgm:t>
    </dgm:pt>
    <dgm:pt modelId="{A6EEB48D-C766-4703-90B4-85B77B4E40EB}" type="sibTrans" cxnId="{B6B949D4-6811-4C63-A59B-EB7068BA37DB}">
      <dgm:prSet/>
      <dgm:spPr/>
      <dgm:t>
        <a:bodyPr/>
        <a:lstStyle/>
        <a:p>
          <a:endParaRPr lang="ru-RU"/>
        </a:p>
      </dgm:t>
    </dgm:pt>
    <dgm:pt modelId="{0E524A39-59AC-4A39-9418-BA01DFBD7183}" type="parTrans" cxnId="{B6B949D4-6811-4C63-A59B-EB7068BA37DB}">
      <dgm:prSet/>
      <dgm:spPr/>
      <dgm:t>
        <a:bodyPr/>
        <a:lstStyle/>
        <a:p>
          <a:endParaRPr lang="ru-RU"/>
        </a:p>
      </dgm:t>
    </dgm:pt>
    <dgm:pt modelId="{C2E9CE28-A64E-4209-BD11-7F9CD76342F2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 algn="l">
            <a:lnSpc>
              <a:spcPct val="150000"/>
            </a:lnSpc>
          </a:pPr>
          <a:r>
            <a:rPr lang="ru-RU" sz="850" b="1" dirty="0" smtClean="0">
              <a:solidFill>
                <a:srgbClr val="000066"/>
              </a:solidFill>
            </a:rPr>
            <a:t>ВОСПРИЯТИЕ КРЕДИТНО-ФИНАНСОВЫХ ОРГАНИЗАЦИЙ И ОТНОШЕНИЕ К БАНКОВСКОЙ ДЕЯТЕЛЬНОСТИ ПО ПОДДЕРЖКЕ ПРЕДПРИНИМАТЕЛЬСТВА</a:t>
          </a:r>
        </a:p>
      </dgm:t>
    </dgm:pt>
    <dgm:pt modelId="{FA9CAA68-9873-494A-8586-FEF075103CA2}" type="sibTrans" cxnId="{7F870B9E-9C97-4ED1-BEE9-1F423C5C5E9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4A557E25-97E7-4C71-937F-AB710566BD24}" type="parTrans" cxnId="{7F870B9E-9C97-4ED1-BEE9-1F423C5C5E9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FB0CBD88-3A27-4B0A-9A8D-AF7146F1A518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ru-RU" sz="850" b="1" cap="all" baseline="0" dirty="0" smtClean="0">
              <a:solidFill>
                <a:srgbClr val="000066"/>
              </a:solidFill>
            </a:rPr>
            <a:t>ПОТРЕБНОСТЬ В ФИНАНСОВЫХ И ПРОЧИХ ПРОДУКТАХ И УСЛУГАХ, ОРИЕНТИРОВАННЫХ НА ЖЕНЩИН-ПРЕДПРИНИМАТЕЛЕЙ </a:t>
          </a:r>
        </a:p>
      </dgm:t>
    </dgm:pt>
    <dgm:pt modelId="{35DCA05A-343C-41AA-ABAB-7FC3F0AD363C}" type="parTrans" cxnId="{600025CC-CD97-4C66-A9C9-D22BB2B034B5}">
      <dgm:prSet/>
      <dgm:spPr/>
      <dgm:t>
        <a:bodyPr/>
        <a:lstStyle/>
        <a:p>
          <a:endParaRPr lang="ru-RU"/>
        </a:p>
      </dgm:t>
    </dgm:pt>
    <dgm:pt modelId="{8048FE25-3A3A-454A-ACA1-9BC97B9CCFDF}" type="sibTrans" cxnId="{600025CC-CD97-4C66-A9C9-D22BB2B034B5}">
      <dgm:prSet/>
      <dgm:spPr/>
      <dgm:t>
        <a:bodyPr/>
        <a:lstStyle/>
        <a:p>
          <a:endParaRPr lang="ru-RU"/>
        </a:p>
      </dgm:t>
    </dgm:pt>
    <dgm:pt modelId="{6D13F165-65ED-415D-91B8-EE90EB667587}" type="pres">
      <dgm:prSet presAssocID="{314EDF3D-99C5-4E32-91EE-2FA8B28016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360E-2C17-4CC6-AD9B-C71A526039A4}" type="pres">
      <dgm:prSet presAssocID="{C2E9CE28-A64E-4209-BD11-7F9CD76342F2}" presName="composite" presStyleCnt="0"/>
      <dgm:spPr/>
    </dgm:pt>
    <dgm:pt modelId="{01B8AC9B-B5DA-4E40-86B3-C375C54FE170}" type="pres">
      <dgm:prSet presAssocID="{C2E9CE28-A64E-4209-BD11-7F9CD76342F2}" presName="rect1" presStyleLbl="trAlignAcc1" presStyleIdx="0" presStyleCnt="3" custScaleX="130430" custLinFactNeighborY="-7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D13D-913E-43AE-9280-2769EE6211BC}" type="pres">
      <dgm:prSet presAssocID="{C2E9CE28-A64E-4209-BD11-7F9CD76342F2}" presName="rect2" presStyleLbl="fgImgPlace1" presStyleIdx="0" presStyleCnt="3" custLinFactX="-46895" custLinFactNeighborX="-100000" custLinFactNeighborY="-496"/>
      <dgm:spPr>
        <a:blipFill>
          <a:blip xmlns:r="http://schemas.openxmlformats.org/officeDocument/2006/relationships" r:embed="rId1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92792BDD-B074-4087-A4D7-50D2D1A80153}" type="pres">
      <dgm:prSet presAssocID="{FA9CAA68-9873-494A-8586-FEF075103CA2}" presName="sibTrans" presStyleCnt="0"/>
      <dgm:spPr/>
    </dgm:pt>
    <dgm:pt modelId="{7F8219E0-D39F-4B59-8D0F-E03F6A4E7F40}" type="pres">
      <dgm:prSet presAssocID="{BBBBB9ED-F0D7-4C70-92EF-3B76415617F7}" presName="composite" presStyleCnt="0"/>
      <dgm:spPr/>
    </dgm:pt>
    <dgm:pt modelId="{0C87EE33-BCF8-479D-981B-8DAA50974B25}" type="pres">
      <dgm:prSet presAssocID="{BBBBB9ED-F0D7-4C70-92EF-3B76415617F7}" presName="rect1" presStyleLbl="trAlignAcc1" presStyleIdx="1" presStyleCnt="3" custScaleX="128232" custLinFactNeighborY="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60FD9-7033-4770-91A3-0A9881CCECD2}" type="pres">
      <dgm:prSet presAssocID="{BBBBB9ED-F0D7-4C70-92EF-3B76415617F7}" presName="rect2" presStyleLbl="fgImgPlace1" presStyleIdx="1" presStyleCnt="3" custLinFactX="-46895" custLinFactNeighborX="-100000" custLinFactNeighborY="5711"/>
      <dgm:spPr>
        <a:blipFill>
          <a:blip xmlns:r="http://schemas.openxmlformats.org/officeDocument/2006/relationships" r:embed="rId2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4E15BEB5-1C0A-448B-914C-036337B1E12D}" type="pres">
      <dgm:prSet presAssocID="{A6EEB48D-C766-4703-90B4-85B77B4E40EB}" presName="sibTrans" presStyleCnt="0"/>
      <dgm:spPr/>
    </dgm:pt>
    <dgm:pt modelId="{3236BF5E-9FE2-4E26-B37D-EC9F7C026A54}" type="pres">
      <dgm:prSet presAssocID="{FB0CBD88-3A27-4B0A-9A8D-AF7146F1A518}" presName="composite" presStyleCnt="0"/>
      <dgm:spPr/>
    </dgm:pt>
    <dgm:pt modelId="{14A1F28B-4147-42DC-B3DC-8CAE20B1FBF2}" type="pres">
      <dgm:prSet presAssocID="{FB0CBD88-3A27-4B0A-9A8D-AF7146F1A518}" presName="rect1" presStyleLbl="trAlignAcc1" presStyleIdx="2" presStyleCnt="3" custScaleX="129196" custLinFactNeighborX="-494" custLinFactNeighborY="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6BCDD-9BD8-4EE6-99D4-471FD9B2452B}" type="pres">
      <dgm:prSet presAssocID="{FB0CBD88-3A27-4B0A-9A8D-AF7146F1A518}" presName="rect2" presStyleLbl="fgImgPlace1" presStyleIdx="2" presStyleCnt="3" custLinFactX="-46895" custLinFactNeighborX="-100000" custLinFactNeighborY="13693"/>
      <dgm:spPr>
        <a:blipFill>
          <a:blip xmlns:r="http://schemas.openxmlformats.org/officeDocument/2006/relationships" r:embed="rId3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000066"/>
          </a:solidFill>
        </a:ln>
      </dgm:spPr>
      <dgm:t>
        <a:bodyPr/>
        <a:lstStyle/>
        <a:p>
          <a:endParaRPr lang="ru-RU"/>
        </a:p>
      </dgm:t>
    </dgm:pt>
  </dgm:ptLst>
  <dgm:cxnLst>
    <dgm:cxn modelId="{AA6F9536-0161-4C1A-88F9-3FEFC9700136}" type="presOf" srcId="{314EDF3D-99C5-4E32-91EE-2FA8B28016CB}" destId="{6D13F165-65ED-415D-91B8-EE90EB667587}" srcOrd="0" destOrd="0" presId="urn:microsoft.com/office/officeart/2008/layout/PictureStrips"/>
    <dgm:cxn modelId="{C7A22CAD-211E-4A3A-99B1-35CBAABC34F0}" type="presOf" srcId="{BBBBB9ED-F0D7-4C70-92EF-3B76415617F7}" destId="{0C87EE33-BCF8-479D-981B-8DAA50974B25}" srcOrd="0" destOrd="0" presId="urn:microsoft.com/office/officeart/2008/layout/PictureStrips"/>
    <dgm:cxn modelId="{7F870B9E-9C97-4ED1-BEE9-1F423C5C5E99}" srcId="{314EDF3D-99C5-4E32-91EE-2FA8B28016CB}" destId="{C2E9CE28-A64E-4209-BD11-7F9CD76342F2}" srcOrd="0" destOrd="0" parTransId="{4A557E25-97E7-4C71-937F-AB710566BD24}" sibTransId="{FA9CAA68-9873-494A-8586-FEF075103CA2}"/>
    <dgm:cxn modelId="{600025CC-CD97-4C66-A9C9-D22BB2B034B5}" srcId="{314EDF3D-99C5-4E32-91EE-2FA8B28016CB}" destId="{FB0CBD88-3A27-4B0A-9A8D-AF7146F1A518}" srcOrd="2" destOrd="0" parTransId="{35DCA05A-343C-41AA-ABAB-7FC3F0AD363C}" sibTransId="{8048FE25-3A3A-454A-ACA1-9BC97B9CCFDF}"/>
    <dgm:cxn modelId="{05E56A78-F545-43E6-A532-20D77B98FF36}" type="presOf" srcId="{C2E9CE28-A64E-4209-BD11-7F9CD76342F2}" destId="{01B8AC9B-B5DA-4E40-86B3-C375C54FE170}" srcOrd="0" destOrd="0" presId="urn:microsoft.com/office/officeart/2008/layout/PictureStrips"/>
    <dgm:cxn modelId="{C94EB6E4-D41A-4DE0-AC37-676A89EF489B}" type="presOf" srcId="{FB0CBD88-3A27-4B0A-9A8D-AF7146F1A518}" destId="{14A1F28B-4147-42DC-B3DC-8CAE20B1FBF2}" srcOrd="0" destOrd="0" presId="urn:microsoft.com/office/officeart/2008/layout/PictureStrips"/>
    <dgm:cxn modelId="{B6B949D4-6811-4C63-A59B-EB7068BA37DB}" srcId="{314EDF3D-99C5-4E32-91EE-2FA8B28016CB}" destId="{BBBBB9ED-F0D7-4C70-92EF-3B76415617F7}" srcOrd="1" destOrd="0" parTransId="{0E524A39-59AC-4A39-9418-BA01DFBD7183}" sibTransId="{A6EEB48D-C766-4703-90B4-85B77B4E40EB}"/>
    <dgm:cxn modelId="{1A1BA2BE-DFD8-479D-AE15-9A9BE5963447}" type="presParOf" srcId="{6D13F165-65ED-415D-91B8-EE90EB667587}" destId="{0BDB360E-2C17-4CC6-AD9B-C71A526039A4}" srcOrd="0" destOrd="0" presId="urn:microsoft.com/office/officeart/2008/layout/PictureStrips"/>
    <dgm:cxn modelId="{87DBD2D8-0DFC-4A7F-8BC4-21FBE186F1A1}" type="presParOf" srcId="{0BDB360E-2C17-4CC6-AD9B-C71A526039A4}" destId="{01B8AC9B-B5DA-4E40-86B3-C375C54FE170}" srcOrd="0" destOrd="0" presId="urn:microsoft.com/office/officeart/2008/layout/PictureStrips"/>
    <dgm:cxn modelId="{9A406FCB-8D23-4EED-8C0C-AD18A0787896}" type="presParOf" srcId="{0BDB360E-2C17-4CC6-AD9B-C71A526039A4}" destId="{4EB6D13D-913E-43AE-9280-2769EE6211BC}" srcOrd="1" destOrd="0" presId="urn:microsoft.com/office/officeart/2008/layout/PictureStrips"/>
    <dgm:cxn modelId="{A135245C-0B2D-408C-9DEA-0F0051A139C0}" type="presParOf" srcId="{6D13F165-65ED-415D-91B8-EE90EB667587}" destId="{92792BDD-B074-4087-A4D7-50D2D1A80153}" srcOrd="1" destOrd="0" presId="urn:microsoft.com/office/officeart/2008/layout/PictureStrips"/>
    <dgm:cxn modelId="{CA89CA16-F76B-41C1-9297-83B2BDC404C7}" type="presParOf" srcId="{6D13F165-65ED-415D-91B8-EE90EB667587}" destId="{7F8219E0-D39F-4B59-8D0F-E03F6A4E7F40}" srcOrd="2" destOrd="0" presId="urn:microsoft.com/office/officeart/2008/layout/PictureStrips"/>
    <dgm:cxn modelId="{E9E62CC6-B330-4645-B767-A9FBB29337DC}" type="presParOf" srcId="{7F8219E0-D39F-4B59-8D0F-E03F6A4E7F40}" destId="{0C87EE33-BCF8-479D-981B-8DAA50974B25}" srcOrd="0" destOrd="0" presId="urn:microsoft.com/office/officeart/2008/layout/PictureStrips"/>
    <dgm:cxn modelId="{F741E4AA-2B78-4151-9B80-58F01305A96F}" type="presParOf" srcId="{7F8219E0-D39F-4B59-8D0F-E03F6A4E7F40}" destId="{57360FD9-7033-4770-91A3-0A9881CCECD2}" srcOrd="1" destOrd="0" presId="urn:microsoft.com/office/officeart/2008/layout/PictureStrips"/>
    <dgm:cxn modelId="{3A3C9205-6447-4505-9AE7-661A8A958392}" type="presParOf" srcId="{6D13F165-65ED-415D-91B8-EE90EB667587}" destId="{4E15BEB5-1C0A-448B-914C-036337B1E12D}" srcOrd="3" destOrd="0" presId="urn:microsoft.com/office/officeart/2008/layout/PictureStrips"/>
    <dgm:cxn modelId="{4617BAF1-0CC6-44C0-B543-A9305EB0E82E}" type="presParOf" srcId="{6D13F165-65ED-415D-91B8-EE90EB667587}" destId="{3236BF5E-9FE2-4E26-B37D-EC9F7C026A54}" srcOrd="4" destOrd="0" presId="urn:microsoft.com/office/officeart/2008/layout/PictureStrips"/>
    <dgm:cxn modelId="{6A357201-1793-4EC2-A705-B13576CC36B3}" type="presParOf" srcId="{3236BF5E-9FE2-4E26-B37D-EC9F7C026A54}" destId="{14A1F28B-4147-42DC-B3DC-8CAE20B1FBF2}" srcOrd="0" destOrd="0" presId="urn:microsoft.com/office/officeart/2008/layout/PictureStrips"/>
    <dgm:cxn modelId="{7C72FE20-6CD4-4A96-9B3C-07FDAB9A6689}" type="presParOf" srcId="{3236BF5E-9FE2-4E26-B37D-EC9F7C026A54}" destId="{8E86BCDD-9BD8-4EE6-99D4-471FD9B2452B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EDF3D-99C5-4E32-91EE-2FA8B28016CB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2E76198-C91E-48FA-84CD-4C876EA18A75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 algn="l">
            <a:lnSpc>
              <a:spcPct val="150000"/>
            </a:lnSpc>
          </a:pPr>
          <a:r>
            <a:rPr lang="ru-RU" sz="850" b="1" dirty="0" smtClean="0">
              <a:solidFill>
                <a:srgbClr val="000066"/>
              </a:solidFill>
            </a:rPr>
            <a:t>ФАКТОРЫ, ОКАЗЫВАЮЩИЕ ВЛИЯНИЕ НА ПРИНЯТИЕ РЕШЕНИЯ О НАЧАЛЕ ПРЕДПРИНИМАТЕЛЬСКОЙ ДЕЯТЕЛЬНОСТИ</a:t>
          </a:r>
          <a:endParaRPr lang="ru-RU" sz="850" b="1" dirty="0">
            <a:solidFill>
              <a:srgbClr val="000066"/>
            </a:solidFill>
            <a:latin typeface="Arial"/>
            <a:ea typeface="Arial Unicode MS"/>
            <a:cs typeface="Arial Unicode MS"/>
          </a:endParaRPr>
        </a:p>
      </dgm:t>
    </dgm:pt>
    <dgm:pt modelId="{A4DE00FF-2DD7-4696-9EC8-AEA0CE3F86CD}" type="parTrans" cxnId="{E73B046B-0C26-499E-8E5B-E3D174EAA43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F8B6FBF7-FA79-4FC3-92CE-D9F91EDEC3DD}" type="sibTrans" cxnId="{E73B046B-0C26-499E-8E5B-E3D174EAA43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C2E9CE28-A64E-4209-BD11-7F9CD76342F2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 algn="l">
            <a:lnSpc>
              <a:spcPct val="150000"/>
            </a:lnSpc>
          </a:pPr>
          <a:r>
            <a:rPr lang="ru-RU" sz="850" b="1" dirty="0" smtClean="0">
              <a:solidFill>
                <a:srgbClr val="000066"/>
              </a:solidFill>
              <a:latin typeface="Arial"/>
              <a:ea typeface="Arial Unicode MS"/>
              <a:cs typeface="Arial Unicode MS"/>
            </a:rPr>
            <a:t>БАРЬЕРЫ И ДРАЙВЕРЫ К НАЧАЛУ ПРЕДПРИНИМАТЕЛЬСКОЙ ДЕЯТЕЛЬНОСТИ</a:t>
          </a:r>
          <a:endParaRPr lang="ru-RU" sz="850" b="1" dirty="0" smtClean="0">
            <a:solidFill>
              <a:srgbClr val="000066"/>
            </a:solidFill>
          </a:endParaRPr>
        </a:p>
      </dgm:t>
    </dgm:pt>
    <dgm:pt modelId="{FA9CAA68-9873-494A-8586-FEF075103CA2}" type="sibTrans" cxnId="{7F870B9E-9C97-4ED1-BEE9-1F423C5C5E9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4A557E25-97E7-4C71-937F-AB710566BD24}" type="parTrans" cxnId="{7F870B9E-9C97-4ED1-BEE9-1F423C5C5E99}">
      <dgm:prSet/>
      <dgm:spPr/>
      <dgm:t>
        <a:bodyPr/>
        <a:lstStyle/>
        <a:p>
          <a:pPr algn="l">
            <a:lnSpc>
              <a:spcPct val="150000"/>
            </a:lnSpc>
          </a:pPr>
          <a:endParaRPr lang="ru-RU" sz="1100" b="1" dirty="0">
            <a:solidFill>
              <a:srgbClr val="540000"/>
            </a:solidFill>
          </a:endParaRPr>
        </a:p>
      </dgm:t>
    </dgm:pt>
    <dgm:pt modelId="{BBBBB9ED-F0D7-4C70-92EF-3B76415617F7}">
      <dgm:prSet phldrT="[Текст]" custT="1"/>
      <dgm:spPr>
        <a:xfrm>
          <a:off x="0" y="0"/>
          <a:ext cx="5696849" cy="692640"/>
        </a:xfrm>
        <a:noFill/>
        <a:ln>
          <a:noFill/>
        </a:ln>
      </dgm:spPr>
      <dgm:t>
        <a:bodyPr/>
        <a:lstStyle/>
        <a:p>
          <a:pPr algn="l">
            <a:lnSpc>
              <a:spcPct val="150000"/>
            </a:lnSpc>
          </a:pPr>
          <a:r>
            <a:rPr lang="ru-RU" sz="850" b="1" dirty="0" smtClean="0">
              <a:solidFill>
                <a:srgbClr val="000066"/>
              </a:solidFill>
              <a:latin typeface="Arial"/>
              <a:ea typeface="Arial Unicode MS"/>
              <a:cs typeface="Arial Unicode MS"/>
            </a:rPr>
            <a:t>ОТНОШЕНИЕ К ПРЕДПРИНИМАТЕЛЬСКОЙ ДЕЯТЕЛЬНОСТИ И ОЦЕНКА ПРЕДПРИНИМАТЕЛЬСКОГО КЛИМАТА В РОССИИ</a:t>
          </a:r>
          <a:endParaRPr lang="ru-RU" sz="850" b="1" cap="all" baseline="0" dirty="0" smtClean="0">
            <a:solidFill>
              <a:srgbClr val="000066"/>
            </a:solidFill>
          </a:endParaRPr>
        </a:p>
      </dgm:t>
    </dgm:pt>
    <dgm:pt modelId="{0E524A39-59AC-4A39-9418-BA01DFBD7183}" type="parTrans" cxnId="{B6B949D4-6811-4C63-A59B-EB7068BA37DB}">
      <dgm:prSet/>
      <dgm:spPr/>
      <dgm:t>
        <a:bodyPr/>
        <a:lstStyle/>
        <a:p>
          <a:endParaRPr lang="ru-RU"/>
        </a:p>
      </dgm:t>
    </dgm:pt>
    <dgm:pt modelId="{A6EEB48D-C766-4703-90B4-85B77B4E40EB}" type="sibTrans" cxnId="{B6B949D4-6811-4C63-A59B-EB7068BA37DB}">
      <dgm:prSet/>
      <dgm:spPr/>
      <dgm:t>
        <a:bodyPr/>
        <a:lstStyle/>
        <a:p>
          <a:endParaRPr lang="ru-RU"/>
        </a:p>
      </dgm:t>
    </dgm:pt>
    <dgm:pt modelId="{6D13F165-65ED-415D-91B8-EE90EB667587}" type="pres">
      <dgm:prSet presAssocID="{314EDF3D-99C5-4E32-91EE-2FA8B28016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EF1CF-7D24-4701-9CE4-35C439C67695}" type="pres">
      <dgm:prSet presAssocID="{E2E76198-C91E-48FA-84CD-4C876EA18A75}" presName="composite" presStyleCnt="0"/>
      <dgm:spPr/>
    </dgm:pt>
    <dgm:pt modelId="{2AD9865A-BA13-41BA-B73D-E0D225337062}" type="pres">
      <dgm:prSet presAssocID="{E2E76198-C91E-48FA-84CD-4C876EA18A75}" presName="rect1" presStyleLbl="trAlignAcc1" presStyleIdx="0" presStyleCnt="3" custScaleX="131748" custLinFactNeighborY="-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54E26-A876-42D9-9A63-97C75CF6A2EC}" type="pres">
      <dgm:prSet presAssocID="{E2E76198-C91E-48FA-84CD-4C876EA18A75}" presName="rect2" presStyleLbl="fgImgPlace1" presStyleIdx="0" presStyleCnt="3" custLinFactY="15301" custLinFactNeighborX="-94609" custLinFactNeighborY="100000"/>
      <dgm:spPr>
        <a:blipFill>
          <a:blip xmlns:r="http://schemas.openxmlformats.org/officeDocument/2006/relationships" r:embed="rId1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8575"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527CB803-CC8B-4538-9C11-2AB26D5F875C}" type="pres">
      <dgm:prSet presAssocID="{F8B6FBF7-FA79-4FC3-92CE-D9F91EDEC3DD}" presName="sibTrans" presStyleCnt="0"/>
      <dgm:spPr/>
    </dgm:pt>
    <dgm:pt modelId="{0BDB360E-2C17-4CC6-AD9B-C71A526039A4}" type="pres">
      <dgm:prSet presAssocID="{C2E9CE28-A64E-4209-BD11-7F9CD76342F2}" presName="composite" presStyleCnt="0"/>
      <dgm:spPr/>
    </dgm:pt>
    <dgm:pt modelId="{01B8AC9B-B5DA-4E40-86B3-C375C54FE170}" type="pres">
      <dgm:prSet presAssocID="{C2E9CE28-A64E-4209-BD11-7F9CD76342F2}" presName="rect1" presStyleLbl="trAlignAcc1" presStyleIdx="1" presStyleCnt="3" custScaleX="133931" custLinFactNeighborY="-17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D13D-913E-43AE-9280-2769EE6211BC}" type="pres">
      <dgm:prSet presAssocID="{C2E9CE28-A64E-4209-BD11-7F9CD76342F2}" presName="rect2" presStyleLbl="fgImgPlace1" presStyleIdx="1" presStyleCnt="3" custLinFactY="10755" custLinFactNeighborX="-94609" custLinFactNeighborY="100000"/>
      <dgm:spPr>
        <a:blipFill>
          <a:blip xmlns:r="http://schemas.openxmlformats.org/officeDocument/2006/relationships" r:embed="rId2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>
          <a:solidFill>
            <a:srgbClr val="000066"/>
          </a:solidFill>
        </a:ln>
      </dgm:spPr>
      <dgm:t>
        <a:bodyPr/>
        <a:lstStyle/>
        <a:p>
          <a:endParaRPr lang="ru-RU"/>
        </a:p>
      </dgm:t>
    </dgm:pt>
    <dgm:pt modelId="{92792BDD-B074-4087-A4D7-50D2D1A80153}" type="pres">
      <dgm:prSet presAssocID="{FA9CAA68-9873-494A-8586-FEF075103CA2}" presName="sibTrans" presStyleCnt="0"/>
      <dgm:spPr/>
    </dgm:pt>
    <dgm:pt modelId="{7F8219E0-D39F-4B59-8D0F-E03F6A4E7F40}" type="pres">
      <dgm:prSet presAssocID="{BBBBB9ED-F0D7-4C70-92EF-3B76415617F7}" presName="composite" presStyleCnt="0"/>
      <dgm:spPr/>
    </dgm:pt>
    <dgm:pt modelId="{0C87EE33-BCF8-479D-981B-8DAA50974B25}" type="pres">
      <dgm:prSet presAssocID="{BBBBB9ED-F0D7-4C70-92EF-3B76415617F7}" presName="rect1" presStyleLbl="trAlignAcc1" presStyleIdx="2" presStyleCnt="3" custScaleX="131020" custLinFactNeighborY="-2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60FD9-7033-4770-91A3-0A9881CCECD2}" type="pres">
      <dgm:prSet presAssocID="{BBBBB9ED-F0D7-4C70-92EF-3B76415617F7}" presName="rect2" presStyleLbl="fgImgPlace1" presStyleIdx="2" presStyleCnt="3" custLinFactY="-100000" custLinFactNeighborX="-94609" custLinFactNeighborY="-138445"/>
      <dgm:spPr>
        <a:blipFill>
          <a:blip xmlns:r="http://schemas.openxmlformats.org/officeDocument/2006/relationships" r:embed="rId3" cstate="email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>
          <a:solidFill>
            <a:srgbClr val="000066"/>
          </a:solidFill>
        </a:ln>
      </dgm:spPr>
      <dgm:t>
        <a:bodyPr/>
        <a:lstStyle/>
        <a:p>
          <a:endParaRPr lang="ru-RU"/>
        </a:p>
      </dgm:t>
    </dgm:pt>
  </dgm:ptLst>
  <dgm:cxnLst>
    <dgm:cxn modelId="{E73B046B-0C26-499E-8E5B-E3D174EAA439}" srcId="{314EDF3D-99C5-4E32-91EE-2FA8B28016CB}" destId="{E2E76198-C91E-48FA-84CD-4C876EA18A75}" srcOrd="0" destOrd="0" parTransId="{A4DE00FF-2DD7-4696-9EC8-AEA0CE3F86CD}" sibTransId="{F8B6FBF7-FA79-4FC3-92CE-D9F91EDEC3DD}"/>
    <dgm:cxn modelId="{B72E0A40-D5D3-4794-AC53-196A1F4E31E9}" type="presOf" srcId="{C2E9CE28-A64E-4209-BD11-7F9CD76342F2}" destId="{01B8AC9B-B5DA-4E40-86B3-C375C54FE170}" srcOrd="0" destOrd="0" presId="urn:microsoft.com/office/officeart/2008/layout/PictureStrips"/>
    <dgm:cxn modelId="{EE3147B5-FDA0-4338-B12D-46762CD74B57}" type="presOf" srcId="{BBBBB9ED-F0D7-4C70-92EF-3B76415617F7}" destId="{0C87EE33-BCF8-479D-981B-8DAA50974B25}" srcOrd="0" destOrd="0" presId="urn:microsoft.com/office/officeart/2008/layout/PictureStrips"/>
    <dgm:cxn modelId="{831EE2D2-AA42-42EE-856F-A1658756328A}" type="presOf" srcId="{E2E76198-C91E-48FA-84CD-4C876EA18A75}" destId="{2AD9865A-BA13-41BA-B73D-E0D225337062}" srcOrd="0" destOrd="0" presId="urn:microsoft.com/office/officeart/2008/layout/PictureStrips"/>
    <dgm:cxn modelId="{7F870B9E-9C97-4ED1-BEE9-1F423C5C5E99}" srcId="{314EDF3D-99C5-4E32-91EE-2FA8B28016CB}" destId="{C2E9CE28-A64E-4209-BD11-7F9CD76342F2}" srcOrd="1" destOrd="0" parTransId="{4A557E25-97E7-4C71-937F-AB710566BD24}" sibTransId="{FA9CAA68-9873-494A-8586-FEF075103CA2}"/>
    <dgm:cxn modelId="{B6B949D4-6811-4C63-A59B-EB7068BA37DB}" srcId="{314EDF3D-99C5-4E32-91EE-2FA8B28016CB}" destId="{BBBBB9ED-F0D7-4C70-92EF-3B76415617F7}" srcOrd="2" destOrd="0" parTransId="{0E524A39-59AC-4A39-9418-BA01DFBD7183}" sibTransId="{A6EEB48D-C766-4703-90B4-85B77B4E40EB}"/>
    <dgm:cxn modelId="{6B0E3E69-AB2E-4929-93FD-B3AB7E8B3C05}" type="presOf" srcId="{314EDF3D-99C5-4E32-91EE-2FA8B28016CB}" destId="{6D13F165-65ED-415D-91B8-EE90EB667587}" srcOrd="0" destOrd="0" presId="urn:microsoft.com/office/officeart/2008/layout/PictureStrips"/>
    <dgm:cxn modelId="{1E7270D6-AE5D-49B3-A417-4EF12DEF9A49}" type="presParOf" srcId="{6D13F165-65ED-415D-91B8-EE90EB667587}" destId="{4CBEF1CF-7D24-4701-9CE4-35C439C67695}" srcOrd="0" destOrd="0" presId="urn:microsoft.com/office/officeart/2008/layout/PictureStrips"/>
    <dgm:cxn modelId="{C7C0EC0A-3068-47D2-9D1C-723E897401F7}" type="presParOf" srcId="{4CBEF1CF-7D24-4701-9CE4-35C439C67695}" destId="{2AD9865A-BA13-41BA-B73D-E0D225337062}" srcOrd="0" destOrd="0" presId="urn:microsoft.com/office/officeart/2008/layout/PictureStrips"/>
    <dgm:cxn modelId="{14E4852E-CAB6-4DD7-8E09-7BE1DE27CD7C}" type="presParOf" srcId="{4CBEF1CF-7D24-4701-9CE4-35C439C67695}" destId="{55454E26-A876-42D9-9A63-97C75CF6A2EC}" srcOrd="1" destOrd="0" presId="urn:microsoft.com/office/officeart/2008/layout/PictureStrips"/>
    <dgm:cxn modelId="{17B66A6C-87F9-4C75-9807-7713E9CE5E9D}" type="presParOf" srcId="{6D13F165-65ED-415D-91B8-EE90EB667587}" destId="{527CB803-CC8B-4538-9C11-2AB26D5F875C}" srcOrd="1" destOrd="0" presId="urn:microsoft.com/office/officeart/2008/layout/PictureStrips"/>
    <dgm:cxn modelId="{DA272B80-33BA-47FF-A410-0F19DDD1FD78}" type="presParOf" srcId="{6D13F165-65ED-415D-91B8-EE90EB667587}" destId="{0BDB360E-2C17-4CC6-AD9B-C71A526039A4}" srcOrd="2" destOrd="0" presId="urn:microsoft.com/office/officeart/2008/layout/PictureStrips"/>
    <dgm:cxn modelId="{3F104589-7FAB-4302-A16B-30175D69FD97}" type="presParOf" srcId="{0BDB360E-2C17-4CC6-AD9B-C71A526039A4}" destId="{01B8AC9B-B5DA-4E40-86B3-C375C54FE170}" srcOrd="0" destOrd="0" presId="urn:microsoft.com/office/officeart/2008/layout/PictureStrips"/>
    <dgm:cxn modelId="{D12A3E6E-949E-43D5-A94C-BB04C99F89DC}" type="presParOf" srcId="{0BDB360E-2C17-4CC6-AD9B-C71A526039A4}" destId="{4EB6D13D-913E-43AE-9280-2769EE6211BC}" srcOrd="1" destOrd="0" presId="urn:microsoft.com/office/officeart/2008/layout/PictureStrips"/>
    <dgm:cxn modelId="{DA1FCA71-FC02-4141-AAC6-FE4AD840C1E4}" type="presParOf" srcId="{6D13F165-65ED-415D-91B8-EE90EB667587}" destId="{92792BDD-B074-4087-A4D7-50D2D1A80153}" srcOrd="3" destOrd="0" presId="urn:microsoft.com/office/officeart/2008/layout/PictureStrips"/>
    <dgm:cxn modelId="{D9048EE5-42B9-4EBE-BEEF-1B82CA26EDF7}" type="presParOf" srcId="{6D13F165-65ED-415D-91B8-EE90EB667587}" destId="{7F8219E0-D39F-4B59-8D0F-E03F6A4E7F40}" srcOrd="4" destOrd="0" presId="urn:microsoft.com/office/officeart/2008/layout/PictureStrips"/>
    <dgm:cxn modelId="{F1303FF4-8C54-42C9-8D96-4EA9D8375F5F}" type="presParOf" srcId="{7F8219E0-D39F-4B59-8D0F-E03F6A4E7F40}" destId="{0C87EE33-BCF8-479D-981B-8DAA50974B25}" srcOrd="0" destOrd="0" presId="urn:microsoft.com/office/officeart/2008/layout/PictureStrips"/>
    <dgm:cxn modelId="{6164ABA9-9710-4AB5-A8A8-8B5C77AE059D}" type="presParOf" srcId="{7F8219E0-D39F-4B59-8D0F-E03F6A4E7F40}" destId="{57360FD9-7033-4770-91A3-0A9881CCECD2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9B1D3F-D6E2-4D08-85D9-7E2EA9FE80C2}" type="doc">
      <dgm:prSet loTypeId="urn:microsoft.com/office/officeart/2005/8/layout/hProcess9" loCatId="process" qsTypeId="urn:microsoft.com/office/officeart/2005/8/quickstyle/simple5" qsCatId="simple" csTypeId="urn:microsoft.com/office/officeart/2005/8/colors/accent1_2#6" csCatId="accent1" phldr="1"/>
      <dgm:spPr/>
    </dgm:pt>
    <dgm:pt modelId="{44AB23F2-212F-45B1-BE94-11B33CDDC6E7}">
      <dgm:prSet phldrT="[Text]" custT="1"/>
      <dgm:spPr>
        <a:solidFill>
          <a:srgbClr val="002060"/>
        </a:solidFill>
      </dgm:spPr>
      <dgm:t>
        <a:bodyPr/>
        <a:lstStyle/>
        <a:p>
          <a:r>
            <a:rPr lang="tr-TR" sz="1600" b="1" dirty="0" smtClean="0">
              <a:latin typeface="+mn-lt"/>
            </a:rPr>
            <a:t>SME Guides</a:t>
          </a:r>
          <a:endParaRPr lang="tr-TR" sz="1600" b="1" dirty="0">
            <a:latin typeface="+mn-lt"/>
          </a:endParaRPr>
        </a:p>
      </dgm:t>
    </dgm:pt>
    <dgm:pt modelId="{91DD4786-13DA-494F-94EC-7F1026C240D7}" type="parTrans" cxnId="{6E181419-7D9D-44C4-B503-E7356B537414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F7428CCA-ACDC-4DF8-87DE-B2D85AF7308D}" type="sibTrans" cxnId="{6E181419-7D9D-44C4-B503-E7356B537414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7051C807-2010-47FA-9488-E66E724E7C76}">
      <dgm:prSet phldrT="[Text]" custT="1"/>
      <dgm:spPr>
        <a:solidFill>
          <a:srgbClr val="002060"/>
        </a:solidFill>
      </dgm:spPr>
      <dgm:t>
        <a:bodyPr/>
        <a:lstStyle/>
        <a:p>
          <a:r>
            <a:rPr lang="tr-TR" sz="1600" b="1" dirty="0" smtClean="0">
              <a:latin typeface="+mn-lt"/>
            </a:rPr>
            <a:t>SME Experts</a:t>
          </a:r>
          <a:endParaRPr lang="tr-TR" sz="1600" b="1" dirty="0">
            <a:latin typeface="+mn-lt"/>
          </a:endParaRPr>
        </a:p>
      </dgm:t>
    </dgm:pt>
    <dgm:pt modelId="{01AA9962-4299-406E-825F-60E394775DF3}" type="parTrans" cxnId="{C6516F57-4FAC-4399-A25A-AD7E463AFFB9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C7A347F4-AB15-4F18-8E04-982674E2E380}" type="sibTrans" cxnId="{C6516F57-4FAC-4399-A25A-AD7E463AFFB9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DE9AA432-2224-4E49-A56E-E4A1F1EA0977}">
      <dgm:prSet phldrT="[Text]" custT="1"/>
      <dgm:spPr>
        <a:solidFill>
          <a:srgbClr val="002060"/>
        </a:solidFill>
      </dgm:spPr>
      <dgm:t>
        <a:bodyPr/>
        <a:lstStyle/>
        <a:p>
          <a:r>
            <a:rPr lang="tr-TR" sz="1600" b="1" dirty="0" smtClean="0">
              <a:latin typeface="+mn-lt"/>
            </a:rPr>
            <a:t>SME Consultants</a:t>
          </a:r>
          <a:endParaRPr lang="tr-TR" sz="1600" b="1" dirty="0">
            <a:latin typeface="+mn-lt"/>
          </a:endParaRPr>
        </a:p>
      </dgm:t>
    </dgm:pt>
    <dgm:pt modelId="{780099EE-9F3F-47C3-B6D6-E76F2379D836}" type="parTrans" cxnId="{DC81C332-6CE7-4505-A2BD-66A889F1B2B2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08435A71-0153-40E3-9954-534EBBA64BCE}" type="sibTrans" cxnId="{DC81C332-6CE7-4505-A2BD-66A889F1B2B2}">
      <dgm:prSet/>
      <dgm:spPr/>
      <dgm:t>
        <a:bodyPr/>
        <a:lstStyle/>
        <a:p>
          <a:endParaRPr lang="tr-TR" sz="1600" b="1">
            <a:latin typeface="+mn-lt"/>
          </a:endParaRPr>
        </a:p>
      </dgm:t>
    </dgm:pt>
    <dgm:pt modelId="{7C907B3B-A114-48D0-872D-24D8FF18CB07}" type="pres">
      <dgm:prSet presAssocID="{7E9B1D3F-D6E2-4D08-85D9-7E2EA9FE80C2}" presName="CompostProcess" presStyleCnt="0">
        <dgm:presLayoutVars>
          <dgm:dir/>
          <dgm:resizeHandles val="exact"/>
        </dgm:presLayoutVars>
      </dgm:prSet>
      <dgm:spPr/>
    </dgm:pt>
    <dgm:pt modelId="{E7D6C2AF-32B6-452C-8022-46476570FDCE}" type="pres">
      <dgm:prSet presAssocID="{7E9B1D3F-D6E2-4D08-85D9-7E2EA9FE80C2}" presName="arrow" presStyleLbl="bgShp" presStyleIdx="0" presStyleCnt="1" custScaleX="117647" custLinFactNeighborY="-677"/>
      <dgm:spPr>
        <a:solidFill>
          <a:srgbClr val="D2DCAA"/>
        </a:solidFill>
      </dgm:spPr>
    </dgm:pt>
    <dgm:pt modelId="{A9AD9EB8-4861-4EF9-A9D3-AA07585CB088}" type="pres">
      <dgm:prSet presAssocID="{7E9B1D3F-D6E2-4D08-85D9-7E2EA9FE80C2}" presName="linearProcess" presStyleCnt="0"/>
      <dgm:spPr/>
    </dgm:pt>
    <dgm:pt modelId="{FCD3D453-6586-49A8-86CA-8F5352DBD592}" type="pres">
      <dgm:prSet presAssocID="{44AB23F2-212F-45B1-BE94-11B33CDDC6E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DD45CD-C87A-4A8F-90AC-59330FAD933A}" type="pres">
      <dgm:prSet presAssocID="{F7428CCA-ACDC-4DF8-87DE-B2D85AF7308D}" presName="sibTrans" presStyleCnt="0"/>
      <dgm:spPr/>
    </dgm:pt>
    <dgm:pt modelId="{FFC732F3-4FF0-45C0-A822-3A736DC3D2C7}" type="pres">
      <dgm:prSet presAssocID="{7051C807-2010-47FA-9488-E66E724E7C76}" presName="textNode" presStyleLbl="node1" presStyleIdx="1" presStyleCnt="3" custLinFactNeighborX="-55913" custLinFactNeighborY="2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807990-9E16-4F41-BE83-15DE0A01AE0E}" type="pres">
      <dgm:prSet presAssocID="{C7A347F4-AB15-4F18-8E04-982674E2E380}" presName="sibTrans" presStyleCnt="0"/>
      <dgm:spPr/>
    </dgm:pt>
    <dgm:pt modelId="{0EF0003A-DEDD-44FD-95F7-1A8C7DA2FD05}" type="pres">
      <dgm:prSet presAssocID="{DE9AA432-2224-4E49-A56E-E4A1F1EA0977}" presName="textNode" presStyleLbl="node1" presStyleIdx="2" presStyleCnt="3" custLinFactX="-4930" custLinFactNeighborX="-100000" custLinFactNeighborY="2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81C332-6CE7-4505-A2BD-66A889F1B2B2}" srcId="{7E9B1D3F-D6E2-4D08-85D9-7E2EA9FE80C2}" destId="{DE9AA432-2224-4E49-A56E-E4A1F1EA0977}" srcOrd="2" destOrd="0" parTransId="{780099EE-9F3F-47C3-B6D6-E76F2379D836}" sibTransId="{08435A71-0153-40E3-9954-534EBBA64BCE}"/>
    <dgm:cxn modelId="{C6516F57-4FAC-4399-A25A-AD7E463AFFB9}" srcId="{7E9B1D3F-D6E2-4D08-85D9-7E2EA9FE80C2}" destId="{7051C807-2010-47FA-9488-E66E724E7C76}" srcOrd="1" destOrd="0" parTransId="{01AA9962-4299-406E-825F-60E394775DF3}" sibTransId="{C7A347F4-AB15-4F18-8E04-982674E2E380}"/>
    <dgm:cxn modelId="{6ECBD748-176E-4686-A38E-BDB591ACEC0B}" type="presOf" srcId="{44AB23F2-212F-45B1-BE94-11B33CDDC6E7}" destId="{FCD3D453-6586-49A8-86CA-8F5352DBD592}" srcOrd="0" destOrd="0" presId="urn:microsoft.com/office/officeart/2005/8/layout/hProcess9"/>
    <dgm:cxn modelId="{D26EC61B-29EC-4869-B00F-AF2BF2DDC405}" type="presOf" srcId="{7E9B1D3F-D6E2-4D08-85D9-7E2EA9FE80C2}" destId="{7C907B3B-A114-48D0-872D-24D8FF18CB07}" srcOrd="0" destOrd="0" presId="urn:microsoft.com/office/officeart/2005/8/layout/hProcess9"/>
    <dgm:cxn modelId="{9CBD05C6-53A1-4BC5-A999-23E15EB398C0}" type="presOf" srcId="{7051C807-2010-47FA-9488-E66E724E7C76}" destId="{FFC732F3-4FF0-45C0-A822-3A736DC3D2C7}" srcOrd="0" destOrd="0" presId="urn:microsoft.com/office/officeart/2005/8/layout/hProcess9"/>
    <dgm:cxn modelId="{A77A874B-8728-4147-B617-A02B86C4B540}" type="presOf" srcId="{DE9AA432-2224-4E49-A56E-E4A1F1EA0977}" destId="{0EF0003A-DEDD-44FD-95F7-1A8C7DA2FD05}" srcOrd="0" destOrd="0" presId="urn:microsoft.com/office/officeart/2005/8/layout/hProcess9"/>
    <dgm:cxn modelId="{6E181419-7D9D-44C4-B503-E7356B537414}" srcId="{7E9B1D3F-D6E2-4D08-85D9-7E2EA9FE80C2}" destId="{44AB23F2-212F-45B1-BE94-11B33CDDC6E7}" srcOrd="0" destOrd="0" parTransId="{91DD4786-13DA-494F-94EC-7F1026C240D7}" sibTransId="{F7428CCA-ACDC-4DF8-87DE-B2D85AF7308D}"/>
    <dgm:cxn modelId="{CB6D8525-B388-40B1-A27F-BCF3EEB8B6C2}" type="presParOf" srcId="{7C907B3B-A114-48D0-872D-24D8FF18CB07}" destId="{E7D6C2AF-32B6-452C-8022-46476570FDCE}" srcOrd="0" destOrd="0" presId="urn:microsoft.com/office/officeart/2005/8/layout/hProcess9"/>
    <dgm:cxn modelId="{6C9989B2-51D7-4BC8-B76E-C4C292FDF628}" type="presParOf" srcId="{7C907B3B-A114-48D0-872D-24D8FF18CB07}" destId="{A9AD9EB8-4861-4EF9-A9D3-AA07585CB088}" srcOrd="1" destOrd="0" presId="urn:microsoft.com/office/officeart/2005/8/layout/hProcess9"/>
    <dgm:cxn modelId="{78E02041-FAE4-4F69-A817-E80EBEF604CF}" type="presParOf" srcId="{A9AD9EB8-4861-4EF9-A9D3-AA07585CB088}" destId="{FCD3D453-6586-49A8-86CA-8F5352DBD592}" srcOrd="0" destOrd="0" presId="urn:microsoft.com/office/officeart/2005/8/layout/hProcess9"/>
    <dgm:cxn modelId="{40F79C18-F1C6-4D9A-A7E6-289E47E8681E}" type="presParOf" srcId="{A9AD9EB8-4861-4EF9-A9D3-AA07585CB088}" destId="{C7DD45CD-C87A-4A8F-90AC-59330FAD933A}" srcOrd="1" destOrd="0" presId="urn:microsoft.com/office/officeart/2005/8/layout/hProcess9"/>
    <dgm:cxn modelId="{6FD87CB0-D595-4514-AEAA-DE16F3C5E0F5}" type="presParOf" srcId="{A9AD9EB8-4861-4EF9-A9D3-AA07585CB088}" destId="{FFC732F3-4FF0-45C0-A822-3A736DC3D2C7}" srcOrd="2" destOrd="0" presId="urn:microsoft.com/office/officeart/2005/8/layout/hProcess9"/>
    <dgm:cxn modelId="{EA8D2A0C-CD20-4D74-BA9F-7982EF1E6754}" type="presParOf" srcId="{A9AD9EB8-4861-4EF9-A9D3-AA07585CB088}" destId="{A9807990-9E16-4F41-BE83-15DE0A01AE0E}" srcOrd="3" destOrd="0" presId="urn:microsoft.com/office/officeart/2005/8/layout/hProcess9"/>
    <dgm:cxn modelId="{E895DC92-F9A0-4FE3-9534-62E7CA89C23C}" type="presParOf" srcId="{A9AD9EB8-4861-4EF9-A9D3-AA07585CB088}" destId="{0EF0003A-DEDD-44FD-95F7-1A8C7DA2FD05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0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NFS is not just a US /western</a:t>
            </a:r>
            <a:r>
              <a:rPr lang="en-US" baseline="0" dirty="0" smtClean="0"/>
              <a:t> phenomenon. </a:t>
            </a:r>
            <a:r>
              <a:rPr lang="en-US" dirty="0" smtClean="0"/>
              <a:t>This gives an idea of the range</a:t>
            </a:r>
            <a:r>
              <a:rPr lang="en-US" baseline="0" dirty="0" smtClean="0"/>
              <a:t> of financial institutions that IFC is working with on NFS – several will be cited as examples.  We are seeing broad interest in NFS around the world.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6A8-21D5-459F-BFBF-E7C94A60EC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5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6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0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101" indent="-229101">
              <a:buAutoNum type="arabicPeriod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FDE44-6482-41BD-BD0C-FDE71BADA8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sz="1200" b="1" kern="1200" dirty="0" smtClean="0"/>
              <a:t>Non Financial Services, or NFS</a:t>
            </a:r>
            <a:r>
              <a:rPr lang="en-US" sz="1200" kern="1200" dirty="0" smtClean="0"/>
              <a:t>, are also called business support services, enterprise development or value added services which compliment the financial offerings of a bank.</a:t>
            </a:r>
          </a:p>
          <a:p>
            <a:pPr algn="just"/>
            <a:r>
              <a:rPr lang="en-US" sz="1200" dirty="0" smtClean="0"/>
              <a:t>NFS services started being offered in the past 1-5 years, which correlates to the rise of SME banking in emerging markets </a:t>
            </a:r>
          </a:p>
          <a:p>
            <a:pPr algn="just"/>
            <a:r>
              <a:rPr lang="en-US" sz="1200" dirty="0" smtClean="0"/>
              <a:t>More and more banks are providing non-financial services, such as business development information and training to their SME clients.</a:t>
            </a:r>
          </a:p>
          <a:p>
            <a:r>
              <a:rPr lang="en-US" dirty="0" smtClean="0"/>
              <a:t>Differentiation,</a:t>
            </a:r>
            <a:r>
              <a:rPr lang="en-US" baseline="0" dirty="0" smtClean="0"/>
              <a:t> followed by client retention, are the two most important reasons that banks are offering non-financial advisory services.  Interviews with banks (Standard Chartered, ICICI Bank) indicate that banks also offer non-financial advisory services to increase their brand recognition, and for the common weal – recognition that improved performance by SMEs benefits the whole community and economy, and also comes back to benefit the bank because stronger customers pose less risk to the bank.</a:t>
            </a:r>
          </a:p>
          <a:p>
            <a:endParaRPr lang="en-US" b="1" dirty="0">
              <a:latin typeface="+mn-lt"/>
              <a:ea typeface="+mn-ea"/>
              <a:cs typeface="+mn-cs"/>
            </a:endParaRPr>
          </a:p>
          <a:p>
            <a:r>
              <a:rPr lang="en-US" b="1" dirty="0">
                <a:latin typeface="+mn-lt"/>
                <a:ea typeface="+mn-ea"/>
                <a:cs typeface="+mn-cs"/>
              </a:rPr>
              <a:t>Bank Motives and Objectives on Average:</a:t>
            </a:r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Why provide NFS?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94%	Distinguish from competition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69%	Client retention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50% 	Portfolio growth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44%	Customer service</a:t>
            </a:r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b</a:t>
            </a:r>
            <a:r>
              <a:rPr lang="en-US" dirty="0" smtClean="0"/>
              <a:t>anks are more targeting</a:t>
            </a:r>
            <a:r>
              <a:rPr lang="en-US" baseline="0" dirty="0" smtClean="0"/>
              <a:t> serving existing clients than attracting new clients, so NFS is a retention strategy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8F6A8-21D5-459F-BFBF-E7C94A60EC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What type of NFS services are feasible given the existing demand and supply in the market? </a:t>
            </a:r>
          </a:p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Which segments does the bank want to target?</a:t>
            </a:r>
          </a:p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How to use NFS to grow (which range of services, technologies and sales channels)? </a:t>
            </a:r>
          </a:p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How much will it cost and what is the ROI for the bank?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5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over 10,000 retailers and distributors trained by Dialog Telecom (TK Sri Lanka Partner)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Overall, the revenue of those retailers has jumped 40%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3,520 new jobs created.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90% of those companies expanded their business significantly.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The SME Toolkit leverages the latest information and communication technologies. It works with global partners and a network of local distributors, to provide SMEs with on-line and mobile phone access to business management information, interactive tools, and educational resources</a:t>
            </a:r>
          </a:p>
          <a:p>
            <a:r>
              <a:rPr lang="en-US" sz="1000" dirty="0">
                <a:latin typeface="Corbel" pitchFamily="34" charset="0"/>
              </a:rPr>
              <a:t>Technology Partner: IBM</a:t>
            </a:r>
          </a:p>
          <a:p>
            <a:r>
              <a:rPr lang="en-US" sz="1000" dirty="0">
                <a:latin typeface="Corbel" pitchFamily="34" charset="0"/>
              </a:rPr>
              <a:t>Advertising Partner: Google (Google ads)</a:t>
            </a:r>
          </a:p>
          <a:p>
            <a:r>
              <a:rPr lang="en-US" sz="1000" dirty="0">
                <a:latin typeface="Corbel" pitchFamily="34" charset="0"/>
              </a:rPr>
              <a:t>Global content providers</a:t>
            </a:r>
          </a:p>
          <a:p>
            <a:r>
              <a:rPr lang="en-US" dirty="0" smtClean="0">
                <a:latin typeface="Corbel" pitchFamily="34" charset="0"/>
              </a:rPr>
              <a:t>American Express, </a:t>
            </a:r>
            <a:r>
              <a:rPr lang="en-US" dirty="0" err="1" smtClean="0">
                <a:latin typeface="Corbel" pitchFamily="34" charset="0"/>
              </a:rPr>
              <a:t>Bankrate</a:t>
            </a:r>
            <a:r>
              <a:rPr lang="en-US" dirty="0" smtClean="0">
                <a:latin typeface="Corbel" pitchFamily="34" charset="0"/>
              </a:rPr>
              <a:t> Inc., Business Owner’s Toolkit (</a:t>
            </a:r>
            <a:r>
              <a:rPr lang="en-US" dirty="0" err="1" smtClean="0">
                <a:latin typeface="Corbel" pitchFamily="34" charset="0"/>
              </a:rPr>
              <a:t>Bizfillings</a:t>
            </a:r>
            <a:r>
              <a:rPr lang="en-US" dirty="0" smtClean="0">
                <a:latin typeface="Corbel" pitchFamily="34" charset="0"/>
              </a:rPr>
              <a:t>), Buzgate.org, Export enterprises, Export Help Desk, My own Business Inc., Palo Alto Software, </a:t>
            </a:r>
            <a:r>
              <a:rPr lang="en-US" dirty="0" err="1" smtClean="0">
                <a:latin typeface="Corbel" pitchFamily="34" charset="0"/>
              </a:rPr>
              <a:t>ShopFactory</a:t>
            </a:r>
            <a:r>
              <a:rPr lang="en-US" dirty="0" smtClean="0">
                <a:latin typeface="Corbel" pitchFamily="34" charset="0"/>
              </a:rPr>
              <a:t> e-commerce, Small Business Network, VISA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28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marL="745253" indent="-286636" defTabSz="918828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marL="1146543" indent="-229309" defTabSz="918828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marL="1605161" indent="-229309" defTabSz="918828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marL="2063778" indent="-229309" defTabSz="918828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22395" indent="-229309" defTabSz="91882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81013" indent="-229309" defTabSz="91882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39630" indent="-229309" defTabSz="91882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98247" indent="-229309" defTabSz="91882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/>
            <a:fld id="{E4FA02C7-D287-405B-B102-18277E8D81BC}" type="slidenum">
              <a:rPr lang="ar-SA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4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3E08-01D0-6F40-9CEC-F0104282EA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986EFB4-063C-4967-B1B6-3F25B5C6B16F}" type="datetime1">
              <a:rPr lang="nl-NL" smtClean="0"/>
              <a:t>18-3-2015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B675EBD-76B0-4972-85EA-F220628245CE}" type="datetime1">
              <a:rPr lang="nl-NL" smtClean="0"/>
              <a:t>18-3-2015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5" y="6086023"/>
            <a:ext cx="306628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14D9-FD72-484E-BDD0-FFA51B3EB8C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27E1-4850-416D-A42B-3B72E37D4E11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7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BFF4497-82B3-4FAF-9D61-B5B834DCD73A}" type="datetime1">
              <a:rPr lang="nl-NL" smtClean="0"/>
              <a:t>18-3-2015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F203-BC97-46F3-AB94-39C5710DE118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D868-66D6-4B85-AC1F-3F3B33CBA124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4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5DF5-A63E-4481-85CA-E9B80D3688C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043E-45E3-48BF-AB2A-EDD11D0D823C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7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A063-72F5-434E-9A3E-567C2BE7316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C4D6-EF14-49B2-91F0-520D4D7FD30A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05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3DFF-E8B1-4A3C-82FC-A03234380C47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DC00-B7FA-4CCE-B3C7-6F89C4891D17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41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85B-7FEB-426F-9DE7-3AAA6FEF58D4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238D-483C-45C0-8C04-EA8226EC6612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03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512D-3AF3-45CA-9D27-728802B78DBE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9F9F-E6A6-463A-95EF-AB1900D34254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8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DD3E-28A0-433B-8A9C-5E36860313A4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356F18-9332-4693-AC0D-0265D6E9165F}" type="slidenum">
              <a:rPr lang="en-US">
                <a:solidFill>
                  <a:srgbClr val="434342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434342"/>
                </a:solidFill>
              </a:rPr>
              <a:t> / 18</a:t>
            </a:r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04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85DE-19BD-4F46-9432-8999F2161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04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F660-3884-421E-888B-7ECA12C7A220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433B-B448-4D9C-B21F-268B936BD47C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81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BC20-285A-4F33-8DCC-0E3DE3ED26EB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483D-432A-4937-8BB8-05E5BD6F4DA6}" type="slidenum">
              <a:rPr lang="en-US"/>
              <a:pPr>
                <a:defRPr/>
              </a:pPr>
              <a:t>‹#›</a:t>
            </a:fld>
            <a:r>
              <a:rPr lang="en-US"/>
              <a:t> /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jdelijke aanduiding voor dianummer 5"/>
          <p:cNvSpPr txBox="1">
            <a:spLocks/>
          </p:cNvSpPr>
          <p:nvPr userDrawn="1"/>
        </p:nvSpPr>
        <p:spPr bwMode="auto">
          <a:xfrm>
            <a:off x="8638952" y="6514568"/>
            <a:ext cx="46428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‹#›</a:t>
            </a:fld>
            <a:endParaRPr lang="en-AU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/>
          <a:lstStyle/>
          <a:p>
            <a:fld id="{8AC0894E-B2EC-4E5E-A2AA-71E9D09BA2BD}" type="datetime1">
              <a:rPr lang="nl-NL" smtClean="0">
                <a:solidFill>
                  <a:srgbClr val="021F43">
                    <a:tint val="75000"/>
                  </a:srgbClr>
                </a:solidFill>
              </a:rPr>
              <a:t>18-3-2015</a:t>
            </a:fld>
            <a:endParaRPr lang="en-AU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pPr defTabSz="457200"/>
            <a:fld id="{37C49DBE-85E1-594F-B829-3D15819622B9}" type="slidenum">
              <a:rPr lang="en-AU">
                <a:solidFill>
                  <a:srgbClr val="021F43"/>
                </a:solidFill>
              </a:rPr>
              <a:pPr defTabSz="457200"/>
              <a:t>‹#›</a:t>
            </a:fld>
            <a:endParaRPr lang="en-AU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5E3F2A-5106-4135-BF5F-F5C3C923B6F6}" type="datetime1">
              <a:rPr lang="nl-NL" smtClean="0"/>
              <a:t>18-3-2015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17725-8E93-445F-80AB-A8AED1BE4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pPr defTabSz="457200"/>
            <a:fld id="{37C49DBE-85E1-594F-B829-3D15819622B9}" type="slidenum">
              <a:rPr lang="en-AU">
                <a:solidFill>
                  <a:srgbClr val="021F43"/>
                </a:solidFill>
              </a:rPr>
              <a:pPr defTabSz="457200"/>
              <a:t>‹#›</a:t>
            </a:fld>
            <a:endParaRPr lang="en-AU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7F6-C6A2-47FD-A59A-905BAC8F07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62C2DEF-6EB2-47E6-8814-35169A447C46}" type="datetime1">
              <a:rPr lang="nl-NL" smtClean="0"/>
              <a:t>18-3-2015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49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8EB6FF-C223-4EBE-BB87-987FFE092BD8}" type="datetimeFigureOut">
              <a:rPr lang="en-US" b="0">
                <a:latin typeface="Arial" charset="0"/>
                <a:ea typeface="+mn-ea"/>
                <a:cs typeface="Arial" charset="0"/>
              </a:rPr>
              <a:pPr>
                <a:defRPr/>
              </a:pPr>
              <a:t>3/18/2015</a:t>
            </a:fld>
            <a:endParaRPr lang="en-US" b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b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B60344-12A7-4F2F-820E-3E8DB424FD1F}" type="slidenum">
              <a:rPr lang="en-US" b="0">
                <a:latin typeface="Arial" charset="0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488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34" name="TextBox 9"/>
          <p:cNvSpPr txBox="1">
            <a:spLocks noChangeArrowheads="1"/>
          </p:cNvSpPr>
          <p:nvPr userDrawn="1"/>
        </p:nvSpPr>
        <p:spPr bwMode="auto">
          <a:xfrm>
            <a:off x="3962400" y="6396038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0" dirty="0" smtClean="0">
                <a:solidFill>
                  <a:srgbClr val="FFFFFF"/>
                </a:solidFill>
                <a:latin typeface="Arial Black" pitchFamily="34" charset="0"/>
                <a:ea typeface="+mn-ea"/>
              </a:rPr>
              <a:t>The World Bank Group</a:t>
            </a:r>
          </a:p>
        </p:txBody>
      </p:sp>
      <p:pic>
        <p:nvPicPr>
          <p:cNvPr id="1035" name="Picture 8" descr="C:\Users\WB252182\Desktop\wbcube-l.gif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3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4" r:id="rId1"/>
    <p:sldLayoutId id="2147485375" r:id="rId2"/>
    <p:sldLayoutId id="2147485376" r:id="rId3"/>
    <p:sldLayoutId id="2147485377" r:id="rId4"/>
    <p:sldLayoutId id="2147485378" r:id="rId5"/>
    <p:sldLayoutId id="2147485379" r:id="rId6"/>
    <p:sldLayoutId id="2147485380" r:id="rId7"/>
    <p:sldLayoutId id="2147485381" r:id="rId8"/>
    <p:sldLayoutId id="2147485382" r:id="rId9"/>
    <p:sldLayoutId id="2147485383" r:id="rId10"/>
    <p:sldLayoutId id="21474853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52" r:id="rId2"/>
    <p:sldLayoutId id="2147485353" r:id="rId3"/>
    <p:sldLayoutId id="2147485354" r:id="rId4"/>
    <p:sldLayoutId id="2147485355" r:id="rId5"/>
    <p:sldLayoutId id="21474853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ijdelijke aanduiding voor dianummer 5"/>
          <p:cNvSpPr txBox="1">
            <a:spLocks/>
          </p:cNvSpPr>
          <p:nvPr userDrawn="1"/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‹#›</a:t>
            </a:fld>
            <a:endParaRPr lang="en-AU" dirty="0">
              <a:solidFill>
                <a:srgbClr val="021F4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105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129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153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17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20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225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&amp;esrc=s&amp;frm=1&amp;source=images&amp;cd=&amp;cad=rja&amp;uact=8&amp;docid=kT6qX7fekMkddM&amp;tbnid=YruuHJTxTv4XqM:&amp;ved=0CAUQjRw&amp;url=http://www.janneyinsurance.com/one-size-fit/&amp;ei=IjJMU8j7BsXfsASVzIHADA&amp;bvm=bv.64542518,d.dmQ&amp;psig=AFQjCNGIL8dnRdET44qpELAd93Ejo_KvUg&amp;ust=1397588874955116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12.jpeg"/><Relationship Id="rId2" Type="http://schemas.openxmlformats.org/officeDocument/2006/relationships/tags" Target="../tags/tag35.xml"/><Relationship Id="rId16" Type="http://schemas.openxmlformats.org/officeDocument/2006/relationships/notesSlide" Target="../notesSlides/notesSlide7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2450" y="1189789"/>
            <a:ext cx="8286750" cy="18221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cap="none" dirty="0" smtClean="0">
                <a:ea typeface="+mj-ea"/>
                <a:cs typeface="+mj-cs"/>
              </a:rPr>
              <a:t>Разработка стратегии банка: </a:t>
            </a:r>
            <a:br>
              <a:rPr lang="ru-RU" cap="none" dirty="0" smtClean="0">
                <a:ea typeface="+mj-ea"/>
                <a:cs typeface="+mj-cs"/>
              </a:rPr>
            </a:br>
            <a:r>
              <a:rPr lang="ru-RU" cap="none" dirty="0" smtClean="0">
                <a:ea typeface="+mj-ea"/>
                <a:cs typeface="+mj-cs"/>
              </a:rPr>
              <a:t>Поиск новых</a:t>
            </a:r>
            <a:r>
              <a:rPr lang="en-US" cap="none" dirty="0" smtClean="0">
                <a:ea typeface="+mj-ea"/>
                <a:cs typeface="+mj-cs"/>
              </a:rPr>
              <a:t> </a:t>
            </a:r>
            <a:r>
              <a:rPr lang="ru-RU" cap="none" dirty="0" smtClean="0">
                <a:ea typeface="+mj-ea"/>
                <a:cs typeface="+mj-cs"/>
              </a:rPr>
              <a:t>стратегических ры</a:t>
            </a:r>
            <a:r>
              <a:rPr lang="ru-RU" cap="none" dirty="0" smtClean="0"/>
              <a:t>нков/инициатив</a:t>
            </a:r>
            <a:endParaRPr lang="en-US" cap="none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rc 32"/>
          <p:cNvSpPr>
            <a:spLocks/>
          </p:cNvSpPr>
          <p:nvPr/>
        </p:nvSpPr>
        <p:spPr bwMode="auto">
          <a:xfrm rot="17289532" flipV="1">
            <a:off x="6107113" y="2293938"/>
            <a:ext cx="587375" cy="2117725"/>
          </a:xfrm>
          <a:custGeom>
            <a:avLst/>
            <a:gdLst>
              <a:gd name="T0" fmla="*/ 0 w 21600"/>
              <a:gd name="T1" fmla="*/ 0 h 29698"/>
              <a:gd name="T2" fmla="*/ 2147483647 w 21600"/>
              <a:gd name="T3" fmla="*/ 2147483647 h 29698"/>
              <a:gd name="T4" fmla="*/ 0 w 21600"/>
              <a:gd name="T5" fmla="*/ 2147483647 h 29698"/>
              <a:gd name="T6" fmla="*/ 0 60000 65536"/>
              <a:gd name="T7" fmla="*/ 0 60000 65536"/>
              <a:gd name="T8" fmla="*/ 0 60000 65536"/>
              <a:gd name="T9" fmla="*/ 0 w 21600"/>
              <a:gd name="T10" fmla="*/ 0 h 29698"/>
              <a:gd name="T11" fmla="*/ 21600 w 21600"/>
              <a:gd name="T12" fmla="*/ 29698 h 29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6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75"/>
                  <a:pt x="21065" y="27125"/>
                  <a:pt x="20024" y="29698"/>
                </a:cubicBezTo>
              </a:path>
              <a:path w="21600" h="296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75"/>
                  <a:pt x="21065" y="27125"/>
                  <a:pt x="20024" y="296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rc 30"/>
          <p:cNvSpPr>
            <a:spLocks/>
          </p:cNvSpPr>
          <p:nvPr/>
        </p:nvSpPr>
        <p:spPr bwMode="auto">
          <a:xfrm rot="11357314" flipV="1">
            <a:off x="2454275" y="2822575"/>
            <a:ext cx="806450" cy="12128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rc 31"/>
          <p:cNvSpPr>
            <a:spLocks/>
          </p:cNvSpPr>
          <p:nvPr/>
        </p:nvSpPr>
        <p:spPr bwMode="auto">
          <a:xfrm rot="6042330" flipV="1">
            <a:off x="3914535" y="3888482"/>
            <a:ext cx="658812" cy="142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397376" y="3767837"/>
            <a:ext cx="3594224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sz="1400" b="1" kern="0" dirty="0" smtClean="0">
                <a:latin typeface="+mn-lt"/>
                <a:cs typeface="Arial" pitchFamily="34" charset="0"/>
              </a:rPr>
              <a:t>Обучающие мероприятия </a:t>
            </a:r>
            <a:r>
              <a:rPr lang="en-US" sz="1400" kern="0" dirty="0" smtClean="0">
                <a:latin typeface="+mn-lt"/>
                <a:cs typeface="Arial" pitchFamily="34" charset="0"/>
              </a:rPr>
              <a:t>(</a:t>
            </a:r>
            <a:r>
              <a:rPr lang="ru-RU" sz="1400" kern="0" dirty="0" smtClean="0">
                <a:latin typeface="+mn-lt"/>
                <a:cs typeface="Arial" pitchFamily="34" charset="0"/>
              </a:rPr>
              <a:t>он лайн события</a:t>
            </a:r>
            <a:r>
              <a:rPr lang="en-US" sz="1400" kern="0" dirty="0" smtClean="0">
                <a:latin typeface="+mn-lt"/>
                <a:cs typeface="Arial" pitchFamily="34" charset="0"/>
              </a:rPr>
              <a:t>)</a:t>
            </a:r>
            <a:endParaRPr lang="en-US" sz="1400" kern="0" dirty="0">
              <a:latin typeface="+mn-lt"/>
              <a:cs typeface="Arial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397376" y="993775"/>
            <a:ext cx="3594224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ru-RU" sz="1400" dirty="0" smtClean="0"/>
              <a:t>4.   </a:t>
            </a:r>
            <a:r>
              <a:rPr lang="ru-RU" sz="1400" dirty="0" smtClean="0">
                <a:latin typeface="+mn-lt"/>
              </a:rPr>
              <a:t>Распространение </a:t>
            </a:r>
            <a:r>
              <a:rPr lang="ru-RU" sz="1400" dirty="0">
                <a:latin typeface="+mn-lt"/>
              </a:rPr>
              <a:t>образовательного контента (глобального/локального), статьи, интерактивные инструменты, шаблоны, глобальный репозитарий бизнес информации, торговых объединений нормативных документов, ее  обновления и т. д</a:t>
            </a:r>
            <a:endParaRPr lang="en-US" sz="1400" dirty="0">
              <a:latin typeface="+mn-lt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52400" y="5077825"/>
            <a:ext cx="883920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Обучение лучшим практикам управления для устойчивого развития бизнеса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дальнейшее развитие управленческих навыков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Формирование деловых связей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выход на новые рынки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поиск бизнес партнеров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продвижение продуктов и услуг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kern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Доступ к финансированию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kern="0" dirty="0" smtClean="0">
                <a:latin typeface="Arial" pitchFamily="34" charset="0"/>
                <a:cs typeface="Arial" pitchFamily="34" charset="0"/>
              </a:rPr>
              <a:t>соединение обучающихся и финансовых институтов</a:t>
            </a: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3" descr="C:\Users\Mverhaeghedenaey\AppData\Local\Microsoft\Windows\Temporary Internet Files\Content.IE5\BHZJ1UMC\MC910216398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26325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rc 31"/>
          <p:cNvSpPr>
            <a:spLocks/>
          </p:cNvSpPr>
          <p:nvPr/>
        </p:nvSpPr>
        <p:spPr bwMode="auto">
          <a:xfrm rot="20845466" flipV="1">
            <a:off x="6641700" y="4107575"/>
            <a:ext cx="765175" cy="844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50" y="993775"/>
            <a:ext cx="16002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397376" y="4493324"/>
            <a:ext cx="3594224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ru-RU" sz="14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Консультации</a:t>
            </a:r>
            <a:r>
              <a:rPr lang="en-US" sz="14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через</a:t>
            </a:r>
            <a:r>
              <a:rPr lang="en-US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Q&amp;A, </a:t>
            </a:r>
            <a:r>
              <a:rPr lang="ru-RU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чаты, блоги и т.д.</a:t>
            </a:r>
            <a:r>
              <a:rPr lang="en-US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B2B </a:t>
            </a:r>
            <a:r>
              <a:rPr lang="ru-RU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т.д.</a:t>
            </a:r>
            <a:endParaRPr lang="en-US" sz="14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2400" y="1008063"/>
            <a:ext cx="3476324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kern="0" dirty="0" smtClean="0">
                <a:latin typeface="+mn-lt"/>
                <a:cs typeface="Arial" pitchFamily="34" charset="0"/>
              </a:rPr>
              <a:t>Платформа, разработанная совместно с</a:t>
            </a:r>
            <a:r>
              <a:rPr lang="en-US" sz="1400" kern="0" dirty="0" smtClean="0">
                <a:latin typeface="+mn-lt"/>
                <a:cs typeface="Arial" pitchFamily="34" charset="0"/>
              </a:rPr>
              <a:t> </a:t>
            </a:r>
            <a:r>
              <a:rPr lang="en-US" sz="1400" kern="0" dirty="0">
                <a:latin typeface="+mn-lt"/>
                <a:cs typeface="Arial" pitchFamily="34" charset="0"/>
              </a:rPr>
              <a:t>IBM, </a:t>
            </a:r>
            <a:r>
              <a:rPr lang="ru-RU" sz="1400" kern="0" dirty="0" smtClean="0">
                <a:latin typeface="+mn-lt"/>
                <a:cs typeface="Arial" pitchFamily="34" charset="0"/>
              </a:rPr>
              <a:t>с использованием последних</a:t>
            </a:r>
            <a:r>
              <a:rPr lang="en-US" sz="1400" b="1" kern="0" dirty="0" smtClean="0">
                <a:latin typeface="+mn-lt"/>
                <a:cs typeface="Arial" pitchFamily="34" charset="0"/>
              </a:rPr>
              <a:t> </a:t>
            </a:r>
            <a:r>
              <a:rPr lang="ru-RU" sz="1400" b="1" kern="0" dirty="0" smtClean="0">
                <a:latin typeface="+mn-lt"/>
                <a:cs typeface="Arial" pitchFamily="34" charset="0"/>
              </a:rPr>
              <a:t>технологий</a:t>
            </a:r>
            <a:r>
              <a:rPr lang="en-US" sz="1400" b="1" kern="0" dirty="0" smtClean="0">
                <a:latin typeface="+mn-lt"/>
                <a:cs typeface="Arial" pitchFamily="34" charset="0"/>
              </a:rPr>
              <a:t> </a:t>
            </a:r>
            <a:r>
              <a:rPr lang="en-US" sz="1400" kern="0" dirty="0">
                <a:latin typeface="+mn-lt"/>
                <a:cs typeface="Arial" pitchFamily="34" charset="0"/>
              </a:rPr>
              <a:t>(web, mobile),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ru-RU" sz="1400" dirty="0" smtClean="0">
                <a:latin typeface="+mn-lt"/>
              </a:rPr>
              <a:t>Усовершенствованные инструменты совместного пользования, взаимодействия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с</a:t>
            </a:r>
            <a:r>
              <a:rPr lang="en-US" sz="1400" dirty="0" smtClean="0">
                <a:latin typeface="+mn-lt"/>
              </a:rPr>
              <a:t>/</a:t>
            </a:r>
            <a:r>
              <a:rPr lang="ru-RU" sz="1400" dirty="0" smtClean="0">
                <a:latin typeface="+mn-lt"/>
              </a:rPr>
              <a:t>между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МСБ</a:t>
            </a:r>
            <a:r>
              <a:rPr lang="en-US" sz="1400" dirty="0" smtClean="0">
                <a:latin typeface="+mn-lt"/>
              </a:rPr>
              <a:t> (</a:t>
            </a:r>
            <a:r>
              <a:rPr lang="ru-RU" sz="1400" dirty="0">
                <a:latin typeface="+mn-lt"/>
              </a:rPr>
              <a:t>викторины, социальные медиа, новости, СМС, </a:t>
            </a:r>
            <a:r>
              <a:rPr lang="ru-RU" sz="1400" dirty="0" smtClean="0">
                <a:latin typeface="+mn-lt"/>
              </a:rPr>
              <a:t>заявки </a:t>
            </a:r>
            <a:r>
              <a:rPr lang="ru-RU" sz="1400" dirty="0">
                <a:latin typeface="+mn-lt"/>
              </a:rPr>
              <a:t>на получение кредита для </a:t>
            </a:r>
            <a:r>
              <a:rPr lang="ru-RU" sz="1400" dirty="0" smtClean="0">
                <a:latin typeface="+mn-lt"/>
              </a:rPr>
              <a:t>обучающихся, бизнес-справочники </a:t>
            </a:r>
            <a:r>
              <a:rPr lang="ru-RU" sz="1400" dirty="0">
                <a:latin typeface="+mn-lt"/>
              </a:rPr>
              <a:t>и т. </a:t>
            </a:r>
            <a:r>
              <a:rPr lang="ru-RU" sz="1400" dirty="0" smtClean="0">
                <a:latin typeface="+mn-lt"/>
              </a:rPr>
              <a:t>д.</a:t>
            </a:r>
            <a:r>
              <a:rPr lang="en-US" sz="1400" dirty="0" smtClean="0">
                <a:latin typeface="+mn-lt"/>
              </a:rPr>
              <a:t>)</a:t>
            </a:r>
            <a:endParaRPr lang="ru-RU" sz="1400" dirty="0">
              <a:latin typeface="+mn-lt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sz="1400" kern="0" dirty="0" smtClean="0">
                <a:latin typeface="+mn-lt"/>
                <a:cs typeface="Arial" pitchFamily="34" charset="0"/>
              </a:rPr>
              <a:t>Эффективный портал управления и отслеживания поведения пользователей системы (настройка, управление сегментами/зарегистрированными пользователями и т.д.)</a:t>
            </a:r>
            <a:endParaRPr lang="en-US" sz="1400" dirty="0">
              <a:latin typeface="+mn-lt"/>
            </a:endParaRPr>
          </a:p>
        </p:txBody>
      </p:sp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7" t="26563" r="23465" b="23438"/>
          <a:stretch>
            <a:fillRect/>
          </a:stretch>
        </p:blipFill>
        <p:spPr bwMode="auto">
          <a:xfrm rot="-853715">
            <a:off x="7723865" y="177588"/>
            <a:ext cx="631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itle 24"/>
          <p:cNvSpPr>
            <a:spLocks noGrp="1"/>
          </p:cNvSpPr>
          <p:nvPr>
            <p:ph type="title"/>
          </p:nvPr>
        </p:nvSpPr>
        <p:spPr>
          <a:xfrm>
            <a:off x="152400" y="271463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latin typeface="Arial" charset="0"/>
                <a:cs typeface="Arial" charset="0"/>
              </a:rPr>
              <a:t>Пример НФУ</a:t>
            </a:r>
            <a:r>
              <a:rPr lang="en-US" sz="2400" b="1" cap="all" dirty="0" smtClean="0">
                <a:latin typeface="Arial" charset="0"/>
                <a:cs typeface="Arial" charset="0"/>
              </a:rPr>
              <a:t>: </a:t>
            </a:r>
            <a:r>
              <a:rPr lang="ru-RU" sz="2400" b="1" cap="all" dirty="0" smtClean="0">
                <a:latin typeface="Arial" charset="0"/>
                <a:cs typeface="Arial" charset="0"/>
              </a:rPr>
              <a:t>Он лайн инструментарий: </a:t>
            </a:r>
            <a:r>
              <a:rPr lang="en-US" sz="2400" b="1" cap="all" dirty="0" smtClean="0">
                <a:latin typeface="Arial" charset="0"/>
                <a:cs typeface="Arial" charset="0"/>
              </a:rPr>
              <a:t> </a:t>
            </a:r>
            <a:br>
              <a:rPr lang="en-US" sz="2400" b="1" cap="all" dirty="0" smtClean="0">
                <a:latin typeface="Arial" charset="0"/>
                <a:cs typeface="Arial" charset="0"/>
              </a:rPr>
            </a:br>
            <a:r>
              <a:rPr lang="ru-RU" sz="2400" b="1" cap="all" dirty="0" smtClean="0">
                <a:latin typeface="Arial" charset="0"/>
                <a:cs typeface="Arial" charset="0"/>
              </a:rPr>
              <a:t>единый информационный центр для МСБ</a:t>
            </a:r>
            <a:endParaRPr lang="en-US" b="1" cap="all" dirty="0" smtClean="0"/>
          </a:p>
        </p:txBody>
      </p:sp>
      <p:sp>
        <p:nvSpPr>
          <p:cNvPr id="102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eaLnBrk="1" hangingPunct="1"/>
            <a:fld id="{9FDF6630-C875-49B3-96DA-810ADB26AC07}" type="slidenum">
              <a:rPr lang="en-US" sz="1100" smtClean="0">
                <a:solidFill>
                  <a:srgbClr val="014C6D"/>
                </a:solidFill>
              </a:rPr>
              <a:pPr eaLnBrk="1" hangingPunct="1"/>
              <a:t>10</a:t>
            </a:fld>
            <a:endParaRPr lang="en-US" sz="1100" smtClean="0">
              <a:solidFill>
                <a:srgbClr val="014C6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8194" y="2959321"/>
            <a:ext cx="3644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10,000 </a:t>
            </a:r>
            <a:r>
              <a:rPr lang="ru-RU" sz="1200" dirty="0" smtClean="0"/>
              <a:t>МСБ прошли обучение, </a:t>
            </a:r>
            <a:r>
              <a:rPr lang="ru-RU" sz="1200" dirty="0"/>
              <a:t>90% МСБ </a:t>
            </a:r>
            <a:r>
              <a:rPr lang="ru-RU" sz="1200" dirty="0" smtClean="0"/>
              <a:t>существенно развили </a:t>
            </a:r>
            <a:r>
              <a:rPr lang="ru-RU" sz="1200" dirty="0"/>
              <a:t>бизнес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общие </a:t>
            </a:r>
            <a:r>
              <a:rPr lang="ru-RU" sz="1200" dirty="0"/>
              <a:t>доходы выросли на </a:t>
            </a:r>
            <a:r>
              <a:rPr lang="ru-RU" sz="1200" dirty="0" smtClean="0"/>
              <a:t>40%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/>
              <a:t>3,520 рабочих мест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7" y="6492310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80987" y="529008"/>
            <a:ext cx="870108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914320" eaLnBrk="0" hangingPunct="0">
              <a:defRPr sz="24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cap="all" dirty="0" smtClean="0">
                <a:solidFill>
                  <a:srgbClr val="021F43"/>
                </a:solidFill>
              </a:rPr>
              <a:t>Клиенты ищут продукты «наилучшей подгонки», а не «чудес»</a:t>
            </a:r>
            <a:endParaRPr lang="en-US" sz="2200" cap="all" dirty="0">
              <a:solidFill>
                <a:srgbClr val="021F43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02397" y="6491827"/>
            <a:ext cx="502024" cy="270782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/>
            <a:fld id="{0C12DB05-D23C-4102-97C6-0619EF6FDFBB}" type="slidenum">
              <a:rPr lang="en-US" sz="1200" smtClean="0">
                <a:solidFill>
                  <a:prstClr val="white"/>
                </a:solidFill>
              </a:rPr>
              <a:pPr algn="ctr"/>
              <a:t>11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854" y="1358540"/>
            <a:ext cx="8380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  </a:t>
            </a:r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795386583"/>
              </p:ext>
            </p:extLst>
          </p:nvPr>
        </p:nvGraphicFramePr>
        <p:xfrm>
          <a:off x="326853" y="1358539"/>
          <a:ext cx="8777568" cy="455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01" y="6515310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478" y="381000"/>
            <a:ext cx="87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021F43"/>
                </a:solidFill>
                <a:latin typeface="+mn-lt"/>
              </a:rPr>
              <a:t>Финансовые институты, предлагающие НФУ программы</a:t>
            </a:r>
            <a:endParaRPr lang="en-US" sz="2200" b="1" dirty="0" smtClean="0">
              <a:solidFill>
                <a:srgbClr val="021F43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949506"/>
            <a:ext cx="7821386" cy="48396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12</a:t>
            </a:fld>
            <a:endParaRPr lang="en-AU" dirty="0">
              <a:solidFill>
                <a:srgbClr val="021F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77" y="6514568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E7F6-C6A2-47FD-A59A-905BAC8F07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005" y="1983425"/>
            <a:ext cx="8826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Рост банковского бизнеса МСБ путем программ финансирования женского предпринимательства?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70" y="6350000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760166" y="63452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51A8AB-4145-4B48-990D-279005DA270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5051" y="3133663"/>
            <a:ext cx="3124039" cy="17354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9258" y="99760"/>
            <a:ext cx="8195549" cy="81040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18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СОВРЕМЕННЫЙ РЫНОК МСБ: ОСОБЕННОСТИ ЖЕНСКОГО ПРЕДПРИНИМАТЕЛЬСТВА?</a:t>
            </a:r>
            <a:endParaRPr lang="en-US" sz="1800" dirty="0">
              <a:solidFill>
                <a:srgbClr val="021F43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3371010" y="3414319"/>
            <a:ext cx="4553449" cy="3032620"/>
            <a:chOff x="2910277" y="620688"/>
            <a:chExt cx="6048673" cy="5997364"/>
          </a:xfrm>
        </p:grpSpPr>
        <p:sp>
          <p:nvSpPr>
            <p:cNvPr id="13" name="Скругленный прямоугольник 7"/>
            <p:cNvSpPr/>
            <p:nvPr/>
          </p:nvSpPr>
          <p:spPr bwMode="auto">
            <a:xfrm>
              <a:off x="2910277" y="620688"/>
              <a:ext cx="6048672" cy="174889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3000">
                  <a:srgbClr val="000099"/>
                </a:gs>
                <a:gs pos="0">
                  <a:srgbClr val="000066"/>
                </a:gs>
                <a:gs pos="28000">
                  <a:srgbClr val="0033CC"/>
                </a:gs>
                <a:gs pos="42000">
                  <a:srgbClr val="8D9DEF"/>
                </a:gs>
                <a:gs pos="64000">
                  <a:schemeClr val="bg1"/>
                </a:gs>
                <a:gs pos="0">
                  <a:srgbClr val="000066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8"/>
            <p:cNvSpPr/>
            <p:nvPr/>
          </p:nvSpPr>
          <p:spPr bwMode="auto">
            <a:xfrm rot="10800000">
              <a:off x="2910278" y="4869160"/>
              <a:ext cx="6048672" cy="174889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3000">
                  <a:srgbClr val="000099"/>
                </a:gs>
                <a:gs pos="0">
                  <a:srgbClr val="000066"/>
                </a:gs>
                <a:gs pos="28000">
                  <a:srgbClr val="0033CC"/>
                </a:gs>
                <a:gs pos="42000">
                  <a:srgbClr val="8D9DEF"/>
                </a:gs>
                <a:gs pos="64000">
                  <a:schemeClr val="bg1"/>
                </a:gs>
                <a:gs pos="0">
                  <a:srgbClr val="000066"/>
                </a:gs>
              </a:gsLst>
              <a:lin ang="8100000" scaled="1"/>
              <a:tileRect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2"/>
            <p:cNvSpPr/>
            <p:nvPr/>
          </p:nvSpPr>
          <p:spPr bwMode="auto">
            <a:xfrm>
              <a:off x="2976746" y="692696"/>
              <a:ext cx="5915734" cy="5868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gray">
          <a:xfrm>
            <a:off x="107694" y="3836206"/>
            <a:ext cx="3784838" cy="2375842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lIns="0" tIns="0" rIns="0" bIns="0" anchor="ctr" anchorCtr="0"/>
          <a:lstStyle>
            <a:lvl1pPr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61950" eaLnBrk="0" hangingPunct="0">
              <a:lnSpc>
                <a:spcPts val="2700"/>
              </a:lnSpc>
              <a:buClr>
                <a:schemeClr val="bg1"/>
              </a:buClr>
              <a:defRPr/>
            </a:pPr>
            <a:r>
              <a:rPr lang="ru-RU" sz="1200" b="1" cap="all" dirty="0" smtClean="0">
                <a:solidFill>
                  <a:schemeClr val="bg1"/>
                </a:solidFill>
              </a:rPr>
              <a:t>ДОСТУПНОСТЬ ФИНАНСОВЫХ УСЛУГ</a:t>
            </a:r>
            <a:r>
              <a:rPr lang="ru-RU" sz="1200" cap="all" dirty="0">
                <a:solidFill>
                  <a:schemeClr val="bg1"/>
                </a:solidFill>
              </a:rPr>
              <a:t> </a:t>
            </a:r>
            <a:r>
              <a:rPr lang="ru-RU" sz="1200" cap="all" dirty="0" smtClean="0">
                <a:solidFill>
                  <a:schemeClr val="bg1"/>
                </a:solidFill>
              </a:rPr>
              <a:t> для </a:t>
            </a:r>
            <a:r>
              <a:rPr lang="ru-RU" sz="1200" b="1" cap="all" dirty="0" smtClean="0">
                <a:solidFill>
                  <a:schemeClr val="bg1"/>
                </a:solidFill>
              </a:rPr>
              <a:t>женщин предпринимателей</a:t>
            </a:r>
            <a:r>
              <a:rPr lang="ru-RU" sz="1200" b="1" dirty="0" smtClean="0">
                <a:solidFill>
                  <a:schemeClr val="bg1"/>
                </a:solidFill>
              </a:rPr>
              <a:t>:</a:t>
            </a:r>
            <a:endParaRPr lang="ru-RU" sz="1200" b="1" dirty="0">
              <a:solidFill>
                <a:schemeClr val="bg1"/>
              </a:solidFill>
            </a:endParaRP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ВОСПРИЯТИЕ БАНКОВ И ОТНОШЕНИЕ К НИМ</a:t>
            </a: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ОЦЕНКА ДОСТУПНОСТИ ФИНАНСОВЫХ УСЛУГ</a:t>
            </a: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ПОТРЕБНОСТЬ В СПЕЦИАЛИЗИРОВАННЫХ УСЛУГАХ</a:t>
            </a:r>
          </a:p>
        </p:txBody>
      </p:sp>
      <p:graphicFrame>
        <p:nvGraphicFramePr>
          <p:cNvPr id="17" name="Схема 21"/>
          <p:cNvGraphicFramePr/>
          <p:nvPr>
            <p:extLst/>
          </p:nvPr>
        </p:nvGraphicFramePr>
        <p:xfrm>
          <a:off x="4124168" y="3612080"/>
          <a:ext cx="3855198" cy="272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Группа 3"/>
          <p:cNvGrpSpPr/>
          <p:nvPr/>
        </p:nvGrpSpPr>
        <p:grpSpPr>
          <a:xfrm>
            <a:off x="4530055" y="830509"/>
            <a:ext cx="4494726" cy="2843869"/>
            <a:chOff x="2910277" y="620688"/>
            <a:chExt cx="6048673" cy="5997364"/>
          </a:xfrm>
        </p:grpSpPr>
        <p:sp>
          <p:nvSpPr>
            <p:cNvPr id="19" name="Скругленный прямоугольник 7"/>
            <p:cNvSpPr/>
            <p:nvPr/>
          </p:nvSpPr>
          <p:spPr bwMode="auto">
            <a:xfrm>
              <a:off x="2910277" y="620688"/>
              <a:ext cx="6048672" cy="174889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3000">
                  <a:srgbClr val="000099"/>
                </a:gs>
                <a:gs pos="0">
                  <a:srgbClr val="000066"/>
                </a:gs>
                <a:gs pos="28000">
                  <a:srgbClr val="0033CC"/>
                </a:gs>
                <a:gs pos="42000">
                  <a:srgbClr val="8D9DEF"/>
                </a:gs>
                <a:gs pos="64000">
                  <a:schemeClr val="bg1"/>
                </a:gs>
                <a:gs pos="0">
                  <a:srgbClr val="000066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/>
            </a:p>
          </p:txBody>
        </p:sp>
        <p:sp>
          <p:nvSpPr>
            <p:cNvPr id="20" name="Скругленный прямоугольник 8"/>
            <p:cNvSpPr/>
            <p:nvPr/>
          </p:nvSpPr>
          <p:spPr bwMode="auto">
            <a:xfrm rot="10800000">
              <a:off x="2910278" y="4869160"/>
              <a:ext cx="6048672" cy="174889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3000">
                  <a:srgbClr val="000099"/>
                </a:gs>
                <a:gs pos="0">
                  <a:srgbClr val="000066"/>
                </a:gs>
                <a:gs pos="28000">
                  <a:srgbClr val="0033CC"/>
                </a:gs>
                <a:gs pos="42000">
                  <a:srgbClr val="8D9DEF"/>
                </a:gs>
                <a:gs pos="64000">
                  <a:schemeClr val="bg1"/>
                </a:gs>
                <a:gs pos="0">
                  <a:srgbClr val="000066"/>
                </a:gs>
              </a:gsLst>
              <a:lin ang="8100000" scaled="1"/>
              <a:tileRect/>
            </a:gradFill>
            <a:ln w="19050" cap="flat" cmpd="sng" algn="ctr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"/>
            <p:cNvSpPr/>
            <p:nvPr/>
          </p:nvSpPr>
          <p:spPr bwMode="auto">
            <a:xfrm>
              <a:off x="2976746" y="692696"/>
              <a:ext cx="5915734" cy="5868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gray">
          <a:xfrm>
            <a:off x="1375795" y="938452"/>
            <a:ext cx="3617058" cy="2375842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lIns="0" tIns="0" rIns="0" bIns="0" anchor="ctr" anchorCtr="0"/>
          <a:lstStyle>
            <a:lvl1pPr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31838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7318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61950" eaLnBrk="0" hangingPunct="0">
              <a:lnSpc>
                <a:spcPts val="2700"/>
              </a:lnSpc>
              <a:buClr>
                <a:schemeClr val="bg1"/>
              </a:buClr>
              <a:defRPr/>
            </a:pPr>
            <a:r>
              <a:rPr lang="ru-RU" sz="1200" b="1" cap="all" dirty="0" smtClean="0">
                <a:solidFill>
                  <a:schemeClr val="bg1"/>
                </a:solidFill>
              </a:rPr>
              <a:t>ЖЕНСКОЕ ПРЕДПРИНИМАТЕЛЬСТВО В РОССИИ</a:t>
            </a:r>
            <a:r>
              <a:rPr lang="ru-RU" sz="1200" b="1" dirty="0" smtClean="0">
                <a:solidFill>
                  <a:schemeClr val="bg1"/>
                </a:solidFill>
              </a:rPr>
              <a:t>:</a:t>
            </a:r>
            <a:endParaRPr lang="ru-RU" sz="1200" b="1" dirty="0">
              <a:solidFill>
                <a:schemeClr val="bg1"/>
              </a:solidFill>
            </a:endParaRP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>
                <a:solidFill>
                  <a:schemeClr val="bg1"/>
                </a:solidFill>
              </a:rPr>
              <a:t>ФАКТОРЫ ПРИНЯТИЯ </a:t>
            </a:r>
            <a:r>
              <a:rPr lang="ru-RU" sz="900" b="1" dirty="0" smtClean="0">
                <a:solidFill>
                  <a:schemeClr val="bg1"/>
                </a:solidFill>
              </a:rPr>
              <a:t>РЕШЕНИЯ</a:t>
            </a: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БАРЬЕРЫ И ДРАЙВЕРЫ </a:t>
            </a:r>
          </a:p>
          <a:p>
            <a:pPr marL="533400" indent="-171450" eaLnBrk="0" hangingPunct="0">
              <a:lnSpc>
                <a:spcPts val="27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ПРЕДПРИНИМАТЕЛЬСКИЙ </a:t>
            </a:r>
            <a:r>
              <a:rPr lang="ru-RU" sz="900" b="1" dirty="0">
                <a:solidFill>
                  <a:schemeClr val="bg1"/>
                </a:solidFill>
              </a:rPr>
              <a:t>КЛИМАТ В </a:t>
            </a:r>
            <a:r>
              <a:rPr lang="ru-RU" sz="900" b="1" dirty="0" smtClean="0">
                <a:solidFill>
                  <a:schemeClr val="bg1"/>
                </a:solidFill>
              </a:rPr>
              <a:t>РОССИИ</a:t>
            </a:r>
            <a:endParaRPr lang="ru-RU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Схема 9"/>
          <p:cNvGraphicFramePr/>
          <p:nvPr>
            <p:extLst/>
          </p:nvPr>
        </p:nvGraphicFramePr>
        <p:xfrm>
          <a:off x="5181181" y="945517"/>
          <a:ext cx="3855198" cy="255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E7F6-C6A2-47FD-A59A-905BAC8F07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8"/>
          <p:cNvSpPr/>
          <p:nvPr/>
        </p:nvSpPr>
        <p:spPr>
          <a:xfrm>
            <a:off x="492099" y="102400"/>
            <a:ext cx="7312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Особенности женского предпринимательства в России</a:t>
            </a:r>
            <a:r>
              <a:rPr lang="en-US" sz="20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 </a:t>
            </a:r>
            <a:endParaRPr lang="ru-RU" sz="2000" dirty="0">
              <a:solidFill>
                <a:srgbClr val="021F43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179716" y="465381"/>
            <a:ext cx="3600000" cy="2528756"/>
            <a:chOff x="323528" y="1412776"/>
            <a:chExt cx="3600000" cy="2528756"/>
          </a:xfrm>
        </p:grpSpPr>
        <p:cxnSp>
          <p:nvCxnSpPr>
            <p:cNvPr id="5" name="Прямая соединительная линия 10"/>
            <p:cNvCxnSpPr/>
            <p:nvPr/>
          </p:nvCxnSpPr>
          <p:spPr>
            <a:xfrm flipV="1">
              <a:off x="451611" y="1412776"/>
              <a:ext cx="0" cy="252875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11"/>
            <p:cNvCxnSpPr/>
            <p:nvPr/>
          </p:nvCxnSpPr>
          <p:spPr>
            <a:xfrm flipH="1">
              <a:off x="323528" y="1573071"/>
              <a:ext cx="36000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2"/>
          <p:cNvGrpSpPr/>
          <p:nvPr/>
        </p:nvGrpSpPr>
        <p:grpSpPr>
          <a:xfrm rot="10800000">
            <a:off x="5364488" y="3645024"/>
            <a:ext cx="3600000" cy="2528756"/>
            <a:chOff x="475929" y="1565176"/>
            <a:chExt cx="3317650" cy="2528756"/>
          </a:xfrm>
        </p:grpSpPr>
        <p:cxnSp>
          <p:nvCxnSpPr>
            <p:cNvPr id="8" name="Прямая соединительная линия 17"/>
            <p:cNvCxnSpPr/>
            <p:nvPr/>
          </p:nvCxnSpPr>
          <p:spPr>
            <a:xfrm flipV="1">
              <a:off x="604011" y="1565176"/>
              <a:ext cx="0" cy="252875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8"/>
            <p:cNvCxnSpPr/>
            <p:nvPr/>
          </p:nvCxnSpPr>
          <p:spPr>
            <a:xfrm flipH="1">
              <a:off x="475929" y="1725471"/>
              <a:ext cx="331765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21"/>
          <p:cNvSpPr/>
          <p:nvPr/>
        </p:nvSpPr>
        <p:spPr>
          <a:xfrm>
            <a:off x="341541" y="673774"/>
            <a:ext cx="3528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Женщины в России в меньшей степени мотивированны на создание собственного бизнеса, чем мужчины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Основными барьерами для создания бизнеса для женщин выступают опасение за собственную семью и неуверенность в своих силах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При создании бизнеса женщины в большей степени концентрируются на поиске ресурсов, чем на организационных вопросах, связанных с регистрацией компании или её юридическим статусом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Женщины реже склонны рассчитывать на накопления при оформлении бизнеса, чаще ориентируясь на займы у родных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  <a:cs typeface="Arial" pitchFamily="34" charset="0"/>
              </a:rPr>
              <a:t>В </a:t>
            </a:r>
            <a:r>
              <a:rPr lang="ru-RU" sz="1050" dirty="0">
                <a:latin typeface="Arial Narrow" pitchFamily="34" charset="0"/>
                <a:cs typeface="Arial" pitchFamily="34" charset="0"/>
              </a:rPr>
              <a:t>компаниях, владельцами которых являются женщины, чаще работает большее количество </a:t>
            </a:r>
            <a:r>
              <a:rPr lang="ru-RU" sz="1050" dirty="0" smtClean="0">
                <a:latin typeface="Arial Narrow" pitchFamily="34" charset="0"/>
                <a:cs typeface="Arial" pitchFamily="34" charset="0"/>
              </a:rPr>
              <a:t>людей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  <a:cs typeface="Arial" pitchFamily="34" charset="0"/>
              </a:rPr>
              <a:t>Женщины чаще, чем мужчины, заняты в семейном бизнесе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Женщины - предприниматели </a:t>
            </a:r>
            <a:r>
              <a:rPr lang="ru-RU" sz="1050" dirty="0">
                <a:latin typeface="Arial Narrow" pitchFamily="34" charset="0"/>
              </a:rPr>
              <a:t>чаще, чем мужчины указывают на необходимость поддержки в создании бизнеса, при этом, они чаще считают более актуальной информационную / консультационную  поддержку, нежели финансовую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Обсуждение вопросов гендерного неравенства, как правило, имеет практически запретный характер, что свидетельствует о чувствительности данной сферы и сказывается на восприятии программ поддержки женского предпринимательства в России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Вышеозначенные факторы выступают барьерами для развития женского предпринимательства в России, так как определяют роль женщины в бизнесе как более пассивную, и формируют противоречивое отношение к предпринимательству у самих женщин </a:t>
            </a:r>
            <a:endParaRPr lang="ru-RU" sz="1050" dirty="0">
              <a:latin typeface="Arial Narrow" pitchFamily="34" charset="0"/>
            </a:endParaRPr>
          </a:p>
        </p:txBody>
      </p:sp>
      <p:sp>
        <p:nvSpPr>
          <p:cNvPr id="11" name="Прямоугольник 22"/>
          <p:cNvSpPr/>
          <p:nvPr/>
        </p:nvSpPr>
        <p:spPr>
          <a:xfrm>
            <a:off x="4013949" y="640218"/>
            <a:ext cx="482957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Среди женщин, не имеющих своего бизнеса, не планирует его создавать  82,7%, среди мужчин только 69,9%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По результатам качественны</a:t>
            </a:r>
            <a:r>
              <a:rPr lang="ru-RU" sz="1050" dirty="0">
                <a:latin typeface="Arial Narrow" pitchFamily="34" charset="0"/>
              </a:rPr>
              <a:t>х</a:t>
            </a:r>
            <a:r>
              <a:rPr lang="ru-RU" sz="1050" dirty="0" smtClean="0">
                <a:latin typeface="Arial Narrow" pitchFamily="34" charset="0"/>
              </a:rPr>
              <a:t> исследований, </a:t>
            </a:r>
            <a:r>
              <a:rPr lang="ru-RU" sz="1050" dirty="0">
                <a:latin typeface="Arial Narrow" pitchFamily="34" charset="0"/>
              </a:rPr>
              <a:t>ч</a:t>
            </a:r>
            <a:r>
              <a:rPr lang="ru-RU" sz="1050" dirty="0" smtClean="0">
                <a:latin typeface="Arial Narrow" pitchFamily="34" charset="0"/>
              </a:rPr>
              <a:t>аще от создания бизнеса женщин удерживают опасения, связанные с невозможностью обеспечить благополучие семьи в случае неудачи и с отсутствием необходимых знаний и навыков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Наиболее значимыми проблемами для начинающих женщины-предпринимателей является вопрос </a:t>
            </a:r>
            <a:r>
              <a:rPr lang="ru-RU" sz="1050" dirty="0">
                <a:latin typeface="Arial Narrow" pitchFamily="34" charset="0"/>
              </a:rPr>
              <a:t>привлечения ресурсов (кадровых, информационных), </a:t>
            </a:r>
            <a:r>
              <a:rPr lang="ru-RU" sz="1050" dirty="0" smtClean="0">
                <a:latin typeface="Arial Narrow" pitchFamily="34" charset="0"/>
              </a:rPr>
              <a:t>нежели регистрации компании – всего 12,3% тех женщин, кто планирует создать свой бизнес, не определились с его правовой формой, среди мужчин таких 9,3%</a:t>
            </a:r>
          </a:p>
          <a:p>
            <a:pPr marL="108000" lvl="1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>
                <a:latin typeface="Arial Narrow" pitchFamily="34" charset="0"/>
              </a:rPr>
              <a:t>34% </a:t>
            </a:r>
            <a:r>
              <a:rPr lang="ru-RU" sz="1050" dirty="0" smtClean="0">
                <a:latin typeface="Arial Narrow" pitchFamily="34" charset="0"/>
              </a:rPr>
              <a:t>женщин рассматривает </a:t>
            </a:r>
            <a:r>
              <a:rPr lang="ru-RU" sz="1050" dirty="0">
                <a:latin typeface="Arial Narrow" pitchFamily="34" charset="0"/>
              </a:rPr>
              <a:t>в качестве источника финансирования заем у родных и </a:t>
            </a:r>
            <a:r>
              <a:rPr lang="ru-RU" sz="1050" dirty="0" smtClean="0">
                <a:latin typeface="Arial Narrow" pitchFamily="34" charset="0"/>
              </a:rPr>
              <a:t>знакомых, среди мужчин – 28,6%, </a:t>
            </a:r>
            <a:r>
              <a:rPr lang="ru-RU" sz="1050" dirty="0">
                <a:latin typeface="Arial Narrow" pitchFamily="34" charset="0"/>
              </a:rPr>
              <a:t>46,9% </a:t>
            </a:r>
            <a:r>
              <a:rPr lang="ru-RU" sz="1050" dirty="0" smtClean="0">
                <a:latin typeface="Arial Narrow" pitchFamily="34" charset="0"/>
              </a:rPr>
              <a:t>- собственные накопления, 52,6% у мужчин</a:t>
            </a:r>
            <a:endParaRPr lang="ru-RU" sz="1050" dirty="0">
              <a:latin typeface="Arial Narrow" pitchFamily="34" charset="0"/>
            </a:endParaRPr>
          </a:p>
          <a:p>
            <a:pPr marL="108000" lvl="1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37,5% женщин-предпринимателей указали, что в их компании работает от </a:t>
            </a:r>
            <a:r>
              <a:rPr lang="ru-RU" sz="1050" dirty="0">
                <a:latin typeface="Arial Narrow" pitchFamily="34" charset="0"/>
              </a:rPr>
              <a:t>4 до 9 </a:t>
            </a:r>
            <a:r>
              <a:rPr lang="ru-RU" sz="1050" dirty="0" smtClean="0">
                <a:latin typeface="Arial Narrow" pitchFamily="34" charset="0"/>
              </a:rPr>
              <a:t>человек, среди мужчин такой ответ дали 33,9%</a:t>
            </a:r>
          </a:p>
          <a:p>
            <a:pPr marL="108000" lvl="1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>
                <a:latin typeface="Arial Narrow" pitchFamily="34" charset="0"/>
              </a:rPr>
              <a:t>60,5%</a:t>
            </a:r>
            <a:r>
              <a:rPr lang="ru-RU" sz="1050" dirty="0" smtClean="0">
                <a:latin typeface="Arial Narrow" pitchFamily="34" charset="0"/>
              </a:rPr>
              <a:t> женщин- заняты в семейном бизнесе, среди мужчин таких 44,8%</a:t>
            </a:r>
          </a:p>
          <a:p>
            <a:pPr marL="108000" lvl="1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sz="1050" dirty="0" smtClean="0">
              <a:latin typeface="Arial Narrow" pitchFamily="34" charset="0"/>
            </a:endParaRPr>
          </a:p>
          <a:p>
            <a:pPr marL="108000" lvl="1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Наиболее </a:t>
            </a:r>
            <a:r>
              <a:rPr lang="ru-RU" sz="1050" dirty="0">
                <a:latin typeface="Arial Narrow" pitchFamily="34" charset="0"/>
              </a:rPr>
              <a:t>актуальной формой поддержки </a:t>
            </a:r>
            <a:r>
              <a:rPr lang="ru-RU" sz="1050" dirty="0" smtClean="0">
                <a:latin typeface="Arial Narrow" pitchFamily="34" charset="0"/>
              </a:rPr>
              <a:t>и мужчины и женщины </a:t>
            </a:r>
            <a:r>
              <a:rPr lang="ru-RU" sz="1050" dirty="0">
                <a:latin typeface="Arial Narrow" pitchFamily="34" charset="0"/>
              </a:rPr>
              <a:t>считают финансовую / материальную </a:t>
            </a:r>
            <a:r>
              <a:rPr lang="ru-RU" sz="1050" dirty="0" smtClean="0">
                <a:latin typeface="Arial Narrow" pitchFamily="34" charset="0"/>
              </a:rPr>
              <a:t>помощь</a:t>
            </a:r>
            <a:r>
              <a:rPr lang="en-US" sz="1050" dirty="0" smtClean="0">
                <a:latin typeface="Arial Narrow" pitchFamily="34" charset="0"/>
              </a:rPr>
              <a:t> </a:t>
            </a:r>
            <a:r>
              <a:rPr lang="ru-RU" sz="1050" dirty="0" smtClean="0">
                <a:latin typeface="Arial Narrow" pitchFamily="34" charset="0"/>
              </a:rPr>
              <a:t>в </a:t>
            </a:r>
            <a:r>
              <a:rPr lang="ru-RU" sz="1050" dirty="0">
                <a:latin typeface="Arial Narrow" pitchFamily="34" charset="0"/>
              </a:rPr>
              <a:t>виде кредитов, инвестиций и гарантий для получения </a:t>
            </a:r>
            <a:r>
              <a:rPr lang="ru-RU" sz="1050" dirty="0" smtClean="0">
                <a:latin typeface="Arial Narrow" pitchFamily="34" charset="0"/>
              </a:rPr>
              <a:t>кредита, но среди женщин таких 54,1%, среди мужчин – 60,7%. При этом среди</a:t>
            </a:r>
            <a:r>
              <a:rPr lang="ru-RU" sz="1050" dirty="0">
                <a:latin typeface="Arial Narrow" pitchFamily="34" charset="0"/>
              </a:rPr>
              <a:t> </a:t>
            </a:r>
            <a:r>
              <a:rPr lang="ru-RU" sz="1050" dirty="0" smtClean="0">
                <a:latin typeface="Arial Narrow" pitchFamily="34" charset="0"/>
              </a:rPr>
              <a:t>женщин выше доля нуждающихся в консультациях и обучении – 42,6% против 38,1% среди мужчин.</a:t>
            </a:r>
            <a:endParaRPr lang="ru-RU" sz="1050" dirty="0">
              <a:latin typeface="Arial Narrow" pitchFamily="34" charset="0"/>
            </a:endParaRP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В ходе качественного исследования женщины-предпринимательницы активно отрицали наличие гендерного неравенства в бизнесе, исключение составили только представительницы «мужских» отраслей – </a:t>
            </a:r>
            <a:r>
              <a:rPr lang="en-US" sz="1050" dirty="0" smtClean="0">
                <a:latin typeface="Arial Narrow" pitchFamily="34" charset="0"/>
              </a:rPr>
              <a:t>IT</a:t>
            </a:r>
            <a:r>
              <a:rPr lang="ru-RU" sz="1050" dirty="0" smtClean="0">
                <a:latin typeface="Arial Narrow" pitchFamily="34" charset="0"/>
              </a:rPr>
              <a:t>, оборудование, стройматериалы. Однако в ходе количественного опроса 29,2% женщин признали, что женщинам сложнее организовать свое дело, среди мужчин данный показатель равен 20,1%.</a:t>
            </a:r>
          </a:p>
          <a:p>
            <a:pPr marL="108000" indent="-108000" algn="just">
              <a:lnSpc>
                <a:spcPts val="1200"/>
              </a:lnSpc>
              <a:spcBef>
                <a:spcPts val="4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050" dirty="0" smtClean="0">
                <a:latin typeface="Arial Narrow" pitchFamily="34" charset="0"/>
              </a:rPr>
              <a:t>Несмотря на то, что вопрос гендерного неравенства в бизнесе открыто </a:t>
            </a:r>
            <a:r>
              <a:rPr lang="ru-RU" sz="1050" dirty="0">
                <a:latin typeface="Arial Narrow" pitchFamily="34" charset="0"/>
              </a:rPr>
              <a:t>позиционируется женщинами как неактуальный, </a:t>
            </a:r>
            <a:r>
              <a:rPr lang="ru-RU" sz="1050" dirty="0" smtClean="0">
                <a:latin typeface="Arial Narrow" pitchFamily="34" charset="0"/>
              </a:rPr>
              <a:t>качественное исследование показало, роль женщины в бизнесе подсознательно оценивается неоднозначно: занятие бизнесом допускается только при условии отсутствия сильных перемен в других аспектах жизни.</a:t>
            </a:r>
            <a:endParaRPr lang="ru-RU" sz="1050" dirty="0">
              <a:latin typeface="Arial Narrow" pitchFamily="34" charset="0"/>
            </a:endParaRPr>
          </a:p>
        </p:txBody>
      </p:sp>
      <p:sp>
        <p:nvSpPr>
          <p:cNvPr id="12" name="Стрелка вправо 32"/>
          <p:cNvSpPr/>
          <p:nvPr/>
        </p:nvSpPr>
        <p:spPr>
          <a:xfrm>
            <a:off x="3886685" y="697928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3" name="Стрелка вправо 33"/>
          <p:cNvSpPr/>
          <p:nvPr/>
        </p:nvSpPr>
        <p:spPr>
          <a:xfrm>
            <a:off x="3894155" y="1058860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4" name="Стрелка вправо 34"/>
          <p:cNvSpPr/>
          <p:nvPr/>
        </p:nvSpPr>
        <p:spPr>
          <a:xfrm>
            <a:off x="3885766" y="1691822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5" name="Стрелка вправо 35"/>
          <p:cNvSpPr/>
          <p:nvPr/>
        </p:nvSpPr>
        <p:spPr>
          <a:xfrm>
            <a:off x="3885766" y="2325253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6" name="Стрелка вправо 36"/>
          <p:cNvSpPr/>
          <p:nvPr/>
        </p:nvSpPr>
        <p:spPr>
          <a:xfrm>
            <a:off x="3869933" y="2800792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7" name="Стрелка вправо 37"/>
          <p:cNvSpPr/>
          <p:nvPr/>
        </p:nvSpPr>
        <p:spPr>
          <a:xfrm>
            <a:off x="3869933" y="3147547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8" name="Стрелка вправо 38"/>
          <p:cNvSpPr/>
          <p:nvPr/>
        </p:nvSpPr>
        <p:spPr>
          <a:xfrm>
            <a:off x="3869933" y="3584536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9" name="Стрелка вправо 25"/>
          <p:cNvSpPr/>
          <p:nvPr/>
        </p:nvSpPr>
        <p:spPr>
          <a:xfrm>
            <a:off x="3869933" y="4304616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20" name="Стрелка вправо 26"/>
          <p:cNvSpPr/>
          <p:nvPr/>
        </p:nvSpPr>
        <p:spPr>
          <a:xfrm>
            <a:off x="3851920" y="5233348"/>
            <a:ext cx="144000" cy="25200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cap="all" dirty="0">
              <a:latin typeface="Arial Narrow" panose="020B0606020202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2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484" y="128296"/>
            <a:ext cx="8670036" cy="346075"/>
          </a:xfrm>
        </p:spPr>
        <p:txBody>
          <a:bodyPr>
            <a:normAutofit/>
          </a:bodyPr>
          <a:lstStyle/>
          <a:p>
            <a:r>
              <a:rPr lang="ru-RU" sz="2000" b="1" kern="12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Принятие решения о начале предпринимательской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6F0D-8C15-4A32-9555-C7269A10AA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583689" y="5301981"/>
            <a:ext cx="2308791" cy="935331"/>
            <a:chOff x="6837846" y="4978493"/>
            <a:chExt cx="2308791" cy="935331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7253706" y="5541815"/>
              <a:ext cx="1892931" cy="19251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66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18000" tIns="39600" rIns="18000" bIns="10800" anchor="ctr">
              <a:spAutoFit/>
            </a:bodyPr>
            <a:lstStyle/>
            <a:p>
              <a:pPr marL="9525" indent="-9525">
                <a:buFont typeface="Wingdings" charset="2"/>
                <a:buNone/>
              </a:pPr>
              <a:r>
                <a:rPr lang="ru-RU" sz="800" b="1" dirty="0" smtClean="0"/>
                <a:t>Наименее существенные факторы</a:t>
              </a:r>
              <a:endParaRPr lang="ru-RU" sz="800" b="1" dirty="0"/>
            </a:p>
          </p:txBody>
        </p:sp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7253706" y="5281330"/>
              <a:ext cx="1884153" cy="19251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66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18000" tIns="39600" rIns="18000" bIns="10800" anchor="ctr">
              <a:spAutoFit/>
            </a:bodyPr>
            <a:lstStyle/>
            <a:p>
              <a:pPr marL="9525" indent="-9525">
                <a:buFont typeface="Wingdings" charset="2"/>
                <a:buNone/>
              </a:pPr>
              <a:r>
                <a:rPr lang="ru-RU" sz="800" b="1" dirty="0" smtClean="0"/>
                <a:t>Наиболее существенные факторы</a:t>
              </a:r>
              <a:endParaRPr lang="ru-RU" sz="800" b="1" dirty="0"/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7253705" y="4978493"/>
              <a:ext cx="1892931" cy="19251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66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18000" tIns="39600" rIns="18000" bIns="10800" anchor="ctr">
              <a:spAutoFit/>
            </a:bodyPr>
            <a:lstStyle/>
            <a:p>
              <a:pPr marL="9525" indent="-9525">
                <a:buFont typeface="Wingdings" charset="2"/>
                <a:buNone/>
              </a:pPr>
              <a:r>
                <a:rPr lang="ru-RU" sz="800" b="1" dirty="0" smtClean="0">
                  <a:solidFill>
                    <a:srgbClr val="000066"/>
                  </a:solidFill>
                </a:rPr>
                <a:t>ИСПОЛЬЗУЕМЫЕ ОБОЗНАЧЕНИЯ: </a:t>
              </a:r>
              <a:endParaRPr lang="ru-RU" sz="800" b="1" dirty="0">
                <a:solidFill>
                  <a:srgbClr val="000066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 rot="10800000">
              <a:off x="6837846" y="4988463"/>
              <a:ext cx="508591" cy="769441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charset="2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 rot="10800000">
              <a:off x="6949488" y="5452159"/>
              <a:ext cx="327837" cy="4616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charset="2"/>
              </a:endParaRPr>
            </a:p>
          </p:txBody>
        </p:sp>
      </p:grpSp>
      <p:sp>
        <p:nvSpPr>
          <p:cNvPr id="21" name="Стрелка вправо 20"/>
          <p:cNvSpPr/>
          <p:nvPr/>
        </p:nvSpPr>
        <p:spPr bwMode="auto">
          <a:xfrm>
            <a:off x="2365392" y="1998739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2358000" y="3222875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2358000" y="4427213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5429" y="571327"/>
            <a:ext cx="1700937" cy="5737993"/>
            <a:chOff x="635429" y="571327"/>
            <a:chExt cx="1700937" cy="5737993"/>
          </a:xfrm>
        </p:grpSpPr>
        <p:sp>
          <p:nvSpPr>
            <p:cNvPr id="24" name="Isosceles Triangle 16"/>
            <p:cNvSpPr>
              <a:spLocks noChangeArrowheads="1"/>
            </p:cNvSpPr>
            <p:nvPr/>
          </p:nvSpPr>
          <p:spPr bwMode="auto">
            <a:xfrm rot="10800000">
              <a:off x="827585" y="1196752"/>
              <a:ext cx="1308827" cy="473969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5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endParaRPr lang="ru-RU" sz="80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39930" y="1700808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>
                  <a:sym typeface="Wingdings" pitchFamily="2" charset="2"/>
                </a:rPr>
                <a:t>Свобода, независимость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35429" y="4149080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sym typeface="Wingdings" pitchFamily="2" charset="2"/>
                </a:rPr>
                <a:t>Возможность получения дохода</a:t>
              </a:r>
              <a:endParaRPr lang="ru-RU" sz="1100" b="1" dirty="0">
                <a:sym typeface="Wingdings" pitchFamily="2" charset="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44366" y="2924944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>
                  <a:sym typeface="Wingdings" pitchFamily="2" charset="2"/>
                </a:rPr>
                <a:t>Самореализация, </a:t>
              </a:r>
              <a:r>
                <a:rPr lang="ru-RU" sz="1100" b="1" dirty="0" smtClean="0">
                  <a:sym typeface="Wingdings" pitchFamily="2" charset="2"/>
                </a:rPr>
                <a:t>творчество</a:t>
              </a:r>
              <a:endParaRPr lang="ru-RU" sz="1100" b="1" dirty="0">
                <a:sym typeface="Wingdings" pitchFamily="2" charset="2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 rot="10800000">
              <a:off x="1396275" y="5847655"/>
              <a:ext cx="255374" cy="4616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charset="2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 rot="10800000">
              <a:off x="1291611" y="571327"/>
              <a:ext cx="396176" cy="769441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Wingdings" charset="2"/>
              </a:endParaRPr>
            </a:p>
          </p:txBody>
        </p:sp>
      </p:grp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675433" y="1700808"/>
            <a:ext cx="1896568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Самостоятельное принятие решений</a:t>
            </a:r>
            <a:endParaRPr lang="ru-RU" sz="1000" b="1" dirty="0">
              <a:sym typeface="Wingdings" pitchFamily="2" charset="2"/>
            </a:endParaRP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>
                <a:sym typeface="Wingdings" pitchFamily="2" charset="2"/>
              </a:rPr>
              <a:t>Возможность контролировать свое время и другие ресурсы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669460" y="4149080"/>
            <a:ext cx="1900175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Возможность улучшить свое материальное положение </a:t>
            </a: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Прямая зависимость дохода от собственной активности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681318" y="2924944"/>
            <a:ext cx="1893014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Реализация собственных творческих начинаний</a:t>
            </a: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Возможность заниматься любимым делом</a:t>
            </a:r>
            <a:endParaRPr lang="ru-RU" sz="1000" b="1" dirty="0">
              <a:sym typeface="Wingdings" pitchFamily="2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58520" y="637223"/>
            <a:ext cx="4594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kern="0" cap="all" dirty="0" smtClean="0">
                <a:solidFill>
                  <a:srgbClr val="000066"/>
                </a:solidFill>
              </a:rPr>
              <a:t>ДРАЙВЕРЫ К НАЧАЛУ ПРЕДПРИНИМАТЕЛЬСКОЙ ДЕЯТЕЛЬНОСТИ</a:t>
            </a:r>
            <a:endParaRPr lang="ru-RU" sz="1000" b="1" kern="0" cap="all" dirty="0">
              <a:solidFill>
                <a:srgbClr val="000066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39770" y="1167767"/>
            <a:ext cx="201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i="1" kern="0" dirty="0">
                <a:solidFill>
                  <a:srgbClr val="000066"/>
                </a:solidFill>
              </a:rPr>
              <a:t>Ф</a:t>
            </a:r>
            <a:r>
              <a:rPr lang="ru-RU" sz="1000" b="1" i="1" kern="0" dirty="0" smtClean="0">
                <a:solidFill>
                  <a:srgbClr val="000066"/>
                </a:solidFill>
              </a:rPr>
              <a:t>акторы, оказывающие</a:t>
            </a:r>
          </a:p>
          <a:p>
            <a:pPr lvl="0" algn="ctr">
              <a:defRPr/>
            </a:pPr>
            <a:r>
              <a:rPr lang="ru-RU" sz="1000" b="1" i="1" kern="0" dirty="0" smtClean="0">
                <a:solidFill>
                  <a:srgbClr val="000066"/>
                </a:solidFill>
              </a:rPr>
              <a:t> влияние на принятие решения</a:t>
            </a:r>
            <a:endParaRPr lang="ru-RU" sz="1000" b="1" i="1" kern="0" dirty="0">
              <a:solidFill>
                <a:srgbClr val="000066"/>
              </a:solidFill>
            </a:endParaRPr>
          </a:p>
        </p:txBody>
      </p:sp>
      <p:sp>
        <p:nvSpPr>
          <p:cNvPr id="35" name="Стрелка вправо 20"/>
          <p:cNvSpPr/>
          <p:nvPr/>
        </p:nvSpPr>
        <p:spPr bwMode="auto">
          <a:xfrm>
            <a:off x="6596502" y="1994723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Стрелка вправо 21"/>
          <p:cNvSpPr/>
          <p:nvPr/>
        </p:nvSpPr>
        <p:spPr bwMode="auto">
          <a:xfrm>
            <a:off x="6589110" y="3218859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Стрелка вправо 22"/>
          <p:cNvSpPr/>
          <p:nvPr/>
        </p:nvSpPr>
        <p:spPr bwMode="auto">
          <a:xfrm>
            <a:off x="6589110" y="4423197"/>
            <a:ext cx="281757" cy="340242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2" name="Группа 2"/>
          <p:cNvGrpSpPr/>
          <p:nvPr/>
        </p:nvGrpSpPr>
        <p:grpSpPr>
          <a:xfrm>
            <a:off x="4866539" y="495303"/>
            <a:ext cx="1700937" cy="5810001"/>
            <a:chOff x="635429" y="499319"/>
            <a:chExt cx="1700937" cy="5810001"/>
          </a:xfrm>
        </p:grpSpPr>
        <p:sp>
          <p:nvSpPr>
            <p:cNvPr id="43" name="Isosceles Triangle 16"/>
            <p:cNvSpPr>
              <a:spLocks noChangeArrowheads="1"/>
            </p:cNvSpPr>
            <p:nvPr/>
          </p:nvSpPr>
          <p:spPr bwMode="auto">
            <a:xfrm rot="10800000">
              <a:off x="827585" y="1196752"/>
              <a:ext cx="1308827" cy="473969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5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endParaRPr lang="ru-RU" sz="80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639930" y="1700808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sym typeface="Wingdings" pitchFamily="2" charset="2"/>
                </a:rPr>
                <a:t>Страх перед собственной неудачей</a:t>
              </a:r>
              <a:endParaRPr lang="ru-RU" sz="1100" b="1" dirty="0">
                <a:sym typeface="Wingdings" pitchFamily="2" charset="2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635429" y="4149080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sym typeface="Wingdings" pitchFamily="2" charset="2"/>
                </a:rPr>
                <a:t>Отсутствие ресурсов</a:t>
              </a:r>
              <a:endParaRPr lang="ru-RU" sz="1100" b="1" dirty="0">
                <a:sym typeface="Wingdings" pitchFamily="2" charset="2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644366" y="2924944"/>
              <a:ext cx="1692000" cy="9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sym typeface="Wingdings" pitchFamily="2" charset="2"/>
                </a:rPr>
                <a:t>Страх потери</a:t>
              </a:r>
              <a:endParaRPr lang="ru-RU" sz="1100" b="1" dirty="0">
                <a:sym typeface="Wingdings" pitchFamily="2" charset="2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1331640" y="5847655"/>
              <a:ext cx="255374" cy="4616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charset="2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1187624" y="499319"/>
              <a:ext cx="396176" cy="769441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Wingdings" charset="2"/>
                </a:rPr>
                <a:t></a:t>
              </a:r>
              <a:endPara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charset="2"/>
              </a:endParaRPr>
            </a:p>
          </p:txBody>
        </p:sp>
      </p:grp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906543" y="1696792"/>
            <a:ext cx="1896568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Отсутствие достаточного количества знаний, навыков, опыта</a:t>
            </a: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Неуверенность в себе</a:t>
            </a:r>
            <a:endParaRPr lang="ru-RU" sz="1000" b="1" dirty="0">
              <a:sym typeface="Wingdings" pitchFamily="2" charset="2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6900570" y="4145064"/>
            <a:ext cx="1900175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Значительные временные и трудозатраты при оформлении бизнеса</a:t>
            </a: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Нехватка финансовых ресурсов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912428" y="2920928"/>
            <a:ext cx="1893014" cy="97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Риск потери вложенных ресурсов </a:t>
            </a:r>
          </a:p>
          <a:p>
            <a:pPr marL="108000" indent="-108000">
              <a:lnSpc>
                <a:spcPts val="1000"/>
              </a:lnSpc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sym typeface="Wingdings" pitchFamily="2" charset="2"/>
              </a:rPr>
              <a:t>Риск изменения внешней среды (кризис, изменения в законодательстве)</a:t>
            </a:r>
            <a:endParaRPr lang="ru-RU" sz="1000" b="1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6332" y="1174760"/>
            <a:ext cx="19800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i="1" kern="0" dirty="0">
                <a:solidFill>
                  <a:srgbClr val="000066"/>
                </a:solidFill>
              </a:rPr>
              <a:t>факторы, оказывающие влияние на принятие решения</a:t>
            </a:r>
          </a:p>
        </p:txBody>
      </p:sp>
      <p:sp>
        <p:nvSpPr>
          <p:cNvPr id="52" name="Прямоугольник 33"/>
          <p:cNvSpPr/>
          <p:nvPr/>
        </p:nvSpPr>
        <p:spPr>
          <a:xfrm>
            <a:off x="4289645" y="638499"/>
            <a:ext cx="4594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kern="0" cap="all" dirty="0" smtClean="0">
                <a:solidFill>
                  <a:srgbClr val="000066"/>
                </a:solidFill>
              </a:rPr>
              <a:t>БАРЬЕРЫ К НАЧАЛУ ПРЕДПРИНИМАТЕЛЬСКОЙ ДЕЯТЕЛЬНОСТИ</a:t>
            </a:r>
            <a:endParaRPr lang="ru-RU" sz="1000" b="1" kern="0" cap="all" dirty="0">
              <a:solidFill>
                <a:srgbClr val="000066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033" y="6267211"/>
            <a:ext cx="5448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Наличие значительного потенциала развития рынка</a:t>
            </a:r>
            <a:endParaRPr lang="en-US" dirty="0"/>
          </a:p>
        </p:txBody>
      </p:sp>
      <p:sp>
        <p:nvSpPr>
          <p:cNvPr id="54" name="Isosceles Triangle 16"/>
          <p:cNvSpPr>
            <a:spLocks noChangeArrowheads="1"/>
          </p:cNvSpPr>
          <p:nvPr/>
        </p:nvSpPr>
        <p:spPr bwMode="auto">
          <a:xfrm rot="10800000">
            <a:off x="2988967" y="5289588"/>
            <a:ext cx="1308827" cy="94772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15000">
                <a:srgbClr val="5F67B6"/>
              </a:gs>
              <a:gs pos="100000">
                <a:srgbClr val="000066"/>
              </a:gs>
              <a:gs pos="0">
                <a:srgbClr val="A1AEED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17</a:t>
            </a:fld>
            <a:endParaRPr lang="en-AU" dirty="0">
              <a:solidFill>
                <a:srgbClr val="021F43"/>
              </a:solidFill>
            </a:endParaRPr>
          </a:p>
        </p:txBody>
      </p:sp>
      <p:sp>
        <p:nvSpPr>
          <p:cNvPr id="5" name="Прямоугольник 10"/>
          <p:cNvSpPr/>
          <p:nvPr/>
        </p:nvSpPr>
        <p:spPr>
          <a:xfrm>
            <a:off x="427472" y="1707091"/>
            <a:ext cx="8350647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sz="1200" dirty="0">
                <a:latin typeface="Arial Narrow" pitchFamily="34" charset="0"/>
                <a:cs typeface="Arial" pitchFamily="34" charset="0"/>
              </a:rPr>
              <a:t>При 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выборе банка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для своей работы как для группы начинающих женщин-предпринимателей, так 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и для владелиц бизнеса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со стажем, важнейшей характеристикой является </a:t>
            </a:r>
            <a:r>
              <a:rPr lang="ru-RU" sz="1200" b="1" dirty="0">
                <a:latin typeface="Arial Narrow" pitchFamily="34" charset="0"/>
                <a:cs typeface="Arial" pitchFamily="34" charset="0"/>
              </a:rPr>
              <a:t>надежность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ru-RU" sz="1200" b="1" dirty="0">
                <a:latin typeface="Arial Narrow" pitchFamily="34" charset="0"/>
                <a:cs typeface="Arial" pitchFamily="34" charset="0"/>
              </a:rPr>
              <a:t>которая приписывается некоторым крупным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банкам </a:t>
            </a:r>
            <a:r>
              <a:rPr lang="ru-RU" sz="1200" b="1" dirty="0"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государственной </a:t>
            </a:r>
            <a:r>
              <a:rPr lang="ru-RU" sz="1200" b="1" dirty="0">
                <a:latin typeface="Arial Narrow" pitchFamily="34" charset="0"/>
                <a:cs typeface="Arial" pitchFamily="34" charset="0"/>
              </a:rPr>
              <a:t>поддержкой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. </a:t>
            </a:r>
            <a:endParaRPr lang="ru-RU" sz="1200" dirty="0" smtClean="0">
              <a:latin typeface="Arial Narrow" pitchFamily="34" charset="0"/>
              <a:cs typeface="Arial" pitchFamily="34" charset="0"/>
            </a:endParaRP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endParaRPr lang="en-US" sz="1200" dirty="0" smtClean="0">
              <a:latin typeface="Arial Narrow" pitchFamily="34" charset="0"/>
              <a:cs typeface="Arial" pitchFamily="34" charset="0"/>
            </a:endParaRP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endParaRPr lang="en-US" sz="1200" dirty="0">
              <a:latin typeface="Arial Narrow" pitchFamily="34" charset="0"/>
              <a:cs typeface="Arial" pitchFamily="34" charset="0"/>
            </a:endParaRP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Отказ 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от работы с «надежными» банками происходит 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в тех случаях, когда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тарифы банка воспринимаются как слишком высокие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, или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условия обслуживания характеризуются как неудобные 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(необходимо много документов, длительно оформление всех необходимых документов для открытия счета и так далее). </a:t>
            </a: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endParaRPr lang="en-US" sz="1200" dirty="0" smtClean="0">
              <a:latin typeface="Arial Narrow" pitchFamily="34" charset="0"/>
              <a:cs typeface="Arial" pitchFamily="34" charset="0"/>
            </a:endParaRP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Для многих предпринимателей, особенно опытных, значимым фактором является готовность банка предоставить финансирование (заем) при необходимости. Данный фактор редко становится причиной выбора банка (в связи с тем, что далеко не все предприниматели организуют собственный бизнес  с помощью банковского кредита), однако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часто является причиной смены кредитно-финансовой организации, когда новый поставщик финансовых услуг готов предоставить кредит на нужных владельцу бизнеса условиях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, в то время как текущий не дает такой возможности.</a:t>
            </a:r>
            <a:endParaRPr lang="ru-RU" sz="1200" dirty="0">
              <a:latin typeface="Arial Narrow" pitchFamily="34" charset="0"/>
              <a:cs typeface="Arial" pitchFamily="34" charset="0"/>
            </a:endParaRPr>
          </a:p>
          <a:p>
            <a:pPr marL="1371600" lvl="6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endParaRPr lang="en-US" sz="1050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2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Лояльность предпринимательниц при выборке банка также </a:t>
            </a:r>
            <a:r>
              <a:rPr lang="ru-RU" sz="1200" b="1" dirty="0" smtClean="0">
                <a:latin typeface="Arial Narrow" pitchFamily="34" charset="0"/>
                <a:cs typeface="Arial" pitchFamily="34" charset="0"/>
              </a:rPr>
              <a:t>тесно связана с готовностью банка демонстрировать индивидуальный подход к ним не только как к владельцам бизнеса, но и как персонам в целом</a:t>
            </a:r>
            <a:r>
              <a:rPr lang="ru-RU" sz="1200" dirty="0" smtClean="0">
                <a:latin typeface="Arial Narrow" pitchFamily="34" charset="0"/>
                <a:cs typeface="Arial" pitchFamily="34" charset="0"/>
              </a:rPr>
              <a:t>. </a:t>
            </a:r>
            <a:endParaRPr lang="ru-RU" sz="1200" dirty="0">
              <a:latin typeface="Arial Narrow" pitchFamily="34" charset="0"/>
              <a:cs typeface="Arial" pitchFamily="34" charset="0"/>
            </a:endParaRPr>
          </a:p>
          <a:p>
            <a:pPr marL="1371600" lvl="6" algn="just">
              <a:lnSpc>
                <a:spcPts val="1300"/>
              </a:lnSpc>
              <a:spcBef>
                <a:spcPts val="2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endParaRPr lang="ru-RU" sz="1050" i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420688" y="118373"/>
            <a:ext cx="68659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lvl="0"/>
            <a:r>
              <a:rPr lang="ru-RU" sz="18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ОТНОШЕНИЕ К ФИНАНСОВОЙ СИСТЕМЕ</a:t>
            </a:r>
          </a:p>
        </p:txBody>
      </p:sp>
      <p:sp>
        <p:nvSpPr>
          <p:cNvPr id="7" name="Прямоугольник 12"/>
          <p:cNvSpPr/>
          <p:nvPr/>
        </p:nvSpPr>
        <p:spPr>
          <a:xfrm>
            <a:off x="427472" y="908532"/>
            <a:ext cx="7312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85D8A"/>
                </a:solidFill>
                <a:latin typeface="Arial Narrow" pitchFamily="34" charset="0"/>
              </a:rPr>
              <a:t>Критерии выбора банка для </a:t>
            </a:r>
            <a:r>
              <a:rPr lang="ru-RU" sz="1600" b="1" dirty="0" smtClean="0">
                <a:solidFill>
                  <a:srgbClr val="385D8A"/>
                </a:solidFill>
                <a:latin typeface="Arial Narrow" pitchFamily="34" charset="0"/>
              </a:rPr>
              <a:t>бизнеса</a:t>
            </a:r>
            <a:endParaRPr lang="ru-RU" sz="1600" b="1" dirty="0">
              <a:solidFill>
                <a:srgbClr val="385D8A"/>
              </a:solidFill>
              <a:latin typeface="Arial Narrow" pitchFamily="34" charset="0"/>
            </a:endParaRPr>
          </a:p>
        </p:txBody>
      </p:sp>
      <p:sp>
        <p:nvSpPr>
          <p:cNvPr id="8" name="Стрелка вправо 1"/>
          <p:cNvSpPr/>
          <p:nvPr/>
        </p:nvSpPr>
        <p:spPr>
          <a:xfrm>
            <a:off x="251520" y="1779099"/>
            <a:ext cx="1008112" cy="4683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cap="all" dirty="0" smtClean="0">
                <a:latin typeface="Arial Narrow" panose="020B0606020202030204" pitchFamily="34" charset="0"/>
              </a:rPr>
              <a:t>Надежность</a:t>
            </a:r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9" name="Стрелка вправо 16"/>
          <p:cNvSpPr/>
          <p:nvPr/>
        </p:nvSpPr>
        <p:spPr>
          <a:xfrm>
            <a:off x="251520" y="2765537"/>
            <a:ext cx="1008112" cy="4683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cap="all" dirty="0" smtClean="0">
                <a:latin typeface="Arial Narrow" panose="020B0606020202030204" pitchFamily="34" charset="0"/>
              </a:rPr>
              <a:t>Тарифы и условия</a:t>
            </a:r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0" name="Стрелка вправо 17"/>
          <p:cNvSpPr/>
          <p:nvPr/>
        </p:nvSpPr>
        <p:spPr>
          <a:xfrm>
            <a:off x="251520" y="3763873"/>
            <a:ext cx="1008112" cy="4683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cap="all" dirty="0" smtClean="0">
                <a:latin typeface="Arial Narrow" panose="020B0606020202030204" pitchFamily="34" charset="0"/>
              </a:rPr>
              <a:t>гибкость</a:t>
            </a:r>
            <a:endParaRPr lang="ru-RU" sz="800" b="1" cap="all" dirty="0">
              <a:latin typeface="Arial Narrow" panose="020B0606020202030204" pitchFamily="34" charset="0"/>
            </a:endParaRPr>
          </a:p>
        </p:txBody>
      </p:sp>
      <p:sp>
        <p:nvSpPr>
          <p:cNvPr id="11" name="Стрелка вправо 20"/>
          <p:cNvSpPr/>
          <p:nvPr/>
        </p:nvSpPr>
        <p:spPr>
          <a:xfrm>
            <a:off x="251520" y="4878952"/>
            <a:ext cx="1008112" cy="4683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cap="all" dirty="0" smtClean="0">
                <a:latin typeface="Arial Narrow" panose="020B0606020202030204" pitchFamily="34" charset="0"/>
              </a:rPr>
              <a:t>Индивидуальный подход</a:t>
            </a:r>
            <a:endParaRPr lang="ru-RU" sz="800" b="1" cap="all" dirty="0"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18</a:t>
            </a:fld>
            <a:endParaRPr lang="en-AU" dirty="0">
              <a:solidFill>
                <a:srgbClr val="021F43"/>
              </a:solidFill>
            </a:endParaRPr>
          </a:p>
        </p:txBody>
      </p:sp>
      <p:sp>
        <p:nvSpPr>
          <p:cNvPr id="5" name="Равнобедренный треугольник 26"/>
          <p:cNvSpPr/>
          <p:nvPr/>
        </p:nvSpPr>
        <p:spPr bwMode="auto">
          <a:xfrm rot="5400000">
            <a:off x="5004383" y="2832729"/>
            <a:ext cx="660282" cy="432048"/>
          </a:xfrm>
          <a:prstGeom prst="triangle">
            <a:avLst/>
          </a:prstGeom>
          <a:gradFill flip="none" rotWithShape="1">
            <a:gsLst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1127043" y="-116462"/>
            <a:ext cx="68659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lvl="0"/>
            <a:r>
              <a:rPr lang="ru-RU" sz="18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ОТНОШЕНИЕ К ФИНАНСОВОЙ СИСТЕМЕ</a:t>
            </a:r>
          </a:p>
        </p:txBody>
      </p:sp>
      <p:sp>
        <p:nvSpPr>
          <p:cNvPr id="7" name="Прямоугольник 8"/>
          <p:cNvSpPr/>
          <p:nvPr/>
        </p:nvSpPr>
        <p:spPr>
          <a:xfrm>
            <a:off x="105384" y="569001"/>
            <a:ext cx="7312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85D8A"/>
                </a:solidFill>
                <a:latin typeface="Arial Narrow" pitchFamily="34" charset="0"/>
              </a:rPr>
              <a:t>Идеальный банк для женщин-предпринимателей</a:t>
            </a:r>
            <a:endParaRPr lang="ru-RU" sz="1600" b="1" dirty="0">
              <a:solidFill>
                <a:srgbClr val="385D8A"/>
              </a:solidFill>
              <a:latin typeface="Arial Narrow" pitchFamily="34" charset="0"/>
            </a:endParaRPr>
          </a:p>
        </p:txBody>
      </p:sp>
      <p:sp>
        <p:nvSpPr>
          <p:cNvPr id="8" name="Стрелка вправо 10"/>
          <p:cNvSpPr/>
          <p:nvPr/>
        </p:nvSpPr>
        <p:spPr bwMode="auto">
          <a:xfrm>
            <a:off x="2123728" y="2876959"/>
            <a:ext cx="281757" cy="34024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grpSp>
        <p:nvGrpSpPr>
          <p:cNvPr id="9" name="Группа 16"/>
          <p:cNvGrpSpPr/>
          <p:nvPr/>
        </p:nvGrpSpPr>
        <p:grpSpPr>
          <a:xfrm>
            <a:off x="395536" y="1868847"/>
            <a:ext cx="1700937" cy="4783157"/>
            <a:chOff x="635429" y="571327"/>
            <a:chExt cx="1700937" cy="5737993"/>
          </a:xfrm>
        </p:grpSpPr>
        <p:sp>
          <p:nvSpPr>
            <p:cNvPr id="10" name="Isosceles Triangle 16"/>
            <p:cNvSpPr>
              <a:spLocks noChangeArrowheads="1"/>
            </p:cNvSpPr>
            <p:nvPr/>
          </p:nvSpPr>
          <p:spPr bwMode="auto">
            <a:xfrm rot="10800000">
              <a:off x="827585" y="1196752"/>
              <a:ext cx="1308827" cy="473969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15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endParaRPr lang="ru-RU" sz="800" b="1" cap="all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639930" y="1521535"/>
              <a:ext cx="1692000" cy="971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latin typeface="Arial Narrow" pitchFamily="34" charset="0"/>
                  <a:sym typeface="Wingdings" pitchFamily="2" charset="2"/>
                </a:rPr>
                <a:t>Финансовая доступность</a:t>
              </a:r>
              <a:endParaRPr lang="ru-RU" sz="1100" b="1" dirty="0"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35429" y="4321845"/>
              <a:ext cx="1692000" cy="1173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latin typeface="Arial Narrow" pitchFamily="34" charset="0"/>
                  <a:sym typeface="Wingdings" pitchFamily="2" charset="2"/>
                </a:rPr>
                <a:t>Ориентация на интересы клиента</a:t>
              </a:r>
              <a:endParaRPr lang="ru-RU" sz="1100" b="1" dirty="0"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44366" y="2644509"/>
              <a:ext cx="1692000" cy="15548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square" lIns="108000" tIns="36000" rIns="108000" bIns="36000" anchor="ctr" anchorCtr="0">
              <a:noAutofit/>
            </a:bodyPr>
            <a:lstStyle/>
            <a:p>
              <a:pPr marL="1588" indent="-1588" algn="ctr"/>
              <a:r>
                <a:rPr lang="ru-RU" sz="1100" b="1" dirty="0" smtClean="0">
                  <a:latin typeface="Arial Narrow" pitchFamily="34" charset="0"/>
                  <a:sym typeface="Wingdings" pitchFamily="2" charset="2"/>
                </a:rPr>
                <a:t>Прозрачность и индивидуальный подход</a:t>
              </a:r>
              <a:endParaRPr lang="ru-RU" sz="1100" b="1" dirty="0"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10800000">
              <a:off x="1396275" y="5847655"/>
              <a:ext cx="255374" cy="461665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itchFamily="34" charset="0"/>
                  <a:sym typeface="Wingdings" charset="2"/>
                </a:rPr>
                <a:t></a:t>
              </a:r>
              <a:endPara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itchFamily="34" charset="0"/>
                <a:sym typeface="Wingdings" charset="2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rot="10800000">
              <a:off x="1291611" y="571327"/>
              <a:ext cx="396176" cy="769441"/>
            </a:xfrm>
            <a:prstGeom prst="rect">
              <a:avLst/>
            </a:prstGeom>
            <a:noFill/>
            <a:ln w="444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itchFamily="34" charset="0"/>
                  <a:sym typeface="Wingdings" charset="2"/>
                </a:rPr>
                <a:t></a:t>
              </a:r>
              <a:endPara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itchFamily="34" charset="0"/>
                <a:sym typeface="Wingdings" charset="2"/>
              </a:endParaRP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29844" y="2660935"/>
            <a:ext cx="2832672" cy="8102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Удобные и простые дистанционные сервисы (Интернет-банк, контакт-центры)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Низкая стоимость обслуживания счета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Отсутствие очередей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Круглосуточный доступ к сервисам</a:t>
            </a:r>
          </a:p>
        </p:txBody>
      </p:sp>
      <p:sp>
        <p:nvSpPr>
          <p:cNvPr id="17" name="Равнобедренный треугольник 30"/>
          <p:cNvSpPr/>
          <p:nvPr/>
        </p:nvSpPr>
        <p:spPr bwMode="auto">
          <a:xfrm rot="5400000">
            <a:off x="5004383" y="4002602"/>
            <a:ext cx="660282" cy="432048"/>
          </a:xfrm>
          <a:prstGeom prst="triangle">
            <a:avLst/>
          </a:prstGeom>
          <a:gradFill flip="none" rotWithShape="1">
            <a:gsLst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Стрелка вправо 32"/>
          <p:cNvSpPr/>
          <p:nvPr/>
        </p:nvSpPr>
        <p:spPr bwMode="auto">
          <a:xfrm>
            <a:off x="2123728" y="4051198"/>
            <a:ext cx="281757" cy="34024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429844" y="3597039"/>
            <a:ext cx="2832672" cy="12961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Персональный менеджер или принцип «одного окна»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Прозрачность тарифов (отсутствие скрытых комиссий и т.д.)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Учет особенностей женщин-предпринимателей (декрет, </a:t>
            </a:r>
            <a:r>
              <a:rPr lang="ru-RU" sz="1000" b="1" dirty="0">
                <a:latin typeface="Arial Narrow" pitchFamily="34" charset="0"/>
              </a:rPr>
              <a:t>личной жилой недвижимости </a:t>
            </a:r>
            <a:r>
              <a:rPr lang="ru-RU" sz="1000" b="1" dirty="0" smtClean="0">
                <a:latin typeface="Arial Narrow" pitchFamily="34" charset="0"/>
              </a:rPr>
              <a:t>при кредитовании</a:t>
            </a: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)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Возможность обсудить все вопросы с менеджером в спокойной обстановке</a:t>
            </a:r>
          </a:p>
        </p:txBody>
      </p:sp>
      <p:sp>
        <p:nvSpPr>
          <p:cNvPr id="20" name="Равнобедренный треугольник 34"/>
          <p:cNvSpPr/>
          <p:nvPr/>
        </p:nvSpPr>
        <p:spPr bwMode="auto">
          <a:xfrm rot="5400000">
            <a:off x="5015632" y="5132057"/>
            <a:ext cx="637784" cy="432048"/>
          </a:xfrm>
          <a:prstGeom prst="triangle">
            <a:avLst/>
          </a:prstGeom>
          <a:gradFill flip="none" rotWithShape="1">
            <a:gsLst>
              <a:gs pos="7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429844" y="4995257"/>
            <a:ext cx="2832672" cy="9780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>
                <a:latin typeface="Arial Narrow" pitchFamily="34" charset="0"/>
                <a:sym typeface="Wingdings" pitchFamily="2" charset="2"/>
              </a:rPr>
              <a:t>Простой язык менеджеров без профессиональных терминов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</a:rPr>
              <a:t>Наличие комнат для детей в отделениях банков</a:t>
            </a:r>
          </a:p>
          <a:p>
            <a:pPr marL="108000" indent="-108000" algn="just">
              <a:lnSpc>
                <a:spcPts val="1000"/>
              </a:lnSpc>
              <a:spcBef>
                <a:spcPts val="2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1000" b="1" dirty="0" smtClean="0">
                <a:latin typeface="Arial Narrow" pitchFamily="34" charset="0"/>
                <a:sym typeface="Wingdings" pitchFamily="2" charset="2"/>
              </a:rPr>
              <a:t>Быстрое реагирование на жалобы и обращения клиента</a:t>
            </a:r>
            <a:endParaRPr lang="ru-RU" sz="1000" b="1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2" name="Стрелка вправо 37"/>
          <p:cNvSpPr/>
          <p:nvPr/>
        </p:nvSpPr>
        <p:spPr bwMode="auto">
          <a:xfrm>
            <a:off x="2123728" y="5273021"/>
            <a:ext cx="281757" cy="34024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3" name="Прямоугольник 5"/>
          <p:cNvSpPr/>
          <p:nvPr/>
        </p:nvSpPr>
        <p:spPr>
          <a:xfrm rot="10800000" flipV="1">
            <a:off x="93592" y="922581"/>
            <a:ext cx="5086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В первую очередь для владелиц бизнеса идеальный банк – это </a:t>
            </a:r>
            <a:r>
              <a:rPr lang="ru-RU" sz="1100" b="1" u="sng" dirty="0" smtClean="0">
                <a:latin typeface="Arial Narrow" pitchFamily="34" charset="0"/>
                <a:cs typeface="Arial" pitchFamily="34" charset="0"/>
              </a:rPr>
              <a:t>сервисная организация, а не компания, предоставляющая финансовые продукты</a:t>
            </a:r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. К обязательным сервисам банка женщины-предприниматели относят</a:t>
            </a:r>
            <a:r>
              <a:rPr lang="ru-RU" sz="1100" dirty="0">
                <a:latin typeface="Arial Narrow" pitchFamily="34" charset="0"/>
                <a:cs typeface="Arial" pitchFamily="34" charset="0"/>
              </a:rPr>
              <a:t>: </a:t>
            </a:r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удобный Интернет-банкинг с возможностью круглосуточного доступа к любым операциям, </a:t>
            </a:r>
            <a:r>
              <a:rPr lang="ru-RU" sz="1100" dirty="0">
                <a:latin typeface="Arial Narrow" pitchFamily="34" charset="0"/>
                <a:cs typeface="Arial" pitchFamily="34" charset="0"/>
              </a:rPr>
              <a:t>круглосуточный </a:t>
            </a:r>
            <a:r>
              <a:rPr lang="en-US" sz="1100" dirty="0" smtClean="0">
                <a:latin typeface="Arial Narrow" pitchFamily="34" charset="0"/>
                <a:cs typeface="Arial" pitchFamily="34" charset="0"/>
              </a:rPr>
              <a:t>call-</a:t>
            </a:r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центр, </a:t>
            </a:r>
            <a:r>
              <a:rPr lang="ru-RU" sz="1100" dirty="0">
                <a:latin typeface="Arial Narrow" pitchFamily="34" charset="0"/>
                <a:cs typeface="Arial" pitchFamily="34" charset="0"/>
              </a:rPr>
              <a:t>доступный </a:t>
            </a:r>
            <a:r>
              <a:rPr lang="ru-RU" sz="1100" dirty="0" smtClean="0">
                <a:latin typeface="Arial Narrow" pitchFamily="34" charset="0"/>
                <a:cs typeface="Arial" pitchFamily="34" charset="0"/>
              </a:rPr>
              <a:t>(простой) функционал и продукты, оперативность при решении </a:t>
            </a:r>
            <a:r>
              <a:rPr lang="ru-RU" sz="1100" dirty="0">
                <a:latin typeface="Arial Narrow" pitchFamily="34" charset="0"/>
                <a:cs typeface="Arial" pitchFamily="34" charset="0"/>
              </a:rPr>
              <a:t>любых вопросов. </a:t>
            </a:r>
            <a:endParaRPr lang="ru-RU" sz="1100" dirty="0"/>
          </a:p>
        </p:txBody>
      </p:sp>
      <p:grpSp>
        <p:nvGrpSpPr>
          <p:cNvPr id="39" name="Группа 6"/>
          <p:cNvGrpSpPr/>
          <p:nvPr/>
        </p:nvGrpSpPr>
        <p:grpSpPr>
          <a:xfrm>
            <a:off x="6257479" y="1940935"/>
            <a:ext cx="2206125" cy="720000"/>
            <a:chOff x="611688" y="745066"/>
            <a:chExt cx="2206125" cy="864000"/>
          </a:xfrm>
        </p:grpSpPr>
        <p:sp>
          <p:nvSpPr>
            <p:cNvPr id="40" name="Пятиугольник 8"/>
            <p:cNvSpPr/>
            <p:nvPr/>
          </p:nvSpPr>
          <p:spPr bwMode="auto">
            <a:xfrm>
              <a:off x="611688" y="745066"/>
              <a:ext cx="1260000" cy="864000"/>
            </a:xfrm>
            <a:prstGeom prst="homePlate">
              <a:avLst>
                <a:gd name="adj" fmla="val 15652"/>
              </a:avLst>
            </a:prstGeom>
            <a:gradFill>
              <a:gsLst>
                <a:gs pos="34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r>
                <a:rPr lang="ru-RU" sz="750" b="1" cap="all" dirty="0">
                  <a:solidFill>
                    <a:schemeClr val="bg1"/>
                  </a:solidFill>
                  <a:latin typeface="Arial" pitchFamily="34" charset="0"/>
                </a:rPr>
                <a:t>Бухгалтерская отчетность и сопровождение бизнеса </a:t>
              </a:r>
            </a:p>
          </p:txBody>
        </p:sp>
        <p:sp>
          <p:nvSpPr>
            <p:cNvPr id="41" name="Прямоугольник 10"/>
            <p:cNvSpPr/>
            <p:nvPr/>
          </p:nvSpPr>
          <p:spPr bwMode="auto">
            <a:xfrm>
              <a:off x="1907704" y="745066"/>
              <a:ext cx="910109" cy="864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2" name="Группа 13"/>
          <p:cNvGrpSpPr/>
          <p:nvPr/>
        </p:nvGrpSpPr>
        <p:grpSpPr>
          <a:xfrm>
            <a:off x="6257351" y="2725282"/>
            <a:ext cx="2206253" cy="594539"/>
            <a:chOff x="611688" y="745066"/>
            <a:chExt cx="2206253" cy="864000"/>
          </a:xfrm>
        </p:grpSpPr>
        <p:sp>
          <p:nvSpPr>
            <p:cNvPr id="43" name="Пятиугольник 14"/>
            <p:cNvSpPr/>
            <p:nvPr/>
          </p:nvSpPr>
          <p:spPr bwMode="auto">
            <a:xfrm>
              <a:off x="611688" y="745066"/>
              <a:ext cx="1260000" cy="864000"/>
            </a:xfrm>
            <a:prstGeom prst="homePlate">
              <a:avLst>
                <a:gd name="adj" fmla="val 20458"/>
              </a:avLst>
            </a:prstGeom>
            <a:gradFill>
              <a:gsLst>
                <a:gs pos="34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r>
                <a:rPr lang="ru-RU" sz="750" b="1" cap="all" dirty="0" smtClean="0">
                  <a:solidFill>
                    <a:schemeClr val="bg1"/>
                  </a:solidFill>
                  <a:latin typeface="Arial" pitchFamily="34" charset="0"/>
                </a:rPr>
                <a:t>законодательство, регулирующее деятельность </a:t>
              </a:r>
              <a:r>
                <a:rPr lang="ru-RU" sz="750" b="1" cap="all" dirty="0" err="1" smtClean="0">
                  <a:solidFill>
                    <a:schemeClr val="bg1"/>
                  </a:solidFill>
                  <a:latin typeface="Arial" pitchFamily="34" charset="0"/>
                </a:rPr>
                <a:t>мсб</a:t>
              </a:r>
              <a:endParaRPr lang="ru-RU" sz="75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4" name="Прямоугольник 16"/>
            <p:cNvSpPr/>
            <p:nvPr/>
          </p:nvSpPr>
          <p:spPr bwMode="auto">
            <a:xfrm>
              <a:off x="1907832" y="745066"/>
              <a:ext cx="910109" cy="864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5" name="Группа 21"/>
          <p:cNvGrpSpPr/>
          <p:nvPr/>
        </p:nvGrpSpPr>
        <p:grpSpPr>
          <a:xfrm>
            <a:off x="6257351" y="3397191"/>
            <a:ext cx="2206253" cy="1431725"/>
            <a:chOff x="611688" y="745066"/>
            <a:chExt cx="2206253" cy="864000"/>
          </a:xfrm>
        </p:grpSpPr>
        <p:sp>
          <p:nvSpPr>
            <p:cNvPr id="46" name="Пятиугольник 22"/>
            <p:cNvSpPr/>
            <p:nvPr/>
          </p:nvSpPr>
          <p:spPr bwMode="auto">
            <a:xfrm>
              <a:off x="611688" y="745066"/>
              <a:ext cx="1260000" cy="864000"/>
            </a:xfrm>
            <a:prstGeom prst="homePlate">
              <a:avLst>
                <a:gd name="adj" fmla="val 10133"/>
              </a:avLst>
            </a:prstGeom>
            <a:gradFill>
              <a:gsLst>
                <a:gs pos="34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r>
                <a:rPr lang="ru-RU" sz="750" b="1" cap="all" dirty="0" smtClean="0">
                  <a:solidFill>
                    <a:schemeClr val="bg1"/>
                  </a:solidFill>
                  <a:latin typeface="Arial" pitchFamily="34" charset="0"/>
                </a:rPr>
                <a:t>Выбор финансовых продуктов и услуг и их назначение</a:t>
              </a:r>
              <a:endParaRPr lang="ru-RU" sz="75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7" name="Прямоугольник 24"/>
            <p:cNvSpPr/>
            <p:nvPr/>
          </p:nvSpPr>
          <p:spPr bwMode="auto">
            <a:xfrm>
              <a:off x="1907832" y="745066"/>
              <a:ext cx="910109" cy="864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8" name="Группа 28"/>
          <p:cNvGrpSpPr/>
          <p:nvPr/>
        </p:nvGrpSpPr>
        <p:grpSpPr>
          <a:xfrm>
            <a:off x="6257351" y="4893263"/>
            <a:ext cx="2206253" cy="900000"/>
            <a:chOff x="611688" y="745066"/>
            <a:chExt cx="2206253" cy="864000"/>
          </a:xfrm>
        </p:grpSpPr>
        <p:sp>
          <p:nvSpPr>
            <p:cNvPr id="49" name="Пятиугольник 29"/>
            <p:cNvSpPr/>
            <p:nvPr/>
          </p:nvSpPr>
          <p:spPr bwMode="auto">
            <a:xfrm>
              <a:off x="611688" y="745066"/>
              <a:ext cx="1260000" cy="864000"/>
            </a:xfrm>
            <a:prstGeom prst="homePlate">
              <a:avLst>
                <a:gd name="adj" fmla="val 13432"/>
              </a:avLst>
            </a:prstGeom>
            <a:gradFill>
              <a:gsLst>
                <a:gs pos="34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r>
                <a:rPr lang="ru-RU" sz="750" b="1" cap="all" dirty="0" smtClean="0">
                  <a:solidFill>
                    <a:schemeClr val="bg1"/>
                  </a:solidFill>
                  <a:latin typeface="Arial" pitchFamily="34" charset="0"/>
                </a:rPr>
                <a:t>Управление персоналом и финансовое сопровождение данного процесса</a:t>
              </a:r>
              <a:endParaRPr lang="ru-RU" sz="75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0" name="Прямоугольник 31"/>
            <p:cNvSpPr/>
            <p:nvPr/>
          </p:nvSpPr>
          <p:spPr bwMode="auto">
            <a:xfrm>
              <a:off x="1907832" y="745066"/>
              <a:ext cx="910109" cy="864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1" name="Группа 44"/>
          <p:cNvGrpSpPr/>
          <p:nvPr/>
        </p:nvGrpSpPr>
        <p:grpSpPr>
          <a:xfrm>
            <a:off x="6257351" y="5865472"/>
            <a:ext cx="2206253" cy="900000"/>
            <a:chOff x="611688" y="745066"/>
            <a:chExt cx="2206253" cy="864000"/>
          </a:xfrm>
        </p:grpSpPr>
        <p:sp>
          <p:nvSpPr>
            <p:cNvPr id="52" name="Пятиугольник 45"/>
            <p:cNvSpPr/>
            <p:nvPr/>
          </p:nvSpPr>
          <p:spPr bwMode="auto">
            <a:xfrm>
              <a:off x="611688" y="745066"/>
              <a:ext cx="1260000" cy="864000"/>
            </a:xfrm>
            <a:prstGeom prst="homePlate">
              <a:avLst>
                <a:gd name="adj" fmla="val 13432"/>
              </a:avLst>
            </a:prstGeom>
            <a:gradFill>
              <a:gsLst>
                <a:gs pos="34000">
                  <a:srgbClr val="5F67B6"/>
                </a:gs>
                <a:gs pos="100000">
                  <a:srgbClr val="000066"/>
                </a:gs>
                <a:gs pos="0">
                  <a:srgbClr val="A1AEED"/>
                </a:gs>
              </a:gsLst>
              <a:lin ang="108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spcBef>
                  <a:spcPts val="600"/>
                </a:spcBef>
              </a:pPr>
              <a:r>
                <a:rPr lang="ru-RU" sz="750" b="1" cap="all" dirty="0" smtClean="0">
                  <a:solidFill>
                    <a:schemeClr val="bg1"/>
                  </a:solidFill>
                  <a:latin typeface="Arial" pitchFamily="34" charset="0"/>
                </a:rPr>
                <a:t>Семинары и мероприятия с участием опытных предпринимателей и потенциальных партнеров</a:t>
              </a:r>
              <a:endParaRPr lang="ru-RU" sz="750" b="1" cap="all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3" name="Прямоугольник 47"/>
            <p:cNvSpPr/>
            <p:nvPr/>
          </p:nvSpPr>
          <p:spPr bwMode="auto">
            <a:xfrm>
              <a:off x="1907832" y="745066"/>
              <a:ext cx="910109" cy="864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54" name="Диаграмма 49"/>
          <p:cNvGraphicFramePr/>
          <p:nvPr>
            <p:extLst>
              <p:ext uri="{D42A27DB-BD31-4B8C-83A1-F6EECF244321}">
                <p14:modId xmlns:p14="http://schemas.microsoft.com/office/powerpoint/2010/main" val="1903539441"/>
              </p:ext>
            </p:extLst>
          </p:nvPr>
        </p:nvGraphicFramePr>
        <p:xfrm>
          <a:off x="7643282" y="5094009"/>
          <a:ext cx="558285" cy="60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Диаграмма 50"/>
          <p:cNvGraphicFramePr/>
          <p:nvPr>
            <p:extLst>
              <p:ext uri="{D42A27DB-BD31-4B8C-83A1-F6EECF244321}">
                <p14:modId xmlns:p14="http://schemas.microsoft.com/office/powerpoint/2010/main" val="3531914377"/>
              </p:ext>
            </p:extLst>
          </p:nvPr>
        </p:nvGraphicFramePr>
        <p:xfrm>
          <a:off x="7643282" y="2733023"/>
          <a:ext cx="558285" cy="60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Овал 51"/>
          <p:cNvSpPr/>
          <p:nvPr/>
        </p:nvSpPr>
        <p:spPr bwMode="auto">
          <a:xfrm>
            <a:off x="7787425" y="2156959"/>
            <a:ext cx="270000" cy="2700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>
            <a:outerShdw blurRad="50800" dist="12700" dir="5400000" algn="ctr" rotWithShape="0">
              <a:srgbClr val="808080"/>
            </a:outerShdw>
          </a:effectLst>
        </p:spPr>
        <p:txBody>
          <a:bodyPr wrap="none"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7" name="Диаграмма 53"/>
          <p:cNvGraphicFramePr/>
          <p:nvPr>
            <p:extLst>
              <p:ext uri="{D42A27DB-BD31-4B8C-83A1-F6EECF244321}">
                <p14:modId xmlns:p14="http://schemas.microsoft.com/office/powerpoint/2010/main" val="2992649718"/>
              </p:ext>
            </p:extLst>
          </p:nvPr>
        </p:nvGraphicFramePr>
        <p:xfrm>
          <a:off x="7643282" y="5999586"/>
          <a:ext cx="558285" cy="60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8" name="Диаграмма 54"/>
          <p:cNvGraphicFramePr/>
          <p:nvPr>
            <p:extLst>
              <p:ext uri="{D42A27DB-BD31-4B8C-83A1-F6EECF244321}">
                <p14:modId xmlns:p14="http://schemas.microsoft.com/office/powerpoint/2010/main" val="2155860750"/>
              </p:ext>
            </p:extLst>
          </p:nvPr>
        </p:nvGraphicFramePr>
        <p:xfrm>
          <a:off x="7643282" y="3865635"/>
          <a:ext cx="558285" cy="60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Содержимое 2"/>
          <p:cNvSpPr txBox="1">
            <a:spLocks/>
          </p:cNvSpPr>
          <p:nvPr/>
        </p:nvSpPr>
        <p:spPr>
          <a:xfrm>
            <a:off x="5543650" y="882319"/>
            <a:ext cx="3485967" cy="14590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sz="11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Потенциальные и текущие женщины-предприниматели проявили высокий уровень заинтересованности в различных курсах и обучающих программах по открытию и ведению бизнеса, получению доступа к финансовым ресурсам, в том числе в дистанционном формате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02972" y="627138"/>
            <a:ext cx="3499676" cy="262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  <a:spcBef>
                <a:spcPts val="400"/>
              </a:spcBef>
              <a:spcAft>
                <a:spcPts val="400"/>
              </a:spcAft>
              <a:buClr>
                <a:srgbClr val="000066"/>
              </a:buClr>
              <a:buSzPct val="100000"/>
            </a:pPr>
            <a:r>
              <a:rPr lang="ru-RU" dirty="0">
                <a:solidFill>
                  <a:srgbClr val="385D8A"/>
                </a:solidFill>
                <a:latin typeface="Arial Narrow" pitchFamily="34" charset="0"/>
              </a:rPr>
              <a:t>Потребность в обучающих программах</a:t>
            </a:r>
          </a:p>
        </p:txBody>
      </p:sp>
    </p:spTree>
    <p:extLst>
      <p:ext uri="{BB962C8B-B14F-4D97-AF65-F5344CB8AC3E}">
        <p14:creationId xmlns:p14="http://schemas.microsoft.com/office/powerpoint/2010/main" val="78723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0472" cy="346075"/>
          </a:xfrm>
        </p:spPr>
        <p:txBody>
          <a:bodyPr>
            <a:noAutofit/>
          </a:bodyPr>
          <a:lstStyle/>
          <a:p>
            <a:r>
              <a:rPr lang="ru-RU" sz="1800" b="1" kern="12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Значимые характеристики банковских продуктов для женщин-предпринимателей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F6F0D-8C15-4A32-9555-C7269A10AA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1067769" y="4607576"/>
            <a:ext cx="7917563" cy="1548000"/>
          </a:xfrm>
          <a:prstGeom prst="homePlate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1067771" y="2932102"/>
            <a:ext cx="7917562" cy="1368000"/>
          </a:xfrm>
          <a:prstGeom prst="homePlate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 bwMode="auto">
          <a:xfrm>
            <a:off x="1067771" y="1223901"/>
            <a:ext cx="7917563" cy="1368000"/>
          </a:xfrm>
          <a:prstGeom prst="homePlate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2217876" y="1056086"/>
            <a:ext cx="1656000" cy="1656000"/>
          </a:xfrm>
          <a:prstGeom prst="ellipse">
            <a:avLst/>
          </a:prstGeom>
          <a:gradFill flip="none" rotWithShape="1">
            <a:gsLst>
              <a:gs pos="100000">
                <a:srgbClr val="A1AEED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234631" y="2730947"/>
            <a:ext cx="1656000" cy="1656000"/>
          </a:xfrm>
          <a:prstGeom prst="ellipse">
            <a:avLst/>
          </a:prstGeom>
          <a:gradFill flip="none" rotWithShape="1">
            <a:gsLst>
              <a:gs pos="100000">
                <a:srgbClr val="A1AEED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2123728" y="4412654"/>
            <a:ext cx="1872208" cy="1836000"/>
          </a:xfrm>
          <a:prstGeom prst="ellipse">
            <a:avLst/>
          </a:prstGeom>
          <a:gradFill flip="none" rotWithShape="1">
            <a:gsLst>
              <a:gs pos="100000">
                <a:srgbClr val="A1AEED"/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endParaRPr lang="ru-RU" sz="800" b="1" cap="all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AutoShape 223"/>
          <p:cNvSpPr>
            <a:spLocks noChangeArrowheads="1"/>
          </p:cNvSpPr>
          <p:nvPr/>
        </p:nvSpPr>
        <p:spPr bwMode="auto">
          <a:xfrm>
            <a:off x="1067770" y="692948"/>
            <a:ext cx="1390832" cy="288000"/>
          </a:xfrm>
          <a:prstGeom prst="homePlate">
            <a:avLst>
              <a:gd name="adj" fmla="val 30405"/>
            </a:avLst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ЦЕЛИ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1" name="AutoShape 224"/>
          <p:cNvSpPr>
            <a:spLocks noChangeArrowheads="1"/>
          </p:cNvSpPr>
          <p:nvPr/>
        </p:nvSpPr>
        <p:spPr bwMode="auto">
          <a:xfrm>
            <a:off x="2421596" y="692948"/>
            <a:ext cx="1260000" cy="288000"/>
          </a:xfrm>
          <a:prstGeom prst="chevron">
            <a:avLst>
              <a:gd name="adj" fmla="val 29528"/>
            </a:avLst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НАПРАВЛЕНИЕ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РАБОТЫ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2" name="AutoShape 224"/>
          <p:cNvSpPr>
            <a:spLocks noChangeArrowheads="1"/>
          </p:cNvSpPr>
          <p:nvPr/>
        </p:nvSpPr>
        <p:spPr bwMode="auto">
          <a:xfrm>
            <a:off x="3651641" y="692696"/>
            <a:ext cx="5333691" cy="288000"/>
          </a:xfrm>
          <a:prstGeom prst="chevron">
            <a:avLst>
              <a:gd name="adj" fmla="val 29528"/>
            </a:avLst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ХАРАКТЕРИСТИКИ ПРОДУКТОВ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6" name="AutoShape 223"/>
          <p:cNvSpPr>
            <a:spLocks noChangeArrowheads="1"/>
          </p:cNvSpPr>
          <p:nvPr/>
        </p:nvSpPr>
        <p:spPr bwMode="auto">
          <a:xfrm rot="5400000">
            <a:off x="-1681399" y="3527492"/>
            <a:ext cx="4930771" cy="344853"/>
          </a:xfrm>
          <a:prstGeom prst="homePlate">
            <a:avLst>
              <a:gd name="adj" fmla="val 30405"/>
            </a:avLst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-1668771" y="3513319"/>
            <a:ext cx="4900182" cy="1955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03288" eaLnBrk="0" hangingPunct="0">
              <a:lnSpc>
                <a:spcPts val="800"/>
              </a:lnSpc>
              <a:buClr>
                <a:srgbClr val="700000"/>
              </a:buClr>
            </a:pPr>
            <a:r>
              <a:rPr lang="ru-RU" sz="900" b="1" dirty="0" smtClean="0">
                <a:solidFill>
                  <a:schemeClr val="bg1"/>
                </a:solidFill>
              </a:rPr>
              <a:t>ОСНОВНЫЕ НАПРАВЛЕНИЯ РАЗВИТИЯ ПРОДУКТА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0948" y="1628800"/>
            <a:ext cx="165599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120000"/>
            </a:pPr>
            <a:r>
              <a:rPr lang="ru-RU" sz="900" b="1" dirty="0" smtClean="0"/>
              <a:t>Создание конкурентоспособного продукта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64604" y="1556792"/>
            <a:ext cx="5220728" cy="1054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b="1" dirty="0" smtClean="0"/>
              <a:t>Доступный</a:t>
            </a:r>
            <a:r>
              <a:rPr lang="ru-RU" sz="950" dirty="0" smtClean="0"/>
              <a:t> финансовый продукт, </a:t>
            </a:r>
            <a:r>
              <a:rPr lang="ru-RU" sz="950" b="1" dirty="0" smtClean="0"/>
              <a:t>низкая стоимость </a:t>
            </a:r>
            <a:r>
              <a:rPr lang="ru-RU" sz="950" dirty="0" smtClean="0"/>
              <a:t>финансового продукта </a:t>
            </a:r>
            <a:r>
              <a:rPr lang="ru-RU" sz="950" i="1" dirty="0" smtClean="0"/>
              <a:t>(сниженные % ставки для кредитов, низкие комиссии)</a:t>
            </a:r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b="1" dirty="0" smtClean="0"/>
              <a:t>Простой и понятный </a:t>
            </a:r>
            <a:r>
              <a:rPr lang="ru-RU" sz="950" dirty="0" smtClean="0"/>
              <a:t>финансовый продукт </a:t>
            </a:r>
            <a:r>
              <a:rPr lang="ru-RU" sz="950" i="1" dirty="0" smtClean="0"/>
              <a:t>(прозрачные условия кредитования/ ценообразования)</a:t>
            </a:r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b="1" dirty="0" smtClean="0"/>
              <a:t>Возможность выбора </a:t>
            </a:r>
            <a:r>
              <a:rPr lang="ru-RU" sz="950" dirty="0" smtClean="0"/>
              <a:t>условий кредитования </a:t>
            </a:r>
            <a:r>
              <a:rPr lang="ru-RU" sz="950" i="1" dirty="0" smtClean="0"/>
              <a:t>(наличие нескольких вариантов продукта в продуктовой линейке банка, </a:t>
            </a:r>
            <a:r>
              <a:rPr lang="ru-RU" sz="950" i="1" u="sng" dirty="0" smtClean="0"/>
              <a:t>обязательно – наличие продуктов, оформляемых на длительный срок</a:t>
            </a:r>
            <a:r>
              <a:rPr lang="ru-RU" sz="950" i="1" dirty="0" smtClean="0"/>
              <a:t>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64972" y="4797152"/>
            <a:ext cx="5220359" cy="1554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endParaRPr lang="ru-RU" sz="950" dirty="0"/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dirty="0" smtClean="0"/>
              <a:t>Бесплатное </a:t>
            </a:r>
            <a:r>
              <a:rPr lang="ru-RU" sz="950" b="1" dirty="0" smtClean="0"/>
              <a:t>регулярное консультирование </a:t>
            </a:r>
            <a:r>
              <a:rPr lang="ru-RU" sz="950" dirty="0" smtClean="0"/>
              <a:t>по запросу клиента и превентивное</a:t>
            </a:r>
            <a:r>
              <a:rPr lang="ru-RU" sz="950" b="1" dirty="0" smtClean="0"/>
              <a:t> </a:t>
            </a:r>
            <a:r>
              <a:rPr lang="ru-RU" sz="950" b="1" dirty="0"/>
              <a:t>информирование </a:t>
            </a:r>
            <a:r>
              <a:rPr lang="ru-RU" sz="950" i="1" dirty="0" smtClean="0"/>
              <a:t>(онлайн рассылки, информационные буклеты, высылаемые по почте)</a:t>
            </a:r>
            <a:r>
              <a:rPr lang="ru-RU" sz="950" dirty="0" smtClean="0"/>
              <a:t> по вопросам ведения бизнеса </a:t>
            </a:r>
            <a:r>
              <a:rPr lang="ru-RU" sz="950" i="1" dirty="0" smtClean="0"/>
              <a:t>(в том числе по вопросам ведения финансовой отчетности)</a:t>
            </a:r>
            <a:r>
              <a:rPr lang="ru-RU" sz="950" dirty="0" smtClean="0"/>
              <a:t>, финансовым продуктам</a:t>
            </a:r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dirty="0" smtClean="0"/>
              <a:t> Дополнительные </a:t>
            </a:r>
            <a:r>
              <a:rPr lang="ru-RU" sz="950" b="1" dirty="0" smtClean="0"/>
              <a:t>сервисы и опции </a:t>
            </a:r>
            <a:r>
              <a:rPr lang="ru-RU" sz="950" dirty="0" smtClean="0"/>
              <a:t>для постоянных клиентов </a:t>
            </a:r>
            <a:r>
              <a:rPr lang="ru-RU" sz="950" i="1" dirty="0" smtClean="0"/>
              <a:t>(отсрочки на случай декретного отпуска, возможность воспользоваться платными сервисами по поиску подрядчиков среди других клиентов банка, плановые отсрочки платежей)</a:t>
            </a:r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b="1" dirty="0" smtClean="0"/>
              <a:t>Программа лояльности </a:t>
            </a:r>
            <a:r>
              <a:rPr lang="ru-RU" sz="950" i="1" dirty="0" smtClean="0"/>
              <a:t>(снижение % ставки, увеличение суммы кредита)</a:t>
            </a:r>
            <a:endParaRPr lang="ru-RU" sz="950" dirty="0"/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endParaRPr lang="ru-RU" sz="95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764849" y="3302114"/>
            <a:ext cx="5220483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b="1" dirty="0"/>
              <a:t>Обязательное </a:t>
            </a:r>
            <a:r>
              <a:rPr lang="ru-RU" sz="950" b="1" dirty="0" smtClean="0"/>
              <a:t>индивидуальное консультирование </a:t>
            </a:r>
            <a:r>
              <a:rPr lang="ru-RU" sz="950" dirty="0"/>
              <a:t>клиентов банка </a:t>
            </a:r>
            <a:r>
              <a:rPr lang="ru-RU" sz="950" dirty="0" smtClean="0"/>
              <a:t>при выборе продукта </a:t>
            </a:r>
            <a:r>
              <a:rPr lang="ru-RU" sz="950" i="1" dirty="0" smtClean="0"/>
              <a:t>(важно при позиционировании продуктовой линейки для женщин)</a:t>
            </a:r>
            <a:endParaRPr lang="ru-RU" sz="950" dirty="0"/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dirty="0" smtClean="0"/>
              <a:t>Наличие </a:t>
            </a:r>
            <a:r>
              <a:rPr lang="ru-RU" sz="950" b="1" dirty="0"/>
              <a:t>льготной системы страхования </a:t>
            </a:r>
            <a:r>
              <a:rPr lang="ru-RU" sz="950" dirty="0"/>
              <a:t>банковских продуктов и дополнительных страховых сервисов </a:t>
            </a:r>
            <a:r>
              <a:rPr lang="ru-RU" sz="950" i="1" dirty="0"/>
              <a:t>(страхование бизнеса</a:t>
            </a:r>
            <a:r>
              <a:rPr lang="ru-RU" sz="950" i="1" dirty="0" smtClean="0"/>
              <a:t>)</a:t>
            </a:r>
          </a:p>
          <a:p>
            <a:pPr marL="171450" indent="-171450" algn="just">
              <a:lnSpc>
                <a:spcPts val="900"/>
              </a:lnSpc>
              <a:spcBef>
                <a:spcPts val="600"/>
              </a:spcBef>
              <a:buClr>
                <a:srgbClr val="000066"/>
              </a:buClr>
              <a:buSzPct val="120000"/>
              <a:buFont typeface="Wingdings" pitchFamily="2" charset="2"/>
              <a:buChar char="ü"/>
            </a:pPr>
            <a:r>
              <a:rPr lang="ru-RU" sz="950" dirty="0" smtClean="0"/>
              <a:t>Наличие </a:t>
            </a:r>
            <a:r>
              <a:rPr lang="ru-RU" sz="950" b="1" dirty="0" smtClean="0"/>
              <a:t>дополнительных опций</a:t>
            </a:r>
            <a:r>
              <a:rPr lang="ru-RU" sz="950" dirty="0" smtClean="0"/>
              <a:t>, позволяющих </a:t>
            </a:r>
            <a:r>
              <a:rPr lang="ru-RU" sz="950" b="1" dirty="0" smtClean="0"/>
              <a:t>контролировать</a:t>
            </a:r>
            <a:r>
              <a:rPr lang="ru-RU" sz="950" dirty="0" smtClean="0"/>
              <a:t> финансовый продукт </a:t>
            </a:r>
            <a:r>
              <a:rPr lang="ru-RU" sz="950" i="1" dirty="0" smtClean="0"/>
              <a:t>(индивидуальный график выплат, отсрочка, рефинансирование)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84013" y="4615386"/>
            <a:ext cx="2398412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900" b="1" cap="all" dirty="0" smtClean="0">
                <a:solidFill>
                  <a:srgbClr val="000066"/>
                </a:solidFill>
              </a:rPr>
              <a:t>Дополнительные преимущества</a:t>
            </a:r>
          </a:p>
          <a:p>
            <a:pPr algn="ctr">
              <a:spcBef>
                <a:spcPts val="400"/>
              </a:spcBef>
            </a:pPr>
            <a:r>
              <a:rPr lang="ru-RU" sz="900" b="1" i="1" dirty="0">
                <a:solidFill>
                  <a:srgbClr val="000066"/>
                </a:solidFill>
              </a:rPr>
              <a:t>Повышают </a:t>
            </a:r>
            <a:r>
              <a:rPr lang="ru-RU" sz="900" b="1" i="1" dirty="0" smtClean="0">
                <a:solidFill>
                  <a:srgbClr val="000066"/>
                </a:solidFill>
              </a:rPr>
              <a:t>лояльность</a:t>
            </a:r>
            <a:endParaRPr lang="ru-RU" sz="900" b="1" i="1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5157" y="2936631"/>
            <a:ext cx="2109873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900" b="1" cap="all" dirty="0" smtClean="0">
                <a:solidFill>
                  <a:srgbClr val="000066"/>
                </a:solidFill>
              </a:rPr>
              <a:t>Важные преимущества</a:t>
            </a:r>
          </a:p>
          <a:p>
            <a:pPr algn="ctr">
              <a:spcBef>
                <a:spcPts val="400"/>
              </a:spcBef>
            </a:pPr>
            <a:r>
              <a:rPr lang="ru-RU" sz="900" b="1" i="1" dirty="0">
                <a:solidFill>
                  <a:srgbClr val="000066"/>
                </a:solidFill>
              </a:rPr>
              <a:t>Стимулируют к </a:t>
            </a:r>
            <a:r>
              <a:rPr lang="ru-RU" sz="900" b="1" i="1" dirty="0" smtClean="0">
                <a:solidFill>
                  <a:srgbClr val="000066"/>
                </a:solidFill>
              </a:rPr>
              <a:t>использованию</a:t>
            </a:r>
            <a:endParaRPr lang="ru-RU" sz="900" b="1" i="1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0301" y="1196752"/>
            <a:ext cx="2005677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900" b="1" cap="all" dirty="0" smtClean="0">
                <a:solidFill>
                  <a:srgbClr val="000066"/>
                </a:solidFill>
              </a:rPr>
              <a:t>Обязательные параметры </a:t>
            </a:r>
          </a:p>
          <a:p>
            <a:pPr algn="ctr">
              <a:spcBef>
                <a:spcPts val="400"/>
              </a:spcBef>
            </a:pPr>
            <a:r>
              <a:rPr lang="en-US" sz="900" b="1" i="1" dirty="0" smtClean="0">
                <a:solidFill>
                  <a:srgbClr val="000066"/>
                </a:solidFill>
              </a:rPr>
              <a:t>Must have</a:t>
            </a:r>
            <a:r>
              <a:rPr lang="ru-RU" sz="900" b="1" cap="all" dirty="0" smtClean="0">
                <a:solidFill>
                  <a:srgbClr val="000066"/>
                </a:solidFill>
              </a:rPr>
              <a:t> </a:t>
            </a:r>
            <a:endParaRPr lang="ru-RU" sz="900" b="1" cap="all" dirty="0">
              <a:solidFill>
                <a:srgbClr val="000066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04009" y="1155925"/>
            <a:ext cx="10951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cap="all" dirty="0" smtClean="0">
                <a:solidFill>
                  <a:srgbClr val="000066"/>
                </a:solidFill>
              </a:rPr>
              <a:t>пользование</a:t>
            </a:r>
            <a:endParaRPr lang="ru-RU" sz="9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533664" y="2809861"/>
            <a:ext cx="1072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cap="all" dirty="0" smtClean="0">
                <a:solidFill>
                  <a:srgbClr val="000066"/>
                </a:solidFill>
              </a:rPr>
              <a:t>привлечение</a:t>
            </a:r>
            <a:endParaRPr lang="ru-RU" sz="9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640237" y="4509120"/>
            <a:ext cx="923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cap="all" dirty="0" smtClean="0">
                <a:solidFill>
                  <a:srgbClr val="000066"/>
                </a:solidFill>
              </a:rPr>
              <a:t>удержание</a:t>
            </a:r>
            <a:endParaRPr lang="ru-RU" sz="900" dirty="0"/>
          </a:p>
        </p:txBody>
      </p:sp>
      <p:pic>
        <p:nvPicPr>
          <p:cNvPr id="17412" name="Picture 4" descr="http://frame5.loadup.ru/62/dc/2244713.3.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24" y="3081127"/>
            <a:ext cx="1140260" cy="1067953"/>
          </a:xfrm>
          <a:prstGeom prst="ellipse">
            <a:avLst/>
          </a:prstGeom>
          <a:ln w="0" cap="rnd">
            <a:solidFill>
              <a:srgbClr val="00006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055655" y="3414579"/>
            <a:ext cx="136594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120000"/>
            </a:pPr>
            <a:r>
              <a:rPr lang="ru-RU" sz="900" b="1" dirty="0" smtClean="0"/>
              <a:t>Привлечение новых клиентов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43608" y="5214779"/>
            <a:ext cx="136594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SzPct val="120000"/>
            </a:pPr>
            <a:r>
              <a:rPr lang="ru-RU" sz="900" b="1" dirty="0" smtClean="0"/>
              <a:t>Удержание текущих клиентов</a:t>
            </a:r>
          </a:p>
        </p:txBody>
      </p:sp>
      <p:pic>
        <p:nvPicPr>
          <p:cNvPr id="2050" name="Picture 2" descr="http://arzruc.ru/wp-content/uploads/2013-05-05/individualnyj-podhod-k-obuchenij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2" y="4819011"/>
            <a:ext cx="1172647" cy="1130269"/>
          </a:xfrm>
          <a:prstGeom prst="ellipse">
            <a:avLst/>
          </a:prstGeom>
          <a:ln w="0" cap="rnd">
            <a:solidFill>
              <a:srgbClr val="00006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imp-kredit.ru/jpg/nst/dolgosrochn-kredit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6757"/>
            <a:ext cx="1138973" cy="1116000"/>
          </a:xfrm>
          <a:prstGeom prst="ellipse">
            <a:avLst/>
          </a:prstGeom>
          <a:ln w="0" cap="rnd">
            <a:solidFill>
              <a:srgbClr val="00006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021F43"/>
                </a:solidFill>
              </a:rPr>
              <a:t>Ключевые элементы </a:t>
            </a:r>
            <a:r>
              <a:rPr lang="ru-RU" sz="3600" b="1" cap="none" dirty="0">
                <a:solidFill>
                  <a:srgbClr val="021F43"/>
                </a:solidFill>
              </a:rPr>
              <a:t>плана стратегического развития</a:t>
            </a:r>
            <a:endParaRPr lang="en-US" sz="3600" b="1" cap="none" dirty="0">
              <a:solidFill>
                <a:srgbClr val="021F4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417901"/>
              </p:ext>
            </p:extLst>
          </p:nvPr>
        </p:nvGraphicFramePr>
        <p:xfrm>
          <a:off x="186070" y="1143000"/>
          <a:ext cx="8763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326" y="4327445"/>
            <a:ext cx="599676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Выбор новых стратегических рынков </a:t>
            </a:r>
          </a:p>
          <a:p>
            <a:r>
              <a:rPr lang="ru-RU" dirty="0" smtClean="0"/>
              <a:t>Оценка их привлекательности и конкурентоспособности:</a:t>
            </a:r>
          </a:p>
          <a:p>
            <a:pPr lvl="1"/>
            <a:r>
              <a:rPr lang="ru-RU" dirty="0" smtClean="0"/>
              <a:t>Рынок МСБ: (новые продукты/новые сегменты)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Финансирование энергоэффективных проектов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Гендерные проекты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Нефинансовые услуги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5571461" y="4731488"/>
            <a:ext cx="187133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434316" y="4133867"/>
            <a:ext cx="484632" cy="4275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59025"/>
            <a:ext cx="7772400" cy="563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Annexes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20</a:t>
            </a:fld>
            <a:endParaRPr lang="en-AU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49" y="1315271"/>
            <a:ext cx="797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“Change the rules of the game and become ‘the Consultant Bank’ of our clients”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359" y="2023198"/>
            <a:ext cx="8691739" cy="3007304"/>
            <a:chOff x="333359" y="1794601"/>
            <a:chExt cx="8691739" cy="3007304"/>
          </a:xfrm>
        </p:grpSpPr>
        <p:sp>
          <p:nvSpPr>
            <p:cNvPr id="20" name="TextBox 19"/>
            <p:cNvSpPr txBox="1"/>
            <p:nvPr/>
          </p:nvSpPr>
          <p:spPr>
            <a:xfrm>
              <a:off x="6891498" y="2427962"/>
              <a:ext cx="2133600" cy="19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Club</a:t>
              </a:r>
            </a:p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Alibaba.com membership</a:t>
              </a:r>
            </a:p>
            <a:p>
              <a:pPr marL="342900" indent="-34290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Symbol"/>
                <a:buChar char=""/>
              </a:pPr>
              <a:endPara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0840" y="2563226"/>
              <a:ext cx="2230389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fontAlgn="t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Academy Workshops</a:t>
              </a:r>
            </a:p>
            <a:p>
              <a:pPr marL="285750" indent="-111125" defTabSz="28257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Business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</a:p>
            <a:p>
              <a:pPr marL="285750" indent="-111125" defTabSz="28257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Marketing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&amp; sales</a:t>
              </a:r>
            </a:p>
            <a:p>
              <a:pPr marL="285750" indent="-111125" defTabSz="28257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Foreign Trade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218" y="2541799"/>
              <a:ext cx="2524900" cy="226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15000"/>
                </a:lnSpc>
                <a:spcBef>
                  <a:spcPts val="1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Hotline              444 0 667</a:t>
              </a:r>
            </a:p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TV </a:t>
              </a:r>
            </a:p>
            <a:p>
              <a:pPr marL="285750" indent="-11112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Ask the Expert</a:t>
              </a:r>
            </a:p>
            <a:p>
              <a:pPr marL="285750" indent="-11112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screen to monitor fin. markets</a:t>
              </a:r>
            </a:p>
            <a:p>
              <a:pPr marL="285750" indent="-111125">
                <a:spcBef>
                  <a:spcPts val="600"/>
                </a:spcBef>
                <a:spcAft>
                  <a:spcPts val="0"/>
                </a:spcAft>
                <a:buFontTx/>
                <a:buChar char="-"/>
                <a:tabLst>
                  <a:tab pos="349250" algn="l"/>
                </a:tabLst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Translation platform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1229" y="2584715"/>
              <a:ext cx="203582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Consultants Program</a:t>
              </a:r>
            </a:p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Start-Up House</a:t>
              </a:r>
            </a:p>
            <a:p>
              <a:pPr marL="171450" indent="-17145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Incubation Center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66174" y="1812645"/>
              <a:ext cx="1984248" cy="543098"/>
            </a:xfrm>
            <a:prstGeom prst="roundRect">
              <a:avLst>
                <a:gd name="adj" fmla="val 10000"/>
              </a:avLst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6966316" y="1882929"/>
              <a:ext cx="1955189" cy="511284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631232" y="1810508"/>
              <a:ext cx="1984248" cy="543098"/>
            </a:xfrm>
            <a:prstGeom prst="roundRect">
              <a:avLst>
                <a:gd name="adj" fmla="val 10000"/>
              </a:avLst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2594259" y="1810508"/>
              <a:ext cx="1927092" cy="511284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Training/Capacity Development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3359" y="1794601"/>
              <a:ext cx="1984248" cy="543098"/>
            </a:xfrm>
            <a:prstGeom prst="roundRect">
              <a:avLst>
                <a:gd name="adj" fmla="val 10000"/>
              </a:avLst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333359" y="1826887"/>
              <a:ext cx="1955189" cy="511284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Dissemination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724448" y="1810508"/>
              <a:ext cx="1984248" cy="543098"/>
            </a:xfrm>
            <a:prstGeom prst="roundRect">
              <a:avLst>
                <a:gd name="adj" fmla="val 10000"/>
              </a:avLst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4833106" y="1826415"/>
              <a:ext cx="1955189" cy="511284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Consulting / Mentoring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5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37" y="5048426"/>
            <a:ext cx="1849119" cy="115693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6" y="5048426"/>
            <a:ext cx="1745705" cy="1191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5" descr="TEB KOBİ Danışmanları İlan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4" y="5048426"/>
            <a:ext cx="1699507" cy="11569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57" y="5048426"/>
            <a:ext cx="1528339" cy="1200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429000" y="251793"/>
            <a:ext cx="5715000" cy="1143000"/>
            <a:chOff x="3429000" y="381000"/>
            <a:chExt cx="5715000" cy="1143000"/>
          </a:xfrm>
        </p:grpSpPr>
        <p:sp>
          <p:nvSpPr>
            <p:cNvPr id="24" name="Rounded Rectangle 23"/>
            <p:cNvSpPr/>
            <p:nvPr/>
          </p:nvSpPr>
          <p:spPr>
            <a:xfrm>
              <a:off x="3429000" y="381000"/>
              <a:ext cx="5715000" cy="1143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38550" y="660112"/>
              <a:ext cx="525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buNone/>
              </a:pPr>
              <a:r>
                <a:rPr lang="en-US" sz="3200" dirty="0" smtClean="0">
                  <a:solidFill>
                    <a:schemeClr val="bg1"/>
                  </a:solidFill>
                  <a:latin typeface="+mn-lt"/>
                </a:rPr>
                <a:t>TEB BANK - Turkey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62" y="467472"/>
            <a:ext cx="8229600" cy="3385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b="1" kern="1200" cap="all" dirty="0">
                <a:solidFill>
                  <a:srgbClr val="02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 SME Academy</a:t>
            </a:r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2265162" y="963085"/>
            <a:ext cx="6304183" cy="21636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crease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management skills of 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global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 acquisition &amp; deepen the current </a:t>
            </a:r>
            <a:r>
              <a:rPr lang="en-US" b="0" kern="0" dirty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</a:t>
            </a:r>
            <a:r>
              <a:rPr lang="tr-TR" b="0" kern="0" dirty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PhDs </a:t>
            </a: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: Tax / Global Competition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nteractive </a:t>
            </a:r>
            <a:r>
              <a:rPr kumimoji="0" lang="tr-TR" b="0" i="0" u="none" strike="noStrike" kern="0" cap="none" spc="0" normalizeH="0" baseline="0" noProof="0" dirty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: Business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trategy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/ M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arketing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Sales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 F</a:t>
            </a:r>
            <a:r>
              <a:rPr lang="en-US" b="0" kern="0" dirty="0" err="1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oreign</a:t>
            </a: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Trade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 l="16780" t="14561" r="17513" b="20465"/>
          <a:stretch>
            <a:fillRect/>
          </a:stretch>
        </p:blipFill>
        <p:spPr bwMode="auto">
          <a:xfrm>
            <a:off x="8002280" y="248064"/>
            <a:ext cx="1046530" cy="7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1580" y="124924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063" y="2042371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77439" y="3056317"/>
            <a:ext cx="1828800" cy="14935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62989" y="3103971"/>
            <a:ext cx="3003328" cy="1445876"/>
            <a:chOff x="1676394" y="173800"/>
            <a:chExt cx="1771292" cy="1319437"/>
          </a:xfrm>
        </p:grpSpPr>
        <p:sp>
          <p:nvSpPr>
            <p:cNvPr id="21" name="Rounded Rectangle 20"/>
            <p:cNvSpPr/>
            <p:nvPr/>
          </p:nvSpPr>
          <p:spPr>
            <a:xfrm>
              <a:off x="1676394" y="173800"/>
              <a:ext cx="1771292" cy="1319437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717898" y="173800"/>
              <a:ext cx="1688284" cy="1277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2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cities</a:t>
              </a:r>
            </a:p>
            <a:p>
              <a:pPr lvl="0" algn="ctr" defTabSz="533400">
                <a:spcBef>
                  <a:spcPct val="0"/>
                </a:spcBef>
                <a:spcAft>
                  <a:spcPts val="2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seminars </a:t>
              </a:r>
            </a:p>
            <a:p>
              <a:pPr lvl="0" algn="ctr" defTabSz="533400">
                <a:spcBef>
                  <a:spcPct val="0"/>
                </a:spcBef>
                <a:spcAft>
                  <a:spcPts val="2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260 workshops</a:t>
              </a:r>
            </a:p>
            <a:p>
              <a:pPr lvl="0" algn="ctr" defTabSz="533400">
                <a:spcBef>
                  <a:spcPct val="0"/>
                </a:spcBef>
                <a:spcAft>
                  <a:spcPts val="2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22.000 participants</a:t>
              </a:r>
            </a:p>
            <a:p>
              <a:pPr lvl="0" algn="ctr" defTabSz="533400">
                <a:spcBef>
                  <a:spcPct val="0"/>
                </a:spcBef>
                <a:spcAft>
                  <a:spcPts val="2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4.050 new clients </a:t>
              </a:r>
              <a:endPara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2015239" y="2350002"/>
            <a:ext cx="1905000" cy="86154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76" y="4869296"/>
            <a:ext cx="3307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</a:p>
          <a:p>
            <a:pPr lvl="0" algn="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Attracting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lvl="0"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as a SME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Champion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0603" y="4882013"/>
            <a:ext cx="2836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sales, revenues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158239" y="5602147"/>
            <a:ext cx="256411" cy="13663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5" descr="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/>
          <a:stretch/>
        </p:blipFill>
        <p:spPr bwMode="auto">
          <a:xfrm>
            <a:off x="3494827" y="4734826"/>
            <a:ext cx="2230112" cy="13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756647" y="4301793"/>
            <a:ext cx="306342" cy="3018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66317" y="4327190"/>
            <a:ext cx="201096" cy="2764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60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22" y="373263"/>
            <a:ext cx="8229600" cy="3385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b="1" kern="1200" dirty="0">
                <a:solidFill>
                  <a:srgbClr val="02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 SME TV</a:t>
            </a:r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1983092" y="852882"/>
            <a:ext cx="6505902" cy="221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Ease access for technology and increase knowledge about business skills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Brand recall as a SME champion in the market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Video on Demand (VOD) internet television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Apps for members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13191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353" y="200457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47302" y="3754923"/>
            <a:ext cx="1828800" cy="11887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947302" y="3450123"/>
            <a:ext cx="1828800" cy="14935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781" y="3323220"/>
            <a:ext cx="2593873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7" descr="TebKobiWebFX"/>
          <p:cNvPicPr>
            <a:picLocks noChangeAspect="1" noChangeArrowheads="1"/>
          </p:cNvPicPr>
          <p:nvPr/>
        </p:nvPicPr>
        <p:blipFill>
          <a:blip r:embed="rId3"/>
          <a:srcRect b="2519"/>
          <a:stretch>
            <a:fillRect/>
          </a:stretch>
        </p:blipFill>
        <p:spPr bwMode="auto">
          <a:xfrm>
            <a:off x="6796307" y="3955846"/>
            <a:ext cx="1133475" cy="1545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 Box 17"/>
          <p:cNvSpPr txBox="1">
            <a:spLocks noChangeArrowheads="1"/>
          </p:cNvSpPr>
          <p:nvPr/>
        </p:nvSpPr>
        <p:spPr bwMode="auto">
          <a:xfrm flipH="1">
            <a:off x="1190087" y="5908764"/>
            <a:ext cx="6869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enjoy practical solutions for their daily business </a:t>
            </a:r>
            <a:r>
              <a:rPr lang="tr-TR" sz="16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tr-TR" sz="16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39947" flipH="1" flipV="1">
            <a:off x="5828240" y="3632686"/>
            <a:ext cx="584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539902" y="3415587"/>
            <a:ext cx="1825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TEBLiveFinance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062950" y="3383413"/>
            <a:ext cx="2407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 </a:t>
            </a:r>
            <a:r>
              <a:rPr lang="tr-TR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tr-TR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945066" y="3406497"/>
            <a:ext cx="18518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r>
              <a:rPr lang="en-US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Lingo</a:t>
            </a:r>
            <a:endParaRPr lang="tr-TR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8522" y="3929734"/>
            <a:ext cx="127317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786" y="3884147"/>
            <a:ext cx="1222204" cy="1617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>
            <a:endCxn id="30" idx="1"/>
          </p:cNvCxnSpPr>
          <p:nvPr/>
        </p:nvCxnSpPr>
        <p:spPr bwMode="auto">
          <a:xfrm flipV="1">
            <a:off x="3264655" y="4692753"/>
            <a:ext cx="357131" cy="358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6647614" y="1514951"/>
            <a:ext cx="2191384" cy="1782772"/>
            <a:chOff x="41504" y="1590006"/>
            <a:chExt cx="1729788" cy="1417034"/>
          </a:xfrm>
        </p:grpSpPr>
        <p:sp>
          <p:nvSpPr>
            <p:cNvPr id="20" name="Rounded Rectangle 19"/>
            <p:cNvSpPr/>
            <p:nvPr/>
          </p:nvSpPr>
          <p:spPr>
            <a:xfrm>
              <a:off x="41504" y="1590006"/>
              <a:ext cx="1729788" cy="141703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1504" y="1708688"/>
              <a:ext cx="1688284" cy="1179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6.300 videos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138.000 members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4.5M visitors/yearly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17M visitors/7 years </a:t>
              </a:r>
              <a:endPara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75" y="421899"/>
            <a:ext cx="7772400" cy="3385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b="1" kern="1200" cap="all" dirty="0">
                <a:solidFill>
                  <a:srgbClr val="02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 SME Consultants</a:t>
            </a:r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2232212" y="943729"/>
            <a:ext cx="6435212" cy="1618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crease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management skills of 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 acquisition &amp; deepen the current </a:t>
            </a:r>
            <a:r>
              <a:rPr lang="en-US" b="0" kern="0" dirty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kern="0" noProof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 trainings for 2 years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Advice delivery by an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assessment tool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500" y="93591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500" y="1766262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059467" y="2971800"/>
            <a:ext cx="160753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019800" y="3429000"/>
            <a:ext cx="1828800" cy="11887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7" descr="renkli 7x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7121" y="267326"/>
            <a:ext cx="646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28601" y="4201180"/>
            <a:ext cx="2057400" cy="1779656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knowledge about business functions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advice for improvement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232214" y="4201380"/>
            <a:ext cx="2263586" cy="1779657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trainings on four expertise: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Sales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Trade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>
              <a:buFontTx/>
              <a:buBlip>
                <a:blip r:embed="rId3"/>
              </a:buBlip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495799" y="4205996"/>
            <a:ext cx="2168657" cy="2154461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 m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onsultancy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&amp; Marketing</a:t>
            </a:r>
          </a:p>
          <a:p>
            <a:pPr>
              <a:defRPr/>
            </a:pPr>
            <a:endParaRPr lang="en-US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Re-organization</a:t>
            </a:r>
          </a:p>
          <a:p>
            <a:pPr>
              <a:defRPr/>
            </a:pPr>
            <a:endParaRPr lang="en-US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719304323"/>
              </p:ext>
            </p:extLst>
          </p:nvPr>
        </p:nvGraphicFramePr>
        <p:xfrm>
          <a:off x="249812" y="2257358"/>
          <a:ext cx="6684388" cy="198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934200" y="2661500"/>
            <a:ext cx="1999892" cy="1581413"/>
            <a:chOff x="3886203" y="76195"/>
            <a:chExt cx="1771292" cy="1417034"/>
          </a:xfrm>
        </p:grpSpPr>
        <p:sp>
          <p:nvSpPr>
            <p:cNvPr id="18" name="Rounded Rectangle 17"/>
            <p:cNvSpPr/>
            <p:nvPr/>
          </p:nvSpPr>
          <p:spPr>
            <a:xfrm>
              <a:off x="3886203" y="76195"/>
              <a:ext cx="1771292" cy="141703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927707" y="117699"/>
              <a:ext cx="1688284" cy="133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 Consultants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2.000 Advice </a:t>
              </a:r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eports</a:t>
              </a:r>
              <a:endPara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5" descr="TEB KOBİ Danışmanları İlanı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51" y="4399585"/>
            <a:ext cx="2079441" cy="15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94" y="476530"/>
            <a:ext cx="8229600" cy="33855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b="1" kern="1200" cap="all" dirty="0">
                <a:solidFill>
                  <a:srgbClr val="02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 SME Club</a:t>
            </a:r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2109357" y="989947"/>
            <a:ext cx="6765925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crease </a:t>
            </a: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skills of 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SMEs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customer acquisition &amp; deepen the current relation &amp; fee generation</a:t>
            </a: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srgbClr val="4851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solidFill>
                  <a:srgbClr val="48518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buying via the                                                                       platform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srgbClr val="4851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43" y="110147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42" y="1710144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22376" y="5365376"/>
            <a:ext cx="4747035" cy="94607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7325" indent="-187325" algn="ctr">
              <a:spcBef>
                <a:spcPct val="20000"/>
              </a:spcBef>
              <a:buClr>
                <a:srgbClr val="00664A"/>
              </a:buClr>
              <a:buSzPct val="75000"/>
              <a:buFont typeface="Wingdings" pitchFamily="2" charset="2"/>
              <a:buNone/>
              <a:defRPr/>
            </a:pPr>
            <a:r>
              <a:rPr lang="tr-TR" sz="1500" b="1" dirty="0">
                <a:solidFill>
                  <a:srgbClr val="336699"/>
                </a:solidFill>
                <a:latin typeface="Trebuchet MS" panose="020B0603020202020204" pitchFamily="34" charset="0"/>
                <a:cs typeface="Arial" charset="0"/>
              </a:rPr>
              <a:t>A platform bridging SMEs and corporate firms </a:t>
            </a:r>
          </a:p>
          <a:p>
            <a:pPr marL="187325" indent="-187325" algn="ctr">
              <a:spcBef>
                <a:spcPct val="20000"/>
              </a:spcBef>
              <a:buClr>
                <a:srgbClr val="00664A"/>
              </a:buClr>
              <a:buSzPct val="75000"/>
              <a:buFont typeface="Wingdings" pitchFamily="2" charset="2"/>
              <a:buNone/>
              <a:defRPr/>
            </a:pPr>
            <a:r>
              <a:rPr lang="tr-TR" sz="1500" b="1" dirty="0">
                <a:solidFill>
                  <a:srgbClr val="336699"/>
                </a:solidFill>
                <a:latin typeface="Trebuchet MS" panose="020B0603020202020204" pitchFamily="34" charset="0"/>
                <a:cs typeface="Arial" charset="0"/>
              </a:rPr>
              <a:t>at the point of purchase with </a:t>
            </a:r>
            <a:r>
              <a:rPr lang="tr-TR" sz="1500" b="1" dirty="0" smtClean="0">
                <a:solidFill>
                  <a:srgbClr val="336699"/>
                </a:solidFill>
                <a:latin typeface="Trebuchet MS" panose="020B0603020202020204" pitchFamily="34" charset="0"/>
                <a:cs typeface="Arial" charset="0"/>
              </a:rPr>
              <a:t>discounts</a:t>
            </a:r>
            <a:r>
              <a:rPr lang="en-US" sz="1500" b="1" dirty="0" smtClean="0">
                <a:solidFill>
                  <a:srgbClr val="336699"/>
                </a:solidFill>
                <a:latin typeface="Trebuchet MS" panose="020B0603020202020204" pitchFamily="34" charset="0"/>
                <a:cs typeface="Arial" charset="0"/>
              </a:rPr>
              <a:t> up to 50%</a:t>
            </a:r>
            <a:endParaRPr lang="tr-TR" sz="1500" b="1" dirty="0">
              <a:solidFill>
                <a:srgbClr val="336699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91909" y="2929258"/>
            <a:ext cx="1828800" cy="149353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log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5726" y="1790700"/>
            <a:ext cx="39703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Kobi Kulup Kartl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2627" y="244475"/>
            <a:ext cx="8334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506309" y="3068126"/>
            <a:ext cx="1771292" cy="1417034"/>
            <a:chOff x="4038589" y="0"/>
            <a:chExt cx="1771292" cy="1417034"/>
          </a:xfrm>
        </p:grpSpPr>
        <p:sp>
          <p:nvSpPr>
            <p:cNvPr id="12" name="Rounded Rectangle 11"/>
            <p:cNvSpPr/>
            <p:nvPr/>
          </p:nvSpPr>
          <p:spPr>
            <a:xfrm>
              <a:off x="4038589" y="0"/>
              <a:ext cx="1771292" cy="141703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80093" y="41504"/>
              <a:ext cx="1688284" cy="133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partners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16.000 members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$1.6M yearly fee</a:t>
              </a:r>
              <a:endPara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1641" y="307813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39831"/>
              </p:ext>
            </p:extLst>
          </p:nvPr>
        </p:nvGraphicFramePr>
        <p:xfrm>
          <a:off x="4392930" y="1671652"/>
          <a:ext cx="4200525" cy="267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49014" y="448339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6,4%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419" y="449829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5,3%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349" y="4498294"/>
            <a:ext cx="192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6,2%  TEB SME Loans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          Market Share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345" y="373434"/>
            <a:ext cx="7772400" cy="563563"/>
          </a:xfrm>
        </p:spPr>
        <p:txBody>
          <a:bodyPr>
            <a:normAutofit/>
          </a:bodyPr>
          <a:lstStyle/>
          <a:p>
            <a:r>
              <a:rPr lang="en-US" b="1" kern="1200" cap="all" dirty="0" smtClean="0"/>
              <a:t>TEB BANK - NFS Business Case</a:t>
            </a:r>
            <a:endParaRPr lang="en-US" b="1" kern="1200" cap="all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18254" y="3465871"/>
            <a:ext cx="1143455" cy="1076723"/>
            <a:chOff x="4329227" y="182925"/>
            <a:chExt cx="732600" cy="732600"/>
          </a:xfrm>
          <a:solidFill>
            <a:srgbClr val="C00000"/>
          </a:solidFill>
        </p:grpSpPr>
        <p:sp>
          <p:nvSpPr>
            <p:cNvPr id="12" name="Oval 11"/>
            <p:cNvSpPr/>
            <p:nvPr/>
          </p:nvSpPr>
          <p:spPr>
            <a:xfrm>
              <a:off x="4329227" y="182925"/>
              <a:ext cx="732600" cy="732600"/>
            </a:xfrm>
            <a:prstGeom prst="ellipse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" name="Oval 4"/>
            <p:cNvSpPr/>
            <p:nvPr/>
          </p:nvSpPr>
          <p:spPr>
            <a:xfrm>
              <a:off x="4436514" y="290212"/>
              <a:ext cx="518026" cy="51802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smtClean="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$7.8bio</a:t>
              </a:r>
              <a:endPara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75228" y="21432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TEB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8254" y="5759680"/>
            <a:ext cx="1524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solidFill>
                  <a:schemeClr val="tx2"/>
                </a:solidFill>
                <a:latin typeface="+mj-lt"/>
              </a:rPr>
              <a:t>Source: </a:t>
            </a:r>
            <a:r>
              <a:rPr lang="en-US" sz="800" b="1" dirty="0" smtClean="0">
                <a:solidFill>
                  <a:schemeClr val="tx2"/>
                </a:solidFill>
                <a:latin typeface="+mj-lt"/>
              </a:rPr>
              <a:t>BRSA 2013</a:t>
            </a:r>
            <a:endParaRPr lang="tr-TR" sz="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255051" y="1756614"/>
            <a:ext cx="3607352" cy="2693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Gain new clients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Client retention (“stickier clients”)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Competitor differentiation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Improve cross-sell penetration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Improve SME data quality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Decrease delinquency </a:t>
            </a:r>
            <a:r>
              <a:rPr lang="en-US" sz="2400" dirty="0" smtClean="0">
                <a:latin typeface="Trebuchet MS" panose="020B0603020202020204" pitchFamily="34" charset="0"/>
              </a:rPr>
              <a:t>rate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Improve SME portfolio quality</a:t>
            </a:r>
          </a:p>
          <a:p>
            <a:pPr marL="342900" lvl="2" indent="-342900"/>
            <a:r>
              <a:rPr lang="en-US" sz="2400" dirty="0">
                <a:latin typeface="Trebuchet MS" panose="020B0603020202020204" pitchFamily="34" charset="0"/>
              </a:rPr>
              <a:t>Expand into new market segments</a:t>
            </a:r>
          </a:p>
          <a:p>
            <a:pPr marL="114300" lvl="2" indent="-114300"/>
            <a:endParaRPr lang="en-US" sz="2400" dirty="0">
              <a:latin typeface="Trebuchet MS" panose="020B0603020202020204" pitchFamily="34" charset="0"/>
            </a:endParaRPr>
          </a:p>
          <a:p>
            <a:pPr marL="114300" lvl="2" indent="-114300"/>
            <a:endParaRPr lang="en-US" sz="2400" dirty="0">
              <a:latin typeface="Trebuchet MS" panose="020B0603020202020204" pitchFamily="34" charset="0"/>
            </a:endParaRPr>
          </a:p>
          <a:p>
            <a:pPr marL="114300" lvl="2" indent="-114300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990" y="4943062"/>
            <a:ext cx="3503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From 20.000 (2006) to 800.000 (2013) </a:t>
            </a:r>
            <a:r>
              <a:rPr lang="en-US" sz="1400" b="1" dirty="0">
                <a:solidFill>
                  <a:srgbClr val="002060"/>
                </a:solidFill>
                <a:latin typeface="Trebuchet MS" panose="020B0603020202020204" pitchFamily="34" charset="0"/>
              </a:rPr>
              <a:t>SME clients</a:t>
            </a: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5400000">
            <a:off x="2503720" y="2795303"/>
            <a:ext cx="2889794" cy="237766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AU" sz="1200" b="1">
              <a:latin typeface="Trebuchet MS" panose="020B060302020202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>
            <a:off x="613830" y="4518400"/>
            <a:ext cx="2889794" cy="237766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AU" sz="1200" b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8465" y="1074334"/>
            <a:ext cx="1568551" cy="998005"/>
            <a:chOff x="12509" y="1255787"/>
            <a:chExt cx="1568551" cy="998005"/>
          </a:xfrm>
        </p:grpSpPr>
        <p:sp>
          <p:nvSpPr>
            <p:cNvPr id="6" name="Oval 5"/>
            <p:cNvSpPr/>
            <p:nvPr/>
          </p:nvSpPr>
          <p:spPr>
            <a:xfrm>
              <a:off x="12509" y="1255787"/>
              <a:ext cx="1568551" cy="998005"/>
            </a:xfrm>
            <a:prstGeom prst="ellipse">
              <a:avLst/>
            </a:prstGeom>
            <a:solidFill>
              <a:srgbClr val="5282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42218" y="1401941"/>
              <a:ext cx="1109133" cy="705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Academy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37886" y="1050514"/>
            <a:ext cx="1045645" cy="1045645"/>
            <a:chOff x="1884528" y="1231904"/>
            <a:chExt cx="1045645" cy="1045645"/>
          </a:xfrm>
        </p:grpSpPr>
        <p:sp>
          <p:nvSpPr>
            <p:cNvPr id="9" name="Oval 8"/>
            <p:cNvSpPr/>
            <p:nvPr/>
          </p:nvSpPr>
          <p:spPr>
            <a:xfrm>
              <a:off x="1884528" y="1231904"/>
              <a:ext cx="1045645" cy="1045645"/>
            </a:xfrm>
            <a:prstGeom prst="ellipse">
              <a:avLst/>
            </a:prstGeom>
            <a:solidFill>
              <a:srgbClr val="5282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037659" y="1385035"/>
              <a:ext cx="739383" cy="739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TV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6990" y="1046468"/>
            <a:ext cx="1648616" cy="1053738"/>
            <a:chOff x="3138300" y="1231904"/>
            <a:chExt cx="1648616" cy="1053738"/>
          </a:xfrm>
        </p:grpSpPr>
        <p:sp>
          <p:nvSpPr>
            <p:cNvPr id="12" name="Oval 11"/>
            <p:cNvSpPr/>
            <p:nvPr/>
          </p:nvSpPr>
          <p:spPr>
            <a:xfrm>
              <a:off x="3138300" y="1231904"/>
              <a:ext cx="1648616" cy="1053738"/>
            </a:xfrm>
            <a:prstGeom prst="ellipse">
              <a:avLst/>
            </a:prstGeom>
            <a:solidFill>
              <a:srgbClr val="5282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379734" y="1386220"/>
              <a:ext cx="1165748" cy="745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Consult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76857" y="1046468"/>
            <a:ext cx="1045645" cy="1045645"/>
            <a:chOff x="5237330" y="1231904"/>
            <a:chExt cx="1045645" cy="1045645"/>
          </a:xfrm>
        </p:grpSpPr>
        <p:sp>
          <p:nvSpPr>
            <p:cNvPr id="15" name="Oval 14"/>
            <p:cNvSpPr/>
            <p:nvPr/>
          </p:nvSpPr>
          <p:spPr>
            <a:xfrm>
              <a:off x="5237330" y="1231904"/>
              <a:ext cx="1045645" cy="1045645"/>
            </a:xfrm>
            <a:prstGeom prst="ellipse">
              <a:avLst/>
            </a:prstGeom>
            <a:solidFill>
              <a:srgbClr val="52824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5390461" y="1385035"/>
              <a:ext cx="739383" cy="739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SME Club</a:t>
              </a:r>
              <a:endParaRPr lang="en-US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78810" y="474614"/>
            <a:ext cx="1967914" cy="1860275"/>
            <a:chOff x="7154476" y="1015889"/>
            <a:chExt cx="1967914" cy="1860275"/>
          </a:xfrm>
          <a:solidFill>
            <a:srgbClr val="FFC000"/>
          </a:solidFill>
        </p:grpSpPr>
        <p:sp>
          <p:nvSpPr>
            <p:cNvPr id="18" name="Oval 17"/>
            <p:cNvSpPr/>
            <p:nvPr/>
          </p:nvSpPr>
          <p:spPr>
            <a:xfrm>
              <a:off x="7154476" y="1015889"/>
              <a:ext cx="1967914" cy="18602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442670" y="1288320"/>
              <a:ext cx="1391526" cy="13154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 Cost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˜$1.4m </a:t>
              </a:r>
              <a:r>
                <a:rPr lang="en-US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yearly</a:t>
              </a:r>
              <a:endParaRPr lang="en-US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 bwMode="auto">
          <a:xfrm>
            <a:off x="1253949" y="2424522"/>
            <a:ext cx="7309078" cy="4377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33257" y="2516983"/>
            <a:ext cx="1648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Revenues 30%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more 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than actual cost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3927" y="2584585"/>
            <a:ext cx="15953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$1.6M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revenue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8235" y="2516983"/>
            <a:ext cx="1843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RM Turnover ratio</a:t>
            </a:r>
          </a:p>
          <a:p>
            <a:r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t>is 65% less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than average</a:t>
            </a:r>
          </a:p>
          <a:p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 times more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revenue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7975" y="2523030"/>
            <a:ext cx="146546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SME Banking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 of mind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is twice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bank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8600" y="4506929"/>
            <a:ext cx="8534400" cy="1354892"/>
            <a:chOff x="1676394" y="52119"/>
            <a:chExt cx="1771292" cy="1441118"/>
          </a:xfrm>
        </p:grpSpPr>
        <p:sp>
          <p:nvSpPr>
            <p:cNvPr id="32" name="Rounded Rectangle 31"/>
            <p:cNvSpPr/>
            <p:nvPr/>
          </p:nvSpPr>
          <p:spPr>
            <a:xfrm>
              <a:off x="1676394" y="76203"/>
              <a:ext cx="1771292" cy="1417034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717898" y="52119"/>
              <a:ext cx="1688284" cy="133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 costly than </a:t>
              </a: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TVC for 2 weeks run  : $2.5M </a:t>
              </a:r>
              <a:endPara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Left Brace 33"/>
          <p:cNvSpPr/>
          <p:nvPr/>
        </p:nvSpPr>
        <p:spPr bwMode="auto">
          <a:xfrm>
            <a:off x="992221" y="709299"/>
            <a:ext cx="126460" cy="1390907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 bwMode="auto">
          <a:xfrm>
            <a:off x="1023836" y="2560194"/>
            <a:ext cx="63230" cy="162749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74" y="717494"/>
            <a:ext cx="485518" cy="159659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0246" y="2334889"/>
            <a:ext cx="452047" cy="223138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547687" y="245389"/>
            <a:ext cx="7896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buFont typeface="Arial" charset="0"/>
              <a:defRPr sz="2200" cap="none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</a:defRPr>
            </a:lvl2pPr>
            <a:lvl3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</a:defRPr>
            </a:lvl3pPr>
            <a:lvl4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</a:defRPr>
            </a:lvl4pPr>
            <a:lvl5pPr eaLnBrk="0" hangingPunct="0">
              <a:buFont typeface="Arial" charset="0"/>
              <a:defRPr sz="2200">
                <a:solidFill>
                  <a:srgbClr val="595959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en-US" cap="all" dirty="0">
                <a:solidFill>
                  <a:srgbClr val="021F43"/>
                </a:solidFill>
              </a:rPr>
              <a:t>Cost vs Benefit</a:t>
            </a:r>
          </a:p>
        </p:txBody>
      </p:sp>
    </p:spTree>
    <p:extLst>
      <p:ext uri="{BB962C8B-B14F-4D97-AF65-F5344CB8AC3E}">
        <p14:creationId xmlns:p14="http://schemas.microsoft.com/office/powerpoint/2010/main" val="29861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22" y="635782"/>
            <a:ext cx="7772400" cy="56356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b="1" dirty="0" smtClean="0">
                <a:solidFill>
                  <a:srgbClr val="014C6D"/>
                </a:solidFill>
                <a:ea typeface="ＭＳ Ｐゴシック" charset="-128"/>
              </a:rPr>
              <a:t>NFS is </a:t>
            </a:r>
            <a:r>
              <a:rPr lang="en-US" sz="2600" b="1" dirty="0">
                <a:solidFill>
                  <a:srgbClr val="014C6D"/>
                </a:solidFill>
                <a:ea typeface="ＭＳ Ｐゴシック" charset="-128"/>
              </a:rPr>
              <a:t>not a “ </a:t>
            </a:r>
            <a:r>
              <a:rPr lang="en-US" sz="2600" b="1" dirty="0" smtClean="0">
                <a:solidFill>
                  <a:srgbClr val="014C6D"/>
                </a:solidFill>
                <a:ea typeface="ＭＳ Ｐゴシック" charset="-128"/>
              </a:rPr>
              <a:t>One Size </a:t>
            </a:r>
            <a:r>
              <a:rPr lang="en-US" sz="2600" b="1" dirty="0">
                <a:solidFill>
                  <a:srgbClr val="014C6D"/>
                </a:solidFill>
                <a:ea typeface="ＭＳ Ｐゴシック" charset="-128"/>
              </a:rPr>
              <a:t>Fits </a:t>
            </a:r>
            <a:r>
              <a:rPr lang="en-US" sz="2600" b="1" dirty="0" smtClean="0">
                <a:solidFill>
                  <a:srgbClr val="014C6D"/>
                </a:solidFill>
                <a:ea typeface="ＭＳ Ｐゴシック" charset="-128"/>
              </a:rPr>
              <a:t>All</a:t>
            </a:r>
            <a:r>
              <a:rPr lang="en-US" sz="2600" b="1" dirty="0">
                <a:solidFill>
                  <a:srgbClr val="014C6D"/>
                </a:solidFill>
                <a:ea typeface="ＭＳ Ｐゴシック" charset="-128"/>
              </a:rPr>
              <a:t>” Solution</a:t>
            </a:r>
          </a:p>
        </p:txBody>
      </p:sp>
      <p:pic>
        <p:nvPicPr>
          <p:cNvPr id="4102" name="Picture 6" descr="https://encrypted-tbn2.gstatic.com/images?q=tbn:ANd9GcQDTebI22VRS8qwRAMvnxQdliWyhfEk4gyWHvjDO7sbapGVLYmKd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68" y="1727981"/>
            <a:ext cx="4865757" cy="3322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2144" y="5263670"/>
            <a:ext cx="3612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 ‘Marketing Effort’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Спасибо за внимание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29</a:t>
            </a:fld>
            <a:endParaRPr lang="en-AU" dirty="0">
              <a:solidFill>
                <a:srgbClr val="021F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48" y="6496659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99258" y="99760"/>
            <a:ext cx="8195549" cy="810403"/>
          </a:xfrm>
        </p:spPr>
        <p:txBody>
          <a:bodyPr>
            <a:noAutofit/>
          </a:bodyPr>
          <a:lstStyle/>
          <a:p>
            <a:r>
              <a:rPr lang="ru-RU" sz="2800" b="1" kern="1200" dirty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СОВРЕМЕННЫЕ ВЫЗОВЫ НА РЫНКЕ </a:t>
            </a:r>
            <a:r>
              <a:rPr lang="ru-RU" sz="2800" b="1" kern="1200" dirty="0" smtClean="0">
                <a:solidFill>
                  <a:srgbClr val="021F43"/>
                </a:solidFill>
                <a:latin typeface="+mj-lt"/>
                <a:ea typeface="+mj-ea"/>
                <a:cs typeface="+mj-cs"/>
              </a:rPr>
              <a:t>БАНКОВСКИХ УСЛУГ ДЛЯ МСБ</a:t>
            </a:r>
            <a:endParaRPr lang="en-US" sz="2800" b="1" kern="1200" dirty="0">
              <a:solidFill>
                <a:srgbClr val="021F4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59" y="769255"/>
            <a:ext cx="880398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2000" b="0" dirty="0" smtClean="0"/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/>
              <a:t>Существенное усиление конкуренции              снижение прибыли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/>
              <a:t>Конкуренция на основе снижения цен                 не устойчиво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/>
              <a:t>Недостаток </a:t>
            </a:r>
            <a:r>
              <a:rPr lang="ru-RU" sz="2000" b="0" dirty="0"/>
              <a:t>информации о потребностях и предпочтениях клиентов </a:t>
            </a:r>
            <a:r>
              <a:rPr lang="ru-RU" sz="2000" b="0" dirty="0" smtClean="0"/>
              <a:t>МСБ                слабая сегментации рынка МСБ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/>
              <a:t>Недостаток </a:t>
            </a:r>
            <a:r>
              <a:rPr lang="ru-RU" sz="2000" b="0" dirty="0"/>
              <a:t>финансовых и </a:t>
            </a:r>
            <a:r>
              <a:rPr lang="ru-RU" sz="2000" b="0" dirty="0" smtClean="0"/>
              <a:t>бизнес-навыков МСБ рынка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b="0" dirty="0" smtClean="0"/>
              <a:t>     увеличение </a:t>
            </a:r>
            <a:r>
              <a:rPr lang="ru-RU" sz="2000" b="0" dirty="0"/>
              <a:t>операционных </a:t>
            </a:r>
            <a:r>
              <a:rPr lang="ru-RU" sz="2000" b="0" dirty="0" smtClean="0"/>
              <a:t>расходов, низкая рентабельность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 smtClean="0"/>
              <a:t>Обслуживание клиентов МСБ на основе управления отношениями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0" dirty="0"/>
              <a:t>Государственная поддержка развития рынка </a:t>
            </a:r>
            <a:r>
              <a:rPr lang="ru-RU" sz="2000" b="0" dirty="0" smtClean="0"/>
              <a:t>МСБ</a:t>
            </a:r>
            <a:endParaRPr lang="ru-RU" sz="2000" b="0" dirty="0"/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3</a:t>
            </a:fld>
            <a:endParaRPr lang="en-AU" dirty="0">
              <a:solidFill>
                <a:srgbClr val="021F43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124893" y="1903227"/>
            <a:ext cx="978408" cy="484632"/>
          </a:xfrm>
          <a:prstGeom prst="rightArrow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3538" y="2895602"/>
            <a:ext cx="978408" cy="484632"/>
          </a:xfrm>
          <a:prstGeom prst="rightArrow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019248" y="3422766"/>
            <a:ext cx="978408" cy="484632"/>
          </a:xfrm>
          <a:prstGeom prst="rightArrow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958316" y="1376056"/>
            <a:ext cx="978408" cy="484632"/>
          </a:xfrm>
          <a:prstGeom prst="rightArrow">
            <a:avLst/>
          </a:prstGeom>
          <a:solidFill>
            <a:srgbClr val="021F4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072270" y="5401334"/>
            <a:ext cx="484632" cy="361507"/>
          </a:xfrm>
          <a:prstGeom prst="down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31" y="5762841"/>
            <a:ext cx="845019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Вызовы рынка МСБ одновременно означают наличие и возможность роста потенциала рынка банковских услуг для МСБ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82" y="6347616"/>
            <a:ext cx="1270098" cy="2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632" y="293857"/>
            <a:ext cx="8510218" cy="563562"/>
          </a:xfrm>
        </p:spPr>
        <p:txBody>
          <a:bodyPr>
            <a:normAutofit fontScale="90000"/>
          </a:bodyPr>
          <a:lstStyle/>
          <a:p>
            <a:pPr marL="293688" indent="-293688" algn="l">
              <a:defRPr/>
            </a:pPr>
            <a:r>
              <a:rPr lang="en-US" sz="2400" b="1" cap="all" dirty="0" smtClean="0"/>
              <a:t>…</a:t>
            </a:r>
            <a:r>
              <a:rPr lang="ru-RU" sz="2400" b="1" cap="all" dirty="0" smtClean="0"/>
              <a:t>И БАНКИ должны учитывать это при разработке стратегических инициатив на перспективу</a:t>
            </a:r>
            <a:endParaRPr lang="en-US" sz="2400" b="1" cap="all" dirty="0" smtClean="0"/>
          </a:p>
        </p:txBody>
      </p:sp>
      <p:grpSp>
        <p:nvGrpSpPr>
          <p:cNvPr id="3" name="Group 3"/>
          <p:cNvGrpSpPr/>
          <p:nvPr/>
        </p:nvGrpSpPr>
        <p:grpSpPr>
          <a:xfrm>
            <a:off x="2522616" y="1768454"/>
            <a:ext cx="3267492" cy="3105150"/>
            <a:chOff x="3958624" y="1866900"/>
            <a:chExt cx="2838299" cy="3105150"/>
          </a:xfrm>
        </p:grpSpPr>
        <p:sp>
          <p:nvSpPr>
            <p:cNvPr id="5" name="Hexagon 4"/>
            <p:cNvSpPr/>
            <p:nvPr/>
          </p:nvSpPr>
          <p:spPr bwMode="auto">
            <a:xfrm>
              <a:off x="4781550" y="1866900"/>
              <a:ext cx="1085850" cy="1028700"/>
            </a:xfrm>
            <a:prstGeom prst="hexagon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8723" y="2107281"/>
              <a:ext cx="806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З</a:t>
              </a: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нание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клиентов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3962040" y="2388705"/>
              <a:ext cx="1085850" cy="1028700"/>
            </a:xfrm>
            <a:prstGeom prst="hexagon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8624" y="2455053"/>
              <a:ext cx="1100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Слабое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стимулирование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МСБ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Hexagon 8"/>
            <p:cNvSpPr/>
            <p:nvPr/>
          </p:nvSpPr>
          <p:spPr bwMode="auto">
            <a:xfrm>
              <a:off x="3971925" y="3424011"/>
              <a:ext cx="1085850" cy="1028700"/>
            </a:xfrm>
            <a:prstGeom prst="hexagon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774" y="3621069"/>
              <a:ext cx="95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Отсутствие</a:t>
              </a:r>
              <a:r>
                <a:rPr lang="en-US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з</a:t>
              </a: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алогов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и</a:t>
              </a: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капитала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Hexagon 10"/>
            <p:cNvSpPr/>
            <p:nvPr/>
          </p:nvSpPr>
          <p:spPr bwMode="auto">
            <a:xfrm>
              <a:off x="4819650" y="3943350"/>
              <a:ext cx="1085850" cy="1028700"/>
            </a:xfrm>
            <a:prstGeom prst="hexagon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3324" y="4176033"/>
              <a:ext cx="884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Нехватка</a:t>
              </a:r>
              <a:r>
                <a:rPr lang="en-US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кредитных</a:t>
              </a:r>
              <a:endParaRPr lang="ru-RU" sz="12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данных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Hexagon 12"/>
            <p:cNvSpPr/>
            <p:nvPr/>
          </p:nvSpPr>
          <p:spPr bwMode="auto">
            <a:xfrm>
              <a:off x="5657850" y="3409950"/>
              <a:ext cx="1085850" cy="1028700"/>
            </a:xfrm>
            <a:prstGeom prst="hexagon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25500" y="3637356"/>
              <a:ext cx="1171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Низкая прибыльность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" name="Hexagon 14"/>
            <p:cNvSpPr/>
            <p:nvPr/>
          </p:nvSpPr>
          <p:spPr bwMode="auto">
            <a:xfrm>
              <a:off x="5648145" y="2383716"/>
              <a:ext cx="1085850" cy="1028700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 fontAlgn="base">
                <a:spcBef>
                  <a:spcPct val="50000"/>
                </a:spcBef>
                <a:spcAft>
                  <a:spcPct val="0"/>
                </a:spcAft>
              </a:pPr>
              <a:endParaRPr lang="en-US" sz="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91256" y="2523635"/>
              <a:ext cx="9959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МСБ</a:t>
              </a:r>
              <a:r>
                <a:rPr lang="en-US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н</a:t>
              </a: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авыки 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грамотность</a:t>
              </a:r>
              <a:endPara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 rot="5400000">
            <a:off x="1446339" y="3503070"/>
            <a:ext cx="1390648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46994" y="2902864"/>
            <a:ext cx="0" cy="116817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021719" y="1855935"/>
            <a:ext cx="1352550" cy="1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688594" y="976750"/>
            <a:ext cx="8012" cy="1029803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5121323" y="4941338"/>
            <a:ext cx="1662864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53519" y="4933184"/>
            <a:ext cx="1743075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180753" y="885832"/>
            <a:ext cx="8825024" cy="5574470"/>
          </a:xfrm>
          <a:prstGeom prst="roundRect">
            <a:avLst>
              <a:gd name="adj" fmla="val 9744"/>
            </a:avLst>
          </a:prstGeom>
          <a:noFill/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507" y="997162"/>
            <a:ext cx="39123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Госинициативы</a:t>
            </a:r>
            <a:r>
              <a:rPr lang="en-US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например, госзакупки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Благоприятная инфраструктура/среда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Государственные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гарантии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206" y="2591076"/>
            <a:ext cx="1898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fontAlgn="base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Необеспеченное</a:t>
            </a:r>
            <a:r>
              <a:rPr lang="en-US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/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частично обеспеченное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кредитование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Кредитные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гарантии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119063" indent="-11906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Финансирование </a:t>
            </a: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</a:t>
            </a: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почки создания добавленной стоимости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33" y="5050491"/>
            <a:ext cx="3630474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Кредитный </a:t>
            </a: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скоринг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Психометрическая</a:t>
            </a:r>
            <a:r>
              <a:rPr lang="en-US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оценка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>
              <a:spcBef>
                <a:spcPts val="300"/>
              </a:spcBef>
              <a:buFont typeface="Arial" pitchFamily="34" charset="0"/>
              <a:buChar char="•"/>
            </a:pPr>
            <a:r>
              <a:rPr lang="ru-RU" sz="1300" dirty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</a:t>
            </a: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стория </a:t>
            </a:r>
            <a:r>
              <a:rPr lang="ru-RU" sz="1300" dirty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поведения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текущих счетов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Система раннего предупреждения</a:t>
            </a:r>
            <a:endParaRPr lang="en-US" sz="1300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2515" y="4967586"/>
            <a:ext cx="466769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одель продаж и услуг, основанная на </a:t>
            </a: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разработке специального ценностного предложения</a:t>
            </a:r>
            <a:r>
              <a:rPr lang="en-US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Продукты ритейлогового типа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Реинжениринг процессов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 основе стандартизации и автоматизации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endParaRPr lang="ru-RU" sz="13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Низкозатратные каналы</a:t>
            </a:r>
            <a:r>
              <a:rPr lang="en-US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например, интернет)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Связь 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ритейла и бизнеса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6994" y="2788060"/>
            <a:ext cx="25818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Обучение МСБ посредством консультационных услуг 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МСБ инструментарий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en-US" sz="13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Предоставление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трейнинга</a:t>
            </a:r>
            <a:r>
              <a:rPr lang="en-US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,  </a:t>
            </a:r>
            <a:r>
              <a:rPr lang="ru-RU" sz="13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информации и бизнес контактов/связей</a:t>
            </a:r>
            <a:endParaRPr lang="en-US" sz="13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5488" y="997162"/>
            <a:ext cx="4023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Определение МСБ на основе анализа рынка</a:t>
            </a:r>
            <a:endParaRPr lang="en-US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Сегментация</a:t>
            </a:r>
            <a:r>
              <a:rPr lang="en-US" sz="1200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Конкретные ценностные предложения для целевых сегментов МСБ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например, женщины/ТСЖ/ЖСК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en-US" sz="1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119063" indent="-11906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Больший фокус на</a:t>
            </a:r>
            <a:r>
              <a:rPr lang="en-US" sz="1200" dirty="0" smtClean="0">
                <a:solidFill>
                  <a:srgbClr val="83A1D3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14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управление клиентами</a:t>
            </a:r>
            <a:endParaRPr lang="en-US" sz="1200" b="1" dirty="0">
              <a:solidFill>
                <a:srgbClr val="014C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046893" y="4354265"/>
            <a:ext cx="665408" cy="587073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20936" y="4424808"/>
            <a:ext cx="1226315" cy="508376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141663" y="3282533"/>
            <a:ext cx="547193" cy="1873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1764249" y="1878940"/>
            <a:ext cx="942073" cy="44887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29" idx="1"/>
          </p:cNvCxnSpPr>
          <p:nvPr/>
        </p:nvCxnSpPr>
        <p:spPr bwMode="auto">
          <a:xfrm>
            <a:off x="5604650" y="2968132"/>
            <a:ext cx="542344" cy="643231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220443" y="1420356"/>
            <a:ext cx="499592" cy="348098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715763" y="2954140"/>
            <a:ext cx="82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Вызовы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ынка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МСБ</a:t>
            </a:r>
            <a:endParaRPr lang="en-US" sz="1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191" y="2118257"/>
            <a:ext cx="456111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Финансирование энергоэффективных </a:t>
            </a:r>
          </a:p>
          <a:p>
            <a:r>
              <a:rPr lang="ru-RU" dirty="0"/>
              <a:t>п</a:t>
            </a:r>
            <a:r>
              <a:rPr lang="ru-RU" dirty="0" smtClean="0"/>
              <a:t>роектов – источник погашения кредита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21400" y="2710550"/>
            <a:ext cx="454890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Финансирование капитальных ремонтов </a:t>
            </a:r>
          </a:p>
          <a:p>
            <a:r>
              <a:rPr lang="ru-RU" dirty="0"/>
              <a:t>в</a:t>
            </a:r>
            <a:r>
              <a:rPr lang="ru-RU" dirty="0" smtClean="0"/>
              <a:t> многоквартирных домах – новый рынок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26179" y="3311164"/>
            <a:ext cx="4544128" cy="5796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Женское предпринимательство –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ополнительный потенциал?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41663" y="3904078"/>
            <a:ext cx="4528644" cy="588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Нефинансовые услуги для МСБ –</a:t>
            </a:r>
          </a:p>
          <a:p>
            <a:r>
              <a:rPr lang="ru-RU" dirty="0"/>
              <a:t>с</a:t>
            </a:r>
            <a:r>
              <a:rPr lang="ru-RU" dirty="0" smtClean="0"/>
              <a:t>овременная потребность рынка?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09191" y="1509560"/>
            <a:ext cx="456111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Примеры возможных ответов на </a:t>
            </a:r>
          </a:p>
          <a:p>
            <a:pPr algn="ctr"/>
            <a:r>
              <a:rPr lang="ru-RU" dirty="0" smtClean="0"/>
              <a:t>текущие вызовы МСБ рынка: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E7F6-C6A2-47FD-A59A-905BAC8F07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005" y="1983425"/>
            <a:ext cx="8826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Рост банковского бизнеса МСБ путем программ </a:t>
            </a:r>
            <a:r>
              <a:rPr lang="ru-RU" sz="4000" dirty="0"/>
              <a:t>нефинансовых услуг для МСП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31" y="6108319"/>
            <a:ext cx="306628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46" y="60748"/>
            <a:ext cx="892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/>
              <a:t>Преимущества </a:t>
            </a:r>
            <a:r>
              <a:rPr lang="ru-RU" sz="2400" dirty="0"/>
              <a:t>предоставления нефинансовых услуг для МСП</a:t>
            </a:r>
            <a:endParaRPr lang="en-US" sz="2200" b="1" dirty="0">
              <a:solidFill>
                <a:srgbClr val="021F43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6699" y="5897967"/>
            <a:ext cx="1805692" cy="276999"/>
          </a:xfrm>
          <a:prstGeom prst="rect">
            <a:avLst/>
          </a:prstGeom>
          <a:solidFill>
            <a:srgbClr val="036CA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Источник</a:t>
            </a:r>
            <a:r>
              <a:rPr lang="en-US" sz="1200" dirty="0" smtClean="0">
                <a:solidFill>
                  <a:schemeClr val="bg1"/>
                </a:solidFill>
                <a:latin typeface="Trebuchet MS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Обзор </a:t>
            </a:r>
            <a:r>
              <a:rPr lang="en-US" sz="1200" dirty="0" smtClean="0">
                <a:solidFill>
                  <a:schemeClr val="bg1"/>
                </a:solidFill>
                <a:latin typeface="Trebuchet MS" pitchFamily="34" charset="0"/>
              </a:rPr>
              <a:t>IFC</a:t>
            </a:r>
            <a:endParaRPr lang="en-US" sz="1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13000" y="1053132"/>
            <a:ext cx="3641370" cy="417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Стать Банком выбора для МСБ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Положительный брендинг и дифференциация от конкурентов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Привлечение клиентов МСБ</a:t>
            </a:r>
            <a:r>
              <a:rPr lang="en-US" sz="1900" b="0" dirty="0" smtClean="0">
                <a:solidFill>
                  <a:srgbClr val="084D7A"/>
                </a:solidFill>
                <a:latin typeface="+mn-lt"/>
              </a:rPr>
              <a:t> – </a:t>
            </a: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увеличение доли рынка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Повышение лояльности существующих клиентов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Преимущественный маркетинг</a:t>
            </a:r>
            <a:r>
              <a:rPr lang="en-US" sz="1900" b="0" dirty="0" smtClean="0">
                <a:solidFill>
                  <a:srgbClr val="084D7A"/>
                </a:solidFill>
                <a:latin typeface="+mn-lt"/>
              </a:rPr>
              <a:t>/</a:t>
            </a: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кросс продажи продуктов и услуг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Лучшее понимание потребностей МСБ клиентов</a:t>
            </a: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r>
              <a:rPr lang="ru-RU" sz="1900" b="0" dirty="0" smtClean="0">
                <a:solidFill>
                  <a:srgbClr val="084D7A"/>
                </a:solidFill>
                <a:latin typeface="+mn-lt"/>
              </a:rPr>
              <a:t>Повышение качества портфеля МСБ</a:t>
            </a: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 marL="177800" indent="-177800">
              <a:spcBef>
                <a:spcPts val="800"/>
              </a:spcBef>
              <a:buFont typeface="Wingdings" pitchFamily="2" charset="2"/>
              <a:buChar char="§"/>
              <a:defRPr/>
            </a:pPr>
            <a:endParaRPr lang="en-US" sz="1900" b="0" dirty="0">
              <a:solidFill>
                <a:srgbClr val="084D7A"/>
              </a:solidFill>
              <a:latin typeface="+mn-lt"/>
            </a:endParaRPr>
          </a:p>
          <a:p>
            <a:pPr>
              <a:spcBef>
                <a:spcPts val="800"/>
              </a:spcBef>
              <a:defRPr/>
            </a:pPr>
            <a:endParaRPr lang="en-US" sz="1900" b="0" i="1" dirty="0">
              <a:solidFill>
                <a:srgbClr val="084D7A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6</a:t>
            </a:fld>
            <a:endParaRPr lang="en-AU" dirty="0">
              <a:solidFill>
                <a:srgbClr val="021F4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85" y="891745"/>
            <a:ext cx="4980135" cy="5006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32" y="6214340"/>
            <a:ext cx="3066288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7009480" y="3030991"/>
            <a:ext cx="1955189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796813" y="3030991"/>
            <a:ext cx="1955189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4938" y="3030991"/>
            <a:ext cx="1955189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6665" y="3030991"/>
            <a:ext cx="1955189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4010" y="3135566"/>
            <a:ext cx="2000648" cy="314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fontAlgn="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84D7A"/>
                </a:solidFill>
                <a:latin typeface="+mn-lt"/>
              </a:rPr>
              <a:t>Организация тренингов / семинаров по следующим темам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: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Бизнес-планирование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Финансовый менеджмент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Бухгалтерский учет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Налогообложение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Торговля и экспорт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Политики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и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регулирование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Схемы госсподдержки</a:t>
            </a:r>
          </a:p>
          <a:p>
            <a:pPr marL="171450" indent="-171450" fontAlgn="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Продажи и Маркетинг</a:t>
            </a:r>
            <a:endParaRPr lang="en-US" sz="1200" dirty="0">
              <a:solidFill>
                <a:srgbClr val="084D7A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6665" y="3135567"/>
            <a:ext cx="1984248" cy="31423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Онлайн-платформы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и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инструментальные средства</a:t>
            </a: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Call-центры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Публикации/информация о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различных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отраслях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промышленности,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об экономическом состоянии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целевых экспортных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рынков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и т.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д.</a:t>
            </a: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ТВ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/радио/ печатные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СМИ</a:t>
            </a:r>
            <a:endParaRPr lang="en-US" sz="1200" dirty="0">
              <a:solidFill>
                <a:srgbClr val="084D7A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7754" y="3040156"/>
            <a:ext cx="1974086" cy="3237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084D7A"/>
                </a:solidFill>
                <a:latin typeface="+mn-lt"/>
              </a:rPr>
              <a:t>Рекомендации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внутренних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и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внешних консультантов/наставников по :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Бизнесу (например, бизнес-плану)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Операционной деятельности</a:t>
            </a:r>
          </a:p>
          <a:p>
            <a:pPr marL="17145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Финансовой деятельности/ликвидности (управление счетами, налогами)</a:t>
            </a:r>
            <a:r>
              <a:rPr lang="en-US" sz="1200" dirty="0" smtClean="0">
                <a:solidFill>
                  <a:srgbClr val="084D7A"/>
                </a:solidFill>
                <a:latin typeface="+mn-lt"/>
              </a:rPr>
              <a:t>:</a:t>
            </a:r>
          </a:p>
          <a:p>
            <a:pPr marL="17145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84D7A"/>
              </a:solidFill>
              <a:latin typeface="+mn-lt"/>
              <a:ea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9480" y="2992031"/>
            <a:ext cx="1955189" cy="3291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Торговые ярмарки </a:t>
            </a:r>
            <a:r>
              <a:rPr lang="ru-RU" sz="1200" dirty="0">
                <a:solidFill>
                  <a:srgbClr val="084D7A"/>
                </a:solidFill>
                <a:latin typeface="+mn-lt"/>
              </a:rPr>
              <a:t>/ </a:t>
            </a: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выставки МСБ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Роуд-шоу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Организация возможности  покупать со скидкой</a:t>
            </a: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Бизнес-клубы/клубы МСБ</a:t>
            </a:r>
            <a:endParaRPr lang="ru-RU" sz="1200" dirty="0">
              <a:solidFill>
                <a:srgbClr val="084D7A"/>
              </a:solidFill>
              <a:latin typeface="+mn-lt"/>
            </a:endParaRPr>
          </a:p>
          <a:p>
            <a:pPr marL="171450" marR="0" lvl="0" indent="-17145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84D7A"/>
                </a:solidFill>
                <a:latin typeface="+mn-lt"/>
              </a:rPr>
              <a:t>Отличительные награды                                                </a:t>
            </a:r>
            <a:endParaRPr lang="en-US" sz="1200" dirty="0">
              <a:solidFill>
                <a:srgbClr val="084D7A"/>
              </a:solidFill>
              <a:latin typeface="+mn-lt"/>
              <a:ea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rgbClr val="084D7A"/>
              </a:solidFill>
              <a:latin typeface="+mn-lt"/>
              <a:ea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84D7A"/>
              </a:solidFill>
              <a:latin typeface="+mn-lt"/>
              <a:ea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84D7A"/>
              </a:solidFill>
              <a:latin typeface="+mn-lt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84D7A"/>
              </a:solidFill>
              <a:latin typeface="+mn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09480" y="2394036"/>
            <a:ext cx="1984248" cy="543098"/>
          </a:xfrm>
          <a:prstGeom prst="roundRect">
            <a:avLst>
              <a:gd name="adj" fmla="val 1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4"/>
          <p:cNvSpPr/>
          <p:nvPr/>
        </p:nvSpPr>
        <p:spPr>
          <a:xfrm>
            <a:off x="7009621" y="2401989"/>
            <a:ext cx="1955189" cy="527191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Объединение в сеть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80409" y="2391899"/>
            <a:ext cx="1984248" cy="543098"/>
          </a:xfrm>
          <a:prstGeom prst="roundRect">
            <a:avLst>
              <a:gd name="adj" fmla="val 1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4"/>
          <p:cNvSpPr/>
          <p:nvPr/>
        </p:nvSpPr>
        <p:spPr>
          <a:xfrm>
            <a:off x="2564010" y="2391899"/>
            <a:ext cx="2027241" cy="511284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Обучение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Развитие потенциала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76665" y="2375992"/>
            <a:ext cx="1984248" cy="543098"/>
          </a:xfrm>
          <a:prstGeom prst="roundRect">
            <a:avLst>
              <a:gd name="adj" fmla="val 1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4"/>
          <p:cNvSpPr/>
          <p:nvPr/>
        </p:nvSpPr>
        <p:spPr>
          <a:xfrm>
            <a:off x="376665" y="2408278"/>
            <a:ext cx="1955189" cy="511284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Распространение информации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67754" y="2391899"/>
            <a:ext cx="1984248" cy="543098"/>
          </a:xfrm>
          <a:prstGeom prst="roundRect">
            <a:avLst>
              <a:gd name="adj" fmla="val 1000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ounded Rectangle 4"/>
          <p:cNvSpPr/>
          <p:nvPr/>
        </p:nvSpPr>
        <p:spPr>
          <a:xfrm>
            <a:off x="4782283" y="2407806"/>
            <a:ext cx="1955189" cy="511284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Консультирование</a:t>
            </a:r>
            <a:r>
              <a:rPr lang="en-US" b="1" dirty="0" smtClean="0">
                <a:solidFill>
                  <a:schemeClr val="bg1"/>
                </a:solidFill>
              </a:rPr>
              <a:t>/ </a:t>
            </a:r>
            <a:r>
              <a:rPr lang="ru-RU" b="1" dirty="0" smtClean="0">
                <a:solidFill>
                  <a:schemeClr val="bg1"/>
                </a:solidFill>
              </a:rPr>
              <a:t>Менторство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 descr="couns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77" y="1356596"/>
            <a:ext cx="1284780" cy="930143"/>
          </a:xfrm>
          <a:prstGeom prst="rect">
            <a:avLst/>
          </a:prstGeom>
        </p:spPr>
      </p:pic>
      <p:pic>
        <p:nvPicPr>
          <p:cNvPr id="28" name="Picture 27" descr="inform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71" y="1356597"/>
            <a:ext cx="914400" cy="936541"/>
          </a:xfrm>
          <a:prstGeom prst="rect">
            <a:avLst/>
          </a:prstGeom>
        </p:spPr>
      </p:pic>
      <p:pic>
        <p:nvPicPr>
          <p:cNvPr id="29" name="Picture 28" descr="informa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958" y="1356598"/>
            <a:ext cx="912059" cy="93414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7765" y="381000"/>
            <a:ext cx="8595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021F43"/>
                </a:solidFill>
                <a:latin typeface="+mn-lt"/>
              </a:rPr>
              <a:t>ВИДЫ ПРЕДЛОЖЕНИЙ НЕФИНАНСОВЫХ УСЛУГ МСБ</a:t>
            </a:r>
            <a:endParaRPr lang="en-US" sz="2200" dirty="0">
              <a:solidFill>
                <a:srgbClr val="021F43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91" y="1360053"/>
            <a:ext cx="1040280" cy="9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</p:spPr>
        <p:txBody>
          <a:bodyPr/>
          <a:lstStyle/>
          <a:p>
            <a:pPr defTabSz="457200"/>
            <a:fld id="{37C49DBE-85E1-594F-B829-3D15819622B9}" type="slidenum">
              <a:rPr lang="en-AU" smtClean="0">
                <a:solidFill>
                  <a:srgbClr val="021F43"/>
                </a:solidFill>
              </a:rPr>
              <a:pPr defTabSz="457200"/>
              <a:t>7</a:t>
            </a:fld>
            <a:endParaRPr lang="en-AU" dirty="0">
              <a:solidFill>
                <a:srgbClr val="021F43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02" y="6514568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46472" y="910490"/>
            <a:ext cx="2351288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177B57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Требуемая информация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8" name="Rectangle 2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78160" y="595510"/>
            <a:ext cx="1981200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177B57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Предмет обсуждения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910367" y="910490"/>
            <a:ext cx="33528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25400" dir="5400000" algn="ctr" rotWithShape="0">
              <a:srgbClr val="177B57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Ожидаемые результаты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170272" y="1493033"/>
            <a:ext cx="1676400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en-US" altLang="ko-KR" sz="11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</a:t>
            </a:r>
            <a:endParaRPr lang="en-US" altLang="ko-KR" sz="1100" b="1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4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179796" y="1492635"/>
            <a:ext cx="2581275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Размер МСБ рынка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,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Рост рынка МСБ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; </a:t>
            </a:r>
            <a:r>
              <a:rPr lang="ru-RU" altLang="ko-KR" sz="1100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ц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елевая аудитория МСБ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,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потребности МСБ клиентов в НФУ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126716" y="2196293"/>
            <a:ext cx="2590800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Анализ осведомленности банка в области НФУ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,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обоснование для развития НФУ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, </a:t>
            </a:r>
            <a:r>
              <a:rPr lang="ru-RU" altLang="ko-KR" sz="1100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банковская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МСБ стратегия </a:t>
            </a:r>
            <a:r>
              <a:rPr lang="ru-RU" altLang="ko-KR" sz="1100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и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ее приоритеты 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6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170272" y="3683336"/>
            <a:ext cx="2657475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Оценить возможный вклад НФУ в текущие предложения банка по продуктам и услугам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089676" y="4295763"/>
            <a:ext cx="1676400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en-US" altLang="ko-KR" sz="1100" b="1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</a:t>
            </a:r>
            <a:endParaRPr lang="en-US" altLang="ko-KR" sz="1100" b="1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170272" y="2977343"/>
            <a:ext cx="2590800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Анализ экосистемы и конкуренции в области НФУ, предложений не банковских структур, инноваций, приемлемых для реплицирования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187069" y="4331921"/>
            <a:ext cx="2657476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Продуктовая линейка НФУ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,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каналы продвижения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channels, </a:t>
            </a: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начальные затраты и последующие расходы, связанные с программами НФУ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21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150124" y="4933884"/>
            <a:ext cx="2702912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Информация о текущих партнерствах в сфере предложений финансовых и не финансовых услуг</a:t>
            </a:r>
            <a:r>
              <a:rPr lang="en-US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  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22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198298" y="5578768"/>
            <a:ext cx="2590799" cy="439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</a:pPr>
            <a:r>
              <a:rPr lang="ru-RU" altLang="ko-KR" sz="1100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rPr>
              <a:t>Информация об уровне принятия решений относительно развития НФУ, текущий анализ расходов-доходов по НФУ</a:t>
            </a:r>
            <a:endParaRPr lang="en-US" altLang="ko-KR" sz="1100" dirty="0">
              <a:solidFill>
                <a:srgbClr val="FFFFFF"/>
              </a:solidFill>
              <a:latin typeface="Trebuchet MS" panose="020B0603020202020204" pitchFamily="34" charset="0"/>
              <a:ea typeface="Gulim" pitchFamily="34" charset="-127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171128" y="1363728"/>
            <a:ext cx="0" cy="4718431"/>
          </a:xfrm>
          <a:prstGeom prst="line">
            <a:avLst/>
          </a:prstGeom>
          <a:solidFill>
            <a:srgbClr val="E2E2E2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199955" y="1306149"/>
            <a:ext cx="1887412" cy="4677075"/>
            <a:chOff x="555195" y="1752600"/>
            <a:chExt cx="1887412" cy="4677075"/>
          </a:xfrm>
        </p:grpSpPr>
        <p:sp>
          <p:nvSpPr>
            <p:cNvPr id="25" name="Rectangl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766207" y="2608260"/>
              <a:ext cx="1676399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Внутренний потенциал для НФУ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762001" y="1905000"/>
              <a:ext cx="1676400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algn="ctr">
                <a:buClr>
                  <a:srgbClr val="177B57"/>
                </a:buClr>
                <a:defRPr/>
              </a:pPr>
              <a:r>
                <a:rPr lang="ru-RU" altLang="ko-KR" sz="1200" kern="0" dirty="0">
                  <a:solidFill>
                    <a:srgbClr val="FFFFFF"/>
                  </a:solidFill>
                  <a:latin typeface="Trebuchet MS" panose="020B0603020202020204" pitchFamily="34" charset="0"/>
                  <a:ea typeface="Gulim" pitchFamily="34" charset="-127"/>
                </a:rPr>
                <a:t>Сегментация рынка</a:t>
              </a:r>
              <a:endParaRPr lang="en-US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МСБ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555195" y="2438400"/>
              <a:ext cx="283005" cy="26432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B</a:t>
              </a:r>
            </a:p>
          </p:txBody>
        </p:sp>
        <p:sp>
          <p:nvSpPr>
            <p:cNvPr id="28" name="Oval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605393" y="1752600"/>
              <a:ext cx="232807" cy="22860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A</a:t>
              </a:r>
            </a:p>
          </p:txBody>
        </p:sp>
        <p:sp>
          <p:nvSpPr>
            <p:cNvPr id="29" name="Rectangl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 rot="10800000" flipV="1">
              <a:off x="766206" y="3373839"/>
              <a:ext cx="1676400" cy="47466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Конкупенция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 &amp; </a:t>
              </a: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Субституты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559401" y="3200400"/>
              <a:ext cx="278799" cy="26432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C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752474" y="4113810"/>
              <a:ext cx="1676400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Ценностное предложение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766207" y="4762900"/>
              <a:ext cx="1676400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Знания</a:t>
              </a:r>
              <a:r>
                <a:rPr kumimoji="0" lang="ru-RU" altLang="ko-KR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 в области</a:t>
              </a: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 НФУ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766207" y="5351460"/>
              <a:ext cx="1676400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Партнерства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752474" y="5989935"/>
              <a:ext cx="1676400" cy="439740"/>
            </a:xfrm>
            <a:prstGeom prst="rect">
              <a:avLst/>
            </a:prstGeom>
            <a:solidFill>
              <a:srgbClr val="BCDEC2">
                <a:lumMod val="75000"/>
              </a:srgbClr>
            </a:solidFill>
            <a:ln w="9525" algn="ctr">
              <a:solidFill>
                <a:srgbClr val="79A2B3"/>
              </a:solidFill>
              <a:miter lim="800000"/>
              <a:headEnd/>
              <a:tailEnd/>
            </a:ln>
            <a:effectLst/>
            <a:extLst/>
          </p:spPr>
          <p:txBody>
            <a:bodyPr tIns="91440" bIns="9144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Потенциал для НФУ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555195" y="5206745"/>
              <a:ext cx="283005" cy="26432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F</a:t>
              </a:r>
            </a:p>
          </p:txBody>
        </p:sp>
        <p:sp>
          <p:nvSpPr>
            <p:cNvPr id="36" name="Oval 2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559402" y="5822156"/>
              <a:ext cx="278798" cy="273844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G</a:t>
              </a:r>
            </a:p>
          </p:txBody>
        </p:sp>
        <p:sp>
          <p:nvSpPr>
            <p:cNvPr id="37" name="Oval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555195" y="3886200"/>
              <a:ext cx="283005" cy="26432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D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559400" y="4572000"/>
              <a:ext cx="278799" cy="264320"/>
            </a:xfrm>
            <a:prstGeom prst="ellipse">
              <a:avLst/>
            </a:prstGeom>
            <a:solidFill>
              <a:srgbClr val="BCDEC2">
                <a:lumMod val="50000"/>
              </a:srgbClr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Gulim" pitchFamily="34" charset="-127"/>
                </a:rPr>
                <a:t>E</a:t>
              </a: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6794" y="1440947"/>
            <a:ext cx="3299426" cy="4575318"/>
            <a:chOff x="4684857" y="1440947"/>
            <a:chExt cx="3299426" cy="4575318"/>
          </a:xfrm>
        </p:grpSpPr>
        <p:sp>
          <p:nvSpPr>
            <p:cNvPr id="7" name="Rectangl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4913184" y="1440947"/>
              <a:ext cx="2895607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Ясность относительно наличия данных о рынке МСБ и конкретных целевых сегментах</a:t>
              </a:r>
              <a:endParaRPr lang="en-US" altLang="ko-KR" sz="1100" b="1" i="1" dirty="0" smtClean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4860083" y="2867854"/>
              <a:ext cx="3124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Ясная карта конкурентов – банков, госструктур, бизнес ассоциаций</a:t>
              </a:r>
              <a:r>
                <a:rPr lang="en-US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, NGO, </a:t>
              </a: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доноров</a:t>
              </a:r>
              <a:r>
                <a:rPr lang="en-US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, </a:t>
              </a: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образовательных учреждений</a:t>
              </a:r>
              <a:r>
                <a:rPr lang="en-US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 </a:t>
              </a: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с точки зрения их возможных преимуществ</a:t>
              </a:r>
              <a:r>
                <a:rPr lang="en-US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 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4860076" y="3648304"/>
              <a:ext cx="2971807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Уровень анализа предложений НФУ, направленный на дополнение текущих банковских предложений и внутренних компетенций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4860083" y="5497154"/>
              <a:ext cx="2971800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Список ключевого банковского персонала, способного реализовать и оценить результаты программы НФУ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4860083" y="2144354"/>
              <a:ext cx="3124200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Текущая позиция банка по стратеги НФУ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39" name="Pentagon 38"/>
            <p:cNvSpPr/>
            <p:nvPr/>
          </p:nvSpPr>
          <p:spPr bwMode="auto">
            <a:xfrm>
              <a:off x="4684858" y="1541801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0" name="Pentagon 39"/>
            <p:cNvSpPr/>
            <p:nvPr/>
          </p:nvSpPr>
          <p:spPr bwMode="auto">
            <a:xfrm>
              <a:off x="4684857" y="2255033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1" name="Pentagon 40"/>
            <p:cNvSpPr/>
            <p:nvPr/>
          </p:nvSpPr>
          <p:spPr bwMode="auto">
            <a:xfrm>
              <a:off x="4684859" y="2940833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 bwMode="auto">
            <a:xfrm>
              <a:off x="4684860" y="3626633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3" name="Pentagon 42"/>
            <p:cNvSpPr/>
            <p:nvPr/>
          </p:nvSpPr>
          <p:spPr bwMode="auto">
            <a:xfrm>
              <a:off x="4684871" y="4285001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4" name="Pentagon 43"/>
            <p:cNvSpPr/>
            <p:nvPr/>
          </p:nvSpPr>
          <p:spPr bwMode="auto">
            <a:xfrm>
              <a:off x="4684861" y="4922033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5" name="Pentagon 44"/>
            <p:cNvSpPr/>
            <p:nvPr/>
          </p:nvSpPr>
          <p:spPr bwMode="auto">
            <a:xfrm>
              <a:off x="4684862" y="5531633"/>
              <a:ext cx="152401" cy="484632"/>
            </a:xfrm>
            <a:prstGeom prst="homePlate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vert="horz" wrap="none" lIns="91440" tIns="9144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6" name="Rectangl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4867636" y="4919799"/>
              <a:ext cx="2971807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177B57"/>
                </a:buClr>
              </a:pPr>
              <a:r>
                <a:rPr lang="ru-RU" altLang="ko-KR" sz="1100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Определение текущих возможностей для НФУ на основе партнерств</a:t>
              </a:r>
              <a:r>
                <a:rPr lang="en-US" altLang="ko-KR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  <a:ea typeface="Gulim" pitchFamily="34" charset="-127"/>
                </a:rPr>
                <a:t> 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4892410" y="4303046"/>
              <a:ext cx="2971807" cy="50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ru-RU" sz="1100" b="1" i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Определение текущего уровня знаний относительно бизнес моделей НФУ</a:t>
              </a:r>
              <a:endParaRPr lang="en-US" altLang="ko-KR" sz="1100" b="1" i="1" dirty="0">
                <a:solidFill>
                  <a:srgbClr val="000000"/>
                </a:solidFill>
                <a:latin typeface="Trebuchet MS" panose="020B0603020202020204" pitchFamily="34" charset="0"/>
                <a:ea typeface="Gulim" pitchFamily="34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221296" y="2907913"/>
            <a:ext cx="28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63593" y="3799011"/>
            <a:ext cx="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STR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63593" y="4377051"/>
            <a:ext cx="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STR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77888" y="4940270"/>
            <a:ext cx="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STR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77888" y="5567142"/>
            <a:ext cx="6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</a:rPr>
              <a:t>STR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22031" y="167940"/>
            <a:ext cx="8299938" cy="57548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Разработка стратегической инициативы по программе НФУ (предварительный анализ)</a:t>
            </a:r>
            <a:endParaRPr lang="en-US" b="1" cap="all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/>
        </p:nvSpPr>
        <p:spPr>
          <a:xfrm>
            <a:off x="1150041" y="1433001"/>
            <a:ext cx="6547556" cy="409222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0000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67" y="169676"/>
            <a:ext cx="8966695" cy="62761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021F43"/>
                </a:solidFill>
              </a:rPr>
              <a:t>Разработка СТРАТЕГИческой инициативы по  ПРограмме НЕФИНАНСОВЫХ УСЛУГ (НФУ)</a:t>
            </a:r>
            <a:r>
              <a:rPr lang="en-US" b="1" cap="all" dirty="0" smtClean="0">
                <a:solidFill>
                  <a:srgbClr val="021F43"/>
                </a:solidFill>
              </a:rPr>
              <a:t>: </a:t>
            </a:r>
            <a:r>
              <a:rPr lang="ru-RU" b="1" cap="all" dirty="0" smtClean="0">
                <a:solidFill>
                  <a:srgbClr val="021F43"/>
                </a:solidFill>
              </a:rPr>
              <a:t>Семь</a:t>
            </a:r>
            <a:r>
              <a:rPr lang="en-US" b="1" cap="all" dirty="0" smtClean="0">
                <a:solidFill>
                  <a:srgbClr val="021F43"/>
                </a:solidFill>
              </a:rPr>
              <a:t> </a:t>
            </a:r>
            <a:r>
              <a:rPr lang="ru-RU" b="1" cap="all" dirty="0" smtClean="0">
                <a:solidFill>
                  <a:srgbClr val="021F43"/>
                </a:solidFill>
              </a:rPr>
              <a:t>последовательных шагов</a:t>
            </a:r>
            <a:r>
              <a:rPr lang="en-US" b="1" cap="all" dirty="0" smtClean="0">
                <a:solidFill>
                  <a:srgbClr val="021F43"/>
                </a:solidFill>
              </a:rPr>
              <a:t>  </a:t>
            </a:r>
            <a:endParaRPr lang="en-US" b="1" cap="all" dirty="0">
              <a:solidFill>
                <a:srgbClr val="021F43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94975" y="4475978"/>
            <a:ext cx="150593" cy="150593"/>
          </a:xfrm>
          <a:prstGeom prst="ellipse">
            <a:avLst/>
          </a:prstGeom>
          <a:solidFill>
            <a:srgbClr val="000000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2614301" y="4386349"/>
            <a:ext cx="2207948" cy="768953"/>
          </a:xfrm>
          <a:custGeom>
            <a:avLst/>
            <a:gdLst>
              <a:gd name="connsiteX0" fmla="*/ 0 w 1466649"/>
              <a:gd name="connsiteY0" fmla="*/ 0 h 973948"/>
              <a:gd name="connsiteX1" fmla="*/ 1466649 w 1466649"/>
              <a:gd name="connsiteY1" fmla="*/ 0 h 973948"/>
              <a:gd name="connsiteX2" fmla="*/ 1466649 w 1466649"/>
              <a:gd name="connsiteY2" fmla="*/ 973948 h 973948"/>
              <a:gd name="connsiteX3" fmla="*/ 0 w 1466649"/>
              <a:gd name="connsiteY3" fmla="*/ 973948 h 973948"/>
              <a:gd name="connsiteX4" fmla="*/ 0 w 1466649"/>
              <a:gd name="connsiteY4" fmla="*/ 0 h 97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649" h="973948">
                <a:moveTo>
                  <a:pt x="0" y="0"/>
                </a:moveTo>
                <a:lnTo>
                  <a:pt x="1466649" y="0"/>
                </a:lnTo>
                <a:lnTo>
                  <a:pt x="1466649" y="973948"/>
                </a:lnTo>
                <a:lnTo>
                  <a:pt x="0" y="97394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797" tIns="0" rIns="0" bIns="0" numCol="1" spcCol="1270" anchor="t" anchorCtr="0">
            <a:noAutofit/>
          </a:bodyPr>
          <a:lstStyle/>
          <a:p>
            <a:pPr marL="171450" lvl="0" indent="-171450" defTabSz="4445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000" dirty="0" smtClean="0"/>
              <a:t>Сегментация </a:t>
            </a:r>
            <a:r>
              <a:rPr lang="ru-RU" sz="1000" dirty="0"/>
              <a:t>МСБ </a:t>
            </a:r>
            <a:r>
              <a:rPr lang="ru-RU" sz="1000" dirty="0" smtClean="0"/>
              <a:t>рынка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ru-RU" sz="1000" dirty="0" smtClean="0"/>
              <a:t>Самостоятельное диагностирование текущей потребности в НФУ целевых для банка сегментов МСБ рынка </a:t>
            </a:r>
            <a:r>
              <a:rPr lang="ru-RU" sz="1000" dirty="0"/>
              <a:t>и </a:t>
            </a:r>
            <a:r>
              <a:rPr lang="ru-RU" sz="1000" dirty="0" smtClean="0"/>
              <a:t>возможности/потенциал роста</a:t>
            </a:r>
            <a:endParaRPr lang="en-US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+mn-ea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10145" y="3692727"/>
            <a:ext cx="235712" cy="235712"/>
          </a:xfrm>
          <a:prstGeom prst="ellipse">
            <a:avLst/>
          </a:prstGeom>
          <a:solidFill>
            <a:srgbClr val="000000">
              <a:hueOff val="0"/>
              <a:satOff val="0"/>
              <a:lumOff val="23333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1150041" y="2727339"/>
            <a:ext cx="1922376" cy="916743"/>
          </a:xfrm>
          <a:custGeom>
            <a:avLst/>
            <a:gdLst>
              <a:gd name="connsiteX0" fmla="*/ 0 w 1086894"/>
              <a:gd name="connsiteY0" fmla="*/ 0 h 1714641"/>
              <a:gd name="connsiteX1" fmla="*/ 1086894 w 1086894"/>
              <a:gd name="connsiteY1" fmla="*/ 0 h 1714641"/>
              <a:gd name="connsiteX2" fmla="*/ 1086894 w 1086894"/>
              <a:gd name="connsiteY2" fmla="*/ 1714641 h 1714641"/>
              <a:gd name="connsiteX3" fmla="*/ 0 w 1086894"/>
              <a:gd name="connsiteY3" fmla="*/ 1714641 h 1714641"/>
              <a:gd name="connsiteX4" fmla="*/ 0 w 1086894"/>
              <a:gd name="connsiteY4" fmla="*/ 0 h 171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894" h="1714641">
                <a:moveTo>
                  <a:pt x="0" y="0"/>
                </a:moveTo>
                <a:lnTo>
                  <a:pt x="1086894" y="0"/>
                </a:lnTo>
                <a:lnTo>
                  <a:pt x="1086894" y="1714641"/>
                </a:lnTo>
                <a:lnTo>
                  <a:pt x="0" y="17146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899" tIns="0" rIns="0" bIns="0" numCol="1" spcCol="1270" anchor="t" anchorCtr="0">
            <a:noAutofit/>
          </a:bodyPr>
          <a:lstStyle/>
          <a:p>
            <a:pPr marL="171450" lvl="0" indent="-17145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000" dirty="0" smtClean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Дополнительный анализ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Какие </a:t>
            </a:r>
            <a:r>
              <a:rPr lang="ru-RU" sz="1000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другие инновационные НФ услуги могут быть разработаны и предложены целевому рынку</a:t>
            </a:r>
            <a:r>
              <a:rPr lang="en-US" sz="1000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3657754" y="3068253"/>
            <a:ext cx="314282" cy="314282"/>
          </a:xfrm>
          <a:prstGeom prst="ellipse">
            <a:avLst/>
          </a:prstGeom>
          <a:solidFill>
            <a:srgbClr val="000000">
              <a:hueOff val="0"/>
              <a:satOff val="0"/>
              <a:lumOff val="46666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4790258" y="3538592"/>
            <a:ext cx="1751074" cy="2299829"/>
          </a:xfrm>
          <a:custGeom>
            <a:avLst/>
            <a:gdLst>
              <a:gd name="connsiteX0" fmla="*/ 0 w 1263678"/>
              <a:gd name="connsiteY0" fmla="*/ 0 h 2299829"/>
              <a:gd name="connsiteX1" fmla="*/ 1263678 w 1263678"/>
              <a:gd name="connsiteY1" fmla="*/ 0 h 2299829"/>
              <a:gd name="connsiteX2" fmla="*/ 1263678 w 1263678"/>
              <a:gd name="connsiteY2" fmla="*/ 2299829 h 2299829"/>
              <a:gd name="connsiteX3" fmla="*/ 0 w 1263678"/>
              <a:gd name="connsiteY3" fmla="*/ 2299829 h 2299829"/>
              <a:gd name="connsiteX4" fmla="*/ 0 w 1263678"/>
              <a:gd name="connsiteY4" fmla="*/ 0 h 229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678" h="2299829">
                <a:moveTo>
                  <a:pt x="0" y="0"/>
                </a:moveTo>
                <a:lnTo>
                  <a:pt x="1263678" y="0"/>
                </a:lnTo>
                <a:lnTo>
                  <a:pt x="1263678" y="2299829"/>
                </a:lnTo>
                <a:lnTo>
                  <a:pt x="0" y="22998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532" tIns="0" rIns="0" bIns="0" numCol="1" spcCol="1270" anchor="t" anchorCtr="0">
            <a:noAutofit/>
          </a:bodyPr>
          <a:lstStyle/>
          <a:p>
            <a:pPr marL="171450" lvl="0" indent="-171450" defTabSz="4445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000" dirty="0"/>
              <a:t>Ценностное </a:t>
            </a:r>
            <a:r>
              <a:rPr lang="ru-RU" sz="1000" dirty="0" smtClean="0"/>
              <a:t>предложени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ru-RU" sz="1000" dirty="0" smtClean="0"/>
              <a:t>Начать </a:t>
            </a:r>
            <a:r>
              <a:rPr lang="ru-RU" sz="1000" dirty="0"/>
              <a:t>формулировать ценностное предложение с учетом целевых сегментов </a:t>
            </a:r>
            <a:r>
              <a:rPr lang="ru-RU" sz="1000" dirty="0" smtClean="0"/>
              <a:t>МСБ и конкурентных преимуществ банка </a:t>
            </a:r>
            <a:r>
              <a:rPr lang="ru-RU" sz="1000" dirty="0"/>
              <a:t>на </a:t>
            </a:r>
            <a:r>
              <a:rPr lang="ru-RU" sz="1000" dirty="0" smtClean="0"/>
              <a:t>рынке</a:t>
            </a:r>
            <a:endParaRPr lang="en-US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+mn-ea"/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33040" y="2496981"/>
            <a:ext cx="405948" cy="405948"/>
          </a:xfrm>
          <a:prstGeom prst="ellipse">
            <a:avLst/>
          </a:prstGeom>
          <a:solidFill>
            <a:srgbClr val="000000">
              <a:hueOff val="0"/>
              <a:satOff val="0"/>
              <a:lumOff val="7000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4756103" y="1026592"/>
            <a:ext cx="2329476" cy="1120897"/>
          </a:xfrm>
          <a:custGeom>
            <a:avLst/>
            <a:gdLst>
              <a:gd name="connsiteX0" fmla="*/ 0 w 1636889"/>
              <a:gd name="connsiteY0" fmla="*/ 0 h 2741789"/>
              <a:gd name="connsiteX1" fmla="*/ 1636889 w 1636889"/>
              <a:gd name="connsiteY1" fmla="*/ 0 h 2741789"/>
              <a:gd name="connsiteX2" fmla="*/ 1636889 w 1636889"/>
              <a:gd name="connsiteY2" fmla="*/ 2741789 h 2741789"/>
              <a:gd name="connsiteX3" fmla="*/ 0 w 1636889"/>
              <a:gd name="connsiteY3" fmla="*/ 2741789 h 2741789"/>
              <a:gd name="connsiteX4" fmla="*/ 0 w 1636889"/>
              <a:gd name="connsiteY4" fmla="*/ 0 h 274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9" h="2741789">
                <a:moveTo>
                  <a:pt x="0" y="0"/>
                </a:moveTo>
                <a:lnTo>
                  <a:pt x="1636889" y="0"/>
                </a:lnTo>
                <a:lnTo>
                  <a:pt x="1636889" y="2741789"/>
                </a:lnTo>
                <a:lnTo>
                  <a:pt x="0" y="274178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104" tIns="0" rIns="0" bIns="0" numCol="1" spcCol="1270" anchor="t" anchorCtr="0">
            <a:noAutofit/>
          </a:bodyPr>
          <a:lstStyle/>
          <a:p>
            <a:pPr marL="171450" lvl="0" indent="-17145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altLang="ko-KR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Gulim" pitchFamily="34" charset="-127"/>
              <a:cs typeface="Arial"/>
            </a:endParaRPr>
          </a:p>
          <a:p>
            <a:pPr marL="171450" lvl="0" indent="-171450" defTabSz="4445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000" dirty="0" smtClean="0"/>
              <a:t>Партнерство</a:t>
            </a:r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ru-RU" sz="1000" dirty="0" smtClean="0"/>
              <a:t>Определить</a:t>
            </a:r>
            <a:r>
              <a:rPr lang="ru-RU" sz="1000" dirty="0"/>
              <a:t>, где партнерство позволит улучшить сегментацию, кросс-продажи, </a:t>
            </a:r>
            <a:r>
              <a:rPr lang="ru-RU" sz="1000" dirty="0" smtClean="0"/>
              <a:t>удержание клиентов </a:t>
            </a:r>
            <a:r>
              <a:rPr lang="ru-RU" sz="1000" dirty="0"/>
              <a:t>и </a:t>
            </a:r>
            <a:r>
              <a:rPr lang="ru-RU" sz="1000" dirty="0" smtClean="0"/>
              <a:t> обслуживание портфеля</a:t>
            </a:r>
            <a:endParaRPr lang="en-US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+mn-ea"/>
              <a:cs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606755" y="2983172"/>
            <a:ext cx="2493307" cy="1094045"/>
          </a:xfrm>
          <a:custGeom>
            <a:avLst/>
            <a:gdLst>
              <a:gd name="connsiteX0" fmla="*/ 0 w 1309511"/>
              <a:gd name="connsiteY0" fmla="*/ 0 h 3011875"/>
              <a:gd name="connsiteX1" fmla="*/ 1309511 w 1309511"/>
              <a:gd name="connsiteY1" fmla="*/ 0 h 3011875"/>
              <a:gd name="connsiteX2" fmla="*/ 1309511 w 1309511"/>
              <a:gd name="connsiteY2" fmla="*/ 3011875 h 3011875"/>
              <a:gd name="connsiteX3" fmla="*/ 0 w 1309511"/>
              <a:gd name="connsiteY3" fmla="*/ 3011875 h 3011875"/>
              <a:gd name="connsiteX4" fmla="*/ 0 w 1309511"/>
              <a:gd name="connsiteY4" fmla="*/ 0 h 30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11" h="3011875">
                <a:moveTo>
                  <a:pt x="0" y="0"/>
                </a:moveTo>
                <a:lnTo>
                  <a:pt x="1309511" y="0"/>
                </a:lnTo>
                <a:lnTo>
                  <a:pt x="1309511" y="3011875"/>
                </a:lnTo>
                <a:lnTo>
                  <a:pt x="0" y="301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4084" tIns="0" rIns="0" bIns="0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+mn-ea"/>
              <a:cs typeface="Arial"/>
            </a:endParaRPr>
          </a:p>
          <a:p>
            <a:pPr marL="171450" lvl="0" indent="-171450" defTabSz="4445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000" dirty="0"/>
              <a:t>Операционная </a:t>
            </a:r>
            <a:r>
              <a:rPr lang="ru-RU" sz="1000" dirty="0" smtClean="0"/>
              <a:t>модель</a:t>
            </a:r>
            <a:endParaRPr lang="en-US" sz="1000" dirty="0" smtClean="0"/>
          </a:p>
          <a:p>
            <a:pPr lvl="0" defTabSz="444500">
              <a:lnSpc>
                <a:spcPct val="90000"/>
              </a:lnSpc>
              <a:spcAft>
                <a:spcPct val="35000"/>
              </a:spcAft>
            </a:pPr>
            <a:r>
              <a:rPr lang="ru-RU" sz="1000" dirty="0" smtClean="0"/>
              <a:t>Выявление </a:t>
            </a:r>
            <a:r>
              <a:rPr lang="ru-RU" sz="1000" dirty="0"/>
              <a:t>внутренних драйверов общей </a:t>
            </a:r>
            <a:r>
              <a:rPr lang="ru-RU" sz="1000" dirty="0" smtClean="0"/>
              <a:t>стратегии предложения НФ услуг для МСБ и </a:t>
            </a:r>
            <a:r>
              <a:rPr lang="ru-RU" sz="1000" dirty="0"/>
              <a:t>дальнейшие </a:t>
            </a:r>
            <a:r>
              <a:rPr lang="ru-RU" sz="1000" dirty="0" smtClean="0"/>
              <a:t>действия с учетом показателей </a:t>
            </a:r>
            <a:r>
              <a:rPr lang="en-US" sz="1000" dirty="0" smtClean="0"/>
              <a:t>ROI </a:t>
            </a:r>
            <a:r>
              <a:rPr lang="ru-RU" sz="1000" dirty="0" smtClean="0"/>
              <a:t>для банка</a:t>
            </a:r>
            <a:r>
              <a:rPr lang="en-US" sz="1000" kern="12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rebuchet MS" panose="020B0603020202020204" pitchFamily="34" charset="0"/>
                <a:ea typeface="+mn-ea"/>
                <a:cs typeface="Arial"/>
              </a:rPr>
              <a:t> </a:t>
            </a:r>
            <a:endParaRPr lang="en-US" sz="1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 pitchFamily="34" charset="0"/>
              <a:ea typeface="+mn-ea"/>
              <a:cs typeface="Arial"/>
            </a:endParaRPr>
          </a:p>
        </p:txBody>
      </p:sp>
      <p:sp>
        <p:nvSpPr>
          <p:cNvPr id="7" name="Oval 2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722953" y="4428121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A</a:t>
            </a:r>
          </a:p>
        </p:txBody>
      </p:sp>
      <p:sp>
        <p:nvSpPr>
          <p:cNvPr id="8" name="Oval 2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41398" y="3632054"/>
            <a:ext cx="409222" cy="349033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C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9" name="Oval 2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605376" y="3051975"/>
            <a:ext cx="409222" cy="349033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D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0" name="Oval 2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38631" y="2480519"/>
            <a:ext cx="507230" cy="507982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E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11" name="Oval 2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535587" y="2315236"/>
            <a:ext cx="513519" cy="539568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F</a:t>
            </a:r>
          </a:p>
        </p:txBody>
      </p:sp>
      <p:sp>
        <p:nvSpPr>
          <p:cNvPr id="12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06179" y="2233061"/>
            <a:ext cx="524170" cy="510780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367" y="3931160"/>
            <a:ext cx="1944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1000" dirty="0" smtClean="0"/>
              <a:t>Изучение экосистемы НФУ: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000" dirty="0" smtClean="0"/>
              <a:t>Анализ конкурентов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Выявление </a:t>
            </a:r>
            <a:r>
              <a:rPr lang="ru-RU" sz="1000" dirty="0"/>
              <a:t>конкурентных </a:t>
            </a:r>
            <a:r>
              <a:rPr lang="ru-RU" sz="1000" dirty="0" smtClean="0"/>
              <a:t>преимуществ</a:t>
            </a:r>
            <a:endParaRPr kumimoji="0" lang="en-US" altLang="ko-KR" sz="1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0039" y="1821593"/>
            <a:ext cx="1840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177B57"/>
              </a:buClr>
              <a:buFont typeface="Wingdings" panose="05000000000000000000" pitchFamily="2" charset="2"/>
              <a:buChar char="v"/>
              <a:defRPr/>
            </a:pPr>
            <a:r>
              <a:rPr lang="ru-RU" sz="1000" dirty="0"/>
              <a:t>З</a:t>
            </a:r>
            <a:r>
              <a:rPr lang="ru-RU" sz="1000" dirty="0" smtClean="0"/>
              <a:t>нания</a:t>
            </a:r>
            <a:endParaRPr lang="en-US" sz="1000" dirty="0" smtClean="0"/>
          </a:p>
          <a:p>
            <a:pPr lvl="0">
              <a:buClr>
                <a:srgbClr val="177B57"/>
              </a:buClr>
              <a:defRPr/>
            </a:pPr>
            <a:r>
              <a:rPr lang="ru-RU" sz="1000" dirty="0" smtClean="0"/>
              <a:t>Рассмотрение широкого круга предложений по НФ услугам, выбор продуктов </a:t>
            </a:r>
            <a:r>
              <a:rPr lang="ru-RU" sz="1000" dirty="0"/>
              <a:t>и </a:t>
            </a:r>
            <a:r>
              <a:rPr lang="ru-RU" sz="1000" dirty="0" smtClean="0"/>
              <a:t>комплекса сервисов</a:t>
            </a:r>
            <a:endParaRPr kumimoji="0" lang="en-US" altLang="ko-KR" sz="1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7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67200" y="3644082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Gulim" pitchFamily="34" charset="-127"/>
              </a:rPr>
              <a:t>A</a:t>
            </a:r>
          </a:p>
        </p:txBody>
      </p:sp>
      <p:sp>
        <p:nvSpPr>
          <p:cNvPr id="30" name="Oval 2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45170" y="4127732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В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1" name="Oval 2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542271" y="2363361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С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2" name="Oval 2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224299" y="1560732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noProof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D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3" name="Oval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964881" y="3267588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0" noProof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Е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4" name="Oval 2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273257" y="903059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F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5" name="Oval 2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8585347" y="2785771"/>
            <a:ext cx="250052" cy="234315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G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sp>
        <p:nvSpPr>
          <p:cNvPr id="36" name="Oval 2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076075" y="4002366"/>
            <a:ext cx="336024" cy="311556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200" kern="0" dirty="0">
                <a:solidFill>
                  <a:srgbClr val="FFFFFF"/>
                </a:solidFill>
                <a:latin typeface="Trebuchet MS" panose="020B0603020202020204" pitchFamily="34" charset="0"/>
                <a:ea typeface="Gulim" pitchFamily="34" charset="-127"/>
              </a:rPr>
              <a:t>В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Gulim" pitchFamily="34" charset="-127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06" y="6515986"/>
            <a:ext cx="1262857" cy="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6pl7fRlU66nNxcXoYS9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D4HWPqkSR9xRFgYKU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6pl7fRlU66nNxcXoYS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t89sbm7UW6V1GWzziX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6pl7fRlU66nNxcXoYS9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EI.tZcbU.cfMYmoqY3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DJsXfM_k.Am53y8noI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.9S77HJEuKgTtt3e1h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.9S77HJEuKgTtt3e1h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HX.He1USQTGvJst.DVw"/>
</p:tagLst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БРС">
    <a:dk1>
      <a:srgbClr val="000000"/>
    </a:dk1>
    <a:lt1>
      <a:srgbClr val="FFFFFF"/>
    </a:lt1>
    <a:dk2>
      <a:srgbClr val="800000"/>
    </a:dk2>
    <a:lt2>
      <a:srgbClr val="808080"/>
    </a:lt2>
    <a:accent1>
      <a:srgbClr val="E2E2E2"/>
    </a:accent1>
    <a:accent2>
      <a:srgbClr val="EDE4AD"/>
    </a:accent2>
    <a:accent3>
      <a:srgbClr val="FFFFFF"/>
    </a:accent3>
    <a:accent4>
      <a:srgbClr val="000000"/>
    </a:accent4>
    <a:accent5>
      <a:srgbClr val="EEEEEE"/>
    </a:accent5>
    <a:accent6>
      <a:srgbClr val="EDE4AD"/>
    </a:accent6>
    <a:hlink>
      <a:srgbClr val="800000"/>
    </a:hlink>
    <a:folHlink>
      <a:srgbClr val="F7D3A3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БРС">
    <a:dk1>
      <a:srgbClr val="000000"/>
    </a:dk1>
    <a:lt1>
      <a:srgbClr val="FFFFFF"/>
    </a:lt1>
    <a:dk2>
      <a:srgbClr val="800000"/>
    </a:dk2>
    <a:lt2>
      <a:srgbClr val="808080"/>
    </a:lt2>
    <a:accent1>
      <a:srgbClr val="E2E2E2"/>
    </a:accent1>
    <a:accent2>
      <a:srgbClr val="EDE4AD"/>
    </a:accent2>
    <a:accent3>
      <a:srgbClr val="FFFFFF"/>
    </a:accent3>
    <a:accent4>
      <a:srgbClr val="000000"/>
    </a:accent4>
    <a:accent5>
      <a:srgbClr val="EEEEEE"/>
    </a:accent5>
    <a:accent6>
      <a:srgbClr val="EDE4AD"/>
    </a:accent6>
    <a:hlink>
      <a:srgbClr val="800000"/>
    </a:hlink>
    <a:folHlink>
      <a:srgbClr val="F7D3A3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БРС">
    <a:dk1>
      <a:srgbClr val="000000"/>
    </a:dk1>
    <a:lt1>
      <a:srgbClr val="FFFFFF"/>
    </a:lt1>
    <a:dk2>
      <a:srgbClr val="800000"/>
    </a:dk2>
    <a:lt2>
      <a:srgbClr val="808080"/>
    </a:lt2>
    <a:accent1>
      <a:srgbClr val="E2E2E2"/>
    </a:accent1>
    <a:accent2>
      <a:srgbClr val="EDE4AD"/>
    </a:accent2>
    <a:accent3>
      <a:srgbClr val="FFFFFF"/>
    </a:accent3>
    <a:accent4>
      <a:srgbClr val="000000"/>
    </a:accent4>
    <a:accent5>
      <a:srgbClr val="EEEEEE"/>
    </a:accent5>
    <a:accent6>
      <a:srgbClr val="EDE4AD"/>
    </a:accent6>
    <a:hlink>
      <a:srgbClr val="800000"/>
    </a:hlink>
    <a:folHlink>
      <a:srgbClr val="F7D3A3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БРС">
    <a:dk1>
      <a:srgbClr val="000000"/>
    </a:dk1>
    <a:lt1>
      <a:srgbClr val="FFFFFF"/>
    </a:lt1>
    <a:dk2>
      <a:srgbClr val="800000"/>
    </a:dk2>
    <a:lt2>
      <a:srgbClr val="808080"/>
    </a:lt2>
    <a:accent1>
      <a:srgbClr val="E2E2E2"/>
    </a:accent1>
    <a:accent2>
      <a:srgbClr val="EDE4AD"/>
    </a:accent2>
    <a:accent3>
      <a:srgbClr val="FFFFFF"/>
    </a:accent3>
    <a:accent4>
      <a:srgbClr val="000000"/>
    </a:accent4>
    <a:accent5>
      <a:srgbClr val="EEEEEE"/>
    </a:accent5>
    <a:accent6>
      <a:srgbClr val="EDE4AD"/>
    </a:accent6>
    <a:hlink>
      <a:srgbClr val="800000"/>
    </a:hlink>
    <a:folHlink>
      <a:srgbClr val="F7D3A3"/>
    </a:folHlink>
  </a:clrScheme>
  <a:fontScheme name="blan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7661</TotalTime>
  <Words>3623</Words>
  <Application>Microsoft Office PowerPoint</Application>
  <PresentationFormat>On-screen Show (4:3)</PresentationFormat>
  <Paragraphs>565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58" baseType="lpstr">
      <vt:lpstr>Arial Unicode MS</vt:lpstr>
      <vt:lpstr>Gulim</vt:lpstr>
      <vt:lpstr>ＭＳ Ｐゴシック</vt:lpstr>
      <vt:lpstr>Andes ExtraLight</vt:lpstr>
      <vt:lpstr>Arial</vt:lpstr>
      <vt:lpstr>Arial Black</vt:lpstr>
      <vt:lpstr>Arial Bold</vt:lpstr>
      <vt:lpstr>Arial Narrow</vt:lpstr>
      <vt:lpstr>Calibri</vt:lpstr>
      <vt:lpstr>Corbel</vt:lpstr>
      <vt:lpstr>Franklin Gothic Book</vt:lpstr>
      <vt:lpstr>Franklin Gothic Medium</vt:lpstr>
      <vt:lpstr>Symbol</vt:lpstr>
      <vt:lpstr>Times New Roman</vt:lpstr>
      <vt:lpstr>Trebuchet MS</vt:lpstr>
      <vt:lpstr>Tunga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Angles</vt:lpstr>
      <vt:lpstr>Разработка стратегии банка:  Поиск новых стратегических рынков/инициатив</vt:lpstr>
      <vt:lpstr>Ключевые элементы плана стратегического развития</vt:lpstr>
      <vt:lpstr>СОВРЕМЕННЫЕ ВЫЗОВЫ НА РЫНКЕ БАНКОВСКИХ УСЛУГ ДЛЯ МСБ</vt:lpstr>
      <vt:lpstr>…И БАНКИ должны учитывать это при разработке стратегических инициатив на перспективу</vt:lpstr>
      <vt:lpstr>PowerPoint Presentation</vt:lpstr>
      <vt:lpstr>PowerPoint Presentation</vt:lpstr>
      <vt:lpstr>PowerPoint Presentation</vt:lpstr>
      <vt:lpstr>Разработка стратегической инициативы по программе НФУ (предварительный анализ)</vt:lpstr>
      <vt:lpstr>Разработка СТРАТЕГИческой инициативы по  ПРограмме НЕФИНАНСОВЫХ УСЛУГ (НФУ): Семь последовательных шагов  </vt:lpstr>
      <vt:lpstr>Пример НФУ: Он лайн инструментарий:   единый информационный центр для МСБ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Принятие решения о начале предпринимательской деятельности</vt:lpstr>
      <vt:lpstr>PowerPoint Presentation</vt:lpstr>
      <vt:lpstr>PowerPoint Presentation</vt:lpstr>
      <vt:lpstr>Значимые характеристики банковских продуктов для женщин-предпринимателей</vt:lpstr>
      <vt:lpstr>Annexes</vt:lpstr>
      <vt:lpstr>PowerPoint Presentation</vt:lpstr>
      <vt:lpstr>TEB SME Academy</vt:lpstr>
      <vt:lpstr>TEB SME TV</vt:lpstr>
      <vt:lpstr>TEB SME Consultants</vt:lpstr>
      <vt:lpstr>TEB SME Club</vt:lpstr>
      <vt:lpstr>TEB BANK - NFS Business Case</vt:lpstr>
      <vt:lpstr>PowerPoint Presentation</vt:lpstr>
      <vt:lpstr>NFS is not a “ One Size Fits All” Solution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Elena Savinova</cp:lastModifiedBy>
  <cp:revision>151</cp:revision>
  <cp:lastPrinted>2014-06-13T17:21:24Z</cp:lastPrinted>
  <dcterms:created xsi:type="dcterms:W3CDTF">2014-08-08T18:45:38Z</dcterms:created>
  <dcterms:modified xsi:type="dcterms:W3CDTF">2015-03-18T15:02:31Z</dcterms:modified>
</cp:coreProperties>
</file>