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5130" r:id="rId2"/>
    <p:sldMasterId id="2147485118" r:id="rId3"/>
    <p:sldMasterId id="2147485106" r:id="rId4"/>
  </p:sldMasterIdLst>
  <p:notesMasterIdLst>
    <p:notesMasterId r:id="rId19"/>
  </p:notesMasterIdLst>
  <p:handoutMasterIdLst>
    <p:handoutMasterId r:id="rId20"/>
  </p:handoutMasterIdLst>
  <p:sldIdLst>
    <p:sldId id="511" r:id="rId5"/>
    <p:sldId id="565" r:id="rId6"/>
    <p:sldId id="566" r:id="rId7"/>
    <p:sldId id="568" r:id="rId8"/>
    <p:sldId id="563" r:id="rId9"/>
    <p:sldId id="533" r:id="rId10"/>
    <p:sldId id="564" r:id="rId11"/>
    <p:sldId id="551" r:id="rId12"/>
    <p:sldId id="537" r:id="rId13"/>
    <p:sldId id="562" r:id="rId14"/>
    <p:sldId id="552" r:id="rId15"/>
    <p:sldId id="559" r:id="rId16"/>
    <p:sldId id="561" r:id="rId17"/>
    <p:sldId id="500" r:id="rId18"/>
  </p:sldIdLst>
  <p:sldSz cx="9144000" cy="6858000" type="screen4x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642D"/>
    <a:srgbClr val="0086CD"/>
    <a:srgbClr val="000000"/>
    <a:srgbClr val="ED8B00"/>
    <a:srgbClr val="FFFFFF"/>
    <a:srgbClr val="C3B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900" y="-120"/>
      </p:cViewPr>
      <p:guideLst>
        <p:guide orient="horz" pos="3929"/>
        <p:guide orient="horz" pos="572"/>
        <p:guide orient="horz" pos="935"/>
        <p:guide orient="horz" pos="3067"/>
        <p:guide orient="horz" pos="3385"/>
        <p:guide orient="horz" pos="2160"/>
        <p:guide pos="5511"/>
        <p:guide pos="295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1566" y="-102"/>
      </p:cViewPr>
      <p:guideLst>
        <p:guide orient="horz" pos="2130"/>
        <p:guide orient="horz" pos="84"/>
        <p:guide orient="horz" pos="4142"/>
        <p:guide orient="horz" pos="4007"/>
        <p:guide pos="105"/>
        <p:guide pos="6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xpert.local\RA\Users\Banks\SME\2014\&#1075;&#1088;&#1072;&#1092;&#1080;&#1082;&#1080;\&#1086;&#1090;&#1088;&#1072;&#1089;&#1083;&#108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8\such%20Very%20much%20new%20graphiks%20(&#1040;&#1074;&#1090;&#1086;&#1089;&#1086;&#1093;&#1088;&#1072;&#1085;&#1077;&#1085;&#1085;&#1099;&#1081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8\such%20Very%20much%20new%20graphiks%20(&#1040;&#1074;&#1090;&#1086;&#1089;&#1086;&#1093;&#1088;&#1072;&#1085;&#1077;&#1085;&#1085;&#1099;&#1081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8\such%20Very%20much%20new%20graphiks%20(&#1040;&#1074;&#1090;&#1086;&#1089;&#1086;&#1093;&#1088;&#1072;&#1085;&#1077;&#1085;&#1085;&#1099;&#1081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5-08\such%20Very%20much%20new%20graphiks%20(&#1040;&#1074;&#1090;&#1086;&#1089;&#1086;&#1093;&#1088;&#1072;&#1085;&#1077;&#1085;&#1085;&#1099;&#1081;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VRank!$J$95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VRank!$K$95:$M$95</c:f>
              <c:numCache>
                <c:formatCode>0%</c:formatCode>
                <c:ptCount val="3"/>
                <c:pt idx="0">
                  <c:v>0.46</c:v>
                </c:pt>
                <c:pt idx="1">
                  <c:v>0.49</c:v>
                </c:pt>
                <c:pt idx="2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VRank!$J$96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VRank!$K$96:$M$96</c:f>
              <c:numCache>
                <c:formatCode>0%</c:formatCode>
                <c:ptCount val="3"/>
                <c:pt idx="0">
                  <c:v>0.27</c:v>
                </c:pt>
                <c:pt idx="1">
                  <c:v>0.21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VRank!$J$97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VRank!$K$97:$M$97</c:f>
              <c:numCache>
                <c:formatCode>0%</c:formatCode>
                <c:ptCount val="3"/>
                <c:pt idx="0">
                  <c:v>0.1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VRank!$J$98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VRank!$K$98:$M$98</c:f>
              <c:numCache>
                <c:formatCode>0%</c:formatCode>
                <c:ptCount val="3"/>
                <c:pt idx="0">
                  <c:v>7.0000000000000007E-2</c:v>
                </c:pt>
                <c:pt idx="1">
                  <c:v>7.0000000000000007E-2</c:v>
                </c:pt>
                <c:pt idx="2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VRank!$J$99</c:f>
              <c:strCache>
                <c:ptCount val="1"/>
                <c:pt idx="0">
                  <c:v>Операции с недвижимым имуществом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VRank!$K$94:$M$94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VRank!$K$99:$M$99</c:f>
              <c:numCache>
                <c:formatCode>0%</c:formatCode>
                <c:ptCount val="3"/>
                <c:pt idx="0">
                  <c:v>0.1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72196864"/>
        <c:axId val="72198400"/>
      </c:barChart>
      <c:catAx>
        <c:axId val="7219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98400"/>
        <c:crosses val="autoZero"/>
        <c:auto val="1"/>
        <c:lblAlgn val="ctr"/>
        <c:lblOffset val="100"/>
        <c:noMultiLvlLbl val="0"/>
      </c:catAx>
      <c:valAx>
        <c:axId val="721984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19686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8.2558224525731749E-2"/>
          <c:y val="0.81236889506458754"/>
          <c:w val="0.89207292126458881"/>
          <c:h val="0.15985332715763467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Процентные ставки на рынке кредитования МСП </a:t>
            </a:r>
          </a:p>
          <a:p>
            <a:pPr>
              <a:defRPr sz="1200"/>
            </a:pPr>
            <a:r>
              <a:rPr lang="ru-RU" sz="1200"/>
              <a:t>(без учета Сбербанка России), %</a:t>
            </a:r>
          </a:p>
        </c:rich>
      </c:tx>
      <c:layout>
        <c:manualLayout>
          <c:xMode val="edge"/>
          <c:yMode val="edge"/>
          <c:x val="0.27979722957515196"/>
          <c:y val="6.04663438189940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936996927728887E-2"/>
          <c:y val="0.27789942927603822"/>
          <c:w val="0.91130587845903699"/>
          <c:h val="0.51684402048682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'без Сбера'!$B$4</c:f>
              <c:strCache>
                <c:ptCount val="1"/>
                <c:pt idx="0">
                  <c:v>Сроком до 1 года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 Сбера'!$C$3:$H$3</c:f>
              <c:strCache>
                <c:ptCount val="6"/>
                <c:pt idx="0">
                  <c:v>Январь 2015</c:v>
                </c:pt>
                <c:pt idx="1">
                  <c:v>Февраль 2015</c:v>
                </c:pt>
                <c:pt idx="2">
                  <c:v>Март 2015</c:v>
                </c:pt>
                <c:pt idx="3">
                  <c:v>Апрель  2015</c:v>
                </c:pt>
                <c:pt idx="4">
                  <c:v>Май 2015</c:v>
                </c:pt>
                <c:pt idx="5">
                  <c:v>Июнь 2015</c:v>
                </c:pt>
              </c:strCache>
            </c:strRef>
          </c:cat>
          <c:val>
            <c:numRef>
              <c:f>'без Сбера'!$C$4:$H$4</c:f>
              <c:numCache>
                <c:formatCode>0.00</c:formatCode>
                <c:ptCount val="6"/>
                <c:pt idx="0">
                  <c:v>18.899999999999999</c:v>
                </c:pt>
                <c:pt idx="1">
                  <c:v>19.05</c:v>
                </c:pt>
                <c:pt idx="2">
                  <c:v>19.149999999999999</c:v>
                </c:pt>
                <c:pt idx="3">
                  <c:v>18.96</c:v>
                </c:pt>
                <c:pt idx="4">
                  <c:v>18.62</c:v>
                </c:pt>
                <c:pt idx="5">
                  <c:v>18.22</c:v>
                </c:pt>
              </c:numCache>
            </c:numRef>
          </c:val>
        </c:ser>
        <c:ser>
          <c:idx val="1"/>
          <c:order val="1"/>
          <c:tx>
            <c:strRef>
              <c:f>'без Сбера'!$B$5</c:f>
              <c:strCache>
                <c:ptCount val="1"/>
                <c:pt idx="0">
                  <c:v>Сроком свыше 1 года</c:v>
                </c:pt>
              </c:strCache>
            </c:strRef>
          </c:tx>
          <c:spPr>
            <a:solidFill>
              <a:srgbClr val="0086CD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'без Сбера'!$C$3:$H$3</c:f>
              <c:strCache>
                <c:ptCount val="6"/>
                <c:pt idx="0">
                  <c:v>Январь 2015</c:v>
                </c:pt>
                <c:pt idx="1">
                  <c:v>Февраль 2015</c:v>
                </c:pt>
                <c:pt idx="2">
                  <c:v>Март 2015</c:v>
                </c:pt>
                <c:pt idx="3">
                  <c:v>Апрель  2015</c:v>
                </c:pt>
                <c:pt idx="4">
                  <c:v>Май 2015</c:v>
                </c:pt>
                <c:pt idx="5">
                  <c:v>Июнь 2015</c:v>
                </c:pt>
              </c:strCache>
            </c:strRef>
          </c:cat>
          <c:val>
            <c:numRef>
              <c:f>'без Сбера'!$C$5:$H$5</c:f>
              <c:numCache>
                <c:formatCode>0.00</c:formatCode>
                <c:ptCount val="6"/>
                <c:pt idx="0">
                  <c:v>18.21</c:v>
                </c:pt>
                <c:pt idx="1">
                  <c:v>17.86</c:v>
                </c:pt>
                <c:pt idx="2">
                  <c:v>17.57</c:v>
                </c:pt>
                <c:pt idx="3">
                  <c:v>17.86</c:v>
                </c:pt>
                <c:pt idx="4">
                  <c:v>17.739999999999998</c:v>
                </c:pt>
                <c:pt idx="5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72114176"/>
        <c:axId val="72115712"/>
      </c:barChart>
      <c:catAx>
        <c:axId val="72114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2115712"/>
        <c:crosses val="autoZero"/>
        <c:auto val="0"/>
        <c:lblAlgn val="ctr"/>
        <c:lblOffset val="100"/>
        <c:noMultiLvlLbl val="0"/>
      </c:catAx>
      <c:valAx>
        <c:axId val="72115712"/>
        <c:scaling>
          <c:orientation val="minMax"/>
          <c:max val="21"/>
          <c:min val="15"/>
        </c:scaling>
        <c:delete val="0"/>
        <c:axPos val="l"/>
        <c:numFmt formatCode="0" sourceLinked="0"/>
        <c:majorTickMark val="out"/>
        <c:minorTickMark val="none"/>
        <c:tickLblPos val="nextTo"/>
        <c:crossAx val="721141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430580116171451"/>
          <c:y val="0.24632706237320595"/>
          <c:w val="0.70649721174682201"/>
          <c:h val="0.11576014957264957"/>
        </c:manualLayout>
      </c:layout>
      <c:overlay val="0"/>
      <c:txPr>
        <a:bodyPr/>
        <a:lstStyle/>
        <a:p>
          <a:pPr>
            <a:defRPr sz="1200" i="1" u="sng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Динамика объемов задолженности и кредитования, </a:t>
            </a:r>
            <a:r>
              <a:rPr lang="ru-RU" sz="1000" dirty="0" smtClean="0"/>
              <a:t>млрд</a:t>
            </a:r>
            <a:r>
              <a:rPr lang="en-US" sz="1000" dirty="0" smtClean="0"/>
              <a:t>.</a:t>
            </a:r>
            <a:r>
              <a:rPr lang="ru-RU" sz="1000" dirty="0" smtClean="0"/>
              <a:t> </a:t>
            </a:r>
            <a:r>
              <a:rPr lang="ru-RU" sz="1000" dirty="0"/>
              <a:t>рублей</a:t>
            </a:r>
          </a:p>
        </c:rich>
      </c:tx>
      <c:layout>
        <c:manualLayout>
          <c:xMode val="edge"/>
          <c:yMode val="edge"/>
          <c:x val="0.16158108451997655"/>
          <c:y val="2.10612710668554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996448368573039"/>
          <c:y val="0.14399314668999708"/>
          <c:w val="0.86195948263462452"/>
          <c:h val="0.68676826043132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 слайд'!$B$10</c:f>
              <c:strCache>
                <c:ptCount val="1"/>
                <c:pt idx="0">
                  <c:v>Кредиты нарастающим  итогом  за  год</c:v>
                </c:pt>
              </c:strCache>
            </c:strRef>
          </c:tx>
          <c:spPr>
            <a:solidFill>
              <a:srgbClr val="ED8B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981212874706451E-3"/>
                  <c:y val="1.7850294486385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'4 слайд'!$AM$9:$BD$9</c:f>
              <c:numCache>
                <c:formatCode>m/d/yyyy</c:formatCode>
                <c:ptCount val="1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</c:numCache>
            </c:numRef>
          </c:cat>
          <c:val>
            <c:numRef>
              <c:f>'4 слайд'!$AM$10:$BD$10</c:f>
              <c:numCache>
                <c:formatCode>#,##0</c:formatCode>
                <c:ptCount val="18"/>
                <c:pt idx="0">
                  <c:v>496.01</c:v>
                </c:pt>
                <c:pt idx="1">
                  <c:v>1103.347</c:v>
                </c:pt>
                <c:pt idx="2">
                  <c:v>1839.8409999999999</c:v>
                </c:pt>
                <c:pt idx="3">
                  <c:v>2532.9879999999998</c:v>
                </c:pt>
                <c:pt idx="4">
                  <c:v>3191.0390000000002</c:v>
                </c:pt>
                <c:pt idx="5">
                  <c:v>3833.6570000000002</c:v>
                </c:pt>
                <c:pt idx="6">
                  <c:v>4507.88</c:v>
                </c:pt>
                <c:pt idx="7">
                  <c:v>5067.43</c:v>
                </c:pt>
                <c:pt idx="8">
                  <c:v>5690.1750000000002</c:v>
                </c:pt>
                <c:pt idx="9">
                  <c:v>6340.7259999999997</c:v>
                </c:pt>
                <c:pt idx="10">
                  <c:v>6900.0140000000001</c:v>
                </c:pt>
                <c:pt idx="11">
                  <c:v>7609.4049999999997</c:v>
                </c:pt>
                <c:pt idx="12">
                  <c:v>306.39400000000001</c:v>
                </c:pt>
                <c:pt idx="13">
                  <c:v>692.43700000000001</c:v>
                </c:pt>
                <c:pt idx="14">
                  <c:v>1174.346</c:v>
                </c:pt>
                <c:pt idx="15">
                  <c:v>1619.7080000000001</c:v>
                </c:pt>
                <c:pt idx="16">
                  <c:v>1994.038</c:v>
                </c:pt>
                <c:pt idx="17">
                  <c:v>2459.0459999999998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61024"/>
        <c:axId val="72562560"/>
      </c:barChart>
      <c:lineChart>
        <c:grouping val="standard"/>
        <c:varyColors val="0"/>
        <c:ser>
          <c:idx val="1"/>
          <c:order val="1"/>
          <c:tx>
            <c:strRef>
              <c:f>'4 слайд'!$B$11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ln>
              <a:solidFill>
                <a:srgbClr val="0086CD"/>
              </a:solidFill>
            </a:ln>
          </c:spPr>
          <c:marker>
            <c:symbol val="circle"/>
            <c:size val="5"/>
            <c:spPr>
              <a:solidFill>
                <a:srgbClr val="0086CD"/>
              </a:solidFill>
              <a:ln>
                <a:solidFill>
                  <a:srgbClr val="0086CD"/>
                </a:solidFill>
              </a:ln>
            </c:spPr>
          </c:marker>
          <c:dLbls>
            <c:dLbl>
              <c:idx val="0"/>
              <c:layout>
                <c:manualLayout>
                  <c:x val="-4.4993306115223335E-2"/>
                  <c:y val="4.409304741913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b="1"/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'4 слайд'!$AM$9:$BD$9</c:f>
              <c:numCache>
                <c:formatCode>m/d/yyyy</c:formatCode>
                <c:ptCount val="1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</c:numCache>
            </c:numRef>
          </c:cat>
          <c:val>
            <c:numRef>
              <c:f>'4 слайд'!$AM$11:$BD$11</c:f>
              <c:numCache>
                <c:formatCode>#,##0</c:formatCode>
                <c:ptCount val="18"/>
                <c:pt idx="0">
                  <c:v>5230.134</c:v>
                </c:pt>
                <c:pt idx="1">
                  <c:v>5250.3720000000003</c:v>
                </c:pt>
                <c:pt idx="2">
                  <c:v>5314.2079999999996</c:v>
                </c:pt>
                <c:pt idx="3">
                  <c:v>5274.1329999999998</c:v>
                </c:pt>
                <c:pt idx="4">
                  <c:v>5319.2039999999997</c:v>
                </c:pt>
                <c:pt idx="5">
                  <c:v>5353.0780000000004</c:v>
                </c:pt>
                <c:pt idx="6">
                  <c:v>5389.9279999999999</c:v>
                </c:pt>
                <c:pt idx="7">
                  <c:v>5089.7719999999999</c:v>
                </c:pt>
                <c:pt idx="8">
                  <c:v>5115.6149999999998</c:v>
                </c:pt>
                <c:pt idx="9">
                  <c:v>5129.4459999999999</c:v>
                </c:pt>
                <c:pt idx="10">
                  <c:v>5160.0940000000001</c:v>
                </c:pt>
                <c:pt idx="11">
                  <c:v>5116.2579999999998</c:v>
                </c:pt>
                <c:pt idx="12">
                  <c:v>5056.5219999999999</c:v>
                </c:pt>
                <c:pt idx="13">
                  <c:v>4854.9610000000002</c:v>
                </c:pt>
                <c:pt idx="14">
                  <c:v>4839.277</c:v>
                </c:pt>
                <c:pt idx="15">
                  <c:v>4778.5929999999998</c:v>
                </c:pt>
                <c:pt idx="16">
                  <c:v>4732.2190000000001</c:v>
                </c:pt>
                <c:pt idx="17">
                  <c:v>4717.8289999999997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61024"/>
        <c:axId val="72562560"/>
      </c:lineChart>
      <c:dateAx>
        <c:axId val="72561024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72562560"/>
        <c:crosses val="autoZero"/>
        <c:auto val="1"/>
        <c:lblOffset val="100"/>
        <c:baseTimeUnit val="months"/>
        <c:majorUnit val="1"/>
        <c:majorTimeUnit val="months"/>
      </c:dateAx>
      <c:valAx>
        <c:axId val="725625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7256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03562695699317"/>
          <c:y val="0.12547507526213306"/>
          <c:w val="0.42989190205906108"/>
          <c:h val="0.199658935052784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6">
              <a:lumMod val="1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Динамика доли задолженности МСП перед 30 крупнейшими банками в общем объеме задолженности</a:t>
            </a:r>
          </a:p>
        </c:rich>
      </c:tx>
      <c:layout>
        <c:manualLayout>
          <c:xMode val="edge"/>
          <c:yMode val="edge"/>
          <c:x val="0.1988616378125858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62553815150682"/>
          <c:y val="0.16484534419973557"/>
          <c:w val="0.85833653934231025"/>
          <c:h val="0.644581775762878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D8B00"/>
              </a:solidFill>
            </a:ln>
          </c:spPr>
          <c:marker>
            <c:symbol val="circle"/>
            <c:size val="6"/>
            <c:spPr>
              <a:solidFill>
                <a:srgbClr val="ED8B00"/>
              </a:solidFill>
              <a:ln>
                <a:solidFill>
                  <a:srgbClr val="ED8B00"/>
                </a:solidFill>
              </a:ln>
            </c:spPr>
          </c:marker>
          <c:dLbls>
            <c:dLbl>
              <c:idx val="0"/>
              <c:layout>
                <c:manualLayout>
                  <c:x val="-4.995030686085921E-2"/>
                  <c:y val="6.6816986095452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'5 слайд'!$AK$32:$BC$32</c:f>
              <c:numCache>
                <c:formatCode>m/d/yyyy</c:formatCode>
                <c:ptCount val="19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</c:numCache>
            </c:numRef>
          </c:cat>
          <c:val>
            <c:numRef>
              <c:f>'5 слайд'!$AK$33:$BC$33</c:f>
              <c:numCache>
                <c:formatCode>0.0%</c:formatCode>
                <c:ptCount val="19"/>
                <c:pt idx="0">
                  <c:v>0.60392441691464926</c:v>
                </c:pt>
                <c:pt idx="1">
                  <c:v>0.60222574735354384</c:v>
                </c:pt>
                <c:pt idx="2">
                  <c:v>0.59936572113366438</c:v>
                </c:pt>
                <c:pt idx="3">
                  <c:v>0.59747510823814198</c:v>
                </c:pt>
                <c:pt idx="4">
                  <c:v>0.60466546394665355</c:v>
                </c:pt>
                <c:pt idx="5">
                  <c:v>0.59726737308815381</c:v>
                </c:pt>
                <c:pt idx="6">
                  <c:v>0.59895652557276391</c:v>
                </c:pt>
                <c:pt idx="7">
                  <c:v>0.59661130909355375</c:v>
                </c:pt>
                <c:pt idx="8">
                  <c:v>0.57070532825438947</c:v>
                </c:pt>
                <c:pt idx="9">
                  <c:v>0.56944883459759976</c:v>
                </c:pt>
                <c:pt idx="10">
                  <c:v>0.56839510543633764</c:v>
                </c:pt>
                <c:pt idx="11">
                  <c:v>0.56639026343318555</c:v>
                </c:pt>
                <c:pt idx="12">
                  <c:v>0.56296828658758025</c:v>
                </c:pt>
                <c:pt idx="13">
                  <c:v>0.55997739157468318</c:v>
                </c:pt>
                <c:pt idx="14">
                  <c:v>0.55150968257005561</c:v>
                </c:pt>
                <c:pt idx="15">
                  <c:v>0.54708812907382653</c:v>
                </c:pt>
                <c:pt idx="16">
                  <c:v>0.54431984477439288</c:v>
                </c:pt>
                <c:pt idx="17">
                  <c:v>0.543299242913314</c:v>
                </c:pt>
                <c:pt idx="18">
                  <c:v>0.53967598232152969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296704"/>
        <c:axId val="72327168"/>
      </c:lineChart>
      <c:dateAx>
        <c:axId val="722967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minorGridlines>
          <c:spPr>
            <a:ln>
              <a:noFill/>
            </a:ln>
          </c:spPr>
        </c:minorGridlines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72327168"/>
        <c:crosses val="autoZero"/>
        <c:auto val="1"/>
        <c:lblOffset val="100"/>
        <c:baseTimeUnit val="months"/>
        <c:majorUnit val="1"/>
        <c:majorTimeUnit val="months"/>
      </c:dateAx>
      <c:valAx>
        <c:axId val="72327168"/>
        <c:scaling>
          <c:orientation val="minMax"/>
          <c:max val="0.62900000000000011"/>
          <c:min val="0.5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72296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6">
              <a:lumMod val="1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Динамика объемов задолженности и кредитования банков из топ-30, </a:t>
            </a:r>
            <a:r>
              <a:rPr lang="ru-RU" sz="1000" dirty="0" smtClean="0"/>
              <a:t>млрд. </a:t>
            </a:r>
            <a:r>
              <a:rPr lang="ru-RU" sz="1000" dirty="0"/>
              <a:t>рублей</a:t>
            </a:r>
          </a:p>
        </c:rich>
      </c:tx>
      <c:layout>
        <c:manualLayout>
          <c:xMode val="edge"/>
          <c:yMode val="edge"/>
          <c:x val="0.14100583566760036"/>
          <c:y val="2.104479631885234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1311858076564"/>
          <c:y val="0.15688388144539181"/>
          <c:w val="0.89109983291562234"/>
          <c:h val="0.67990627960481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слайд'!$A$10</c:f>
              <c:strCache>
                <c:ptCount val="1"/>
                <c:pt idx="0">
                  <c:v>Кредиты нарастающим  итогом  за  год</c:v>
                </c:pt>
              </c:strCache>
            </c:strRef>
          </c:tx>
          <c:spPr>
            <a:solidFill>
              <a:srgbClr val="ED8B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'5 слайд'!$AL$9:$BC$9</c:f>
              <c:numCache>
                <c:formatCode>m/d/yyyy</c:formatCode>
                <c:ptCount val="1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</c:numCache>
            </c:numRef>
          </c:cat>
          <c:val>
            <c:numRef>
              <c:f>'5 слайд'!$AL$10:$BC$10</c:f>
              <c:numCache>
                <c:formatCode>#,##0</c:formatCode>
                <c:ptCount val="18"/>
                <c:pt idx="0">
                  <c:v>249.73500000000001</c:v>
                </c:pt>
                <c:pt idx="1">
                  <c:v>555.91600000000005</c:v>
                </c:pt>
                <c:pt idx="2">
                  <c:v>949.97699999999998</c:v>
                </c:pt>
                <c:pt idx="3">
                  <c:v>1303.9390000000001</c:v>
                </c:pt>
                <c:pt idx="4">
                  <c:v>1607.6010000000001</c:v>
                </c:pt>
                <c:pt idx="5">
                  <c:v>1946.6389999999999</c:v>
                </c:pt>
                <c:pt idx="6">
                  <c:v>2281.5920000000001</c:v>
                </c:pt>
                <c:pt idx="7">
                  <c:v>2542.8389999999999</c:v>
                </c:pt>
                <c:pt idx="8">
                  <c:v>2846.7669999999998</c:v>
                </c:pt>
                <c:pt idx="9">
                  <c:v>3152.4079999999999</c:v>
                </c:pt>
                <c:pt idx="10">
                  <c:v>3435.0749999999998</c:v>
                </c:pt>
                <c:pt idx="11">
                  <c:v>3755.1060000000002</c:v>
                </c:pt>
                <c:pt idx="12">
                  <c:v>127.901</c:v>
                </c:pt>
                <c:pt idx="13">
                  <c:v>295.52600000000001</c:v>
                </c:pt>
                <c:pt idx="14">
                  <c:v>502.26299999999998</c:v>
                </c:pt>
                <c:pt idx="15">
                  <c:v>692.96</c:v>
                </c:pt>
                <c:pt idx="16">
                  <c:v>852.53200000000004</c:v>
                </c:pt>
                <c:pt idx="17">
                  <c:v>1065.02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48256"/>
        <c:axId val="72462336"/>
      </c:barChart>
      <c:lineChart>
        <c:grouping val="standard"/>
        <c:varyColors val="0"/>
        <c:ser>
          <c:idx val="1"/>
          <c:order val="1"/>
          <c:tx>
            <c:strRef>
              <c:f>'5 слайд'!$A$11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ln>
              <a:solidFill>
                <a:srgbClr val="0086CD"/>
              </a:solidFill>
            </a:ln>
          </c:spPr>
          <c:marker>
            <c:symbol val="circle"/>
            <c:size val="4"/>
            <c:spPr>
              <a:solidFill>
                <a:srgbClr val="0086CD"/>
              </a:solidFill>
              <a:ln>
                <a:solidFill>
                  <a:srgbClr val="0086CD"/>
                </a:solidFill>
              </a:ln>
            </c:spPr>
          </c:marker>
          <c:dLbls>
            <c:dLbl>
              <c:idx val="0"/>
              <c:layout>
                <c:manualLayout>
                  <c:x val="-3.2905457560250435E-2"/>
                  <c:y val="5.024474024849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'5 слайд'!$AL$9:$BC$9</c:f>
              <c:numCache>
                <c:formatCode>m/d/yyyy</c:formatCode>
                <c:ptCount val="1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</c:numCache>
            </c:numRef>
          </c:cat>
          <c:val>
            <c:numRef>
              <c:f>'5 слайд'!$AL$11:$BC$11</c:f>
              <c:numCache>
                <c:formatCode>#,##0</c:formatCode>
                <c:ptCount val="18"/>
                <c:pt idx="0">
                  <c:v>3157.7339999999999</c:v>
                </c:pt>
                <c:pt idx="1">
                  <c:v>3146.893</c:v>
                </c:pt>
                <c:pt idx="2">
                  <c:v>3175.107</c:v>
                </c:pt>
                <c:pt idx="3">
                  <c:v>3188.7649999999999</c:v>
                </c:pt>
                <c:pt idx="4">
                  <c:v>3176.9870000000001</c:v>
                </c:pt>
                <c:pt idx="5">
                  <c:v>3206.261</c:v>
                </c:pt>
                <c:pt idx="6">
                  <c:v>3215.692</c:v>
                </c:pt>
                <c:pt idx="7">
                  <c:v>2904.76</c:v>
                </c:pt>
                <c:pt idx="8">
                  <c:v>2913.0810000000001</c:v>
                </c:pt>
                <c:pt idx="9">
                  <c:v>2915.5520000000001</c:v>
                </c:pt>
                <c:pt idx="10">
                  <c:v>2922.627</c:v>
                </c:pt>
                <c:pt idx="11">
                  <c:v>2880.2910000000002</c:v>
                </c:pt>
                <c:pt idx="12">
                  <c:v>2831.538</c:v>
                </c:pt>
                <c:pt idx="13">
                  <c:v>2677.558</c:v>
                </c:pt>
                <c:pt idx="14">
                  <c:v>2647.511</c:v>
                </c:pt>
                <c:pt idx="15">
                  <c:v>2601.0830000000001</c:v>
                </c:pt>
                <c:pt idx="16">
                  <c:v>2571.011</c:v>
                </c:pt>
                <c:pt idx="17">
                  <c:v>2546.0990000000002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48256"/>
        <c:axId val="72462336"/>
      </c:lineChart>
      <c:dateAx>
        <c:axId val="7244825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72462336"/>
        <c:crosses val="autoZero"/>
        <c:auto val="1"/>
        <c:lblOffset val="100"/>
        <c:baseTimeUnit val="months"/>
        <c:majorUnit val="1"/>
        <c:majorTimeUnit val="months"/>
      </c:dateAx>
      <c:valAx>
        <c:axId val="72462336"/>
        <c:scaling>
          <c:orientation val="minMax"/>
          <c:max val="4399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7244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69161159237724"/>
          <c:y val="0.11662044010613808"/>
          <c:w val="0.63135564128128174"/>
          <c:h val="0.149072260704882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6">
              <a:lumMod val="10000"/>
            </a:schemeClr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63115866779375"/>
          <c:y val="0"/>
          <c:w val="0.77138713991749308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E9AE93"/>
              </a:solidFill>
            </c:spPr>
          </c:dPt>
          <c:dPt>
            <c:idx val="4"/>
            <c:bubble3D val="0"/>
            <c:spPr>
              <a:solidFill>
                <a:srgbClr val="7C7B45"/>
              </a:solidFill>
            </c:spPr>
          </c:dPt>
          <c:dPt>
            <c:idx val="5"/>
            <c:bubble3D val="0"/>
            <c:spPr>
              <a:solidFill>
                <a:srgbClr val="FCE3CC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'1dgt_va'!$M$20:$S$20</c:f>
              <c:strCache>
                <c:ptCount val="7"/>
                <c:pt idx="0">
                  <c:v>Торговля</c:v>
                </c:pt>
                <c:pt idx="1">
                  <c:v>Промышленное производство</c:v>
                </c:pt>
                <c:pt idx="2">
                  <c:v>НИОКР</c:v>
                </c:pt>
                <c:pt idx="3">
                  <c:v>Строительство</c:v>
                </c:pt>
                <c:pt idx="4">
                  <c:v>Транcпорт</c:v>
                </c:pt>
                <c:pt idx="5">
                  <c:v>Недвижимость</c:v>
                </c:pt>
                <c:pt idx="6">
                  <c:v>Прочее</c:v>
                </c:pt>
              </c:strCache>
            </c:strRef>
          </c:cat>
          <c:val>
            <c:numRef>
              <c:f>'1dgt_va'!$M$21:$S$21</c:f>
              <c:numCache>
                <c:formatCode>0%</c:formatCode>
                <c:ptCount val="7"/>
                <c:pt idx="0">
                  <c:v>0.22491153754275442</c:v>
                </c:pt>
                <c:pt idx="1">
                  <c:v>0.20787105617836138</c:v>
                </c:pt>
                <c:pt idx="2">
                  <c:v>0.12812398869090791</c:v>
                </c:pt>
                <c:pt idx="3">
                  <c:v>0.11720950738133026</c:v>
                </c:pt>
                <c:pt idx="4">
                  <c:v>6.1038322289051747E-2</c:v>
                </c:pt>
                <c:pt idx="5">
                  <c:v>6.003731621584265E-2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3.1668352331055638E-2"/>
          <c:y val="0.74521017934944156"/>
          <c:w val="0.9115541699162355"/>
          <c:h val="0.2524064490346844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0.02704</cdr:x>
      <cdr:y>0.05263</cdr:y>
    </cdr:from>
    <cdr:to>
      <cdr:x>0.90891</cdr:x>
      <cdr:y>0.21053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486" y="144016"/>
          <a:ext cx="2788439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r" fontAlgn="auto">
            <a:spcBef>
              <a:spcPts val="0"/>
            </a:spcBef>
            <a:spcAft>
              <a:spcPts val="0"/>
            </a:spcAft>
          </a:pPr>
          <a:r>
            <a:rPr lang="ru-RU" b="1" dirty="0">
              <a:solidFill>
                <a:srgbClr val="646464"/>
              </a:solidFill>
            </a:rPr>
            <a:t>Отраслевая структура МСП в Европе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44318" y="6149216"/>
            <a:ext cx="6576558" cy="212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6798" y="6362067"/>
            <a:ext cx="940741" cy="2128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C1FCB4-F205-435C-989C-63874CED5AFB}" type="datetimeFigureOut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46045" y="6362067"/>
            <a:ext cx="6574831" cy="212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120875" y="6362067"/>
            <a:ext cx="654204" cy="2128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6813CC-B39E-47CC-AE49-1939E700C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7434" y="6362067"/>
            <a:ext cx="1330847" cy="212852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</a:rPr>
              <a:t>ВЭБ Банк Развития</a:t>
            </a:r>
            <a:endParaRPr kumimoji="0" lang="ru-RU" sz="1000" smtClean="0"/>
          </a:p>
        </p:txBody>
      </p:sp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1391262" y="6316679"/>
            <a:ext cx="214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2332004" y="6308855"/>
            <a:ext cx="214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0601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627" y="6219645"/>
            <a:ext cx="4974709" cy="212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577685" y="6424670"/>
            <a:ext cx="1123712" cy="21285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33350"/>
            <a:ext cx="4398962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28335" y="133033"/>
            <a:ext cx="4646744" cy="622903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549496" y="6415280"/>
            <a:ext cx="6571379" cy="212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98552" y="6415280"/>
            <a:ext cx="576528" cy="21285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7B6CBB-5FF7-4BD9-B375-637C7961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7434" y="6415280"/>
            <a:ext cx="1330847" cy="212852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smtClean="0"/>
          </a:p>
        </p:txBody>
      </p:sp>
      <p:sp>
        <p:nvSpPr>
          <p:cNvPr id="33801" name="Прямоугольник 9"/>
          <p:cNvSpPr>
            <a:spLocks noChangeArrowheads="1"/>
          </p:cNvSpPr>
          <p:nvPr/>
        </p:nvSpPr>
        <p:spPr bwMode="auto">
          <a:xfrm>
            <a:off x="1391262" y="6369893"/>
            <a:ext cx="214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560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7B6CBB-5FF7-4BD9-B375-637C79619A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46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29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3752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3905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314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466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1619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1771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1924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076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228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2381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2533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2686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2838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2990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3143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3448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3600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857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009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162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552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704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3775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336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489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1641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1793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1946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098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2251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2403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2555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2708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2860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3013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3165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3470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3622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879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031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184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574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727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3317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9525" y="1160463"/>
            <a:ext cx="4572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5494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3970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4122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4275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4427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4579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4732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4884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5189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5341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5037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5516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3992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4144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4297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4449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4602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4754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4906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5211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5364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5059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3132138" y="4868863"/>
            <a:ext cx="4572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56673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58197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59721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61245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56896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58420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59944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61468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3132138" y="3716338"/>
            <a:ext cx="4572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395288" y="1268414"/>
            <a:ext cx="4166970" cy="15128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2780928"/>
            <a:ext cx="4176464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923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ru-RU" altLang="ru-RU" sz="1500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352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971848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1837036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buSzPct val="100000"/>
              <a:buFont typeface="Wingdings" pitchFamily="2" charset="2"/>
              <a:buChar char="§"/>
              <a:defRPr/>
            </a:lvl1pPr>
            <a:lvl2pPr marL="361950" indent="-18097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288" y="1052513"/>
            <a:ext cx="8353425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4"/>
          </p:nvPr>
        </p:nvSpPr>
        <p:spPr>
          <a:xfrm>
            <a:off x="1070273" y="6381750"/>
            <a:ext cx="865188" cy="215900"/>
          </a:xfrm>
        </p:spPr>
        <p:txBody>
          <a:bodyPr/>
          <a:lstStyle/>
          <a:p>
            <a:pPr>
              <a:defRPr/>
            </a:pPr>
            <a:fld id="{06D3A8BD-02D4-4F03-99FE-C35C5437F250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BE194B-5D65-404E-9E43-4E90E8D275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3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256A-24CF-4AD9-B02B-CF20F60562F6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25F5-1ED5-4F32-B248-63824FA43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5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95288" y="1052736"/>
            <a:ext cx="8353425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2555875" y="6381750"/>
            <a:ext cx="52562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9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E2E4-6728-42F6-9C69-FD2266573AF0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373-FDDF-4843-B308-2A94C98B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4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48BE-82CC-4457-A478-BBD6F065469F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B10B-1515-42B8-8D2F-B396528F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8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2209-55C5-4BB9-9185-1A5253C66240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FF37-2FC5-4BC1-B59C-6B8D7542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9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9365-9058-4295-B972-4E0212E7236D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28BE-CEF7-4171-8475-52E82FD4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8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412206"/>
            <a:ext cx="4105276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500562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572000" y="5516563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4D3-A242-4234-B1EF-0E80D7907E1D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6D41-7C00-48D8-8530-ECE1397C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1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2000" y="1418157"/>
            <a:ext cx="4176713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4500562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516564"/>
            <a:ext cx="4176712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384A-B7D5-4788-94CC-B660153060D1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7E3F-D858-454A-A0F9-F78359A1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96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211E-4869-49D8-BE9D-9DBFEC7C1BFF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8798-777A-4440-8018-B568AF01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95288" y="1628800"/>
            <a:ext cx="8353425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376E-EC9A-47C3-9AC7-773C3836346D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817F-D6F7-4742-98D3-1A4D223B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/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394744"/>
            <a:ext cx="4105275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655744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468312" y="1484313"/>
            <a:ext cx="4032251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B44C-8EEC-43B5-8E0E-84922A5B42CF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0604-BF0C-4E7B-9273-15A1848D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393157"/>
            <a:ext cx="4105275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572000" y="5670450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4644230" y="1484313"/>
            <a:ext cx="4104483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2F54-98EA-493E-B384-10228D72FC27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79BD-4CB1-4E22-95D1-34012A50B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468313" y="692150"/>
            <a:ext cx="1944687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2484438" y="620713"/>
            <a:ext cx="6264275" cy="720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468313" y="2637442"/>
            <a:ext cx="935335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2484438" y="1413743"/>
            <a:ext cx="6264275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0ECD-A870-491A-A64A-F66B85FCA821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FCD-75C7-4F77-AE73-80EEB4E9B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5724525" y="3213100"/>
            <a:ext cx="3024188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395288" y="1413743"/>
            <a:ext cx="65532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7092281" y="4868863"/>
            <a:ext cx="936104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281B-F709-4119-91C4-ACA98C4DB5F0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C65D-EEA9-47A9-84F9-B10C3C3E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0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613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971599" y="1557337"/>
            <a:ext cx="6734125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96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098550"/>
            <a:ext cx="7705725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-794" y="1089819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292056" y="5453857"/>
            <a:ext cx="1412875" cy="14144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7470B8-FD5B-4650-83A0-39FB7398EE8A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81977C-79C3-4009-8BC1-3F10AEA7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71550" y="3213100"/>
            <a:ext cx="45370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Россия, 115035, Москва, </a:t>
            </a:r>
            <a:r>
              <a:rPr kumimoji="0" lang="ru-RU" sz="1800" dirty="0" err="1" smtClean="0">
                <a:solidFill>
                  <a:schemeClr val="bg1"/>
                </a:solidFill>
                <a:latin typeface="PT Sans" charset="0"/>
              </a:rPr>
              <a:t>ул.Садовническая</a:t>
            </a: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, д. 79</a:t>
            </a:r>
          </a:p>
          <a:p>
            <a:pPr>
              <a:defRPr/>
            </a:pPr>
            <a:endParaRPr kumimoji="0" lang="en-US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Телефон: +7(</a:t>
            </a:r>
            <a:r>
              <a:rPr kumimoji="0" lang="en-US" sz="1800" dirty="0" smtClean="0">
                <a:solidFill>
                  <a:schemeClr val="bg1"/>
                </a:solidFill>
                <a:latin typeface="PT Sans" charset="0"/>
              </a:rPr>
              <a:t>495)783-79-98</a:t>
            </a: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Факс: +7(495)783-79-74</a:t>
            </a:r>
            <a:b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</a:b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en-US" sz="1800" dirty="0" smtClean="0">
                <a:solidFill>
                  <a:schemeClr val="bg1"/>
                </a:solidFill>
                <a:latin typeface="PT Sans" charset="0"/>
              </a:rPr>
              <a:t>www.mspbank.ru</a:t>
            </a:r>
            <a:endParaRPr kumimoji="0" lang="ru-RU" sz="1800" dirty="0" smtClean="0"/>
          </a:p>
          <a:p>
            <a:pPr>
              <a:defRPr/>
            </a:pPr>
            <a:endParaRPr kumimoji="0" lang="ru-RU" sz="1800" dirty="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1"/>
            <a:ext cx="6480770" cy="43155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107524-7620-4AEA-91E3-FC3B64AD06C2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590EAD-D6B1-4572-BC96-5EECFE8A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2287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2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82" y="522290"/>
            <a:ext cx="6110654" cy="46672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71855" y="1470025"/>
            <a:ext cx="8210550" cy="4876800"/>
          </a:xfrm>
        </p:spPr>
        <p:txBody>
          <a:bodyPr/>
          <a:lstStyle>
            <a:lvl1pPr marL="180975" indent="-180975">
              <a:buFont typeface="Wingdings" pitchFamily="2" charset="2"/>
              <a:buChar char="§"/>
              <a:defRPr sz="1600"/>
            </a:lvl1pPr>
            <a:lvl2pPr marL="482600" indent="-212725">
              <a:buFont typeface="Wingdings" pitchFamily="2" charset="2"/>
              <a:buChar char="§"/>
              <a:defRPr sz="1400">
                <a:solidFill>
                  <a:srgbClr val="0065B0"/>
                </a:solidFill>
              </a:defRPr>
            </a:lvl2pPr>
            <a:lvl3pPr marL="901700" indent="-228600">
              <a:buFont typeface="Wingdings" pitchFamily="2" charset="2"/>
              <a:buChar char="§"/>
              <a:defRPr/>
            </a:lvl3pPr>
            <a:lvl4pPr marL="1320800" indent="-228600">
              <a:buFont typeface="Wingdings" pitchFamily="2" charset="2"/>
              <a:buChar char="§"/>
              <a:defRPr sz="1000"/>
            </a:lvl4pPr>
            <a:lvl5pPr marL="1739900" indent="-228600">
              <a:buFont typeface="Wingdings" pitchFamily="2" charset="2"/>
              <a:buChar char="§"/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4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6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8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9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5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0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80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6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71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4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8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72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73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0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9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4002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6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5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9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63614-A142-44BB-807D-F37E3224227E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7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A08D5-3B65-408A-8C66-6C086875664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3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F2B0F-43A6-41CD-93FA-6E44E2507D4A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89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9C68C-9516-4F92-9F45-442C82ACD9E3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42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A1EDC-8003-4949-BCDB-418EEF7D10E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7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727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FB8D1-4B82-4130-BDFE-ECC91A856F5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7453EA-636E-4452-9C25-37E497A08585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5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AB265-3C69-4BAC-A726-1FC49A1014D1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B130F4-1E13-48C3-8801-CDA2507A11D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96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46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266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Щелкните, чтобы добавить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0" y="6381750"/>
            <a:ext cx="86518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06D3A8BD-02D4-4F03-99FE-C35C5437F250}" type="datetime1">
              <a:rPr lang="ru-RU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555875" y="6381750"/>
            <a:ext cx="5241925" cy="21590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PT San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B7BE194B-5D65-404E-9E43-4E90E8D2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  <p:sldLayoutId id="2147485083" r:id="rId12"/>
    <p:sldLayoutId id="2147485084" r:id="rId13"/>
    <p:sldLayoutId id="2147485085" r:id="rId14"/>
    <p:sldLayoutId id="2147485086" r:id="rId15"/>
    <p:sldLayoutId id="2147485087" r:id="rId16"/>
    <p:sldLayoutId id="2147485088" r:id="rId17"/>
    <p:sldLayoutId id="2147485089" r:id="rId18"/>
    <p:sldLayoutId id="2147485090" r:id="rId19"/>
    <p:sldLayoutId id="2147485091" r:id="rId20"/>
    <p:sldLayoutId id="2147485092" r:id="rId21"/>
    <p:sldLayoutId id="2147485093" r:id="rId22"/>
    <p:sldLayoutId id="2147485094" r:id="rId23"/>
    <p:sldLayoutId id="2147485095" r:id="rId24"/>
    <p:sldLayoutId id="2147485096" r:id="rId25"/>
    <p:sldLayoutId id="2147485097" r:id="rId26"/>
    <p:sldLayoutId id="2147485098" r:id="rId27"/>
    <p:sldLayoutId id="2147485102" r:id="rId28"/>
    <p:sldLayoutId id="2147485103" r:id="rId29"/>
    <p:sldLayoutId id="2147485104" r:id="rId30"/>
    <p:sldLayoutId id="2147485105" r:id="rId3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kern="1200" cap="all">
          <a:solidFill>
            <a:schemeClr val="tx1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34"/>
        </a:buBlip>
        <a:defRPr kumimoji="1" sz="1500" kern="1200">
          <a:solidFill>
            <a:schemeClr val="tx2"/>
          </a:solidFill>
          <a:latin typeface="Arial"/>
          <a:ea typeface="Arial" charset="0"/>
          <a:cs typeface="Arial"/>
        </a:defRPr>
      </a:lvl1pPr>
      <a:lvl2pPr marL="171450" indent="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3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2pPr>
      <a:lvl3pPr marL="530225" indent="384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1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3A3B-939A-4E88-919E-8BBDE36CC91D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9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5B34-2FD0-4715-8675-093A0AB83E1E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34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eaLnBrk="1" hangingPunct="1"/>
            <a:fld id="{3D072A58-F2A1-4E64-9DD3-6DBC09B2612E}" type="slidenum">
              <a:rPr lang="ru-RU">
                <a:solidFill>
                  <a:prstClr val="white"/>
                </a:solidFill>
                <a:cs typeface="+mn-cs"/>
              </a:rPr>
              <a:pPr eaLnBrk="1" hangingPunct="1"/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dirty="0" smtClean="0">
                <a:solidFill>
                  <a:prstClr val="white"/>
                </a:solidFill>
                <a:cs typeface="+mn-cs"/>
              </a:rPr>
              <a:t>Программа финансовой поддержки МСП</a:t>
            </a:r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5304"/>
            <a:ext cx="766834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4408" y="6165304"/>
            <a:ext cx="89959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07704" y="0"/>
            <a:ext cx="1926468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6800"/>
                    </a14:imgEffect>
                    <a14:imgEffect>
                      <a14:saturation sat="80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652787" cy="33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7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4543" y="1563688"/>
            <a:ext cx="32400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cap="all" baseline="0">
                <a:solidFill>
                  <a:schemeClr val="bg1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 smtClean="0"/>
              <a:t>Роль МСП банка в проектах по секьюритизации кредитов малому и среднему предпринимательству</a:t>
            </a:r>
            <a:endParaRPr lang="ru-RU" sz="1800" dirty="0"/>
          </a:p>
        </p:txBody>
      </p:sp>
      <p:sp>
        <p:nvSpPr>
          <p:cNvPr id="5" name="Дата 3"/>
          <p:cNvSpPr txBox="1">
            <a:spLocks/>
          </p:cNvSpPr>
          <p:nvPr/>
        </p:nvSpPr>
        <p:spPr bwMode="auto">
          <a:xfrm>
            <a:off x="395536" y="3789040"/>
            <a:ext cx="323983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  <a:defRPr kumimoji="1" sz="1600" kern="1200" baseline="0">
                <a:solidFill>
                  <a:schemeClr val="bg1"/>
                </a:solidFill>
                <a:latin typeface="PT Sans"/>
                <a:ea typeface="Arial" charset="0"/>
                <a:cs typeface="PT Sans"/>
              </a:defRPr>
            </a:lvl1pPr>
            <a:lvl2pPr marL="171450" indent="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3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2pPr>
            <a:lvl3pPr marL="530225" indent="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1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Август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314491" y="1227987"/>
            <a:ext cx="2169277" cy="1298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 smtClean="0">
                <a:latin typeface="Arial" pitchFamily="34" charset="0"/>
              </a:rPr>
              <a:t>МСП БАНК</a:t>
            </a:r>
            <a:endParaRPr lang="en-US" sz="1400" dirty="0" smtClean="0">
              <a:latin typeface="Arial" pitchFamily="34" charset="0"/>
            </a:endParaRPr>
          </a:p>
          <a:p>
            <a:endParaRPr lang="en-US" sz="1400" dirty="0">
              <a:latin typeface="Arial" pitchFamily="34" charset="0"/>
            </a:endParaRPr>
          </a:p>
          <a:p>
            <a:endParaRPr lang="en-US" sz="1400" dirty="0" smtClean="0">
              <a:latin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</a:rPr>
            </a:br>
            <a:r>
              <a:rPr lang="ru-RU" sz="1400" cap="all" dirty="0" smtClean="0">
                <a:latin typeface="Arial" pitchFamily="34" charset="0"/>
              </a:rPr>
              <a:t>мастер </a:t>
            </a:r>
            <a:r>
              <a:rPr lang="ru-RU" sz="1400" cap="all" dirty="0" err="1" smtClean="0">
                <a:latin typeface="Arial" pitchFamily="34" charset="0"/>
              </a:rPr>
              <a:t>сервисер</a:t>
            </a:r>
            <a:endParaRPr lang="en-US" sz="1400" cap="all" dirty="0" smtClean="0">
              <a:latin typeface="Arial" pitchFamily="34" charset="0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gray">
          <a:xfrm>
            <a:off x="5724128" y="1897087"/>
            <a:ext cx="624360" cy="307777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gray">
          <a:xfrm>
            <a:off x="611560" y="1714971"/>
            <a:ext cx="624360" cy="307777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gray">
          <a:xfrm>
            <a:off x="1619001" y="1698197"/>
            <a:ext cx="624360" cy="307777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DE68D2-F9F9-4679-BFA5-166B01933399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Секьюритизация: </a:t>
            </a:r>
            <a:r>
              <a:rPr lang="ru-RU" dirty="0" smtClean="0"/>
              <a:t>РОЛИ МСП БАНКА</a:t>
            </a:r>
            <a:endParaRPr lang="ru-RU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3678658" y="1671538"/>
            <a:ext cx="624360" cy="307777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5220072" y="2554684"/>
            <a:ext cx="624360" cy="307777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graphicFrame>
        <p:nvGraphicFramePr>
          <p:cNvPr id="11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34644"/>
              </p:ext>
            </p:extLst>
          </p:nvPr>
        </p:nvGraphicFramePr>
        <p:xfrm>
          <a:off x="3664786" y="1221962"/>
          <a:ext cx="2707414" cy="16535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0800"/>
                <a:gridCol w="1586614"/>
              </a:tblGrid>
              <a:tr h="11880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СПЕЦИАЛИЗИРОВАННОЕ 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ОБЩЕСТВО</a:t>
                      </a:r>
                      <a:endParaRPr kumimoji="0" lang="en-US" sz="1200" b="1" i="0" u="none" strike="noStrike" kern="1200" cap="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АКТИВЫ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ПАССИВЫ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Портфель кредитов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Облигации Класса А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77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Субординированный кредит и/или Облигации Класс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Резервный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фонд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36F"/>
                    </a:solidFill>
                  </a:tcPr>
                </a:tc>
              </a:tr>
            </a:tbl>
          </a:graphicData>
        </a:graphic>
      </p:graphicFrame>
      <p:cxnSp>
        <p:nvCxnSpPr>
          <p:cNvPr id="14" name="AutoShape 45"/>
          <p:cNvCxnSpPr>
            <a:cxnSpLocks noChangeShapeType="1"/>
            <a:stCxn id="30" idx="3"/>
            <a:endCxn id="8" idx="1"/>
          </p:cNvCxnSpPr>
          <p:nvPr/>
        </p:nvCxnSpPr>
        <p:spPr bwMode="auto">
          <a:xfrm flipV="1">
            <a:off x="2310413" y="1825427"/>
            <a:ext cx="1368245" cy="3129"/>
          </a:xfrm>
          <a:prstGeom prst="bentConnector3">
            <a:avLst>
              <a:gd name="adj1" fmla="val 50000"/>
            </a:avLst>
          </a:prstGeom>
          <a:ln w="19050"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Box 330"/>
          <p:cNvSpPr txBox="1">
            <a:spLocks noChangeArrowheads="1"/>
          </p:cNvSpPr>
          <p:nvPr/>
        </p:nvSpPr>
        <p:spPr bwMode="auto">
          <a:xfrm>
            <a:off x="2051720" y="1844824"/>
            <a:ext cx="2033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Действительная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b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продажа Портфеля</a:t>
            </a:r>
            <a:endParaRPr lang="ru-RU" sz="1000" dirty="0" smtClean="0">
              <a:solidFill>
                <a:srgbClr val="0A2973"/>
              </a:solidFill>
            </a:endParaRPr>
          </a:p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Кредитов.</a:t>
            </a:r>
          </a:p>
        </p:txBody>
      </p:sp>
      <p:sp>
        <p:nvSpPr>
          <p:cNvPr id="22" name="Text Box 357"/>
          <p:cNvSpPr txBox="1">
            <a:spLocks noChangeArrowheads="1"/>
          </p:cNvSpPr>
          <p:nvPr/>
        </p:nvSpPr>
        <p:spPr bwMode="auto">
          <a:xfrm>
            <a:off x="6484576" y="2060848"/>
            <a:ext cx="23358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Продажа Облигаций Класса А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/>
            </a:r>
            <a:b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инвесторам.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Погашение основного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/>
            </a:r>
            <a:b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долга </a:t>
            </a:r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и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процентов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25" name="AutoShape 45"/>
          <p:cNvCxnSpPr>
            <a:cxnSpLocks noChangeShapeType="1"/>
            <a:stCxn id="71" idx="3"/>
            <a:endCxn id="37" idx="2"/>
          </p:cNvCxnSpPr>
          <p:nvPr/>
        </p:nvCxnSpPr>
        <p:spPr bwMode="auto">
          <a:xfrm flipV="1">
            <a:off x="6348488" y="1960626"/>
            <a:ext cx="1493923" cy="90350"/>
          </a:xfrm>
          <a:prstGeom prst="bentConnector2">
            <a:avLst/>
          </a:prstGeom>
          <a:ln w="22225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gray">
          <a:xfrm>
            <a:off x="497808" y="1566946"/>
            <a:ext cx="1812605" cy="523220"/>
          </a:xfrm>
          <a:prstGeom prst="rect">
            <a:avLst/>
          </a:prstGeom>
          <a:gradFill>
            <a:gsLst>
              <a:gs pos="0">
                <a:schemeClr val="tx1"/>
              </a:gs>
              <a:gs pos="90000">
                <a:schemeClr val="tx1"/>
              </a:gs>
              <a:gs pos="100000">
                <a:schemeClr val="tx1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 smtClean="0">
                <a:latin typeface="Arial" pitchFamily="34" charset="0"/>
              </a:rPr>
              <a:t>БАНК ОРИГИНАТОР</a:t>
            </a:r>
            <a:endParaRPr lang="en-US" sz="1400" dirty="0" smtClean="0">
              <a:latin typeface="Arial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gray">
          <a:xfrm>
            <a:off x="6936108" y="1221962"/>
            <a:ext cx="1812605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 smtClean="0">
                <a:latin typeface="Arial" pitchFamily="34" charset="0"/>
              </a:rPr>
              <a:t>МСП БАНК</a:t>
            </a:r>
            <a:br>
              <a:rPr lang="ru-RU" sz="1400" dirty="0" smtClean="0">
                <a:latin typeface="Arial" pitchFamily="34" charset="0"/>
              </a:rPr>
            </a:br>
            <a:r>
              <a:rPr lang="ru-RU" sz="1400" cap="all" dirty="0" smtClean="0">
                <a:latin typeface="Arial" pitchFamily="34" charset="0"/>
              </a:rPr>
              <a:t>Якорный инвестор</a:t>
            </a:r>
            <a:endParaRPr lang="en-US" sz="1400" cap="all" dirty="0" smtClean="0">
              <a:latin typeface="Arial" pitchFamily="34" charset="0"/>
            </a:endParaRPr>
          </a:p>
        </p:txBody>
      </p:sp>
      <p:graphicFrame>
        <p:nvGraphicFramePr>
          <p:cNvPr id="75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0307"/>
              </p:ext>
            </p:extLst>
          </p:nvPr>
        </p:nvGraphicFramePr>
        <p:xfrm>
          <a:off x="324049" y="3212976"/>
          <a:ext cx="8424663" cy="3036352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015703"/>
                <a:gridCol w="1728192"/>
                <a:gridCol w="2088232"/>
                <a:gridCol w="1200295"/>
                <a:gridCol w="1392241"/>
              </a:tblGrid>
              <a:tr h="29315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РОЛИ МСП БАНКА В ПРОЕКТЕ ПО СЕКЬЮРИТИЗАЦИИ КРЕДИТОВ МСП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/>
                </a:tc>
              </a:tr>
              <a:tr h="423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Комплексная проверка 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diligence)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Анализ портфеля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Расчетный агент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Банк Залогового счета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Мастер-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Сервисер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566"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Процедуры </a:t>
                      </a: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андерайтинга</a:t>
                      </a:r>
                      <a:endParaRPr kumimoji="0" lang="ru-RU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Кредитный процесс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Процедуры обслуживания и обращения взыскания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Стандартные формы кредитной и залоговой документации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Работа с просроченной задолженностью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Внутреннией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системы безопасности и </a:t>
                      </a: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ИТ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системы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Исторический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винтажный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анализ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Подготовка форм для выгрузки и анализа данных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Стратификационные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таблицы, определение квалификационных требований и отбор портфеля обеспечения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Моделирование денежных потоков</a:t>
                      </a:r>
                      <a:endParaRPr kumimoji="0" lang="en-US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Расчет и осуществление платежей СФО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Мониторинг основных параметров Портфеля и приобретаемых СФО активов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Мониторинг отчетности по проекту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Контроль за выполнением основных условий (триггеров)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отчета инвесторам</a:t>
                      </a:r>
                      <a:endParaRPr kumimoji="0" lang="en-US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Контроль за использованием денежных средств в соответствии с эмиссионной документацией</a:t>
                      </a:r>
                      <a:endParaRPr kumimoji="0" lang="en-US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Мониторинг и Гарантирование качества обслуживания, замена основного и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или резервного </a:t>
                      </a:r>
                      <a:r>
                        <a:rPr kumimoji="0" lang="ru-RU" sz="10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сервисера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случае снижения качества обслуживания или банкротства последних</a:t>
                      </a:r>
                      <a:endParaRPr kumimoji="0" lang="en-US" sz="10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20713"/>
            <a:ext cx="8748464" cy="1008087"/>
          </a:xfrm>
        </p:spPr>
        <p:txBody>
          <a:bodyPr/>
          <a:lstStyle/>
          <a:p>
            <a:r>
              <a:rPr lang="ru-RU" dirty="0" smtClean="0"/>
              <a:t>Роли и услуги </a:t>
            </a:r>
            <a:r>
              <a:rPr lang="ru-RU" dirty="0" err="1" smtClean="0"/>
              <a:t>мсп</a:t>
            </a:r>
            <a:r>
              <a:rPr lang="ru-RU" dirty="0" smtClean="0"/>
              <a:t> банка в Проекте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секьюритизации МСП Активов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485354"/>
            <a:ext cx="8353425" cy="46799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МСП Банк предоставляет инфраструктурные услуги для реализации проектов по секьюритизации: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услуги – расчетный агент</a:t>
            </a:r>
          </a:p>
          <a:p>
            <a:pPr lvl="1"/>
            <a:r>
              <a:rPr lang="ru-RU" dirty="0"/>
              <a:t>Мониторинг текущего качества </a:t>
            </a:r>
            <a:r>
              <a:rPr lang="ru-RU" dirty="0" smtClean="0"/>
              <a:t>портфеля осуществляется на основе ежемесячных сервисных отчетов </a:t>
            </a:r>
            <a:r>
              <a:rPr lang="ru-RU" dirty="0" err="1" smtClean="0"/>
              <a:t>Оригинатора</a:t>
            </a:r>
            <a:r>
              <a:rPr lang="ru-RU" dirty="0" smtClean="0"/>
              <a:t>.</a:t>
            </a:r>
            <a:endParaRPr lang="ru-RU" dirty="0"/>
          </a:p>
          <a:p>
            <a:pPr lvl="1"/>
            <a:r>
              <a:rPr lang="ru-RU" dirty="0"/>
              <a:t>Контроль обеспечения и исполнения основных условий (</a:t>
            </a:r>
            <a:r>
              <a:rPr lang="en-US" dirty="0"/>
              <a:t>transaction triggers</a:t>
            </a:r>
            <a:r>
              <a:rPr lang="en-US" dirty="0" smtClean="0"/>
              <a:t>)</a:t>
            </a:r>
            <a:r>
              <a:rPr lang="ru-RU" dirty="0" smtClean="0"/>
              <a:t>, которые влияют на возможность дальнейшего пополнение портфеля в течение револьверного периода.</a:t>
            </a:r>
            <a:endParaRPr lang="ru-RU" dirty="0"/>
          </a:p>
          <a:p>
            <a:pPr lvl="1"/>
            <a:r>
              <a:rPr lang="ru-RU" dirty="0"/>
              <a:t>Контроль </a:t>
            </a:r>
            <a:r>
              <a:rPr lang="ru-RU" dirty="0" smtClean="0"/>
              <a:t>и расчеты за </a:t>
            </a:r>
            <a:r>
              <a:rPr lang="ru-RU" dirty="0"/>
              <a:t>вновь </a:t>
            </a:r>
            <a:r>
              <a:rPr lang="ru-RU" dirty="0" smtClean="0"/>
              <a:t>приобретаемые активы </a:t>
            </a:r>
            <a:r>
              <a:rPr lang="ru-RU" dirty="0"/>
              <a:t>в </a:t>
            </a:r>
            <a:r>
              <a:rPr lang="ru-RU" dirty="0" smtClean="0"/>
              <a:t>течение </a:t>
            </a:r>
            <a:r>
              <a:rPr lang="ru-RU" dirty="0"/>
              <a:t>револьверного </a:t>
            </a:r>
            <a:r>
              <a:rPr lang="ru-RU" dirty="0" smtClean="0"/>
              <a:t>периода.</a:t>
            </a:r>
          </a:p>
          <a:p>
            <a:pPr lvl="1"/>
            <a:r>
              <a:rPr lang="ru-RU" dirty="0" smtClean="0"/>
              <a:t>Предоставление отчетов инвесторам, содержащих исчерпывающую информацию по проекту: текущее состояние портфеля обеспечения, информация о выплатах третьим лицам, </a:t>
            </a:r>
            <a:r>
              <a:rPr lang="ru-RU" dirty="0"/>
              <a:t>информация </a:t>
            </a:r>
            <a:r>
              <a:rPr lang="ru-RU" dirty="0" smtClean="0"/>
              <a:t>об очередности платежей по облигациям и прочему финансированию</a:t>
            </a:r>
            <a:r>
              <a:rPr lang="en-US" dirty="0" smtClean="0"/>
              <a:t>.</a:t>
            </a:r>
            <a:endParaRPr lang="ru-RU" dirty="0"/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Открытие залоговых счетов для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СФО:</a:t>
            </a:r>
          </a:p>
          <a:p>
            <a:pPr lvl="1"/>
            <a:r>
              <a:rPr lang="ru-RU" dirty="0" smtClean="0"/>
              <a:t>В соответствии с новым законодательством, все денежные средства, полученные от портфеля активов, должны учитываться на залоговых счетах.</a:t>
            </a:r>
            <a:endParaRPr lang="en-US" dirty="0" smtClean="0"/>
          </a:p>
          <a:p>
            <a:pPr lvl="1"/>
            <a:r>
              <a:rPr lang="ru-RU" dirty="0" smtClean="0"/>
              <a:t>Банк, в котором открыты залоговые счета, обязан контролировать движение денежных средств в соответствии с требованиями эмиссионной документации.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Предоставление услуги – Мастер-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сервисер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ru-RU" dirty="0" smtClean="0"/>
              <a:t>Мониторинг и гарантирование качества обслуживания.  Право на замену основного и</a:t>
            </a:r>
            <a:r>
              <a:rPr lang="en-US" dirty="0" smtClean="0"/>
              <a:t>/</a:t>
            </a:r>
            <a:r>
              <a:rPr lang="ru-RU" dirty="0" smtClean="0"/>
              <a:t>или резервного сервисного агента в случае снижения качества обслуживания или банкротства последних и назначение нового сервисного агента под гарантию Мастер-</a:t>
            </a:r>
            <a:r>
              <a:rPr lang="ru-RU" dirty="0" err="1" smtClean="0"/>
              <a:t>сервисера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D3A8BD-02D4-4F03-99FE-C35C5437F250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BE194B-5D65-404E-9E43-4E90E8D275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068513" y="4437112"/>
            <a:ext cx="4584129" cy="1373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8071" y="3611375"/>
            <a:ext cx="4584129" cy="1373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3425" cy="720725"/>
          </a:xfrm>
        </p:spPr>
        <p:txBody>
          <a:bodyPr/>
          <a:lstStyle/>
          <a:p>
            <a:r>
              <a:rPr lang="en-US" b="1" cap="al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cap="all" dirty="0" smtClean="0">
                <a:solidFill>
                  <a:schemeClr val="accent4">
                    <a:lumMod val="75000"/>
                  </a:schemeClr>
                </a:solidFill>
              </a:rPr>
              <a:t>Принципы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анализа портфеля кредитов МСП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Оригинатор предоставляет данные по кредитам, выданным в прошедшие периоды, </a:t>
            </a:r>
            <a:r>
              <a:rPr lang="ru-RU" dirty="0" smtClean="0"/>
              <a:t>с разбивкой на месячные поколения выдачи; жизнь каждого поколения прослеживается отдельно. </a:t>
            </a:r>
            <a:endParaRPr lang="ru-RU" dirty="0"/>
          </a:p>
          <a:p>
            <a:r>
              <a:rPr lang="ru-RU" dirty="0" smtClean="0"/>
              <a:t>Сумма ОСЗ (остаток ссудной задолженности) </a:t>
            </a:r>
            <a:r>
              <a:rPr lang="ru-RU" dirty="0"/>
              <a:t>всех </a:t>
            </a:r>
            <a:r>
              <a:rPr lang="ru-RU" dirty="0" smtClean="0"/>
              <a:t>кредитов данного поколения, </a:t>
            </a:r>
            <a:r>
              <a:rPr lang="ru-RU" dirty="0"/>
              <a:t>ставших дефолтными в каждый </a:t>
            </a:r>
            <a:r>
              <a:rPr lang="ru-RU" dirty="0" smtClean="0"/>
              <a:t>месяц </a:t>
            </a:r>
            <a:r>
              <a:rPr lang="ru-RU" dirty="0"/>
              <a:t>после </a:t>
            </a:r>
            <a:r>
              <a:rPr lang="ru-RU" dirty="0" smtClean="0"/>
              <a:t>даты </a:t>
            </a:r>
            <a:r>
              <a:rPr lang="ru-RU" dirty="0"/>
              <a:t>выдачи, документируется для каждого отдельного </a:t>
            </a:r>
            <a:r>
              <a:rPr lang="ru-RU" dirty="0" err="1" smtClean="0"/>
              <a:t>винтажа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Рассчитывается "статический" коэффициент дефолтов, который представляет собой отношение суммы ОСЗ всех дефолтных кредитов накопленным итогом (начиная с первого квартала и заканчивая отчетным кварталом) к ОСЗ </a:t>
            </a:r>
            <a:r>
              <a:rPr lang="ru-RU" dirty="0" err="1"/>
              <a:t>винтажа</a:t>
            </a:r>
            <a:r>
              <a:rPr lang="ru-RU" dirty="0"/>
              <a:t> на дату </a:t>
            </a:r>
            <a:r>
              <a:rPr lang="ru-RU" dirty="0" smtClean="0"/>
              <a:t>выдачи.</a:t>
            </a:r>
            <a:endParaRPr lang="en-US" dirty="0" smtClean="0"/>
          </a:p>
          <a:p>
            <a:r>
              <a:rPr lang="ru-RU" dirty="0" smtClean="0"/>
              <a:t>Проводитс</a:t>
            </a:r>
            <a:r>
              <a:rPr lang="ru-RU" dirty="0"/>
              <a:t>я </a:t>
            </a:r>
            <a:r>
              <a:rPr lang="ru-RU" dirty="0" err="1"/>
              <a:t>винтажный</a:t>
            </a:r>
            <a:r>
              <a:rPr lang="ru-RU" dirty="0"/>
              <a:t> анализ - экстраполяция уровня дефолтов </a:t>
            </a:r>
            <a:r>
              <a:rPr lang="ru-RU" dirty="0" smtClean="0"/>
              <a:t>(кумулятивные </a:t>
            </a:r>
            <a:r>
              <a:rPr lang="ru-RU" dirty="0"/>
              <a:t>дефолты для "коротких" </a:t>
            </a:r>
            <a:r>
              <a:rPr lang="ru-RU" dirty="0" err="1"/>
              <a:t>винтажей</a:t>
            </a:r>
            <a:r>
              <a:rPr lang="ru-RU" dirty="0"/>
              <a:t> экстраполируются, используя средний коэффициент роста, наблюдаемый в данном периоде для "старых" </a:t>
            </a:r>
            <a:r>
              <a:rPr lang="ru-RU" dirty="0" err="1" smtClean="0"/>
              <a:t>винтажей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Проводится коррекция рассчитанного уровня дефолтов на:</a:t>
            </a:r>
          </a:p>
          <a:p>
            <a:pPr lvl="1"/>
            <a:r>
              <a:rPr lang="ru-RU" dirty="0" smtClean="0"/>
              <a:t>«выдержку» портфеля;</a:t>
            </a:r>
          </a:p>
          <a:p>
            <a:pPr lvl="1"/>
            <a:r>
              <a:rPr lang="ru-RU" dirty="0" smtClean="0"/>
              <a:t>влияние «коротких </a:t>
            </a:r>
            <a:r>
              <a:rPr lang="ru-RU" dirty="0" err="1" smtClean="0"/>
              <a:t>винтажей</a:t>
            </a:r>
            <a:r>
              <a:rPr lang="ru-RU" dirty="0" smtClean="0"/>
              <a:t>» на результат расчета;</a:t>
            </a:r>
          </a:p>
          <a:p>
            <a:pPr lvl="1"/>
            <a:r>
              <a:rPr lang="ru-RU" dirty="0" smtClean="0"/>
              <a:t>макроэкономическую ситуацию, стадию экономического цикла.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Требования к предоставлению исторических данных по портфелю кредитов МСП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DE68D2-F9F9-4679-BFA5-166B01933399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1D79AFF-506A-405A-87E6-A1A40720EE8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ru-RU" sz="2000" cap="all" dirty="0" err="1">
                <a:latin typeface="PT Sans" panose="020B0503020203020204" pitchFamily="34" charset="-52"/>
                <a:ea typeface="Arial" charset="0"/>
              </a:rPr>
              <a:t>Секьюритизация</a:t>
            </a:r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 </a:t>
            </a:r>
            <a:r>
              <a:rPr kumimoji="1" lang="ru-RU" sz="2000" cap="all" dirty="0" smtClean="0">
                <a:latin typeface="PT Sans" panose="020B0503020203020204" pitchFamily="34" charset="-52"/>
                <a:ea typeface="Arial" charset="0"/>
              </a:rPr>
              <a:t>МСП – </a:t>
            </a:r>
            <a:r>
              <a:rPr kumimoji="1" lang="ru-RU" sz="1600" cap="all" dirty="0" smtClean="0">
                <a:latin typeface="PT Sans" panose="020B0503020203020204" pitchFamily="34" charset="-52"/>
                <a:ea typeface="Arial" charset="0"/>
              </a:rPr>
              <a:t>принципы селекции пула обеспечения по облигациям</a:t>
            </a:r>
            <a:endParaRPr kumimoji="1" lang="ru-RU" sz="1600" cap="all" dirty="0">
              <a:latin typeface="PT Sans" panose="020B0503020203020204" pitchFamily="34" charset="-52"/>
              <a:ea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273578"/>
            <a:ext cx="4176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</a:rPr>
              <a:t>МСП кредиты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Вероятность дефолта отдельного кредита определяется за счет анализа данных (включая исторические  данные) по всему портфелю, а также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андеррайтинга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и обслуживания.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Револьверные структуры сделок – для анализа вероятности дефолта и селекции должны использоваться данные по всему портфелю банка, чтобы исключить отбор лучших активов в начальный пул обеспечения (</a:t>
            </a:r>
            <a:r>
              <a:rPr lang="en-US" sz="1400" dirty="0" err="1" smtClean="0">
                <a:solidFill>
                  <a:schemeClr val="accent6">
                    <a:lumMod val="25000"/>
                  </a:schemeClr>
                </a:solidFill>
              </a:rPr>
              <a:t>cherrypicking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  <a:endParaRPr lang="en-US" sz="14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Недопустимость делать пре-селекцию пула и ограничивать объем данных для анализа , чтобы избежать негативный отбор (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negative selection)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во время револьверного периода.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Квалификационные требования к кредитам формируются на основе анализа всего портфеля и отбора пула обеспечения, чтобы ограничить флуктуацию денежного потока во время револьверного периода (изменение доходности, вероятности дефолта, концентрации).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algn="just"/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4355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Ипотека</a:t>
            </a:r>
          </a:p>
          <a:p>
            <a:pPr algn="just"/>
            <a:endParaRPr lang="ru-RU" sz="1400" u="sng" dirty="0">
              <a:solidFill>
                <a:srgbClr val="0070C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Параметры отдельного кредита являются индикаторами вероятности его дефолта (кредит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/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залог, платеж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/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доход, срок созревания (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seasoning)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, стоимость 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кв.м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, расположение и т.п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.).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Основной набор квалификационных требований к отдельным кредитам известен до анализа портфеля, могут меняться их числовые значения и требования к пулу в целом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).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Статические структуры сделок – возможность селекции «лучших» активов для ипотечного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покрытия.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Анализ и селекцию можно делать на основе ограниченного пре-отобранного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пула.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none" dirty="0" smtClean="0">
                <a:latin typeface="PT Sans" charset="0"/>
              </a:rPr>
              <a:t>СПАСИБО ЗА ВНИМАНИЕ!</a:t>
            </a:r>
          </a:p>
        </p:txBody>
      </p:sp>
      <p:sp>
        <p:nvSpPr>
          <p:cNvPr id="90115" name="Дата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B35D37-0AFE-4A19-B32A-28CEF5DC3A3F}" type="datetime1">
              <a:rPr lang="ru-RU" smtClean="0">
                <a:latin typeface="PT Sans" charset="0"/>
              </a:rPr>
              <a:pPr/>
              <a:t>21.08.2015</a:t>
            </a:fld>
            <a:endParaRPr lang="ru-RU" smtClean="0">
              <a:latin typeface="PT Sans" charset="0"/>
            </a:endParaRPr>
          </a:p>
        </p:txBody>
      </p:sp>
      <p:sp>
        <p:nvSpPr>
          <p:cNvPr id="9011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183882-8C56-4795-806F-B9D6A70DFCCC}" type="slidenum">
              <a:rPr lang="ru-RU" smtClean="0">
                <a:solidFill>
                  <a:schemeClr val="bg1"/>
                </a:solidFill>
                <a:latin typeface="PT Sans" charset="0"/>
              </a:rPr>
              <a:pPr/>
              <a:t>14</a:t>
            </a:fld>
            <a:endParaRPr lang="ru-RU" dirty="0" smtClean="0">
              <a:solidFill>
                <a:schemeClr val="bg1"/>
              </a:solidFill>
              <a:latin typeface="PT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0626" y="381299"/>
            <a:ext cx="5255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>
                <a:solidFill>
                  <a:srgbClr val="ED8B00"/>
                </a:solidFill>
              </a:rPr>
              <a:t>Сектор</a:t>
            </a:r>
            <a:r>
              <a:rPr lang="en-US" dirty="0">
                <a:solidFill>
                  <a:srgbClr val="ED8B00"/>
                </a:solidFill>
              </a:rPr>
              <a:t> </a:t>
            </a:r>
            <a:r>
              <a:rPr lang="ru-RU" dirty="0">
                <a:solidFill>
                  <a:srgbClr val="ED8B00"/>
                </a:solidFill>
              </a:rPr>
              <a:t>кредитования МСП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743" y="6567155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ED8B00"/>
                </a:solidFill>
              </a:rPr>
              <a:t>*Аналитический центр </a:t>
            </a:r>
            <a:r>
              <a:rPr lang="ru-RU" sz="1000" dirty="0" smtClean="0">
                <a:solidFill>
                  <a:srgbClr val="ED8B00"/>
                </a:solidFill>
              </a:rPr>
              <a:t>АО </a:t>
            </a:r>
            <a:r>
              <a:rPr lang="ru-RU" sz="1000" dirty="0">
                <a:solidFill>
                  <a:srgbClr val="ED8B00"/>
                </a:solidFill>
              </a:rPr>
              <a:t>«МСП Банк</a:t>
            </a:r>
            <a:r>
              <a:rPr lang="ru-RU" sz="1000" dirty="0" smtClean="0">
                <a:solidFill>
                  <a:srgbClr val="ED8B00"/>
                </a:solidFill>
              </a:rPr>
              <a:t>»</a:t>
            </a:r>
            <a:endParaRPr lang="ru-RU" sz="1000" dirty="0">
              <a:solidFill>
                <a:srgbClr val="ED8B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951496"/>
              </p:ext>
            </p:extLst>
          </p:nvPr>
        </p:nvGraphicFramePr>
        <p:xfrm>
          <a:off x="218457" y="3374688"/>
          <a:ext cx="3785791" cy="30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159376"/>
            <a:ext cx="381642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Отраслевая разбивка*: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756231"/>
              </p:ext>
            </p:extLst>
          </p:nvPr>
        </p:nvGraphicFramePr>
        <p:xfrm>
          <a:off x="611560" y="908720"/>
          <a:ext cx="7920879" cy="232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84634"/>
              </p:ext>
            </p:extLst>
          </p:nvPr>
        </p:nvGraphicFramePr>
        <p:xfrm>
          <a:off x="4355976" y="3159376"/>
          <a:ext cx="4519050" cy="31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45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C3AB-5469-4B1A-A294-73A2A3F67F77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5255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>
                <a:solidFill>
                  <a:srgbClr val="ED8B00"/>
                </a:solidFill>
              </a:rPr>
              <a:t>Сектор</a:t>
            </a:r>
            <a:r>
              <a:rPr lang="en-US" dirty="0">
                <a:solidFill>
                  <a:srgbClr val="ED8B00"/>
                </a:solidFill>
              </a:rPr>
              <a:t> </a:t>
            </a:r>
            <a:r>
              <a:rPr lang="ru-RU" dirty="0">
                <a:solidFill>
                  <a:srgbClr val="ED8B00"/>
                </a:solidFill>
              </a:rPr>
              <a:t>кредитования МСП в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1877" y="1052736"/>
            <a:ext cx="4104456" cy="543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108000"/>
              </a:lnSpc>
            </a:pP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Доля банков, входящих в число 30 крупнейших по объему активов, в портфеле задолженности сектора МСП продолжила снижаться – по итогам первого квартала она потеряла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1,6 </a:t>
            </a:r>
            <a:r>
              <a:rPr lang="ru-RU" sz="1200" b="1" dirty="0" err="1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п.п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. и составила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54,7%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. Стоит отметить существенное сокращение объемов выдач и портфеля в этом сегменте за прошедшие 12 месяцев – в сравнении с аналогичным периодом 2014 года в </a:t>
            </a:r>
            <a:r>
              <a:rPr lang="en-US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I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кв. 2015 банки ТОП-30 предоставили субъектам МСП на 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47%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меньше ресурсов, их портфель сократился на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16,6%,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при этом уровень просрочки прибавил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2,4 </a:t>
            </a:r>
            <a:r>
              <a:rPr lang="ru-RU" sz="1200" b="1" dirty="0" err="1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п.п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.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и составляет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11,8%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портфеля.</a:t>
            </a:r>
          </a:p>
          <a:p>
            <a:pPr marL="17145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Небольшие и средние банки за 12 месяцев прибавили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2,5%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портфеля, а доля просроченной задолженности в их портфелях выросла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</a:rPr>
              <a:t>на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</a:rPr>
              <a:t>2,4 </a:t>
            </a:r>
            <a:r>
              <a:rPr lang="ru-RU" sz="1200" b="1" dirty="0" err="1">
                <a:solidFill>
                  <a:srgbClr val="E6E6E6">
                    <a:lumMod val="25000"/>
                  </a:srgbClr>
                </a:solidFill>
              </a:rPr>
              <a:t>п.п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</a:rPr>
              <a:t>. 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</a:rPr>
              <a:t>и составляет</a:t>
            </a:r>
            <a:r>
              <a:rPr lang="ru-RU" sz="1200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</a:rPr>
              <a:t>6</a:t>
            </a:r>
            <a:r>
              <a:rPr lang="ru-RU" sz="1200" b="1" dirty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,5</a:t>
            </a:r>
            <a:r>
              <a:rPr lang="ru-RU" sz="1200" b="1" dirty="0" smtClean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%.</a:t>
            </a:r>
            <a:r>
              <a:rPr lang="en-US" sz="1200" b="1" dirty="0" smtClean="0">
                <a:solidFill>
                  <a:srgbClr val="E6E6E6">
                    <a:lumMod val="25000"/>
                  </a:srgbClr>
                </a:solidFill>
                <a:latin typeface="Arial" charset="0"/>
              </a:rPr>
              <a:t>*</a:t>
            </a:r>
          </a:p>
          <a:p>
            <a:pPr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Это отражает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разницу двух технологий:</a:t>
            </a:r>
          </a:p>
          <a:p>
            <a:pPr marL="17145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«кредитная фабрика» и индивидуальный подход (</a:t>
            </a:r>
            <a:r>
              <a:rPr lang="en-US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Transaction banking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</a:t>
            </a:r>
            <a:r>
              <a:rPr lang="en-US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relationship approach)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;</a:t>
            </a:r>
          </a:p>
          <a:p>
            <a:pPr marL="171450" indent="-171450" algn="just" defTabSz="987425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76F93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банки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 технологиями «кредитных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фабрик» 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раньше начинают сжатие портфеля во время кризиса и позже начинают наращивать портфель во время </a:t>
            </a:r>
            <a:r>
              <a:rPr lang="ru-RU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послекризисного</a:t>
            </a: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роста.</a:t>
            </a:r>
          </a:p>
          <a:p>
            <a:pPr indent="180000" algn="just">
              <a:lnSpc>
                <a:spcPct val="110000"/>
              </a:lnSpc>
            </a:pPr>
            <a:endParaRPr lang="ru-RU" sz="1200" dirty="0">
              <a:solidFill>
                <a:srgbClr val="E6E6E6">
                  <a:lumMod val="25000"/>
                </a:srgbClr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611779"/>
            <a:ext cx="2627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ED8B00"/>
                </a:solidFill>
              </a:rPr>
              <a:t>*Аналитический центр </a:t>
            </a:r>
            <a:r>
              <a:rPr lang="ru-RU" sz="1000" dirty="0" smtClean="0">
                <a:solidFill>
                  <a:srgbClr val="ED8B00"/>
                </a:solidFill>
              </a:rPr>
              <a:t>АО </a:t>
            </a:r>
            <a:r>
              <a:rPr lang="ru-RU" sz="1000" dirty="0">
                <a:solidFill>
                  <a:srgbClr val="ED8B00"/>
                </a:solidFill>
              </a:rPr>
              <a:t>«МСП Банк</a:t>
            </a:r>
            <a:r>
              <a:rPr lang="ru-RU" sz="1000" dirty="0" smtClean="0">
                <a:solidFill>
                  <a:srgbClr val="ED8B00"/>
                </a:solidFill>
              </a:rPr>
              <a:t>»</a:t>
            </a:r>
            <a:endParaRPr lang="ru-RU" sz="1000" dirty="0">
              <a:solidFill>
                <a:srgbClr val="ED8B00"/>
              </a:solidFill>
            </a:endParaRPr>
          </a:p>
        </p:txBody>
      </p:sp>
      <p:sp>
        <p:nvSpPr>
          <p:cNvPr id="12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462887"/>
              </p:ext>
            </p:extLst>
          </p:nvPr>
        </p:nvGraphicFramePr>
        <p:xfrm>
          <a:off x="4731129" y="836712"/>
          <a:ext cx="4366800" cy="232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10333"/>
              </p:ext>
            </p:extLst>
          </p:nvPr>
        </p:nvGraphicFramePr>
        <p:xfrm>
          <a:off x="4676912" y="3387109"/>
          <a:ext cx="444233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374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Обзор сектора МСП в ЕС </a:t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B8798-777A-4440-8018-B568AF01F05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" y="1196752"/>
            <a:ext cx="5331493" cy="49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364088" y="1302307"/>
            <a:ext cx="3364503" cy="4830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100" b="1" cap="small" dirty="0">
                <a:solidFill>
                  <a:srgbClr val="D4D4D6">
                    <a:lumMod val="50000"/>
                  </a:srgbClr>
                </a:solidFill>
                <a:cs typeface="+mn-cs"/>
              </a:rPr>
              <a:t>Сектор </a:t>
            </a:r>
            <a:r>
              <a:rPr lang="ru-RU" sz="1100" b="1" cap="small" dirty="0" smtClean="0">
                <a:solidFill>
                  <a:srgbClr val="D4D4D6">
                    <a:lumMod val="50000"/>
                  </a:srgbClr>
                </a:solidFill>
                <a:cs typeface="+mn-cs"/>
              </a:rPr>
              <a:t>МСП </a:t>
            </a:r>
            <a:r>
              <a:rPr lang="ru-RU" sz="1100" b="1" cap="small" dirty="0">
                <a:solidFill>
                  <a:srgbClr val="D4D4D6">
                    <a:lumMod val="50000"/>
                  </a:srgbClr>
                </a:solidFill>
                <a:cs typeface="+mn-cs"/>
              </a:rPr>
              <a:t>ЕС </a:t>
            </a:r>
            <a:r>
              <a:rPr lang="ru-RU" sz="1100" b="1" cap="small" dirty="0" smtClean="0">
                <a:solidFill>
                  <a:srgbClr val="D4D4D6">
                    <a:lumMod val="50000"/>
                  </a:srgbClr>
                </a:solidFill>
                <a:cs typeface="+mn-cs"/>
              </a:rPr>
              <a:t>обеспечивает </a:t>
            </a:r>
            <a:r>
              <a:rPr lang="ru-RU" sz="1100" b="1" cap="small" dirty="0">
                <a:solidFill>
                  <a:srgbClr val="D4D4D6">
                    <a:lumMod val="50000"/>
                  </a:srgbClr>
                </a:solidFill>
                <a:cs typeface="+mn-cs"/>
              </a:rPr>
              <a:t>рабочими местами </a:t>
            </a:r>
            <a:r>
              <a:rPr lang="ru-RU" sz="1200" b="1" dirty="0">
                <a:solidFill>
                  <a:srgbClr val="F6621A"/>
                </a:solidFill>
                <a:latin typeface="Arial" charset="0"/>
                <a:cs typeface="+mn-cs"/>
              </a:rPr>
              <a:t>66,5%</a:t>
            </a:r>
            <a:r>
              <a:rPr lang="ru-RU" sz="1100" b="1" cap="small" dirty="0" smtClean="0">
                <a:solidFill>
                  <a:srgbClr val="D4D4D6">
                    <a:lumMod val="50000"/>
                  </a:srgbClr>
                </a:solidFill>
                <a:cs typeface="+mn-cs"/>
              </a:rPr>
              <a:t> занятого </a:t>
            </a:r>
            <a:r>
              <a:rPr lang="ru-RU" sz="1100" b="1" cap="small" dirty="0">
                <a:solidFill>
                  <a:srgbClr val="D4D4D6">
                    <a:lumMod val="50000"/>
                  </a:srgbClr>
                </a:solidFill>
                <a:cs typeface="+mn-cs"/>
              </a:rPr>
              <a:t>населения </a:t>
            </a:r>
            <a:r>
              <a:rPr lang="ru-RU" sz="1100" b="1" cap="small" dirty="0" smtClean="0">
                <a:solidFill>
                  <a:srgbClr val="D4D4D6">
                    <a:lumMod val="50000"/>
                  </a:srgbClr>
                </a:solidFill>
                <a:cs typeface="+mn-cs"/>
              </a:rPr>
              <a:t>Европы </a:t>
            </a:r>
            <a:endParaRPr lang="ru-RU" sz="1100" b="1" cap="small" dirty="0">
              <a:solidFill>
                <a:srgbClr val="B81E16"/>
              </a:solidFill>
              <a:cs typeface="+mn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5628"/>
              </p:ext>
            </p:extLst>
          </p:nvPr>
        </p:nvGraphicFramePr>
        <p:xfrm>
          <a:off x="5465360" y="1785390"/>
          <a:ext cx="316195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75570" y="4509120"/>
            <a:ext cx="3614464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ru-RU" sz="1050" dirty="0">
                <a:solidFill>
                  <a:prstClr val="black"/>
                </a:solidFill>
                <a:cs typeface="+mn-cs"/>
              </a:rPr>
              <a:t>Наибольшую долю в совокупной валовой добавленной стоимости МСП обеспечивает торговый сектор – </a:t>
            </a:r>
            <a:r>
              <a:rPr lang="ru-RU" sz="1050" b="1" dirty="0">
                <a:solidFill>
                  <a:srgbClr val="F29036"/>
                </a:solidFill>
                <a:cs typeface="+mn-cs"/>
              </a:rPr>
              <a:t>22%</a:t>
            </a:r>
            <a:r>
              <a:rPr lang="ru-RU" sz="1050" dirty="0">
                <a:solidFill>
                  <a:prstClr val="black"/>
                </a:solidFill>
                <a:cs typeface="+mn-cs"/>
              </a:rPr>
              <a:t>.</a:t>
            </a:r>
          </a:p>
          <a:p>
            <a:pPr algn="just" eaLnBrk="1" hangingPunct="1"/>
            <a:endParaRPr lang="ru-RU" sz="500" dirty="0">
              <a:solidFill>
                <a:prstClr val="black"/>
              </a:solidFill>
              <a:cs typeface="+mn-cs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ru-RU" sz="1050" dirty="0">
                <a:solidFill>
                  <a:prstClr val="black"/>
                </a:solidFill>
                <a:cs typeface="+mn-cs"/>
              </a:rPr>
              <a:t>Доля промышленности по сравнению с уровнем 2008 г. практически не изменилась, однако темпы прироста промышленного производства существенно снизились.</a:t>
            </a:r>
          </a:p>
          <a:p>
            <a:pPr algn="just" eaLnBrk="1" hangingPunct="1"/>
            <a:endParaRPr lang="ru-RU" sz="500" dirty="0">
              <a:solidFill>
                <a:prstClr val="black"/>
              </a:solidFill>
              <a:cs typeface="+mn-cs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ru-RU" sz="1050" dirty="0">
                <a:solidFill>
                  <a:prstClr val="black"/>
                </a:solidFill>
                <a:cs typeface="+mn-cs"/>
              </a:rPr>
              <a:t>Драйвером роста выступают предприятия, действующие в сфере торговли и услуг.</a:t>
            </a:r>
          </a:p>
        </p:txBody>
      </p:sp>
    </p:spTree>
    <p:extLst>
      <p:ext uri="{BB962C8B-B14F-4D97-AF65-F5344CB8AC3E}">
        <p14:creationId xmlns:p14="http://schemas.microsoft.com/office/powerpoint/2010/main" val="51781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542583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Особенности МСП кредитов как нового класса активов для секьюритизации: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628800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Разнородность МСП кредитов в сравнении с другими видами активов (ипотека, авто – и потребительские кредиты, кредитные карты):</a:t>
            </a:r>
            <a:endParaRPr lang="ru-RU" sz="1400" u="sng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-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овердафтные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продукты, возобновляемые и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невозобновляемые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кредитные линии, инвестиционные кредиты, торговое финансирование, целевые кредиты на приобретение коммерческой недвижимости и транспорта, гарантийные продукты;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E6E6E6">
                    <a:lumMod val="25000"/>
                  </a:srgbClr>
                </a:solidFill>
              </a:rPr>
              <a:t>-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кредиты предоставляются предприятиям различных форм собственности и различное организационной структуры, а также в виде потребительских кредитов владельцам бизнеса;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- разнородность обеспечения – объекты недвижимости, транспортные средства, залоги долей, товары в обороте, гарантии и поручительства. </a:t>
            </a:r>
          </a:p>
          <a:p>
            <a:r>
              <a:rPr lang="ru-RU" sz="1400" i="1" dirty="0">
                <a:solidFill>
                  <a:srgbClr val="E6E6E6">
                    <a:lumMod val="25000"/>
                  </a:srgbClr>
                </a:solidFill>
              </a:rPr>
              <a:t> </a:t>
            </a:r>
            <a:r>
              <a:rPr lang="ru-RU" sz="1400" i="1" dirty="0" smtClean="0">
                <a:solidFill>
                  <a:srgbClr val="E6E6E6">
                    <a:lumMod val="25000"/>
                  </a:srgbClr>
                </a:solidFill>
              </a:rPr>
              <a:t>    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МСП кредиты менее однородны, чем корпоративные кредиты крупным заемщикам.</a:t>
            </a:r>
          </a:p>
          <a:p>
            <a:endParaRPr lang="ru-RU" sz="1400" i="1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кредитной документации и обмена данными (стимулы для стандартизации: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секьюритизация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, вторичный рынок для портфелей МСП). Программы рефинансирования: 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E</a:t>
            </a:r>
            <a:r>
              <a:rPr lang="en-US" sz="1400" dirty="0">
                <a:solidFill>
                  <a:srgbClr val="E6E6E6">
                    <a:lumMod val="25000"/>
                  </a:srgbClr>
                </a:solidFill>
              </a:rPr>
              <a:t>U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 – data warehouse, the Loan Level Initiative)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структуры сделок / платформы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. Результат – высокая стоимость сделки (неэффективность для небольших банков и пулов).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В отсутствии рыночных ориентиров (</a:t>
            </a:r>
            <a:r>
              <a:rPr lang="ru-RU" sz="1400" u="sng" dirty="0" err="1" smtClean="0">
                <a:solidFill>
                  <a:srgbClr val="0070C0"/>
                </a:solidFill>
              </a:rPr>
              <a:t>секьюритизация</a:t>
            </a:r>
            <a:r>
              <a:rPr lang="ru-RU" sz="1400" u="sng" dirty="0" smtClean="0">
                <a:solidFill>
                  <a:srgbClr val="0070C0"/>
                </a:solidFill>
              </a:rPr>
              <a:t>, вторичная торговля) </a:t>
            </a:r>
            <a:r>
              <a:rPr lang="ru-RU" sz="1400" u="sng" dirty="0" err="1" smtClean="0">
                <a:solidFill>
                  <a:srgbClr val="0070C0"/>
                </a:solidFill>
              </a:rPr>
              <a:t>прайсинг</a:t>
            </a:r>
            <a:r>
              <a:rPr lang="ru-RU" sz="1400" u="sng" dirty="0" smtClean="0">
                <a:solidFill>
                  <a:srgbClr val="0070C0"/>
                </a:solidFill>
              </a:rPr>
              <a:t> портфелей МСП зачастую искажен и не соответствует риску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(овердрафты и кредитные линии –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прайсинг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на основе дополнительных доходов).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Место МСП-секьюритизации среди других классов </a:t>
            </a:r>
            <a:r>
              <a:rPr lang="ru-RU" dirty="0" smtClean="0"/>
              <a:t>активов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DE68D2-F9F9-4679-BFA5-166B01933399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1D79AFF-506A-405A-87E6-A1A40720EE8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ED8B00"/>
                </a:solidFill>
              </a:rPr>
              <a:t>Особенности Секьюритизации МСП </a:t>
            </a:r>
            <a:r>
              <a:rPr lang="ru-RU" cap="all" dirty="0" smtClean="0">
                <a:solidFill>
                  <a:srgbClr val="ED8B00"/>
                </a:solidFill>
              </a:rPr>
              <a:t>активов</a:t>
            </a:r>
            <a:endParaRPr lang="ru-RU" dirty="0"/>
          </a:p>
        </p:txBody>
      </p:sp>
      <p:sp>
        <p:nvSpPr>
          <p:cNvPr id="43" name="Двойная стрелка вверх/вниз 42"/>
          <p:cNvSpPr/>
          <p:nvPr/>
        </p:nvSpPr>
        <p:spPr>
          <a:xfrm>
            <a:off x="8655446" y="2352931"/>
            <a:ext cx="288032" cy="3942408"/>
          </a:xfrm>
          <a:prstGeom prst="up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7916782" y="2339263"/>
            <a:ext cx="738664" cy="1633537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Розничные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Однородные </a:t>
            </a:r>
          </a:p>
          <a:p>
            <a:pPr algn="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иверсификация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6782" y="4926461"/>
            <a:ext cx="738664" cy="13922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Корпоративные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Неоднородные Концентрация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79512" y="1383164"/>
            <a:ext cx="7683067" cy="4868896"/>
            <a:chOff x="179512" y="1674197"/>
            <a:chExt cx="7683067" cy="486889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568653" y="1674197"/>
              <a:ext cx="2910854" cy="50405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 dirty="0"/>
                <a:t>Структурные ценные бумаги (</a:t>
              </a:r>
              <a:r>
                <a:rPr lang="en-US" sz="1200" b="1" dirty="0"/>
                <a:t>Asset-Backed Securities</a:t>
              </a:r>
              <a:r>
                <a:rPr lang="en-US" sz="1200" b="1" dirty="0" smtClean="0"/>
                <a:t>)</a:t>
              </a:r>
              <a:endParaRPr lang="ru-RU" sz="1200" b="1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376355" y="2611698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/>
                <a:t>Кредитные карты</a:t>
              </a:r>
              <a:endParaRPr lang="ru-RU" sz="11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376354" y="3268154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/>
                <a:t>Автокредиты</a:t>
              </a:r>
            </a:p>
            <a:p>
              <a:pPr algn="ctr"/>
              <a:r>
                <a:rPr lang="en-US" sz="1100" dirty="0" err="1" smtClean="0"/>
                <a:t>AutoLoans</a:t>
              </a:r>
              <a:r>
                <a:rPr lang="en-US" sz="1100" dirty="0" smtClean="0"/>
                <a:t> (ABS)</a:t>
              </a:r>
              <a:endParaRPr lang="ru-RU" sz="1100" dirty="0"/>
            </a:p>
            <a:p>
              <a:pPr algn="ctr"/>
              <a:endParaRPr lang="ru-RU" sz="11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376355" y="3959820"/>
              <a:ext cx="1486224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1100" smtClean="0"/>
                <a:t>Потребительские кредиты</a:t>
              </a:r>
              <a:endParaRPr lang="ru-RU" sz="16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376356" y="4679900"/>
              <a:ext cx="1486222" cy="567049"/>
            </a:xfrm>
            <a:prstGeom prst="rect">
              <a:avLst/>
            </a:prstGeom>
            <a:solidFill>
              <a:srgbClr val="008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1100" dirty="0"/>
                <a:t>МСП кредиты </a:t>
              </a:r>
              <a:r>
                <a:rPr lang="en-US" sz="1100" dirty="0" smtClean="0"/>
                <a:t/>
              </a:r>
              <a:br>
                <a:rPr lang="en-US" sz="1100" dirty="0" smtClean="0"/>
              </a:br>
              <a:r>
                <a:rPr lang="ru-RU" sz="1100" dirty="0" smtClean="0"/>
                <a:t>(</a:t>
              </a:r>
              <a:r>
                <a:rPr lang="en-US" sz="1100" dirty="0"/>
                <a:t>SME </a:t>
              </a:r>
              <a:r>
                <a:rPr lang="en-US" sz="1100" dirty="0" err="1"/>
                <a:t>CLO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76357" y="5327972"/>
              <a:ext cx="1486222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/>
                <a:t>Корпоративные </a:t>
              </a:r>
              <a:r>
                <a:rPr lang="ru-RU" sz="1100" dirty="0"/>
                <a:t>кредиты (</a:t>
              </a:r>
              <a:r>
                <a:rPr lang="en-US" sz="1100" dirty="0"/>
                <a:t>Corporate </a:t>
              </a:r>
              <a:r>
                <a:rPr lang="en-US" sz="1100" dirty="0" err="1"/>
                <a:t>CLO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376358" y="5976044"/>
              <a:ext cx="1486220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dirty="0"/>
                <a:t>Проектное финансирование, будущие поступления 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275152" y="2600685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 smtClean="0"/>
                <a:t>Collateralized </a:t>
              </a:r>
              <a:r>
                <a:rPr lang="en-US" sz="1100" dirty="0"/>
                <a:t>Debt </a:t>
              </a:r>
              <a:r>
                <a:rPr lang="en-US" sz="1100" dirty="0" smtClean="0"/>
                <a:t>Obligations </a:t>
              </a:r>
              <a:r>
                <a:rPr lang="en-US" sz="1100" dirty="0"/>
                <a:t>(</a:t>
              </a:r>
              <a:r>
                <a:rPr lang="en-US" sz="1100" dirty="0" err="1"/>
                <a:t>CDO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277012" y="3257141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/>
                <a:t>Облигации </a:t>
              </a:r>
            </a:p>
            <a:p>
              <a:pPr algn="ctr"/>
              <a:r>
                <a:rPr lang="en-US" sz="1100" dirty="0" smtClean="0"/>
                <a:t>Bonds </a:t>
              </a:r>
              <a:r>
                <a:rPr lang="en-US" sz="1100" dirty="0"/>
                <a:t>(</a:t>
              </a:r>
              <a:r>
                <a:rPr lang="en-US" sz="1100" dirty="0" err="1"/>
                <a:t>CDO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77011" y="3968626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 smtClean="0"/>
                <a:t>Balance </a:t>
              </a:r>
              <a:r>
                <a:rPr lang="en-US" sz="1100" dirty="0"/>
                <a:t>sheet </a:t>
              </a:r>
              <a:r>
                <a:rPr lang="en-US" sz="1100" dirty="0" err="1" smtClean="0"/>
                <a:t>CDO</a:t>
              </a:r>
              <a:endParaRPr lang="ru-RU" sz="11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277012" y="4668887"/>
              <a:ext cx="1486222" cy="567049"/>
            </a:xfrm>
            <a:prstGeom prst="rect">
              <a:avLst/>
            </a:prstGeom>
            <a:solidFill>
              <a:srgbClr val="008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/>
                <a:t>Leverage Loans, </a:t>
              </a:r>
              <a:r>
                <a:rPr lang="ru-RU" sz="1100" dirty="0"/>
                <a:t>МСП кредиты (</a:t>
              </a:r>
              <a:r>
                <a:rPr lang="en-US" sz="1100" dirty="0" err="1"/>
                <a:t>CLO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277012" y="5316959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Экзотические продукты (</a:t>
              </a:r>
              <a:r>
                <a:rPr lang="en-US" sz="1100" dirty="0"/>
                <a:t>CDO of ABS, CDO^2</a:t>
              </a:r>
              <a:r>
                <a:rPr lang="en-US" sz="1100" dirty="0" smtClean="0"/>
                <a:t>..)</a:t>
              </a:r>
              <a:endParaRPr lang="ru-RU" sz="11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259632" y="2043712"/>
              <a:ext cx="1656184" cy="50405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1200" dirty="0"/>
                <a:t>Ипотечные ценные бумаги (</a:t>
              </a:r>
              <a:r>
                <a:rPr lang="en-US" sz="1200" dirty="0" err="1"/>
                <a:t>MBS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9512" y="2913822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dirty="0"/>
                <a:t>Балансовые ипотечные облигации </a:t>
              </a:r>
              <a:r>
                <a:rPr lang="en-US" sz="1000" dirty="0"/>
                <a:t>(covered bond</a:t>
              </a:r>
              <a:r>
                <a:rPr lang="en-US" sz="1000" dirty="0" smtClean="0"/>
                <a:t>)</a:t>
              </a:r>
              <a:endParaRPr lang="ru-RU" sz="10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172704" y="2924835"/>
              <a:ext cx="1486223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Жилищная ипотека (</a:t>
              </a:r>
              <a:r>
                <a:rPr lang="en-US" sz="1100" dirty="0" err="1"/>
                <a:t>RMBS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172705" y="3696435"/>
              <a:ext cx="1486222" cy="56704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/>
                <a:t>Коммерческая ипотека (С</a:t>
              </a:r>
              <a:r>
                <a:rPr lang="en-US" sz="1100" dirty="0" err="1"/>
                <a:t>MBS</a:t>
              </a:r>
              <a:r>
                <a:rPr lang="en-US" sz="1100" dirty="0" smtClean="0"/>
                <a:t>)</a:t>
              </a:r>
              <a:endParaRPr lang="ru-RU" sz="1100" dirty="0"/>
            </a:p>
          </p:txBody>
        </p:sp>
        <p:cxnSp>
          <p:nvCxnSpPr>
            <p:cNvPr id="63" name="Соединительная линия уступом 62"/>
            <p:cNvCxnSpPr>
              <a:stCxn id="47" idx="1"/>
              <a:endCxn id="59" idx="0"/>
            </p:cNvCxnSpPr>
            <p:nvPr/>
          </p:nvCxnSpPr>
          <p:spPr>
            <a:xfrm rot="10800000" flipV="1">
              <a:off x="2087725" y="1926224"/>
              <a:ext cx="2480929" cy="11748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ная линия уступом 63"/>
            <p:cNvCxnSpPr>
              <a:stCxn id="47" idx="2"/>
              <a:endCxn id="54" idx="0"/>
            </p:cNvCxnSpPr>
            <p:nvPr/>
          </p:nvCxnSpPr>
          <p:spPr>
            <a:xfrm rot="5400000">
              <a:off x="5309956" y="1886561"/>
              <a:ext cx="422432" cy="1005816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Соединительная линия уступом 64"/>
            <p:cNvCxnSpPr/>
            <p:nvPr/>
          </p:nvCxnSpPr>
          <p:spPr>
            <a:xfrm rot="16200000" flipH="1">
              <a:off x="6355051" y="1872978"/>
              <a:ext cx="433445" cy="1095387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50" idx="2"/>
              <a:endCxn id="51" idx="0"/>
            </p:cNvCxnSpPr>
            <p:nvPr/>
          </p:nvCxnSpPr>
          <p:spPr>
            <a:xfrm>
              <a:off x="7119467" y="4526869"/>
              <a:ext cx="0" cy="1530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55" idx="0"/>
            </p:cNvCxnSpPr>
            <p:nvPr/>
          </p:nvCxnSpPr>
          <p:spPr>
            <a:xfrm>
              <a:off x="5020123" y="3167734"/>
              <a:ext cx="1" cy="89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55" idx="2"/>
              <a:endCxn id="56" idx="0"/>
            </p:cNvCxnSpPr>
            <p:nvPr/>
          </p:nvCxnSpPr>
          <p:spPr>
            <a:xfrm flipH="1">
              <a:off x="5020123" y="3824190"/>
              <a:ext cx="1" cy="14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56" idx="2"/>
              <a:endCxn id="57" idx="0"/>
            </p:cNvCxnSpPr>
            <p:nvPr/>
          </p:nvCxnSpPr>
          <p:spPr>
            <a:xfrm>
              <a:off x="5020123" y="4535675"/>
              <a:ext cx="0" cy="133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57" idx="2"/>
              <a:endCxn id="58" idx="0"/>
            </p:cNvCxnSpPr>
            <p:nvPr/>
          </p:nvCxnSpPr>
          <p:spPr>
            <a:xfrm>
              <a:off x="5020123" y="5235936"/>
              <a:ext cx="1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48" idx="2"/>
              <a:endCxn id="49" idx="0"/>
            </p:cNvCxnSpPr>
            <p:nvPr/>
          </p:nvCxnSpPr>
          <p:spPr>
            <a:xfrm flipH="1">
              <a:off x="7119466" y="3178747"/>
              <a:ext cx="1" cy="89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49" idx="2"/>
              <a:endCxn id="50" idx="0"/>
            </p:cNvCxnSpPr>
            <p:nvPr/>
          </p:nvCxnSpPr>
          <p:spPr>
            <a:xfrm>
              <a:off x="7119466" y="3835203"/>
              <a:ext cx="1" cy="124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>
              <a:stCxn id="51" idx="2"/>
              <a:endCxn id="52" idx="0"/>
            </p:cNvCxnSpPr>
            <p:nvPr/>
          </p:nvCxnSpPr>
          <p:spPr>
            <a:xfrm>
              <a:off x="7119467" y="5246949"/>
              <a:ext cx="1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stCxn id="52" idx="2"/>
              <a:endCxn id="53" idx="0"/>
            </p:cNvCxnSpPr>
            <p:nvPr/>
          </p:nvCxnSpPr>
          <p:spPr>
            <a:xfrm>
              <a:off x="7119468" y="5895021"/>
              <a:ext cx="0" cy="810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Соединительная линия уступом 74"/>
            <p:cNvCxnSpPr>
              <a:stCxn id="59" idx="2"/>
              <a:endCxn id="60" idx="0"/>
            </p:cNvCxnSpPr>
            <p:nvPr/>
          </p:nvCxnSpPr>
          <p:spPr>
            <a:xfrm rot="5400000">
              <a:off x="1322147" y="2148245"/>
              <a:ext cx="366054" cy="11651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Соединительная линия уступом 75"/>
            <p:cNvCxnSpPr/>
            <p:nvPr/>
          </p:nvCxnSpPr>
          <p:spPr>
            <a:xfrm rot="16200000" flipH="1">
              <a:off x="2313237" y="2316645"/>
              <a:ext cx="377067" cy="828092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stCxn id="61" idx="2"/>
              <a:endCxn id="62" idx="0"/>
            </p:cNvCxnSpPr>
            <p:nvPr/>
          </p:nvCxnSpPr>
          <p:spPr>
            <a:xfrm>
              <a:off x="2915816" y="3491884"/>
              <a:ext cx="0" cy="204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0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Секьюритизация МСП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С учетом рыночных недостатков в сфере кредитования МСП, становление рынка требует </a:t>
            </a:r>
            <a:r>
              <a:rPr lang="ru-RU" sz="1400" b="1" u="sng" dirty="0" smtClean="0">
                <a:solidFill>
                  <a:srgbClr val="0070C0"/>
                </a:solidFill>
              </a:rPr>
              <a:t>государственной</a:t>
            </a:r>
            <a:r>
              <a:rPr lang="ru-RU" sz="1400" u="sng" dirty="0" smtClean="0">
                <a:solidFill>
                  <a:srgbClr val="0070C0"/>
                </a:solidFill>
              </a:rPr>
              <a:t> поддержки</a:t>
            </a:r>
          </a:p>
          <a:p>
            <a:pPr algn="ctr"/>
            <a:endParaRPr lang="ru-RU" sz="1400" u="sng" dirty="0">
              <a:solidFill>
                <a:srgbClr val="ED8B00"/>
              </a:solidFill>
            </a:endParaRPr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Примеры в Европе</a:t>
            </a:r>
          </a:p>
          <a:p>
            <a:pPr algn="ctr"/>
            <a:endParaRPr lang="ru-RU" sz="1400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Наиболее значимый  - платформа 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PROMISE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государственный банк</a:t>
            </a:r>
            <a:r>
              <a:rPr lang="ru-RU" sz="1400" dirty="0">
                <a:solidFill>
                  <a:srgbClr val="E6E6E6">
                    <a:lumMod val="25000"/>
                  </a:srgbClr>
                </a:solidFill>
              </a:rPr>
              <a:t>а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</a:t>
            </a:r>
            <a:r>
              <a:rPr lang="en-US" sz="1400" dirty="0" err="1" smtClean="0">
                <a:solidFill>
                  <a:srgbClr val="E6E6E6">
                    <a:lumMod val="25000"/>
                  </a:srgbClr>
                </a:solidFill>
              </a:rPr>
              <a:t>KfW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(</a:t>
            </a:r>
            <a:r>
              <a:rPr lang="ru-RU" sz="1400" dirty="0" err="1">
                <a:solidFill>
                  <a:srgbClr val="E6E6E6">
                    <a:lumMod val="25000"/>
                  </a:srgbClr>
                </a:solidFill>
              </a:rPr>
              <a:t>Kreditanstalt</a:t>
            </a:r>
            <a:r>
              <a:rPr lang="ru-RU" sz="1400" dirty="0">
                <a:solidFill>
                  <a:srgbClr val="E6E6E6">
                    <a:lumMod val="25000"/>
                  </a:srgbClr>
                </a:solidFill>
              </a:rPr>
              <a:t> </a:t>
            </a:r>
            <a:r>
              <a:rPr lang="ru-RU" sz="1400" dirty="0" err="1">
                <a:solidFill>
                  <a:srgbClr val="E6E6E6">
                    <a:lumMod val="25000"/>
                  </a:srgbClr>
                </a:solidFill>
              </a:rPr>
              <a:t>für</a:t>
            </a:r>
            <a:r>
              <a:rPr lang="ru-RU" sz="1400" dirty="0">
                <a:solidFill>
                  <a:srgbClr val="E6E6E6">
                    <a:lumMod val="25000"/>
                  </a:srgbClr>
                </a:solidFill>
              </a:rPr>
              <a:t>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Wiederaufbau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) в Германии (в отдельные годы - до 44%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секьюритизации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МСП активов в Европе).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EIB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(Европейский Инвестиционный Банк)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, EIF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(Европейский Инвестиционный Фонд)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 –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во всех странах ЕС – программа кредитных улучшений МСП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секьюритизации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Национальные Программы поддержки: Италия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 (district bonds)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, Испания (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FTPYME -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частичные гарантии на старшие транши), Франция, Великобритания.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rgbClr val="ED8B00"/>
              </a:solidFill>
            </a:endParaRPr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Цели господдержки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Стандартизация структур сделки и участие в качестве «якорного инвестора».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Снижает риски не завершения сделки</a:t>
            </a:r>
            <a:r>
              <a:rPr lang="en-US" sz="1400" dirty="0" smtClean="0">
                <a:solidFill>
                  <a:srgbClr val="E6E6E6">
                    <a:lumMod val="25000"/>
                  </a:srgbClr>
                </a:solidFill>
              </a:rPr>
              <a:t> (execution risk) –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предоставления кредитных улучшений и отсутствующих инфраструктурных услуг.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Снижает стоимость отдельных сделок.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Комфорт для рыночных инвесторов за счет знакомства со структурой и от участия специализированного якорного инвестора.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Стимулирует стандартизацию на уровне предоставления кредитов, обмена данными, рыночного ценообразования,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транспарентности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рынка в целом.</a:t>
            </a:r>
          </a:p>
          <a:p>
            <a:endParaRPr lang="ru-RU" sz="1400" dirty="0" smtClean="0">
              <a:solidFill>
                <a:srgbClr val="ED8B00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2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Разработка структуры проекта и содействие в проведении тендера по выбору сторонних консультантов и других третьих </a:t>
            </a:r>
            <a:r>
              <a:rPr lang="ru-RU" dirty="0" smtClean="0"/>
              <a:t>лиц</a:t>
            </a:r>
            <a:r>
              <a:rPr lang="en-US" dirty="0" smtClean="0"/>
              <a:t> - </a:t>
            </a:r>
            <a:r>
              <a:rPr lang="ru-RU" dirty="0" smtClean="0"/>
              <a:t> участников проекта.</a:t>
            </a:r>
            <a:endParaRPr lang="ru-RU" dirty="0"/>
          </a:p>
          <a:p>
            <a:r>
              <a:rPr lang="ru-RU" dirty="0"/>
              <a:t>Разработка детального плана-графика подготовки и проведения проекта, подготовка и согласование со всеми сторонами перечня основных условий по проекту, включая квалификационные требования к </a:t>
            </a:r>
            <a:r>
              <a:rPr lang="ru-RU" dirty="0" smtClean="0"/>
              <a:t>портфелю</a:t>
            </a:r>
            <a:r>
              <a:rPr lang="ru-RU" dirty="0"/>
              <a:t>.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должной проверки (</a:t>
            </a:r>
            <a:r>
              <a:rPr lang="ru-RU" dirty="0" err="1"/>
              <a:t>due</a:t>
            </a:r>
            <a:r>
              <a:rPr lang="ru-RU" dirty="0"/>
              <a:t> </a:t>
            </a:r>
            <a:r>
              <a:rPr lang="ru-RU" dirty="0" err="1"/>
              <a:t>diligence</a:t>
            </a:r>
            <a:r>
              <a:rPr lang="ru-RU" dirty="0"/>
              <a:t>) </a:t>
            </a:r>
            <a:r>
              <a:rPr lang="ru-RU" dirty="0" smtClean="0"/>
              <a:t>совместно с рейтинговым агентством.</a:t>
            </a:r>
            <a:endParaRPr lang="ru-RU" dirty="0"/>
          </a:p>
          <a:p>
            <a:r>
              <a:rPr lang="ru-RU" dirty="0"/>
              <a:t>Моделирование поведения портфеля и представление прогнозных графиков погашения облигаций при различных уровнях досрочного погашения, просрочки, </a:t>
            </a:r>
            <a:r>
              <a:rPr lang="ru-RU" dirty="0" smtClean="0"/>
              <a:t>дефолтов и </a:t>
            </a:r>
            <a:r>
              <a:rPr lang="ru-RU" dirty="0"/>
              <a:t>т.п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Разработка форматов ежемесячных отчетов и стратификационных таблиц в рамках предоставления отчетности по </a:t>
            </a:r>
            <a:r>
              <a:rPr lang="ru-RU" dirty="0" smtClean="0"/>
              <a:t>портфелю.</a:t>
            </a:r>
          </a:p>
          <a:p>
            <a:r>
              <a:rPr lang="ru-RU" dirty="0" smtClean="0"/>
              <a:t>Консультирование </a:t>
            </a:r>
            <a:r>
              <a:rPr lang="ru-RU" dirty="0"/>
              <a:t>по подготовке эмиссионной и сопутствующей документации в рамках проекта, а также маркетинговых материалов по </a:t>
            </a:r>
            <a:r>
              <a:rPr lang="ru-RU" dirty="0" smtClean="0"/>
              <a:t>проекту</a:t>
            </a:r>
            <a:r>
              <a:rPr lang="ru-RU" dirty="0"/>
              <a:t>.</a:t>
            </a:r>
          </a:p>
          <a:p>
            <a:r>
              <a:rPr lang="ru-RU" dirty="0"/>
              <a:t>Размещение облигаций российским </a:t>
            </a:r>
            <a:r>
              <a:rPr lang="ru-RU" dirty="0" smtClean="0"/>
              <a:t>инвесторам.</a:t>
            </a:r>
          </a:p>
          <a:p>
            <a:r>
              <a:rPr lang="ru-RU" dirty="0" err="1" smtClean="0"/>
              <a:t>Андеррайтинг</a:t>
            </a:r>
            <a:r>
              <a:rPr lang="ru-RU" dirty="0" smtClean="0"/>
              <a:t> и приобретение доли старшего транша облигаций в качестве «якорного инвестора.</a:t>
            </a:r>
          </a:p>
          <a:p>
            <a:r>
              <a:rPr lang="ru-RU" dirty="0" smtClean="0"/>
              <a:t>Развитие вторичного рынка облигаций, выставление двухсторонних котировок (</a:t>
            </a:r>
            <a:r>
              <a:rPr lang="ru-RU" dirty="0" err="1" smtClean="0"/>
              <a:t>маркет</a:t>
            </a:r>
            <a:r>
              <a:rPr lang="ru-RU" dirty="0" smtClean="0"/>
              <a:t> </a:t>
            </a:r>
            <a:r>
              <a:rPr lang="ru-RU" dirty="0" err="1" smtClean="0"/>
              <a:t>мейкинг</a:t>
            </a:r>
            <a:r>
              <a:rPr lang="ru-RU" dirty="0" smtClean="0"/>
              <a:t>), проведение операций РЕПО для инвесторов.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Функции и услуги, предоставляемые МСП Банком при реализации проектов </a:t>
            </a:r>
            <a:r>
              <a:rPr lang="ru-RU" dirty="0" err="1" smtClean="0"/>
              <a:t>секьюритизации</a:t>
            </a:r>
            <a:r>
              <a:rPr lang="ru-RU" dirty="0" smtClean="0"/>
              <a:t> МСП кредитов: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D3A8BD-02D4-4F03-99FE-C35C5437F250}" type="datetime1">
              <a:rPr lang="ru-RU" smtClean="0"/>
              <a:pPr>
                <a:defRPr/>
              </a:pPr>
              <a:t>21.08.2015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BE194B-5D65-404E-9E43-4E90E8D2751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720725"/>
          </a:xfrm>
        </p:spPr>
        <p:txBody>
          <a:bodyPr/>
          <a:lstStyle/>
          <a:p>
            <a:r>
              <a:rPr lang="ru-RU" dirty="0" smtClean="0"/>
              <a:t>Основные Задачи </a:t>
            </a:r>
            <a:r>
              <a:rPr lang="ru-RU" dirty="0" err="1" smtClean="0"/>
              <a:t>мсп</a:t>
            </a:r>
            <a:r>
              <a:rPr lang="ru-RU" dirty="0" smtClean="0"/>
              <a:t> банка в качестве организатора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9DE68D2-F9F9-4679-BFA5-166B01933399}" type="datetime1">
              <a:rPr lang="ru-RU" smtClean="0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Секьюритизация: структурная диаграмма</a:t>
            </a:r>
            <a:endParaRPr lang="ru-RU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3166005" y="4128456"/>
            <a:ext cx="676390" cy="108000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3166005" y="3459104"/>
            <a:ext cx="676390" cy="108000"/>
          </a:xfrm>
          <a:prstGeom prst="rect">
            <a:avLst/>
          </a:prstGeom>
          <a:solidFill>
            <a:srgbClr val="6F736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20000"/>
              </a:spcBef>
              <a:defRPr sz="1000" b="1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z="1400" dirty="0">
                <a:latin typeface="Arial" pitchFamily="34" charset="0"/>
              </a:rPr>
              <a:t> </a:t>
            </a:r>
            <a:endParaRPr lang="pt-PT" sz="1400" dirty="0">
              <a:latin typeface="Arial" pitchFamily="34" charset="0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1603254" y="2392751"/>
            <a:ext cx="1797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Услуги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500314" y="5152029"/>
            <a:ext cx="3807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Погашение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задолженности по Кредитам.</a:t>
            </a:r>
            <a:endParaRPr lang="en-US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28" name="AutoShape 45"/>
          <p:cNvCxnSpPr>
            <a:cxnSpLocks noChangeShapeType="1"/>
            <a:stCxn id="53" idx="1"/>
            <a:endCxn id="50" idx="1"/>
          </p:cNvCxnSpPr>
          <p:nvPr/>
        </p:nvCxnSpPr>
        <p:spPr bwMode="auto">
          <a:xfrm rot="10800000">
            <a:off x="1144506" y="3489183"/>
            <a:ext cx="4376528" cy="1458941"/>
          </a:xfrm>
          <a:prstGeom prst="bentConnector3">
            <a:avLst>
              <a:gd name="adj1" fmla="val 105223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29" name="Text Box 330"/>
          <p:cNvSpPr txBox="1">
            <a:spLocks noChangeArrowheads="1"/>
          </p:cNvSpPr>
          <p:nvPr/>
        </p:nvSpPr>
        <p:spPr bwMode="auto">
          <a:xfrm>
            <a:off x="1975968" y="4696385"/>
            <a:ext cx="35450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Действительная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продажа Портфеля</a:t>
            </a:r>
            <a:r>
              <a:rPr lang="ru-RU" sz="1000" dirty="0">
                <a:solidFill>
                  <a:srgbClr val="0A2973"/>
                </a:solidFill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кредитов.</a:t>
            </a:r>
          </a:p>
        </p:txBody>
      </p:sp>
      <p:sp>
        <p:nvSpPr>
          <p:cNvPr id="31" name="Text Box 351"/>
          <p:cNvSpPr txBox="1">
            <a:spLocks noChangeArrowheads="1"/>
          </p:cNvSpPr>
          <p:nvPr/>
        </p:nvSpPr>
        <p:spPr bwMode="auto">
          <a:xfrm>
            <a:off x="4167970" y="4182456"/>
            <a:ext cx="4617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Финансирование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части покупной цены,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резервного фонда</a:t>
            </a:r>
            <a:r>
              <a:rPr lang="en-US" sz="1000" baseline="0" dirty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и расходов. </a:t>
            </a:r>
            <a:b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Реализация механизма извлечения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избыточной прибыли.</a:t>
            </a:r>
            <a:endParaRPr lang="en-US" sz="1000" baseline="0" dirty="0" smtClean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32" name="AutoShape 45"/>
          <p:cNvCxnSpPr>
            <a:cxnSpLocks noChangeShapeType="1"/>
            <a:stCxn id="51" idx="3"/>
            <a:endCxn id="53" idx="2"/>
          </p:cNvCxnSpPr>
          <p:nvPr/>
        </p:nvCxnSpPr>
        <p:spPr bwMode="auto">
          <a:xfrm flipV="1">
            <a:off x="2337307" y="5086622"/>
            <a:ext cx="4139524" cy="282516"/>
          </a:xfrm>
          <a:prstGeom prst="bentConnector2">
            <a:avLst/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cxnSp>
        <p:nvCxnSpPr>
          <p:cNvPr id="35" name="AutoShape 45"/>
          <p:cNvCxnSpPr>
            <a:cxnSpLocks noChangeShapeType="1"/>
            <a:stCxn id="26" idx="2"/>
          </p:cNvCxnSpPr>
          <p:nvPr/>
        </p:nvCxnSpPr>
        <p:spPr bwMode="auto">
          <a:xfrm rot="16200000" flipH="1">
            <a:off x="4661789" y="5140608"/>
            <a:ext cx="439894" cy="955177"/>
          </a:xfrm>
          <a:prstGeom prst="bentConnector2">
            <a:avLst/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36" name="Text Box 435"/>
          <p:cNvSpPr txBox="1">
            <a:spLocks noChangeArrowheads="1"/>
          </p:cNvSpPr>
          <p:nvPr/>
        </p:nvSpPr>
        <p:spPr bwMode="auto">
          <a:xfrm>
            <a:off x="2459385" y="5619253"/>
            <a:ext cx="3832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Перехват обслуживания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/>
            </a:r>
            <a:b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Портфеля кредитов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.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  <a:p>
            <a:pPr algn="ctr"/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sp>
        <p:nvSpPr>
          <p:cNvPr id="39" name="Text Box 357"/>
          <p:cNvSpPr txBox="1">
            <a:spLocks noChangeArrowheads="1"/>
          </p:cNvSpPr>
          <p:nvPr/>
        </p:nvSpPr>
        <p:spPr bwMode="auto">
          <a:xfrm>
            <a:off x="3933076" y="3166468"/>
            <a:ext cx="27991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Продажа Облигаций Класса А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инвесторам.</a:t>
            </a:r>
            <a:r>
              <a:rPr lang="en-US" sz="1000" baseline="0" dirty="0" smtClean="0">
                <a:solidFill>
                  <a:srgbClr val="0A2973"/>
                </a:solidFill>
                <a:latin typeface="Arial" pitchFamily="34" charset="0"/>
              </a:rPr>
              <a:t> </a:t>
            </a:r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/>
            </a:r>
            <a:b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</a:br>
            <a:r>
              <a:rPr lang="ru-RU" sz="1000" baseline="0" dirty="0">
                <a:solidFill>
                  <a:srgbClr val="0A2973"/>
                </a:solidFill>
                <a:latin typeface="Arial" pitchFamily="34" charset="0"/>
              </a:rPr>
              <a:t> Погашение основного долга и </a:t>
            </a:r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процентов.</a:t>
            </a:r>
            <a:r>
              <a:rPr lang="en-US" sz="1000" baseline="0" dirty="0">
                <a:solidFill>
                  <a:srgbClr val="0A2973"/>
                </a:solidFill>
                <a:latin typeface="Arial" pitchFamily="34" charset="0"/>
              </a:rPr>
              <a:t/>
            </a:r>
            <a:br>
              <a:rPr lang="en-US" sz="1000" baseline="0" dirty="0">
                <a:solidFill>
                  <a:srgbClr val="0A2973"/>
                </a:solidFill>
                <a:latin typeface="Arial" pitchFamily="34" charset="0"/>
              </a:rPr>
            </a:b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40" name="AutoShape 45"/>
          <p:cNvCxnSpPr>
            <a:cxnSpLocks noChangeShapeType="1"/>
            <a:stCxn id="53" idx="0"/>
            <a:endCxn id="31" idx="2"/>
          </p:cNvCxnSpPr>
          <p:nvPr/>
        </p:nvCxnSpPr>
        <p:spPr bwMode="auto">
          <a:xfrm rot="16200000" flipV="1">
            <a:off x="6363303" y="4696094"/>
            <a:ext cx="227057" cy="1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41" name="AutoShape 45"/>
          <p:cNvCxnSpPr>
            <a:cxnSpLocks noChangeShapeType="1"/>
          </p:cNvCxnSpPr>
          <p:nvPr/>
        </p:nvCxnSpPr>
        <p:spPr bwMode="auto">
          <a:xfrm rot="16200000" flipH="1">
            <a:off x="2988310" y="2512268"/>
            <a:ext cx="275776" cy="1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42" name="AutoShape 45"/>
          <p:cNvCxnSpPr>
            <a:cxnSpLocks noChangeShapeType="1"/>
            <a:stCxn id="20" idx="3"/>
            <a:endCxn id="47" idx="1"/>
          </p:cNvCxnSpPr>
          <p:nvPr/>
        </p:nvCxnSpPr>
        <p:spPr bwMode="auto">
          <a:xfrm>
            <a:off x="3842395" y="3513104"/>
            <a:ext cx="3321893" cy="1963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44" name="AutoShape 45"/>
          <p:cNvCxnSpPr>
            <a:cxnSpLocks noChangeShapeType="1"/>
          </p:cNvCxnSpPr>
          <p:nvPr/>
        </p:nvCxnSpPr>
        <p:spPr bwMode="auto">
          <a:xfrm rot="16200000" flipH="1">
            <a:off x="1726748" y="2512269"/>
            <a:ext cx="275776" cy="1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47" name="Text Box 7"/>
          <p:cNvSpPr txBox="1">
            <a:spLocks noChangeArrowheads="1"/>
          </p:cNvSpPr>
          <p:nvPr/>
        </p:nvSpPr>
        <p:spPr bwMode="gray">
          <a:xfrm>
            <a:off x="7164288" y="3099568"/>
            <a:ext cx="150972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baseline="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b="1" baseline="0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itchFamily="34" charset="0"/>
              </a:rPr>
              <a:t>ИНВЕСТОРЫ</a:t>
            </a:r>
            <a:r>
              <a:rPr lang="ru-RU" b="1" baseline="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b="1" baseline="0" dirty="0">
                <a:solidFill>
                  <a:schemeClr val="bg1"/>
                </a:solidFill>
                <a:latin typeface="Arial" pitchFamily="34" charset="0"/>
              </a:rPr>
            </a:br>
            <a:endParaRPr lang="pt-PT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48" name="AutoShape 45"/>
          <p:cNvCxnSpPr>
            <a:cxnSpLocks noChangeShapeType="1"/>
            <a:stCxn id="31" idx="1"/>
            <a:endCxn id="19" idx="3"/>
          </p:cNvCxnSpPr>
          <p:nvPr/>
        </p:nvCxnSpPr>
        <p:spPr bwMode="auto">
          <a:xfrm rot="10800000">
            <a:off x="3842396" y="4182457"/>
            <a:ext cx="325575" cy="200055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graphicFrame>
        <p:nvGraphicFramePr>
          <p:cNvPr id="50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75792"/>
              </p:ext>
            </p:extLst>
          </p:nvPr>
        </p:nvGraphicFramePr>
        <p:xfrm>
          <a:off x="1144506" y="2662412"/>
          <a:ext cx="2707414" cy="16535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0800"/>
                <a:gridCol w="1586614"/>
              </a:tblGrid>
              <a:tr h="11880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СПЕЦИАЛИЗИРОВАННОЕ 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ОБЩЕСТВО</a:t>
                      </a:r>
                      <a:endParaRPr kumimoji="0" lang="en-US" sz="1200" b="1" i="0" u="none" strike="noStrike" kern="1200" cap="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АКТИВЫ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ПАССИВЫ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Портфель кредитов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Облигации Класса А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77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Субординированный кредит и/или Облигации Класс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</a:t>
                      </a:r>
                      <a:endParaRPr kumimoji="0" lang="en-US" sz="1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Резервный 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фонд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736F"/>
                    </a:solidFill>
                  </a:tcPr>
                </a:tc>
              </a:tr>
            </a:tbl>
          </a:graphicData>
        </a:graphic>
      </p:graphicFrame>
      <p:sp>
        <p:nvSpPr>
          <p:cNvPr id="51" name="Text Box 7"/>
          <p:cNvSpPr txBox="1">
            <a:spLocks noChangeArrowheads="1"/>
          </p:cNvSpPr>
          <p:nvPr/>
        </p:nvSpPr>
        <p:spPr bwMode="gray">
          <a:xfrm>
            <a:off x="827584" y="5230638"/>
            <a:ext cx="1509723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</a:rPr>
              <a:t>ЗАЕМЩИКИ МСП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gray">
          <a:xfrm>
            <a:off x="5304789" y="5684752"/>
            <a:ext cx="3443924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chemeClr val="bg1"/>
                </a:solidFill>
                <a:latin typeface="Arial" pitchFamily="34" charset="0"/>
              </a:rPr>
              <a:t>РЕЗЕРВНЫЙ ОБСЛУЖИВАЮЩИЙ АГЕНТ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gray">
          <a:xfrm>
            <a:off x="5521034" y="4809623"/>
            <a:ext cx="1911594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Arial" pitchFamily="34" charset="0"/>
              </a:rPr>
              <a:t>БАНК - ОРИГИНАТОР</a:t>
            </a:r>
            <a:endParaRPr lang="ru-RU" sz="12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gray">
          <a:xfrm>
            <a:off x="2336008" y="1412776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</a:rPr>
              <a:t>Управляющая компания</a:t>
            </a:r>
            <a:endParaRPr lang="pt-PT" sz="1100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gray">
          <a:xfrm>
            <a:off x="3914403" y="1414214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dirty="0" smtClean="0"/>
              <a:t>Бухгалтерская </a:t>
            </a:r>
            <a:r>
              <a:rPr lang="ru-RU" sz="1100" dirty="0"/>
              <a:t>компания</a:t>
            </a:r>
            <a:endParaRPr lang="pt-PT" sz="11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gray">
          <a:xfrm>
            <a:off x="755576" y="1917993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dirty="0" smtClean="0"/>
              <a:t>Аудиторы </a:t>
            </a:r>
            <a:br>
              <a:rPr lang="ru-RU" sz="1100" dirty="0" smtClean="0"/>
            </a:br>
            <a:r>
              <a:rPr lang="ru-RU" sz="1100" dirty="0" smtClean="0"/>
              <a:t>СФО</a:t>
            </a:r>
            <a:endParaRPr lang="pt-PT" sz="11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2339752" y="1919431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dirty="0" smtClean="0"/>
              <a:t>Расчетный </a:t>
            </a:r>
            <a:br>
              <a:rPr lang="ru-RU" sz="1100" dirty="0" smtClean="0"/>
            </a:br>
            <a:r>
              <a:rPr lang="ru-RU" sz="1100" dirty="0" smtClean="0"/>
              <a:t>агент</a:t>
            </a:r>
            <a:endParaRPr lang="pt-PT" sz="11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gray">
          <a:xfrm>
            <a:off x="3923928" y="1919431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dirty="0" smtClean="0"/>
              <a:t>Ответственный </a:t>
            </a:r>
            <a:br>
              <a:rPr lang="ru-RU" sz="1100" dirty="0" smtClean="0"/>
            </a:br>
            <a:r>
              <a:rPr lang="ru-RU" sz="1100" dirty="0" smtClean="0"/>
              <a:t>хранитель</a:t>
            </a:r>
            <a:endParaRPr lang="pt-PT" sz="11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gray">
          <a:xfrm>
            <a:off x="755576" y="1414214"/>
            <a:ext cx="1509723" cy="430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dirty="0" smtClean="0"/>
              <a:t>Банк</a:t>
            </a:r>
            <a:br>
              <a:rPr lang="ru-RU" sz="1100" dirty="0" smtClean="0"/>
            </a:br>
            <a:r>
              <a:rPr lang="ru-RU" sz="1100" dirty="0" smtClean="0"/>
              <a:t>счета</a:t>
            </a:r>
            <a:endParaRPr lang="pt-PT" sz="11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B_MSP_Design1">
  <a:themeElements>
    <a:clrScheme name="MSP Bank">
      <a:dk1>
        <a:srgbClr val="ED8B00"/>
      </a:dk1>
      <a:lt1>
        <a:srgbClr val="FFFFFF"/>
      </a:lt1>
      <a:dk2>
        <a:srgbClr val="575757"/>
      </a:dk2>
      <a:lt2>
        <a:srgbClr val="FFFFFF"/>
      </a:lt2>
      <a:accent1>
        <a:srgbClr val="ED8B00"/>
      </a:accent1>
      <a:accent2>
        <a:srgbClr val="FFE8C8"/>
      </a:accent2>
      <a:accent3>
        <a:srgbClr val="7F7F7F"/>
      </a:accent3>
      <a:accent4>
        <a:srgbClr val="0086CD"/>
      </a:accent4>
      <a:accent5>
        <a:srgbClr val="A5A5A5"/>
      </a:accent5>
      <a:accent6>
        <a:srgbClr val="E6E6E6"/>
      </a:accent6>
      <a:hlink>
        <a:srgbClr val="ED8B00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SP Bank">
    <a:dk1>
      <a:srgbClr val="ED8B00"/>
    </a:dk1>
    <a:lt1>
      <a:srgbClr val="FFFFFF"/>
    </a:lt1>
    <a:dk2>
      <a:srgbClr val="575757"/>
    </a:dk2>
    <a:lt2>
      <a:srgbClr val="FFFFFF"/>
    </a:lt2>
    <a:accent1>
      <a:srgbClr val="ED8B00"/>
    </a:accent1>
    <a:accent2>
      <a:srgbClr val="FFE8C8"/>
    </a:accent2>
    <a:accent3>
      <a:srgbClr val="7F7F7F"/>
    </a:accent3>
    <a:accent4>
      <a:srgbClr val="0086CD"/>
    </a:accent4>
    <a:accent5>
      <a:srgbClr val="A5A5A5"/>
    </a:accent5>
    <a:accent6>
      <a:srgbClr val="E6E6E6"/>
    </a:accent6>
    <a:hlink>
      <a:srgbClr val="ED8B00"/>
    </a:hlink>
    <a:folHlink>
      <a:srgbClr val="575757"/>
    </a:folHlink>
  </a:clrScheme>
</a:themeOverride>
</file>

<file path=ppt/theme/themeOverride3.xml><?xml version="1.0" encoding="utf-8"?>
<a:themeOverride xmlns:a="http://schemas.openxmlformats.org/drawingml/2006/main">
  <a:clrScheme name="MSP Bank">
    <a:dk1>
      <a:srgbClr val="ED8B00"/>
    </a:dk1>
    <a:lt1>
      <a:srgbClr val="FFFFFF"/>
    </a:lt1>
    <a:dk2>
      <a:srgbClr val="575757"/>
    </a:dk2>
    <a:lt2>
      <a:srgbClr val="FFFFFF"/>
    </a:lt2>
    <a:accent1>
      <a:srgbClr val="ED8B00"/>
    </a:accent1>
    <a:accent2>
      <a:srgbClr val="FFE8C8"/>
    </a:accent2>
    <a:accent3>
      <a:srgbClr val="7F7F7F"/>
    </a:accent3>
    <a:accent4>
      <a:srgbClr val="0086CD"/>
    </a:accent4>
    <a:accent5>
      <a:srgbClr val="A5A5A5"/>
    </a:accent5>
    <a:accent6>
      <a:srgbClr val="E6E6E6"/>
    </a:accent6>
    <a:hlink>
      <a:srgbClr val="ED8B00"/>
    </a:hlink>
    <a:folHlink>
      <a:srgbClr val="575757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VEB_PPT_Template_work_EMPTY_20140430</Template>
  <TotalTime>27306</TotalTime>
  <Words>1802</Words>
  <Application>Microsoft Office PowerPoint</Application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VEB_MSP_Design1</vt:lpstr>
      <vt:lpstr>2_Специальное оформление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Обзор сектора МСП в ЕС  </vt:lpstr>
      <vt:lpstr>Презентация PowerPoint</vt:lpstr>
      <vt:lpstr>Особенности Секьюритизации МСП активов</vt:lpstr>
      <vt:lpstr>Презентация PowerPoint</vt:lpstr>
      <vt:lpstr>Основные Задачи мсп банка в качестве организатора</vt:lpstr>
      <vt:lpstr>Секьюритизация: структурная диаграмма</vt:lpstr>
      <vt:lpstr>Секьюритизация: РОЛИ МСП БАНКА</vt:lpstr>
      <vt:lpstr>Роли и услуги мсп банка в Проекте  секьюритизации МСП Активов</vt:lpstr>
      <vt:lpstr> Принципы анализа портфеля кредитов МСП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Voinova Olga</dc:creator>
  <cp:lastModifiedBy>Волкова Елена Дмитриевна</cp:lastModifiedBy>
  <cp:revision>576</cp:revision>
  <cp:lastPrinted>2015-07-08T09:16:53Z</cp:lastPrinted>
  <dcterms:created xsi:type="dcterms:W3CDTF">2014-06-05T12:30:43Z</dcterms:created>
  <dcterms:modified xsi:type="dcterms:W3CDTF">2015-08-21T11:44:49Z</dcterms:modified>
</cp:coreProperties>
</file>