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1" r:id="rId1"/>
    <p:sldMasterId id="2147483653" r:id="rId2"/>
    <p:sldMasterId id="2147483661" r:id="rId3"/>
    <p:sldMasterId id="2147483671" r:id="rId4"/>
    <p:sldMasterId id="2147483673" r:id="rId5"/>
    <p:sldMasterId id="2147484274" r:id="rId6"/>
    <p:sldMasterId id="2147485052" r:id="rId7"/>
    <p:sldMasterId id="2147485191" r:id="rId8"/>
    <p:sldMasterId id="2147486521" r:id="rId9"/>
  </p:sldMasterIdLst>
  <p:notesMasterIdLst>
    <p:notesMasterId r:id="rId47"/>
  </p:notesMasterIdLst>
  <p:handoutMasterIdLst>
    <p:handoutMasterId r:id="rId48"/>
  </p:handoutMasterIdLst>
  <p:sldIdLst>
    <p:sldId id="856" r:id="rId10"/>
    <p:sldId id="888" r:id="rId11"/>
    <p:sldId id="842" r:id="rId12"/>
    <p:sldId id="857" r:id="rId13"/>
    <p:sldId id="858" r:id="rId14"/>
    <p:sldId id="831" r:id="rId15"/>
    <p:sldId id="833" r:id="rId16"/>
    <p:sldId id="834" r:id="rId17"/>
    <p:sldId id="889" r:id="rId18"/>
    <p:sldId id="836" r:id="rId19"/>
    <p:sldId id="837" r:id="rId20"/>
    <p:sldId id="838" r:id="rId21"/>
    <p:sldId id="844" r:id="rId22"/>
    <p:sldId id="863" r:id="rId23"/>
    <p:sldId id="839" r:id="rId24"/>
    <p:sldId id="840" r:id="rId25"/>
    <p:sldId id="866" r:id="rId26"/>
    <p:sldId id="867" r:id="rId27"/>
    <p:sldId id="843" r:id="rId28"/>
    <p:sldId id="864" r:id="rId29"/>
    <p:sldId id="847" r:id="rId30"/>
    <p:sldId id="869" r:id="rId31"/>
    <p:sldId id="871" r:id="rId32"/>
    <p:sldId id="872" r:id="rId33"/>
    <p:sldId id="873" r:id="rId34"/>
    <p:sldId id="875" r:id="rId35"/>
    <p:sldId id="848" r:id="rId36"/>
    <p:sldId id="876" r:id="rId37"/>
    <p:sldId id="885" r:id="rId38"/>
    <p:sldId id="886" r:id="rId39"/>
    <p:sldId id="887" r:id="rId40"/>
    <p:sldId id="877" r:id="rId41"/>
    <p:sldId id="879" r:id="rId42"/>
    <p:sldId id="878" r:id="rId43"/>
    <p:sldId id="890" r:id="rId44"/>
    <p:sldId id="881" r:id="rId45"/>
    <p:sldId id="854" r:id="rId46"/>
  </p:sldIdLst>
  <p:sldSz cx="9144000" cy="5143500" type="screen16x9"/>
  <p:notesSz cx="6805613" cy="9939338"/>
  <p:embeddedFontLst>
    <p:embeddedFont>
      <p:font typeface="Wingdings 2" panose="05020102010507070707" pitchFamily="18" charset="2"/>
      <p:regular r:id="rId49"/>
    </p:embeddedFont>
    <p:embeddedFont>
      <p:font typeface="Constantia" panose="02030602050306030303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D0D8E8"/>
    <a:srgbClr val="E9EDF4"/>
    <a:srgbClr val="EAEFF7"/>
    <a:srgbClr val="D2DEEF"/>
    <a:srgbClr val="2F5597"/>
    <a:srgbClr val="2F3A97"/>
    <a:srgbClr val="4F81BD"/>
    <a:srgbClr val="669900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6" autoAdjust="0"/>
    <p:restoredTop sz="95547" autoAdjust="0"/>
  </p:normalViewPr>
  <p:slideViewPr>
    <p:cSldViewPr>
      <p:cViewPr varScale="1">
        <p:scale>
          <a:sx n="132" d="100"/>
          <a:sy n="132" d="100"/>
        </p:scale>
        <p:origin x="120" y="28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4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55776" y="4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C8D05-9334-4E61-94A0-870E0D11C1F2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1" y="9440777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55776" y="9440777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1806">
              <a:defRPr/>
            </a:lvl1pPr>
          </a:lstStyle>
          <a:p>
            <a:fld id="{88276565-88C3-4BA2-BEA5-827775868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1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4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 bwMode="auto">
          <a:xfrm>
            <a:off x="3855776" y="4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5D225-B37D-498C-BBBB-6CB371AC17C4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8" tIns="45904" rIns="91808" bIns="45904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0245" y="4721986"/>
            <a:ext cx="5445126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9440777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329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5776" y="9440777"/>
            <a:ext cx="2948252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49" rIns="91300" bIns="45649" numCol="1" anchor="t" anchorCtr="0" compatLnSpc="1">
            <a:prstTxWarp prst="textNoShape">
              <a:avLst/>
            </a:prstTxWarp>
          </a:bodyPr>
          <a:lstStyle>
            <a:lvl1pPr defTabSz="911806">
              <a:defRPr/>
            </a:lvl1pPr>
          </a:lstStyle>
          <a:p>
            <a:fld id="{D83D1271-52DB-4C12-9BB4-E4991FE83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11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5806" indent="-286481" defTabSz="910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517" indent="-228864" defTabSz="910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5244" indent="-228864" defTabSz="910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4572" indent="-228864" defTabSz="910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97" indent="-228864" defTabSz="910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426" indent="-228864" defTabSz="910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7353" indent="-228864" defTabSz="910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8281" indent="-228864" defTabSz="910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8374F-324E-4A3A-9C03-4BF9DA517560}" type="slidenum">
              <a:rPr lang="ru-RU" altLang="ru-RU" sz="18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276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478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004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95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6624736" cy="4215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005576"/>
            <a:ext cx="6624736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4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3384376" cy="42155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005576"/>
            <a:ext cx="3384376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005576"/>
            <a:ext cx="3528392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18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6624736" cy="4215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5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29D6B-7C70-4021-9189-11D3320027FB}" type="datetime1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6C6A318-C0C3-44AE-99C4-6663BD183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A3C2E-9AB1-4941-AF79-F1FD84918D19}" type="datetime1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86183B-9CB9-4FEF-A1E0-FBC76E72EB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4" y="1059657"/>
            <a:ext cx="6624637" cy="4214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132285"/>
            <a:ext cx="8274051" cy="991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6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059582"/>
            <a:ext cx="6624736" cy="32943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6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8"/>
            <a:ext cx="8228013" cy="11763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51372"/>
            <a:ext cx="8228013" cy="32908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D7D6C87-0C68-4540-90B1-263A84853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29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53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5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6923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7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472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56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2463738"/>
            <a:ext cx="7128792" cy="486054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1" y="4731990"/>
            <a:ext cx="3240087" cy="161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48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7128792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059583"/>
            <a:ext cx="3384376" cy="32110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059583"/>
            <a:ext cx="3528392" cy="32110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4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6624736" cy="4215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005576"/>
            <a:ext cx="6624736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5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3384376" cy="42155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005576"/>
            <a:ext cx="3384376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005576"/>
            <a:ext cx="3528392" cy="3211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50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6624736" cy="42155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03610"/>
            <a:ext cx="4757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4" y="411957"/>
            <a:ext cx="6624637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4" y="1048941"/>
            <a:ext cx="6624637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2275" y="951310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8305801" y="4839891"/>
            <a:ext cx="442913" cy="95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E76F78-A723-48F4-95AB-18EC26BD0139}" type="slidenum">
              <a:rPr lang="ru-RU" altLang="ru-RU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ru-RU" altLang="ru-RU" sz="1200" b="1">
              <a:solidFill>
                <a:srgbClr val="FFFFFF"/>
              </a:solidFill>
            </a:endParaRPr>
          </a:p>
        </p:txBody>
      </p:sp>
      <p:pic>
        <p:nvPicPr>
          <p:cNvPr id="2054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61877" r="558" b="1480"/>
          <a:stretch>
            <a:fillRect/>
          </a:stretch>
        </p:blipFill>
        <p:spPr bwMode="auto">
          <a:xfrm>
            <a:off x="287338" y="465535"/>
            <a:ext cx="2555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287338" y="244078"/>
            <a:ext cx="244951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smtClean="0">
                <a:solidFill>
                  <a:schemeClr val="bg1"/>
                </a:solidFill>
                <a:latin typeface="Constantia" pitchFamily="18" charset="0"/>
              </a:rPr>
              <a:t>Минэкономразвития России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3" r:id="rId1"/>
    <p:sldLayoutId id="2147486494" r:id="rId2"/>
    <p:sldLayoutId id="2147486495" r:id="rId3"/>
    <p:sldLayoutId id="214748649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735806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8305801" y="4839891"/>
            <a:ext cx="442913" cy="95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3031CB-EADD-4388-A472-1BB8E1C21807}" type="slidenum">
              <a:rPr lang="ru-RU" altLang="ru-RU" sz="1200" b="1">
                <a:solidFill>
                  <a:srgbClr val="7F7F7F"/>
                </a:solidFill>
                <a:latin typeface="Constantia" panose="02030602050306030303" pitchFamily="18" charset="0"/>
              </a:rPr>
              <a:pPr algn="r" eaLnBrk="1" hangingPunct="1"/>
              <a:t>‹#›</a:t>
            </a:fld>
            <a:endParaRPr lang="ru-RU" altLang="ru-RU" sz="1200" b="1">
              <a:solidFill>
                <a:srgbClr val="7F7F7F"/>
              </a:solidFill>
              <a:latin typeface="Constantia" panose="0203060205030603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610"/>
            <a:ext cx="475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735806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1" y="4839891"/>
            <a:ext cx="442913" cy="95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0322E9-82C2-4051-B5AD-8378A47A3D37}" type="slidenum">
              <a:rPr lang="ru-RU" altLang="ru-RU" sz="1200" b="1">
                <a:solidFill>
                  <a:srgbClr val="7F7F7F"/>
                </a:solidFill>
                <a:latin typeface="Constantia" panose="02030602050306030303" pitchFamily="18" charset="0"/>
              </a:rPr>
              <a:pPr algn="r" eaLnBrk="1" hangingPunct="1"/>
              <a:t>‹#›</a:t>
            </a:fld>
            <a:endParaRPr lang="ru-RU" altLang="ru-RU" sz="1200" b="1">
              <a:solidFill>
                <a:srgbClr val="7F7F7F"/>
              </a:solidFill>
              <a:latin typeface="Constantia" panose="0203060205030603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4" r:id="rId1"/>
    <p:sldLayoutId id="2147486505" r:id="rId2"/>
    <p:sldLayoutId id="2147486506" r:id="rId3"/>
    <p:sldLayoutId id="2147486507" r:id="rId4"/>
    <p:sldLayoutId id="2147486517" r:id="rId5"/>
    <p:sldLayoutId id="2147486518" r:id="rId6"/>
    <p:sldLayoutId id="2147486508" r:id="rId7"/>
    <p:sldLayoutId id="2147486519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610"/>
            <a:ext cx="475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9" r:id="rId1"/>
    <p:sldLayoutId id="214748651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610"/>
            <a:ext cx="475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1" r:id="rId1"/>
    <p:sldLayoutId id="214748651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610"/>
            <a:ext cx="475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ShadrinAJU.AD\Desktop\Фирменный стиль\гербовый блок_horisontal_lef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0279"/>
            <a:ext cx="3960813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2" r:id="rId1"/>
    <p:sldLayoutId id="214748652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780" y="442711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Сентябрь 2016 </a:t>
            </a:r>
            <a:endParaRPr lang="ru-RU" sz="2000" b="1" dirty="0">
              <a:solidFill>
                <a:srgbClr val="FFFFFF"/>
              </a:solidFill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35572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prstClr val="white"/>
                </a:solidFill>
                <a:latin typeface="Constantia" panose="02030602050306030303" pitchFamily="18" charset="0"/>
                <a:ea typeface="Calibri"/>
                <a:cs typeface="Times New Roman"/>
              </a:rPr>
              <a:t>Российская экономика: в условиях новой нормальности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541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Сельское хозяйство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81699" y="737932"/>
            <a:ext cx="4488918" cy="378042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79588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Сельское хозяйство устойчиво находится в области положительных темпов роста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08" y="860458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03562" y="868843"/>
            <a:ext cx="4488918" cy="463841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0" y="1434697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17" y="1473862"/>
            <a:ext cx="4298809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Транспорт и связь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15" y="357986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Сектор транспортных услуг относительно стабилен 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008" y="867754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03562" y="876139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5" y="1441993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30" y="1473862"/>
            <a:ext cx="4292535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347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Финансовая деятельность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4" y="383155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Финансовые услуги сокращались с начала 2015 года 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В первой половине 2016 года ВДС по сектору «финансовая деятельность» показывает положительную динамику, определяемую ростом прибыли в банковском секторе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08" y="862625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03562" y="871010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8" y="1520335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545870"/>
            <a:ext cx="4297449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44539" y="328613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altLang="ko-KR" dirty="0" smtClean="0"/>
              <a:t>Как изменилась структура ВВП по счету производства</a:t>
            </a:r>
            <a:endParaRPr lang="ru-RU" altLang="ko-KR" dirty="0"/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90045"/>
              </p:ext>
            </p:extLst>
          </p:nvPr>
        </p:nvGraphicFramePr>
        <p:xfrm>
          <a:off x="467542" y="843558"/>
          <a:ext cx="8136907" cy="3834261"/>
        </p:xfrm>
        <a:graphic>
          <a:graphicData uri="http://schemas.openxmlformats.org/drawingml/2006/table">
            <a:tbl>
              <a:tblPr/>
              <a:tblGrid>
                <a:gridCol w="2843017"/>
                <a:gridCol w="1058778"/>
                <a:gridCol w="1058778"/>
                <a:gridCol w="1058778"/>
                <a:gridCol w="1058778"/>
                <a:gridCol w="1058778"/>
              </a:tblGrid>
              <a:tr h="3131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ВВП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Обработка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Добыча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Торговля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Транспорт и связь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Строительство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Гос.управление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Финансы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Сельское хоз-во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Прочее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4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Чистые налоги на продукты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44539" y="87474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altLang="ko-KR" dirty="0" smtClean="0"/>
              <a:t>Как изменится структура ВВП по счету производства</a:t>
            </a:r>
            <a:endParaRPr lang="ru-RU" altLang="ko-KR" dirty="0"/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90250"/>
              </p:ext>
            </p:extLst>
          </p:nvPr>
        </p:nvGraphicFramePr>
        <p:xfrm>
          <a:off x="467542" y="843558"/>
          <a:ext cx="8136907" cy="3906273"/>
        </p:xfrm>
        <a:graphic>
          <a:graphicData uri="http://schemas.openxmlformats.org/drawingml/2006/table">
            <a:tbl>
              <a:tblPr/>
              <a:tblGrid>
                <a:gridCol w="2843017"/>
                <a:gridCol w="1058778"/>
                <a:gridCol w="1058778"/>
                <a:gridCol w="1058778"/>
                <a:gridCol w="1058778"/>
                <a:gridCol w="1058778"/>
              </a:tblGrid>
              <a:tr h="3131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ВВП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Обработка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Добыча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Торговля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Транспорт и связь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Строительство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Гос.управление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Финансы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Сельское хоз-во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Прочее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94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Чистые налоги на продукты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7230" y="477610"/>
            <a:ext cx="194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245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Потребление домашних хозяйств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81699" y="737932"/>
            <a:ext cx="4488918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72387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Потребление </a:t>
            </a:r>
            <a:r>
              <a:rPr lang="ru-RU" sz="1800" dirty="0" smtClean="0"/>
              <a:t>домашних хозяйств стабилизировалось в середине текущего года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08" y="830576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03562" y="838961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2" y="1473862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84" y="1473862"/>
            <a:ext cx="4297450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Валовое накопление основного капитала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7058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Инвестиционный спад ещё не завершён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0008" y="915566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03562" y="923951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1854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63" y="1398656"/>
            <a:ext cx="4297449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кспорт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008" y="875388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%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г/г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31553" y="883773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индекс,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4" y="1376669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56" y="1401854"/>
            <a:ext cx="4297449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577280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Рост экспорта сыграл ключевую роль в поддержке экономики в 2015 году, но в текущем году его вклад существенно уменьшился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60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Импорт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008" y="803380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%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г/г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31553" y="811765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индекс,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8" y="1203598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23" y="1222549"/>
            <a:ext cx="4297449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08" y="3363838"/>
            <a:ext cx="847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Резкий провал импорта внёс основной вклад в динамику ВВП в 2015 году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2016 году мы наблюдаем стабилизацию импорта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95276"/>
              </p:ext>
            </p:extLst>
          </p:nvPr>
        </p:nvGraphicFramePr>
        <p:xfrm>
          <a:off x="179514" y="789552"/>
          <a:ext cx="8568951" cy="3549374"/>
        </p:xfrm>
        <a:graphic>
          <a:graphicData uri="http://schemas.openxmlformats.org/drawingml/2006/table">
            <a:tbl>
              <a:tblPr/>
              <a:tblGrid>
                <a:gridCol w="3528391"/>
                <a:gridCol w="1008112"/>
                <a:gridCol w="1008112"/>
                <a:gridCol w="1008112"/>
                <a:gridCol w="1008112"/>
                <a:gridCol w="1008112"/>
              </a:tblGrid>
              <a:tr h="3482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ВВП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482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Конечное потребление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69.5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72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Домохозяйства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50.8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Гос.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управление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30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Валовое накопление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93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Валовое накопление осн. капитала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3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Чистый 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72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84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Импорт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1521" y="249492"/>
            <a:ext cx="8558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altLang="ko-KR" dirty="0" smtClean="0"/>
              <a:t>Как изменилась структура ВВП по счету использования</a:t>
            </a:r>
            <a:endParaRPr lang="ru-RU" altLang="ko-KR" dirty="0"/>
          </a:p>
        </p:txBody>
      </p:sp>
    </p:spTree>
    <p:extLst>
      <p:ext uri="{BB962C8B-B14F-4D97-AF65-F5344CB8AC3E}">
        <p14:creationId xmlns:p14="http://schemas.microsoft.com/office/powerpoint/2010/main" val="34784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548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Российская экономика: в условиях новой нормальности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843558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Текущая ситуация: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Спад завершился, начинается слабый подъем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Прогноз: </a:t>
            </a:r>
            <a:endParaRPr lang="ru-RU" sz="2000" b="1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Выход на траекторию 2% роста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Можем ли расти быстрее</a:t>
            </a:r>
            <a:r>
              <a:rPr lang="en-US" sz="2000" b="1" dirty="0" smtClean="0">
                <a:latin typeface="Calibri" panose="020F0502020204030204" pitchFamily="34" charset="0"/>
              </a:rPr>
              <a:t>?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endParaRPr lang="ru-RU" sz="2000" b="1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Переход к инвестиционной модели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Макроэкономическая стабильность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Риски глобальной экономики: </a:t>
            </a:r>
            <a:endParaRPr lang="ru-RU" sz="2000" b="1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Инвестиции</a:t>
            </a:r>
            <a:endParaRPr lang="ru-RU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Производительность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Торговля 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4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604"/>
              </p:ext>
            </p:extLst>
          </p:nvPr>
        </p:nvGraphicFramePr>
        <p:xfrm>
          <a:off x="179513" y="789552"/>
          <a:ext cx="8615234" cy="3942440"/>
        </p:xfrm>
        <a:graphic>
          <a:graphicData uri="http://schemas.openxmlformats.org/drawingml/2006/table">
            <a:tbl>
              <a:tblPr/>
              <a:tblGrid>
                <a:gridCol w="3547449"/>
                <a:gridCol w="1013557"/>
                <a:gridCol w="1013557"/>
                <a:gridCol w="1013557"/>
                <a:gridCol w="1013557"/>
                <a:gridCol w="1013557"/>
              </a:tblGrid>
              <a:tr h="386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ВВП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867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Конечное потребление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69.5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89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Домохозяйства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50.8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89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Гос.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управление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Валовое накопление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46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Валовое накопление осн.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капитала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80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Чистый 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189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25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Импорт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-14.7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-15.1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-15.4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-15.6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36088" y="185222"/>
            <a:ext cx="8558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altLang="ko-KR" dirty="0" smtClean="0"/>
              <a:t>Как изменится структура ВВП по счету использования</a:t>
            </a:r>
            <a:endParaRPr lang="ru-RU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6867230" y="477610"/>
            <a:ext cx="194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15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8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67465"/>
              </p:ext>
            </p:extLst>
          </p:nvPr>
        </p:nvGraphicFramePr>
        <p:xfrm>
          <a:off x="250825" y="1006080"/>
          <a:ext cx="8412163" cy="3461523"/>
        </p:xfrm>
        <a:graphic>
          <a:graphicData uri="http://schemas.openxmlformats.org/drawingml/2006/table">
            <a:tbl>
              <a:tblPr/>
              <a:tblGrid>
                <a:gridCol w="4892437"/>
                <a:gridCol w="1174589"/>
                <a:gridCol w="1093724"/>
                <a:gridCol w="1251413"/>
              </a:tblGrid>
              <a:tr h="363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-2019 (среднегодовые)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ВВП</a:t>
                      </a:r>
                    </a:p>
                  </a:txBody>
                  <a:tcPr marL="108018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-0.7 - 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(-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0.5)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Промышленность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0.3 - 0.5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Инвестиции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8.4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-3.8 -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Оборот розничной торговли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-4.4 -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Объем платных услуг населению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-0.8 -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Реальная заработная плата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9.3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0.5 - 0.7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Реальные располагаемые доходы населения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-4.9 -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Экспорт в реальном выражении</a:t>
                      </a:r>
                    </a:p>
                  </a:txBody>
                  <a:tcPr marL="0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6.2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0.3 - 0.5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Импорт в реальном выражении</a:t>
                      </a:r>
                    </a:p>
                  </a:txBody>
                  <a:tcPr marL="108018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-0.6 -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Потребление домашних хозяйств</a:t>
                      </a:r>
                    </a:p>
                  </a:txBody>
                  <a:tcPr marL="108018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9.6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-3.7 - (-</a:t>
                      </a:r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Валовое накопление</a:t>
                      </a:r>
                    </a:p>
                  </a:txBody>
                  <a:tcPr marL="108018" marR="10801" marT="809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2.2 - 2.4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lang="ru-RU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3425" name="TextBox 8"/>
          <p:cNvSpPr txBox="1">
            <a:spLocks noChangeArrowheads="1"/>
          </p:cNvSpPr>
          <p:nvPr/>
        </p:nvSpPr>
        <p:spPr bwMode="auto">
          <a:xfrm>
            <a:off x="744539" y="305903"/>
            <a:ext cx="7921625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altLang="ko-KR" dirty="0" smtClean="0"/>
              <a:t>Прогноз: Базовый сценарий</a:t>
            </a:r>
            <a:endParaRPr lang="ru-RU" altLang="ko-KR" dirty="0"/>
          </a:p>
        </p:txBody>
      </p:sp>
      <p:sp>
        <p:nvSpPr>
          <p:cNvPr id="13426" name="Прямоугольник 3"/>
          <p:cNvSpPr>
            <a:spLocks noChangeArrowheads="1"/>
          </p:cNvSpPr>
          <p:nvPr/>
        </p:nvSpPr>
        <p:spPr bwMode="auto">
          <a:xfrm>
            <a:off x="7732714" y="753667"/>
            <a:ext cx="930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г/г, </a:t>
            </a:r>
            <a:r>
              <a:rPr lang="ru-RU" altLang="ru-RU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altLang="ru-RU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5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право 13"/>
          <p:cNvSpPr/>
          <p:nvPr/>
        </p:nvSpPr>
        <p:spPr>
          <a:xfrm>
            <a:off x="108806" y="810865"/>
            <a:ext cx="1800200" cy="3705101"/>
          </a:xfrm>
          <a:prstGeom prst="rightArrow">
            <a:avLst>
              <a:gd name="adj1" fmla="val 88194"/>
              <a:gd name="adj2" fmla="val 225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Повышение потенциального ВВП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7274" y="2300516"/>
            <a:ext cx="2381175" cy="73349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трудовых ресурсов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7274" y="1020361"/>
            <a:ext cx="2381176" cy="65678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основного капитала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64948" y="3518074"/>
            <a:ext cx="2381176" cy="82859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производительность факторов (труда и капитала)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433334" y="1343855"/>
            <a:ext cx="432870" cy="26304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8153" y="1825879"/>
            <a:ext cx="1862319" cy="171558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↑потенциального ВВП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п.п. в год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(c 1.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до 4% в 2025 году)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09875" y="2255781"/>
            <a:ext cx="1475687" cy="778234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Рост ВВП на  0.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-0.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п.п.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4556631" y="3800166"/>
            <a:ext cx="345735" cy="160742"/>
          </a:xfrm>
          <a:prstGeom prst="rightArrow">
            <a:avLst>
              <a:gd name="adj1" fmla="val 26275"/>
              <a:gd name="adj2" fmla="val 2627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4510191" y="1268383"/>
            <a:ext cx="345735" cy="160742"/>
          </a:xfrm>
          <a:prstGeom prst="rightArrow">
            <a:avLst>
              <a:gd name="adj1" fmla="val 26275"/>
              <a:gd name="adj2" fmla="val 2627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4505343" y="2586894"/>
            <a:ext cx="345735" cy="160742"/>
          </a:xfrm>
          <a:prstGeom prst="rightArrow">
            <a:avLst>
              <a:gd name="adj1" fmla="val 26275"/>
              <a:gd name="adj2" fmla="val 2627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09875" y="959637"/>
            <a:ext cx="1475687" cy="778234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Рост ВВП на  1.1-1.2 п.п.</a:t>
            </a:r>
          </a:p>
        </p:txBody>
      </p:sp>
      <p:sp>
        <p:nvSpPr>
          <p:cNvPr id="25" name="Овал 24"/>
          <p:cNvSpPr/>
          <p:nvPr/>
        </p:nvSpPr>
        <p:spPr>
          <a:xfrm>
            <a:off x="4824714" y="3491421"/>
            <a:ext cx="1475687" cy="778234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Рост ВВП на  0.5-0.7 п.п.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383" y="195486"/>
            <a:ext cx="8208912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Повышение потенциального ВВП</a:t>
            </a:r>
          </a:p>
        </p:txBody>
      </p:sp>
    </p:spTree>
    <p:extLst>
      <p:ext uri="{BB962C8B-B14F-4D97-AF65-F5344CB8AC3E}">
        <p14:creationId xmlns:p14="http://schemas.microsoft.com/office/powerpoint/2010/main" val="419370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90959"/>
              </p:ext>
            </p:extLst>
          </p:nvPr>
        </p:nvGraphicFramePr>
        <p:xfrm>
          <a:off x="202159" y="923055"/>
          <a:ext cx="4467081" cy="3763012"/>
        </p:xfrm>
        <a:graphic>
          <a:graphicData uri="http://schemas.openxmlformats.org/drawingml/2006/table">
            <a:tbl>
              <a:tblPr/>
              <a:tblGrid>
                <a:gridCol w="2854299"/>
                <a:gridCol w="537594"/>
                <a:gridCol w="537594"/>
                <a:gridCol w="537594"/>
              </a:tblGrid>
              <a:tr h="3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2016-2018</a:t>
                      </a:r>
                    </a:p>
                  </a:txBody>
                  <a:tcPr marL="73064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2019-2021</a:t>
                      </a:r>
                    </a:p>
                  </a:txBody>
                  <a:tcPr marL="73064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2022-2025</a:t>
                      </a:r>
                    </a:p>
                  </a:txBody>
                  <a:tcPr marL="73064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Прирост потенциального ВВП, п.п.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т. ч. за счет</a:t>
                      </a: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</a:tr>
              <a:tr h="3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увеличение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основного капитала,    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в т.ч. за счет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96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ctr"/>
                      <a:r>
                        <a:rPr lang="ru-RU" sz="14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инвестиций</a:t>
                      </a:r>
                      <a:r>
                        <a:rPr lang="ru-RU" sz="1400" b="0" i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в инфраструктуру и жилищное  строительство</a:t>
                      </a:r>
                      <a:endParaRPr lang="ru-RU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1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использование трудовых ресурсов</a:t>
                      </a:r>
                    </a:p>
                  </a:txBody>
                  <a:tcPr marL="146127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совокупной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производительности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факторов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ВВП потенциальный, %</a:t>
                      </a: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9"/>
                    </a:solidFill>
                  </a:tcPr>
                </a:tc>
              </a:tr>
              <a:tr h="3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норма накопления основного капитала</a:t>
                      </a:r>
                    </a:p>
                  </a:txBody>
                  <a:tcPr marL="73064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0016" y="195486"/>
            <a:ext cx="815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2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1781" y="2139233"/>
            <a:ext cx="388961" cy="133065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2.0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297038" y="1617427"/>
            <a:ext cx="808597" cy="708609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7" name="Прямая со стрелкой 16"/>
          <p:cNvCxnSpPr/>
          <p:nvPr/>
        </p:nvCxnSpPr>
        <p:spPr>
          <a:xfrm>
            <a:off x="5297038" y="2804560"/>
            <a:ext cx="808597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8" name="Прямая со стрелкой 17"/>
          <p:cNvCxnSpPr/>
          <p:nvPr/>
        </p:nvCxnSpPr>
        <p:spPr>
          <a:xfrm>
            <a:off x="5301270" y="3399550"/>
            <a:ext cx="804365" cy="42990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9" name="Прямоугольник 18"/>
          <p:cNvSpPr/>
          <p:nvPr/>
        </p:nvSpPr>
        <p:spPr>
          <a:xfrm>
            <a:off x="6162817" y="1083372"/>
            <a:ext cx="1677822" cy="6755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Увеличение основного капитала 1.2%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62817" y="2445948"/>
            <a:ext cx="1677822" cy="6755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Совокупная производительност0.6%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7963468" y="1736198"/>
            <a:ext cx="286604" cy="197551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59503" y="1451729"/>
            <a:ext cx="388961" cy="254445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4.0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62817" y="3711712"/>
            <a:ext cx="1677822" cy="67556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79" tIns="34289" rIns="68579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Использование трудовых ресурсов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299695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/>
          <p:cNvSpPr/>
          <p:nvPr/>
        </p:nvSpPr>
        <p:spPr>
          <a:xfrm>
            <a:off x="107504" y="2936100"/>
            <a:ext cx="4050000" cy="2160000"/>
          </a:xfrm>
          <a:prstGeom prst="rightArrow">
            <a:avLst>
              <a:gd name="adj1" fmla="val 88194"/>
              <a:gd name="adj2" fmla="val 225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Увеличение гибкости рынка труда: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Развитие служб занятости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Расширение трудовой практики для молодых специалистов (дуальное образование)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Реформирование трудового законодательства – снятие излишних ограничений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Развитие профессиональной и территориальной мобильности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Развитие национальной системы квалификаций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107504" y="699542"/>
            <a:ext cx="4050000" cy="2160000"/>
          </a:xfrm>
          <a:prstGeom prst="rightArrow">
            <a:avLst>
              <a:gd name="adj1" fmla="val 88194"/>
              <a:gd name="adj2" fmla="val 225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Поддержка трудового потенциала: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Создания условий для продления периода трудовой деятельности за счет стимулирования использования трудового потенциала работников старших возрастов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Стимулирования занятости женщин, имеющих детей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Создания условий для интеграции в трудовую деятельность  инвалидов и граждан с низкой конкурентоспособностью на рынке труда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Активная  миграционная политика </a:t>
            </a:r>
          </a:p>
          <a:p>
            <a:pPr marL="557184" marR="0" lvl="1" indent="-214302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23270" y="3349088"/>
            <a:ext cx="2096699" cy="131730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↓ естественного уровня безработицы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0,2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в  2017-2019 гг.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1 п.п. к 2025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23267" y="1112532"/>
            <a:ext cx="2137858" cy="133402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трудовых ресурсов 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1 млн. чел. к 2020 г.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2-3 млн. чел. к 2025 гг.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6376316" y="1620867"/>
            <a:ext cx="328808" cy="26304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61356" y="2193932"/>
            <a:ext cx="2059116" cy="133402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↑ потенциального ВВП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-0.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п.п. в год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09949" y="221208"/>
            <a:ext cx="359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Трудовые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5942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10251" y="1059582"/>
            <a:ext cx="1797453" cy="3485066"/>
          </a:xfrm>
          <a:prstGeom prst="rightArrow">
            <a:avLst>
              <a:gd name="adj1" fmla="val 88194"/>
              <a:gd name="adj2" fmla="val 225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Увеличение основного капитала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32240" y="2283718"/>
            <a:ext cx="2088232" cy="1334022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↑ потенциального ВВП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1.1-1.2 п.п.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5" y="970040"/>
            <a:ext cx="4204430" cy="96233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инвестиционного ресурса, в том числе за счет сдерживания инфляции, сокращения прямых и транзакционных издержек, увеличение  доли прибыли в ВВП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7" y="2184225"/>
            <a:ext cx="4204427" cy="63041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трансформации сбережений в инвестиции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3093895"/>
            <a:ext cx="4204430" cy="61395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инвестиционной активности через механизмы государственной поддержки инвестиций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372200" y="1563638"/>
            <a:ext cx="328808" cy="26304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6" y="3997711"/>
            <a:ext cx="4204430" cy="61395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Ускоренное выбытие неэффективности мощностей и сокращение непроизводительных вложений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4906" y="214462"/>
            <a:ext cx="637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основного капитала и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416564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07504" y="1442855"/>
            <a:ext cx="2376264" cy="2636323"/>
          </a:xfrm>
          <a:prstGeom prst="rightArrow">
            <a:avLst>
              <a:gd name="adj1" fmla="val 88194"/>
              <a:gd name="adj2" fmla="val 225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Совокупная производительность факторов (труда и капитала)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223845"/>
            <a:ext cx="3791078" cy="105987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вложений в высокотехнологичные и инновационные сектора,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в науку, образование и здравоохранение и сектора с высоким мультипликатором инвестиций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2571750"/>
            <a:ext cx="3801321" cy="697901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энергосберегающих технологий, сокращение неэффективных издержек и затрат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553981"/>
            <a:ext cx="3801321" cy="52993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повышения отдачи человеческого капитала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372200" y="1442854"/>
            <a:ext cx="328808" cy="263046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1904078"/>
            <a:ext cx="2088232" cy="17138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↑ потенциального ВВП</a:t>
            </a:r>
          </a:p>
          <a:p>
            <a:pPr marL="0" marR="0" lvl="0" indent="0" algn="ctr" defTabSz="6857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0.5-0.7 п.п.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6622"/>
            <a:ext cx="852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Совокупная производительность  факторов (труда и капитала)</a:t>
            </a:r>
          </a:p>
        </p:txBody>
      </p:sp>
    </p:spTree>
    <p:extLst>
      <p:ext uri="{BB962C8B-B14F-4D97-AF65-F5344CB8AC3E}">
        <p14:creationId xmlns:p14="http://schemas.microsoft.com/office/powerpoint/2010/main" val="277130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776288" y="39537"/>
            <a:ext cx="7921625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altLang="ko-KR" dirty="0"/>
              <a:t>Основные </a:t>
            </a:r>
            <a:r>
              <a:rPr lang="ru-RU" altLang="ko-KR" dirty="0" smtClean="0"/>
              <a:t>макропоказатели</a:t>
            </a:r>
            <a:endParaRPr lang="ru-RU" altLang="ko-KR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8" y="714100"/>
            <a:ext cx="4006478" cy="19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0008" y="415949"/>
            <a:ext cx="4387346" cy="378042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ВВП</a:t>
            </a:r>
            <a:endParaRPr lang="ru-RU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2" y="784407"/>
            <a:ext cx="4017373" cy="18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35371" y="497225"/>
            <a:ext cx="4387346" cy="290607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Промышленность</a:t>
            </a:r>
            <a:endParaRPr lang="ru-RU" dirty="0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5" y="3012827"/>
            <a:ext cx="4017373" cy="19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610368" y="2714638"/>
            <a:ext cx="3829623" cy="298190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Реальная заработная плата</a:t>
            </a:r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8262" y="2674712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dirty="0" smtClean="0"/>
              <a:t>Инвестиции в основной капитал</a:t>
            </a:r>
            <a:endParaRPr lang="ru-RU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71" y="2977014"/>
            <a:ext cx="4017360" cy="19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40393"/>
              </p:ext>
            </p:extLst>
          </p:nvPr>
        </p:nvGraphicFramePr>
        <p:xfrm>
          <a:off x="323528" y="1995686"/>
          <a:ext cx="8352928" cy="2935092"/>
        </p:xfrm>
        <a:graphic>
          <a:graphicData uri="http://schemas.openxmlformats.org/drawingml/2006/table">
            <a:tbl>
              <a:tblPr firstRow="1" firstCol="1" bandRow="1"/>
              <a:tblGrid>
                <a:gridCol w="2446818"/>
                <a:gridCol w="590611"/>
                <a:gridCol w="590611"/>
                <a:gridCol w="590611"/>
                <a:gridCol w="590611"/>
                <a:gridCol w="590611"/>
                <a:gridCol w="590611"/>
                <a:gridCol w="590611"/>
                <a:gridCol w="590611"/>
                <a:gridCol w="590611"/>
                <a:gridCol w="590611"/>
              </a:tblGrid>
              <a:tr h="297578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4532" marR="74532" marT="37266" marB="3726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Мировой ВВП (МВФ)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5.7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-0.1</a:t>
                      </a:r>
                      <a:endParaRPr lang="ru-RU" sz="1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ВВП Россия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Мировая торговля (МВФ)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11.6</a:t>
                      </a:r>
                      <a:endParaRPr lang="ru-RU" sz="12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Экспорт товаров России (Росстат)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5.8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4.6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-2.5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-1.8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6.2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Глобальные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инвестиции (ОЭСР)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Инвестиции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в основной капитал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(Росстат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9757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Глобальная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производительность (ОЭСР)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Производительность труда (Росстат)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9548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Мировая экономика: основные тренды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6670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Замедление мирового роста: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Инвестиций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Торговли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Производительности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4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9" y="471767"/>
            <a:ext cx="4094753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США. Прирост инвестиций, % г/г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18283" y="475699"/>
            <a:ext cx="4474198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Еврозона. Прирост инвестиций, % г/г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56410" y="2784069"/>
            <a:ext cx="4067192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Китай. Прирост инвестиций, % г/г</a:t>
            </a: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2774"/>
            <a:ext cx="3780000" cy="2025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11" y="762774"/>
            <a:ext cx="3780000" cy="2025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003798"/>
            <a:ext cx="3780000" cy="2025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784069"/>
            <a:ext cx="3981630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Россия. Прирост инвестиций, % г/г</a:t>
            </a: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95022"/>
            <a:ext cx="3780000" cy="2025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" y="1785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инвестиционной активности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003606" y="4940527"/>
            <a:ext cx="888875" cy="193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black"/>
                </a:solidFill>
              </a:rPr>
              <a:t>Источник: </a:t>
            </a:r>
            <a:r>
              <a:rPr lang="en-US" sz="600" b="1" dirty="0">
                <a:solidFill>
                  <a:prstClr val="black"/>
                </a:solidFill>
              </a:rPr>
              <a:t>Reuters</a:t>
            </a: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1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7404"/>
            <a:ext cx="6840760" cy="4616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Основные</a:t>
            </a:r>
            <a:r>
              <a:rPr lang="en-US" dirty="0"/>
              <a:t> </a:t>
            </a:r>
            <a:r>
              <a:rPr lang="ru-RU" dirty="0" smtClean="0"/>
              <a:t>макроэкономические </a:t>
            </a:r>
            <a:r>
              <a:rPr lang="ru-RU" dirty="0"/>
              <a:t>индикаторы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30762"/>
              </p:ext>
            </p:extLst>
          </p:nvPr>
        </p:nvGraphicFramePr>
        <p:xfrm>
          <a:off x="179512" y="817124"/>
          <a:ext cx="8424938" cy="4051414"/>
        </p:xfrm>
        <a:graphic>
          <a:graphicData uri="http://schemas.openxmlformats.org/drawingml/2006/table">
            <a:tbl>
              <a:tblPr/>
              <a:tblGrid>
                <a:gridCol w="3106316"/>
                <a:gridCol w="590958"/>
                <a:gridCol w="590958"/>
                <a:gridCol w="590958"/>
                <a:gridCol w="590958"/>
                <a:gridCol w="590958"/>
                <a:gridCol w="590958"/>
                <a:gridCol w="590958"/>
                <a:gridCol w="590958"/>
                <a:gridCol w="590958"/>
              </a:tblGrid>
              <a:tr h="2658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г/г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кв. 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апр.16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май.16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июн.16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кв. 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1П 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июл.16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мес.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ВВП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Промышленность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обрабатывающая промышленность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-5.4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добыча полезных ископаемых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3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производство и распределение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электроэнергии,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воды и газа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Грузооборот транспорта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Розничная торговля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-10.0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Платные услуги населению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Строительство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-7.0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в т.ч. жилищное строительство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Инвестиции в основной капитал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-8.4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Сельское хоз-во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Номинальная заработная плата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Реальная заработная плата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-9.3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Реальные </a:t>
                      </a:r>
                      <a:r>
                        <a:rPr lang="ru-RU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расп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ден.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доходы населения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9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Безработица,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к ЭАН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548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инвестиционной активности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25760" y="4212074"/>
            <a:ext cx="8640960" cy="735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Доля валового накопления основного капитала  в ВВП снизилась в период после мирового  финансового кризиса. </a:t>
            </a:r>
            <a:endParaRPr lang="ru-RU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212" y="771550"/>
            <a:ext cx="5402423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Валовое накопление основного капитала, % ВВП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380312" y="3952115"/>
            <a:ext cx="1224136" cy="25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Calibri" panose="020F0502020204030204" pitchFamily="34" charset="0"/>
              </a:rPr>
              <a:t>Источник: </a:t>
            </a:r>
            <a:r>
              <a:rPr lang="en-US" sz="800" b="1" dirty="0">
                <a:solidFill>
                  <a:prstClr val="black"/>
                </a:solidFill>
                <a:latin typeface="Calibri" panose="020F0502020204030204" pitchFamily="34" charset="0"/>
              </a:rPr>
              <a:t>World Bank</a:t>
            </a:r>
            <a:endParaRPr lang="ru-RU" sz="1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8" y="1130987"/>
            <a:ext cx="4133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23" y="1138787"/>
            <a:ext cx="410258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8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95536" y="4074731"/>
            <a:ext cx="7949030" cy="63019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marR="0" lvl="0" indent="-25716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Финансовые рынки сигнализируют о продолжении инвестиционного спада.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70" y="822200"/>
            <a:ext cx="4343400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Валовое накопление основного капитала, 2008 = 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801" y="822200"/>
            <a:ext cx="4343400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Спрэды</a:t>
            </a:r>
            <a:r>
              <a:rPr lang="en-US" sz="14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 UST </a:t>
            </a:r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и инвестиционные </a:t>
            </a:r>
            <a:r>
              <a:rPr lang="ru-RU" sz="14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циклы</a:t>
            </a:r>
            <a:r>
              <a:rPr lang="en-US" sz="14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14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в США</a:t>
            </a:r>
            <a:endParaRPr lang="ru-RU" sz="14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347864" y="3779929"/>
            <a:ext cx="1587049" cy="29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black"/>
                </a:solidFill>
              </a:rPr>
              <a:t>Источник: </a:t>
            </a:r>
            <a:r>
              <a:rPr lang="en-US" sz="600" b="1" dirty="0">
                <a:solidFill>
                  <a:prstClr val="black"/>
                </a:solidFill>
              </a:rPr>
              <a:t>World Bank</a:t>
            </a:r>
            <a:r>
              <a:rPr lang="ru-RU" sz="600" b="1" dirty="0">
                <a:solidFill>
                  <a:prstClr val="black"/>
                </a:solidFill>
              </a:rPr>
              <a:t>, Росстат</a:t>
            </a: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864124" y="3713805"/>
            <a:ext cx="960884" cy="13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68579" tIns="34289" rIns="68579" bIns="342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black"/>
                </a:solidFill>
              </a:rPr>
              <a:t>Источник: </a:t>
            </a:r>
            <a:r>
              <a:rPr lang="en-US" sz="600" b="1" dirty="0">
                <a:solidFill>
                  <a:prstClr val="black"/>
                </a:solidFill>
              </a:rPr>
              <a:t>Reuters</a:t>
            </a:r>
            <a:endParaRPr lang="ru-RU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9570" y="123478"/>
            <a:ext cx="874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инвестиционной активности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4" y="1157653"/>
            <a:ext cx="42306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70" y="1157653"/>
            <a:ext cx="42068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0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50427"/>
            <a:ext cx="7848872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Начиная с 2010 года  отмечается замедление темпов роста мирового ВВП и мировой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торговли</a:t>
            </a:r>
            <a:r>
              <a:rPr lang="ru-RU" dirty="0" smtClean="0">
                <a:latin typeface="Calibri" panose="020F0502020204030204" pitchFamily="34" charset="0"/>
              </a:rPr>
              <a:t>, при этом </a:t>
            </a:r>
            <a:r>
              <a:rPr lang="ru-RU" b="1" dirty="0" smtClean="0">
                <a:latin typeface="Calibri" panose="020F0502020204030204" pitchFamily="34" charset="0"/>
              </a:rPr>
              <a:t>с 2012 года мировая торговля растет медленнее, чем мировой ВВП.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2499" y="142547"/>
            <a:ext cx="898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торговли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3942677"/>
            <a:ext cx="171004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Источник</a:t>
            </a:r>
            <a:r>
              <a:rPr lang="en-US" sz="900" dirty="0"/>
              <a:t>: </a:t>
            </a:r>
            <a:r>
              <a:rPr lang="ru-RU" sz="900" dirty="0"/>
              <a:t>МВФ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1" y="825978"/>
            <a:ext cx="75660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3679" y="617407"/>
            <a:ext cx="4195481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США. Прирост экспорта товаров, % г/г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1422" y="17856"/>
            <a:ext cx="898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торговли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69160" y="604480"/>
            <a:ext cx="4623320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Еврозона. Прирост экспорта товаров, % г/г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0467" y="2822405"/>
            <a:ext cx="3673830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Китай. Прирост экспорта товаров,  % г/г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6" y="894486"/>
            <a:ext cx="3753949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58" y="930119"/>
            <a:ext cx="3753000" cy="183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701624" y="2808410"/>
            <a:ext cx="3900135" cy="277079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b="0" dirty="0"/>
              <a:t>Россия. Прирост экспорта товаров,  % г/г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8" y="3130022"/>
            <a:ext cx="3753947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27" y="3085489"/>
            <a:ext cx="3745042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3626" y="4782788"/>
            <a:ext cx="171004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>
                <a:latin typeface="Calibri" panose="020F0502020204030204" pitchFamily="34" charset="0"/>
              </a:rPr>
              <a:t>Источник</a:t>
            </a:r>
            <a:r>
              <a:rPr lang="en-US" sz="900" dirty="0">
                <a:latin typeface="Calibri" panose="020F0502020204030204" pitchFamily="34" charset="0"/>
              </a:rPr>
              <a:t>: </a:t>
            </a:r>
            <a:r>
              <a:rPr lang="ru-RU" sz="900" dirty="0">
                <a:latin typeface="Calibri" panose="020F0502020204030204" pitchFamily="34" charset="0"/>
              </a:rPr>
              <a:t>МВФ</a:t>
            </a:r>
          </a:p>
        </p:txBody>
      </p:sp>
    </p:spTree>
    <p:extLst>
      <p:ext uri="{BB962C8B-B14F-4D97-AF65-F5344CB8AC3E}">
        <p14:creationId xmlns:p14="http://schemas.microsoft.com/office/powerpoint/2010/main" val="39966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2499" y="142547"/>
            <a:ext cx="858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мировой торговли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856924"/>
            <a:ext cx="171004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Источник</a:t>
            </a:r>
            <a:r>
              <a:rPr lang="en-US" sz="900" dirty="0"/>
              <a:t>: </a:t>
            </a:r>
            <a:r>
              <a:rPr lang="ru-RU" sz="900" dirty="0"/>
              <a:t>МВФ, Росстат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4" y="711962"/>
            <a:ext cx="7735887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78630" y="2901274"/>
            <a:ext cx="3080983" cy="278917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1422" y="17856"/>
            <a:ext cx="898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</a:t>
            </a:r>
            <a:r>
              <a:rPr lang="ru-RU" dirty="0" smtClean="0"/>
              <a:t>роста производительности труда, % г/г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72416" y="2877026"/>
            <a:ext cx="3012893" cy="248408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456684"/>
            <a:ext cx="4355976" cy="307588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dirty="0"/>
              <a:t>Страны </a:t>
            </a:r>
            <a:r>
              <a:rPr lang="ru-RU" dirty="0" smtClean="0"/>
              <a:t>ОЭСР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55976" y="456684"/>
            <a:ext cx="4536504" cy="307588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8" y="761882"/>
            <a:ext cx="3475070" cy="216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0" y="3125434"/>
            <a:ext cx="3475070" cy="196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40" y="761124"/>
            <a:ext cx="3208489" cy="209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92" y="3128651"/>
            <a:ext cx="3302139" cy="191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2308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Замедление  производительности труда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9756" y="843558"/>
            <a:ext cx="8712968" cy="40952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НЕПРОДОЛЖИТЕЛЬНЫЙ ЭФФЕКТ ОТ НОВЫХ ТЕХНОЛОГИЙ НА ПРОИЗВОДИТЕЛЬНОСТЬ ТРУДА. </a:t>
            </a:r>
            <a:r>
              <a:rPr lang="ru-RU" sz="1300" dirty="0">
                <a:latin typeface="Calibri" panose="020F0502020204030204" pitchFamily="34" charset="0"/>
              </a:rPr>
              <a:t>Появление в 20м веке новых революционных технологий (электричества, двигателей </a:t>
            </a:r>
            <a:r>
              <a:rPr lang="ru-RU" sz="1300" dirty="0" err="1">
                <a:latin typeface="Calibri" panose="020F0502020204030204" pitchFamily="34" charset="0"/>
              </a:rPr>
              <a:t>внутр</a:t>
            </a:r>
            <a:r>
              <a:rPr lang="ru-RU" sz="1300" dirty="0">
                <a:latin typeface="Calibri" panose="020F0502020204030204" pitchFamily="34" charset="0"/>
              </a:rPr>
              <a:t>. сгорания, телефона, радио) требовало довольно длительного времени для полного внедрения/распространения в мировой экономике. Современные  инновации и технологические прорывы, особенно в сфере информационных  технологий внедряются гораздо быстрее, но и временной эффект на рост производительности труда у них гораздо короче.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ПЕРЕХОД ОТ ПРОИЗВОДСТВА К УСЛУГАМ. </a:t>
            </a:r>
            <a:r>
              <a:rPr lang="ru-RU" sz="1300" dirty="0">
                <a:latin typeface="Calibri" panose="020F0502020204030204" pitchFamily="34" charset="0"/>
              </a:rPr>
              <a:t>В экономиках развитых стран происходит переход от производства к услугам (</a:t>
            </a:r>
            <a:r>
              <a:rPr lang="en-US" sz="1300" dirty="0">
                <a:latin typeface="Calibri" panose="020F0502020204030204" pitchFamily="34" charset="0"/>
              </a:rPr>
              <a:t>from manufacturing to services</a:t>
            </a:r>
            <a:r>
              <a:rPr lang="ru-RU" sz="1300" dirty="0">
                <a:latin typeface="Calibri" panose="020F0502020204030204" pitchFamily="34" charset="0"/>
              </a:rPr>
              <a:t>), в которых, ввиду большего использования человеческого труда, производительность ниже.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БИЗНЕС-МОДЕЛИ НЕ УСПЕВАЮТ ЗА ТЕХНИЧЕСКИМИ ИННОВАЦИЯМИ. </a:t>
            </a:r>
            <a:r>
              <a:rPr lang="ru-RU" sz="1300" dirty="0">
                <a:latin typeface="Calibri" panose="020F0502020204030204" pitchFamily="34" charset="0"/>
              </a:rPr>
              <a:t>Растущие темпы технологического прогресса подразумевает наличие аналогичных темпов в формировании соответствующих организационных структур и в бизнес-моделях, чего не происходит в последние годы.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ОТСУТСТВИЕ ИЗМЕНЕНИЙ В ПРОИЗВОДСТВАХ И УСЛУГАХ. </a:t>
            </a:r>
            <a:r>
              <a:rPr lang="ru-RU" sz="1300" dirty="0">
                <a:latin typeface="Calibri" panose="020F0502020204030204" pitchFamily="34" charset="0"/>
              </a:rPr>
              <a:t>В отличие от тех же недавних технологических революционных прорывов, таких как внедрение компьютеров и программного обеспечения, которые обусловили значительные изменения/переформатирования как в производствах, так и в услугах 20-30 лет назад, современные новые технологии (</a:t>
            </a:r>
            <a:r>
              <a:rPr lang="en-US" sz="1300" dirty="0">
                <a:latin typeface="Calibri" panose="020F0502020204030204" pitchFamily="34" charset="0"/>
              </a:rPr>
              <a:t>E-commerce, Big Data, E-applications</a:t>
            </a:r>
            <a:r>
              <a:rPr lang="ru-RU" sz="1300" dirty="0">
                <a:latin typeface="Calibri" panose="020F0502020204030204" pitchFamily="34" charset="0"/>
              </a:rPr>
              <a:t>)</a:t>
            </a:r>
            <a:r>
              <a:rPr lang="en-US" sz="1300" dirty="0">
                <a:latin typeface="Calibri" panose="020F0502020204030204" pitchFamily="34" charset="0"/>
              </a:rPr>
              <a:t> </a:t>
            </a:r>
            <a:r>
              <a:rPr lang="ru-RU" sz="1300" dirty="0">
                <a:latin typeface="Calibri" panose="020F0502020204030204" pitchFamily="34" charset="0"/>
              </a:rPr>
              <a:t>не трансформируют процесс производства и услуг, а просто распространяются.  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СТАРЕНИЕ НАСЕЛЕНИЯ. </a:t>
            </a:r>
            <a:r>
              <a:rPr lang="ru-RU" sz="1300" dirty="0">
                <a:latin typeface="Calibri" panose="020F0502020204030204" pitchFamily="34" charset="0"/>
              </a:rPr>
              <a:t>Увеличение среднего возраста работников, наблюдаемое в развитых </a:t>
            </a:r>
            <a:r>
              <a:rPr lang="ru-RU" sz="1300" dirty="0" smtClean="0">
                <a:latin typeface="Calibri" panose="020F0502020204030204" pitchFamily="34" charset="0"/>
              </a:rPr>
              <a:t>странах, </a:t>
            </a:r>
            <a:r>
              <a:rPr lang="ru-RU" sz="1300" dirty="0">
                <a:latin typeface="Calibri" panose="020F0502020204030204" pitchFamily="34" charset="0"/>
              </a:rPr>
              <a:t>является естественным препятствием для роста производительности труда. 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РОСТ НЕРАВЕНСТВА В МИРЕ. </a:t>
            </a:r>
            <a:r>
              <a:rPr lang="ru-RU" sz="1300" dirty="0">
                <a:latin typeface="Calibri" panose="020F0502020204030204" pitchFamily="34" charset="0"/>
              </a:rPr>
              <a:t>Наблюдаемый рост неравенства среди различных слоев населения в мире способствует снижению заинтересованности работников в повышении собственной производительности труда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УХУДШЕНИЕ КАЧЕСТВА ОБРАЗОВАНИЯ. </a:t>
            </a:r>
            <a:r>
              <a:rPr lang="ru-RU" sz="1300" dirty="0">
                <a:latin typeface="Calibri" panose="020F0502020204030204" pitchFamily="34" charset="0"/>
              </a:rPr>
              <a:t>Отмечаемое многими экспертами ухудшения общего качества обучения обуславливает дальнейшую стагнацию в росте производительности в дальнейшей  </a:t>
            </a:r>
            <a:r>
              <a:rPr lang="ru-RU" sz="1300" dirty="0" err="1">
                <a:latin typeface="Calibri" panose="020F0502020204030204" pitchFamily="34" charset="0"/>
              </a:rPr>
              <a:t>трудодеятельности</a:t>
            </a:r>
            <a:r>
              <a:rPr lang="ru-RU" sz="1300" dirty="0">
                <a:latin typeface="Calibri" panose="020F0502020204030204" pitchFamily="34" charset="0"/>
              </a:rPr>
              <a:t> работников.</a:t>
            </a:r>
          </a:p>
          <a:p>
            <a:pPr marL="257175" indent="-257175" algn="just"/>
            <a:r>
              <a:rPr lang="ru-RU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НЕСООТВЕТСТВИЕ НАВЫКОВ РАБОТНИКА ВЫПОЛНЯЕМЫМ ЗАДАЧАМ (</a:t>
            </a:r>
            <a:r>
              <a:rPr lang="en-US" sz="1200" b="1" dirty="0">
                <a:solidFill>
                  <a:srgbClr val="376092"/>
                </a:solidFill>
                <a:latin typeface="Calibri" panose="020F0502020204030204" pitchFamily="34" charset="0"/>
              </a:rPr>
              <a:t>SKILLS MISSMATCH</a:t>
            </a:r>
            <a:r>
              <a:rPr lang="ru-RU" sz="1200" dirty="0">
                <a:latin typeface="Calibri" panose="020F0502020204030204" pitchFamily="34" charset="0"/>
              </a:rPr>
              <a:t>). </a:t>
            </a:r>
            <a:r>
              <a:rPr lang="ru-RU" sz="1300" dirty="0">
                <a:latin typeface="Calibri" panose="020F0502020204030204" pitchFamily="34" charset="0"/>
              </a:rPr>
              <a:t>По данным ОЭСР, в последние годы наблюдается некоторый рост числа работников, чья квалификация и навыки не соответствуют выполняемому ими спектру задач. Причем это касается как недостаточности навыков (</a:t>
            </a:r>
            <a:r>
              <a:rPr lang="en-US" sz="1300" dirty="0">
                <a:latin typeface="Calibri" panose="020F0502020204030204" pitchFamily="34" charset="0"/>
              </a:rPr>
              <a:t>under-qualified</a:t>
            </a:r>
            <a:r>
              <a:rPr lang="ru-RU" sz="1300" dirty="0">
                <a:latin typeface="Calibri" panose="020F0502020204030204" pitchFamily="34" charset="0"/>
              </a:rPr>
              <a:t>), так и чрезмерности умений (</a:t>
            </a:r>
            <a:r>
              <a:rPr lang="en-US" sz="1300" dirty="0">
                <a:latin typeface="Calibri" panose="020F0502020204030204" pitchFamily="34" charset="0"/>
              </a:rPr>
              <a:t>over-qualified</a:t>
            </a:r>
            <a:r>
              <a:rPr lang="ru-RU" sz="1300" dirty="0">
                <a:latin typeface="Calibri" panose="020F0502020204030204" pitchFamily="34" charset="0"/>
              </a:rPr>
              <a:t>) для выполнения определенной работы</a:t>
            </a:r>
            <a:r>
              <a:rPr lang="ru-RU" sz="1300" dirty="0" smtClean="0">
                <a:latin typeface="Calibri" panose="020F0502020204030204" pitchFamily="34" charset="0"/>
              </a:rPr>
              <a:t>.</a:t>
            </a:r>
            <a:endParaRPr lang="ru-RU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259633" y="2193708"/>
            <a:ext cx="6998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Constantia" panose="02030602050306030303" pitchFamily="18" charset="0"/>
              </a:rPr>
              <a:t>Спасибо за внимание!</a:t>
            </a:r>
            <a:endParaRPr lang="ru-RU" altLang="ru-RU" sz="4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89007"/>
              </p:ext>
            </p:extLst>
          </p:nvPr>
        </p:nvGraphicFramePr>
        <p:xfrm>
          <a:off x="179512" y="400942"/>
          <a:ext cx="8406933" cy="4381358"/>
        </p:xfrm>
        <a:graphic>
          <a:graphicData uri="http://schemas.openxmlformats.org/drawingml/2006/table">
            <a:tbl>
              <a:tblPr/>
              <a:tblGrid>
                <a:gridCol w="2454406"/>
                <a:gridCol w="695944"/>
                <a:gridCol w="812388"/>
                <a:gridCol w="888839"/>
                <a:gridCol w="888839"/>
                <a:gridCol w="888839"/>
                <a:gridCol w="888839"/>
                <a:gridCol w="888839"/>
              </a:tblGrid>
              <a:tr h="256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кв.16 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кв. (оценка) 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ВВП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51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Добыча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Обработка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Строительство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Оптовая и розничная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торговля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Сельское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хоз-во.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охота и лес.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хоз-во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Транспорт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связь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Финансовая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деятельность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Операции с недвижимым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имуществом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3980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Чистые налоги на продукты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3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39" y="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Счет производства ВВП*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714" y="4731295"/>
            <a:ext cx="2343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* - динамика ВДС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** - с устранением сезонности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4799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59975"/>
              </p:ext>
            </p:extLst>
          </p:nvPr>
        </p:nvGraphicFramePr>
        <p:xfrm>
          <a:off x="323529" y="897564"/>
          <a:ext cx="8496943" cy="3672410"/>
        </p:xfrm>
        <a:graphic>
          <a:graphicData uri="http://schemas.openxmlformats.org/drawingml/2006/table">
            <a:tbl>
              <a:tblPr/>
              <a:tblGrid>
                <a:gridCol w="2459519"/>
                <a:gridCol w="852203"/>
                <a:gridCol w="852203"/>
                <a:gridCol w="852203"/>
                <a:gridCol w="852203"/>
                <a:gridCol w="852203"/>
                <a:gridCol w="768298"/>
                <a:gridCol w="1008111"/>
              </a:tblGrid>
              <a:tr h="199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кв.15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кв.16 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ru-RU" sz="9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.</a:t>
                      </a:r>
                      <a:r>
                        <a:rPr lang="ru-RU" sz="9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(оценка)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966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ВВП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Конечное потребление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Потребление домохозяйств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Гос. управление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Валовое накопление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Валовое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накопление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основного 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капитала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925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Чистый экспорт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%,г/г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19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35406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Счет использования ВВП*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15" y="4695786"/>
            <a:ext cx="2343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* - динамика ВДС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** - с устранением сезонности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004" y="8007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Реальный ВВП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0008" y="541735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03562" y="550120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81" y="3183826"/>
            <a:ext cx="8651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2015-16 гг российская экономика испытала две волны падения вслед за ценами на нефть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Вторая волна падения (4 кв 15 – 1 кв 16) оказалась существенно более мягкой благодаря гибкому валютному курсу и быстрому восстановлению нефтяных котировок до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40-50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текущем квартале экономика начала переход к умеренному росту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8" y="1013961"/>
            <a:ext cx="4293428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76" y="1013961"/>
            <a:ext cx="4301290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Промышленность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38" y="3588388"/>
            <a:ext cx="853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После значительного падения в первых 2-ух кварталах 2015 года, со  второго полугодия динамика промышленного производства стабилизировалась.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В 2016 году промышленный сектор находится в состоянии слабого роста, источником которого в основном является добывающая промышленность.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008" y="803380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03562" y="811765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06" y="1329846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" y="1325776"/>
            <a:ext cx="429294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54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  <a:endParaRPr lang="ru-RU" sz="2400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81699" y="737932"/>
            <a:ext cx="4488918" cy="378042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8138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Спад в строительном секторе пока не прекратился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/>
              <a:t>Наиболее устойчивым выглядит сегмент строительства жилья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928032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 defTabSz="900193">
              <a:lnSpc>
                <a:spcPct val="90000"/>
              </a:lnSpc>
              <a:buNone/>
              <a:defRPr sz="200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%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11058" y="936417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езонно-сглаженный индекс </a:t>
            </a:r>
          </a:p>
          <a:p>
            <a:pPr defTabSz="900193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ценах 2011г.)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0" y="1502633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73" y="1545870"/>
            <a:ext cx="4292936" cy="21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917" y="195486"/>
            <a:ext cx="7598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Розничная торговля и реальная заработная плата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81699" y="737932"/>
            <a:ext cx="4488918" cy="378042"/>
          </a:xfrm>
          <a:prstGeom prst="rect">
            <a:avLst/>
          </a:prstGeom>
          <a:noFill/>
        </p:spPr>
        <p:txBody>
          <a:bodyPr vert="horz" lIns="90019" tIns="45010" rIns="90019" bIns="4501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5">
                    <a:lumMod val="75000"/>
                  </a:schemeClr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pPr defTabSz="900193" fontAlgn="base">
              <a:spcAft>
                <a:spcPct val="0"/>
              </a:spcAft>
            </a:pPr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928032"/>
            <a:ext cx="4387346" cy="378042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en-US" dirty="0"/>
              <a:t>%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г/г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11058" y="936418"/>
            <a:ext cx="4488918" cy="463841"/>
          </a:xfrm>
          <a:prstGeom prst="rect">
            <a:avLst/>
          </a:prstGeom>
          <a:solidFill>
            <a:schemeClr val="bg1"/>
          </a:solidFill>
        </p:spPr>
        <p:txBody>
          <a:bodyPr vert="horz" lIns="68561" tIns="34281" rIns="68561" bIns="34281" rtlCol="0" anchor="b">
            <a:noAutofit/>
          </a:bodyPr>
          <a:lstStyle>
            <a:defPPr>
              <a:defRPr lang="ru-RU"/>
            </a:defPPr>
            <a:lvl1pPr algn="ctr" defTabSz="685610">
              <a:lnSpc>
                <a:spcPct val="90000"/>
              </a:lnSpc>
              <a:buNone/>
              <a:defRPr sz="1600" b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+mj-ea"/>
              </a:defRPr>
            </a:lvl1pPr>
          </a:lstStyle>
          <a:p>
            <a:r>
              <a:rPr lang="ru-RU" dirty="0"/>
              <a:t>сезонно-сглаженный индекс </a:t>
            </a:r>
          </a:p>
          <a:p>
            <a:r>
              <a:rPr lang="ru-RU" dirty="0"/>
              <a:t>(в ценах 2011г.)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9" y="1313621"/>
            <a:ext cx="330965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08" y="1400259"/>
            <a:ext cx="330329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349" y="3867894"/>
            <a:ext cx="788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Расхождение в траекториях реальной зарплаты и розницы продолжает  увеличиваться. </a:t>
            </a:r>
          </a:p>
        </p:txBody>
      </p:sp>
    </p:spTree>
    <p:extLst>
      <p:ext uri="{BB962C8B-B14F-4D97-AF65-F5344CB8AC3E}">
        <p14:creationId xmlns:p14="http://schemas.microsoft.com/office/powerpoint/2010/main" val="31348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EDRF_OLDLOGO_3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нутренние страницы 1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FFFFFF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2989</Words>
  <Application>Microsoft Office PowerPoint</Application>
  <PresentationFormat>Экран (16:9)</PresentationFormat>
  <Paragraphs>1174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Wingdings 2</vt:lpstr>
      <vt:lpstr>Constantia</vt:lpstr>
      <vt:lpstr>Wingdings</vt:lpstr>
      <vt:lpstr>Calibri</vt:lpstr>
      <vt:lpstr>Arial</vt:lpstr>
      <vt:lpstr>Times New Roman</vt:lpstr>
      <vt:lpstr>Presentation_MEDRF_OLDLOGO_3_rus_</vt:lpstr>
      <vt:lpstr>Внутренние страницы 1</vt:lpstr>
      <vt:lpstr>Внутренние страницы 2</vt:lpstr>
      <vt:lpstr>Presentation_MEDRF_OLDLOGO_rus_</vt:lpstr>
      <vt:lpstr>1_Внутренние страницы 2</vt:lpstr>
      <vt:lpstr>1_Presentation_MEDRF_OLDLOGO_rus_</vt:lpstr>
      <vt:lpstr>2_Presentation_MEDRF_OLDLOGO_rus_</vt:lpstr>
      <vt:lpstr>3_Presentation_MEDRF_OLDLOGO_rus_</vt:lpstr>
      <vt:lpstr>4_Presentation_MEDRF_OLDLOGO_rus_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48</cp:revision>
  <dcterms:created xsi:type="dcterms:W3CDTF">2013-04-19T08:22:21Z</dcterms:created>
  <dcterms:modified xsi:type="dcterms:W3CDTF">2016-09-06T16:18:45Z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