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2" r:id="rId2"/>
    <p:sldId id="299" r:id="rId3"/>
    <p:sldId id="310" r:id="rId4"/>
    <p:sldId id="300" r:id="rId5"/>
    <p:sldId id="311" r:id="rId6"/>
    <p:sldId id="302" r:id="rId7"/>
    <p:sldId id="303" r:id="rId8"/>
    <p:sldId id="312" r:id="rId9"/>
    <p:sldId id="313" r:id="rId10"/>
    <p:sldId id="308" r:id="rId11"/>
    <p:sldId id="309" r:id="rId12"/>
  </p:sldIdLst>
  <p:sldSz cx="10688638" cy="7562850"/>
  <p:notesSz cx="6797675" cy="9928225"/>
  <p:defaultTextStyle>
    <a:defPPr>
      <a:defRPr lang="ru-RU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6BD"/>
    <a:srgbClr val="4886BB"/>
    <a:srgbClr val="357CB6"/>
    <a:srgbClr val="4179BB"/>
    <a:srgbClr val="2791D6"/>
    <a:srgbClr val="0070E3"/>
    <a:srgbClr val="58595B"/>
    <a:srgbClr val="466CB3"/>
    <a:srgbClr val="00B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6" autoAdjust="0"/>
    <p:restoredTop sz="93638" autoAdjust="0"/>
  </p:normalViewPr>
  <p:slideViewPr>
    <p:cSldViewPr snapToGrid="0" snapToObjects="1">
      <p:cViewPr varScale="1">
        <p:scale>
          <a:sx n="99" d="100"/>
          <a:sy n="99" d="100"/>
        </p:scale>
        <p:origin x="-1716" y="-9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498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7E01CD-FA20-4D6B-8F68-ACFC670D3F31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EDF659-6778-45DC-8E1B-5E4381959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47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549E95-ABBC-4B8D-A3E2-88BCC61F11B3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1D14AB-D995-418E-A077-C6BDD948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207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5207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5207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5207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5207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D14AB-D995-418E-A077-C6BDD948955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4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6"/>
          <p:cNvSpPr txBox="1"/>
          <p:nvPr userDrawn="1"/>
        </p:nvSpPr>
        <p:spPr>
          <a:xfrm>
            <a:off x="623888" y="5994400"/>
            <a:ext cx="19420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всегда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место открытию</a:t>
            </a:r>
          </a:p>
        </p:txBody>
      </p:sp>
      <p:sp>
        <p:nvSpPr>
          <p:cNvPr id="22" name="TextBox 27"/>
          <p:cNvSpPr txBox="1"/>
          <p:nvPr userDrawn="1"/>
        </p:nvSpPr>
        <p:spPr>
          <a:xfrm>
            <a:off x="623888" y="6478588"/>
            <a:ext cx="79060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open.</a:t>
            </a:r>
            <a:r>
              <a:rPr lang="en-US" sz="14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14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исунок 2"/>
          <p:cNvSpPr>
            <a:spLocks noGrp="1"/>
          </p:cNvSpPr>
          <p:nvPr>
            <p:ph type="pic" idx="13"/>
          </p:nvPr>
        </p:nvSpPr>
        <p:spPr>
          <a:xfrm>
            <a:off x="0" y="0"/>
            <a:ext cx="10688638" cy="4483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78144" y="3079687"/>
            <a:ext cx="3974961" cy="1198114"/>
          </a:xfrm>
        </p:spPr>
        <p:txBody>
          <a:bodyPr anchor="t"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7360" y="4277800"/>
            <a:ext cx="3975745" cy="937959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 smtClean="0"/>
          </a:p>
        </p:txBody>
      </p:sp>
      <p:pic>
        <p:nvPicPr>
          <p:cNvPr id="24" name="Изображение 8" descr="OB_logo_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775" y="6067425"/>
            <a:ext cx="35829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ч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547688" y="6738938"/>
            <a:ext cx="252412" cy="252412"/>
          </a:xfrm>
          <a:custGeom>
            <a:avLst/>
            <a:gdLst/>
            <a:ahLst/>
            <a:cxnLst/>
            <a:rect l="l" t="t" r="r" b="b"/>
            <a:pathLst>
              <a:path w="251987" h="252003">
                <a:moveTo>
                  <a:pt x="125995" y="0"/>
                </a:moveTo>
                <a:lnTo>
                  <a:pt x="83589" y="7314"/>
                </a:lnTo>
                <a:lnTo>
                  <a:pt x="47332" y="27568"/>
                </a:lnTo>
                <a:lnTo>
                  <a:pt x="19761" y="58224"/>
                </a:lnTo>
                <a:lnTo>
                  <a:pt x="3412" y="96745"/>
                </a:lnTo>
                <a:lnTo>
                  <a:pt x="0" y="125544"/>
                </a:lnTo>
                <a:lnTo>
                  <a:pt x="840" y="140272"/>
                </a:lnTo>
                <a:lnTo>
                  <a:pt x="12707" y="181046"/>
                </a:lnTo>
                <a:lnTo>
                  <a:pt x="36630" y="214767"/>
                </a:lnTo>
                <a:lnTo>
                  <a:pt x="70084" y="238940"/>
                </a:lnTo>
                <a:lnTo>
                  <a:pt x="110549" y="251068"/>
                </a:lnTo>
                <a:lnTo>
                  <a:pt x="125159" y="252003"/>
                </a:lnTo>
                <a:lnTo>
                  <a:pt x="139936" y="251165"/>
                </a:lnTo>
                <a:lnTo>
                  <a:pt x="180814" y="239333"/>
                </a:lnTo>
                <a:lnTo>
                  <a:pt x="214597" y="215477"/>
                </a:lnTo>
                <a:lnTo>
                  <a:pt x="221136" y="208280"/>
                </a:lnTo>
                <a:lnTo>
                  <a:pt x="92315" y="208280"/>
                </a:lnTo>
                <a:lnTo>
                  <a:pt x="90194" y="207772"/>
                </a:lnTo>
                <a:lnTo>
                  <a:pt x="53701" y="177608"/>
                </a:lnTo>
                <a:lnTo>
                  <a:pt x="40994" y="139785"/>
                </a:lnTo>
                <a:lnTo>
                  <a:pt x="40677" y="119684"/>
                </a:lnTo>
                <a:lnTo>
                  <a:pt x="41775" y="105894"/>
                </a:lnTo>
                <a:lnTo>
                  <a:pt x="57186" y="69439"/>
                </a:lnTo>
                <a:lnTo>
                  <a:pt x="88226" y="45110"/>
                </a:lnTo>
                <a:lnTo>
                  <a:pt x="92315" y="43726"/>
                </a:lnTo>
                <a:lnTo>
                  <a:pt x="221020" y="43726"/>
                </a:lnTo>
                <a:lnTo>
                  <a:pt x="215543" y="37514"/>
                </a:lnTo>
                <a:lnTo>
                  <a:pt x="182243" y="13253"/>
                </a:lnTo>
                <a:lnTo>
                  <a:pt x="141953" y="1001"/>
                </a:lnTo>
                <a:lnTo>
                  <a:pt x="127402" y="7"/>
                </a:lnTo>
                <a:lnTo>
                  <a:pt x="125995" y="0"/>
                </a:lnTo>
                <a:close/>
              </a:path>
              <a:path w="251987" h="252003">
                <a:moveTo>
                  <a:pt x="153618" y="43726"/>
                </a:moveTo>
                <a:lnTo>
                  <a:pt x="98360" y="43726"/>
                </a:lnTo>
                <a:lnTo>
                  <a:pt x="101573" y="45466"/>
                </a:lnTo>
                <a:lnTo>
                  <a:pt x="103466" y="48539"/>
                </a:lnTo>
                <a:lnTo>
                  <a:pt x="105002" y="51092"/>
                </a:lnTo>
                <a:lnTo>
                  <a:pt x="105409" y="53860"/>
                </a:lnTo>
                <a:lnTo>
                  <a:pt x="104812" y="57023"/>
                </a:lnTo>
                <a:lnTo>
                  <a:pt x="103796" y="62115"/>
                </a:lnTo>
                <a:lnTo>
                  <a:pt x="99287" y="64287"/>
                </a:lnTo>
                <a:lnTo>
                  <a:pt x="88269" y="71661"/>
                </a:lnTo>
                <a:lnTo>
                  <a:pt x="80167" y="82053"/>
                </a:lnTo>
                <a:lnTo>
                  <a:pt x="75516" y="94609"/>
                </a:lnTo>
                <a:lnTo>
                  <a:pt x="74599" y="148374"/>
                </a:lnTo>
                <a:lnTo>
                  <a:pt x="76672" y="161851"/>
                </a:lnTo>
                <a:lnTo>
                  <a:pt x="82550" y="173750"/>
                </a:lnTo>
                <a:lnTo>
                  <a:pt x="91718" y="183230"/>
                </a:lnTo>
                <a:lnTo>
                  <a:pt x="99465" y="187820"/>
                </a:lnTo>
                <a:lnTo>
                  <a:pt x="100468" y="188379"/>
                </a:lnTo>
                <a:lnTo>
                  <a:pt x="103910" y="190588"/>
                </a:lnTo>
                <a:lnTo>
                  <a:pt x="104812" y="194970"/>
                </a:lnTo>
                <a:lnTo>
                  <a:pt x="105409" y="198145"/>
                </a:lnTo>
                <a:lnTo>
                  <a:pt x="105002" y="200914"/>
                </a:lnTo>
                <a:lnTo>
                  <a:pt x="101573" y="206590"/>
                </a:lnTo>
                <a:lnTo>
                  <a:pt x="98398" y="208280"/>
                </a:lnTo>
                <a:lnTo>
                  <a:pt x="153618" y="208280"/>
                </a:lnTo>
                <a:lnTo>
                  <a:pt x="150430" y="206590"/>
                </a:lnTo>
                <a:lnTo>
                  <a:pt x="148525" y="203479"/>
                </a:lnTo>
                <a:lnTo>
                  <a:pt x="147014" y="200914"/>
                </a:lnTo>
                <a:lnTo>
                  <a:pt x="146595" y="198145"/>
                </a:lnTo>
                <a:lnTo>
                  <a:pt x="147192" y="194970"/>
                </a:lnTo>
                <a:lnTo>
                  <a:pt x="148081" y="190588"/>
                </a:lnTo>
                <a:lnTo>
                  <a:pt x="151510" y="188379"/>
                </a:lnTo>
                <a:lnTo>
                  <a:pt x="152513" y="187820"/>
                </a:lnTo>
                <a:lnTo>
                  <a:pt x="163599" y="180439"/>
                </a:lnTo>
                <a:lnTo>
                  <a:pt x="171758" y="170079"/>
                </a:lnTo>
                <a:lnTo>
                  <a:pt x="176462" y="157577"/>
                </a:lnTo>
                <a:lnTo>
                  <a:pt x="177418" y="103657"/>
                </a:lnTo>
                <a:lnTo>
                  <a:pt x="175332" y="90141"/>
                </a:lnTo>
                <a:lnTo>
                  <a:pt x="169438" y="78227"/>
                </a:lnTo>
                <a:lnTo>
                  <a:pt x="160280" y="68769"/>
                </a:lnTo>
                <a:lnTo>
                  <a:pt x="152665" y="64249"/>
                </a:lnTo>
                <a:lnTo>
                  <a:pt x="148195" y="62115"/>
                </a:lnTo>
                <a:lnTo>
                  <a:pt x="147192" y="57023"/>
                </a:lnTo>
                <a:lnTo>
                  <a:pt x="146595" y="53860"/>
                </a:lnTo>
                <a:lnTo>
                  <a:pt x="147014" y="51092"/>
                </a:lnTo>
                <a:lnTo>
                  <a:pt x="148525" y="48539"/>
                </a:lnTo>
                <a:lnTo>
                  <a:pt x="150430" y="45466"/>
                </a:lnTo>
                <a:lnTo>
                  <a:pt x="153618" y="43726"/>
                </a:lnTo>
                <a:close/>
              </a:path>
              <a:path w="251987" h="252003">
                <a:moveTo>
                  <a:pt x="221020" y="43726"/>
                </a:moveTo>
                <a:lnTo>
                  <a:pt x="159689" y="43726"/>
                </a:lnTo>
                <a:lnTo>
                  <a:pt x="161822" y="44196"/>
                </a:lnTo>
                <a:lnTo>
                  <a:pt x="169552" y="47849"/>
                </a:lnTo>
                <a:lnTo>
                  <a:pt x="198222" y="74340"/>
                </a:lnTo>
                <a:lnTo>
                  <a:pt x="210973" y="112100"/>
                </a:lnTo>
                <a:lnTo>
                  <a:pt x="211301" y="132321"/>
                </a:lnTo>
                <a:lnTo>
                  <a:pt x="210204" y="146135"/>
                </a:lnTo>
                <a:lnTo>
                  <a:pt x="194799" y="182614"/>
                </a:lnTo>
                <a:lnTo>
                  <a:pt x="163753" y="206883"/>
                </a:lnTo>
                <a:lnTo>
                  <a:pt x="159689" y="208280"/>
                </a:lnTo>
                <a:lnTo>
                  <a:pt x="221136" y="208280"/>
                </a:lnTo>
                <a:lnTo>
                  <a:pt x="244344" y="169302"/>
                </a:lnTo>
                <a:lnTo>
                  <a:pt x="251987" y="127151"/>
                </a:lnTo>
                <a:lnTo>
                  <a:pt x="251151" y="112326"/>
                </a:lnTo>
                <a:lnTo>
                  <a:pt x="239347" y="71350"/>
                </a:lnTo>
                <a:lnTo>
                  <a:pt x="224656" y="47849"/>
                </a:lnTo>
                <a:lnTo>
                  <a:pt x="221020" y="43726"/>
                </a:lnTo>
                <a:close/>
              </a:path>
            </a:pathLst>
          </a:custGeom>
          <a:solidFill>
            <a:srgbClr val="00BAE3"/>
          </a:solidFill>
        </p:spPr>
        <p:txBody>
          <a:bodyPr lIns="0" tIns="0" rIns="0" bIns="0"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2" name="Рисунок 2"/>
          <p:cNvSpPr>
            <a:spLocks noGrp="1"/>
          </p:cNvSpPr>
          <p:nvPr>
            <p:ph type="pic" idx="14"/>
          </p:nvPr>
        </p:nvSpPr>
        <p:spPr>
          <a:xfrm>
            <a:off x="1428427" y="4055057"/>
            <a:ext cx="673919" cy="768357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Arial"/>
                <a:cs typeface="Arial"/>
              </a:defRPr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23" name="Рисунок 2"/>
          <p:cNvSpPr>
            <a:spLocks noGrp="1"/>
          </p:cNvSpPr>
          <p:nvPr>
            <p:ph type="pic" idx="15"/>
          </p:nvPr>
        </p:nvSpPr>
        <p:spPr>
          <a:xfrm>
            <a:off x="1428427" y="2064002"/>
            <a:ext cx="673919" cy="768357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Arial"/>
                <a:cs typeface="Arial"/>
              </a:defRPr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534432" y="610330"/>
            <a:ext cx="4465632" cy="726454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rgbClr val="00BAE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7" name="Содержимое 5"/>
          <p:cNvSpPr>
            <a:spLocks noGrp="1"/>
          </p:cNvSpPr>
          <p:nvPr>
            <p:ph idx="16"/>
          </p:nvPr>
        </p:nvSpPr>
        <p:spPr>
          <a:xfrm>
            <a:off x="2404422" y="4055057"/>
            <a:ext cx="7856736" cy="6704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00BAE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half" idx="25"/>
          </p:nvPr>
        </p:nvSpPr>
        <p:spPr>
          <a:xfrm>
            <a:off x="2404422" y="4725492"/>
            <a:ext cx="7856736" cy="708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  <p:sp>
        <p:nvSpPr>
          <p:cNvPr id="21" name="Содержимое 5"/>
          <p:cNvSpPr>
            <a:spLocks noGrp="1"/>
          </p:cNvSpPr>
          <p:nvPr>
            <p:ph idx="26"/>
          </p:nvPr>
        </p:nvSpPr>
        <p:spPr>
          <a:xfrm>
            <a:off x="2404422" y="2043235"/>
            <a:ext cx="7856736" cy="6704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00BAE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half" idx="27"/>
          </p:nvPr>
        </p:nvSpPr>
        <p:spPr>
          <a:xfrm>
            <a:off x="2404422" y="2713670"/>
            <a:ext cx="7856736" cy="708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28"/>
          </p:nvPr>
        </p:nvSpPr>
        <p:spPr>
          <a:xfrm>
            <a:off x="7659688" y="6654800"/>
            <a:ext cx="2493962" cy="401638"/>
          </a:xfrm>
        </p:spPr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7CA4D92F-E461-48F5-94EB-E00709FD7A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29"/>
          </p:nvPr>
        </p:nvSpPr>
        <p:spPr>
          <a:xfrm>
            <a:off x="992188" y="6654800"/>
            <a:ext cx="1109662" cy="401638"/>
          </a:xfrm>
        </p:spPr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9558057B-DDF1-4D28-964A-B6CD07176CF2}" type="datetime1">
              <a:rPr lang="ru-RU"/>
              <a:pPr>
                <a:defRPr/>
              </a:pPr>
              <a:t>07.09.2016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0"/>
          </p:nvPr>
        </p:nvSpPr>
        <p:spPr>
          <a:xfrm>
            <a:off x="2101850" y="6654800"/>
            <a:ext cx="3384550" cy="401638"/>
          </a:xfrm>
        </p:spPr>
        <p:txBody>
          <a:bodyPr/>
          <a:lstStyle>
            <a:lvl1pPr algn="l">
              <a:defRPr dirty="0" smtClean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547688" y="6738938"/>
            <a:ext cx="252412" cy="252412"/>
          </a:xfrm>
          <a:custGeom>
            <a:avLst/>
            <a:gdLst/>
            <a:ahLst/>
            <a:cxnLst/>
            <a:rect l="l" t="t" r="r" b="b"/>
            <a:pathLst>
              <a:path w="251987" h="252003">
                <a:moveTo>
                  <a:pt x="125995" y="0"/>
                </a:moveTo>
                <a:lnTo>
                  <a:pt x="83589" y="7314"/>
                </a:lnTo>
                <a:lnTo>
                  <a:pt x="47332" y="27568"/>
                </a:lnTo>
                <a:lnTo>
                  <a:pt x="19761" y="58224"/>
                </a:lnTo>
                <a:lnTo>
                  <a:pt x="3412" y="96745"/>
                </a:lnTo>
                <a:lnTo>
                  <a:pt x="0" y="125544"/>
                </a:lnTo>
                <a:lnTo>
                  <a:pt x="840" y="140272"/>
                </a:lnTo>
                <a:lnTo>
                  <a:pt x="12707" y="181046"/>
                </a:lnTo>
                <a:lnTo>
                  <a:pt x="36630" y="214767"/>
                </a:lnTo>
                <a:lnTo>
                  <a:pt x="70084" y="238940"/>
                </a:lnTo>
                <a:lnTo>
                  <a:pt x="110549" y="251068"/>
                </a:lnTo>
                <a:lnTo>
                  <a:pt x="125159" y="252003"/>
                </a:lnTo>
                <a:lnTo>
                  <a:pt x="139936" y="251165"/>
                </a:lnTo>
                <a:lnTo>
                  <a:pt x="180814" y="239333"/>
                </a:lnTo>
                <a:lnTo>
                  <a:pt x="214597" y="215477"/>
                </a:lnTo>
                <a:lnTo>
                  <a:pt x="221136" y="208280"/>
                </a:lnTo>
                <a:lnTo>
                  <a:pt x="92315" y="208280"/>
                </a:lnTo>
                <a:lnTo>
                  <a:pt x="90194" y="207772"/>
                </a:lnTo>
                <a:lnTo>
                  <a:pt x="53701" y="177608"/>
                </a:lnTo>
                <a:lnTo>
                  <a:pt x="40994" y="139785"/>
                </a:lnTo>
                <a:lnTo>
                  <a:pt x="40677" y="119684"/>
                </a:lnTo>
                <a:lnTo>
                  <a:pt x="41775" y="105894"/>
                </a:lnTo>
                <a:lnTo>
                  <a:pt x="57186" y="69439"/>
                </a:lnTo>
                <a:lnTo>
                  <a:pt x="88226" y="45110"/>
                </a:lnTo>
                <a:lnTo>
                  <a:pt x="92315" y="43726"/>
                </a:lnTo>
                <a:lnTo>
                  <a:pt x="221020" y="43726"/>
                </a:lnTo>
                <a:lnTo>
                  <a:pt x="215543" y="37514"/>
                </a:lnTo>
                <a:lnTo>
                  <a:pt x="182243" y="13253"/>
                </a:lnTo>
                <a:lnTo>
                  <a:pt x="141953" y="1001"/>
                </a:lnTo>
                <a:lnTo>
                  <a:pt x="127402" y="7"/>
                </a:lnTo>
                <a:lnTo>
                  <a:pt x="125995" y="0"/>
                </a:lnTo>
                <a:close/>
              </a:path>
              <a:path w="251987" h="252003">
                <a:moveTo>
                  <a:pt x="153618" y="43726"/>
                </a:moveTo>
                <a:lnTo>
                  <a:pt x="98360" y="43726"/>
                </a:lnTo>
                <a:lnTo>
                  <a:pt x="101573" y="45466"/>
                </a:lnTo>
                <a:lnTo>
                  <a:pt x="103466" y="48539"/>
                </a:lnTo>
                <a:lnTo>
                  <a:pt x="105002" y="51092"/>
                </a:lnTo>
                <a:lnTo>
                  <a:pt x="105409" y="53860"/>
                </a:lnTo>
                <a:lnTo>
                  <a:pt x="104812" y="57023"/>
                </a:lnTo>
                <a:lnTo>
                  <a:pt x="103796" y="62115"/>
                </a:lnTo>
                <a:lnTo>
                  <a:pt x="99287" y="64287"/>
                </a:lnTo>
                <a:lnTo>
                  <a:pt x="88269" y="71661"/>
                </a:lnTo>
                <a:lnTo>
                  <a:pt x="80167" y="82053"/>
                </a:lnTo>
                <a:lnTo>
                  <a:pt x="75516" y="94609"/>
                </a:lnTo>
                <a:lnTo>
                  <a:pt x="74599" y="148374"/>
                </a:lnTo>
                <a:lnTo>
                  <a:pt x="76672" y="161851"/>
                </a:lnTo>
                <a:lnTo>
                  <a:pt x="82550" y="173750"/>
                </a:lnTo>
                <a:lnTo>
                  <a:pt x="91718" y="183230"/>
                </a:lnTo>
                <a:lnTo>
                  <a:pt x="99465" y="187820"/>
                </a:lnTo>
                <a:lnTo>
                  <a:pt x="100468" y="188379"/>
                </a:lnTo>
                <a:lnTo>
                  <a:pt x="103910" y="190588"/>
                </a:lnTo>
                <a:lnTo>
                  <a:pt x="104812" y="194970"/>
                </a:lnTo>
                <a:lnTo>
                  <a:pt x="105409" y="198145"/>
                </a:lnTo>
                <a:lnTo>
                  <a:pt x="105002" y="200914"/>
                </a:lnTo>
                <a:lnTo>
                  <a:pt x="101573" y="206590"/>
                </a:lnTo>
                <a:lnTo>
                  <a:pt x="98398" y="208280"/>
                </a:lnTo>
                <a:lnTo>
                  <a:pt x="153618" y="208280"/>
                </a:lnTo>
                <a:lnTo>
                  <a:pt x="150430" y="206590"/>
                </a:lnTo>
                <a:lnTo>
                  <a:pt x="148525" y="203479"/>
                </a:lnTo>
                <a:lnTo>
                  <a:pt x="147014" y="200914"/>
                </a:lnTo>
                <a:lnTo>
                  <a:pt x="146595" y="198145"/>
                </a:lnTo>
                <a:lnTo>
                  <a:pt x="147192" y="194970"/>
                </a:lnTo>
                <a:lnTo>
                  <a:pt x="148081" y="190588"/>
                </a:lnTo>
                <a:lnTo>
                  <a:pt x="151510" y="188379"/>
                </a:lnTo>
                <a:lnTo>
                  <a:pt x="152513" y="187820"/>
                </a:lnTo>
                <a:lnTo>
                  <a:pt x="163599" y="180439"/>
                </a:lnTo>
                <a:lnTo>
                  <a:pt x="171758" y="170079"/>
                </a:lnTo>
                <a:lnTo>
                  <a:pt x="176462" y="157577"/>
                </a:lnTo>
                <a:lnTo>
                  <a:pt x="177418" y="103657"/>
                </a:lnTo>
                <a:lnTo>
                  <a:pt x="175332" y="90141"/>
                </a:lnTo>
                <a:lnTo>
                  <a:pt x="169438" y="78227"/>
                </a:lnTo>
                <a:lnTo>
                  <a:pt x="160280" y="68769"/>
                </a:lnTo>
                <a:lnTo>
                  <a:pt x="152665" y="64249"/>
                </a:lnTo>
                <a:lnTo>
                  <a:pt x="148195" y="62115"/>
                </a:lnTo>
                <a:lnTo>
                  <a:pt x="147192" y="57023"/>
                </a:lnTo>
                <a:lnTo>
                  <a:pt x="146595" y="53860"/>
                </a:lnTo>
                <a:lnTo>
                  <a:pt x="147014" y="51092"/>
                </a:lnTo>
                <a:lnTo>
                  <a:pt x="148525" y="48539"/>
                </a:lnTo>
                <a:lnTo>
                  <a:pt x="150430" y="45466"/>
                </a:lnTo>
                <a:lnTo>
                  <a:pt x="153618" y="43726"/>
                </a:lnTo>
                <a:close/>
              </a:path>
              <a:path w="251987" h="252003">
                <a:moveTo>
                  <a:pt x="221020" y="43726"/>
                </a:moveTo>
                <a:lnTo>
                  <a:pt x="159689" y="43726"/>
                </a:lnTo>
                <a:lnTo>
                  <a:pt x="161822" y="44196"/>
                </a:lnTo>
                <a:lnTo>
                  <a:pt x="169552" y="47849"/>
                </a:lnTo>
                <a:lnTo>
                  <a:pt x="198222" y="74340"/>
                </a:lnTo>
                <a:lnTo>
                  <a:pt x="210973" y="112100"/>
                </a:lnTo>
                <a:lnTo>
                  <a:pt x="211301" y="132321"/>
                </a:lnTo>
                <a:lnTo>
                  <a:pt x="210204" y="146135"/>
                </a:lnTo>
                <a:lnTo>
                  <a:pt x="194799" y="182614"/>
                </a:lnTo>
                <a:lnTo>
                  <a:pt x="163753" y="206883"/>
                </a:lnTo>
                <a:lnTo>
                  <a:pt x="159689" y="208280"/>
                </a:lnTo>
                <a:lnTo>
                  <a:pt x="221136" y="208280"/>
                </a:lnTo>
                <a:lnTo>
                  <a:pt x="244344" y="169302"/>
                </a:lnTo>
                <a:lnTo>
                  <a:pt x="251987" y="127151"/>
                </a:lnTo>
                <a:lnTo>
                  <a:pt x="251151" y="112326"/>
                </a:lnTo>
                <a:lnTo>
                  <a:pt x="239347" y="71350"/>
                </a:lnTo>
                <a:lnTo>
                  <a:pt x="224656" y="47849"/>
                </a:lnTo>
                <a:lnTo>
                  <a:pt x="221020" y="43726"/>
                </a:lnTo>
                <a:close/>
              </a:path>
            </a:pathLst>
          </a:custGeom>
          <a:solidFill>
            <a:srgbClr val="00BAE3"/>
          </a:solidFill>
        </p:spPr>
        <p:txBody>
          <a:bodyPr lIns="0" tIns="0" rIns="0" bIns="0"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4"/>
          </p:nvPr>
        </p:nvSpPr>
        <p:spPr>
          <a:xfrm>
            <a:off x="5793502" y="2043235"/>
            <a:ext cx="4467656" cy="73727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BAE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1400"/>
            </a:lvl2pPr>
            <a:lvl3pPr marL="1042874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5"/>
          </p:nvPr>
        </p:nvSpPr>
        <p:spPr>
          <a:xfrm>
            <a:off x="532408" y="2043235"/>
            <a:ext cx="4467656" cy="73727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BAE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1400"/>
            </a:lvl2pPr>
            <a:lvl3pPr marL="1042874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534432" y="610330"/>
            <a:ext cx="4465632" cy="726454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rgbClr val="00BAE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25"/>
          </p:nvPr>
        </p:nvSpPr>
        <p:spPr>
          <a:xfrm>
            <a:off x="5806872" y="3026791"/>
            <a:ext cx="4467656" cy="352344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half" idx="26"/>
          </p:nvPr>
        </p:nvSpPr>
        <p:spPr>
          <a:xfrm>
            <a:off x="532408" y="3026791"/>
            <a:ext cx="4467656" cy="352344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7"/>
          </p:nvPr>
        </p:nvSpPr>
        <p:spPr>
          <a:xfrm>
            <a:off x="7659688" y="6654800"/>
            <a:ext cx="2493962" cy="401638"/>
          </a:xfrm>
        </p:spPr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59C40276-BFA5-4929-B64E-0A617E4E2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28"/>
          </p:nvPr>
        </p:nvSpPr>
        <p:spPr>
          <a:xfrm>
            <a:off x="992188" y="6654800"/>
            <a:ext cx="1109662" cy="401638"/>
          </a:xfrm>
        </p:spPr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803C26B6-E549-40E6-ACCD-87800BAA6E42}" type="datetime1">
              <a:rPr lang="ru-RU"/>
              <a:pPr>
                <a:defRPr/>
              </a:pPr>
              <a:t>07.09.2016</a:t>
            </a:fld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29"/>
          </p:nvPr>
        </p:nvSpPr>
        <p:spPr>
          <a:xfrm>
            <a:off x="2101850" y="6654800"/>
            <a:ext cx="3384550" cy="401638"/>
          </a:xfrm>
        </p:spPr>
        <p:txBody>
          <a:bodyPr/>
          <a:lstStyle>
            <a:lvl1pPr algn="l">
              <a:defRPr dirty="0" smtClean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 userDrawn="1"/>
        </p:nvSpPr>
        <p:spPr>
          <a:xfrm>
            <a:off x="547688" y="6738938"/>
            <a:ext cx="252412" cy="252412"/>
          </a:xfrm>
          <a:custGeom>
            <a:avLst/>
            <a:gdLst/>
            <a:ahLst/>
            <a:cxnLst/>
            <a:rect l="l" t="t" r="r" b="b"/>
            <a:pathLst>
              <a:path w="251987" h="252003">
                <a:moveTo>
                  <a:pt x="125995" y="0"/>
                </a:moveTo>
                <a:lnTo>
                  <a:pt x="83589" y="7314"/>
                </a:lnTo>
                <a:lnTo>
                  <a:pt x="47332" y="27568"/>
                </a:lnTo>
                <a:lnTo>
                  <a:pt x="19761" y="58224"/>
                </a:lnTo>
                <a:lnTo>
                  <a:pt x="3412" y="96745"/>
                </a:lnTo>
                <a:lnTo>
                  <a:pt x="0" y="125544"/>
                </a:lnTo>
                <a:lnTo>
                  <a:pt x="840" y="140272"/>
                </a:lnTo>
                <a:lnTo>
                  <a:pt x="12707" y="181046"/>
                </a:lnTo>
                <a:lnTo>
                  <a:pt x="36630" y="214767"/>
                </a:lnTo>
                <a:lnTo>
                  <a:pt x="70084" y="238940"/>
                </a:lnTo>
                <a:lnTo>
                  <a:pt x="110549" y="251068"/>
                </a:lnTo>
                <a:lnTo>
                  <a:pt x="125159" y="252003"/>
                </a:lnTo>
                <a:lnTo>
                  <a:pt x="139936" y="251165"/>
                </a:lnTo>
                <a:lnTo>
                  <a:pt x="180814" y="239333"/>
                </a:lnTo>
                <a:lnTo>
                  <a:pt x="214597" y="215477"/>
                </a:lnTo>
                <a:lnTo>
                  <a:pt x="221136" y="208280"/>
                </a:lnTo>
                <a:lnTo>
                  <a:pt x="92315" y="208280"/>
                </a:lnTo>
                <a:lnTo>
                  <a:pt x="90194" y="207772"/>
                </a:lnTo>
                <a:lnTo>
                  <a:pt x="53701" y="177608"/>
                </a:lnTo>
                <a:lnTo>
                  <a:pt x="40994" y="139785"/>
                </a:lnTo>
                <a:lnTo>
                  <a:pt x="40677" y="119684"/>
                </a:lnTo>
                <a:lnTo>
                  <a:pt x="41775" y="105894"/>
                </a:lnTo>
                <a:lnTo>
                  <a:pt x="57186" y="69439"/>
                </a:lnTo>
                <a:lnTo>
                  <a:pt x="88226" y="45110"/>
                </a:lnTo>
                <a:lnTo>
                  <a:pt x="92315" y="43726"/>
                </a:lnTo>
                <a:lnTo>
                  <a:pt x="221020" y="43726"/>
                </a:lnTo>
                <a:lnTo>
                  <a:pt x="215543" y="37514"/>
                </a:lnTo>
                <a:lnTo>
                  <a:pt x="182243" y="13253"/>
                </a:lnTo>
                <a:lnTo>
                  <a:pt x="141953" y="1001"/>
                </a:lnTo>
                <a:lnTo>
                  <a:pt x="127402" y="7"/>
                </a:lnTo>
                <a:lnTo>
                  <a:pt x="125995" y="0"/>
                </a:lnTo>
                <a:close/>
              </a:path>
              <a:path w="251987" h="252003">
                <a:moveTo>
                  <a:pt x="153618" y="43726"/>
                </a:moveTo>
                <a:lnTo>
                  <a:pt x="98360" y="43726"/>
                </a:lnTo>
                <a:lnTo>
                  <a:pt x="101573" y="45466"/>
                </a:lnTo>
                <a:lnTo>
                  <a:pt x="103466" y="48539"/>
                </a:lnTo>
                <a:lnTo>
                  <a:pt x="105002" y="51092"/>
                </a:lnTo>
                <a:lnTo>
                  <a:pt x="105409" y="53860"/>
                </a:lnTo>
                <a:lnTo>
                  <a:pt x="104812" y="57023"/>
                </a:lnTo>
                <a:lnTo>
                  <a:pt x="103796" y="62115"/>
                </a:lnTo>
                <a:lnTo>
                  <a:pt x="99287" y="64287"/>
                </a:lnTo>
                <a:lnTo>
                  <a:pt x="88269" y="71661"/>
                </a:lnTo>
                <a:lnTo>
                  <a:pt x="80167" y="82053"/>
                </a:lnTo>
                <a:lnTo>
                  <a:pt x="75516" y="94609"/>
                </a:lnTo>
                <a:lnTo>
                  <a:pt x="74599" y="148374"/>
                </a:lnTo>
                <a:lnTo>
                  <a:pt x="76672" y="161851"/>
                </a:lnTo>
                <a:lnTo>
                  <a:pt x="82550" y="173750"/>
                </a:lnTo>
                <a:lnTo>
                  <a:pt x="91718" y="183230"/>
                </a:lnTo>
                <a:lnTo>
                  <a:pt x="99465" y="187820"/>
                </a:lnTo>
                <a:lnTo>
                  <a:pt x="100468" y="188379"/>
                </a:lnTo>
                <a:lnTo>
                  <a:pt x="103910" y="190588"/>
                </a:lnTo>
                <a:lnTo>
                  <a:pt x="104812" y="194970"/>
                </a:lnTo>
                <a:lnTo>
                  <a:pt x="105409" y="198145"/>
                </a:lnTo>
                <a:lnTo>
                  <a:pt x="105002" y="200914"/>
                </a:lnTo>
                <a:lnTo>
                  <a:pt x="101573" y="206590"/>
                </a:lnTo>
                <a:lnTo>
                  <a:pt x="98398" y="208280"/>
                </a:lnTo>
                <a:lnTo>
                  <a:pt x="153618" y="208280"/>
                </a:lnTo>
                <a:lnTo>
                  <a:pt x="150430" y="206590"/>
                </a:lnTo>
                <a:lnTo>
                  <a:pt x="148525" y="203479"/>
                </a:lnTo>
                <a:lnTo>
                  <a:pt x="147014" y="200914"/>
                </a:lnTo>
                <a:lnTo>
                  <a:pt x="146595" y="198145"/>
                </a:lnTo>
                <a:lnTo>
                  <a:pt x="147192" y="194970"/>
                </a:lnTo>
                <a:lnTo>
                  <a:pt x="148081" y="190588"/>
                </a:lnTo>
                <a:lnTo>
                  <a:pt x="151510" y="188379"/>
                </a:lnTo>
                <a:lnTo>
                  <a:pt x="152513" y="187820"/>
                </a:lnTo>
                <a:lnTo>
                  <a:pt x="163599" y="180439"/>
                </a:lnTo>
                <a:lnTo>
                  <a:pt x="171758" y="170079"/>
                </a:lnTo>
                <a:lnTo>
                  <a:pt x="176462" y="157577"/>
                </a:lnTo>
                <a:lnTo>
                  <a:pt x="177418" y="103657"/>
                </a:lnTo>
                <a:lnTo>
                  <a:pt x="175332" y="90141"/>
                </a:lnTo>
                <a:lnTo>
                  <a:pt x="169438" y="78227"/>
                </a:lnTo>
                <a:lnTo>
                  <a:pt x="160280" y="68769"/>
                </a:lnTo>
                <a:lnTo>
                  <a:pt x="152665" y="64249"/>
                </a:lnTo>
                <a:lnTo>
                  <a:pt x="148195" y="62115"/>
                </a:lnTo>
                <a:lnTo>
                  <a:pt x="147192" y="57023"/>
                </a:lnTo>
                <a:lnTo>
                  <a:pt x="146595" y="53860"/>
                </a:lnTo>
                <a:lnTo>
                  <a:pt x="147014" y="51092"/>
                </a:lnTo>
                <a:lnTo>
                  <a:pt x="148525" y="48539"/>
                </a:lnTo>
                <a:lnTo>
                  <a:pt x="150430" y="45466"/>
                </a:lnTo>
                <a:lnTo>
                  <a:pt x="153618" y="43726"/>
                </a:lnTo>
                <a:close/>
              </a:path>
              <a:path w="251987" h="252003">
                <a:moveTo>
                  <a:pt x="221020" y="43726"/>
                </a:moveTo>
                <a:lnTo>
                  <a:pt x="159689" y="43726"/>
                </a:lnTo>
                <a:lnTo>
                  <a:pt x="161822" y="44196"/>
                </a:lnTo>
                <a:lnTo>
                  <a:pt x="169552" y="47849"/>
                </a:lnTo>
                <a:lnTo>
                  <a:pt x="198222" y="74340"/>
                </a:lnTo>
                <a:lnTo>
                  <a:pt x="210973" y="112100"/>
                </a:lnTo>
                <a:lnTo>
                  <a:pt x="211301" y="132321"/>
                </a:lnTo>
                <a:lnTo>
                  <a:pt x="210204" y="146135"/>
                </a:lnTo>
                <a:lnTo>
                  <a:pt x="194799" y="182614"/>
                </a:lnTo>
                <a:lnTo>
                  <a:pt x="163753" y="206883"/>
                </a:lnTo>
                <a:lnTo>
                  <a:pt x="159689" y="208280"/>
                </a:lnTo>
                <a:lnTo>
                  <a:pt x="221136" y="208280"/>
                </a:lnTo>
                <a:lnTo>
                  <a:pt x="244344" y="169302"/>
                </a:lnTo>
                <a:lnTo>
                  <a:pt x="251987" y="127151"/>
                </a:lnTo>
                <a:lnTo>
                  <a:pt x="251151" y="112326"/>
                </a:lnTo>
                <a:lnTo>
                  <a:pt x="239347" y="71350"/>
                </a:lnTo>
                <a:lnTo>
                  <a:pt x="224656" y="47849"/>
                </a:lnTo>
                <a:lnTo>
                  <a:pt x="221020" y="43726"/>
                </a:lnTo>
                <a:close/>
              </a:path>
            </a:pathLst>
          </a:custGeom>
          <a:solidFill>
            <a:srgbClr val="00BAE3"/>
          </a:solidFill>
        </p:spPr>
        <p:txBody>
          <a:bodyPr lIns="0" tIns="0" rIns="0" bIns="0"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2" name="Рисунок 2"/>
          <p:cNvSpPr>
            <a:spLocks noGrp="1"/>
          </p:cNvSpPr>
          <p:nvPr>
            <p:ph type="pic" idx="14"/>
          </p:nvPr>
        </p:nvSpPr>
        <p:spPr>
          <a:xfrm>
            <a:off x="551287" y="2216097"/>
            <a:ext cx="3501052" cy="3991663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Arial"/>
                <a:cs typeface="Arial"/>
              </a:defRPr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534432" y="610330"/>
            <a:ext cx="4465632" cy="726454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rgbClr val="2B364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7" name="Содержимое 5"/>
          <p:cNvSpPr>
            <a:spLocks noGrp="1"/>
          </p:cNvSpPr>
          <p:nvPr>
            <p:ph idx="16"/>
          </p:nvPr>
        </p:nvSpPr>
        <p:spPr>
          <a:xfrm>
            <a:off x="4426322" y="2207154"/>
            <a:ext cx="5727884" cy="6704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2B364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half" idx="25"/>
          </p:nvPr>
        </p:nvSpPr>
        <p:spPr>
          <a:xfrm>
            <a:off x="4426322" y="2877589"/>
            <a:ext cx="5727884" cy="333017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6"/>
          </p:nvPr>
        </p:nvSpPr>
        <p:spPr>
          <a:xfrm>
            <a:off x="7659688" y="6654800"/>
            <a:ext cx="2493962" cy="401638"/>
          </a:xfrm>
        </p:spPr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5710F1EA-CF1D-40F4-9748-DDE9245C85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27"/>
          </p:nvPr>
        </p:nvSpPr>
        <p:spPr>
          <a:xfrm>
            <a:off x="992188" y="6654800"/>
            <a:ext cx="1109662" cy="401638"/>
          </a:xfrm>
        </p:spPr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Дата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28"/>
          </p:nvPr>
        </p:nvSpPr>
        <p:spPr>
          <a:xfrm>
            <a:off x="2101850" y="6654800"/>
            <a:ext cx="3384550" cy="401638"/>
          </a:xfrm>
        </p:spPr>
        <p:txBody>
          <a:bodyPr/>
          <a:lstStyle>
            <a:lvl1pPr algn="l">
              <a:defRPr dirty="0" smtClean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а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5"/>
          <p:cNvCxnSpPr/>
          <p:nvPr userDrawn="1"/>
        </p:nvCxnSpPr>
        <p:spPr>
          <a:xfrm>
            <a:off x="531813" y="5654675"/>
            <a:ext cx="97297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8"/>
          <p:cNvCxnSpPr/>
          <p:nvPr userDrawn="1"/>
        </p:nvCxnSpPr>
        <p:spPr>
          <a:xfrm>
            <a:off x="531813" y="4397375"/>
            <a:ext cx="97297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21"/>
          <p:cNvCxnSpPr/>
          <p:nvPr userDrawn="1"/>
        </p:nvCxnSpPr>
        <p:spPr>
          <a:xfrm>
            <a:off x="531813" y="3127375"/>
            <a:ext cx="97297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bject 3"/>
          <p:cNvSpPr/>
          <p:nvPr userDrawn="1"/>
        </p:nvSpPr>
        <p:spPr>
          <a:xfrm>
            <a:off x="547688" y="6738938"/>
            <a:ext cx="252412" cy="252412"/>
          </a:xfrm>
          <a:custGeom>
            <a:avLst/>
            <a:gdLst/>
            <a:ahLst/>
            <a:cxnLst/>
            <a:rect l="l" t="t" r="r" b="b"/>
            <a:pathLst>
              <a:path w="251987" h="252003">
                <a:moveTo>
                  <a:pt x="125995" y="0"/>
                </a:moveTo>
                <a:lnTo>
                  <a:pt x="83589" y="7314"/>
                </a:lnTo>
                <a:lnTo>
                  <a:pt x="47332" y="27568"/>
                </a:lnTo>
                <a:lnTo>
                  <a:pt x="19761" y="58224"/>
                </a:lnTo>
                <a:lnTo>
                  <a:pt x="3412" y="96745"/>
                </a:lnTo>
                <a:lnTo>
                  <a:pt x="0" y="125544"/>
                </a:lnTo>
                <a:lnTo>
                  <a:pt x="840" y="140272"/>
                </a:lnTo>
                <a:lnTo>
                  <a:pt x="12707" y="181046"/>
                </a:lnTo>
                <a:lnTo>
                  <a:pt x="36630" y="214767"/>
                </a:lnTo>
                <a:lnTo>
                  <a:pt x="70084" y="238940"/>
                </a:lnTo>
                <a:lnTo>
                  <a:pt x="110549" y="251068"/>
                </a:lnTo>
                <a:lnTo>
                  <a:pt x="125159" y="252003"/>
                </a:lnTo>
                <a:lnTo>
                  <a:pt x="139936" y="251165"/>
                </a:lnTo>
                <a:lnTo>
                  <a:pt x="180814" y="239333"/>
                </a:lnTo>
                <a:lnTo>
                  <a:pt x="214597" y="215477"/>
                </a:lnTo>
                <a:lnTo>
                  <a:pt x="221136" y="208280"/>
                </a:lnTo>
                <a:lnTo>
                  <a:pt x="92315" y="208280"/>
                </a:lnTo>
                <a:lnTo>
                  <a:pt x="90194" y="207772"/>
                </a:lnTo>
                <a:lnTo>
                  <a:pt x="53701" y="177608"/>
                </a:lnTo>
                <a:lnTo>
                  <a:pt x="40994" y="139785"/>
                </a:lnTo>
                <a:lnTo>
                  <a:pt x="40677" y="119684"/>
                </a:lnTo>
                <a:lnTo>
                  <a:pt x="41775" y="105894"/>
                </a:lnTo>
                <a:lnTo>
                  <a:pt x="57186" y="69439"/>
                </a:lnTo>
                <a:lnTo>
                  <a:pt x="88226" y="45110"/>
                </a:lnTo>
                <a:lnTo>
                  <a:pt x="92315" y="43726"/>
                </a:lnTo>
                <a:lnTo>
                  <a:pt x="221020" y="43726"/>
                </a:lnTo>
                <a:lnTo>
                  <a:pt x="215543" y="37514"/>
                </a:lnTo>
                <a:lnTo>
                  <a:pt x="182243" y="13253"/>
                </a:lnTo>
                <a:lnTo>
                  <a:pt x="141953" y="1001"/>
                </a:lnTo>
                <a:lnTo>
                  <a:pt x="127402" y="7"/>
                </a:lnTo>
                <a:lnTo>
                  <a:pt x="125995" y="0"/>
                </a:lnTo>
                <a:close/>
              </a:path>
              <a:path w="251987" h="252003">
                <a:moveTo>
                  <a:pt x="153618" y="43726"/>
                </a:moveTo>
                <a:lnTo>
                  <a:pt x="98360" y="43726"/>
                </a:lnTo>
                <a:lnTo>
                  <a:pt x="101573" y="45466"/>
                </a:lnTo>
                <a:lnTo>
                  <a:pt x="103466" y="48539"/>
                </a:lnTo>
                <a:lnTo>
                  <a:pt x="105002" y="51092"/>
                </a:lnTo>
                <a:lnTo>
                  <a:pt x="105409" y="53860"/>
                </a:lnTo>
                <a:lnTo>
                  <a:pt x="104812" y="57023"/>
                </a:lnTo>
                <a:lnTo>
                  <a:pt x="103796" y="62115"/>
                </a:lnTo>
                <a:lnTo>
                  <a:pt x="99287" y="64287"/>
                </a:lnTo>
                <a:lnTo>
                  <a:pt x="88269" y="71661"/>
                </a:lnTo>
                <a:lnTo>
                  <a:pt x="80167" y="82053"/>
                </a:lnTo>
                <a:lnTo>
                  <a:pt x="75516" y="94609"/>
                </a:lnTo>
                <a:lnTo>
                  <a:pt x="74599" y="148374"/>
                </a:lnTo>
                <a:lnTo>
                  <a:pt x="76672" y="161851"/>
                </a:lnTo>
                <a:lnTo>
                  <a:pt x="82550" y="173750"/>
                </a:lnTo>
                <a:lnTo>
                  <a:pt x="91718" y="183230"/>
                </a:lnTo>
                <a:lnTo>
                  <a:pt x="99465" y="187820"/>
                </a:lnTo>
                <a:lnTo>
                  <a:pt x="100468" y="188379"/>
                </a:lnTo>
                <a:lnTo>
                  <a:pt x="103910" y="190588"/>
                </a:lnTo>
                <a:lnTo>
                  <a:pt x="104812" y="194970"/>
                </a:lnTo>
                <a:lnTo>
                  <a:pt x="105409" y="198145"/>
                </a:lnTo>
                <a:lnTo>
                  <a:pt x="105002" y="200914"/>
                </a:lnTo>
                <a:lnTo>
                  <a:pt x="101573" y="206590"/>
                </a:lnTo>
                <a:lnTo>
                  <a:pt x="98398" y="208280"/>
                </a:lnTo>
                <a:lnTo>
                  <a:pt x="153618" y="208280"/>
                </a:lnTo>
                <a:lnTo>
                  <a:pt x="150430" y="206590"/>
                </a:lnTo>
                <a:lnTo>
                  <a:pt x="148525" y="203479"/>
                </a:lnTo>
                <a:lnTo>
                  <a:pt x="147014" y="200914"/>
                </a:lnTo>
                <a:lnTo>
                  <a:pt x="146595" y="198145"/>
                </a:lnTo>
                <a:lnTo>
                  <a:pt x="147192" y="194970"/>
                </a:lnTo>
                <a:lnTo>
                  <a:pt x="148081" y="190588"/>
                </a:lnTo>
                <a:lnTo>
                  <a:pt x="151510" y="188379"/>
                </a:lnTo>
                <a:lnTo>
                  <a:pt x="152513" y="187820"/>
                </a:lnTo>
                <a:lnTo>
                  <a:pt x="163599" y="180439"/>
                </a:lnTo>
                <a:lnTo>
                  <a:pt x="171758" y="170079"/>
                </a:lnTo>
                <a:lnTo>
                  <a:pt x="176462" y="157577"/>
                </a:lnTo>
                <a:lnTo>
                  <a:pt x="177418" y="103657"/>
                </a:lnTo>
                <a:lnTo>
                  <a:pt x="175332" y="90141"/>
                </a:lnTo>
                <a:lnTo>
                  <a:pt x="169438" y="78227"/>
                </a:lnTo>
                <a:lnTo>
                  <a:pt x="160280" y="68769"/>
                </a:lnTo>
                <a:lnTo>
                  <a:pt x="152665" y="64249"/>
                </a:lnTo>
                <a:lnTo>
                  <a:pt x="148195" y="62115"/>
                </a:lnTo>
                <a:lnTo>
                  <a:pt x="147192" y="57023"/>
                </a:lnTo>
                <a:lnTo>
                  <a:pt x="146595" y="53860"/>
                </a:lnTo>
                <a:lnTo>
                  <a:pt x="147014" y="51092"/>
                </a:lnTo>
                <a:lnTo>
                  <a:pt x="148525" y="48539"/>
                </a:lnTo>
                <a:lnTo>
                  <a:pt x="150430" y="45466"/>
                </a:lnTo>
                <a:lnTo>
                  <a:pt x="153618" y="43726"/>
                </a:lnTo>
                <a:close/>
              </a:path>
              <a:path w="251987" h="252003">
                <a:moveTo>
                  <a:pt x="221020" y="43726"/>
                </a:moveTo>
                <a:lnTo>
                  <a:pt x="159689" y="43726"/>
                </a:lnTo>
                <a:lnTo>
                  <a:pt x="161822" y="44196"/>
                </a:lnTo>
                <a:lnTo>
                  <a:pt x="169552" y="47849"/>
                </a:lnTo>
                <a:lnTo>
                  <a:pt x="198222" y="74340"/>
                </a:lnTo>
                <a:lnTo>
                  <a:pt x="210973" y="112100"/>
                </a:lnTo>
                <a:lnTo>
                  <a:pt x="211301" y="132321"/>
                </a:lnTo>
                <a:lnTo>
                  <a:pt x="210204" y="146135"/>
                </a:lnTo>
                <a:lnTo>
                  <a:pt x="194799" y="182614"/>
                </a:lnTo>
                <a:lnTo>
                  <a:pt x="163753" y="206883"/>
                </a:lnTo>
                <a:lnTo>
                  <a:pt x="159689" y="208280"/>
                </a:lnTo>
                <a:lnTo>
                  <a:pt x="221136" y="208280"/>
                </a:lnTo>
                <a:lnTo>
                  <a:pt x="244344" y="169302"/>
                </a:lnTo>
                <a:lnTo>
                  <a:pt x="251987" y="127151"/>
                </a:lnTo>
                <a:lnTo>
                  <a:pt x="251151" y="112326"/>
                </a:lnTo>
                <a:lnTo>
                  <a:pt x="239347" y="71350"/>
                </a:lnTo>
                <a:lnTo>
                  <a:pt x="224656" y="47849"/>
                </a:lnTo>
                <a:lnTo>
                  <a:pt x="221020" y="43726"/>
                </a:lnTo>
                <a:close/>
              </a:path>
            </a:pathLst>
          </a:custGeom>
          <a:solidFill>
            <a:srgbClr val="00BAE3"/>
          </a:solidFill>
        </p:spPr>
        <p:txBody>
          <a:bodyPr lIns="0" tIns="0" rIns="0" bIns="0"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3" name="Текст 3"/>
          <p:cNvSpPr>
            <a:spLocks noGrp="1"/>
          </p:cNvSpPr>
          <p:nvPr>
            <p:ph type="body" sz="half" idx="2"/>
          </p:nvPr>
        </p:nvSpPr>
        <p:spPr>
          <a:xfrm>
            <a:off x="4144437" y="3323282"/>
            <a:ext cx="6116721" cy="887584"/>
          </a:xfrm>
        </p:spPr>
        <p:txBody>
          <a:bodyPr>
            <a:normAutofit/>
          </a:bodyPr>
          <a:lstStyle>
            <a:lvl1pPr marL="285750" indent="-285750">
              <a:buClr>
                <a:srgbClr val="00BAE3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5"/>
          </p:nvPr>
        </p:nvSpPr>
        <p:spPr>
          <a:xfrm>
            <a:off x="532408" y="5839698"/>
            <a:ext cx="3197586" cy="897688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00BAE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400"/>
            </a:lvl2pPr>
            <a:lvl3pPr marL="1042874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Содержимое 2"/>
          <p:cNvSpPr>
            <a:spLocks noGrp="1"/>
          </p:cNvSpPr>
          <p:nvPr>
            <p:ph idx="17"/>
          </p:nvPr>
        </p:nvSpPr>
        <p:spPr>
          <a:xfrm>
            <a:off x="532408" y="4569755"/>
            <a:ext cx="3197586" cy="897688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00BAE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400"/>
            </a:lvl2pPr>
            <a:lvl3pPr marL="1042874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Содержимое 2"/>
          <p:cNvSpPr>
            <a:spLocks noGrp="1"/>
          </p:cNvSpPr>
          <p:nvPr>
            <p:ph idx="19"/>
          </p:nvPr>
        </p:nvSpPr>
        <p:spPr>
          <a:xfrm>
            <a:off x="532408" y="3313178"/>
            <a:ext cx="3197586" cy="897688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00BAE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400"/>
            </a:lvl2pPr>
            <a:lvl3pPr marL="1042874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2"/>
          <p:cNvSpPr>
            <a:spLocks noGrp="1"/>
          </p:cNvSpPr>
          <p:nvPr>
            <p:ph idx="21"/>
          </p:nvPr>
        </p:nvSpPr>
        <p:spPr>
          <a:xfrm>
            <a:off x="532408" y="2043235"/>
            <a:ext cx="3197586" cy="897688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00BAE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400"/>
            </a:lvl2pPr>
            <a:lvl3pPr marL="1042874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2"/>
          </p:nvPr>
        </p:nvSpPr>
        <p:spPr>
          <a:xfrm>
            <a:off x="4144437" y="4579859"/>
            <a:ext cx="6116721" cy="887584"/>
          </a:xfrm>
        </p:spPr>
        <p:txBody>
          <a:bodyPr>
            <a:normAutofit/>
          </a:bodyPr>
          <a:lstStyle>
            <a:lvl1pPr marL="285750" indent="-285750">
              <a:buClr>
                <a:srgbClr val="00BAE3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half" idx="23"/>
          </p:nvPr>
        </p:nvSpPr>
        <p:spPr>
          <a:xfrm>
            <a:off x="4144437" y="5849802"/>
            <a:ext cx="6116721" cy="887584"/>
          </a:xfrm>
        </p:spPr>
        <p:txBody>
          <a:bodyPr>
            <a:normAutofit/>
          </a:bodyPr>
          <a:lstStyle>
            <a:lvl1pPr marL="285750" indent="-285750">
              <a:buClr>
                <a:srgbClr val="00BAE3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half" idx="24"/>
          </p:nvPr>
        </p:nvSpPr>
        <p:spPr>
          <a:xfrm>
            <a:off x="4144437" y="2043235"/>
            <a:ext cx="6116721" cy="887584"/>
          </a:xfrm>
        </p:spPr>
        <p:txBody>
          <a:bodyPr>
            <a:normAutofit/>
          </a:bodyPr>
          <a:lstStyle>
            <a:lvl1pPr marL="285750" indent="-285750">
              <a:buClr>
                <a:srgbClr val="00BAE3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Название 1"/>
          <p:cNvSpPr>
            <a:spLocks noGrp="1"/>
          </p:cNvSpPr>
          <p:nvPr>
            <p:ph type="title"/>
          </p:nvPr>
        </p:nvSpPr>
        <p:spPr>
          <a:xfrm>
            <a:off x="534432" y="610330"/>
            <a:ext cx="4465632" cy="726454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rgbClr val="00BAE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25"/>
          </p:nvPr>
        </p:nvSpPr>
        <p:spPr>
          <a:xfrm>
            <a:off x="7659688" y="6654800"/>
            <a:ext cx="2493962" cy="401638"/>
          </a:xfrm>
        </p:spPr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1654AE1-070A-402F-AB7D-9A1C7D74D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Дата 3"/>
          <p:cNvSpPr>
            <a:spLocks noGrp="1"/>
          </p:cNvSpPr>
          <p:nvPr>
            <p:ph type="dt" sz="half" idx="26"/>
          </p:nvPr>
        </p:nvSpPr>
        <p:spPr>
          <a:xfrm>
            <a:off x="992188" y="6654800"/>
            <a:ext cx="1109662" cy="401638"/>
          </a:xfrm>
        </p:spPr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588C8AFC-C4BF-42E6-8A5F-777C6B47BCED}" type="datetime1">
              <a:rPr lang="ru-RU"/>
              <a:pPr>
                <a:defRPr/>
              </a:pPr>
              <a:t>07.09.2016</a:t>
            </a:fld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27"/>
          </p:nvPr>
        </p:nvSpPr>
        <p:spPr>
          <a:xfrm>
            <a:off x="2101850" y="6654800"/>
            <a:ext cx="3384550" cy="401638"/>
          </a:xfrm>
        </p:spPr>
        <p:txBody>
          <a:bodyPr/>
          <a:lstStyle>
            <a:lvl1pPr algn="l">
              <a:defRPr dirty="0" smtClean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и текст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 userDrawn="1"/>
        </p:nvSpPr>
        <p:spPr>
          <a:xfrm>
            <a:off x="547688" y="6738938"/>
            <a:ext cx="252412" cy="252412"/>
          </a:xfrm>
          <a:custGeom>
            <a:avLst/>
            <a:gdLst/>
            <a:ahLst/>
            <a:cxnLst/>
            <a:rect l="l" t="t" r="r" b="b"/>
            <a:pathLst>
              <a:path w="251987" h="252003">
                <a:moveTo>
                  <a:pt x="125995" y="0"/>
                </a:moveTo>
                <a:lnTo>
                  <a:pt x="83589" y="7314"/>
                </a:lnTo>
                <a:lnTo>
                  <a:pt x="47332" y="27568"/>
                </a:lnTo>
                <a:lnTo>
                  <a:pt x="19761" y="58224"/>
                </a:lnTo>
                <a:lnTo>
                  <a:pt x="3412" y="96745"/>
                </a:lnTo>
                <a:lnTo>
                  <a:pt x="0" y="125544"/>
                </a:lnTo>
                <a:lnTo>
                  <a:pt x="840" y="140272"/>
                </a:lnTo>
                <a:lnTo>
                  <a:pt x="12707" y="181046"/>
                </a:lnTo>
                <a:lnTo>
                  <a:pt x="36630" y="214767"/>
                </a:lnTo>
                <a:lnTo>
                  <a:pt x="70084" y="238940"/>
                </a:lnTo>
                <a:lnTo>
                  <a:pt x="110549" y="251068"/>
                </a:lnTo>
                <a:lnTo>
                  <a:pt x="125159" y="252003"/>
                </a:lnTo>
                <a:lnTo>
                  <a:pt x="139936" y="251165"/>
                </a:lnTo>
                <a:lnTo>
                  <a:pt x="180814" y="239333"/>
                </a:lnTo>
                <a:lnTo>
                  <a:pt x="214597" y="215477"/>
                </a:lnTo>
                <a:lnTo>
                  <a:pt x="221136" y="208280"/>
                </a:lnTo>
                <a:lnTo>
                  <a:pt x="92315" y="208280"/>
                </a:lnTo>
                <a:lnTo>
                  <a:pt x="90194" y="207772"/>
                </a:lnTo>
                <a:lnTo>
                  <a:pt x="53701" y="177608"/>
                </a:lnTo>
                <a:lnTo>
                  <a:pt x="40994" y="139785"/>
                </a:lnTo>
                <a:lnTo>
                  <a:pt x="40677" y="119684"/>
                </a:lnTo>
                <a:lnTo>
                  <a:pt x="41775" y="105894"/>
                </a:lnTo>
                <a:lnTo>
                  <a:pt x="57186" y="69439"/>
                </a:lnTo>
                <a:lnTo>
                  <a:pt x="88226" y="45110"/>
                </a:lnTo>
                <a:lnTo>
                  <a:pt x="92315" y="43726"/>
                </a:lnTo>
                <a:lnTo>
                  <a:pt x="221020" y="43726"/>
                </a:lnTo>
                <a:lnTo>
                  <a:pt x="215543" y="37514"/>
                </a:lnTo>
                <a:lnTo>
                  <a:pt x="182243" y="13253"/>
                </a:lnTo>
                <a:lnTo>
                  <a:pt x="141953" y="1001"/>
                </a:lnTo>
                <a:lnTo>
                  <a:pt x="127402" y="7"/>
                </a:lnTo>
                <a:lnTo>
                  <a:pt x="125995" y="0"/>
                </a:lnTo>
                <a:close/>
              </a:path>
              <a:path w="251987" h="252003">
                <a:moveTo>
                  <a:pt x="153618" y="43726"/>
                </a:moveTo>
                <a:lnTo>
                  <a:pt x="98360" y="43726"/>
                </a:lnTo>
                <a:lnTo>
                  <a:pt x="101573" y="45466"/>
                </a:lnTo>
                <a:lnTo>
                  <a:pt x="103466" y="48539"/>
                </a:lnTo>
                <a:lnTo>
                  <a:pt x="105002" y="51092"/>
                </a:lnTo>
                <a:lnTo>
                  <a:pt x="105409" y="53860"/>
                </a:lnTo>
                <a:lnTo>
                  <a:pt x="104812" y="57023"/>
                </a:lnTo>
                <a:lnTo>
                  <a:pt x="103796" y="62115"/>
                </a:lnTo>
                <a:lnTo>
                  <a:pt x="99287" y="64287"/>
                </a:lnTo>
                <a:lnTo>
                  <a:pt x="88269" y="71661"/>
                </a:lnTo>
                <a:lnTo>
                  <a:pt x="80167" y="82053"/>
                </a:lnTo>
                <a:lnTo>
                  <a:pt x="75516" y="94609"/>
                </a:lnTo>
                <a:lnTo>
                  <a:pt x="74599" y="148374"/>
                </a:lnTo>
                <a:lnTo>
                  <a:pt x="76672" y="161851"/>
                </a:lnTo>
                <a:lnTo>
                  <a:pt x="82550" y="173750"/>
                </a:lnTo>
                <a:lnTo>
                  <a:pt x="91718" y="183230"/>
                </a:lnTo>
                <a:lnTo>
                  <a:pt x="99465" y="187820"/>
                </a:lnTo>
                <a:lnTo>
                  <a:pt x="100468" y="188379"/>
                </a:lnTo>
                <a:lnTo>
                  <a:pt x="103910" y="190588"/>
                </a:lnTo>
                <a:lnTo>
                  <a:pt x="104812" y="194970"/>
                </a:lnTo>
                <a:lnTo>
                  <a:pt x="105409" y="198145"/>
                </a:lnTo>
                <a:lnTo>
                  <a:pt x="105002" y="200914"/>
                </a:lnTo>
                <a:lnTo>
                  <a:pt x="101573" y="206590"/>
                </a:lnTo>
                <a:lnTo>
                  <a:pt x="98398" y="208280"/>
                </a:lnTo>
                <a:lnTo>
                  <a:pt x="153618" y="208280"/>
                </a:lnTo>
                <a:lnTo>
                  <a:pt x="150430" y="206590"/>
                </a:lnTo>
                <a:lnTo>
                  <a:pt x="148525" y="203479"/>
                </a:lnTo>
                <a:lnTo>
                  <a:pt x="147014" y="200914"/>
                </a:lnTo>
                <a:lnTo>
                  <a:pt x="146595" y="198145"/>
                </a:lnTo>
                <a:lnTo>
                  <a:pt x="147192" y="194970"/>
                </a:lnTo>
                <a:lnTo>
                  <a:pt x="148081" y="190588"/>
                </a:lnTo>
                <a:lnTo>
                  <a:pt x="151510" y="188379"/>
                </a:lnTo>
                <a:lnTo>
                  <a:pt x="152513" y="187820"/>
                </a:lnTo>
                <a:lnTo>
                  <a:pt x="163599" y="180439"/>
                </a:lnTo>
                <a:lnTo>
                  <a:pt x="171758" y="170079"/>
                </a:lnTo>
                <a:lnTo>
                  <a:pt x="176462" y="157577"/>
                </a:lnTo>
                <a:lnTo>
                  <a:pt x="177418" y="103657"/>
                </a:lnTo>
                <a:lnTo>
                  <a:pt x="175332" y="90141"/>
                </a:lnTo>
                <a:lnTo>
                  <a:pt x="169438" y="78227"/>
                </a:lnTo>
                <a:lnTo>
                  <a:pt x="160280" y="68769"/>
                </a:lnTo>
                <a:lnTo>
                  <a:pt x="152665" y="64249"/>
                </a:lnTo>
                <a:lnTo>
                  <a:pt x="148195" y="62115"/>
                </a:lnTo>
                <a:lnTo>
                  <a:pt x="147192" y="57023"/>
                </a:lnTo>
                <a:lnTo>
                  <a:pt x="146595" y="53860"/>
                </a:lnTo>
                <a:lnTo>
                  <a:pt x="147014" y="51092"/>
                </a:lnTo>
                <a:lnTo>
                  <a:pt x="148525" y="48539"/>
                </a:lnTo>
                <a:lnTo>
                  <a:pt x="150430" y="45466"/>
                </a:lnTo>
                <a:lnTo>
                  <a:pt x="153618" y="43726"/>
                </a:lnTo>
                <a:close/>
              </a:path>
              <a:path w="251987" h="252003">
                <a:moveTo>
                  <a:pt x="221020" y="43726"/>
                </a:moveTo>
                <a:lnTo>
                  <a:pt x="159689" y="43726"/>
                </a:lnTo>
                <a:lnTo>
                  <a:pt x="161822" y="44196"/>
                </a:lnTo>
                <a:lnTo>
                  <a:pt x="169552" y="47849"/>
                </a:lnTo>
                <a:lnTo>
                  <a:pt x="198222" y="74340"/>
                </a:lnTo>
                <a:lnTo>
                  <a:pt x="210973" y="112100"/>
                </a:lnTo>
                <a:lnTo>
                  <a:pt x="211301" y="132321"/>
                </a:lnTo>
                <a:lnTo>
                  <a:pt x="210204" y="146135"/>
                </a:lnTo>
                <a:lnTo>
                  <a:pt x="194799" y="182614"/>
                </a:lnTo>
                <a:lnTo>
                  <a:pt x="163753" y="206883"/>
                </a:lnTo>
                <a:lnTo>
                  <a:pt x="159689" y="208280"/>
                </a:lnTo>
                <a:lnTo>
                  <a:pt x="221136" y="208280"/>
                </a:lnTo>
                <a:lnTo>
                  <a:pt x="244344" y="169302"/>
                </a:lnTo>
                <a:lnTo>
                  <a:pt x="251987" y="127151"/>
                </a:lnTo>
                <a:lnTo>
                  <a:pt x="251151" y="112326"/>
                </a:lnTo>
                <a:lnTo>
                  <a:pt x="239347" y="71350"/>
                </a:lnTo>
                <a:lnTo>
                  <a:pt x="224656" y="47849"/>
                </a:lnTo>
                <a:lnTo>
                  <a:pt x="221020" y="43726"/>
                </a:lnTo>
                <a:close/>
              </a:path>
            </a:pathLst>
          </a:custGeom>
          <a:solidFill>
            <a:srgbClr val="00BAE3"/>
          </a:solidFill>
        </p:spPr>
        <p:txBody>
          <a:bodyPr lIns="0" tIns="0" rIns="0" bIns="0"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9" name="Рисунок 2"/>
          <p:cNvSpPr>
            <a:spLocks noGrp="1"/>
          </p:cNvSpPr>
          <p:nvPr>
            <p:ph type="pic" idx="15"/>
          </p:nvPr>
        </p:nvSpPr>
        <p:spPr>
          <a:xfrm>
            <a:off x="5024727" y="1850114"/>
            <a:ext cx="673919" cy="768357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Arial"/>
                <a:cs typeface="Arial"/>
              </a:defRPr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12" name="Рисунок 2"/>
          <p:cNvSpPr>
            <a:spLocks noGrp="1"/>
          </p:cNvSpPr>
          <p:nvPr>
            <p:ph type="pic" idx="59"/>
          </p:nvPr>
        </p:nvSpPr>
        <p:spPr>
          <a:xfrm>
            <a:off x="8438857" y="1850114"/>
            <a:ext cx="673919" cy="768357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Arial"/>
                <a:cs typeface="Arial"/>
              </a:defRPr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62"/>
          </p:nvPr>
        </p:nvSpPr>
        <p:spPr>
          <a:xfrm>
            <a:off x="1575486" y="1850114"/>
            <a:ext cx="673919" cy="768357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Arial"/>
                <a:cs typeface="Arial"/>
              </a:defRPr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16" name="Содержимое 2"/>
          <p:cNvSpPr>
            <a:spLocks noGrp="1"/>
          </p:cNvSpPr>
          <p:nvPr>
            <p:ph idx="63"/>
          </p:nvPr>
        </p:nvSpPr>
        <p:spPr>
          <a:xfrm>
            <a:off x="3943566" y="3005329"/>
            <a:ext cx="2755957" cy="817870"/>
          </a:xfrm>
        </p:spPr>
        <p:txBody>
          <a:bodyPr/>
          <a:lstStyle>
            <a:lvl1pPr marL="0" indent="0" algn="l">
              <a:buFontTx/>
              <a:buNone/>
              <a:defRPr sz="160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400"/>
            </a:lvl2pPr>
            <a:lvl3pPr marL="1042874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half" idx="64"/>
          </p:nvPr>
        </p:nvSpPr>
        <p:spPr>
          <a:xfrm>
            <a:off x="3943566" y="3823198"/>
            <a:ext cx="2756403" cy="2673567"/>
          </a:xfrm>
        </p:spPr>
        <p:txBody>
          <a:bodyPr>
            <a:normAutofit/>
          </a:bodyPr>
          <a:lstStyle>
            <a:lvl1pPr marL="171450" indent="-171450">
              <a:buClr>
                <a:srgbClr val="00BAE3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Название 1"/>
          <p:cNvSpPr>
            <a:spLocks noGrp="1"/>
          </p:cNvSpPr>
          <p:nvPr>
            <p:ph type="title"/>
          </p:nvPr>
        </p:nvSpPr>
        <p:spPr>
          <a:xfrm>
            <a:off x="534432" y="610330"/>
            <a:ext cx="4465632" cy="726454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rgbClr val="00BAE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2" name="Содержимое 2"/>
          <p:cNvSpPr>
            <a:spLocks noGrp="1"/>
          </p:cNvSpPr>
          <p:nvPr>
            <p:ph idx="65"/>
          </p:nvPr>
        </p:nvSpPr>
        <p:spPr>
          <a:xfrm>
            <a:off x="7398249" y="3005329"/>
            <a:ext cx="2755957" cy="817870"/>
          </a:xfrm>
        </p:spPr>
        <p:txBody>
          <a:bodyPr/>
          <a:lstStyle>
            <a:lvl1pPr marL="0" indent="0" algn="l">
              <a:buFontTx/>
              <a:buNone/>
              <a:defRPr sz="160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400"/>
            </a:lvl2pPr>
            <a:lvl3pPr marL="1042874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66"/>
          </p:nvPr>
        </p:nvSpPr>
        <p:spPr>
          <a:xfrm>
            <a:off x="7398249" y="3823198"/>
            <a:ext cx="2756403" cy="2673567"/>
          </a:xfrm>
        </p:spPr>
        <p:txBody>
          <a:bodyPr>
            <a:normAutofit/>
          </a:bodyPr>
          <a:lstStyle>
            <a:lvl1pPr marL="171450" indent="-171450">
              <a:buClr>
                <a:srgbClr val="00BAE3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2"/>
          <p:cNvSpPr>
            <a:spLocks noGrp="1"/>
          </p:cNvSpPr>
          <p:nvPr>
            <p:ph idx="67"/>
          </p:nvPr>
        </p:nvSpPr>
        <p:spPr>
          <a:xfrm>
            <a:off x="534432" y="3005329"/>
            <a:ext cx="2755957" cy="817870"/>
          </a:xfrm>
        </p:spPr>
        <p:txBody>
          <a:bodyPr/>
          <a:lstStyle>
            <a:lvl1pPr marL="0" indent="0" algn="l">
              <a:buFontTx/>
              <a:buNone/>
              <a:defRPr sz="160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400"/>
            </a:lvl2pPr>
            <a:lvl3pPr marL="1042874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half" idx="68"/>
          </p:nvPr>
        </p:nvSpPr>
        <p:spPr>
          <a:xfrm>
            <a:off x="534432" y="3823198"/>
            <a:ext cx="2756403" cy="2673567"/>
          </a:xfrm>
        </p:spPr>
        <p:txBody>
          <a:bodyPr>
            <a:normAutofit/>
          </a:bodyPr>
          <a:lstStyle>
            <a:lvl1pPr marL="171450" indent="-171450">
              <a:buClr>
                <a:srgbClr val="00BAE3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69"/>
          </p:nvPr>
        </p:nvSpPr>
        <p:spPr>
          <a:xfrm>
            <a:off x="7659688" y="6654800"/>
            <a:ext cx="2493962" cy="401638"/>
          </a:xfrm>
        </p:spPr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FBB0B36B-5415-4B02-B2BE-01469194F9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8" name="Дата 3"/>
          <p:cNvSpPr>
            <a:spLocks noGrp="1"/>
          </p:cNvSpPr>
          <p:nvPr>
            <p:ph type="dt" sz="half" idx="70"/>
          </p:nvPr>
        </p:nvSpPr>
        <p:spPr>
          <a:xfrm>
            <a:off x="992188" y="6654800"/>
            <a:ext cx="1109662" cy="401638"/>
          </a:xfrm>
        </p:spPr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2EFA3DA0-99B1-4655-9119-EDABBE8154B8}" type="datetime1">
              <a:rPr lang="ru-RU"/>
              <a:pPr>
                <a:defRPr/>
              </a:pPr>
              <a:t>07.09.2016</a:t>
            </a:fld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71"/>
          </p:nvPr>
        </p:nvSpPr>
        <p:spPr>
          <a:xfrm>
            <a:off x="2101850" y="6654800"/>
            <a:ext cx="3384550" cy="401638"/>
          </a:xfrm>
        </p:spPr>
        <p:txBody>
          <a:bodyPr/>
          <a:lstStyle>
            <a:lvl1pPr algn="l">
              <a:defRPr dirty="0" smtClean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9537700" y="7131463"/>
            <a:ext cx="592717" cy="21785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0"/>
            <a:fld id="{5A1A852E-917C-49ED-8048-AC844C1BD8A6}" type="slidenum">
              <a:rPr lang="ru-RU" sz="80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0"/>
              <a:t>‹#›</a:t>
            </a:fld>
            <a:endParaRPr lang="ru-RU" sz="8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70" y="7120391"/>
            <a:ext cx="248400" cy="2484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36670" y="7131463"/>
            <a:ext cx="3864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4488" algn="l"/>
              </a:tabLst>
              <a:defRPr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Сентябрь 2016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77FF-D346-4C48-A3B0-6CE3CA68A2C3}" type="datetimeFigureOut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406D8-8ADC-488A-A91C-3188048C8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3C1D463-4C4B-4E6B-821B-7615617B2333}" type="datetime1">
              <a:rPr lang="ru-RU"/>
              <a:pPr>
                <a:defRPr/>
              </a:pPr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521437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6D62B5E-9CF0-4A76-8146-A664EA8291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/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cs typeface="Arial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cs typeface="Arial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cs typeface="Arial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cs typeface="Arial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cs typeface="Arial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Arial"/>
          <a:ea typeface="+mn-ea"/>
          <a:cs typeface="Arial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Arial"/>
          <a:ea typeface="+mn-ea"/>
          <a:cs typeface="Arial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Arial"/>
          <a:ea typeface="+mn-ea"/>
          <a:cs typeface="Arial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hutterstock_37862928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688638" cy="4483099"/>
          </a:xfrm>
          <a:prstGeom prst="rect">
            <a:avLst/>
          </a:prstGeom>
        </p:spPr>
      </p:pic>
      <p:sp>
        <p:nvSpPr>
          <p:cNvPr id="13314" name="object 19"/>
          <p:cNvSpPr>
            <a:spLocks noChangeArrowheads="1"/>
          </p:cNvSpPr>
          <p:nvPr/>
        </p:nvSpPr>
        <p:spPr bwMode="auto">
          <a:xfrm>
            <a:off x="723900" y="2289175"/>
            <a:ext cx="4508500" cy="3275013"/>
          </a:xfrm>
          <a:custGeom>
            <a:avLst/>
            <a:gdLst>
              <a:gd name="T0" fmla="*/ 0 w 4508500"/>
              <a:gd name="T1" fmla="*/ 0 h 3274872"/>
              <a:gd name="T2" fmla="*/ 4508500 w 4508500"/>
              <a:gd name="T3" fmla="*/ 3274872 h 3274872"/>
            </a:gdLst>
            <a:ahLst/>
            <a:cxnLst/>
            <a:rect l="T0" t="T1" r="T2" b="T3"/>
            <a:pathLst>
              <a:path w="4508500" h="3274872">
                <a:moveTo>
                  <a:pt x="0" y="0"/>
                </a:moveTo>
                <a:lnTo>
                  <a:pt x="0" y="3274872"/>
                </a:lnTo>
                <a:lnTo>
                  <a:pt x="4508500" y="2908147"/>
                </a:lnTo>
                <a:lnTo>
                  <a:pt x="4508500" y="359676"/>
                </a:lnTo>
                <a:lnTo>
                  <a:pt x="0" y="0"/>
                </a:lnTo>
                <a:close/>
              </a:path>
            </a:pathLst>
          </a:custGeom>
          <a:solidFill>
            <a:srgbClr val="00BA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977900" y="3170701"/>
            <a:ext cx="42545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КОРПОРАТИВНОЕ КРЕДИТОВАНИЕ</a:t>
            </a:r>
            <a:endParaRPr lang="en-US" dirty="0" smtClean="0"/>
          </a:p>
          <a:p>
            <a:pPr>
              <a:lnSpc>
                <a:spcPct val="70000"/>
              </a:lnSpc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Ждем восстановления</a:t>
            </a:r>
            <a:r>
              <a:rPr lang="en-US" dirty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shutterstock_26811384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02" t="31794" r="7582"/>
          <a:stretch/>
        </p:blipFill>
        <p:spPr>
          <a:xfrm>
            <a:off x="0" y="0"/>
            <a:ext cx="10688638" cy="5266925"/>
          </a:xfrm>
          <a:prstGeom prst="rect">
            <a:avLst/>
          </a:prstGeom>
        </p:spPr>
      </p:pic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0" y="3598433"/>
            <a:ext cx="10688638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3500" dirty="0" smtClean="0"/>
              <a:t>Корпоративное кредитование: </a:t>
            </a:r>
            <a:r>
              <a:rPr lang="ru-RU" sz="3500" dirty="0"/>
              <a:t/>
            </a:r>
            <a:br>
              <a:rPr lang="ru-RU" sz="3500" dirty="0"/>
            </a:br>
            <a:r>
              <a:rPr lang="ru-RU" sz="3500" dirty="0" smtClean="0"/>
              <a:t>ждем восстановления!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38841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shutterstock_26811384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3" r="13541" b="14685"/>
          <a:stretch/>
        </p:blipFill>
        <p:spPr>
          <a:xfrm>
            <a:off x="0" y="0"/>
            <a:ext cx="10688638" cy="4398016"/>
          </a:xfrm>
          <a:prstGeom prst="rect">
            <a:avLst/>
          </a:prstGeom>
        </p:spPr>
      </p:pic>
      <p:sp>
        <p:nvSpPr>
          <p:cNvPr id="10" name="object 19"/>
          <p:cNvSpPr>
            <a:spLocks noChangeArrowheads="1"/>
          </p:cNvSpPr>
          <p:nvPr/>
        </p:nvSpPr>
        <p:spPr bwMode="auto">
          <a:xfrm>
            <a:off x="723900" y="2289175"/>
            <a:ext cx="4508500" cy="3275013"/>
          </a:xfrm>
          <a:custGeom>
            <a:avLst/>
            <a:gdLst>
              <a:gd name="T0" fmla="*/ 0 w 4508500"/>
              <a:gd name="T1" fmla="*/ 0 h 3274872"/>
              <a:gd name="T2" fmla="*/ 4508500 w 4508500"/>
              <a:gd name="T3" fmla="*/ 3274872 h 3274872"/>
            </a:gdLst>
            <a:ahLst/>
            <a:cxnLst/>
            <a:rect l="T0" t="T1" r="T2" b="T3"/>
            <a:pathLst>
              <a:path w="4508500" h="3274872">
                <a:moveTo>
                  <a:pt x="0" y="0"/>
                </a:moveTo>
                <a:lnTo>
                  <a:pt x="0" y="3274872"/>
                </a:lnTo>
                <a:lnTo>
                  <a:pt x="4508500" y="2908147"/>
                </a:lnTo>
                <a:lnTo>
                  <a:pt x="4508500" y="359676"/>
                </a:lnTo>
                <a:lnTo>
                  <a:pt x="0" y="0"/>
                </a:lnTo>
                <a:close/>
              </a:path>
            </a:pathLst>
          </a:custGeom>
          <a:solidFill>
            <a:srgbClr val="00BA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977900" y="3732152"/>
            <a:ext cx="42545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shutterstock_31981548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72"/>
          <a:stretch/>
        </p:blipFill>
        <p:spPr>
          <a:xfrm>
            <a:off x="5239139" y="0"/>
            <a:ext cx="5449499" cy="7575868"/>
          </a:xfrm>
          <a:prstGeom prst="rect">
            <a:avLst/>
          </a:prstGeom>
        </p:spPr>
      </p:pic>
      <p:pic>
        <p:nvPicPr>
          <p:cNvPr id="9" name="Изображение 8" descr="Без имени-2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8235"/>
          <a:stretch/>
        </p:blipFill>
        <p:spPr>
          <a:xfrm flipH="1" flipV="1">
            <a:off x="4032548" y="0"/>
            <a:ext cx="4327679" cy="7575868"/>
          </a:xfrm>
          <a:prstGeom prst="rect">
            <a:avLst/>
          </a:prstGeom>
        </p:spPr>
      </p:pic>
      <p:sp>
        <p:nvSpPr>
          <p:cNvPr id="10" name="AutoShape 3"/>
          <p:cNvSpPr>
            <a:spLocks/>
          </p:cNvSpPr>
          <p:nvPr/>
        </p:nvSpPr>
        <p:spPr bwMode="auto">
          <a:xfrm>
            <a:off x="410566" y="723898"/>
            <a:ext cx="3797389" cy="6311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1" name="object 2"/>
          <p:cNvSpPr txBox="1"/>
          <p:nvPr/>
        </p:nvSpPr>
        <p:spPr>
          <a:xfrm>
            <a:off x="682504" y="461315"/>
            <a:ext cx="92544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  <a:t>ТЕМПЫ РОСТА КОРПОРАТИВНОГО </a:t>
            </a:r>
          </a:p>
          <a:p>
            <a:pPr marL="15875">
              <a:lnSpc>
                <a:spcPct val="100000"/>
              </a:lnSpc>
            </a:pPr>
            <a: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  <a:t>КРЕДИТНОГО ПОРТФЕЛЯ</a:t>
            </a:r>
            <a:endParaRPr lang="ru-RU" sz="1400" dirty="0">
              <a:solidFill>
                <a:srgbClr val="696A6D"/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5768" y="2249589"/>
            <a:ext cx="57648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BAE3"/>
              </a:buClr>
            </a:pPr>
            <a:r>
              <a:rPr lang="ru-RU" sz="1600" b="1" kern="0" dirty="0" smtClean="0">
                <a:solidFill>
                  <a:srgbClr val="58595B"/>
                </a:solidFill>
              </a:rPr>
              <a:t>Темпы </a:t>
            </a:r>
            <a:r>
              <a:rPr lang="ru-RU" sz="1600" b="1" kern="0" dirty="0">
                <a:solidFill>
                  <a:srgbClr val="58595B"/>
                </a:solidFill>
              </a:rPr>
              <a:t>роста корпоративного кредитного портфеля российских банков находятся на очень низком </a:t>
            </a:r>
            <a:r>
              <a:rPr lang="ru-RU" sz="1600" b="1" kern="0" dirty="0" smtClean="0">
                <a:solidFill>
                  <a:srgbClr val="58595B"/>
                </a:solidFill>
              </a:rPr>
              <a:t>уровне</a:t>
            </a:r>
          </a:p>
          <a:p>
            <a:pPr>
              <a:spcAft>
                <a:spcPts val="600"/>
              </a:spcAft>
              <a:buClr>
                <a:srgbClr val="00BAE3"/>
              </a:buClr>
            </a:pPr>
            <a:endParaRPr lang="ru-RU" sz="1600" kern="0" dirty="0">
              <a:solidFill>
                <a:srgbClr val="58595B"/>
              </a:solidFill>
            </a:endParaRPr>
          </a:p>
          <a:p>
            <a:pPr>
              <a:spcAft>
                <a:spcPts val="600"/>
              </a:spcAft>
              <a:buClr>
                <a:srgbClr val="00BAE3"/>
              </a:buClr>
            </a:pPr>
            <a:r>
              <a:rPr lang="ru-RU" sz="1300" kern="0" dirty="0">
                <a:solidFill>
                  <a:srgbClr val="00BAE3"/>
                </a:solidFill>
              </a:rPr>
              <a:t>Причины: </a:t>
            </a:r>
          </a:p>
          <a:p>
            <a:pPr marL="534988" lvl="1" indent="-444500">
              <a:spcAft>
                <a:spcPts val="600"/>
              </a:spcAft>
              <a:buClr>
                <a:srgbClr val="00BAE3"/>
              </a:buClr>
              <a:buFont typeface="Arial"/>
              <a:buChar char="•"/>
            </a:pPr>
            <a:r>
              <a:rPr lang="ru-RU" sz="1300" kern="0" dirty="0" smtClean="0">
                <a:solidFill>
                  <a:srgbClr val="58595B"/>
                </a:solidFill>
              </a:rPr>
              <a:t>превышение </a:t>
            </a:r>
            <a:r>
              <a:rPr lang="ru-RU" sz="1300" kern="0" dirty="0">
                <a:solidFill>
                  <a:srgbClr val="58595B"/>
                </a:solidFill>
              </a:rPr>
              <a:t>стоимости долга над доходностью инвестированного капитала </a:t>
            </a:r>
            <a:r>
              <a:rPr lang="ru-RU" sz="1300" kern="0" dirty="0" smtClean="0">
                <a:solidFill>
                  <a:srgbClr val="58595B"/>
                </a:solidFill>
              </a:rPr>
              <a:t> </a:t>
            </a:r>
            <a:endParaRPr lang="ru-RU" sz="1300" kern="0" dirty="0">
              <a:solidFill>
                <a:srgbClr val="58595B"/>
              </a:solidFill>
            </a:endParaRPr>
          </a:p>
          <a:p>
            <a:pPr marL="534988" lvl="1" indent="-444500">
              <a:spcAft>
                <a:spcPts val="600"/>
              </a:spcAft>
              <a:buClr>
                <a:srgbClr val="00BAE3"/>
              </a:buClr>
              <a:buFont typeface="Arial"/>
              <a:buChar char="•"/>
            </a:pPr>
            <a:r>
              <a:rPr lang="ru-RU" sz="1300" kern="0" dirty="0">
                <a:solidFill>
                  <a:srgbClr val="58595B"/>
                </a:solidFill>
              </a:rPr>
              <a:t>общее снижение инвестиций в </a:t>
            </a:r>
            <a:r>
              <a:rPr lang="ru-RU" sz="1300" kern="0" dirty="0" smtClean="0">
                <a:solidFill>
                  <a:srgbClr val="58595B"/>
                </a:solidFill>
              </a:rPr>
              <a:t>экономике</a:t>
            </a:r>
            <a:endParaRPr lang="en-US" sz="1300" kern="0" dirty="0" smtClean="0">
              <a:solidFill>
                <a:srgbClr val="58595B"/>
              </a:solidFill>
            </a:endParaRPr>
          </a:p>
          <a:p>
            <a:pPr marL="534988" lvl="1" indent="-444500">
              <a:spcAft>
                <a:spcPts val="600"/>
              </a:spcAft>
              <a:buClr>
                <a:srgbClr val="00BAE3"/>
              </a:buClr>
              <a:buFont typeface="Arial"/>
              <a:buChar char="•"/>
            </a:pPr>
            <a:r>
              <a:rPr lang="ru-RU" sz="1300" kern="0" dirty="0" smtClean="0">
                <a:solidFill>
                  <a:srgbClr val="58595B"/>
                </a:solidFill>
              </a:rPr>
              <a:t>сложность </a:t>
            </a:r>
            <a:r>
              <a:rPr lang="ru-RU" sz="1300" kern="0" dirty="0">
                <a:solidFill>
                  <a:srgbClr val="58595B"/>
                </a:solidFill>
              </a:rPr>
              <a:t>взыскания и банкротства, дополнительно усиливающаяся во время экономического </a:t>
            </a:r>
            <a:r>
              <a:rPr lang="ru-RU" sz="1300" kern="0" dirty="0" smtClean="0">
                <a:solidFill>
                  <a:srgbClr val="58595B"/>
                </a:solidFill>
              </a:rPr>
              <a:t>спада</a:t>
            </a:r>
            <a:r>
              <a:rPr lang="en-US" sz="1300" kern="0" dirty="0" smtClean="0">
                <a:solidFill>
                  <a:srgbClr val="58595B"/>
                </a:solidFill>
              </a:rPr>
              <a:t> - </a:t>
            </a:r>
            <a:r>
              <a:rPr lang="ru-RU" sz="1300" kern="0" dirty="0" smtClean="0">
                <a:solidFill>
                  <a:srgbClr val="58595B"/>
                </a:solidFill>
              </a:rPr>
              <a:t>институциональная проблема </a:t>
            </a:r>
            <a:endParaRPr lang="ru-RU" sz="1300" kern="0" dirty="0">
              <a:solidFill>
                <a:srgbClr val="58595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9271" y="7119566"/>
            <a:ext cx="53435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 XIV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Международный банковский форум "Банки России - XXI век" в Сочи</a:t>
            </a:r>
          </a:p>
        </p:txBody>
      </p:sp>
    </p:spTree>
    <p:extLst>
      <p:ext uri="{BB962C8B-B14F-4D97-AF65-F5344CB8AC3E}">
        <p14:creationId xmlns:p14="http://schemas.microsoft.com/office/powerpoint/2010/main" val="3540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410566" y="723898"/>
            <a:ext cx="3797389" cy="6311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56" name="object 2"/>
          <p:cNvSpPr txBox="1"/>
          <p:nvPr/>
        </p:nvSpPr>
        <p:spPr>
          <a:xfrm>
            <a:off x="777760" y="461315"/>
            <a:ext cx="92544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  <a:t>ТЕМПЫ РОСТА КОРПОРАТИВНОГО КРЕДИТНОГО ПОРТФЕЛЯ</a:t>
            </a:r>
            <a:endParaRPr lang="ru-RU" sz="1400" dirty="0">
              <a:solidFill>
                <a:srgbClr val="696A6D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7421" y="1001663"/>
            <a:ext cx="82356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300" kern="0" dirty="0">
                <a:solidFill>
                  <a:srgbClr val="58595B"/>
                </a:solidFill>
              </a:rPr>
              <a:t>Динамика корпоративного кредитного портфеля российских банков с исключением влияния </a:t>
            </a:r>
            <a:endParaRPr lang="ru-RU" sz="1300" kern="0" dirty="0" smtClean="0">
              <a:solidFill>
                <a:srgbClr val="58595B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kern="0" dirty="0" smtClean="0">
                <a:solidFill>
                  <a:srgbClr val="58595B"/>
                </a:solidFill>
              </a:rPr>
              <a:t>валютной </a:t>
            </a:r>
            <a:r>
              <a:rPr lang="ru-RU" sz="1300" kern="0" dirty="0">
                <a:solidFill>
                  <a:srgbClr val="58595B"/>
                </a:solidFill>
              </a:rPr>
              <a:t>переоценки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7421" y="6793240"/>
            <a:ext cx="26597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58595B"/>
                </a:solidFill>
              </a:rPr>
              <a:t>Источник: Банк России, расчеты Банка «Открытие»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9271" y="7119566"/>
            <a:ext cx="53435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 XIV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Международный банковский форум "Банки России - XXI век" в Сочи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5" y="1707625"/>
            <a:ext cx="9057694" cy="426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410566" y="723898"/>
            <a:ext cx="3797389" cy="6311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56" name="object 2"/>
          <p:cNvSpPr txBox="1"/>
          <p:nvPr/>
        </p:nvSpPr>
        <p:spPr>
          <a:xfrm>
            <a:off x="777759" y="461315"/>
            <a:ext cx="941126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  <a:t>ДЕПОЗИТЫ РАСТУТ БЫСТРЕЕ КРЕДИТОВ НА ФОНЕ УВЕЛИЧЕНИЯ СКЛОННОСТИ </a:t>
            </a:r>
            <a:b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</a:br>
            <a: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  <a:t>К СБЕРЕЖЕНИЮ НАСЕЛЕНИЯ</a:t>
            </a:r>
            <a:endParaRPr lang="ru-RU" sz="1400" dirty="0">
              <a:solidFill>
                <a:srgbClr val="696A6D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7421" y="1062623"/>
            <a:ext cx="9170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300" kern="0" dirty="0">
                <a:solidFill>
                  <a:srgbClr val="58595B"/>
                </a:solidFill>
              </a:rPr>
              <a:t>Средства клиентов растут значительно быстрее, чем корпоративные кредиты за счет </a:t>
            </a:r>
            <a:endParaRPr lang="ru-RU" sz="1300" kern="0" dirty="0" smtClean="0">
              <a:solidFill>
                <a:srgbClr val="58595B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kern="0" dirty="0" smtClean="0">
                <a:solidFill>
                  <a:srgbClr val="58595B"/>
                </a:solidFill>
              </a:rPr>
              <a:t>увеличения </a:t>
            </a:r>
            <a:r>
              <a:rPr lang="ru-RU" sz="1300" kern="0" dirty="0">
                <a:solidFill>
                  <a:srgbClr val="58595B"/>
                </a:solidFill>
              </a:rPr>
              <a:t>нормы сбережений </a:t>
            </a:r>
            <a:r>
              <a:rPr lang="ru-RU" sz="1300" kern="0" dirty="0" smtClean="0">
                <a:solidFill>
                  <a:srgbClr val="58595B"/>
                </a:solidFill>
              </a:rPr>
              <a:t>населения</a:t>
            </a:r>
            <a:endParaRPr lang="ru-RU" sz="1300" kern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22318" y="1695961"/>
            <a:ext cx="6605269" cy="30429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kern="0" dirty="0" smtClean="0">
                <a:solidFill>
                  <a:srgbClr val="58595B"/>
                </a:solidFill>
              </a:rPr>
              <a:t>Динамика средств клиентов</a:t>
            </a:r>
            <a:r>
              <a:rPr lang="en-US" sz="1000" kern="0" dirty="0" smtClean="0">
                <a:solidFill>
                  <a:srgbClr val="58595B"/>
                </a:solidFill>
              </a:rPr>
              <a:t> </a:t>
            </a:r>
            <a:r>
              <a:rPr lang="ru-RU" sz="1000" kern="0" dirty="0">
                <a:solidFill>
                  <a:srgbClr val="58595B"/>
                </a:solidFill>
              </a:rPr>
              <a:t>с исключением валютной переоценки</a:t>
            </a:r>
            <a:r>
              <a:rPr lang="ru-RU" sz="1000" kern="0" dirty="0" smtClean="0">
                <a:solidFill>
                  <a:srgbClr val="58595B"/>
                </a:solidFill>
              </a:rPr>
              <a:t>	</a:t>
            </a:r>
            <a:endParaRPr lang="ru-RU" sz="1000" kern="0" dirty="0">
              <a:solidFill>
                <a:srgbClr val="58595B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421" y="6793240"/>
            <a:ext cx="26597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58595B"/>
                </a:solidFill>
              </a:rPr>
              <a:t>Источник: Банк России, расчеты Банка «Открытие»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9271" y="7119566"/>
            <a:ext cx="53435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 XIV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Международный банковский форум "Банки России - XXI век" в Сочи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8483" y="6618488"/>
            <a:ext cx="69921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 году более, чем на 4 </a:t>
            </a:r>
            <a:r>
              <a:rPr lang="ru-RU" sz="8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п.п</a:t>
            </a:r>
            <a:r>
              <a:rPr lang="ru-RU" sz="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к 2013 году, и более, чем на 7 </a:t>
            </a:r>
            <a:r>
              <a:rPr lang="ru-RU" sz="8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п.п</a:t>
            </a:r>
            <a:r>
              <a:rPr lang="ru-RU" sz="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 </a:t>
            </a:r>
            <a:r>
              <a:rPr lang="ru-RU" sz="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2014 году по данным Росстата</a:t>
            </a:r>
            <a:r>
              <a:rPr lang="en-US" sz="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8" y="2000251"/>
            <a:ext cx="9160107" cy="430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4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410566" y="723898"/>
            <a:ext cx="3797389" cy="6311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56" name="object 2"/>
          <p:cNvSpPr txBox="1"/>
          <p:nvPr/>
        </p:nvSpPr>
        <p:spPr>
          <a:xfrm>
            <a:off x="777759" y="461315"/>
            <a:ext cx="94112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  <a:t>РОСТ ПРЕДЕЛЬНОЙ СКЛОННОСТИ К СБЕРЕЖЕНИЮ</a:t>
            </a:r>
            <a:endParaRPr lang="ru-RU" sz="1400" dirty="0">
              <a:solidFill>
                <a:srgbClr val="696A6D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7421" y="866352"/>
            <a:ext cx="91701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rgbClr val="58595B"/>
                </a:solidFill>
              </a:rPr>
              <a:t>Д</a:t>
            </a:r>
            <a:r>
              <a:rPr lang="ru-RU" sz="1400" kern="0" dirty="0" smtClean="0">
                <a:solidFill>
                  <a:srgbClr val="58595B"/>
                </a:solidFill>
              </a:rPr>
              <a:t>оля </a:t>
            </a:r>
            <a:r>
              <a:rPr lang="ru-RU" sz="1400" kern="0" dirty="0">
                <a:solidFill>
                  <a:srgbClr val="58595B"/>
                </a:solidFill>
              </a:rPr>
              <a:t>опрошенных по заказу Банка России респондентов, стремящихся к сбережению дополнительных </a:t>
            </a:r>
            <a:r>
              <a:rPr lang="ru-RU" sz="1400" kern="0" dirty="0" smtClean="0">
                <a:solidFill>
                  <a:srgbClr val="58595B"/>
                </a:solidFill>
              </a:rPr>
              <a:t>доходов, </a:t>
            </a:r>
            <a:r>
              <a:rPr lang="ru-RU" sz="1400" kern="0" dirty="0">
                <a:solidFill>
                  <a:srgbClr val="58595B"/>
                </a:solidFill>
              </a:rPr>
              <a:t>находится выше прошлогодних </a:t>
            </a:r>
            <a:r>
              <a:rPr lang="ru-RU" sz="1400" kern="0" dirty="0" smtClean="0">
                <a:solidFill>
                  <a:srgbClr val="58595B"/>
                </a:solidFill>
              </a:rPr>
              <a:t>уровней, </a:t>
            </a:r>
            <a:r>
              <a:rPr lang="ru-RU" sz="1400" kern="0" dirty="0">
                <a:solidFill>
                  <a:srgbClr val="58595B"/>
                </a:solidFill>
              </a:rPr>
              <a:t>несмотря на снижение ставок по </a:t>
            </a:r>
            <a:r>
              <a:rPr lang="ru-RU" sz="1400" kern="0" dirty="0" smtClean="0">
                <a:solidFill>
                  <a:srgbClr val="58595B"/>
                </a:solidFill>
              </a:rPr>
              <a:t>депозитам </a:t>
            </a:r>
          </a:p>
          <a:p>
            <a:endParaRPr lang="ru-RU" sz="1400" kern="0" dirty="0" smtClean="0">
              <a:solidFill>
                <a:srgbClr val="58595B"/>
              </a:solidFill>
            </a:endParaRPr>
          </a:p>
          <a:p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августе 2016 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года</a:t>
            </a:r>
            <a:r>
              <a:rPr lang="en-US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она </a:t>
            </a:r>
            <a:r>
              <a:rPr lang="ru-RU" sz="1400" kern="0" dirty="0" smtClean="0">
                <a:solidFill>
                  <a:srgbClr val="58595B"/>
                </a:solidFill>
              </a:rPr>
              <a:t>составила </a:t>
            </a:r>
            <a:r>
              <a:rPr lang="ru-RU" sz="1400" kern="0" dirty="0">
                <a:solidFill>
                  <a:srgbClr val="58595B"/>
                </a:solidFill>
              </a:rPr>
              <a:t>49</a:t>
            </a:r>
            <a:r>
              <a:rPr lang="ru-RU" sz="1400" kern="0" dirty="0" smtClean="0">
                <a:solidFill>
                  <a:srgbClr val="58595B"/>
                </a:solidFill>
              </a:rPr>
              <a:t>%, </a:t>
            </a:r>
            <a:r>
              <a:rPr lang="ru-RU" sz="1400" kern="0" dirty="0">
                <a:solidFill>
                  <a:srgbClr val="58595B"/>
                </a:solidFill>
              </a:rPr>
              <a:t>что можно </a:t>
            </a:r>
            <a:r>
              <a:rPr lang="ru-RU" sz="1400" kern="0" dirty="0" smtClean="0">
                <a:solidFill>
                  <a:srgbClr val="58595B"/>
                </a:solidFill>
              </a:rPr>
              <a:t>рассматривать </a:t>
            </a:r>
            <a:r>
              <a:rPr lang="ru-RU" sz="1400" kern="0" dirty="0">
                <a:solidFill>
                  <a:srgbClr val="58595B"/>
                </a:solidFill>
              </a:rPr>
              <a:t>в качестве одной из оценок предельной склонности к </a:t>
            </a:r>
            <a:r>
              <a:rPr lang="ru-RU" sz="1400" kern="0" dirty="0" smtClean="0">
                <a:solidFill>
                  <a:srgbClr val="58595B"/>
                </a:solidFill>
              </a:rPr>
              <a:t>сбережению</a:t>
            </a:r>
            <a:endParaRPr lang="ru-RU" sz="1400" kern="0" dirty="0">
              <a:solidFill>
                <a:srgbClr val="58595B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421" y="6422594"/>
            <a:ext cx="9170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800" dirty="0">
                <a:solidFill>
                  <a:srgbClr val="58595B"/>
                </a:solidFill>
              </a:rPr>
              <a:t>Ответ на вопрос: «Если бы у Вас появилась сумма, равная примерно двум месячным доходам Вашей семьи, то как Вы предпочли бы ею распорядиться: потратить, в том числе на текущие нужды, или отложить, сохранить?</a:t>
            </a:r>
            <a:r>
              <a:rPr lang="ru-RU" sz="800" dirty="0" smtClean="0">
                <a:solidFill>
                  <a:srgbClr val="58595B"/>
                </a:solidFill>
              </a:rPr>
              <a:t>»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8" y="2114976"/>
            <a:ext cx="9170109" cy="421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59271" y="7119566"/>
            <a:ext cx="53435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 XIV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Международный банковский форум "Банки России - XXI век" в Сочи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8483" y="6795786"/>
            <a:ext cx="534352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>
                <a:solidFill>
                  <a:srgbClr val="58595B"/>
                </a:solidFill>
              </a:rPr>
              <a:t>Источник: Банк России, ООО «</a:t>
            </a:r>
            <a:r>
              <a:rPr lang="ru-RU" sz="800" dirty="0" err="1">
                <a:solidFill>
                  <a:srgbClr val="58595B"/>
                </a:solidFill>
              </a:rPr>
              <a:t>инФОМ</a:t>
            </a:r>
            <a:r>
              <a:rPr lang="ru-RU" sz="800" dirty="0">
                <a:solidFill>
                  <a:srgbClr val="58595B"/>
                </a:solidFill>
              </a:rPr>
              <a:t>», расчеты Банка «Открытие»</a:t>
            </a:r>
          </a:p>
        </p:txBody>
      </p:sp>
    </p:spTree>
    <p:extLst>
      <p:ext uri="{BB962C8B-B14F-4D97-AF65-F5344CB8AC3E}">
        <p14:creationId xmlns:p14="http://schemas.microsoft.com/office/powerpoint/2010/main" val="11461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68" y="2404771"/>
            <a:ext cx="8875827" cy="43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410566" y="723898"/>
            <a:ext cx="3797389" cy="6311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56" name="object 2"/>
          <p:cNvSpPr txBox="1"/>
          <p:nvPr/>
        </p:nvSpPr>
        <p:spPr>
          <a:xfrm>
            <a:off x="777759" y="461315"/>
            <a:ext cx="941126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  <a:t>ДОЛЯ КОРПОРАТИВНЫХ КРЕДИТОВ В АКТИВАХ БАНКОВ СТАГНИРУЕТ </a:t>
            </a:r>
            <a:b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</a:br>
            <a: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  <a:t>ПРИ РОСТЕ ВЛОЖЕНИЙ В ГОСБУМАГИ</a:t>
            </a:r>
            <a:endParaRPr lang="ru-RU" sz="1400" dirty="0">
              <a:solidFill>
                <a:srgbClr val="696A6D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7421" y="955959"/>
            <a:ext cx="9481607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300" kern="0" dirty="0">
                <a:solidFill>
                  <a:srgbClr val="58595B"/>
                </a:solidFill>
              </a:rPr>
              <a:t>Более быстрый рост депозитной базы по сравнению с кредитным портфелем оказывает </a:t>
            </a:r>
            <a:r>
              <a:rPr lang="ru-RU" sz="1300" kern="0" dirty="0" smtClean="0">
                <a:solidFill>
                  <a:srgbClr val="58595B"/>
                </a:solidFill>
              </a:rPr>
              <a:t>давление </a:t>
            </a:r>
            <a:r>
              <a:rPr lang="ru-RU" sz="1300" kern="0" dirty="0">
                <a:solidFill>
                  <a:srgbClr val="58595B"/>
                </a:solidFill>
              </a:rPr>
              <a:t>на структуру </a:t>
            </a:r>
            <a:r>
              <a:rPr lang="ru-RU" sz="1300" kern="0" dirty="0" smtClean="0">
                <a:solidFill>
                  <a:srgbClr val="58595B"/>
                </a:solidFill>
              </a:rPr>
              <a:t/>
            </a:r>
            <a:br>
              <a:rPr lang="ru-RU" sz="1300" kern="0" dirty="0" smtClean="0">
                <a:solidFill>
                  <a:srgbClr val="58595B"/>
                </a:solidFill>
              </a:rPr>
            </a:br>
            <a:r>
              <a:rPr lang="ru-RU" sz="1300" kern="0" dirty="0" smtClean="0">
                <a:solidFill>
                  <a:srgbClr val="58595B"/>
                </a:solidFill>
              </a:rPr>
              <a:t>активов </a:t>
            </a:r>
            <a:r>
              <a:rPr lang="ru-RU" sz="1300" kern="0" dirty="0">
                <a:solidFill>
                  <a:srgbClr val="58595B"/>
                </a:solidFill>
              </a:rPr>
              <a:t>банков: </a:t>
            </a:r>
            <a:endParaRPr lang="ru-RU" sz="1300" kern="0" dirty="0" smtClean="0">
              <a:solidFill>
                <a:srgbClr val="58595B"/>
              </a:solidFill>
            </a:endParaRPr>
          </a:p>
          <a:p>
            <a:pPr>
              <a:spcBef>
                <a:spcPts val="0"/>
              </a:spcBef>
            </a:pPr>
            <a:endParaRPr lang="ru-RU" sz="1300" kern="0" dirty="0" smtClean="0">
              <a:solidFill>
                <a:srgbClr val="58595B"/>
              </a:solidFill>
            </a:endParaRPr>
          </a:p>
          <a:p>
            <a:pPr marL="285750" indent="-285750">
              <a:lnSpc>
                <a:spcPct val="60000"/>
              </a:lnSpc>
              <a:spcBef>
                <a:spcPts val="0"/>
              </a:spcBef>
              <a:buClr>
                <a:schemeClr val="bg2"/>
              </a:buClr>
              <a:buFont typeface="Arial"/>
              <a:buChar char="•"/>
            </a:pPr>
            <a:r>
              <a:rPr lang="ru-RU" sz="1300" kern="0" dirty="0" smtClean="0">
                <a:solidFill>
                  <a:srgbClr val="58595B"/>
                </a:solidFill>
              </a:rPr>
              <a:t>доля </a:t>
            </a:r>
            <a:r>
              <a:rPr lang="ru-RU" sz="1300" kern="0" dirty="0">
                <a:solidFill>
                  <a:srgbClr val="58595B"/>
                </a:solidFill>
              </a:rPr>
              <a:t>корпоративных кредитов </a:t>
            </a:r>
            <a:r>
              <a:rPr lang="ru-RU" sz="1300" kern="0" dirty="0" err="1" smtClean="0">
                <a:solidFill>
                  <a:srgbClr val="58595B"/>
                </a:solidFill>
              </a:rPr>
              <a:t>стагнирует</a:t>
            </a:r>
            <a:r>
              <a:rPr lang="ru-RU" sz="1300" kern="0" dirty="0" smtClean="0">
                <a:solidFill>
                  <a:srgbClr val="58595B"/>
                </a:solidFill>
              </a:rPr>
              <a:t> </a:t>
            </a:r>
          </a:p>
          <a:p>
            <a:pPr marL="285750" indent="-285750">
              <a:spcBef>
                <a:spcPts val="0"/>
              </a:spcBef>
              <a:buClr>
                <a:schemeClr val="bg2"/>
              </a:buClr>
              <a:buFont typeface="Arial"/>
              <a:buChar char="•"/>
            </a:pPr>
            <a:r>
              <a:rPr lang="ru-RU" sz="1300" kern="0" dirty="0" smtClean="0">
                <a:solidFill>
                  <a:srgbClr val="58595B"/>
                </a:solidFill>
              </a:rPr>
              <a:t>доля корпоративных </a:t>
            </a:r>
            <a:r>
              <a:rPr lang="ru-RU" sz="1300" kern="0" dirty="0">
                <a:solidFill>
                  <a:srgbClr val="58595B"/>
                </a:solidFill>
              </a:rPr>
              <a:t>небанковских облигаций </a:t>
            </a:r>
            <a:r>
              <a:rPr lang="ru-RU" sz="1300" kern="0" dirty="0" smtClean="0">
                <a:solidFill>
                  <a:srgbClr val="58595B"/>
                </a:solidFill>
              </a:rPr>
              <a:t>незначительно снижается</a:t>
            </a:r>
          </a:p>
          <a:p>
            <a:pPr marL="285750" indent="-285750">
              <a:spcBef>
                <a:spcPts val="0"/>
              </a:spcBef>
              <a:buClr>
                <a:schemeClr val="bg2"/>
              </a:buClr>
              <a:buFont typeface="Arial"/>
              <a:buChar char="•"/>
            </a:pPr>
            <a:r>
              <a:rPr lang="ru-RU" sz="1300" kern="0" dirty="0" smtClean="0">
                <a:solidFill>
                  <a:srgbClr val="58595B"/>
                </a:solidFill>
              </a:rPr>
              <a:t>доля </a:t>
            </a:r>
            <a:r>
              <a:rPr lang="ru-RU" sz="1300" kern="0" dirty="0">
                <a:solidFill>
                  <a:srgbClr val="58595B"/>
                </a:solidFill>
              </a:rPr>
              <a:t>вложений в государственные и муниципальные облигации растет, как и доля прочих </a:t>
            </a:r>
            <a:r>
              <a:rPr lang="ru-RU" sz="1300" kern="0" dirty="0" smtClean="0">
                <a:solidFill>
                  <a:srgbClr val="58595B"/>
                </a:solidFill>
              </a:rPr>
              <a:t>активов</a:t>
            </a:r>
            <a:endParaRPr lang="ru-RU" sz="1300" kern="0" dirty="0">
              <a:solidFill>
                <a:srgbClr val="58595B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09274" y="2296761"/>
            <a:ext cx="6605269" cy="30429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kern="0" dirty="0">
                <a:solidFill>
                  <a:srgbClr val="58595B"/>
                </a:solidFill>
              </a:rPr>
              <a:t>Структура активов банковского сектора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421" y="6793240"/>
            <a:ext cx="26597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58595B"/>
                </a:solidFill>
              </a:rPr>
              <a:t>Источник: Банк России, расчеты Банка «Открытие»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9271" y="7119566"/>
            <a:ext cx="53435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 XIV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Международный банковский форум "Банки России - XXI век" в Сочи</a:t>
            </a:r>
          </a:p>
        </p:txBody>
      </p:sp>
    </p:spTree>
    <p:extLst>
      <p:ext uri="{BB962C8B-B14F-4D97-AF65-F5344CB8AC3E}">
        <p14:creationId xmlns:p14="http://schemas.microsoft.com/office/powerpoint/2010/main" val="8989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410566" y="723898"/>
            <a:ext cx="3797389" cy="6311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56" name="object 2"/>
          <p:cNvSpPr txBox="1"/>
          <p:nvPr/>
        </p:nvSpPr>
        <p:spPr>
          <a:xfrm>
            <a:off x="777759" y="461315"/>
            <a:ext cx="963233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lang="ru-RU" sz="1600" spc="55" dirty="0" smtClean="0">
                <a:solidFill>
                  <a:schemeClr val="bg2"/>
                </a:solidFill>
                <a:latin typeface="Arial"/>
                <a:cs typeface="Arial"/>
              </a:rPr>
              <a:t>СНИЖЕНИЕ ИНВЕСТИЦИЙ В ОСНОВНОЙ КАПИТАЛ В РЕАЛЬНОМ ВЫРАЖЕНИИ - ПРИЧИНА </a:t>
            </a:r>
            <a:r>
              <a:rPr lang="ru-RU" sz="1600" spc="55" dirty="0">
                <a:solidFill>
                  <a:schemeClr val="bg2"/>
                </a:solidFill>
                <a:latin typeface="Arial"/>
                <a:cs typeface="Arial"/>
              </a:rPr>
              <a:t>НИЗКОГО РОСТА КОРПОРАТИВНОГО КРЕДИТОВАНИЯ</a:t>
            </a:r>
            <a:endParaRPr lang="ru-RU" sz="16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7421" y="1062623"/>
            <a:ext cx="948160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300" kern="0" dirty="0">
                <a:solidFill>
                  <a:srgbClr val="58595B"/>
                </a:solidFill>
              </a:rPr>
              <a:t>Серьёзным препятствием для восстановления устойчивого роста корпоративного кредитования является резкое снижение инвестиций в основной капитал, которое в 2015 году составило 9% в реальном </a:t>
            </a:r>
            <a:r>
              <a:rPr lang="ru-RU" sz="1300" kern="0" dirty="0" smtClean="0">
                <a:solidFill>
                  <a:srgbClr val="58595B"/>
                </a:solidFill>
              </a:rPr>
              <a:t>выражении</a:t>
            </a:r>
          </a:p>
          <a:p>
            <a:pPr>
              <a:spcBef>
                <a:spcPts val="0"/>
              </a:spcBef>
            </a:pPr>
            <a:endParaRPr lang="ru-RU" sz="1300" kern="0" dirty="0">
              <a:solidFill>
                <a:srgbClr val="58595B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kern="0" dirty="0" smtClean="0">
                <a:solidFill>
                  <a:srgbClr val="58595B"/>
                </a:solidFill>
              </a:rPr>
              <a:t>В </a:t>
            </a:r>
            <a:r>
              <a:rPr lang="ru-RU" sz="1300" kern="0" dirty="0">
                <a:solidFill>
                  <a:srgbClr val="58595B"/>
                </a:solidFill>
              </a:rPr>
              <a:t>свою очередь, на него оказывает влияние потребление домохозяйств, также уменьшившееся </a:t>
            </a:r>
            <a:r>
              <a:rPr lang="ru-RU" sz="1300" kern="0" dirty="0" smtClean="0">
                <a:solidFill>
                  <a:srgbClr val="58595B"/>
                </a:solidFill>
              </a:rPr>
              <a:t/>
            </a:r>
            <a:br>
              <a:rPr lang="ru-RU" sz="1300" kern="0" dirty="0" smtClean="0">
                <a:solidFill>
                  <a:srgbClr val="58595B"/>
                </a:solidFill>
              </a:rPr>
            </a:br>
            <a:r>
              <a:rPr lang="ru-RU" sz="1300" kern="0" dirty="0" smtClean="0">
                <a:solidFill>
                  <a:srgbClr val="58595B"/>
                </a:solidFill>
              </a:rPr>
              <a:t>в </a:t>
            </a:r>
            <a:r>
              <a:rPr lang="ru-RU" sz="1300" kern="0" dirty="0">
                <a:solidFill>
                  <a:srgbClr val="58595B"/>
                </a:solidFill>
              </a:rPr>
              <a:t>2015 году – на 9.6% в реальном </a:t>
            </a:r>
            <a:r>
              <a:rPr lang="ru-RU" sz="1300" kern="0" dirty="0" smtClean="0">
                <a:solidFill>
                  <a:srgbClr val="58595B"/>
                </a:solidFill>
              </a:rPr>
              <a:t>выражении</a:t>
            </a:r>
            <a:endParaRPr lang="ru-RU" sz="1300" kern="0" dirty="0">
              <a:solidFill>
                <a:srgbClr val="58595B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786897" y="2681305"/>
            <a:ext cx="4275192" cy="58474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kern="0" dirty="0">
                <a:solidFill>
                  <a:srgbClr val="58595B"/>
                </a:solidFill>
              </a:rPr>
              <a:t>Динамика инвестиций в основной капитал, %, </a:t>
            </a:r>
            <a:r>
              <a:rPr lang="ru-RU" sz="1000" kern="0" dirty="0" smtClean="0">
                <a:solidFill>
                  <a:srgbClr val="58595B"/>
                </a:solidFill>
              </a:rPr>
              <a:t>в </a:t>
            </a:r>
            <a:r>
              <a:rPr lang="ru-RU" sz="1000" kern="0" dirty="0">
                <a:solidFill>
                  <a:srgbClr val="58595B"/>
                </a:solidFill>
              </a:rPr>
              <a:t>реальном выражении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421" y="6793240"/>
            <a:ext cx="26597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58595B"/>
                </a:solidFill>
              </a:rPr>
              <a:t>Источник: Банк России, расчеты Банка «Открытие»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435894" y="2681305"/>
            <a:ext cx="4275192" cy="58474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kern="0" dirty="0">
                <a:solidFill>
                  <a:srgbClr val="58595B"/>
                </a:solidFill>
              </a:rPr>
              <a:t>Динамика потребления домохозяйств, %, </a:t>
            </a:r>
            <a:r>
              <a:rPr lang="ru-RU" sz="1000" kern="0" dirty="0" smtClean="0">
                <a:solidFill>
                  <a:srgbClr val="58595B"/>
                </a:solidFill>
              </a:rPr>
              <a:t>в </a:t>
            </a:r>
            <a:r>
              <a:rPr lang="ru-RU" sz="1000" kern="0" dirty="0">
                <a:solidFill>
                  <a:srgbClr val="58595B"/>
                </a:solidFill>
              </a:rPr>
              <a:t>реальном выражении	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749"/>
          <a:stretch/>
        </p:blipFill>
        <p:spPr bwMode="auto">
          <a:xfrm>
            <a:off x="777758" y="2980236"/>
            <a:ext cx="4488353" cy="26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936" y="3027862"/>
            <a:ext cx="4539836" cy="277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59271" y="7119566"/>
            <a:ext cx="53435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 XIV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Международный банковский форум "Банки России - XXI век" в Сочи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786897" y="5912629"/>
            <a:ext cx="6895957" cy="199298"/>
            <a:chOff x="786897" y="6191565"/>
            <a:chExt cx="6895957" cy="199298"/>
          </a:xfrm>
        </p:grpSpPr>
        <p:sp>
          <p:nvSpPr>
            <p:cNvPr id="15" name="Content Placeholder 4"/>
            <p:cNvSpPr txBox="1">
              <a:spLocks/>
            </p:cNvSpPr>
            <p:nvPr/>
          </p:nvSpPr>
          <p:spPr>
            <a:xfrm>
              <a:off x="936312" y="6196667"/>
              <a:ext cx="1224179" cy="194196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200" b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700" kern="0" dirty="0" smtClean="0">
                  <a:solidFill>
                    <a:srgbClr val="58595B"/>
                  </a:solidFill>
                </a:rPr>
                <a:t>Частный сектор</a:t>
              </a:r>
              <a:endParaRPr lang="ru-RU" sz="700" kern="0" dirty="0">
                <a:solidFill>
                  <a:srgbClr val="58595B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86897" y="6191565"/>
              <a:ext cx="104589" cy="104589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Content Placeholder 4"/>
            <p:cNvSpPr txBox="1">
              <a:spLocks/>
            </p:cNvSpPr>
            <p:nvPr/>
          </p:nvSpPr>
          <p:spPr>
            <a:xfrm>
              <a:off x="1839223" y="6196667"/>
              <a:ext cx="1224179" cy="194196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200" b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700" kern="0" dirty="0">
                  <a:solidFill>
                    <a:srgbClr val="58595B"/>
                  </a:solidFill>
                </a:rPr>
                <a:t>Г</a:t>
              </a:r>
              <a:r>
                <a:rPr lang="ru-RU" sz="700" kern="0" dirty="0" smtClean="0">
                  <a:solidFill>
                    <a:srgbClr val="58595B"/>
                  </a:solidFill>
                </a:rPr>
                <a:t>оспредприятия</a:t>
              </a:r>
              <a:endParaRPr lang="ru-RU" sz="700" kern="0" dirty="0">
                <a:solidFill>
                  <a:srgbClr val="58595B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692797" y="6201484"/>
              <a:ext cx="104589" cy="10458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Content Placeholder 4"/>
            <p:cNvSpPr txBox="1">
              <a:spLocks/>
            </p:cNvSpPr>
            <p:nvPr/>
          </p:nvSpPr>
          <p:spPr>
            <a:xfrm>
              <a:off x="2742164" y="6196667"/>
              <a:ext cx="1224179" cy="194196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200" b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700" kern="0" dirty="0" smtClean="0">
                  <a:solidFill>
                    <a:srgbClr val="58595B"/>
                  </a:solidFill>
                </a:rPr>
                <a:t>Бюджетный сектор</a:t>
              </a:r>
              <a:endParaRPr lang="ru-RU" sz="700" kern="0" dirty="0">
                <a:solidFill>
                  <a:srgbClr val="58595B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98725" y="6200489"/>
              <a:ext cx="104589" cy="104589"/>
            </a:xfrm>
            <a:prstGeom prst="rect">
              <a:avLst/>
            </a:prstGeom>
            <a:solidFill>
              <a:srgbClr val="00BA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3768665" y="6196667"/>
              <a:ext cx="3914189" cy="194196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1200" b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700" kern="0" dirty="0" smtClean="0">
                  <a:solidFill>
                    <a:srgbClr val="58595B"/>
                  </a:solidFill>
                </a:rPr>
                <a:t>Инвестиции в </a:t>
              </a:r>
              <a:r>
                <a:rPr lang="ru-RU" sz="700" kern="0" dirty="0" err="1" smtClean="0">
                  <a:solidFill>
                    <a:srgbClr val="58595B"/>
                  </a:solidFill>
                </a:rPr>
                <a:t>осн</a:t>
              </a:r>
              <a:r>
                <a:rPr lang="ru-RU" sz="700" kern="0" dirty="0" smtClean="0">
                  <a:solidFill>
                    <a:srgbClr val="58595B"/>
                  </a:solidFill>
                </a:rPr>
                <a:t>. Капитал (без жил. </a:t>
              </a:r>
              <a:r>
                <a:rPr lang="ru-RU" sz="700" kern="0" dirty="0" err="1" smtClean="0">
                  <a:solidFill>
                    <a:srgbClr val="58595B"/>
                  </a:solidFill>
                </a:rPr>
                <a:t>Стр-ва</a:t>
              </a:r>
              <a:r>
                <a:rPr lang="ru-RU" sz="700" kern="0" dirty="0" smtClean="0">
                  <a:solidFill>
                    <a:srgbClr val="58595B"/>
                  </a:solidFill>
                </a:rPr>
                <a:t>), реал. Рост </a:t>
              </a:r>
              <a:r>
                <a:rPr lang="en-US" sz="700" kern="0" dirty="0" smtClean="0">
                  <a:solidFill>
                    <a:srgbClr val="58595B"/>
                  </a:solidFill>
                </a:rPr>
                <a:t>% </a:t>
              </a:r>
              <a:r>
                <a:rPr lang="ru-RU" sz="700" kern="0" dirty="0" smtClean="0">
                  <a:solidFill>
                    <a:srgbClr val="58595B"/>
                  </a:solidFill>
                </a:rPr>
                <a:t>г/г</a:t>
              </a:r>
              <a:endParaRPr lang="ru-RU" sz="700" kern="0" dirty="0">
                <a:solidFill>
                  <a:srgbClr val="58595B"/>
                </a:solidFill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601503" y="6234299"/>
              <a:ext cx="126818" cy="54394"/>
              <a:chOff x="6123560" y="6398795"/>
              <a:chExt cx="126818" cy="54394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6133407" y="6425992"/>
                <a:ext cx="116971" cy="0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Овал 24"/>
              <p:cNvSpPr/>
              <p:nvPr/>
            </p:nvSpPr>
            <p:spPr>
              <a:xfrm>
                <a:off x="6123560" y="6398795"/>
                <a:ext cx="54394" cy="543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95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410566" y="723898"/>
            <a:ext cx="3797389" cy="6311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56" name="object 2"/>
          <p:cNvSpPr txBox="1"/>
          <p:nvPr/>
        </p:nvSpPr>
        <p:spPr>
          <a:xfrm>
            <a:off x="777760" y="461315"/>
            <a:ext cx="92544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  <a:t>ДОХОДНОСТЬ ИНВЕСТИРОВАННОГО КАПИТАЛА РОССИЙСКИХ КОМПАНИЙ </a:t>
            </a:r>
          </a:p>
          <a:p>
            <a:pPr marL="15875">
              <a:lnSpc>
                <a:spcPct val="100000"/>
              </a:lnSpc>
            </a:pPr>
            <a: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  <a:t>НИЖЕ СТОИМОСТИ ФИНАНСИРОВАНИЯ</a:t>
            </a:r>
            <a:endParaRPr lang="ru-RU" sz="1400" dirty="0">
              <a:solidFill>
                <a:srgbClr val="696A6D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7759" y="1606495"/>
            <a:ext cx="88083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AE3"/>
              </a:buClr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58595B"/>
                </a:solidFill>
              </a:rPr>
              <a:t>ROIC</a:t>
            </a:r>
            <a:r>
              <a:rPr lang="ru-RU" sz="1600" i="1" kern="0" dirty="0" smtClean="0">
                <a:solidFill>
                  <a:srgbClr val="58595B"/>
                </a:solidFill>
              </a:rPr>
              <a:t> </a:t>
            </a:r>
            <a:r>
              <a:rPr lang="ru-RU" sz="1600" kern="0" dirty="0">
                <a:solidFill>
                  <a:srgbClr val="58595B"/>
                </a:solidFill>
              </a:rPr>
              <a:t>всех российских нефинансовых компаний в 2015 году составила около 9-10% годовых в </a:t>
            </a:r>
            <a:r>
              <a:rPr lang="ru-RU" sz="1600" kern="0" dirty="0" smtClean="0">
                <a:solidFill>
                  <a:srgbClr val="58595B"/>
                </a:solidFill>
              </a:rPr>
              <a:t>рублях по </a:t>
            </a:r>
            <a:r>
              <a:rPr lang="ru-RU" sz="1600" kern="0" dirty="0" smtClean="0">
                <a:solidFill>
                  <a:srgbClr val="595959"/>
                </a:solidFill>
              </a:rPr>
              <a:t>нашей</a:t>
            </a:r>
            <a:r>
              <a:rPr lang="ru-RU" sz="1600" kern="0" dirty="0" smtClean="0">
                <a:solidFill>
                  <a:srgbClr val="58595B"/>
                </a:solidFill>
              </a:rPr>
              <a:t> оценке на основе данных Росстата</a:t>
            </a:r>
          </a:p>
          <a:p>
            <a:pPr marL="285750" indent="-285750">
              <a:spcAft>
                <a:spcPts val="600"/>
              </a:spcAft>
              <a:buClr>
                <a:srgbClr val="00BAE3"/>
              </a:buClr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58595B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00BAE3"/>
              </a:buClr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58595B"/>
                </a:solidFill>
              </a:rPr>
              <a:t>Для </a:t>
            </a:r>
            <a:r>
              <a:rPr lang="ru-RU" sz="1600" kern="0" dirty="0" smtClean="0">
                <a:solidFill>
                  <a:srgbClr val="595959"/>
                </a:solidFill>
              </a:rPr>
              <a:t>ведущих </a:t>
            </a:r>
            <a:r>
              <a:rPr lang="ru-RU" sz="1600" kern="0" dirty="0" smtClean="0">
                <a:solidFill>
                  <a:srgbClr val="58595B"/>
                </a:solidFill>
              </a:rPr>
              <a:t>российских публичных </a:t>
            </a:r>
            <a:r>
              <a:rPr lang="ru-RU" sz="1600" kern="0" dirty="0">
                <a:solidFill>
                  <a:srgbClr val="58595B"/>
                </a:solidFill>
              </a:rPr>
              <a:t>нефинансовых </a:t>
            </a:r>
            <a:r>
              <a:rPr lang="ru-RU" sz="1600" kern="0" dirty="0" smtClean="0">
                <a:solidFill>
                  <a:srgbClr val="58595B"/>
                </a:solidFill>
              </a:rPr>
              <a:t>компани</a:t>
            </a:r>
            <a:r>
              <a:rPr lang="ru-RU" sz="1600" kern="0" dirty="0" smtClean="0">
                <a:solidFill>
                  <a:srgbClr val="595959"/>
                </a:solidFill>
              </a:rPr>
              <a:t>й</a:t>
            </a:r>
            <a:r>
              <a:rPr lang="ru-RU" sz="1600" kern="0" dirty="0" smtClean="0">
                <a:solidFill>
                  <a:srgbClr val="58595B"/>
                </a:solidFill>
              </a:rPr>
              <a:t> ROIC </a:t>
            </a:r>
            <a:r>
              <a:rPr lang="ru-RU" sz="1600" kern="0" dirty="0">
                <a:solidFill>
                  <a:srgbClr val="58595B"/>
                </a:solidFill>
              </a:rPr>
              <a:t>возрастает до 12</a:t>
            </a:r>
            <a:r>
              <a:rPr lang="ru-RU" sz="1600" kern="0" dirty="0" smtClean="0">
                <a:solidFill>
                  <a:srgbClr val="58595B"/>
                </a:solidFill>
              </a:rPr>
              <a:t>%</a:t>
            </a:r>
          </a:p>
          <a:p>
            <a:pPr marL="285750" indent="-285750">
              <a:spcAft>
                <a:spcPts val="600"/>
              </a:spcAft>
              <a:buClr>
                <a:srgbClr val="00BAE3"/>
              </a:buClr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58595B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00BAE3"/>
              </a:buClr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58595B"/>
                </a:solidFill>
              </a:rPr>
              <a:t>Средняя стоимость рублевых корпоративных кредитов на срок более года, выданных российскими банками в июне 2016 года, составила 13,7%; в </a:t>
            </a:r>
            <a:r>
              <a:rPr lang="ru-RU" sz="1600" kern="0" dirty="0" err="1">
                <a:solidFill>
                  <a:srgbClr val="58595B"/>
                </a:solidFill>
              </a:rPr>
              <a:t>подсегменте</a:t>
            </a:r>
            <a:r>
              <a:rPr lang="ru-RU" sz="1600" kern="0" dirty="0">
                <a:solidFill>
                  <a:srgbClr val="58595B"/>
                </a:solidFill>
              </a:rPr>
              <a:t> «малый и средний бизнес» - 15,6</a:t>
            </a:r>
            <a:r>
              <a:rPr lang="ru-RU" sz="1600" kern="0" dirty="0" smtClean="0">
                <a:solidFill>
                  <a:srgbClr val="58595B"/>
                </a:solidFill>
              </a:rPr>
              <a:t>%</a:t>
            </a:r>
          </a:p>
          <a:p>
            <a:pPr marL="285750" indent="-285750">
              <a:spcAft>
                <a:spcPts val="600"/>
              </a:spcAft>
              <a:buClr>
                <a:srgbClr val="00BAE3"/>
              </a:buClr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58595B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00BAE3"/>
              </a:buClr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58595B"/>
                </a:solidFill>
              </a:rPr>
              <a:t>Средний показатель </a:t>
            </a:r>
            <a:r>
              <a:rPr lang="ru-RU" sz="1600" kern="0" dirty="0" smtClean="0">
                <a:solidFill>
                  <a:srgbClr val="58595B"/>
                </a:solidFill>
              </a:rPr>
              <a:t>ROIC </a:t>
            </a:r>
            <a:r>
              <a:rPr lang="ru-RU" sz="1600" kern="0" dirty="0">
                <a:solidFill>
                  <a:srgbClr val="58595B"/>
                </a:solidFill>
              </a:rPr>
              <a:t>для американских нефинансовых </a:t>
            </a:r>
            <a:r>
              <a:rPr lang="ru-RU" sz="1600" kern="0" dirty="0" smtClean="0">
                <a:solidFill>
                  <a:srgbClr val="58595B"/>
                </a:solidFill>
              </a:rPr>
              <a:t>компаний </a:t>
            </a:r>
            <a:r>
              <a:rPr lang="ru-RU" sz="1600" kern="0" dirty="0">
                <a:solidFill>
                  <a:srgbClr val="58595B"/>
                </a:solidFill>
              </a:rPr>
              <a:t>за 1963-2004 </a:t>
            </a:r>
            <a:r>
              <a:rPr lang="ru-RU" sz="1600" kern="0" dirty="0" smtClean="0">
                <a:solidFill>
                  <a:srgbClr val="58595B"/>
                </a:solidFill>
              </a:rPr>
              <a:t>гг. – </a:t>
            </a:r>
            <a:r>
              <a:rPr lang="ru-RU" sz="1600" kern="0" dirty="0">
                <a:solidFill>
                  <a:srgbClr val="58595B"/>
                </a:solidFill>
              </a:rPr>
              <a:t>около 10% годовых в долларах США по данным </a:t>
            </a:r>
            <a:r>
              <a:rPr lang="ru-RU" sz="1600" kern="0" dirty="0" err="1" smtClean="0">
                <a:solidFill>
                  <a:srgbClr val="58595B"/>
                </a:solidFill>
              </a:rPr>
              <a:t>McKinsey&amp;Co</a:t>
            </a:r>
            <a:endParaRPr lang="ru-RU" sz="1600" kern="0" dirty="0">
              <a:solidFill>
                <a:srgbClr val="58595B"/>
              </a:solidFill>
            </a:endParaRPr>
          </a:p>
          <a:p>
            <a:pPr>
              <a:spcAft>
                <a:spcPts val="600"/>
              </a:spcAft>
              <a:buClr>
                <a:srgbClr val="00BAE3"/>
              </a:buClr>
            </a:pPr>
            <a:endParaRPr lang="ru-RU" sz="1600" kern="0" dirty="0" smtClean="0">
              <a:solidFill>
                <a:srgbClr val="58595B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00BAE3"/>
              </a:buClr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58595B"/>
                </a:solidFill>
              </a:rPr>
              <a:t>Средний показатель ROIC </a:t>
            </a:r>
            <a:r>
              <a:rPr lang="ru-RU" sz="1600" kern="0" dirty="0" smtClean="0">
                <a:solidFill>
                  <a:srgbClr val="58595B"/>
                </a:solidFill>
              </a:rPr>
              <a:t>для ведущих публичных </a:t>
            </a:r>
            <a:r>
              <a:rPr lang="ru-RU" sz="1600" kern="0" dirty="0">
                <a:solidFill>
                  <a:srgbClr val="58595B"/>
                </a:solidFill>
              </a:rPr>
              <a:t>американских</a:t>
            </a:r>
            <a:r>
              <a:rPr lang="ru-RU" sz="1600" kern="0" dirty="0" smtClean="0">
                <a:solidFill>
                  <a:srgbClr val="58595B"/>
                </a:solidFill>
              </a:rPr>
              <a:t> </a:t>
            </a:r>
            <a:r>
              <a:rPr lang="ru-RU" sz="1600" kern="0" dirty="0">
                <a:solidFill>
                  <a:srgbClr val="58595B"/>
                </a:solidFill>
              </a:rPr>
              <a:t>компаний</a:t>
            </a:r>
            <a:r>
              <a:rPr lang="ru-RU" sz="1600" kern="0" dirty="0" smtClean="0">
                <a:solidFill>
                  <a:srgbClr val="58595B"/>
                </a:solidFill>
              </a:rPr>
              <a:t> - </a:t>
            </a:r>
            <a:r>
              <a:rPr lang="ru-RU" sz="1600" kern="0" dirty="0" smtClean="0">
                <a:solidFill>
                  <a:srgbClr val="595959"/>
                </a:solidFill>
              </a:rPr>
              <a:t>около</a:t>
            </a:r>
            <a:r>
              <a:rPr lang="ru-RU" sz="1600" kern="0" dirty="0" smtClean="0">
                <a:solidFill>
                  <a:srgbClr val="58595B"/>
                </a:solidFill>
              </a:rPr>
              <a:t> 11</a:t>
            </a:r>
            <a:r>
              <a:rPr lang="ru-RU" sz="1600" kern="0" dirty="0">
                <a:solidFill>
                  <a:srgbClr val="58595B"/>
                </a:solidFill>
              </a:rPr>
              <a:t>% </a:t>
            </a:r>
            <a:r>
              <a:rPr lang="ru-RU" sz="1600" kern="0" dirty="0" smtClean="0">
                <a:solidFill>
                  <a:srgbClr val="58595B"/>
                </a:solidFill>
              </a:rPr>
              <a:t>за </a:t>
            </a:r>
            <a:r>
              <a:rPr lang="ru-RU" sz="1600" kern="0" dirty="0">
                <a:solidFill>
                  <a:srgbClr val="58595B"/>
                </a:solidFill>
              </a:rPr>
              <a:t>2015 год, </a:t>
            </a:r>
            <a:r>
              <a:rPr lang="ru-RU" sz="1600" kern="0" dirty="0" smtClean="0">
                <a:solidFill>
                  <a:srgbClr val="58595B"/>
                </a:solidFill>
              </a:rPr>
              <a:t>по </a:t>
            </a:r>
            <a:r>
              <a:rPr lang="ru-RU" sz="1600" kern="0" dirty="0" smtClean="0">
                <a:solidFill>
                  <a:srgbClr val="595959"/>
                </a:solidFill>
              </a:rPr>
              <a:t>нашей</a:t>
            </a:r>
            <a:r>
              <a:rPr lang="ru-RU" sz="1600" kern="0" dirty="0" smtClean="0">
                <a:solidFill>
                  <a:srgbClr val="58595B"/>
                </a:solidFill>
              </a:rPr>
              <a:t> оценке</a:t>
            </a:r>
            <a:endParaRPr lang="ru-RU" sz="1600" kern="0" dirty="0">
              <a:solidFill>
                <a:srgbClr val="58595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337" y="6794653"/>
            <a:ext cx="66740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ROIC - </a:t>
            </a:r>
            <a:r>
              <a:rPr lang="ru-RU" sz="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Средняя доходность инвестированного капитала</a:t>
            </a:r>
            <a:r>
              <a:rPr lang="ru-R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9271" y="7119566"/>
            <a:ext cx="53435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 XIV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Международный банковский форум "Банки России - XXI век" в Сочи</a:t>
            </a:r>
          </a:p>
        </p:txBody>
      </p:sp>
    </p:spTree>
    <p:extLst>
      <p:ext uri="{BB962C8B-B14F-4D97-AF65-F5344CB8AC3E}">
        <p14:creationId xmlns:p14="http://schemas.microsoft.com/office/powerpoint/2010/main" val="35534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410566" y="723898"/>
            <a:ext cx="3797389" cy="6311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56" name="object 2"/>
          <p:cNvSpPr txBox="1"/>
          <p:nvPr/>
        </p:nvSpPr>
        <p:spPr>
          <a:xfrm>
            <a:off x="777760" y="461315"/>
            <a:ext cx="92544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lang="ru-RU" sz="1600" spc="55" dirty="0" smtClean="0">
                <a:solidFill>
                  <a:srgbClr val="00BAE3"/>
                </a:solidFill>
                <a:latin typeface="Arial"/>
                <a:cs typeface="Arial"/>
              </a:rPr>
              <a:t>СРЕДНЕВЗВЕШЕННАЯ ROIC ДЛЯ ВЕДУЩИХ ПУБЛИЧНЫХ НЕФИНАНСОВЫХ КОМПАНИЙ НА ОСНОВЕ ДАННЫХ ЗА 2015 ГОД</a:t>
            </a:r>
            <a:endParaRPr lang="ru-RU" sz="1400" dirty="0">
              <a:solidFill>
                <a:srgbClr val="696A6D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421" y="6793240"/>
            <a:ext cx="29722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58595B"/>
                </a:solidFill>
              </a:rPr>
              <a:t>Источник: </a:t>
            </a:r>
            <a:r>
              <a:rPr lang="en-US" sz="800" dirty="0" err="1">
                <a:solidFill>
                  <a:srgbClr val="58595B"/>
                </a:solidFill>
              </a:rPr>
              <a:t>FactSet</a:t>
            </a:r>
            <a:r>
              <a:rPr lang="ru-RU" sz="800" dirty="0">
                <a:solidFill>
                  <a:srgbClr val="58595B"/>
                </a:solidFill>
              </a:rPr>
              <a:t>, </a:t>
            </a:r>
            <a:r>
              <a:rPr lang="en-US" sz="800" dirty="0">
                <a:solidFill>
                  <a:srgbClr val="58595B"/>
                </a:solidFill>
              </a:rPr>
              <a:t>Bloomberg, </a:t>
            </a:r>
            <a:r>
              <a:rPr lang="ru-RU" sz="800" dirty="0">
                <a:solidFill>
                  <a:srgbClr val="58595B"/>
                </a:solidFill>
              </a:rPr>
              <a:t>расчеты Банка «Открытие»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87030"/>
              </p:ext>
            </p:extLst>
          </p:nvPr>
        </p:nvGraphicFramePr>
        <p:xfrm>
          <a:off x="777761" y="1355011"/>
          <a:ext cx="9254490" cy="4719320"/>
        </p:xfrm>
        <a:graphic>
          <a:graphicData uri="http://schemas.openxmlformats.org/drawingml/2006/table">
            <a:tbl>
              <a:tblPr firstRow="1" bandRow="1"/>
              <a:tblGrid>
                <a:gridCol w="4296657">
                  <a:extLst>
                    <a:ext uri="{9D8B030D-6E8A-4147-A177-3AD203B41FA5}">
                      <a16:colId xmlns="" xmlns:a16="http://schemas.microsoft.com/office/drawing/2014/main" val="1506078280"/>
                    </a:ext>
                  </a:extLst>
                </a:gridCol>
                <a:gridCol w="1657978">
                  <a:extLst>
                    <a:ext uri="{9D8B030D-6E8A-4147-A177-3AD203B41FA5}">
                      <a16:colId xmlns="" xmlns:a16="http://schemas.microsoft.com/office/drawing/2014/main" val="1504994850"/>
                    </a:ext>
                  </a:extLst>
                </a:gridCol>
                <a:gridCol w="1657978">
                  <a:extLst>
                    <a:ext uri="{9D8B030D-6E8A-4147-A177-3AD203B41FA5}">
                      <a16:colId xmlns="" xmlns:a16="http://schemas.microsoft.com/office/drawing/2014/main" val="2510678760"/>
                    </a:ext>
                  </a:extLst>
                </a:gridCol>
                <a:gridCol w="1641877">
                  <a:extLst>
                    <a:ext uri="{9D8B030D-6E8A-4147-A177-3AD203B41FA5}">
                      <a16:colId xmlns="" xmlns:a16="http://schemas.microsoft.com/office/drawing/2014/main" val="406170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BAE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год</a:t>
                      </a:r>
                      <a:endParaRPr lang="ru-RU" sz="1400" dirty="0">
                        <a:solidFill>
                          <a:srgbClr val="00BAE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B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950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ROIC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B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ключевая ставка или эквивалент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B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ИПЦ,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г-к-г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B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456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9263" indent="0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025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2925" indent="-95250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690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7188" indent="90488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211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7188" indent="90488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459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7188" indent="90488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116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7188" indent="90488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923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7188" indent="90488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Турция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336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47675"/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Бразилия</a:t>
                      </a:r>
                      <a:endParaRPr lang="ru-RU"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</a:t>
                      </a:r>
                      <a:endParaRPr lang="ru-RU"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13.6%</a:t>
                      </a:r>
                      <a:endParaRPr lang="ru-RU"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9.0%</a:t>
                      </a:r>
                      <a:endParaRPr lang="ru-RU"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935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47675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Корея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9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47675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Мексика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2.7%</a:t>
                      </a:r>
                      <a:endParaRPr lang="ru-RU" sz="1400" dirty="0">
                        <a:solidFill>
                          <a:srgbClr val="5859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917906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59271" y="7119566"/>
            <a:ext cx="53435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 XIV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Международный банковский форум "Банки России - XXI век" в Сочи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39629" y="2439474"/>
            <a:ext cx="279881" cy="181544"/>
          </a:xfrm>
          <a:prstGeom prst="rect">
            <a:avLst/>
          </a:prstGeom>
          <a:ln w="3175" cmpd="sng">
            <a:noFill/>
          </a:ln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29" y="2851812"/>
            <a:ext cx="279881" cy="18262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29" y="3202473"/>
            <a:ext cx="279881" cy="18798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5"/>
          <a:srcRect r="3593"/>
          <a:stretch/>
        </p:blipFill>
        <p:spPr>
          <a:xfrm>
            <a:off x="839629" y="4308350"/>
            <a:ext cx="279881" cy="165225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29" y="3571240"/>
            <a:ext cx="280404" cy="184812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629" y="3943564"/>
            <a:ext cx="279881" cy="168773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629" y="4686382"/>
            <a:ext cx="279881" cy="165225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 rotWithShape="1">
          <a:blip r:embed="rId9"/>
          <a:srcRect t="4395" b="5921"/>
          <a:stretch/>
        </p:blipFill>
        <p:spPr>
          <a:xfrm>
            <a:off x="839629" y="5400675"/>
            <a:ext cx="282759" cy="174625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629" y="5784850"/>
            <a:ext cx="279881" cy="158738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 rotWithShape="1">
          <a:blip r:embed="rId11"/>
          <a:srcRect t="7386" b="9109"/>
          <a:stretch/>
        </p:blipFill>
        <p:spPr>
          <a:xfrm>
            <a:off x="839629" y="5051425"/>
            <a:ext cx="279357" cy="1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ие">
      <a:dk1>
        <a:sysClr val="windowText" lastClr="000000"/>
      </a:dk1>
      <a:lt1>
        <a:sysClr val="window" lastClr="FFFFFF"/>
      </a:lt1>
      <a:dk2>
        <a:srgbClr val="205AA1"/>
      </a:dk2>
      <a:lt2>
        <a:srgbClr val="00BAE3"/>
      </a:lt2>
      <a:accent1>
        <a:srgbClr val="DCDDE7"/>
      </a:accent1>
      <a:accent2>
        <a:srgbClr val="7D838C"/>
      </a:accent2>
      <a:accent3>
        <a:srgbClr val="0F3663"/>
      </a:accent3>
      <a:accent4>
        <a:srgbClr val="87F6FF"/>
      </a:accent4>
      <a:accent5>
        <a:srgbClr val="466CB3"/>
      </a:accent5>
      <a:accent6>
        <a:srgbClr val="158864"/>
      </a:accent6>
      <a:hlink>
        <a:srgbClr val="2B3643"/>
      </a:hlink>
      <a:folHlink>
        <a:srgbClr val="00C7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prez_open_финансовая_корпорация_eng.thmx</Template>
  <TotalTime>9745</TotalTime>
  <Words>730</Words>
  <Application>Microsoft Office PowerPoint</Application>
  <PresentationFormat>Произвольный</PresentationFormat>
  <Paragraphs>115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Федоренко Юлия</dc:creator>
  <cp:lastModifiedBy>Мельников Дмитрий Михайлович</cp:lastModifiedBy>
  <cp:revision>223</cp:revision>
  <cp:lastPrinted>2014-07-30T12:01:10Z</cp:lastPrinted>
  <dcterms:created xsi:type="dcterms:W3CDTF">2014-04-28T07:43:34Z</dcterms:created>
  <dcterms:modified xsi:type="dcterms:W3CDTF">2016-09-07T13:49:00Z</dcterms:modified>
</cp:coreProperties>
</file>