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80" r:id="rId3"/>
    <p:sldId id="300" r:id="rId4"/>
    <p:sldId id="288" r:id="rId5"/>
    <p:sldId id="290" r:id="rId6"/>
    <p:sldId id="301" r:id="rId7"/>
    <p:sldId id="304" r:id="rId8"/>
    <p:sldId id="306" r:id="rId9"/>
    <p:sldId id="294" r:id="rId10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4F4"/>
    <a:srgbClr val="575757"/>
    <a:srgbClr val="F8B500"/>
    <a:srgbClr val="E42012"/>
    <a:srgbClr val="FFEBBF"/>
    <a:srgbClr val="E8EAEA"/>
    <a:srgbClr val="E2A607"/>
    <a:srgbClr val="FCB901"/>
    <a:srgbClr val="F5AE00"/>
    <a:srgbClr val="E8EB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89" autoAdjust="0"/>
    <p:restoredTop sz="95377" autoAdjust="0"/>
  </p:normalViewPr>
  <p:slideViewPr>
    <p:cSldViewPr>
      <p:cViewPr>
        <p:scale>
          <a:sx n="77" d="100"/>
          <a:sy n="77" d="100"/>
        </p:scale>
        <p:origin x="-68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asov\Documents\&#1050;&#1086;&#1087;&#1080;&#1103;%20&#1050;&#1086;&#1087;&#1080;&#1103;%20&#1044;&#1080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asov\Documents\&#1050;&#1086;&#1087;&#1080;&#1103;%20&#1050;&#1086;&#1087;&#1080;&#1103;%20&#1044;&#1080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/>
              <a:t>Количество действующих кредитных организаций и страховых компаний</a:t>
            </a:r>
          </a:p>
        </c:rich>
      </c:tx>
      <c:layout>
        <c:manualLayout>
          <c:xMode val="edge"/>
          <c:yMode val="edge"/>
          <c:x val="0.15343136518808709"/>
          <c:y val="8.9486266445993595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4432480861084493"/>
          <c:y val="0.17808644042218816"/>
          <c:w val="0.82794992780911936"/>
          <c:h val="0.59795288114681078"/>
        </c:manualLayout>
      </c:layout>
      <c:barChart>
        <c:barDir val="col"/>
        <c:grouping val="clustered"/>
        <c:ser>
          <c:idx val="0"/>
          <c:order val="0"/>
          <c:tx>
            <c:v>Кредитные организации</c:v>
          </c:tx>
          <c:spPr>
            <a:solidFill>
              <a:srgbClr val="F8B5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is-IS" sz="1600" b="1" dirty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is-IS" dirty="0"/>
                      <a:t>80</a:t>
                    </a:r>
                  </a:p>
                </c:rich>
              </c:tx>
              <c:dLblPos val="inEnd"/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Лист1!$I$3:$N$3</c:f>
              <c:numCache>
                <c:formatCode>General</c:formatCode>
                <c:ptCount val="6"/>
                <c:pt idx="0">
                  <c:v>2008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 formatCode="dd/mm/yyyy">
                  <c:v>42551</c:v>
                </c:pt>
              </c:numCache>
            </c:numRef>
          </c:cat>
          <c:val>
            <c:numRef>
              <c:f>Лист1!$I$1:$N$1</c:f>
              <c:numCache>
                <c:formatCode>General</c:formatCode>
                <c:ptCount val="6"/>
                <c:pt idx="0">
                  <c:v>1058</c:v>
                </c:pt>
                <c:pt idx="1">
                  <c:v>956</c:v>
                </c:pt>
                <c:pt idx="2">
                  <c:v>923</c:v>
                </c:pt>
                <c:pt idx="3">
                  <c:v>834</c:v>
                </c:pt>
                <c:pt idx="4">
                  <c:v>733</c:v>
                </c:pt>
                <c:pt idx="5">
                  <c:v>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D5-4AB2-8792-A5886B8894F4}"/>
            </c:ext>
          </c:extLst>
        </c:ser>
        <c:ser>
          <c:idx val="1"/>
          <c:order val="1"/>
          <c:tx>
            <c:v>Страховые организации</c:v>
          </c:tx>
          <c:spPr>
            <a:solidFill>
              <a:srgbClr val="57575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Лист1!$I$3:$N$3</c:f>
              <c:numCache>
                <c:formatCode>General</c:formatCode>
                <c:ptCount val="6"/>
                <c:pt idx="0">
                  <c:v>2008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 formatCode="dd/mm/yyyy">
                  <c:v>42551</c:v>
                </c:pt>
              </c:numCache>
            </c:numRef>
          </c:cat>
          <c:val>
            <c:numRef>
              <c:f>Лист1!$I$2:$N$2</c:f>
              <c:numCache>
                <c:formatCode>General</c:formatCode>
                <c:ptCount val="6"/>
                <c:pt idx="0">
                  <c:v>854</c:v>
                </c:pt>
                <c:pt idx="1">
                  <c:v>572</c:v>
                </c:pt>
                <c:pt idx="2">
                  <c:v>420</c:v>
                </c:pt>
                <c:pt idx="3">
                  <c:v>404</c:v>
                </c:pt>
                <c:pt idx="4">
                  <c:v>334</c:v>
                </c:pt>
                <c:pt idx="5">
                  <c:v>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D5-4AB2-8792-A5886B8894F4}"/>
            </c:ext>
          </c:extLst>
        </c:ser>
        <c:dLbls>
          <c:showVal val="1"/>
        </c:dLbls>
        <c:gapWidth val="25"/>
        <c:overlap val="-9"/>
        <c:axId val="152470656"/>
        <c:axId val="152472192"/>
      </c:barChart>
      <c:catAx>
        <c:axId val="152470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472192"/>
        <c:crosses val="autoZero"/>
        <c:auto val="1"/>
        <c:lblAlgn val="ctr"/>
        <c:lblOffset val="100"/>
      </c:catAx>
      <c:valAx>
        <c:axId val="152472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47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472325166843122E-2"/>
          <c:y val="0.8671634840460577"/>
          <c:w val="0.88952839521507809"/>
          <c:h val="0.1103599940623859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Концентрация рынка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6775371828521518E-2"/>
          <c:y val="0.14550452999775593"/>
          <c:w val="0.93794685039370163"/>
          <c:h val="0.6767581379846683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Лист1!$A$6</c:f>
              <c:strCache>
                <c:ptCount val="1"/>
                <c:pt idx="0">
                  <c:v>Кол-во страховщиков, составляющих 80% активов, шт.</c:v>
                </c:pt>
              </c:strCache>
            </c:strRef>
          </c:tx>
          <c:spPr>
            <a:solidFill>
              <a:srgbClr val="57575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Лист1!$B$5:$E$5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 formatCode="dd/mm/yyyy">
                  <c:v>42460</c:v>
                </c:pt>
              </c:numCache>
            </c:numRef>
          </c:cat>
          <c:val>
            <c:numRef>
              <c:f>Лист1!$B$6:$E$6</c:f>
              <c:numCache>
                <c:formatCode>General</c:formatCode>
                <c:ptCount val="4"/>
                <c:pt idx="0">
                  <c:v>65</c:v>
                </c:pt>
                <c:pt idx="1">
                  <c:v>59</c:v>
                </c:pt>
                <c:pt idx="2">
                  <c:v>39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65-444E-8DBE-B2A5FDB0E239}"/>
            </c:ext>
          </c:extLst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top-20 по сбору премий, %</c:v>
                </c:pt>
              </c:strCache>
            </c:strRef>
          </c:tx>
          <c:spPr>
            <a:solidFill>
              <a:srgbClr val="F8B5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575757"/>
                    </a:solidFill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Лист1!$B$5:$E$5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 formatCode="dd/mm/yyyy">
                  <c:v>42460</c:v>
                </c:pt>
              </c:numCache>
            </c:numRef>
          </c:cat>
          <c:val>
            <c:numRef>
              <c:f>Лист1!$B$7:$E$7</c:f>
              <c:numCache>
                <c:formatCode>General</c:formatCode>
                <c:ptCount val="4"/>
                <c:pt idx="0">
                  <c:v>71</c:v>
                </c:pt>
                <c:pt idx="1">
                  <c:v>73</c:v>
                </c:pt>
                <c:pt idx="2">
                  <c:v>78</c:v>
                </c:pt>
                <c:pt idx="3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65-444E-8DBE-B2A5FDB0E239}"/>
            </c:ext>
          </c:extLst>
        </c:ser>
        <c:gapWidth val="40"/>
        <c:axId val="168581376"/>
        <c:axId val="168583168"/>
      </c:barChart>
      <c:catAx>
        <c:axId val="168581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583168"/>
        <c:crosses val="autoZero"/>
        <c:auto val="1"/>
        <c:lblAlgn val="ctr"/>
        <c:lblOffset val="100"/>
      </c:catAx>
      <c:valAx>
        <c:axId val="168583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58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165354330708623E-2"/>
          <c:y val="0.92069154625520933"/>
          <c:w val="0.84955818022747098"/>
          <c:h val="7.930845374479092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6575" cy="512763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FC4947-A234-4C29-9C18-FBFB73AFCDE0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3250" cy="4605337"/>
          </a:xfrm>
          <a:prstGeom prst="rect">
            <a:avLst/>
          </a:prstGeom>
        </p:spPr>
        <p:txBody>
          <a:bodyPr vert="horz" lIns="94659" tIns="47329" rIns="94659" bIns="4732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6575" cy="512762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4B6E39-D41D-4DC3-A97A-B0FB6E38C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91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4B6E39-D41D-4DC3-A97A-B0FB6E38C1B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74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6C85C-DCD3-4E1B-8A4B-021ABB37162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161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6C85C-DCD3-4E1B-8A4B-021ABB37162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49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DC89F-4368-45D1-806B-9C799841E1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83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BD0E15-4469-4C20-9847-D0D8241DD96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295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DC89F-4368-45D1-806B-9C799841E1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6004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BD0E15-4469-4C20-9847-D0D8241DD96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0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BD0E15-4469-4C20-9847-D0D8241DD96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519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4B6E39-D41D-4DC3-A97A-B0FB6E38C1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71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AA48-83A2-4F44-96DF-B1BF7E1E6E63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3ED6-531A-4351-9F8E-E0E2EE89F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94F4-0BB8-41F2-89C7-DED489098FF4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676D-FCDB-4E16-88B6-D5C047D5C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587F7-B13E-409F-9F60-5BEDA9780BD9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24A5-4617-4FBA-8251-AC345C1DA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2_Face_fin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627F-F8DE-4E8C-A15A-FDD5B2AFB888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F809-869E-4249-AE3E-1E9422F15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FBD4-8811-4163-A55D-B18DCB12DFE6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3425-6CA5-4E24-9391-17F074891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F73-1025-4F0D-920E-7BF55EBB85B6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02ED-A4E2-4AD6-B016-0C7F27CDE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6AF8-5556-4EBC-A224-B59E9DA000A7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A15D4-7440-4BE8-A1F1-0E899C36C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2749-EC12-4586-90D0-742A4F440EED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7967-2139-4621-8934-DAD429F78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F663-1F68-4633-8898-ED26A54B85B3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DC00-8F09-4E72-907E-C26861276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889D-AE1A-4EFE-80E7-3DD147CB1E41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5F04-B441-4904-8570-189416539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7A1C-118F-456B-A377-EC80EA5DCDF2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3154-F58A-402F-960E-17162453C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904104-2F88-4A42-8B6D-B0C6EBF23795}" type="datetimeFigureOut">
              <a:rPr lang="ru-RU"/>
              <a:pPr>
                <a:defRPr/>
              </a:pPr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75AF63-B341-4D02-8E88-C901146B4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2" descr="Застав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" y="-9525"/>
            <a:ext cx="91313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2700" y="0"/>
            <a:ext cx="9144000" cy="68580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1389" y="4207647"/>
            <a:ext cx="8137152" cy="2388503"/>
          </a:xfrm>
          <a:prstGeom prst="rect">
            <a:avLst/>
          </a:prstGeom>
          <a:solidFill>
            <a:srgbClr val="E8EAE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700213"/>
            <a:ext cx="5761037" cy="201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389" y="1540261"/>
            <a:ext cx="6840562" cy="2663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</a:rPr>
              <a:t>Направления развития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a typeface="Arial" charset="0"/>
              </a:rPr>
              <a:t>страхового рынка: взгляд участников рынка</a:t>
            </a:r>
          </a:p>
          <a:p>
            <a:pPr>
              <a:defRPr/>
            </a:pP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</a:endParaRPr>
          </a:p>
          <a:p>
            <a:pPr>
              <a:defRPr/>
            </a:pPr>
            <a:endParaRPr lang="ru-RU" sz="1400" b="1" dirty="0">
              <a:solidFill>
                <a:schemeClr val="accent6">
                  <a:lumMod val="75000"/>
                </a:schemeClr>
              </a:solidFill>
              <a:ea typeface="Arial" charset="0"/>
            </a:endParaRPr>
          </a:p>
          <a:p>
            <a:pPr>
              <a:defRPr/>
            </a:pPr>
            <a:endParaRPr lang="ru-RU" sz="1400" b="1" dirty="0">
              <a:solidFill>
                <a:schemeClr val="accent6">
                  <a:lumMod val="75000"/>
                </a:schemeClr>
              </a:solidFill>
              <a:ea typeface="Arial" charset="0"/>
            </a:endParaRPr>
          </a:p>
          <a:p>
            <a:pPr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ea typeface="Arial" charset="0"/>
              </a:rPr>
              <a:t>XIV Международный банковский форум "Банки России - XXI век"</a:t>
            </a:r>
          </a:p>
          <a:p>
            <a:pPr>
              <a:defRPr/>
            </a:pP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</a:endParaRPr>
          </a:p>
          <a:p>
            <a:pPr>
              <a:defRPr/>
            </a:pPr>
            <a:endParaRPr lang="ru-RU" sz="1400" b="1" dirty="0">
              <a:solidFill>
                <a:schemeClr val="accent6">
                  <a:lumMod val="75000"/>
                </a:schemeClr>
              </a:solidFill>
              <a:ea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4350" y="4508500"/>
            <a:ext cx="7586663" cy="154557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575757"/>
                </a:solidFill>
                <a:ea typeface="Arial" charset="0"/>
              </a:rPr>
              <a:t>Юрий Вавилов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300" b="1" dirty="0">
                <a:solidFill>
                  <a:srgbClr val="575757"/>
                </a:solidFill>
                <a:ea typeface="Arial" charset="0"/>
              </a:rPr>
              <a:t>Член Совета Ассоциации «Россия»</a:t>
            </a:r>
            <a:endParaRPr lang="en-US" sz="1300" b="1" dirty="0">
              <a:solidFill>
                <a:srgbClr val="575757"/>
              </a:solidFill>
              <a:ea typeface="Arial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300" b="1" dirty="0">
                <a:solidFill>
                  <a:srgbClr val="575757"/>
                </a:solidFill>
                <a:ea typeface="Arial" charset="0"/>
              </a:rPr>
              <a:t>Член Всероссийского союза страховщиков</a:t>
            </a:r>
            <a:endParaRPr lang="en-US" sz="1300" b="1" dirty="0">
              <a:solidFill>
                <a:srgbClr val="575757"/>
              </a:solidFill>
              <a:ea typeface="Arial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300" b="1" dirty="0">
                <a:solidFill>
                  <a:srgbClr val="575757"/>
                </a:solidFill>
                <a:ea typeface="Arial" charset="0"/>
              </a:rPr>
              <a:t>Председатель Совета Директоров ЗАО СК «Резерв»,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300" b="1" dirty="0" smtClean="0">
                <a:solidFill>
                  <a:srgbClr val="575757"/>
                </a:solidFill>
                <a:ea typeface="Arial" charset="0"/>
              </a:rPr>
              <a:t>Председатель </a:t>
            </a:r>
            <a:r>
              <a:rPr lang="ru-RU" sz="1300" b="1" dirty="0">
                <a:solidFill>
                  <a:srgbClr val="575757"/>
                </a:solidFill>
                <a:ea typeface="Arial" charset="0"/>
              </a:rPr>
              <a:t>Правления АО «Д2 Страхование»</a:t>
            </a:r>
            <a:endParaRPr lang="en-US" sz="1300" b="1" dirty="0">
              <a:solidFill>
                <a:srgbClr val="575757"/>
              </a:solidFill>
              <a:ea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srgbClr val="575757"/>
              </a:solidFill>
              <a:ea typeface="Arial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10140" y="6144932"/>
            <a:ext cx="4032250" cy="36036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575757"/>
                </a:solidFill>
                <a:ea typeface="Arial" charset="0"/>
              </a:rPr>
              <a:t>Сочи, 7 - 10 Сентября 2016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3521" y="6158404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575757"/>
                </a:solidFill>
                <a:ea typeface="Arial" charset="0"/>
              </a:rPr>
              <a:t>Всероссийский союз страховщиков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760" y="620363"/>
            <a:ext cx="2160000" cy="70992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1992 </a:t>
            </a:r>
            <a:r>
              <a:rPr lang="ru-RU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г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6024" y="4065455"/>
            <a:ext cx="4283968" cy="2755756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600"/>
              </a:spcAft>
              <a:defRPr/>
            </a:pPr>
            <a:r>
              <a:rPr lang="ru-RU" altLang="ru-RU" sz="15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Основные </a:t>
            </a: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направления</a:t>
            </a:r>
            <a:r>
              <a:rPr lang="ru-RU" altLang="ru-RU" sz="15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altLang="ru-RU" sz="1500" b="1" dirty="0" err="1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мегарегулятора</a:t>
            </a:r>
            <a:r>
              <a:rPr lang="ru-RU" altLang="ru-RU" sz="15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по</a:t>
            </a:r>
            <a:r>
              <a:rPr lang="ru-RU" altLang="ru-RU" sz="15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развитию </a:t>
            </a: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рынка страхования:</a:t>
            </a:r>
          </a:p>
          <a:p>
            <a:pPr marL="342900" indent="-342900" fontAlgn="auto">
              <a:spcAft>
                <a:spcPts val="600"/>
              </a:spcAft>
              <a:buAutoNum type="arabicPeriod"/>
              <a:defRPr/>
            </a:pP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Повышение и совершенствование требований к финансовой устойчивости, платежеспособности, активам страховщиков;</a:t>
            </a:r>
          </a:p>
          <a:p>
            <a:pPr marL="342900" indent="-342900" fontAlgn="auto">
              <a:spcAft>
                <a:spcPts val="600"/>
              </a:spcAft>
              <a:buAutoNum type="arabicPeriod"/>
              <a:defRPr/>
            </a:pP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Совершенствование законодательства о банкротстве страховых организаций;</a:t>
            </a:r>
          </a:p>
          <a:p>
            <a:pPr marL="342900" indent="-342900" fontAlgn="auto">
              <a:spcAft>
                <a:spcPts val="600"/>
              </a:spcAft>
              <a:buAutoNum type="arabicPeriod"/>
              <a:defRPr/>
            </a:pP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Внедрение принципов </a:t>
            </a:r>
            <a:r>
              <a:rPr lang="en-US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Solvency II</a:t>
            </a: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(аналог Базель</a:t>
            </a:r>
            <a:r>
              <a:rPr lang="en-US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;</a:t>
            </a:r>
          </a:p>
        </p:txBody>
      </p:sp>
      <p:sp>
        <p:nvSpPr>
          <p:cNvPr id="14339" name="Прямоугольник 24"/>
          <p:cNvSpPr>
            <a:spLocks noChangeArrowheads="1"/>
          </p:cNvSpPr>
          <p:nvPr/>
        </p:nvSpPr>
        <p:spPr bwMode="auto">
          <a:xfrm>
            <a:off x="251520" y="75034"/>
            <a:ext cx="89296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E42012"/>
                </a:solidFill>
                <a:ea typeface="Arial" charset="0"/>
              </a:rPr>
              <a:t>Страховой рынок. Вчера. Сегодня. Будущее</a:t>
            </a:r>
            <a:endParaRPr lang="ru-RU" sz="2000" b="1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732018" y="3756893"/>
            <a:ext cx="2232595" cy="150804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ru-RU" altLang="ru-RU" sz="1050" b="1" i="1" dirty="0">
                <a:solidFill>
                  <a:srgbClr val="575757"/>
                </a:solidFill>
                <a:ea typeface="Arial" charset="0"/>
              </a:rPr>
              <a:t>Источник:  по данным </a:t>
            </a:r>
            <a:r>
              <a:rPr lang="ru-RU" altLang="ru-RU" sz="1050" b="1" i="1" dirty="0" smtClean="0">
                <a:solidFill>
                  <a:srgbClr val="575757"/>
                </a:solidFill>
                <a:ea typeface="Arial" charset="0"/>
              </a:rPr>
              <a:t>ЦБ РФ</a:t>
            </a:r>
            <a:endParaRPr lang="ru-RU" altLang="ru-RU" sz="1050" b="1" i="1" dirty="0">
              <a:solidFill>
                <a:srgbClr val="575757"/>
              </a:solidFill>
              <a:ea typeface="Arial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2017465098"/>
              </p:ext>
            </p:extLst>
          </p:nvPr>
        </p:nvGraphicFramePr>
        <p:xfrm>
          <a:off x="2627784" y="620363"/>
          <a:ext cx="6336829" cy="305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1520" y="1052736"/>
            <a:ext cx="2160240" cy="1109670"/>
          </a:xfrm>
          <a:prstGeom prst="rect">
            <a:avLst/>
          </a:prstGeom>
          <a:solidFill>
            <a:srgbClr val="FFE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575757"/>
                </a:solidFill>
              </a:rPr>
              <a:t>Образование страхового рынка</a:t>
            </a:r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607834" y="5170331"/>
            <a:ext cx="612238" cy="602342"/>
          </a:xfrm>
          <a:prstGeom prst="chevron">
            <a:avLst/>
          </a:prstGeom>
          <a:noFill/>
          <a:ln w="38100">
            <a:solidFill>
              <a:srgbClr val="57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20463" y="4065455"/>
            <a:ext cx="3644025" cy="2344099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600"/>
              </a:spcAft>
              <a:defRPr/>
            </a:pP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Новые методы регулирования способствуют оздоровлению рынка.</a:t>
            </a:r>
          </a:p>
          <a:p>
            <a:pPr algn="ctr" fontAlgn="auto">
              <a:spcAft>
                <a:spcPts val="600"/>
              </a:spcAft>
              <a:defRPr/>
            </a:pPr>
            <a:r>
              <a:rPr lang="ru-RU" altLang="ru-RU" sz="15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Рынок готовится к следующему этапу углубленного реформирования, к следующей фазе, которую пережили банки</a:t>
            </a:r>
            <a:endParaRPr lang="en-US" altLang="ru-RU" sz="1500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2348880"/>
            <a:ext cx="2160000" cy="925619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2013 г.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1280" y="2790281"/>
            <a:ext cx="2160240" cy="1109670"/>
          </a:xfrm>
          <a:prstGeom prst="rect">
            <a:avLst/>
          </a:prstGeom>
          <a:solidFill>
            <a:srgbClr val="FFE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575757"/>
                </a:solidFill>
              </a:rPr>
              <a:t>Передача страхового надзора </a:t>
            </a:r>
            <a:r>
              <a:rPr lang="ru-RU" dirty="0" err="1">
                <a:solidFill>
                  <a:srgbClr val="575757"/>
                </a:solidFill>
              </a:rPr>
              <a:t>мегарегулятору</a:t>
            </a:r>
            <a:endParaRPr lang="ru-RU" dirty="0">
              <a:solidFill>
                <a:srgbClr val="575757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476672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24"/>
          <p:cNvSpPr>
            <a:spLocks noChangeArrowheads="1"/>
          </p:cNvSpPr>
          <p:nvPr/>
        </p:nvSpPr>
        <p:spPr bwMode="auto">
          <a:xfrm>
            <a:off x="323528" y="116632"/>
            <a:ext cx="89296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E42012"/>
                </a:solidFill>
                <a:ea typeface="Arial" charset="0"/>
              </a:rPr>
              <a:t>Концентрация рынков усиливается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407696" y="4436665"/>
            <a:ext cx="2736304" cy="216471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050" i="1" dirty="0">
                <a:latin typeface="Cambria" pitchFamily="18" charset="0"/>
                <a:ea typeface="+mj-ea"/>
                <a:cs typeface="Arial" pitchFamily="34" charset="0"/>
              </a:rPr>
              <a:t>Источник:  по данным </a:t>
            </a:r>
            <a:r>
              <a:rPr lang="ru-RU" altLang="ru-RU" sz="1050" i="1" dirty="0" smtClean="0">
                <a:latin typeface="Cambria" pitchFamily="18" charset="0"/>
                <a:ea typeface="+mj-ea"/>
                <a:cs typeface="Arial" pitchFamily="34" charset="0"/>
              </a:rPr>
              <a:t>ЦБ РФ</a:t>
            </a:r>
            <a:endParaRPr lang="ru-RU" altLang="ru-RU" sz="1050" i="1" dirty="0">
              <a:latin typeface="Cambria" pitchFamily="18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102897627"/>
              </p:ext>
            </p:extLst>
          </p:nvPr>
        </p:nvGraphicFramePr>
        <p:xfrm>
          <a:off x="0" y="764257"/>
          <a:ext cx="9144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476672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67544" y="4941168"/>
            <a:ext cx="8352928" cy="1656184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600"/>
              </a:spcAft>
              <a:defRPr/>
            </a:pP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 2012 по 30.06.2016г. </a:t>
            </a:r>
            <a:r>
              <a:rPr lang="ru-RU" altLang="ru-RU" sz="14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кол-во страховых компаний сократилось на 48%</a:t>
            </a:r>
            <a:endParaRPr lang="en-US" altLang="ru-RU" sz="1400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fontAlgn="auto">
              <a:spcAft>
                <a:spcPts val="600"/>
              </a:spcAft>
              <a:defRPr/>
            </a:pPr>
            <a:r>
              <a:rPr lang="ru-RU" altLang="ru-RU" sz="14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кол-во банков – на 30%</a:t>
            </a:r>
          </a:p>
          <a:p>
            <a:pPr algn="ctr" fontAlgn="auto">
              <a:spcAft>
                <a:spcPts val="600"/>
              </a:spcAft>
              <a:defRPr/>
            </a:pP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В 201</a:t>
            </a:r>
            <a:r>
              <a:rPr lang="en-US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17гг</a:t>
            </a:r>
            <a:r>
              <a:rPr lang="en-US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динамика отзывов лицензий на страховом рынке будет только расти.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Предполагаем, что через </a:t>
            </a: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2-3 года </a:t>
            </a:r>
            <a:r>
              <a:rPr lang="ru-RU" altLang="ru-RU" sz="1400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останется</a:t>
            </a:r>
            <a:endParaRPr lang="ru-RU" altLang="ru-RU" sz="1400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fontAlgn="auto">
              <a:spcAft>
                <a:spcPts val="600"/>
              </a:spcAft>
              <a:defRPr/>
            </a:pPr>
            <a:r>
              <a:rPr lang="ru-RU" altLang="ru-RU" sz="1400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не более </a:t>
            </a:r>
            <a:r>
              <a:rPr lang="ru-RU" altLang="ru-RU" sz="1400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100 действующих компаний</a:t>
            </a:r>
            <a:r>
              <a:rPr lang="ru-RU" altLang="ru-RU" sz="1400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, капитала и активов которых должно быть достаточно для устойчивого покрытия рисков клиентов.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24"/>
          <p:cNvSpPr>
            <a:spLocks noChangeArrowheads="1"/>
          </p:cNvSpPr>
          <p:nvPr/>
        </p:nvSpPr>
        <p:spPr bwMode="auto">
          <a:xfrm>
            <a:off x="179512" y="76622"/>
            <a:ext cx="929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E42012"/>
                </a:solidFill>
                <a:ea typeface="Arial" charset="0"/>
              </a:rPr>
              <a:t>Ключевые </a:t>
            </a:r>
            <a:r>
              <a:rPr lang="ru-RU" sz="2000" b="1" dirty="0" smtClean="0">
                <a:solidFill>
                  <a:srgbClr val="E42012"/>
                </a:solidFill>
                <a:ea typeface="Arial" charset="0"/>
              </a:rPr>
              <a:t>события</a:t>
            </a:r>
            <a:endParaRPr lang="ru-RU" sz="2000" b="1" u="sng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418" y="1268760"/>
            <a:ext cx="66227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.AppleSystemUIFont" charset="0"/>
              <a:buChar char="–"/>
            </a:pP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Zurich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, </a:t>
            </a:r>
            <a:r>
              <a:rPr lang="en-US" sz="1500" dirty="0" err="1" smtClean="0">
                <a:solidFill>
                  <a:srgbClr val="575757"/>
                </a:solidFill>
                <a:ea typeface="Arial" charset="0"/>
              </a:rPr>
              <a:t>Achmea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 (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ОРАНТА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)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, 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AVIVA, If P&amp;C Insurance (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ИФ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 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Страхование);</a:t>
            </a:r>
          </a:p>
          <a:p>
            <a:pPr marL="285750" lvl="0" indent="-285750">
              <a:buFont typeface=".AppleSystemUIFont" charset="0"/>
              <a:buChar char="–"/>
            </a:pP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Остановка розницы в 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AIG, Allianz.</a:t>
            </a:r>
            <a:endParaRPr lang="ru-RU" sz="1500" dirty="0">
              <a:solidFill>
                <a:srgbClr val="575757"/>
              </a:solidFill>
              <a:ea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768" y="2410246"/>
            <a:ext cx="72545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.AppleSystemUIFont" charset="0"/>
              <a:buChar char="–"/>
            </a:pP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СГ МСК 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-&gt;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 ВТБ;</a:t>
            </a:r>
          </a:p>
          <a:p>
            <a:pPr marL="285750" lvl="0" indent="-285750">
              <a:buFont typeface=".AppleSystemUIFont" charset="0"/>
              <a:buChar char="–"/>
            </a:pPr>
            <a:r>
              <a:rPr lang="ru-RU" sz="1500" dirty="0" err="1" smtClean="0">
                <a:solidFill>
                  <a:srgbClr val="575757"/>
                </a:solidFill>
                <a:ea typeface="Arial" charset="0"/>
              </a:rPr>
              <a:t>Транснефть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, </a:t>
            </a:r>
            <a:r>
              <a:rPr lang="ru-RU" sz="1500" dirty="0" err="1" smtClean="0">
                <a:solidFill>
                  <a:srgbClr val="575757"/>
                </a:solidFill>
                <a:ea typeface="Arial" charset="0"/>
              </a:rPr>
              <a:t>Алроса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, ЖАСО -</a:t>
            </a:r>
            <a:r>
              <a:rPr lang="en-US" sz="1500" dirty="0" smtClean="0">
                <a:solidFill>
                  <a:srgbClr val="575757"/>
                </a:solidFill>
                <a:ea typeface="Arial" charset="0"/>
              </a:rPr>
              <a:t>&gt;</a:t>
            </a:r>
            <a:r>
              <a:rPr lang="ru-RU" sz="1500" dirty="0" smtClean="0">
                <a:solidFill>
                  <a:srgbClr val="575757"/>
                </a:solidFill>
                <a:ea typeface="Arial" charset="0"/>
              </a:rPr>
              <a:t> СОГАЗ и др.</a:t>
            </a:r>
            <a:endParaRPr lang="ru-RU" sz="1500" dirty="0">
              <a:solidFill>
                <a:srgbClr val="575757"/>
              </a:solidFill>
              <a:ea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418" y="3391963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Компаньон;</a:t>
            </a:r>
          </a:p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Гефест и </a:t>
            </a:r>
            <a:r>
              <a:rPr lang="ru-RU" sz="1500" dirty="0" err="1">
                <a:solidFill>
                  <a:srgbClr val="575757"/>
                </a:solidFill>
              </a:rPr>
              <a:t>др</a:t>
            </a:r>
            <a:r>
              <a:rPr lang="ru-RU" sz="1500" dirty="0">
                <a:solidFill>
                  <a:srgbClr val="575757"/>
                </a:solidFill>
              </a:rPr>
              <a:t>…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7768" y="5668779"/>
            <a:ext cx="95744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АКРА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6418" y="4484402"/>
            <a:ext cx="61024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Согласие  (8е место) </a:t>
            </a:r>
            <a:r>
              <a:rPr lang="en-US" sz="1500" dirty="0">
                <a:solidFill>
                  <a:srgbClr val="575757"/>
                </a:solidFill>
              </a:rPr>
              <a:t>A++ -&gt;</a:t>
            </a:r>
            <a:r>
              <a:rPr lang="ru-RU" sz="1500" dirty="0">
                <a:solidFill>
                  <a:srgbClr val="575757"/>
                </a:solidFill>
              </a:rPr>
              <a:t> </a:t>
            </a:r>
            <a:r>
              <a:rPr lang="en-US" sz="1500" dirty="0">
                <a:solidFill>
                  <a:srgbClr val="575757"/>
                </a:solidFill>
              </a:rPr>
              <a:t>A+ (III);</a:t>
            </a:r>
            <a:endParaRPr lang="ru-RU" sz="1500" dirty="0">
              <a:solidFill>
                <a:srgbClr val="575757"/>
              </a:solidFill>
            </a:endParaRPr>
          </a:p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СГ УралСиб (15е место) А++ -</a:t>
            </a:r>
            <a:r>
              <a:rPr lang="en-US" sz="1500" dirty="0">
                <a:solidFill>
                  <a:srgbClr val="575757"/>
                </a:solidFill>
              </a:rPr>
              <a:t>&gt;</a:t>
            </a:r>
            <a:r>
              <a:rPr lang="ru-RU" sz="1500" dirty="0">
                <a:solidFill>
                  <a:srgbClr val="575757"/>
                </a:solidFill>
              </a:rPr>
              <a:t> А+ (</a:t>
            </a:r>
            <a:r>
              <a:rPr lang="en-US" sz="1500" dirty="0">
                <a:solidFill>
                  <a:srgbClr val="575757"/>
                </a:solidFill>
              </a:rPr>
              <a:t>III)</a:t>
            </a:r>
            <a:r>
              <a:rPr lang="ru-RU" sz="1500" dirty="0">
                <a:solidFill>
                  <a:srgbClr val="575757"/>
                </a:solidFill>
              </a:rPr>
              <a:t>;</a:t>
            </a:r>
          </a:p>
          <a:p>
            <a:pPr marL="285750" lvl="0" indent="-285750">
              <a:buFont typeface=".AppleSystemUIFont" charset="0"/>
              <a:buChar char="–"/>
            </a:pPr>
            <a:r>
              <a:rPr lang="ru-RU" sz="1500" dirty="0">
                <a:solidFill>
                  <a:srgbClr val="575757"/>
                </a:solidFill>
              </a:rPr>
              <a:t>Группа Ренессанс Страхование (11е место) А++ -</a:t>
            </a:r>
            <a:r>
              <a:rPr lang="en-US" sz="1500" dirty="0">
                <a:solidFill>
                  <a:srgbClr val="575757"/>
                </a:solidFill>
              </a:rPr>
              <a:t>&gt;</a:t>
            </a:r>
            <a:r>
              <a:rPr lang="ru-RU" sz="1500" dirty="0">
                <a:solidFill>
                  <a:srgbClr val="575757"/>
                </a:solidFill>
              </a:rPr>
              <a:t> А+ (</a:t>
            </a:r>
            <a:r>
              <a:rPr lang="en-US" sz="1500" dirty="0">
                <a:solidFill>
                  <a:srgbClr val="575757"/>
                </a:solidFill>
              </a:rPr>
              <a:t>III)</a:t>
            </a:r>
            <a:endParaRPr lang="ru-RU" sz="1500" dirty="0">
              <a:solidFill>
                <a:srgbClr val="575757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3528" y="476672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55717" y="875303"/>
            <a:ext cx="8665061" cy="375868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Выход иностранного капитала из РФ: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1657" y="2019692"/>
            <a:ext cx="8665061" cy="375868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Консолидация компаний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528" y="2996952"/>
            <a:ext cx="8665061" cy="375868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Отзыв лицензий, в </a:t>
            </a:r>
            <a:r>
              <a:rPr lang="ru-RU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т.ч</a:t>
            </a:r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средних и крупных компаний: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76418" y="3962550"/>
            <a:ext cx="8665061" cy="59058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Снижение рейтингов, в </a:t>
            </a:r>
            <a:r>
              <a:rPr lang="ru-RU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т.ч</a:t>
            </a:r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крупных и крупнейших страховщиков, РА Эксперт:</a:t>
            </a:r>
          </a:p>
          <a:p>
            <a:pPr lvl="0"/>
            <a:endParaRPr lang="ru-RU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5269232"/>
            <a:ext cx="8665061" cy="375868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Перезагрузка рейтинговой отрасли: первое агентство включено в реестр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407696" y="6021288"/>
            <a:ext cx="2736304" cy="216471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050" i="1" dirty="0">
                <a:latin typeface="Cambria" pitchFamily="18" charset="0"/>
                <a:ea typeface="+mj-ea"/>
                <a:cs typeface="Arial" pitchFamily="34" charset="0"/>
              </a:rPr>
              <a:t>Источник:  по данным </a:t>
            </a:r>
            <a:r>
              <a:rPr lang="ru-RU" altLang="ru-RU" sz="1050" i="1" dirty="0" smtClean="0">
                <a:latin typeface="Cambria" pitchFamily="18" charset="0"/>
                <a:ea typeface="+mj-ea"/>
                <a:cs typeface="Arial" pitchFamily="34" charset="0"/>
              </a:rPr>
              <a:t>ЦБ РФ</a:t>
            </a:r>
            <a:endParaRPr lang="ru-RU" altLang="ru-RU" sz="1050" i="1" dirty="0">
              <a:latin typeface="Cambria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471601" y="4149080"/>
            <a:ext cx="80333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>
                <a:solidFill>
                  <a:srgbClr val="E42012"/>
                </a:solidFill>
                <a:ea typeface="Arial" charset="0"/>
              </a:rPr>
              <a:t>Для страховых компаний</a:t>
            </a:r>
            <a:r>
              <a:rPr lang="ru-RU" altLang="ru-RU" dirty="0">
                <a:solidFill>
                  <a:srgbClr val="E42012"/>
                </a:solidFill>
                <a:ea typeface="Arial" charset="0"/>
              </a:rPr>
              <a:t>, </a:t>
            </a:r>
            <a:r>
              <a:rPr lang="ru-RU" altLang="ru-RU" dirty="0">
                <a:solidFill>
                  <a:srgbClr val="575757"/>
                </a:solidFill>
                <a:ea typeface="Arial" charset="0"/>
              </a:rPr>
              <a:t>не обладающих запасом прочности, </a:t>
            </a:r>
          </a:p>
          <a:p>
            <a:pPr algn="ctr" eaLnBrk="0" hangingPunct="0"/>
            <a:r>
              <a:rPr lang="ru-RU" altLang="ru-RU" b="1" dirty="0">
                <a:solidFill>
                  <a:srgbClr val="E42012"/>
                </a:solidFill>
                <a:ea typeface="Arial" charset="0"/>
              </a:rPr>
              <a:t>решением </a:t>
            </a:r>
            <a:r>
              <a:rPr lang="ru-RU" altLang="ru-RU" dirty="0">
                <a:solidFill>
                  <a:srgbClr val="575757"/>
                </a:solidFill>
                <a:ea typeface="Arial" charset="0"/>
              </a:rPr>
              <a:t>становится либо</a:t>
            </a:r>
            <a:r>
              <a:rPr lang="ru-RU" altLang="ru-RU" b="1" dirty="0">
                <a:solidFill>
                  <a:srgbClr val="575757"/>
                </a:solidFill>
                <a:ea typeface="Arial" charset="0"/>
              </a:rPr>
              <a:t> </a:t>
            </a:r>
            <a:r>
              <a:rPr lang="ru-RU" altLang="ru-RU" b="1" dirty="0">
                <a:solidFill>
                  <a:srgbClr val="E42012"/>
                </a:solidFill>
                <a:ea typeface="Arial" charset="0"/>
              </a:rPr>
              <a:t>консолидация</a:t>
            </a:r>
            <a:r>
              <a:rPr lang="ru-RU" altLang="ru-RU" dirty="0">
                <a:solidFill>
                  <a:srgbClr val="E42012"/>
                </a:solidFill>
                <a:ea typeface="Arial" charset="0"/>
              </a:rPr>
              <a:t>,</a:t>
            </a:r>
            <a:r>
              <a:rPr lang="ru-RU" altLang="ru-RU" dirty="0">
                <a:solidFill>
                  <a:srgbClr val="575757"/>
                </a:solidFill>
                <a:ea typeface="Arial" charset="0"/>
              </a:rPr>
              <a:t> либо</a:t>
            </a:r>
            <a:r>
              <a:rPr lang="ru-RU" altLang="ru-RU" b="1" dirty="0">
                <a:solidFill>
                  <a:srgbClr val="575757"/>
                </a:solidFill>
                <a:ea typeface="Arial" charset="0"/>
              </a:rPr>
              <a:t> </a:t>
            </a:r>
            <a:r>
              <a:rPr lang="ru-RU" altLang="ru-RU" b="1" dirty="0">
                <a:solidFill>
                  <a:srgbClr val="E42012"/>
                </a:solidFill>
                <a:ea typeface="Arial" charset="0"/>
              </a:rPr>
              <a:t>выход с рынка.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335" y="13224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E42012"/>
                </a:solidFill>
                <a:ea typeface="Arial" charset="0"/>
              </a:rPr>
              <a:t>Риски. Тренды. </a:t>
            </a:r>
            <a:r>
              <a:rPr lang="ru-RU" altLang="ru-RU" sz="2000" b="1" dirty="0" smtClean="0">
                <a:solidFill>
                  <a:srgbClr val="E42012"/>
                </a:solidFill>
                <a:ea typeface="Arial" charset="0"/>
              </a:rPr>
              <a:t>Перспективы</a:t>
            </a:r>
            <a:endParaRPr lang="ru-RU" altLang="ru-RU" sz="2000" b="1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578091" y="6164617"/>
            <a:ext cx="305202" cy="315182"/>
          </a:xfrm>
          <a:prstGeom prst="chevron">
            <a:avLst/>
          </a:prstGeom>
          <a:noFill/>
          <a:ln w="38100">
            <a:solidFill>
              <a:srgbClr val="57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4302529" y="3451866"/>
            <a:ext cx="583269" cy="602342"/>
          </a:xfrm>
          <a:prstGeom prst="chevron">
            <a:avLst/>
          </a:prstGeom>
          <a:noFill/>
          <a:ln w="38100">
            <a:solidFill>
              <a:srgbClr val="57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297990" y="1808409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E42012"/>
                </a:solidFill>
              </a:rPr>
              <a:t>РИСКИ</a:t>
            </a:r>
            <a:endParaRPr lang="ru-RU" sz="2400" b="1" dirty="0">
              <a:solidFill>
                <a:srgbClr val="E4201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069565" y="1785851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E42012"/>
                </a:solidFill>
              </a:rPr>
              <a:t>ТРЕНДЫ</a:t>
            </a:r>
            <a:endParaRPr lang="ru-RU" sz="2400" b="1" dirty="0">
              <a:solidFill>
                <a:srgbClr val="E42012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283968" y="6164617"/>
            <a:ext cx="305202" cy="315182"/>
          </a:xfrm>
          <a:prstGeom prst="chevron">
            <a:avLst/>
          </a:prstGeom>
          <a:noFill/>
          <a:ln w="38100">
            <a:solidFill>
              <a:srgbClr val="57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842862" y="6164617"/>
            <a:ext cx="305202" cy="315182"/>
          </a:xfrm>
          <a:prstGeom prst="chevron">
            <a:avLst/>
          </a:prstGeom>
          <a:noFill/>
          <a:ln w="38100">
            <a:solidFill>
              <a:srgbClr val="57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3528" y="476672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39552" y="636767"/>
            <a:ext cx="3744416" cy="2812818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.AppleSystemUIFont" charset="0"/>
              <a:buChar char="–"/>
            </a:pPr>
            <a:r>
              <a:rPr lang="ru-RU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Рост убыточности</a:t>
            </a:r>
          </a:p>
          <a:p>
            <a:pPr marL="285750" lvl="0" indent="-285750" algn="ctr">
              <a:buFont typeface=".AppleSystemUIFont" charset="0"/>
              <a:buChar char="–"/>
            </a:pPr>
            <a:endParaRPr lang="ru-RU" dirty="0" smtClean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lvl="0" indent="-285750" algn="ctr">
              <a:buFont typeface=".AppleSystemUIFont" charset="0"/>
              <a:buChar char="–"/>
            </a:pPr>
            <a:r>
              <a:rPr lang="ru-RU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Ужесточение </a:t>
            </a:r>
            <a:r>
              <a:rPr lang="ru-RU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требований к  составу и качеству активов</a:t>
            </a:r>
          </a:p>
          <a:p>
            <a:pPr marL="285750" lvl="0" indent="-285750" algn="ctr">
              <a:buFont typeface=".AppleSystemUIFont" charset="0"/>
              <a:buChar char="–"/>
            </a:pPr>
            <a:endParaRPr lang="ru-RU" dirty="0" smtClean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lvl="0" indent="-285750" algn="ctr">
              <a:buFont typeface=".AppleSystemUIFont" charset="0"/>
              <a:buChar char="–"/>
            </a:pPr>
            <a:r>
              <a:rPr lang="ru-RU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Снижение инвестиционной доходности</a:t>
            </a:r>
          </a:p>
          <a:p>
            <a:pPr marL="285750" lvl="0" indent="-285750" algn="ctr">
              <a:buFont typeface=".AppleSystemUIFont" charset="0"/>
              <a:buChar char="–"/>
            </a:pPr>
            <a:endParaRPr lang="ru-RU" dirty="0" smtClean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20072" y="632832"/>
            <a:ext cx="3744416" cy="2812818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ctr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Повышение качества активов и выполнение требований по размещению резервов и собственных средств</a:t>
            </a:r>
          </a:p>
          <a:p>
            <a:pPr marL="285750" lvl="0" indent="-285750" algn="ctr">
              <a:buFont typeface=".AppleSystemUIFont" charset="0"/>
              <a:buChar char="–"/>
            </a:pPr>
            <a:endParaRPr lang="ru-RU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lvl="0" indent="-285750" algn="ctr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Повышение стоимости владения бизнесом</a:t>
            </a:r>
          </a:p>
          <a:p>
            <a:pPr marL="285750" lvl="0" indent="-285750" algn="ctr">
              <a:buFont typeface=".AppleSystemUIFont" charset="0"/>
              <a:buChar char="–"/>
            </a:pPr>
            <a:endParaRPr lang="ru-RU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4166" y="4907640"/>
            <a:ext cx="8410321" cy="681969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75757"/>
                </a:solidFill>
              </a:rPr>
              <a:t>Изменение взгляда инвесторов на определение цены страховых компаний: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3459" y="5889415"/>
            <a:ext cx="3466817" cy="789019"/>
          </a:xfrm>
          <a:prstGeom prst="roundRect">
            <a:avLst/>
          </a:prstGeom>
          <a:solidFill>
            <a:srgbClr val="F8B5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До 2012г.: Цена = Оборот * Коэффициент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01756" y="5889415"/>
            <a:ext cx="3466817" cy="789019"/>
          </a:xfrm>
          <a:prstGeom prst="roundRect">
            <a:avLst/>
          </a:prstGeom>
          <a:solidFill>
            <a:srgbClr val="F8B5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Стало: Цена = Капитал * Дисконт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45175" y="2196383"/>
            <a:ext cx="6231719" cy="1656184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Оперативное взаимодействие с регулятором для решения проблем отрасли</a:t>
            </a:r>
          </a:p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Работа по созданию стандартов страхового рынка</a:t>
            </a:r>
          </a:p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Координация участников страхового рынка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45175" y="494224"/>
            <a:ext cx="6231719" cy="1656184"/>
          </a:xfrm>
          <a:prstGeom prst="roundRect">
            <a:avLst/>
          </a:prstGeom>
          <a:solidFill>
            <a:srgbClr val="E8EAE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Обеспечение устойчивости финансового рынка</a:t>
            </a:r>
          </a:p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Формирование целостной стратегии развития</a:t>
            </a:r>
          </a:p>
          <a:p>
            <a:pPr marL="355600" lvl="0" indent="-279400">
              <a:buFont typeface=".AppleSystemUIFont" charset="0"/>
              <a:buChar char="–"/>
            </a:pPr>
            <a:r>
              <a:rPr lang="ru-RU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Создание платформы для СРО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76056" y="3865548"/>
            <a:ext cx="4464496" cy="36004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050" i="1" dirty="0">
                <a:solidFill>
                  <a:srgbClr val="575757"/>
                </a:solidFill>
                <a:ea typeface="Arial" charset="0"/>
              </a:rPr>
              <a:t>Источник:  </a:t>
            </a:r>
            <a:r>
              <a:rPr lang="ru-RU" altLang="ru-RU" sz="1050" i="1" dirty="0" err="1" smtClean="0">
                <a:solidFill>
                  <a:srgbClr val="575757"/>
                </a:solidFill>
                <a:ea typeface="Arial" charset="0"/>
              </a:rPr>
              <a:t>Юргенс</a:t>
            </a:r>
            <a:r>
              <a:rPr lang="ru-RU" altLang="ru-RU" sz="1050" i="1" dirty="0" smtClean="0">
                <a:solidFill>
                  <a:srgbClr val="575757"/>
                </a:solidFill>
                <a:ea typeface="Arial" charset="0"/>
              </a:rPr>
              <a:t>  И.Ю. Страховой рынок: итоги 2015, прогнозы, основные тенденции. 26.04.2016</a:t>
            </a:r>
            <a:endParaRPr lang="ru-RU" altLang="ru-RU" sz="1050" i="1" dirty="0">
              <a:solidFill>
                <a:srgbClr val="575757"/>
              </a:solidFill>
              <a:ea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3490" y="22896"/>
            <a:ext cx="4503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E42012"/>
                </a:solidFill>
                <a:ea typeface="Arial" charset="0"/>
              </a:rPr>
              <a:t>Регулирование страхового рынка</a:t>
            </a:r>
            <a:endParaRPr lang="ru-RU" sz="2000" b="1" u="sng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19698" y="2292094"/>
            <a:ext cx="2220546" cy="2163602"/>
          </a:xfrm>
          <a:prstGeom prst="chevron">
            <a:avLst>
              <a:gd name="adj" fmla="val 30045"/>
            </a:avLst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786" y="3012720"/>
            <a:ext cx="2059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ВСЕРОССИЙСКИЙ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СОЮЗ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СТРАХОВЩИКОВ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492268" y="552995"/>
            <a:ext cx="2220546" cy="2163602"/>
          </a:xfrm>
          <a:prstGeom prst="chevron">
            <a:avLst>
              <a:gd name="adj" fmla="val 30045"/>
            </a:avLst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1962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МЕГАРЕГУЛЯТОР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5400000">
            <a:off x="4288407" y="3915233"/>
            <a:ext cx="1417897" cy="2029608"/>
          </a:xfrm>
          <a:prstGeom prst="chevron">
            <a:avLst>
              <a:gd name="adj" fmla="val 30045"/>
            </a:avLst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75757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64721" y="4819218"/>
            <a:ext cx="16314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</a:rPr>
              <a:t>ВЛИЯНИЕ НА РЫНОК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02273" y="5761602"/>
            <a:ext cx="69901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ru-RU" b="1" dirty="0">
                <a:solidFill>
                  <a:srgbClr val="E42012"/>
                </a:solidFill>
              </a:rPr>
              <a:t>Развитие и оздоровление рынка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b="1" dirty="0">
                <a:solidFill>
                  <a:srgbClr val="E42012"/>
                </a:solidFill>
              </a:rPr>
              <a:t>Повышение качества услуг и удовлетворенности  потребителей страховых услуг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3528" y="404664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36744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90331" y="480526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34925" y="-26988"/>
            <a:ext cx="9109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altLang="ru-RU" b="1" dirty="0">
              <a:latin typeface="Cambria" pitchFamily="18" charset="0"/>
            </a:endParaRPr>
          </a:p>
          <a:p>
            <a:pPr>
              <a:defRPr/>
            </a:pPr>
            <a:endParaRPr lang="ru-RU" sz="2000" b="1" u="sng" dirty="0">
              <a:solidFill>
                <a:srgbClr val="FF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594" y="-13510"/>
            <a:ext cx="7811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E42012"/>
                </a:solidFill>
                <a:ea typeface="Arial" charset="0"/>
              </a:rPr>
              <a:t>Текущие изменения на страховом рынке</a:t>
            </a:r>
          </a:p>
          <a:p>
            <a:pPr>
              <a:defRPr/>
            </a:pPr>
            <a:endParaRPr lang="ru-RU" sz="2000" b="1" u="sng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76672"/>
            <a:ext cx="8064896" cy="923513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Переход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страховщиков на </a:t>
            </a:r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отраслевые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стандарты </a:t>
            </a:r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и единый план счетов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для </a:t>
            </a:r>
            <a:r>
              <a:rPr lang="ru-RU" b="1" dirty="0" err="1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некредитных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финансовых организаций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3528" y="332656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195487" y="1496083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90329" y="2497232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0329" y="3508602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7510" y="4512378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07510" y="5522890"/>
            <a:ext cx="728795" cy="910890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484784"/>
            <a:ext cx="8029970" cy="92220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Обязательное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предоставление отчетности по МСФО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2492896"/>
            <a:ext cx="8010126" cy="92220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Становление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института актуариев. Обязательность актуарного заключения в составе годовой отчетности</a:t>
            </a:r>
          </a:p>
          <a:p>
            <a:pPr lvl="0"/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3501008"/>
            <a:ext cx="8029970" cy="92220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b="1" dirty="0" smtClean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ru-RU" alt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Введение </a:t>
            </a:r>
            <a:r>
              <a:rPr lang="ru-RU" altLang="ru-RU" b="1" dirty="0" err="1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спецдепозитариев</a:t>
            </a:r>
            <a:r>
              <a:rPr lang="ru-RU" alt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для контроля активов страховщиков</a:t>
            </a:r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4509120"/>
            <a:ext cx="8010126" cy="92220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alt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Установление </a:t>
            </a:r>
            <a:r>
              <a:rPr lang="ru-RU" alt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квот по продажам ОСАГО в убыточных регионах</a:t>
            </a:r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5517232"/>
            <a:ext cx="8007422" cy="922206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Становление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Бюро страховых историй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86494" y="1690805"/>
            <a:ext cx="494738" cy="641942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34925" y="-26988"/>
            <a:ext cx="91090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altLang="ru-RU" b="1" dirty="0">
              <a:latin typeface="Cambria" pitchFamily="18" charset="0"/>
            </a:endParaRPr>
          </a:p>
          <a:p>
            <a:pPr>
              <a:defRPr/>
            </a:pPr>
            <a:endParaRPr lang="ru-RU" sz="2000" b="1" u="sng" dirty="0">
              <a:solidFill>
                <a:srgbClr val="FF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5" y="5179880"/>
            <a:ext cx="91090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575757"/>
                </a:solidFill>
              </a:rPr>
              <a:t>«...Мы </a:t>
            </a:r>
            <a:r>
              <a:rPr lang="ru-RU" sz="1700" dirty="0">
                <a:solidFill>
                  <a:srgbClr val="575757"/>
                </a:solidFill>
              </a:rPr>
              <a:t>планируем пойти по пути кредитных организаций, чтобы более активно использовать передачу портфелей, иметь возможности для нахождения инвесторов и в некоторых необходимых случаях использовать ресурс </a:t>
            </a:r>
            <a:r>
              <a:rPr lang="ru-RU" sz="1700" dirty="0" smtClean="0">
                <a:solidFill>
                  <a:srgbClr val="575757"/>
                </a:solidFill>
              </a:rPr>
              <a:t>государства…»</a:t>
            </a:r>
          </a:p>
          <a:p>
            <a:pPr algn="r"/>
            <a:r>
              <a:rPr lang="ru-RU" sz="1700" i="1" dirty="0" smtClean="0">
                <a:solidFill>
                  <a:srgbClr val="575757"/>
                </a:solidFill>
              </a:rPr>
              <a:t>В.В. </a:t>
            </a:r>
            <a:r>
              <a:rPr lang="ru-RU" sz="1700" i="1" dirty="0" err="1" smtClean="0">
                <a:solidFill>
                  <a:srgbClr val="575757"/>
                </a:solidFill>
              </a:rPr>
              <a:t>Чистюхин</a:t>
            </a:r>
            <a:endParaRPr lang="ru-RU" sz="1700" i="1" dirty="0">
              <a:solidFill>
                <a:srgbClr val="57575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6494" y="206187"/>
            <a:ext cx="5581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E42012"/>
                </a:solidFill>
                <a:ea typeface="Arial" charset="0"/>
              </a:rPr>
              <a:t>Взгляд участников страхового рынка</a:t>
            </a:r>
            <a:endParaRPr lang="ru-RU" altLang="ru-RU" sz="2000" b="1" dirty="0">
              <a:solidFill>
                <a:srgbClr val="E42012"/>
              </a:solidFill>
              <a:ea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7190" y="1699730"/>
            <a:ext cx="8172751" cy="638512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Прозрачность выполнения нормативов достаточности капитала страховых организаций </a:t>
            </a:r>
            <a:endParaRPr lang="ru-RU" b="1" dirty="0">
              <a:solidFill>
                <a:srgbClr val="575757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23528" y="548680"/>
            <a:ext cx="8640960" cy="0"/>
          </a:xfrm>
          <a:prstGeom prst="line">
            <a:avLst/>
          </a:prstGeom>
          <a:ln>
            <a:solidFill>
              <a:srgbClr val="E42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23529" y="1068982"/>
            <a:ext cx="8640959" cy="415802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288" algn="ctr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Ожидаемые изменения:</a:t>
            </a:r>
          </a:p>
          <a:p>
            <a:pPr marL="14288" algn="ctr"/>
            <a:endParaRPr lang="ru-RU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6494" y="2471068"/>
            <a:ext cx="494738" cy="641942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ru-RU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6494" y="3264718"/>
            <a:ext cx="494738" cy="641942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6494" y="4027795"/>
            <a:ext cx="494738" cy="641942"/>
          </a:xfrm>
          <a:prstGeom prst="roundRect">
            <a:avLst/>
          </a:prstGeom>
          <a:solidFill>
            <a:srgbClr val="F8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ru-RU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ru-RU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7191" y="2482224"/>
            <a:ext cx="8172750" cy="638512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Прозрачность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информации по бенефициарам страховых организаций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7191" y="3264718"/>
            <a:ext cx="8172750" cy="638512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Становление</a:t>
            </a:r>
            <a:r>
              <a:rPr lang="en-US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института санации страховых организаций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7191" y="4027795"/>
            <a:ext cx="8172750" cy="638512"/>
          </a:xfrm>
          <a:prstGeom prst="rect">
            <a:avLst/>
          </a:pr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Возврат </a:t>
            </a:r>
            <a:r>
              <a:rPr lang="ru-RU" b="1" dirty="0">
                <a:solidFill>
                  <a:srgbClr val="575757"/>
                </a:solidFill>
                <a:latin typeface="Arial" charset="0"/>
                <a:ea typeface="Arial" charset="0"/>
                <a:cs typeface="Arial" charset="0"/>
              </a:rPr>
              <a:t>иностранных инвестиций в капитал страховых организаций РФ</a:t>
            </a:r>
          </a:p>
        </p:txBody>
      </p:sp>
    </p:spTree>
    <p:extLst>
      <p:ext uri="{BB962C8B-B14F-4D97-AF65-F5344CB8AC3E}">
        <p14:creationId xmlns:p14="http://schemas.microsoft.com/office/powerpoint/2010/main" xmlns="" val="84950870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2" descr="Застав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" y="-9525"/>
            <a:ext cx="91313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-16668" y="-9525"/>
            <a:ext cx="9144000" cy="68580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700213"/>
            <a:ext cx="5761037" cy="201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387" y="2856112"/>
            <a:ext cx="6192838" cy="57665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3600" b="1" smtClean="0">
                <a:solidFill>
                  <a:srgbClr val="E46C0A"/>
                </a:solidFill>
                <a:ea typeface="Arial" charset="0"/>
              </a:rPr>
              <a:t>СПАСИБО </a:t>
            </a:r>
            <a:r>
              <a:rPr lang="ru-RU" sz="3600" b="1" dirty="0">
                <a:solidFill>
                  <a:srgbClr val="E46C0A"/>
                </a:solidFill>
                <a:ea typeface="Arial" charset="0"/>
              </a:rPr>
              <a:t>ЗА ВНИМАНИЕ</a:t>
            </a:r>
          </a:p>
          <a:p>
            <a:pPr>
              <a:defRPr/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4350" y="4508500"/>
            <a:ext cx="7586663" cy="13684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Cambria" pitchFamily="18" charset="0"/>
              <a:ea typeface="+mj-ea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387" y="5994960"/>
            <a:ext cx="8137152" cy="719225"/>
          </a:xfrm>
          <a:prstGeom prst="rect">
            <a:avLst/>
          </a:prstGeom>
          <a:solidFill>
            <a:srgbClr val="E8EAE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14350" y="4508500"/>
            <a:ext cx="7586663" cy="1545577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srgbClr val="575757"/>
              </a:solidFill>
              <a:ea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358138" y="6262967"/>
            <a:ext cx="4032250" cy="36036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575757"/>
                </a:solidFill>
                <a:ea typeface="Arial" charset="0"/>
              </a:rPr>
              <a:t>Сочи, 7 - 10 Сентября 2016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1519" y="6237312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575757"/>
                </a:solidFill>
                <a:ea typeface="Arial" charset="0"/>
              </a:rPr>
              <a:t>Всероссийский союз страховщиков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661</Words>
  <Application>Microsoft Office PowerPoint</Application>
  <PresentationFormat>Экран (4:3)</PresentationFormat>
  <Paragraphs>124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ЗАО "ЗапСибЖАСО"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osipov</dc:creator>
  <cp:lastModifiedBy>tarasov</cp:lastModifiedBy>
  <cp:revision>598</cp:revision>
  <cp:lastPrinted>2016-09-05T04:36:26Z</cp:lastPrinted>
  <dcterms:created xsi:type="dcterms:W3CDTF">2014-05-27T07:56:26Z</dcterms:created>
  <dcterms:modified xsi:type="dcterms:W3CDTF">2016-09-06T06:30:28Z</dcterms:modified>
</cp:coreProperties>
</file>