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  <p:sldMasterId id="2147483693" r:id="rId3"/>
  </p:sldMasterIdLst>
  <p:notesMasterIdLst>
    <p:notesMasterId r:id="rId14"/>
  </p:notesMasterIdLst>
  <p:handoutMasterIdLst>
    <p:handoutMasterId r:id="rId15"/>
  </p:handoutMasterIdLst>
  <p:sldIdLst>
    <p:sldId id="453" r:id="rId4"/>
    <p:sldId id="451" r:id="rId5"/>
    <p:sldId id="454" r:id="rId6"/>
    <p:sldId id="465" r:id="rId7"/>
    <p:sldId id="456" r:id="rId8"/>
    <p:sldId id="466" r:id="rId9"/>
    <p:sldId id="460" r:id="rId10"/>
    <p:sldId id="462" r:id="rId11"/>
    <p:sldId id="464" r:id="rId12"/>
    <p:sldId id="467" r:id="rId1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8B00"/>
    <a:srgbClr val="0086CD"/>
    <a:srgbClr val="59AB92"/>
    <a:srgbClr val="008080"/>
    <a:srgbClr val="9A5C00"/>
    <a:srgbClr val="FFD597"/>
    <a:srgbClr val="FFA219"/>
    <a:srgbClr val="666699"/>
    <a:srgbClr val="575757"/>
    <a:srgbClr val="AB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5" autoAdjust="0"/>
    <p:restoredTop sz="98544" autoAdjust="0"/>
  </p:normalViewPr>
  <p:slideViewPr>
    <p:cSldViewPr>
      <p:cViewPr varScale="1">
        <p:scale>
          <a:sx n="83" d="100"/>
          <a:sy n="83" d="100"/>
        </p:scale>
        <p:origin x="-1402" y="-77"/>
      </p:cViewPr>
      <p:guideLst>
        <p:guide orient="horz" pos="3702"/>
        <p:guide orient="horz" pos="210"/>
        <p:guide orient="horz" pos="799"/>
        <p:guide orient="horz" pos="731"/>
        <p:guide pos="5511"/>
        <p:guide pos="295"/>
        <p:guide pos="6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4002" y="-102"/>
      </p:cViewPr>
      <p:guideLst>
        <p:guide orient="horz" pos="3127"/>
        <p:guide orient="horz" pos="123"/>
        <p:guide orient="horz" pos="6081"/>
        <p:guide orient="horz" pos="5884"/>
        <p:guide pos="72"/>
        <p:guide pos="42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739545" y="9028191"/>
            <a:ext cx="4496378" cy="3125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961827" y="9340697"/>
            <a:ext cx="643183" cy="31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4685037-653E-4994-8415-FCFAD0877DDC}" type="datetimeFigureOut">
              <a:rPr lang="ru-RU"/>
              <a:pPr>
                <a:defRPr/>
              </a:pPr>
              <a:t>07.09.2016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740727" y="9340697"/>
            <a:ext cx="4495199" cy="3125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6235923" y="9340697"/>
            <a:ext cx="447278" cy="3125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C2162A-B19F-4688-9AFB-3A19882287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475" y="9340697"/>
            <a:ext cx="909897" cy="31250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tx2"/>
                </a:solidFill>
                <a:latin typeface="+mn-lt"/>
              </a:rPr>
              <a:t>Внешэкономбанк</a:t>
            </a:r>
            <a:endParaRPr lang="ru-RU" sz="1050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1205" y="9274059"/>
            <a:ext cx="146339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94389" y="9262569"/>
            <a:ext cx="146339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764273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1458913" y="195263"/>
            <a:ext cx="64595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3506235" y="195322"/>
            <a:ext cx="3176969" cy="9145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289031" y="9418823"/>
            <a:ext cx="394171" cy="3125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8874AA7-05A6-429D-A9C2-DF19B4165B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84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7B6CBB-5FF7-4BD9-B375-637C79619A48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58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66375-8AFF-45F1-A850-4BE669CBE974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12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874AA7-05A6-429D-A9C2-DF19B4165BA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780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874AA7-05A6-429D-A9C2-DF19B4165BA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017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/>
          <p:nvPr userDrawn="1"/>
        </p:nvGrpSpPr>
        <p:grpSpPr>
          <a:xfrm>
            <a:off x="1" y="0"/>
            <a:ext cx="9144001" cy="6858000"/>
            <a:chOff x="0" y="0"/>
            <a:chExt cx="9144001" cy="6858000"/>
          </a:xfrm>
          <a:solidFill>
            <a:srgbClr val="FFFFFF"/>
          </a:solidFill>
        </p:grpSpPr>
        <p:grpSp>
          <p:nvGrpSpPr>
            <p:cNvPr id="5" name="Группа 7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  <a:grpFill/>
          </p:grpSpPr>
          <p:sp>
            <p:nvSpPr>
              <p:cNvPr id="8" name="Прямоугольник 6"/>
              <p:cNvSpPr/>
              <p:nvPr/>
            </p:nvSpPr>
            <p:spPr>
              <a:xfrm>
                <a:off x="0" y="4365625"/>
                <a:ext cx="9144000" cy="249237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9" name="Прямоугольник 14"/>
              <p:cNvSpPr/>
              <p:nvPr/>
            </p:nvSpPr>
            <p:spPr>
              <a:xfrm>
                <a:off x="0" y="0"/>
                <a:ext cx="3635375" cy="4365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</p:grpSp>
        <p:sp>
          <p:nvSpPr>
            <p:cNvPr id="6" name="Прямоугольный треугольник 8"/>
            <p:cNvSpPr/>
            <p:nvPr/>
          </p:nvSpPr>
          <p:spPr>
            <a:xfrm rot="16200000">
              <a:off x="7704864" y="2926487"/>
              <a:ext cx="1440000" cy="143827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ый треугольник 17"/>
            <p:cNvSpPr/>
            <p:nvPr/>
          </p:nvSpPr>
          <p:spPr>
            <a:xfrm rot="5400000">
              <a:off x="3635264" y="633"/>
              <a:ext cx="1160465" cy="11592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0" name="Группа 16"/>
          <p:cNvGrpSpPr>
            <a:grpSpLocks/>
          </p:cNvGrpSpPr>
          <p:nvPr userDrawn="1"/>
        </p:nvGrpSpPr>
        <p:grpSpPr bwMode="auto">
          <a:xfrm>
            <a:off x="0" y="1160463"/>
            <a:ext cx="7705725" cy="3708400"/>
            <a:chOff x="1" y="1160463"/>
            <a:chExt cx="7705724" cy="3708402"/>
          </a:xfrm>
        </p:grpSpPr>
        <p:sp>
          <p:nvSpPr>
            <p:cNvPr id="11" name="Прямоугольник 15"/>
            <p:cNvSpPr/>
            <p:nvPr userDrawn="1"/>
          </p:nvSpPr>
          <p:spPr>
            <a:xfrm>
              <a:off x="1" y="1160463"/>
              <a:ext cx="3635375" cy="370840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Прямоугольник 20"/>
            <p:cNvSpPr/>
            <p:nvPr userDrawn="1"/>
          </p:nvSpPr>
          <p:spPr>
            <a:xfrm>
              <a:off x="3635376" y="4365627"/>
              <a:ext cx="4070349" cy="5032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3" name="Группа 10"/>
          <p:cNvGrpSpPr/>
          <p:nvPr userDrawn="1"/>
        </p:nvGrpSpPr>
        <p:grpSpPr>
          <a:xfrm>
            <a:off x="-4918" y="1"/>
            <a:ext cx="9147331" cy="6858001"/>
            <a:chOff x="0" y="0"/>
            <a:chExt cx="9147331" cy="6858001"/>
          </a:xfrm>
          <a:solidFill>
            <a:srgbClr val="FFFFFF">
              <a:alpha val="50196"/>
            </a:srgbClr>
          </a:solidFill>
        </p:grpSpPr>
        <p:sp>
          <p:nvSpPr>
            <p:cNvPr id="14" name="Прямоугольник 19"/>
            <p:cNvSpPr/>
            <p:nvPr/>
          </p:nvSpPr>
          <p:spPr>
            <a:xfrm>
              <a:off x="0" y="0"/>
              <a:ext cx="9147331" cy="116046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Прямоугольник 24"/>
            <p:cNvSpPr/>
            <p:nvPr/>
          </p:nvSpPr>
          <p:spPr>
            <a:xfrm>
              <a:off x="7705726" y="1160463"/>
              <a:ext cx="1436688" cy="56975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95289" y="1268414"/>
            <a:ext cx="3240609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95288" y="2781301"/>
            <a:ext cx="3240608" cy="1511299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слайда</a:t>
            </a:r>
          </a:p>
          <a:p>
            <a:r>
              <a:rPr lang="ru-RU" dirty="0" smtClean="0"/>
              <a:t>Шрифт </a:t>
            </a:r>
            <a:r>
              <a:rPr lang="en-US" dirty="0" smtClean="0"/>
              <a:t>Arial 16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1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DEE437-41E6-480D-949D-34CA959E6957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  <p:sp>
        <p:nvSpPr>
          <p:cNvPr id="1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DC6968F-F987-4472-B298-3243FEE053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027" name="Picture 3" descr="C:\Users\B22SMS\AppData\Local\Microsoft\Windows\Temporary Internet Files\Content.Outlook\H8LNO8F6\VEB_SME_BANK_rus_po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61" y="5229201"/>
            <a:ext cx="2403947" cy="92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1"/>
          <p:cNvSpPr txBox="1"/>
          <p:nvPr userDrawn="1"/>
        </p:nvSpPr>
        <p:spPr>
          <a:xfrm>
            <a:off x="395288" y="6381751"/>
            <a:ext cx="1223963" cy="2159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tx2"/>
                </a:solidFill>
                <a:latin typeface="+mn-lt"/>
              </a:rPr>
              <a:t>Внешэкономбанк</a:t>
            </a:r>
            <a:endParaRPr lang="ru-RU" sz="1050" dirty="0">
              <a:latin typeface="+mn-lt"/>
            </a:endParaRPr>
          </a:p>
        </p:txBody>
      </p:sp>
      <p:sp>
        <p:nvSpPr>
          <p:cNvPr id="8" name="Прямоугольник 16"/>
          <p:cNvSpPr/>
          <p:nvPr userDrawn="1"/>
        </p:nvSpPr>
        <p:spPr>
          <a:xfrm>
            <a:off x="1520825" y="6335714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9" name="Прямоугольник 17"/>
          <p:cNvSpPr/>
          <p:nvPr userDrawn="1"/>
        </p:nvSpPr>
        <p:spPr>
          <a:xfrm>
            <a:off x="2386012" y="6327776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9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8" y="1268414"/>
            <a:ext cx="41052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 smtClean="0"/>
              <a:t>Вставка диаграммы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Примечание</a:t>
            </a: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28028-D853-4D59-B0FA-58132526FE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619251" y="6380164"/>
            <a:ext cx="865188" cy="2159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EDE0C300-EED3-46BD-B73D-6AA07CA16A05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 userDrawn="1"/>
        </p:nvSpPr>
        <p:spPr>
          <a:xfrm>
            <a:off x="395288" y="6381751"/>
            <a:ext cx="1223963" cy="2159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tx2"/>
                </a:solidFill>
                <a:latin typeface="+mn-lt"/>
              </a:rPr>
              <a:t>Внешэкономбанк</a:t>
            </a:r>
            <a:endParaRPr lang="ru-RU" sz="1050" dirty="0">
              <a:latin typeface="+mn-lt"/>
            </a:endParaRPr>
          </a:p>
        </p:txBody>
      </p:sp>
      <p:sp>
        <p:nvSpPr>
          <p:cNvPr id="6" name="Прямоугольник 13"/>
          <p:cNvSpPr/>
          <p:nvPr userDrawn="1"/>
        </p:nvSpPr>
        <p:spPr>
          <a:xfrm>
            <a:off x="1520825" y="6335714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7" name="Прямоугольник 14"/>
          <p:cNvSpPr/>
          <p:nvPr userDrawn="1"/>
        </p:nvSpPr>
        <p:spPr>
          <a:xfrm>
            <a:off x="2386012" y="6327776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10" name="Диаграмма 9"/>
          <p:cNvSpPr>
            <a:spLocks noGrp="1"/>
          </p:cNvSpPr>
          <p:nvPr>
            <p:ph type="chart" sz="quarter" idx="14"/>
          </p:nvPr>
        </p:nvSpPr>
        <p:spPr>
          <a:xfrm>
            <a:off x="395289" y="1268414"/>
            <a:ext cx="835342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 smtClean="0"/>
              <a:t>Вставка диаграммы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95289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Примечание</a:t>
            </a: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A4B5-3976-4FCF-AAC0-1C435DBDB6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619251" y="6380164"/>
            <a:ext cx="865188" cy="2159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5F926542-2E53-40B2-AF30-AAF5A608510E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1"/>
          <p:cNvSpPr txBox="1"/>
          <p:nvPr userDrawn="1"/>
        </p:nvSpPr>
        <p:spPr>
          <a:xfrm>
            <a:off x="395288" y="6381751"/>
            <a:ext cx="1223963" cy="2159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tx2"/>
                </a:solidFill>
                <a:latin typeface="+mn-lt"/>
              </a:rPr>
              <a:t>Внешэкономбанк</a:t>
            </a:r>
            <a:endParaRPr lang="ru-RU" sz="1050" dirty="0">
              <a:latin typeface="+mn-lt"/>
            </a:endParaRPr>
          </a:p>
        </p:txBody>
      </p:sp>
      <p:sp>
        <p:nvSpPr>
          <p:cNvPr id="9" name="Прямоугольник 16"/>
          <p:cNvSpPr/>
          <p:nvPr userDrawn="1"/>
        </p:nvSpPr>
        <p:spPr>
          <a:xfrm>
            <a:off x="1520825" y="6335714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10" name="Прямоугольник 17"/>
          <p:cNvSpPr/>
          <p:nvPr userDrawn="1"/>
        </p:nvSpPr>
        <p:spPr>
          <a:xfrm>
            <a:off x="2386012" y="6327776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9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2" y="1268414"/>
            <a:ext cx="4032251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 smtClean="0"/>
              <a:t>Вставка таблицы</a:t>
            </a:r>
            <a:endParaRPr lang="ru-RU" noProof="0" dirty="0"/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Примечание</a:t>
            </a: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0DE4-2657-41B4-8944-71995369B8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619251" y="6380164"/>
            <a:ext cx="865188" cy="2159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7F026A13-A630-4A8D-BB14-DE63D985ACD5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/>
          <p:nvPr userDrawn="1"/>
        </p:nvSpPr>
        <p:spPr>
          <a:xfrm>
            <a:off x="395288" y="6381751"/>
            <a:ext cx="1223963" cy="2159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tx2"/>
                </a:solidFill>
                <a:latin typeface="+mn-lt"/>
              </a:rPr>
              <a:t>Внешэкономбанк</a:t>
            </a:r>
            <a:endParaRPr lang="ru-RU" sz="1050" dirty="0">
              <a:latin typeface="+mn-lt"/>
            </a:endParaRPr>
          </a:p>
        </p:txBody>
      </p:sp>
      <p:sp>
        <p:nvSpPr>
          <p:cNvPr id="9" name="Прямоугольник 13"/>
          <p:cNvSpPr/>
          <p:nvPr userDrawn="1"/>
        </p:nvSpPr>
        <p:spPr>
          <a:xfrm>
            <a:off x="1520825" y="6335714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10" name="Прямоугольник 14"/>
          <p:cNvSpPr/>
          <p:nvPr userDrawn="1"/>
        </p:nvSpPr>
        <p:spPr>
          <a:xfrm>
            <a:off x="2386012" y="6327776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8" y="1196977"/>
            <a:ext cx="4105275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43439" y="1268413"/>
            <a:ext cx="4032251" cy="4607004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4643439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Примечание</a:t>
            </a: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3B1DC-6F63-45DB-AF9E-46D4B0C631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619251" y="6380164"/>
            <a:ext cx="865188" cy="2159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A67A946E-A5AB-46B4-8B35-FC19AE7BCF61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/>
          <p:nvPr userDrawn="1"/>
        </p:nvSpPr>
        <p:spPr>
          <a:xfrm>
            <a:off x="395288" y="6381751"/>
            <a:ext cx="1223963" cy="2159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tx2"/>
                </a:solidFill>
                <a:latin typeface="+mn-lt"/>
              </a:rPr>
              <a:t>Внешэкономбанк</a:t>
            </a:r>
            <a:endParaRPr lang="ru-RU" sz="1050" dirty="0">
              <a:latin typeface="+mn-lt"/>
            </a:endParaRPr>
          </a:p>
        </p:txBody>
      </p:sp>
      <p:sp>
        <p:nvSpPr>
          <p:cNvPr id="6" name="Прямоугольник 13"/>
          <p:cNvSpPr/>
          <p:nvPr userDrawn="1"/>
        </p:nvSpPr>
        <p:spPr>
          <a:xfrm>
            <a:off x="1520825" y="6335714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7" name="Прямоугольник 14"/>
          <p:cNvSpPr/>
          <p:nvPr userDrawn="1"/>
        </p:nvSpPr>
        <p:spPr>
          <a:xfrm>
            <a:off x="2386012" y="6327776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8" name="Таблица 7"/>
          <p:cNvSpPr>
            <a:spLocks noGrp="1"/>
          </p:cNvSpPr>
          <p:nvPr>
            <p:ph type="tbl" sz="quarter" idx="14"/>
          </p:nvPr>
        </p:nvSpPr>
        <p:spPr>
          <a:xfrm>
            <a:off x="468314" y="1268414"/>
            <a:ext cx="8207375" cy="460851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 smtClean="0"/>
              <a:t>Вставка таблицы</a:t>
            </a:r>
            <a:endParaRPr lang="ru-RU" noProof="0" dirty="0"/>
          </a:p>
        </p:txBody>
      </p:sp>
      <p:sp>
        <p:nvSpPr>
          <p:cNvPr id="16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95289" y="5876925"/>
            <a:ext cx="835342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Примечание</a:t>
            </a: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5340-E7AC-4E17-ADB1-63CCF4F6ED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Дата 2"/>
          <p:cNvSpPr>
            <a:spLocks noGrp="1"/>
          </p:cNvSpPr>
          <p:nvPr>
            <p:ph type="dt" sz="half" idx="18"/>
          </p:nvPr>
        </p:nvSpPr>
        <p:spPr>
          <a:xfrm>
            <a:off x="1619251" y="6380164"/>
            <a:ext cx="865188" cy="2159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919E3F71-E23D-40B7-BCE5-6494809BA0E8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Пользовательс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/>
          <p:nvPr userDrawn="1"/>
        </p:nvSpPr>
        <p:spPr>
          <a:xfrm>
            <a:off x="395288" y="6381751"/>
            <a:ext cx="1223963" cy="2159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tx2"/>
                </a:solidFill>
                <a:latin typeface="+mn-lt"/>
              </a:rPr>
              <a:t>Внешэкономбанк</a:t>
            </a:r>
            <a:endParaRPr lang="ru-RU" sz="1050" dirty="0">
              <a:latin typeface="+mn-lt"/>
            </a:endParaRPr>
          </a:p>
        </p:txBody>
      </p:sp>
      <p:sp>
        <p:nvSpPr>
          <p:cNvPr id="4" name="Прямоугольник 10"/>
          <p:cNvSpPr/>
          <p:nvPr userDrawn="1"/>
        </p:nvSpPr>
        <p:spPr>
          <a:xfrm>
            <a:off x="1520825" y="6335714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5" name="Прямоугольник 11"/>
          <p:cNvSpPr/>
          <p:nvPr userDrawn="1"/>
        </p:nvSpPr>
        <p:spPr>
          <a:xfrm>
            <a:off x="2386012" y="6327776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C684E-0D5C-4E16-B3B3-423BDF4265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Дата 2"/>
          <p:cNvSpPr>
            <a:spLocks noGrp="1"/>
          </p:cNvSpPr>
          <p:nvPr>
            <p:ph type="dt" sz="half" idx="12"/>
          </p:nvPr>
        </p:nvSpPr>
        <p:spPr>
          <a:xfrm>
            <a:off x="1619251" y="6380164"/>
            <a:ext cx="865188" cy="2159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87DC82B1-0C17-4850-8CA6-B0D78EB11DE6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 userDrawn="1"/>
        </p:nvSpPr>
        <p:spPr>
          <a:xfrm>
            <a:off x="0" y="1557339"/>
            <a:ext cx="7705725" cy="53006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ый треугольник 7"/>
          <p:cNvSpPr/>
          <p:nvPr userDrawn="1"/>
        </p:nvSpPr>
        <p:spPr>
          <a:xfrm rot="5400000">
            <a:off x="1" y="1557339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ый треугольник 8"/>
          <p:cNvSpPr/>
          <p:nvPr userDrawn="1"/>
        </p:nvSpPr>
        <p:spPr>
          <a:xfrm rot="16200000">
            <a:off x="6301582" y="5453857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71551" y="2565401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971551" y="4078288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слайда</a:t>
            </a:r>
          </a:p>
          <a:p>
            <a:r>
              <a:rPr lang="ru-RU" dirty="0" smtClean="0"/>
              <a:t>Шрифт </a:t>
            </a:r>
            <a:r>
              <a:rPr lang="en-US" dirty="0" smtClean="0"/>
              <a:t>Arial</a:t>
            </a:r>
            <a:r>
              <a:rPr lang="ru-RU" dirty="0" smtClean="0"/>
              <a:t> 16пт.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3CED517-3B4D-4257-9F19-1BD6D12174F0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198606-51F3-4C37-8242-50DF1F59D1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612012" y="6554107"/>
            <a:ext cx="281409" cy="1442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966201" rtl="0" eaLnBrk="1" fontAlgn="base" latinLnBrk="0" hangingPunct="1">
              <a:lnSpc>
                <a:spcPts val="1267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66201" rtl="0" eaLnBrk="1" fontAlgn="base" latinLnBrk="0" hangingPunct="1">
                <a:lnSpc>
                  <a:spcPts val="1267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54979" y="120959"/>
            <a:ext cx="8638443" cy="5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805" tIns="40403" rIns="80805" bIns="40403" rtlCol="0" anchor="ctr">
            <a:noAutofit/>
          </a:bodyPr>
          <a:lstStyle>
            <a:lvl1pPr>
              <a:lnSpc>
                <a:spcPct val="100000"/>
              </a:lnSpc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027874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smtClean="0"/>
              <a:t>Образец заголовка</a:t>
            </a:r>
            <a:endParaRPr lang="en-US" dirty="0" smtClean="0"/>
          </a:p>
        </p:txBody>
      </p:sp>
      <p:grpSp>
        <p:nvGrpSpPr>
          <p:cNvPr id="2" name="Группа 1"/>
          <p:cNvGrpSpPr/>
          <p:nvPr userDrawn="1"/>
        </p:nvGrpSpPr>
        <p:grpSpPr>
          <a:xfrm>
            <a:off x="2" y="131606"/>
            <a:ext cx="9061081" cy="533231"/>
            <a:chOff x="0" y="285488"/>
            <a:chExt cx="12485730" cy="671848"/>
          </a:xfrm>
        </p:grpSpPr>
        <p:grpSp>
          <p:nvGrpSpPr>
            <p:cNvPr id="7" name="组合 9"/>
            <p:cNvGrpSpPr>
              <a:grpSpLocks/>
            </p:cNvGrpSpPr>
            <p:nvPr/>
          </p:nvGrpSpPr>
          <p:grpSpPr bwMode="auto">
            <a:xfrm flipH="1">
              <a:off x="12349163" y="285488"/>
              <a:ext cx="136567" cy="671101"/>
              <a:chOff x="7668348" y="242094"/>
              <a:chExt cx="98744" cy="564356"/>
            </a:xfrm>
          </p:grpSpPr>
          <p:sp>
            <p:nvSpPr>
              <p:cNvPr id="14" name="矩形 16"/>
              <p:cNvSpPr/>
              <p:nvPr/>
            </p:nvSpPr>
            <p:spPr>
              <a:xfrm>
                <a:off x="7668348" y="242468"/>
                <a:ext cx="62748" cy="564610"/>
              </a:xfrm>
              <a:prstGeom prst="rect">
                <a:avLst/>
              </a:prstGeom>
              <a:solidFill>
                <a:srgbClr val="ED8B00"/>
              </a:solidFill>
              <a:ln>
                <a:solidFill>
                  <a:srgbClr val="ED8B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1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5" name="直接连接符 17"/>
              <p:cNvCxnSpPr/>
              <p:nvPr/>
            </p:nvCxnSpPr>
            <p:spPr>
              <a:xfrm>
                <a:off x="7767827" y="242468"/>
                <a:ext cx="0" cy="564610"/>
              </a:xfrm>
              <a:prstGeom prst="line">
                <a:avLst/>
              </a:prstGeom>
              <a:ln w="28575">
                <a:solidFill>
                  <a:srgbClr val="ED8B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组合 3"/>
            <p:cNvGrpSpPr>
              <a:grpSpLocks/>
            </p:cNvGrpSpPr>
            <p:nvPr/>
          </p:nvGrpSpPr>
          <p:grpSpPr bwMode="auto">
            <a:xfrm>
              <a:off x="0" y="285933"/>
              <a:ext cx="250825" cy="671403"/>
              <a:chOff x="292894" y="242468"/>
              <a:chExt cx="188118" cy="564610"/>
            </a:xfrm>
          </p:grpSpPr>
          <p:sp>
            <p:nvSpPr>
              <p:cNvPr id="12" name="矩形 12"/>
              <p:cNvSpPr/>
              <p:nvPr/>
            </p:nvSpPr>
            <p:spPr>
              <a:xfrm>
                <a:off x="292894" y="242468"/>
                <a:ext cx="132556" cy="564610"/>
              </a:xfrm>
              <a:prstGeom prst="rect">
                <a:avLst/>
              </a:prstGeom>
              <a:solidFill>
                <a:srgbClr val="0086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1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3" name="直接连接符 13"/>
              <p:cNvCxnSpPr/>
              <p:nvPr/>
            </p:nvCxnSpPr>
            <p:spPr>
              <a:xfrm>
                <a:off x="481012" y="242468"/>
                <a:ext cx="0" cy="564610"/>
              </a:xfrm>
              <a:prstGeom prst="line">
                <a:avLst/>
              </a:prstGeom>
              <a:ln w="28575">
                <a:solidFill>
                  <a:srgbClr val="0086C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" name="Прямая соединительная линия 4"/>
          <p:cNvCxnSpPr/>
          <p:nvPr userDrawn="1"/>
        </p:nvCxnSpPr>
        <p:spPr>
          <a:xfrm>
            <a:off x="0" y="854259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84960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 userDrawn="1"/>
        </p:nvGrpSpPr>
        <p:grpSpPr>
          <a:xfrm>
            <a:off x="0" y="0"/>
            <a:ext cx="9144001" cy="6858000"/>
            <a:chOff x="0" y="0"/>
            <a:chExt cx="9144001" cy="6858000"/>
          </a:xfrm>
          <a:solidFill>
            <a:srgbClr val="FFFFFF"/>
          </a:solidFill>
        </p:grpSpPr>
        <p:grpSp>
          <p:nvGrpSpPr>
            <p:cNvPr id="5" name="Группа 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  <a:grpFill/>
          </p:grpSpPr>
          <p:sp>
            <p:nvSpPr>
              <p:cNvPr id="8" name="Прямоугольник 7"/>
              <p:cNvSpPr/>
              <p:nvPr/>
            </p:nvSpPr>
            <p:spPr>
              <a:xfrm>
                <a:off x="0" y="4365625"/>
                <a:ext cx="9144000" cy="249237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0" y="0"/>
                <a:ext cx="3635375" cy="43656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</p:grpSp>
        <p:sp>
          <p:nvSpPr>
            <p:cNvPr id="6" name="Прямоугольный треугольник 5"/>
            <p:cNvSpPr/>
            <p:nvPr/>
          </p:nvSpPr>
          <p:spPr>
            <a:xfrm rot="16200000">
              <a:off x="7704864" y="2926487"/>
              <a:ext cx="1440000" cy="143827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 rot="5400000">
              <a:off x="3631465" y="3910"/>
              <a:ext cx="1160465" cy="1152648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aseline="-25000" dirty="0"/>
            </a:p>
          </p:txBody>
        </p:sp>
      </p:grpSp>
      <p:grpSp>
        <p:nvGrpSpPr>
          <p:cNvPr id="10" name="Группа 9"/>
          <p:cNvGrpSpPr>
            <a:grpSpLocks/>
          </p:cNvGrpSpPr>
          <p:nvPr userDrawn="1"/>
        </p:nvGrpSpPr>
        <p:grpSpPr bwMode="auto">
          <a:xfrm>
            <a:off x="0" y="1160463"/>
            <a:ext cx="7705725" cy="3708400"/>
            <a:chOff x="1" y="1160463"/>
            <a:chExt cx="7705724" cy="3708402"/>
          </a:xfrm>
          <a:solidFill>
            <a:srgbClr val="ED8B00"/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1" y="1160463"/>
              <a:ext cx="3635375" cy="370840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635376" y="4365627"/>
              <a:ext cx="4070349" cy="5032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3" name="Группа 12"/>
          <p:cNvGrpSpPr/>
          <p:nvPr userDrawn="1"/>
        </p:nvGrpSpPr>
        <p:grpSpPr>
          <a:xfrm>
            <a:off x="-3331" y="-1"/>
            <a:ext cx="9183843" cy="6822283"/>
            <a:chOff x="0" y="0"/>
            <a:chExt cx="9183843" cy="6822283"/>
          </a:xfrm>
          <a:solidFill>
            <a:schemeClr val="bg2">
              <a:alpha val="50196"/>
            </a:schemeClr>
          </a:solidFill>
        </p:grpSpPr>
        <p:sp>
          <p:nvSpPr>
            <p:cNvPr id="14" name="Прямоугольник 13"/>
            <p:cNvSpPr/>
            <p:nvPr/>
          </p:nvSpPr>
          <p:spPr>
            <a:xfrm>
              <a:off x="0" y="0"/>
              <a:ext cx="9147331" cy="116046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709056" y="1160463"/>
              <a:ext cx="1474787" cy="56618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0" name="Заголовок 4"/>
          <p:cNvSpPr>
            <a:spLocks noGrp="1"/>
          </p:cNvSpPr>
          <p:nvPr>
            <p:ph type="ctrTitle"/>
          </p:nvPr>
        </p:nvSpPr>
        <p:spPr>
          <a:xfrm>
            <a:off x="395288" y="1411288"/>
            <a:ext cx="3240087" cy="1512887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altLang="ru-RU" dirty="0" smtClean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/>
          </p:nvPr>
        </p:nvSpPr>
        <p:spPr>
          <a:xfrm>
            <a:off x="395536" y="3789040"/>
            <a:ext cx="3239839" cy="864096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pPr lvl="0"/>
            <a:r>
              <a:rPr lang="en-US" smtClean="0"/>
              <a:t>Образец текста</a:t>
            </a:r>
          </a:p>
        </p:txBody>
      </p:sp>
      <p:pic>
        <p:nvPicPr>
          <p:cNvPr id="1026" name="Рисунок 2" descr="Описание: Описание: C:\Users\b23bvm\Documents\ЛОГО1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509588"/>
            <a:ext cx="225107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271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1557338"/>
            <a:ext cx="7705725" cy="5300662"/>
          </a:xfrm>
          <a:prstGeom prst="rect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ый треугольник 3"/>
          <p:cNvSpPr/>
          <p:nvPr userDrawn="1"/>
        </p:nvSpPr>
        <p:spPr>
          <a:xfrm rot="5400000">
            <a:off x="0" y="1557338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ый треугольник 4"/>
          <p:cNvSpPr/>
          <p:nvPr userDrawn="1"/>
        </p:nvSpPr>
        <p:spPr>
          <a:xfrm rot="16200000">
            <a:off x="6301582" y="5453856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971550" y="3213100"/>
            <a:ext cx="45370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kumimoji="0" lang="ru-RU" sz="1800" dirty="0" smtClean="0">
                <a:solidFill>
                  <a:schemeClr val="bg1"/>
                </a:solidFill>
                <a:latin typeface="PT Sans" charset="0"/>
              </a:rPr>
              <a:t>Россия,  115035</a:t>
            </a:r>
          </a:p>
          <a:p>
            <a:pPr>
              <a:defRPr/>
            </a:pPr>
            <a:r>
              <a:rPr kumimoji="0" lang="ru-RU" sz="1800" dirty="0" smtClean="0">
                <a:solidFill>
                  <a:schemeClr val="bg1"/>
                </a:solidFill>
                <a:latin typeface="PT Sans" charset="0"/>
              </a:rPr>
              <a:t>Москва,  ул.Садовническая,  д. 79</a:t>
            </a:r>
          </a:p>
          <a:p>
            <a:pPr>
              <a:defRPr/>
            </a:pPr>
            <a:endParaRPr kumimoji="0" lang="en-US" sz="1800" dirty="0" smtClean="0">
              <a:solidFill>
                <a:schemeClr val="bg1"/>
              </a:solidFill>
              <a:latin typeface="PT Sans" charset="0"/>
            </a:endParaRPr>
          </a:p>
          <a:p>
            <a:pPr>
              <a:defRPr/>
            </a:pPr>
            <a:r>
              <a:rPr kumimoji="0" lang="ru-RU" sz="1800" dirty="0" smtClean="0">
                <a:solidFill>
                  <a:schemeClr val="bg1"/>
                </a:solidFill>
                <a:latin typeface="PT Sans" charset="0"/>
              </a:rPr>
              <a:t>Телефоны: +7(</a:t>
            </a:r>
            <a:r>
              <a:rPr kumimoji="0" lang="en-US" sz="1800" dirty="0" smtClean="0">
                <a:solidFill>
                  <a:schemeClr val="bg1"/>
                </a:solidFill>
                <a:latin typeface="PT Sans" charset="0"/>
              </a:rPr>
              <a:t>495)783-79-98</a:t>
            </a:r>
          </a:p>
          <a:p>
            <a:pPr>
              <a:defRPr/>
            </a:pPr>
            <a:r>
              <a:rPr kumimoji="0" lang="ru-RU" sz="1800" dirty="0" smtClean="0">
                <a:solidFill>
                  <a:schemeClr val="bg1"/>
                </a:solidFill>
                <a:latin typeface="PT Sans" charset="0"/>
              </a:rPr>
              <a:t>                  +7</a:t>
            </a:r>
            <a:r>
              <a:rPr kumimoji="0" lang="en-US" sz="1800" dirty="0" smtClean="0">
                <a:solidFill>
                  <a:schemeClr val="bg1"/>
                </a:solidFill>
                <a:latin typeface="PT Sans" charset="0"/>
              </a:rPr>
              <a:t>(495)783-79-66</a:t>
            </a:r>
          </a:p>
          <a:p>
            <a:pPr>
              <a:defRPr/>
            </a:pPr>
            <a:r>
              <a:rPr kumimoji="0" lang="ru-RU" sz="1800" dirty="0" smtClean="0">
                <a:solidFill>
                  <a:schemeClr val="bg1"/>
                </a:solidFill>
                <a:latin typeface="PT Sans" charset="0"/>
              </a:rPr>
              <a:t>Факс:         +7(495)783-79-74</a:t>
            </a:r>
            <a:br>
              <a:rPr kumimoji="0" lang="ru-RU" sz="1800" dirty="0" smtClean="0">
                <a:solidFill>
                  <a:schemeClr val="bg1"/>
                </a:solidFill>
                <a:latin typeface="PT Sans" charset="0"/>
              </a:rPr>
            </a:br>
            <a:endParaRPr kumimoji="0" lang="ru-RU" sz="1800" dirty="0" smtClean="0">
              <a:solidFill>
                <a:schemeClr val="bg1"/>
              </a:solidFill>
              <a:latin typeface="PT Sans" charset="0"/>
            </a:endParaRPr>
          </a:p>
          <a:p>
            <a:pPr>
              <a:defRPr/>
            </a:pPr>
            <a:endParaRPr kumimoji="0" lang="ru-RU" sz="1800" dirty="0" smtClean="0">
              <a:solidFill>
                <a:schemeClr val="bg1"/>
              </a:solidFill>
              <a:latin typeface="PT Sans" charset="0"/>
            </a:endParaRPr>
          </a:p>
          <a:p>
            <a:pPr>
              <a:defRPr/>
            </a:pPr>
            <a:r>
              <a:rPr kumimoji="0" lang="en-US" sz="1800" dirty="0" smtClean="0">
                <a:solidFill>
                  <a:schemeClr val="bg1"/>
                </a:solidFill>
                <a:latin typeface="PT Sans" charset="0"/>
              </a:rPr>
              <a:t>www.mspbank.ru</a:t>
            </a:r>
            <a:endParaRPr kumimoji="0" lang="ru-RU" sz="1800" dirty="0" smtClean="0"/>
          </a:p>
          <a:p>
            <a:pPr>
              <a:defRPr/>
            </a:pPr>
            <a:endParaRPr kumimoji="0" lang="ru-RU" sz="1800" dirty="0" smtClean="0"/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971550" y="2565401"/>
            <a:ext cx="6480770" cy="431551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EDF8CD7-C2B1-4118-94C0-E369D09784E5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</a:blip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60CFAB7-1EB7-4583-AF4D-0C5B969612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94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/>
          <p:nvPr userDrawn="1"/>
        </p:nvSpPr>
        <p:spPr>
          <a:xfrm>
            <a:off x="0" y="1557339"/>
            <a:ext cx="7705725" cy="53006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ый треугольник 7"/>
          <p:cNvSpPr/>
          <p:nvPr userDrawn="1"/>
        </p:nvSpPr>
        <p:spPr>
          <a:xfrm rot="5400000">
            <a:off x="1" y="1557339"/>
            <a:ext cx="1042987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ый треугольник 8"/>
          <p:cNvSpPr/>
          <p:nvPr userDrawn="1"/>
        </p:nvSpPr>
        <p:spPr>
          <a:xfrm rot="16200000">
            <a:off x="6301582" y="5453857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71551" y="2565401"/>
            <a:ext cx="4537075" cy="1512887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971551" y="4078288"/>
            <a:ext cx="4537075" cy="143827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слайда</a:t>
            </a:r>
          </a:p>
          <a:p>
            <a:r>
              <a:rPr lang="ru-RU" dirty="0" smtClean="0"/>
              <a:t>Шрифт </a:t>
            </a:r>
            <a:r>
              <a:rPr lang="en-US" dirty="0" smtClean="0"/>
              <a:t>Arial 16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3F78242-00DE-4D9D-B0A6-66F2D58D76F1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18EF87-67E8-4A96-8AD2-26FD826F0C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5" name="Picture 3" descr="C:\Users\B22SMS\AppData\Local\Microsoft\Windows\Temporary Internet Files\Content.Outlook\H8LNO8F6\VEB_SME_BANK_rus_po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1"/>
            <a:ext cx="2403947" cy="92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08C932-120C-4D5F-AE90-B8E796D70C72}" type="datetime1">
              <a:rPr lang="ru-RU"/>
              <a:pPr/>
              <a:t>07.09.2016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668A4-3A4E-4921-B7D4-35B12929683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13B4DB-281A-46E0-AB07-F12B525A9F99}" type="datetime1">
              <a:rPr lang="ru-RU"/>
              <a:pPr/>
              <a:t>07.09.2016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1A87F-0117-427D-A322-D14B4074A58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AC15B4-4562-4D80-B1DA-AADA46DEA0E2}" type="datetime1">
              <a:rPr lang="ru-RU"/>
              <a:pPr/>
              <a:t>07.09.2016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9F485-12A5-465B-A1CC-5F04265FF06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CE123-F08F-47A3-A60B-C8D846C4B5BA}" type="datetime1">
              <a:rPr lang="ru-RU"/>
              <a:pPr/>
              <a:t>07.09.2016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32875-64B0-4D67-A3D5-FE4153D9917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9080B9-B94C-49F8-8275-2D68ACEF8532}" type="datetime1">
              <a:rPr lang="ru-RU"/>
              <a:pPr/>
              <a:t>07.09.2016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2370B-0C8F-401D-A8D8-04E55B59803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4AECDE-5E5E-43D5-803B-F303BC89F8CB}" type="datetime1">
              <a:rPr lang="ru-RU"/>
              <a:pPr/>
              <a:t>07.09.2016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9D417-9164-4799-8D51-E5DA209F552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06F25-7B9B-4FDD-AFD2-CB186C25B5B2}" type="datetime1">
              <a:rPr lang="ru-RU"/>
              <a:pPr/>
              <a:t>07.09.2016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BEAE2-3A3E-43D4-9AAF-C25082A3CD2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4F2EA-25B3-4A61-B509-FFBC3A08D46B}" type="datetime1">
              <a:rPr lang="ru-RU"/>
              <a:pPr/>
              <a:t>07.09.2016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46E71-046F-40AA-B641-5A663A5396F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653C6F-8F23-4559-AAB0-6505F82437BE}" type="datetime1">
              <a:rPr lang="ru-RU"/>
              <a:pPr/>
              <a:t>07.09.2016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62554-0A6D-4FC8-A8E2-17A5AE58993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C49FD-1C34-47E6-9BD6-72A59E622BBA}" type="datetime1">
              <a:rPr lang="ru-RU"/>
              <a:pPr/>
              <a:t>07.09.2016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0F54F-19FC-4B3B-B67F-49B9EF03015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7"/>
          <p:cNvSpPr/>
          <p:nvPr userDrawn="1"/>
        </p:nvSpPr>
        <p:spPr>
          <a:xfrm>
            <a:off x="0" y="1160463"/>
            <a:ext cx="7705725" cy="3708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5" name="Прямая соединительная линия 27"/>
          <p:cNvCxnSpPr/>
          <p:nvPr userDrawn="1"/>
        </p:nvCxnSpPr>
        <p:spPr>
          <a:xfrm rot="8100000">
            <a:off x="42100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28"/>
          <p:cNvCxnSpPr/>
          <p:nvPr userDrawn="1"/>
        </p:nvCxnSpPr>
        <p:spPr>
          <a:xfrm rot="8100000">
            <a:off x="43624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30"/>
          <p:cNvCxnSpPr/>
          <p:nvPr userDrawn="1"/>
        </p:nvCxnSpPr>
        <p:spPr>
          <a:xfrm rot="8100000">
            <a:off x="45148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31"/>
          <p:cNvCxnSpPr/>
          <p:nvPr userDrawn="1"/>
        </p:nvCxnSpPr>
        <p:spPr>
          <a:xfrm rot="8100000">
            <a:off x="46672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32"/>
          <p:cNvCxnSpPr/>
          <p:nvPr userDrawn="1"/>
        </p:nvCxnSpPr>
        <p:spPr>
          <a:xfrm rot="8100000">
            <a:off x="48196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33"/>
          <p:cNvCxnSpPr/>
          <p:nvPr userDrawn="1"/>
        </p:nvCxnSpPr>
        <p:spPr>
          <a:xfrm rot="8100000">
            <a:off x="49720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35"/>
          <p:cNvCxnSpPr/>
          <p:nvPr userDrawn="1"/>
        </p:nvCxnSpPr>
        <p:spPr>
          <a:xfrm rot="8100000">
            <a:off x="51244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36"/>
          <p:cNvCxnSpPr/>
          <p:nvPr userDrawn="1"/>
        </p:nvCxnSpPr>
        <p:spPr>
          <a:xfrm rot="8100000">
            <a:off x="52768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7"/>
          <p:cNvCxnSpPr/>
          <p:nvPr userDrawn="1"/>
        </p:nvCxnSpPr>
        <p:spPr>
          <a:xfrm rot="8100000">
            <a:off x="54292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38"/>
          <p:cNvCxnSpPr/>
          <p:nvPr userDrawn="1"/>
        </p:nvCxnSpPr>
        <p:spPr>
          <a:xfrm rot="8100000">
            <a:off x="55816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39"/>
          <p:cNvCxnSpPr/>
          <p:nvPr userDrawn="1"/>
        </p:nvCxnSpPr>
        <p:spPr>
          <a:xfrm rot="8100000">
            <a:off x="57340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40"/>
          <p:cNvCxnSpPr/>
          <p:nvPr userDrawn="1"/>
        </p:nvCxnSpPr>
        <p:spPr>
          <a:xfrm rot="8100000">
            <a:off x="58864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41"/>
          <p:cNvCxnSpPr/>
          <p:nvPr userDrawn="1"/>
        </p:nvCxnSpPr>
        <p:spPr>
          <a:xfrm rot="8100000">
            <a:off x="60388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21"/>
          <p:cNvCxnSpPr/>
          <p:nvPr userDrawn="1"/>
        </p:nvCxnSpPr>
        <p:spPr>
          <a:xfrm rot="8100000">
            <a:off x="37528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22"/>
          <p:cNvCxnSpPr/>
          <p:nvPr userDrawn="1"/>
        </p:nvCxnSpPr>
        <p:spPr>
          <a:xfrm rot="8100000">
            <a:off x="39052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5"/>
          <p:cNvCxnSpPr/>
          <p:nvPr userDrawn="1"/>
        </p:nvCxnSpPr>
        <p:spPr>
          <a:xfrm rot="8100000">
            <a:off x="40576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75"/>
          <p:cNvCxnSpPr/>
          <p:nvPr userDrawn="1"/>
        </p:nvCxnSpPr>
        <p:spPr>
          <a:xfrm rot="8100000">
            <a:off x="13144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76"/>
          <p:cNvCxnSpPr/>
          <p:nvPr userDrawn="1"/>
        </p:nvCxnSpPr>
        <p:spPr>
          <a:xfrm rot="8100000">
            <a:off x="14668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77"/>
          <p:cNvCxnSpPr/>
          <p:nvPr userDrawn="1"/>
        </p:nvCxnSpPr>
        <p:spPr>
          <a:xfrm rot="8100000">
            <a:off x="16192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78"/>
          <p:cNvCxnSpPr/>
          <p:nvPr userDrawn="1"/>
        </p:nvCxnSpPr>
        <p:spPr>
          <a:xfrm rot="8100000">
            <a:off x="17716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79"/>
          <p:cNvCxnSpPr/>
          <p:nvPr userDrawn="1"/>
        </p:nvCxnSpPr>
        <p:spPr>
          <a:xfrm rot="8100000">
            <a:off x="19240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80"/>
          <p:cNvCxnSpPr/>
          <p:nvPr userDrawn="1"/>
        </p:nvCxnSpPr>
        <p:spPr>
          <a:xfrm rot="8100000">
            <a:off x="20764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81"/>
          <p:cNvCxnSpPr/>
          <p:nvPr userDrawn="1"/>
        </p:nvCxnSpPr>
        <p:spPr>
          <a:xfrm rot="8100000">
            <a:off x="22288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82"/>
          <p:cNvCxnSpPr/>
          <p:nvPr userDrawn="1"/>
        </p:nvCxnSpPr>
        <p:spPr>
          <a:xfrm rot="8100000">
            <a:off x="23812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83"/>
          <p:cNvCxnSpPr/>
          <p:nvPr userDrawn="1"/>
        </p:nvCxnSpPr>
        <p:spPr>
          <a:xfrm rot="8100000">
            <a:off x="25336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84"/>
          <p:cNvCxnSpPr/>
          <p:nvPr userDrawn="1"/>
        </p:nvCxnSpPr>
        <p:spPr>
          <a:xfrm rot="8100000">
            <a:off x="26860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85"/>
          <p:cNvCxnSpPr/>
          <p:nvPr userDrawn="1"/>
        </p:nvCxnSpPr>
        <p:spPr>
          <a:xfrm rot="8100000">
            <a:off x="28384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86"/>
          <p:cNvCxnSpPr/>
          <p:nvPr userDrawn="1"/>
        </p:nvCxnSpPr>
        <p:spPr>
          <a:xfrm rot="8100000">
            <a:off x="29908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87"/>
          <p:cNvCxnSpPr/>
          <p:nvPr userDrawn="1"/>
        </p:nvCxnSpPr>
        <p:spPr>
          <a:xfrm rot="8100000">
            <a:off x="31432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88"/>
          <p:cNvCxnSpPr/>
          <p:nvPr userDrawn="1"/>
        </p:nvCxnSpPr>
        <p:spPr>
          <a:xfrm rot="8100000">
            <a:off x="32956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89"/>
          <p:cNvCxnSpPr/>
          <p:nvPr userDrawn="1"/>
        </p:nvCxnSpPr>
        <p:spPr>
          <a:xfrm rot="8100000">
            <a:off x="32956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90"/>
          <p:cNvCxnSpPr/>
          <p:nvPr userDrawn="1"/>
        </p:nvCxnSpPr>
        <p:spPr>
          <a:xfrm rot="8100000">
            <a:off x="34480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91"/>
          <p:cNvCxnSpPr/>
          <p:nvPr userDrawn="1"/>
        </p:nvCxnSpPr>
        <p:spPr>
          <a:xfrm rot="8100000">
            <a:off x="36004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93"/>
          <p:cNvCxnSpPr/>
          <p:nvPr userDrawn="1"/>
        </p:nvCxnSpPr>
        <p:spPr>
          <a:xfrm rot="8100000">
            <a:off x="8572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94"/>
          <p:cNvCxnSpPr/>
          <p:nvPr userDrawn="1"/>
        </p:nvCxnSpPr>
        <p:spPr>
          <a:xfrm rot="8100000">
            <a:off x="10096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95"/>
          <p:cNvCxnSpPr/>
          <p:nvPr userDrawn="1"/>
        </p:nvCxnSpPr>
        <p:spPr>
          <a:xfrm rot="8100000">
            <a:off x="11620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101"/>
          <p:cNvCxnSpPr/>
          <p:nvPr userDrawn="1"/>
        </p:nvCxnSpPr>
        <p:spPr>
          <a:xfrm rot="8100000">
            <a:off x="5524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102"/>
          <p:cNvCxnSpPr/>
          <p:nvPr userDrawn="1"/>
        </p:nvCxnSpPr>
        <p:spPr>
          <a:xfrm rot="8100000">
            <a:off x="704849" y="2184400"/>
            <a:ext cx="6191251" cy="0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122"/>
          <p:cNvCxnSpPr/>
          <p:nvPr userDrawn="1"/>
        </p:nvCxnSpPr>
        <p:spPr>
          <a:xfrm rot="8100000">
            <a:off x="42195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123"/>
          <p:cNvCxnSpPr/>
          <p:nvPr userDrawn="1"/>
        </p:nvCxnSpPr>
        <p:spPr>
          <a:xfrm rot="8100000">
            <a:off x="43719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124"/>
          <p:cNvCxnSpPr/>
          <p:nvPr userDrawn="1"/>
        </p:nvCxnSpPr>
        <p:spPr>
          <a:xfrm rot="8100000">
            <a:off x="45243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125"/>
          <p:cNvCxnSpPr/>
          <p:nvPr userDrawn="1"/>
        </p:nvCxnSpPr>
        <p:spPr>
          <a:xfrm rot="8100000">
            <a:off x="46767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126"/>
          <p:cNvCxnSpPr/>
          <p:nvPr userDrawn="1"/>
        </p:nvCxnSpPr>
        <p:spPr>
          <a:xfrm rot="8100000">
            <a:off x="48291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127"/>
          <p:cNvCxnSpPr/>
          <p:nvPr userDrawn="1"/>
        </p:nvCxnSpPr>
        <p:spPr>
          <a:xfrm rot="8100000">
            <a:off x="49815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128"/>
          <p:cNvCxnSpPr/>
          <p:nvPr userDrawn="1"/>
        </p:nvCxnSpPr>
        <p:spPr>
          <a:xfrm rot="8100000">
            <a:off x="51339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129"/>
          <p:cNvCxnSpPr/>
          <p:nvPr userDrawn="1"/>
        </p:nvCxnSpPr>
        <p:spPr>
          <a:xfrm rot="8100000">
            <a:off x="52863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130"/>
          <p:cNvCxnSpPr/>
          <p:nvPr userDrawn="1"/>
        </p:nvCxnSpPr>
        <p:spPr>
          <a:xfrm rot="8100000">
            <a:off x="54387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131"/>
          <p:cNvCxnSpPr/>
          <p:nvPr userDrawn="1"/>
        </p:nvCxnSpPr>
        <p:spPr>
          <a:xfrm rot="8100000">
            <a:off x="55911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132"/>
          <p:cNvCxnSpPr/>
          <p:nvPr userDrawn="1"/>
        </p:nvCxnSpPr>
        <p:spPr>
          <a:xfrm rot="8100000">
            <a:off x="57435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133"/>
          <p:cNvCxnSpPr/>
          <p:nvPr userDrawn="1"/>
        </p:nvCxnSpPr>
        <p:spPr>
          <a:xfrm rot="8100000">
            <a:off x="5895974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134"/>
          <p:cNvCxnSpPr/>
          <p:nvPr userDrawn="1"/>
        </p:nvCxnSpPr>
        <p:spPr>
          <a:xfrm rot="8100000">
            <a:off x="60483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140"/>
          <p:cNvCxnSpPr/>
          <p:nvPr userDrawn="1"/>
        </p:nvCxnSpPr>
        <p:spPr>
          <a:xfrm rot="8100000">
            <a:off x="37623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141"/>
          <p:cNvCxnSpPr/>
          <p:nvPr userDrawn="1"/>
        </p:nvCxnSpPr>
        <p:spPr>
          <a:xfrm rot="8100000">
            <a:off x="39147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142"/>
          <p:cNvCxnSpPr/>
          <p:nvPr userDrawn="1"/>
        </p:nvCxnSpPr>
        <p:spPr>
          <a:xfrm rot="8100000">
            <a:off x="40671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143"/>
          <p:cNvCxnSpPr/>
          <p:nvPr userDrawn="1"/>
        </p:nvCxnSpPr>
        <p:spPr>
          <a:xfrm rot="8100000">
            <a:off x="13239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144"/>
          <p:cNvCxnSpPr/>
          <p:nvPr userDrawn="1"/>
        </p:nvCxnSpPr>
        <p:spPr>
          <a:xfrm rot="8100000">
            <a:off x="14763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145"/>
          <p:cNvCxnSpPr/>
          <p:nvPr userDrawn="1"/>
        </p:nvCxnSpPr>
        <p:spPr>
          <a:xfrm rot="8100000">
            <a:off x="16287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146"/>
          <p:cNvCxnSpPr/>
          <p:nvPr userDrawn="1"/>
        </p:nvCxnSpPr>
        <p:spPr>
          <a:xfrm rot="8100000">
            <a:off x="17811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147"/>
          <p:cNvCxnSpPr/>
          <p:nvPr userDrawn="1"/>
        </p:nvCxnSpPr>
        <p:spPr>
          <a:xfrm rot="8100000">
            <a:off x="19335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148"/>
          <p:cNvCxnSpPr/>
          <p:nvPr userDrawn="1"/>
        </p:nvCxnSpPr>
        <p:spPr>
          <a:xfrm rot="8100000">
            <a:off x="2085974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149"/>
          <p:cNvCxnSpPr/>
          <p:nvPr userDrawn="1"/>
        </p:nvCxnSpPr>
        <p:spPr>
          <a:xfrm rot="8100000">
            <a:off x="22383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150"/>
          <p:cNvCxnSpPr/>
          <p:nvPr userDrawn="1"/>
        </p:nvCxnSpPr>
        <p:spPr>
          <a:xfrm rot="8100000">
            <a:off x="23907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151"/>
          <p:cNvCxnSpPr/>
          <p:nvPr userDrawn="1"/>
        </p:nvCxnSpPr>
        <p:spPr>
          <a:xfrm rot="8100000">
            <a:off x="25431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152"/>
          <p:cNvCxnSpPr/>
          <p:nvPr userDrawn="1"/>
        </p:nvCxnSpPr>
        <p:spPr>
          <a:xfrm rot="8100000">
            <a:off x="2695574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153"/>
          <p:cNvCxnSpPr/>
          <p:nvPr userDrawn="1"/>
        </p:nvCxnSpPr>
        <p:spPr>
          <a:xfrm rot="8100000">
            <a:off x="28479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154"/>
          <p:cNvCxnSpPr/>
          <p:nvPr userDrawn="1"/>
        </p:nvCxnSpPr>
        <p:spPr>
          <a:xfrm rot="8100000">
            <a:off x="3000374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155"/>
          <p:cNvCxnSpPr/>
          <p:nvPr userDrawn="1"/>
        </p:nvCxnSpPr>
        <p:spPr>
          <a:xfrm rot="8100000">
            <a:off x="31527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156"/>
          <p:cNvCxnSpPr/>
          <p:nvPr userDrawn="1"/>
        </p:nvCxnSpPr>
        <p:spPr>
          <a:xfrm rot="8100000">
            <a:off x="3305174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157"/>
          <p:cNvCxnSpPr/>
          <p:nvPr userDrawn="1"/>
        </p:nvCxnSpPr>
        <p:spPr>
          <a:xfrm rot="8100000">
            <a:off x="3305174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158"/>
          <p:cNvCxnSpPr/>
          <p:nvPr userDrawn="1"/>
        </p:nvCxnSpPr>
        <p:spPr>
          <a:xfrm rot="8100000">
            <a:off x="34575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159"/>
          <p:cNvCxnSpPr/>
          <p:nvPr userDrawn="1"/>
        </p:nvCxnSpPr>
        <p:spPr>
          <a:xfrm rot="8100000">
            <a:off x="3609974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160"/>
          <p:cNvCxnSpPr/>
          <p:nvPr userDrawn="1"/>
        </p:nvCxnSpPr>
        <p:spPr>
          <a:xfrm rot="8100000">
            <a:off x="8667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161"/>
          <p:cNvCxnSpPr/>
          <p:nvPr userDrawn="1"/>
        </p:nvCxnSpPr>
        <p:spPr>
          <a:xfrm rot="8100000">
            <a:off x="10191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162"/>
          <p:cNvCxnSpPr/>
          <p:nvPr userDrawn="1"/>
        </p:nvCxnSpPr>
        <p:spPr>
          <a:xfrm rot="8100000">
            <a:off x="11715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163"/>
          <p:cNvCxnSpPr/>
          <p:nvPr userDrawn="1"/>
        </p:nvCxnSpPr>
        <p:spPr>
          <a:xfrm rot="8100000">
            <a:off x="5619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164"/>
          <p:cNvCxnSpPr/>
          <p:nvPr userDrawn="1"/>
        </p:nvCxnSpPr>
        <p:spPr>
          <a:xfrm rot="8100000">
            <a:off x="714375" y="2190750"/>
            <a:ext cx="6191251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Группа 16"/>
          <p:cNvGrpSpPr>
            <a:grpSpLocks/>
          </p:cNvGrpSpPr>
          <p:nvPr userDrawn="1"/>
        </p:nvGrpSpPr>
        <p:grpSpPr bwMode="auto">
          <a:xfrm>
            <a:off x="0" y="1160463"/>
            <a:ext cx="7705725" cy="3708400"/>
            <a:chOff x="0" y="1160463"/>
            <a:chExt cx="7705725" cy="3708400"/>
          </a:xfrm>
        </p:grpSpPr>
        <p:sp>
          <p:nvSpPr>
            <p:cNvPr id="83" name="Прямоугольник 15"/>
            <p:cNvSpPr/>
            <p:nvPr userDrawn="1"/>
          </p:nvSpPr>
          <p:spPr>
            <a:xfrm>
              <a:off x="0" y="1160463"/>
              <a:ext cx="4572000" cy="3708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4" name="Прямоугольник 20"/>
            <p:cNvSpPr/>
            <p:nvPr userDrawn="1"/>
          </p:nvSpPr>
          <p:spPr>
            <a:xfrm>
              <a:off x="4572000" y="3716338"/>
              <a:ext cx="3133725" cy="1152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95288" y="2781301"/>
            <a:ext cx="4166971" cy="93573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слайда</a:t>
            </a:r>
          </a:p>
          <a:p>
            <a:r>
              <a:rPr lang="ru-RU" dirty="0" smtClean="0"/>
              <a:t>Шрифт </a:t>
            </a:r>
            <a:r>
              <a:rPr lang="en-US" dirty="0" smtClean="0"/>
              <a:t>Arial 16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395288" y="1268414"/>
            <a:ext cx="4166971" cy="1512886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86" name="Дата 3"/>
          <p:cNvSpPr>
            <a:spLocks noGrp="1"/>
          </p:cNvSpPr>
          <p:nvPr>
            <p:ph type="dt" sz="half" idx="10"/>
          </p:nvPr>
        </p:nvSpPr>
        <p:spPr>
          <a:xfrm>
            <a:off x="1619251" y="6381751"/>
            <a:ext cx="863600" cy="215900"/>
          </a:xfrm>
        </p:spPr>
        <p:txBody>
          <a:bodyPr/>
          <a:lstStyle>
            <a:lvl1pPr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76F01E-B1F8-4210-AEDD-900ECB969E66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  <p:sp>
        <p:nvSpPr>
          <p:cNvPr id="8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8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039472-1602-4743-AF32-6E85761CD9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90" name="Picture 3" descr="C:\Users\B22SMS\AppData\Local\Microsoft\Windows\Temporary Internet Files\Content.Outlook\H8LNO8F6\VEB_SME_BANK_rus_po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61" y="5229201"/>
            <a:ext cx="2403947" cy="92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AA528E-70D2-4B19-BC34-B34FEB5D15FB}" type="datetime1">
              <a:rPr lang="ru-RU"/>
              <a:pPr/>
              <a:t>07.09.2016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FB3A-C390-4E2B-9EB5-A35E266B186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FB00-7EF6-4954-92DE-12765D83E201}" type="datetimeFigureOut">
              <a:rPr lang="ru-RU" smtClean="0"/>
              <a:pPr/>
              <a:t>07.09.2016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6E3E-8E0D-4BDD-9470-28AAFCF757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736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FB00-7EF6-4954-92DE-12765D83E201}" type="datetimeFigureOut">
              <a:rPr lang="ru-RU" smtClean="0"/>
              <a:pPr/>
              <a:t>07.09.2016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6E3E-8E0D-4BDD-9470-28AAFCF757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4869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FB00-7EF6-4954-92DE-12765D83E201}" type="datetimeFigureOut">
              <a:rPr lang="ru-RU" smtClean="0"/>
              <a:pPr/>
              <a:t>07.09.2016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6E3E-8E0D-4BDD-9470-28AAFCF757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474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FB00-7EF6-4954-92DE-12765D83E201}" type="datetimeFigureOut">
              <a:rPr lang="ru-RU" smtClean="0"/>
              <a:pPr/>
              <a:t>07.09.2016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6E3E-8E0D-4BDD-9470-28AAFCF757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7108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FB00-7EF6-4954-92DE-12765D83E201}" type="datetimeFigureOut">
              <a:rPr lang="ru-RU" smtClean="0"/>
              <a:pPr/>
              <a:t>07.09.2016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6E3E-8E0D-4BDD-9470-28AAFCF757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5422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FB00-7EF6-4954-92DE-12765D83E201}" type="datetimeFigureOut">
              <a:rPr lang="ru-RU" smtClean="0"/>
              <a:pPr/>
              <a:t>07.09.2016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6E3E-8E0D-4BDD-9470-28AAFCF757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2702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FB00-7EF6-4954-92DE-12765D83E201}" type="datetimeFigureOut">
              <a:rPr lang="ru-RU" smtClean="0"/>
              <a:pPr/>
              <a:t>07.09.2016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6E3E-8E0D-4BDD-9470-28AAFCF757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7713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FB00-7EF6-4954-92DE-12765D83E201}" type="datetimeFigureOut">
              <a:rPr lang="ru-RU" smtClean="0"/>
              <a:pPr/>
              <a:t>07.09.2016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6E3E-8E0D-4BDD-9470-28AAFCF757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2641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FB00-7EF6-4954-92DE-12765D83E201}" type="datetimeFigureOut">
              <a:rPr lang="ru-RU" smtClean="0"/>
              <a:pPr/>
              <a:t>07.09.2016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6E3E-8E0D-4BDD-9470-28AAFCF757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78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1160464"/>
            <a:ext cx="7705725" cy="56975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ый треугольник 7"/>
          <p:cNvSpPr/>
          <p:nvPr userDrawn="1"/>
        </p:nvSpPr>
        <p:spPr>
          <a:xfrm rot="5400000">
            <a:off x="-793" y="1161258"/>
            <a:ext cx="1044575" cy="104298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ый треугольник 8"/>
          <p:cNvSpPr/>
          <p:nvPr userDrawn="1"/>
        </p:nvSpPr>
        <p:spPr>
          <a:xfrm rot="16200000">
            <a:off x="6301582" y="5453857"/>
            <a:ext cx="1403350" cy="140493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042988" y="3852341"/>
            <a:ext cx="5257800" cy="1592785"/>
          </a:xfrm>
        </p:spPr>
        <p:txBody>
          <a:bodyPr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43850E7-EB9B-4953-ABF1-51E798D9483E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1D04-8583-47F7-AF53-C4B09C357F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FB00-7EF6-4954-92DE-12765D83E201}" type="datetimeFigureOut">
              <a:rPr lang="ru-RU" smtClean="0"/>
              <a:pPr/>
              <a:t>07.09.2016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6E3E-8E0D-4BDD-9470-28AAFCF757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5337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FB00-7EF6-4954-92DE-12765D83E201}" type="datetimeFigureOut">
              <a:rPr lang="ru-RU" smtClean="0"/>
              <a:pPr/>
              <a:t>07.09.2016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6E3E-8E0D-4BDD-9470-28AAFCF7575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13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000" baseline="0"/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A2FFF-47CF-48CC-A7CC-38D1EAF9D4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в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 userDrawn="1"/>
        </p:nvSpPr>
        <p:spPr>
          <a:xfrm>
            <a:off x="395288" y="6381751"/>
            <a:ext cx="1223963" cy="2159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tx2"/>
                </a:solidFill>
                <a:latin typeface="+mn-lt"/>
              </a:rPr>
              <a:t>Внешэкономбанк</a:t>
            </a:r>
            <a:endParaRPr lang="ru-RU" sz="1050" dirty="0">
              <a:latin typeface="+mn-lt"/>
            </a:endParaRPr>
          </a:p>
        </p:txBody>
      </p:sp>
      <p:sp>
        <p:nvSpPr>
          <p:cNvPr id="5" name="Прямоугольник 11"/>
          <p:cNvSpPr/>
          <p:nvPr userDrawn="1"/>
        </p:nvSpPr>
        <p:spPr>
          <a:xfrm>
            <a:off x="1520825" y="6335714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6" name="Прямоугольник 12"/>
          <p:cNvSpPr/>
          <p:nvPr userDrawn="1"/>
        </p:nvSpPr>
        <p:spPr>
          <a:xfrm>
            <a:off x="2386012" y="6327776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 numCol="2" spcCol="18000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6B677-FC63-4381-ABB7-DDE163BC21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Дата 2"/>
          <p:cNvSpPr>
            <a:spLocks noGrp="1"/>
          </p:cNvSpPr>
          <p:nvPr>
            <p:ph type="dt" sz="half" idx="16"/>
          </p:nvPr>
        </p:nvSpPr>
        <p:spPr>
          <a:xfrm>
            <a:off x="1619251" y="6380164"/>
            <a:ext cx="865188" cy="2159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D68D4697-C82E-4534-9E04-F4607F099B28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Текст и 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 userDrawn="1"/>
        </p:nvSpPr>
        <p:spPr>
          <a:xfrm>
            <a:off x="395288" y="6381751"/>
            <a:ext cx="1223963" cy="2159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tx2"/>
                </a:solidFill>
                <a:latin typeface="+mn-lt"/>
              </a:rPr>
              <a:t>Внешэкономбанк</a:t>
            </a:r>
            <a:endParaRPr lang="ru-RU" sz="1050" dirty="0">
              <a:latin typeface="+mn-lt"/>
            </a:endParaRPr>
          </a:p>
        </p:txBody>
      </p:sp>
      <p:sp>
        <p:nvSpPr>
          <p:cNvPr id="9" name="Прямоугольник 14"/>
          <p:cNvSpPr/>
          <p:nvPr userDrawn="1"/>
        </p:nvSpPr>
        <p:spPr>
          <a:xfrm>
            <a:off x="1520825" y="6335714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10" name="Прямоугольник 15"/>
          <p:cNvSpPr/>
          <p:nvPr userDrawn="1"/>
        </p:nvSpPr>
        <p:spPr>
          <a:xfrm>
            <a:off x="2386012" y="6327776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95289" y="1196977"/>
            <a:ext cx="4105276" cy="46799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43437" y="1268414"/>
            <a:ext cx="4500563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dirty="0" smtClean="0"/>
              <a:t>Рисунок</a:t>
            </a:r>
          </a:p>
          <a:p>
            <a:pPr lvl="0"/>
            <a:r>
              <a:rPr lang="ru-RU" noProof="0" dirty="0" smtClean="0"/>
              <a:t>Левая граница на вылет</a:t>
            </a:r>
            <a:endParaRPr lang="ru-RU" noProof="0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43439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Примечание</a:t>
            </a: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z="800" dirty="0" smtClean="0"/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B5087-ED37-4300-A3A6-38F86F302A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619251" y="6380164"/>
            <a:ext cx="865188" cy="2159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63ECA970-8DBD-43F6-A12D-9A3469EF659C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/>
          <p:nvPr userDrawn="1"/>
        </p:nvSpPr>
        <p:spPr>
          <a:xfrm>
            <a:off x="395288" y="6381751"/>
            <a:ext cx="1223963" cy="2159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tx2"/>
                </a:solidFill>
                <a:latin typeface="+mn-lt"/>
              </a:rPr>
              <a:t>Внешэкономбанк</a:t>
            </a:r>
            <a:endParaRPr lang="ru-RU" sz="1050" dirty="0">
              <a:latin typeface="+mn-lt"/>
            </a:endParaRPr>
          </a:p>
        </p:txBody>
      </p:sp>
      <p:sp>
        <p:nvSpPr>
          <p:cNvPr id="9" name="Прямоугольник 14"/>
          <p:cNvSpPr/>
          <p:nvPr userDrawn="1"/>
        </p:nvSpPr>
        <p:spPr>
          <a:xfrm>
            <a:off x="1520825" y="6335714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10" name="Прямоугольник 15"/>
          <p:cNvSpPr/>
          <p:nvPr userDrawn="1"/>
        </p:nvSpPr>
        <p:spPr>
          <a:xfrm>
            <a:off x="2386012" y="6327776"/>
            <a:ext cx="196851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/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43439" y="1196976"/>
            <a:ext cx="4105275" cy="46747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0" y="1268414"/>
            <a:ext cx="4500563" cy="4608512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95288" y="5876925"/>
            <a:ext cx="4105275" cy="216000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Примечание</a:t>
            </a: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2AD52-310B-40AD-872C-5A74BBAE0B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Дата 2"/>
          <p:cNvSpPr>
            <a:spLocks noGrp="1"/>
          </p:cNvSpPr>
          <p:nvPr>
            <p:ph type="dt" sz="half" idx="18"/>
          </p:nvPr>
        </p:nvSpPr>
        <p:spPr>
          <a:xfrm>
            <a:off x="1619251" y="6380164"/>
            <a:ext cx="865188" cy="2159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0EA2B399-284F-48A4-9403-2F6E3CE0E620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 userDrawn="1"/>
        </p:nvSpPr>
        <p:spPr>
          <a:xfrm>
            <a:off x="395288" y="6381751"/>
            <a:ext cx="1223963" cy="215900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tx2"/>
                </a:solidFill>
                <a:latin typeface="+mn-lt"/>
              </a:rPr>
              <a:t>Внешэкономбанк</a:t>
            </a:r>
            <a:endParaRPr lang="ru-RU" sz="1050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en-US" dirty="0" smtClean="0"/>
              <a:t>Arial 20</a:t>
            </a:r>
            <a:r>
              <a:rPr lang="ru-RU" dirty="0" smtClean="0"/>
              <a:t>пт.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3"/>
          </p:nvPr>
        </p:nvSpPr>
        <p:spPr>
          <a:xfrm>
            <a:off x="468314" y="1268413"/>
            <a:ext cx="8675687" cy="4608513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15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95289" y="5876925"/>
            <a:ext cx="8353425" cy="216371"/>
          </a:xfrm>
        </p:spPr>
        <p:txBody>
          <a:bodyPr>
            <a:noAutofit/>
          </a:bodyPr>
          <a:lstStyle>
            <a:lvl1pPr marL="0" indent="0">
              <a:buNone/>
              <a:defRPr sz="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Примечание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C071A-7B4D-4AC6-94AA-3133C0716A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Дата 2"/>
          <p:cNvSpPr>
            <a:spLocks noGrp="1"/>
          </p:cNvSpPr>
          <p:nvPr>
            <p:ph type="dt" sz="half" idx="18"/>
          </p:nvPr>
        </p:nvSpPr>
        <p:spPr>
          <a:xfrm>
            <a:off x="1619251" y="6380164"/>
            <a:ext cx="865188" cy="2159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106359A4-28E2-4672-B220-E1F6C9284A8E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95289" y="333376"/>
            <a:ext cx="83534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95289" y="1196975"/>
            <a:ext cx="83534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19251" y="6381751"/>
            <a:ext cx="8651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5EEF085-B9ED-4AD7-812E-E2F1AE572692}" type="datetime1">
              <a:rPr lang="ru-RU"/>
              <a:pPr>
                <a:defRPr/>
              </a:pPr>
              <a:t>07.09.2016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55875" y="6381751"/>
            <a:ext cx="522128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dirty="0"/>
              <a:t>Основные принципы деятельности Внешэкономбанк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56551" y="6381751"/>
            <a:ext cx="792163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186328F-E9EA-4B60-9534-A2C8F9003C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710" r:id="rId17"/>
    <p:sldLayoutId id="2147483712" r:id="rId18"/>
    <p:sldLayoutId id="2147483713" r:id="rId19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8775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7550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/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7F13830-7C73-4573-BD10-B054A622910F}" type="datetime1">
              <a:rPr lang="ru-RU"/>
              <a:pPr/>
              <a:t>07.09.2016</a:t>
            </a:fld>
            <a:endParaRPr lang="ru-RU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9CA2CB-7F5F-4EFF-A547-0E5DF5E39231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BFB00-7EF6-4954-92DE-12765D83E201}" type="datetimeFigureOut">
              <a:rPr lang="ru-RU" smtClean="0"/>
              <a:pPr/>
              <a:t>07.09.2016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46E3E-8E0D-4BDD-9470-28AAFCF7575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3" descr="C:\Users\B22SMS\AppData\Local\Microsoft\Windows\Temporary Internet Files\Content.Outlook\H8LNO8F6\VEB_SME_BANK_rus_pos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67" y="132218"/>
            <a:ext cx="2403947" cy="92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9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2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9.jpeg"/><Relationship Id="rId5" Type="http://schemas.microsoft.com/office/2007/relationships/hdphoto" Target="../media/hdphoto1.wdp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1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9.jpeg"/><Relationship Id="rId5" Type="http://schemas.microsoft.com/office/2007/relationships/hdphoto" Target="../media/hdphoto1.wdp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7.xml"/><Relationship Id="rId6" Type="http://schemas.microsoft.com/office/2007/relationships/hdphoto" Target="../media/hdphoto1.wdp"/><Relationship Id="rId5" Type="http://schemas.openxmlformats.org/officeDocument/2006/relationships/image" Target="../media/image28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90696" y="1844824"/>
            <a:ext cx="324008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 kern="1200" cap="all" baseline="0">
                <a:solidFill>
                  <a:schemeClr val="bg1"/>
                </a:solidFill>
                <a:latin typeface="PT Sans" panose="020B0503020203020204" pitchFamily="34" charset="-52"/>
                <a:ea typeface="Arial" charset="0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PT Sans" panose="020B0503020203020204" pitchFamily="34" charset="-52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PT Sans" panose="020B0503020203020204" pitchFamily="34" charset="-52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PT Sans" panose="020B0503020203020204" pitchFamily="34" charset="-52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PT Sans" panose="020B0503020203020204" pitchFamily="34" charset="-52"/>
                <a:ea typeface="Arial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ru-RU" sz="1800" b="1" dirty="0" smtClean="0">
                <a:latin typeface="+mn-lt"/>
              </a:rPr>
              <a:t>Секьюритизация </a:t>
            </a:r>
            <a:r>
              <a:rPr lang="ru-RU" sz="1800" b="1" dirty="0">
                <a:latin typeface="+mn-lt"/>
              </a:rPr>
              <a:t>активов МСП: </a:t>
            </a:r>
            <a:r>
              <a:rPr lang="ru-RU" sz="1800" b="1" dirty="0" smtClean="0">
                <a:latin typeface="+mn-lt"/>
              </a:rPr>
              <a:t>перспективы </a:t>
            </a:r>
            <a:r>
              <a:rPr lang="ru-RU" sz="1800" b="1" dirty="0">
                <a:latin typeface="+mn-lt"/>
              </a:rPr>
              <a:t>развития в России </a:t>
            </a:r>
          </a:p>
        </p:txBody>
      </p:sp>
      <p:sp>
        <p:nvSpPr>
          <p:cNvPr id="5" name="Дата 3"/>
          <p:cNvSpPr txBox="1">
            <a:spLocks/>
          </p:cNvSpPr>
          <p:nvPr/>
        </p:nvSpPr>
        <p:spPr bwMode="auto">
          <a:xfrm>
            <a:off x="395536" y="4077072"/>
            <a:ext cx="323983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None/>
              <a:defRPr kumimoji="1" sz="1600" kern="1200" baseline="0">
                <a:solidFill>
                  <a:schemeClr val="bg1"/>
                </a:solidFill>
                <a:latin typeface="PT Sans"/>
                <a:ea typeface="Arial" charset="0"/>
                <a:cs typeface="PT Sans"/>
              </a:defRPr>
            </a:lvl1pPr>
            <a:lvl2pPr marL="171450" indent="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kumimoji="1" sz="1300" kern="1200">
                <a:solidFill>
                  <a:schemeClr val="tx2"/>
                </a:solidFill>
                <a:latin typeface="PT Sans" panose="020B0503020203020204" pitchFamily="34" charset="-52"/>
                <a:ea typeface="Arial" charset="0"/>
                <a:cs typeface="Arial" panose="020B0604020202020204" pitchFamily="34" charset="0"/>
              </a:defRPr>
            </a:lvl2pPr>
            <a:lvl3pPr marL="530225" indent="3841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defRPr kumimoji="1" sz="1100" kern="1200">
                <a:solidFill>
                  <a:schemeClr val="tx2"/>
                </a:solidFill>
                <a:latin typeface="PT Sans" panose="020B0503020203020204" pitchFamily="34" charset="-52"/>
                <a:ea typeface="Arial" charset="0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200" kern="1200">
                <a:solidFill>
                  <a:schemeClr val="tx2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1200" kern="1200">
                <a:solidFill>
                  <a:schemeClr val="tx2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 smtClean="0">
              <a:latin typeface="+mn-lt"/>
            </a:endParaRPr>
          </a:p>
          <a:p>
            <a:pPr>
              <a:defRPr/>
            </a:pPr>
            <a:r>
              <a:rPr lang="ru-RU" dirty="0" smtClean="0">
                <a:latin typeface="+mn-lt"/>
              </a:rPr>
              <a:t>Сентябрь 2016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610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4113" y="1917080"/>
            <a:ext cx="6480175" cy="431800"/>
          </a:xfrm>
        </p:spPr>
        <p:txBody>
          <a:bodyPr/>
          <a:lstStyle/>
          <a:p>
            <a:pPr algn="r">
              <a:defRPr/>
            </a:pPr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Дмитрий Голованов, Председатель Правления МСП Банка</a:t>
            </a:r>
            <a:endParaRPr lang="ru-RU" dirty="0"/>
          </a:p>
        </p:txBody>
      </p:sp>
      <p:sp>
        <p:nvSpPr>
          <p:cNvPr id="8909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B79961A-9B1F-42EB-B36E-6B327D69993E}" type="slidenum">
              <a:rPr lang="ru-RU">
                <a:solidFill>
                  <a:schemeClr val="bg1"/>
                </a:solidFill>
                <a:latin typeface="PT Sans" charset="0"/>
              </a:rPr>
              <a:pPr/>
              <a:t>10</a:t>
            </a:fld>
            <a:endParaRPr lang="ru-RU" dirty="0">
              <a:solidFill>
                <a:schemeClr val="bg1"/>
              </a:solidFill>
              <a:latin typeface="PT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0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7"/>
          <p:cNvSpPr txBox="1">
            <a:spLocks/>
          </p:cNvSpPr>
          <p:nvPr/>
        </p:nvSpPr>
        <p:spPr bwMode="auto">
          <a:xfrm>
            <a:off x="1187624" y="188640"/>
            <a:ext cx="77768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b="0" baseline="0">
                <a:solidFill>
                  <a:srgbClr val="ED8B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1" hangingPunct="1">
              <a:defRPr sz="2000" b="1">
                <a:cs typeface="Arial" charset="0"/>
              </a:defRPr>
            </a:lvl2pPr>
            <a:lvl3pPr eaLnBrk="1" hangingPunct="1">
              <a:defRPr sz="2000" b="1">
                <a:cs typeface="Arial" charset="0"/>
              </a:defRPr>
            </a:lvl3pPr>
            <a:lvl4pPr eaLnBrk="1" hangingPunct="1">
              <a:defRPr sz="2000" b="1">
                <a:cs typeface="Arial" charset="0"/>
              </a:defRPr>
            </a:lvl4pPr>
            <a:lvl5pPr eaLnBrk="1" hangingPunct="1">
              <a:defRPr sz="2000" b="1"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9pPr>
          </a:lstStyle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ДЛЯ ЧЕГО НУЖНА СЕКЬЮРИТИЗАЦИЯ?</a:t>
            </a:r>
            <a:endParaRPr lang="ru-RU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01850" y="980728"/>
            <a:ext cx="74346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Снижает негативный эффект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кредитных циклов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МСП,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обеспечивая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банки </a:t>
            </a:r>
            <a:r>
              <a:rPr lang="ru-RU" b="1" dirty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долгосрочным связанным источником фондирования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заставляющим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их не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снижать объемы кредитования</a:t>
            </a:r>
          </a:p>
        </p:txBody>
      </p:sp>
      <p:grpSp>
        <p:nvGrpSpPr>
          <p:cNvPr id="44" name="Группа 43"/>
          <p:cNvGrpSpPr/>
          <p:nvPr/>
        </p:nvGrpSpPr>
        <p:grpSpPr>
          <a:xfrm>
            <a:off x="467544" y="1010345"/>
            <a:ext cx="792088" cy="720080"/>
            <a:chOff x="395536" y="1340768"/>
            <a:chExt cx="792088" cy="72008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95536" y="1340768"/>
              <a:ext cx="792088" cy="72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73949" y="1420313"/>
              <a:ext cx="633534" cy="5609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348" y="1449123"/>
              <a:ext cx="490736" cy="490736"/>
            </a:xfrm>
            <a:prstGeom prst="rect">
              <a:avLst/>
            </a:prstGeom>
          </p:spPr>
        </p:pic>
      </p:grpSp>
      <p:grpSp>
        <p:nvGrpSpPr>
          <p:cNvPr id="15" name="Группа 14"/>
          <p:cNvGrpSpPr/>
          <p:nvPr/>
        </p:nvGrpSpPr>
        <p:grpSpPr>
          <a:xfrm>
            <a:off x="467544" y="2814935"/>
            <a:ext cx="792088" cy="720080"/>
            <a:chOff x="395536" y="2420888"/>
            <a:chExt cx="792088" cy="72008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395536" y="2420888"/>
              <a:ext cx="792088" cy="72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73949" y="2500433"/>
              <a:ext cx="633534" cy="5609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601851" y="2795234"/>
            <a:ext cx="6078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Ограничивает </a:t>
            </a:r>
            <a:r>
              <a:rPr lang="ru-RU" b="1" dirty="0" smtClean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давление </a:t>
            </a:r>
            <a:r>
              <a:rPr lang="ru-RU" b="1" dirty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капитал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что особенно важно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периоды спада и увеличения уровня дефолтов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467544" y="3789040"/>
            <a:ext cx="792088" cy="720080"/>
            <a:chOff x="366428" y="3429000"/>
            <a:chExt cx="792088" cy="720080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366428" y="3429000"/>
              <a:ext cx="792088" cy="72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44841" y="3508545"/>
              <a:ext cx="633534" cy="5609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66680" y="4725144"/>
            <a:ext cx="792088" cy="720080"/>
            <a:chOff x="365564" y="4437112"/>
            <a:chExt cx="792088" cy="72008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365564" y="4437112"/>
              <a:ext cx="792088" cy="72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43977" y="4516657"/>
              <a:ext cx="633534" cy="5609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65816" y="5661248"/>
            <a:ext cx="792088" cy="720080"/>
            <a:chOff x="364700" y="5435095"/>
            <a:chExt cx="792088" cy="72008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364700" y="5435095"/>
              <a:ext cx="792088" cy="72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443113" y="5514640"/>
              <a:ext cx="633534" cy="5609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619672" y="3789040"/>
            <a:ext cx="6061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Важный источник ликвидности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периоды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ухудшения ситуации на межбанковском рынке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4725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Превращает</a:t>
            </a:r>
            <a:r>
              <a:rPr lang="ru-RU" b="1" dirty="0">
                <a:solidFill>
                  <a:srgbClr val="ED8B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неликвидный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банковский актив</a:t>
            </a:r>
            <a:r>
              <a:rPr lang="ru-RU" b="1" dirty="0" smtClean="0">
                <a:solidFill>
                  <a:srgbClr val="ED8B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  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b="1" dirty="0" smtClean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ликвидную </a:t>
            </a:r>
            <a:r>
              <a:rPr lang="ru-RU" b="1" dirty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ценную </a:t>
            </a:r>
            <a:r>
              <a:rPr lang="ru-RU" b="1" dirty="0" smtClean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бумагу</a:t>
            </a:r>
            <a:endParaRPr lang="ru-RU" dirty="0">
              <a:solidFill>
                <a:srgbClr val="0086CD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01850" y="5682734"/>
            <a:ext cx="734481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Мультипликативный </a:t>
            </a:r>
            <a:r>
              <a:rPr lang="ru-RU" b="1" dirty="0" smtClean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эффект</a:t>
            </a:r>
            <a:r>
              <a:rPr lang="en-US" dirty="0" smtClean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сделок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секьюритизации - от</a:t>
            </a:r>
            <a:r>
              <a:rPr lang="ru-RU" b="1" dirty="0">
                <a:solidFill>
                  <a:srgbClr val="ED8B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ED8B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</a:t>
            </a:r>
            <a:r>
              <a:rPr lang="ru-RU" b="1" dirty="0">
                <a:solidFill>
                  <a:srgbClr val="ED8B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 </a:t>
            </a:r>
            <a:endParaRPr lang="en-US" sz="2000" b="1" dirty="0" smtClean="0">
              <a:solidFill>
                <a:srgbClr val="0086CD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соотношение </a:t>
            </a:r>
            <a:r>
              <a:rPr lang="ru-RU" dirty="0" smtClean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средств господдержки к объему предоставленных МСП кредитов)</a:t>
            </a:r>
            <a:endParaRPr lang="ru-RU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59" y="4855836"/>
            <a:ext cx="493073" cy="493073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59" y="5780607"/>
            <a:ext cx="481362" cy="481362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83" y="3903712"/>
            <a:ext cx="490736" cy="49073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47" y="2964734"/>
            <a:ext cx="490736" cy="490736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465816" y="1916832"/>
            <a:ext cx="792088" cy="720080"/>
            <a:chOff x="395536" y="1340768"/>
            <a:chExt cx="792088" cy="720080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395536" y="1340768"/>
              <a:ext cx="792088" cy="72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73949" y="1420313"/>
              <a:ext cx="633534" cy="5609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1629668" y="2092206"/>
            <a:ext cx="6078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86CD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Снижает нагрузку на госбюджет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97" y="2076636"/>
            <a:ext cx="400472" cy="40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1259632" y="2073614"/>
            <a:ext cx="2520280" cy="1155360"/>
          </a:xfrm>
          <a:prstGeom prst="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12700"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970729" y="2060848"/>
            <a:ext cx="2520280" cy="1155360"/>
          </a:xfrm>
          <a:prstGeom prst="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12700"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3" name="Заголовок 7"/>
          <p:cNvSpPr txBox="1">
            <a:spLocks/>
          </p:cNvSpPr>
          <p:nvPr/>
        </p:nvSpPr>
        <p:spPr bwMode="auto">
          <a:xfrm>
            <a:off x="1187624" y="116557"/>
            <a:ext cx="77768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b="0" baseline="0">
                <a:solidFill>
                  <a:srgbClr val="ED8B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1" hangingPunct="1">
              <a:defRPr sz="2000" b="1">
                <a:cs typeface="Arial" charset="0"/>
              </a:defRPr>
            </a:lvl2pPr>
            <a:lvl3pPr eaLnBrk="1" hangingPunct="1">
              <a:defRPr sz="2000" b="1">
                <a:cs typeface="Arial" charset="0"/>
              </a:defRPr>
            </a:lvl3pPr>
            <a:lvl4pPr eaLnBrk="1" hangingPunct="1">
              <a:defRPr sz="2000" b="1">
                <a:cs typeface="Arial" charset="0"/>
              </a:defRPr>
            </a:lvl4pPr>
            <a:lvl5pPr eaLnBrk="1" hangingPunct="1">
              <a:defRPr sz="2000" b="1"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9pPr>
          </a:lstStyle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ПРОБЛЕМА ЗАПУСКА МЕХАНИЗМА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СЕКЬЮРИТИЗАЦИИ В РОССИИ</a:t>
            </a:r>
            <a:endParaRPr lang="ru-RU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2438" y="1404065"/>
            <a:ext cx="709795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Существует </a:t>
            </a:r>
            <a:r>
              <a:rPr lang="ru-RU" dirty="0" smtClean="0">
                <a:solidFill>
                  <a:srgbClr val="ED8B00"/>
                </a:solidFill>
                <a:latin typeface="Arial Narrow" panose="020B0606020202030204" pitchFamily="34" charset="0"/>
              </a:rPr>
              <a:t>противоречие</a:t>
            </a:r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между общественными целями </a:t>
            </a: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</a:rPr>
              <a:t>и </a:t>
            </a:r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поведением </a:t>
            </a: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</a:rPr>
              <a:t>банков </a:t>
            </a:r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и иных участников </a:t>
            </a: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</a:rPr>
              <a:t>финансового </a:t>
            </a:r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рынка</a:t>
            </a:r>
            <a:endParaRPr lang="ru-RU" sz="1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59633" y="2156083"/>
            <a:ext cx="25065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ED8B00"/>
                </a:solidFill>
                <a:latin typeface="Arial Narrow" panose="020B0606020202030204" pitchFamily="34" charset="0"/>
              </a:rPr>
              <a:t>Общество: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Потребность в финансовой поддержке МСП, увеличении занятости населения и повышении доходов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94665" y="2156083"/>
            <a:ext cx="24963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ED8B00"/>
                </a:solidFill>
                <a:latin typeface="Arial Narrow" panose="020B0606020202030204" pitchFamily="34" charset="0"/>
              </a:rPr>
              <a:t>Банки: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Снижение объемов кредитования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МСП под давлением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роста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дефолтов в сегменте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и нагрузки на капитал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3429000"/>
            <a:ext cx="792088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Сложность </a:t>
            </a:r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</a:rPr>
              <a:t>секьюритизации </a:t>
            </a:r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кредитов </a:t>
            </a: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</a:rPr>
              <a:t>МСП в сравнении с другими видами </a:t>
            </a:r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активов. </a:t>
            </a:r>
          </a:p>
          <a:p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Банки </a:t>
            </a: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</a:rPr>
              <a:t>и инвесторы в кризисных ситуациях </a:t>
            </a:r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«переключаются</a:t>
            </a: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</a:rPr>
              <a:t>» на более простые активы и </a:t>
            </a:r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решения</a:t>
            </a:r>
          </a:p>
          <a:p>
            <a:endParaRPr lang="ru-RU" sz="10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</a:rPr>
              <a:t>Разнородность кредитов МСП </a:t>
            </a: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</a:rPr>
              <a:t>в сравнении с другими видами активов, </a:t>
            </a:r>
            <a:endParaRPr lang="ru-RU" sz="16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ru-RU" sz="16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отсутствие </a:t>
            </a:r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</a:rPr>
              <a:t>стандартизации </a:t>
            </a: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</a:rPr>
              <a:t>на уровне кредитной документации, обмена данными, </a:t>
            </a:r>
            <a:endParaRPr lang="ru-RU" sz="16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структуры сделок/платформы</a:t>
            </a:r>
          </a:p>
          <a:p>
            <a:endParaRPr lang="ru-RU" sz="10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ru-RU" sz="16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Нет возможности </a:t>
            </a:r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пониженной аллокации капитала (20%) при расчете Н1 по активам, обеспеченным гарантиями институтов развития</a:t>
            </a:r>
          </a:p>
          <a:p>
            <a:endParaRPr lang="ru-RU" sz="10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ru-RU" sz="16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Нет пониженной ставки </a:t>
            </a:r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налогообложения</a:t>
            </a:r>
            <a:r>
              <a:rPr lang="en-US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по облигациям, обеспеченным кредитами МСП*</a:t>
            </a:r>
          </a:p>
          <a:p>
            <a:endParaRPr lang="ru-RU" sz="10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09860" y="940658"/>
            <a:ext cx="7732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1" algn="ctr"/>
            <a:r>
              <a:rPr lang="ru-RU" dirty="0" smtClean="0">
                <a:solidFill>
                  <a:srgbClr val="ED8B00"/>
                </a:solidFill>
                <a:latin typeface="Arial Narrow" panose="020B0606020202030204" pitchFamily="34" charset="0"/>
              </a:rPr>
              <a:t>В вопросе развития механизма секьюритизации есть ряд сдерживающих факторов:</a:t>
            </a:r>
            <a:endParaRPr lang="ru-RU" sz="2000" dirty="0" smtClean="0">
              <a:solidFill>
                <a:srgbClr val="ED8B00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20151" y="6106656"/>
            <a:ext cx="5852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" lvl="1"/>
            <a:r>
              <a:rPr lang="ru-RU" sz="2000" b="1" dirty="0" smtClean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rPr>
              <a:t>Нужна государственная поддержка секьюритизации!</a:t>
            </a:r>
            <a:endParaRPr lang="ru-RU" sz="2000" b="1" dirty="0">
              <a:solidFill>
                <a:srgbClr val="ED8B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23528" y="548680"/>
            <a:ext cx="792088" cy="720080"/>
            <a:chOff x="467544" y="980728"/>
            <a:chExt cx="792088" cy="720080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467544" y="980728"/>
              <a:ext cx="792088" cy="720080"/>
              <a:chOff x="395536" y="1340768"/>
              <a:chExt cx="792088" cy="720080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395536" y="1340768"/>
                <a:ext cx="792088" cy="720080"/>
              </a:xfrm>
              <a:prstGeom prst="rect">
                <a:avLst/>
              </a:prstGeom>
              <a:solidFill>
                <a:srgbClr val="ED8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473949" y="1420313"/>
                <a:ext cx="633534" cy="56099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ED8B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564" y="1123822"/>
              <a:ext cx="432048" cy="432048"/>
            </a:xfrm>
            <a:prstGeom prst="rect">
              <a:avLst/>
            </a:prstGeom>
          </p:spPr>
        </p:pic>
      </p:grpSp>
      <p:grpSp>
        <p:nvGrpSpPr>
          <p:cNvPr id="56" name="Группа 55"/>
          <p:cNvGrpSpPr/>
          <p:nvPr/>
        </p:nvGrpSpPr>
        <p:grpSpPr>
          <a:xfrm>
            <a:off x="7812360" y="5972095"/>
            <a:ext cx="792088" cy="720080"/>
            <a:chOff x="7596336" y="5877272"/>
            <a:chExt cx="792088" cy="720080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7596336" y="5877272"/>
              <a:ext cx="792088" cy="720080"/>
              <a:chOff x="395536" y="1340768"/>
              <a:chExt cx="792088" cy="720080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395536" y="1340768"/>
                <a:ext cx="792088" cy="720080"/>
              </a:xfrm>
              <a:prstGeom prst="rect">
                <a:avLst/>
              </a:prstGeom>
              <a:solidFill>
                <a:srgbClr val="ED8B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473949" y="1420313"/>
                <a:ext cx="633534" cy="56099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ED8B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352" y="6021288"/>
              <a:ext cx="453855" cy="453855"/>
            </a:xfrm>
            <a:prstGeom prst="rect">
              <a:avLst/>
            </a:prstGeom>
          </p:spPr>
        </p:pic>
      </p:grpSp>
      <p:grpSp>
        <p:nvGrpSpPr>
          <p:cNvPr id="4" name="Группа 3"/>
          <p:cNvGrpSpPr/>
          <p:nvPr/>
        </p:nvGrpSpPr>
        <p:grpSpPr>
          <a:xfrm>
            <a:off x="4026513" y="2167080"/>
            <a:ext cx="1656184" cy="886512"/>
            <a:chOff x="3851920" y="2086739"/>
            <a:chExt cx="1656184" cy="886512"/>
          </a:xfrm>
        </p:grpSpPr>
        <p:sp>
          <p:nvSpPr>
            <p:cNvPr id="36" name="Стрелка вправо 35"/>
            <p:cNvSpPr/>
            <p:nvPr/>
          </p:nvSpPr>
          <p:spPr>
            <a:xfrm>
              <a:off x="3851920" y="2141567"/>
              <a:ext cx="792088" cy="831684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ED8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Стрелка вправо 42"/>
            <p:cNvSpPr/>
            <p:nvPr/>
          </p:nvSpPr>
          <p:spPr>
            <a:xfrm rot="10800000">
              <a:off x="4716016" y="2141567"/>
              <a:ext cx="792088" cy="831684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ED8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7" name="Рисунок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7712" y="2384049"/>
              <a:ext cx="346720" cy="346720"/>
            </a:xfrm>
            <a:prstGeom prst="rect">
              <a:avLst/>
            </a:prstGeom>
          </p:spPr>
        </p:pic>
        <p:pic>
          <p:nvPicPr>
            <p:cNvPr id="48" name="Рисунок 4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0258" y="2377817"/>
              <a:ext cx="339814" cy="339814"/>
            </a:xfrm>
            <a:prstGeom prst="rect">
              <a:avLst/>
            </a:prstGeom>
          </p:spPr>
        </p:pic>
        <p:pic>
          <p:nvPicPr>
            <p:cNvPr id="50" name="Рисунок 4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2086739"/>
              <a:ext cx="274712" cy="274712"/>
            </a:xfrm>
            <a:prstGeom prst="rect">
              <a:avLst/>
            </a:prstGeom>
          </p:spPr>
        </p:pic>
      </p:grpSp>
      <p:sp>
        <p:nvSpPr>
          <p:cNvPr id="51" name="Нашивка 50"/>
          <p:cNvSpPr/>
          <p:nvPr/>
        </p:nvSpPr>
        <p:spPr>
          <a:xfrm>
            <a:off x="647204" y="1556792"/>
            <a:ext cx="288751" cy="288032"/>
          </a:xfrm>
          <a:prstGeom prst="chevron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>
            <a:off x="683568" y="3573016"/>
            <a:ext cx="288751" cy="288032"/>
          </a:xfrm>
          <a:prstGeom prst="chevron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>
            <a:off x="683568" y="4149080"/>
            <a:ext cx="288751" cy="288032"/>
          </a:xfrm>
          <a:prstGeom prst="chevron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>
            <a:off x="683568" y="5085184"/>
            <a:ext cx="288751" cy="288032"/>
          </a:xfrm>
          <a:prstGeom prst="chevron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5252" y="6536377"/>
            <a:ext cx="38266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* есть пониженная ставка по ипотечным облигациям (15%)</a:t>
            </a:r>
            <a:endParaRPr lang="ru-RU" sz="1200" i="1" dirty="0"/>
          </a:p>
        </p:txBody>
      </p:sp>
      <p:sp>
        <p:nvSpPr>
          <p:cNvPr id="32" name="Нашивка 31"/>
          <p:cNvSpPr/>
          <p:nvPr/>
        </p:nvSpPr>
        <p:spPr>
          <a:xfrm>
            <a:off x="683568" y="5589240"/>
            <a:ext cx="288751" cy="288032"/>
          </a:xfrm>
          <a:prstGeom prst="chevron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5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7"/>
          <p:cNvSpPr txBox="1">
            <a:spLocks/>
          </p:cNvSpPr>
          <p:nvPr/>
        </p:nvSpPr>
        <p:spPr bwMode="auto">
          <a:xfrm>
            <a:off x="1115616" y="260573"/>
            <a:ext cx="77768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b="0" baseline="0">
                <a:solidFill>
                  <a:srgbClr val="ED8B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1" hangingPunct="1">
              <a:defRPr sz="2000" b="1">
                <a:cs typeface="Arial" charset="0"/>
              </a:defRPr>
            </a:lvl2pPr>
            <a:lvl3pPr eaLnBrk="1" hangingPunct="1">
              <a:defRPr sz="2000" b="1">
                <a:cs typeface="Arial" charset="0"/>
              </a:defRPr>
            </a:lvl3pPr>
            <a:lvl4pPr eaLnBrk="1" hangingPunct="1">
              <a:defRPr sz="2000" b="1">
                <a:cs typeface="Arial" charset="0"/>
              </a:defRPr>
            </a:lvl4pPr>
            <a:lvl5pPr eaLnBrk="1" hangingPunct="1">
              <a:defRPr sz="2000" b="1"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9pPr>
          </a:lstStyle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ЦЕЛИ ГОСПОДДЕРЖКИ СЕКЬЮРИТИЗАЦИИ</a:t>
            </a:r>
            <a:endParaRPr lang="ru-RU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1371377"/>
            <a:ext cx="6880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86CD"/>
                </a:solidFill>
                <a:latin typeface="Arial Narrow" panose="020B0606020202030204" pitchFamily="34" charset="0"/>
              </a:rPr>
              <a:t>Снижение стоимости 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отдельных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сделок за счет повторяемости структуры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745777" y="1196752"/>
            <a:ext cx="792088" cy="720080"/>
            <a:chOff x="745777" y="3617688"/>
            <a:chExt cx="792088" cy="720080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745777" y="3617688"/>
              <a:ext cx="792088" cy="720080"/>
              <a:chOff x="395536" y="1340768"/>
              <a:chExt cx="792088" cy="72008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395536" y="1340768"/>
                <a:ext cx="792088" cy="720080"/>
              </a:xfrm>
              <a:prstGeom prst="rect">
                <a:avLst/>
              </a:prstGeom>
              <a:solidFill>
                <a:srgbClr val="0086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473949" y="1420313"/>
                <a:ext cx="633534" cy="56099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86C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077" y="3780649"/>
              <a:ext cx="394158" cy="394158"/>
            </a:xfrm>
            <a:prstGeom prst="rect">
              <a:avLst/>
            </a:prstGeom>
          </p:spPr>
        </p:pic>
      </p:grpSp>
      <p:grpSp>
        <p:nvGrpSpPr>
          <p:cNvPr id="15" name="Группа 14"/>
          <p:cNvGrpSpPr/>
          <p:nvPr/>
        </p:nvGrpSpPr>
        <p:grpSpPr>
          <a:xfrm>
            <a:off x="755576" y="2132856"/>
            <a:ext cx="792088" cy="720080"/>
            <a:chOff x="395536" y="1340768"/>
            <a:chExt cx="792088" cy="72008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95536" y="1340768"/>
              <a:ext cx="792088" cy="720080"/>
            </a:xfrm>
            <a:prstGeom prst="rect">
              <a:avLst/>
            </a:prstGeom>
            <a:solidFill>
              <a:srgbClr val="008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73949" y="1420313"/>
              <a:ext cx="633534" cy="5609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05" y="2279745"/>
            <a:ext cx="426302" cy="426302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763688" y="2267580"/>
            <a:ext cx="6550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Участие государственной структуры в качестве </a:t>
            </a:r>
            <a:r>
              <a:rPr lang="ru-RU" b="1" dirty="0" smtClean="0">
                <a:solidFill>
                  <a:srgbClr val="0086CD"/>
                </a:solidFill>
                <a:latin typeface="Arial Narrow" panose="020B0606020202030204" pitchFamily="34" charset="0"/>
              </a:rPr>
              <a:t>якорного инвестора</a:t>
            </a:r>
            <a:endParaRPr lang="ru-RU" dirty="0" smtClean="0">
              <a:solidFill>
                <a:schemeClr val="accent6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35696" y="3214717"/>
            <a:ext cx="6808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86CD"/>
                </a:solidFill>
                <a:latin typeface="Arial Narrow" panose="020B0606020202030204" pitchFamily="34" charset="0"/>
              </a:rPr>
              <a:t>Стандартизация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сделок, процессов обмена данными, рыночного ценообразования, транспарентности</a:t>
            </a:r>
            <a:endParaRPr lang="ru-RU" dirty="0">
              <a:solidFill>
                <a:schemeClr val="accent6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755576" y="3140968"/>
            <a:ext cx="792088" cy="720080"/>
            <a:chOff x="755576" y="1268760"/>
            <a:chExt cx="792088" cy="720080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755576" y="1268760"/>
              <a:ext cx="792088" cy="720080"/>
              <a:chOff x="395536" y="1340768"/>
              <a:chExt cx="792088" cy="720080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395536" y="1340768"/>
                <a:ext cx="792088" cy="720080"/>
              </a:xfrm>
              <a:prstGeom prst="rect">
                <a:avLst/>
              </a:prstGeom>
              <a:solidFill>
                <a:srgbClr val="0086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473949" y="1420313"/>
                <a:ext cx="633534" cy="56099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86C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656" y="1419435"/>
              <a:ext cx="418728" cy="418728"/>
            </a:xfrm>
            <a:prstGeom prst="rect">
              <a:avLst/>
            </a:prstGeom>
          </p:spPr>
        </p:pic>
      </p:grpSp>
      <p:sp>
        <p:nvSpPr>
          <p:cNvPr id="27" name="Прямоугольник 26"/>
          <p:cNvSpPr/>
          <p:nvPr/>
        </p:nvSpPr>
        <p:spPr>
          <a:xfrm>
            <a:off x="1835696" y="4089846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86CD"/>
                </a:solidFill>
                <a:latin typeface="Arial Narrow" panose="020B0606020202030204" pitchFamily="34" charset="0"/>
              </a:rPr>
              <a:t>Снижение рисков незавершения сделки</a:t>
            </a:r>
            <a:r>
              <a:rPr lang="en-US" b="1" dirty="0">
                <a:solidFill>
                  <a:srgbClr val="0086CD"/>
                </a:solidFill>
                <a:latin typeface="Arial Narrow" panose="020B0606020202030204" pitchFamily="34" charset="0"/>
              </a:rPr>
              <a:t> </a:t>
            </a:r>
            <a:r>
              <a:rPr lang="en-US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(execution risk)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за счет специальных стимулов (кредитные улучшения, предоставление отсутствующих инфраструктурных услуг)</a:t>
            </a:r>
            <a:endParaRPr lang="ru-RU" dirty="0">
              <a:solidFill>
                <a:schemeClr val="accent6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758976" y="4149080"/>
            <a:ext cx="792088" cy="720080"/>
            <a:chOff x="758976" y="2495604"/>
            <a:chExt cx="792088" cy="720080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758976" y="2495604"/>
              <a:ext cx="792088" cy="720080"/>
              <a:chOff x="395536" y="1340768"/>
              <a:chExt cx="792088" cy="720080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395536" y="1340768"/>
                <a:ext cx="792088" cy="720080"/>
              </a:xfrm>
              <a:prstGeom prst="rect">
                <a:avLst/>
              </a:prstGeom>
              <a:solidFill>
                <a:srgbClr val="0086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473949" y="1420313"/>
                <a:ext cx="633534" cy="56099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86C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00" y="2682284"/>
              <a:ext cx="346720" cy="346720"/>
            </a:xfrm>
            <a:prstGeom prst="rect">
              <a:avLst/>
            </a:prstGeom>
          </p:spPr>
        </p:pic>
      </p:grpSp>
      <p:grpSp>
        <p:nvGrpSpPr>
          <p:cNvPr id="34" name="Группа 33"/>
          <p:cNvGrpSpPr/>
          <p:nvPr/>
        </p:nvGrpSpPr>
        <p:grpSpPr>
          <a:xfrm>
            <a:off x="755576" y="5157192"/>
            <a:ext cx="792088" cy="720080"/>
            <a:chOff x="395536" y="1340768"/>
            <a:chExt cx="792088" cy="720080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395536" y="1340768"/>
              <a:ext cx="792088" cy="720080"/>
            </a:xfrm>
            <a:prstGeom prst="rect">
              <a:avLst/>
            </a:prstGeom>
            <a:solidFill>
              <a:srgbClr val="008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73949" y="1420313"/>
              <a:ext cx="633534" cy="5609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38" name="Рисунок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86" y="5253857"/>
            <a:ext cx="481362" cy="481362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1872968" y="5404574"/>
            <a:ext cx="4304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b="1" dirty="0" smtClean="0">
                <a:solidFill>
                  <a:srgbClr val="0086CD"/>
                </a:solidFill>
                <a:latin typeface="Arial Narrow" panose="020B0606020202030204" pitchFamily="34" charset="0"/>
              </a:rPr>
              <a:t>мультипликативного эффекта</a:t>
            </a:r>
            <a:endParaRPr lang="ru-RU" dirty="0" smtClean="0">
              <a:solidFill>
                <a:schemeClr val="accent6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09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7"/>
          <p:cNvSpPr txBox="1">
            <a:spLocks/>
          </p:cNvSpPr>
          <p:nvPr/>
        </p:nvSpPr>
        <p:spPr bwMode="auto">
          <a:xfrm>
            <a:off x="1187624" y="116557"/>
            <a:ext cx="77768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b="0" baseline="0">
                <a:solidFill>
                  <a:srgbClr val="ED8B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1" hangingPunct="1">
              <a:defRPr sz="2000" b="1">
                <a:cs typeface="Arial" charset="0"/>
              </a:defRPr>
            </a:lvl2pPr>
            <a:lvl3pPr eaLnBrk="1" hangingPunct="1">
              <a:defRPr sz="2000" b="1">
                <a:cs typeface="Arial" charset="0"/>
              </a:defRPr>
            </a:lvl3pPr>
            <a:lvl4pPr eaLnBrk="1" hangingPunct="1">
              <a:defRPr sz="2000" b="1">
                <a:cs typeface="Arial" charset="0"/>
              </a:defRPr>
            </a:lvl4pPr>
            <a:lvl5pPr eaLnBrk="1" hangingPunct="1">
              <a:defRPr sz="2000" b="1"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9pPr>
          </a:lstStyle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ПРЕИМУЩЕСТВА  СЕКЬЮРИТИЗАЦИИ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ДЛЯ  БАНКА-ОРИГИНАТОРА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899592" y="1379311"/>
            <a:ext cx="431684" cy="393505"/>
          </a:xfrm>
          <a:prstGeom prst="chevron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11560" y="332656"/>
            <a:ext cx="792088" cy="720080"/>
            <a:chOff x="395536" y="1340768"/>
            <a:chExt cx="792088" cy="72008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95536" y="1340768"/>
              <a:ext cx="792088" cy="720080"/>
            </a:xfrm>
            <a:prstGeom prst="rect">
              <a:avLst/>
            </a:prstGeom>
            <a:solidFill>
              <a:srgbClr val="ED8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73949" y="1420313"/>
              <a:ext cx="633534" cy="5609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ED8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03648" y="1268760"/>
            <a:ext cx="71287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dirty="0">
                <a:solidFill>
                  <a:srgbClr val="ED8B00"/>
                </a:solidFill>
                <a:latin typeface="Arial Narrow" panose="020B0606020202030204" pitchFamily="34" charset="0"/>
              </a:rPr>
              <a:t>Привлечение средств на рынке капитала 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по более низкой стоимости, чем необеспеченные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заимствования. Привлечение осуществляется за 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счет выпуска облигаций, рейтинг которых обычно выше рейтинга банка-оригинатора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рейтинг большинства секьюритизированных облигаций соответствует инвестиционному уровню -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Baa3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по шкале </a:t>
            </a: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Moody’s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)</a:t>
            </a:r>
            <a:endParaRPr lang="ru-RU" sz="1600" i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eaLnBrk="0" hangingPunct="0"/>
            <a:endParaRPr lang="en-US" dirty="0">
              <a:solidFill>
                <a:schemeClr val="accent6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eaLnBrk="0" hangingPunct="0"/>
            <a:r>
              <a:rPr lang="ru-RU" dirty="0">
                <a:solidFill>
                  <a:srgbClr val="ED8B00"/>
                </a:solidFill>
                <a:latin typeface="Arial Narrow" panose="020B0606020202030204" pitchFamily="34" charset="0"/>
              </a:rPr>
              <a:t>Разгрузка капитала банка-оригинатора 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за счет продажи портфеля </a:t>
            </a:r>
            <a:endParaRPr lang="ru-RU" dirty="0" smtClean="0">
              <a:solidFill>
                <a:schemeClr val="accent6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eaLnBrk="0" hangingPunct="0"/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кредитов 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МСП специализированному финансовому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обществу; освободившийся 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капитал может быть использован для наращивания кредитного портфеля  банка</a:t>
            </a:r>
          </a:p>
          <a:p>
            <a:pPr eaLnBrk="0" hangingPunct="0"/>
            <a:endParaRPr lang="ru-RU" dirty="0">
              <a:solidFill>
                <a:schemeClr val="accent6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eaLnBrk="0" hangingPunct="0"/>
            <a:r>
              <a:rPr lang="ru-RU" dirty="0">
                <a:solidFill>
                  <a:srgbClr val="ED8B00"/>
                </a:solidFill>
                <a:latin typeface="Arial Narrow" panose="020B0606020202030204" pitchFamily="34" charset="0"/>
              </a:rPr>
              <a:t>Превращение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rgbClr val="ED8B00"/>
                </a:solidFill>
                <a:latin typeface="Arial Narrow" panose="020B0606020202030204" pitchFamily="34" charset="0"/>
              </a:rPr>
              <a:t>неликвидных активов 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на балансе банка </a:t>
            </a:r>
            <a:r>
              <a:rPr lang="ru-RU" dirty="0">
                <a:solidFill>
                  <a:srgbClr val="ED8B00"/>
                </a:solidFill>
                <a:latin typeface="Arial Narrow" panose="020B0606020202030204" pitchFamily="34" charset="0"/>
              </a:rPr>
              <a:t>в ликвидные ценные бумаги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, входящие в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Ломба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р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дный 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список Банка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России</a:t>
            </a:r>
          </a:p>
          <a:p>
            <a:pPr eaLnBrk="0" hangingPunct="0"/>
            <a:endParaRPr lang="ru-RU" sz="2400" dirty="0">
              <a:solidFill>
                <a:schemeClr val="accent6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eaLnBrk="0" hangingPunct="0"/>
            <a:r>
              <a:rPr lang="ru-RU" dirty="0">
                <a:solidFill>
                  <a:srgbClr val="ED8B00"/>
                </a:solidFill>
                <a:latin typeface="Arial Narrow" panose="020B0606020202030204" pitchFamily="34" charset="0"/>
              </a:rPr>
              <a:t>Привлечение инвесторов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, которые не приобретают обычные </a:t>
            </a:r>
            <a:endParaRPr lang="ru-RU" dirty="0" smtClean="0">
              <a:solidFill>
                <a:schemeClr val="accent6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pPr eaLnBrk="0" hangingPunct="0"/>
            <a:r>
              <a:rPr lang="ru-RU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необеспеченные </a:t>
            </a:r>
            <a:r>
              <a:rPr lang="ru-RU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облигации банка (институты развития, пенсионные фонды), </a:t>
            </a:r>
            <a:r>
              <a:rPr lang="ru-RU" dirty="0">
                <a:solidFill>
                  <a:srgbClr val="ED8B00"/>
                </a:solidFill>
                <a:latin typeface="Arial Narrow" panose="020B0606020202030204" pitchFamily="34" charset="0"/>
              </a:rPr>
              <a:t>в секьюритизированные облигации</a:t>
            </a:r>
          </a:p>
        </p:txBody>
      </p:sp>
      <p:sp>
        <p:nvSpPr>
          <p:cNvPr id="19" name="Нашивка 18"/>
          <p:cNvSpPr/>
          <p:nvPr/>
        </p:nvSpPr>
        <p:spPr>
          <a:xfrm>
            <a:off x="899592" y="2996952"/>
            <a:ext cx="431684" cy="393505"/>
          </a:xfrm>
          <a:prstGeom prst="chevron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949383" y="4403647"/>
            <a:ext cx="431684" cy="393505"/>
          </a:xfrm>
          <a:prstGeom prst="chevron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924138" y="5339751"/>
            <a:ext cx="431684" cy="393505"/>
          </a:xfrm>
          <a:prstGeom prst="chevron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39" y="469973"/>
            <a:ext cx="461393" cy="46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26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7"/>
          <p:cNvSpPr txBox="1">
            <a:spLocks/>
          </p:cNvSpPr>
          <p:nvPr/>
        </p:nvSpPr>
        <p:spPr bwMode="auto">
          <a:xfrm>
            <a:off x="1115616" y="260573"/>
            <a:ext cx="777686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b="0" baseline="0">
                <a:solidFill>
                  <a:srgbClr val="ED8B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1" hangingPunct="1">
              <a:defRPr sz="2000" b="1">
                <a:cs typeface="Arial" charset="0"/>
              </a:defRPr>
            </a:lvl2pPr>
            <a:lvl3pPr eaLnBrk="1" hangingPunct="1">
              <a:defRPr sz="2000" b="1">
                <a:cs typeface="Arial" charset="0"/>
              </a:defRPr>
            </a:lvl3pPr>
            <a:lvl4pPr eaLnBrk="1" hangingPunct="1">
              <a:defRPr sz="2000" b="1">
                <a:cs typeface="Arial" charset="0"/>
              </a:defRPr>
            </a:lvl4pPr>
            <a:lvl5pPr eaLnBrk="1" hangingPunct="1">
              <a:defRPr sz="2000" b="1"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9pPr>
          </a:lstStyle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ОСНОВНЫЕ УЧАСТНИКИ СЕКЬЮРИТИЗАЦИИ</a:t>
            </a:r>
            <a:endParaRPr lang="ru-RU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435470" y="970074"/>
            <a:ext cx="2736303" cy="864096"/>
            <a:chOff x="467543" y="1196752"/>
            <a:chExt cx="2736303" cy="86409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67543" y="1196752"/>
              <a:ext cx="2736303" cy="8640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39552" y="1274326"/>
              <a:ext cx="777550" cy="71451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 flipH="1">
              <a:off x="1317101" y="1282935"/>
              <a:ext cx="1886743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Б</a:t>
              </a:r>
              <a:r>
                <a:rPr lang="ru-RU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анк – </a:t>
              </a:r>
            </a:p>
            <a:p>
              <a:pPr marL="85725" lvl="1" algn="ctr"/>
              <a:r>
                <a:rPr lang="ru-RU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оригинатор</a:t>
              </a:r>
              <a:endParaRPr lang="ru-RU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358" y="1347667"/>
              <a:ext cx="562266" cy="562266"/>
            </a:xfrm>
            <a:prstGeom prst="rect">
              <a:avLst/>
            </a:prstGeom>
          </p:spPr>
        </p:pic>
      </p:grpSp>
      <p:grpSp>
        <p:nvGrpSpPr>
          <p:cNvPr id="33" name="Группа 32"/>
          <p:cNvGrpSpPr/>
          <p:nvPr/>
        </p:nvGrpSpPr>
        <p:grpSpPr>
          <a:xfrm>
            <a:off x="417531" y="5715255"/>
            <a:ext cx="2736302" cy="954105"/>
            <a:chOff x="467545" y="4797151"/>
            <a:chExt cx="2736302" cy="954105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67545" y="4797151"/>
              <a:ext cx="2736302" cy="954105"/>
            </a:xfrm>
            <a:prstGeom prst="rect">
              <a:avLst/>
            </a:prstGeom>
            <a:solidFill>
              <a:srgbClr val="ED8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47963" y="4916946"/>
              <a:ext cx="777550" cy="71451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ED8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 flipH="1">
              <a:off x="1259631" y="4869160"/>
              <a:ext cx="1944215" cy="830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Специализированное финансовое </a:t>
              </a:r>
            </a:p>
            <a:p>
              <a:pPr marL="85725" lvl="1" algn="ctr"/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общество</a:t>
              </a:r>
              <a:endParaRPr lang="ru-RU" sz="1600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263" y="5004848"/>
              <a:ext cx="538707" cy="538707"/>
            </a:xfrm>
            <a:prstGeom prst="rect">
              <a:avLst/>
            </a:prstGeom>
          </p:spPr>
        </p:pic>
      </p:grpSp>
      <p:grpSp>
        <p:nvGrpSpPr>
          <p:cNvPr id="32" name="Группа 31"/>
          <p:cNvGrpSpPr/>
          <p:nvPr/>
        </p:nvGrpSpPr>
        <p:grpSpPr>
          <a:xfrm>
            <a:off x="435471" y="2853775"/>
            <a:ext cx="2736302" cy="864096"/>
            <a:chOff x="467544" y="3573016"/>
            <a:chExt cx="2736302" cy="86409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67544" y="3573016"/>
              <a:ext cx="2736302" cy="8640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73842" y="3647807"/>
              <a:ext cx="777550" cy="71451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 flipH="1">
              <a:off x="1325512" y="3681899"/>
              <a:ext cx="1878333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Якорный </a:t>
              </a:r>
            </a:p>
            <a:p>
              <a:pPr marL="85725" lvl="1" algn="ctr"/>
              <a:r>
                <a:rPr lang="ru-RU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инвестор</a:t>
              </a:r>
              <a:endParaRPr lang="ru-RU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947" y="3736906"/>
              <a:ext cx="536316" cy="536316"/>
            </a:xfrm>
            <a:prstGeom prst="rect">
              <a:avLst/>
            </a:prstGeom>
          </p:spPr>
        </p:pic>
      </p:grpSp>
      <p:grpSp>
        <p:nvGrpSpPr>
          <p:cNvPr id="30" name="Группа 29"/>
          <p:cNvGrpSpPr/>
          <p:nvPr/>
        </p:nvGrpSpPr>
        <p:grpSpPr>
          <a:xfrm>
            <a:off x="435470" y="1928046"/>
            <a:ext cx="2722270" cy="864096"/>
            <a:chOff x="481577" y="2348880"/>
            <a:chExt cx="2722270" cy="86409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481577" y="2348880"/>
              <a:ext cx="2722270" cy="864096"/>
            </a:xfrm>
            <a:prstGeom prst="rect">
              <a:avLst/>
            </a:prstGeom>
            <a:solidFill>
              <a:srgbClr val="ED8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3842" y="2423671"/>
              <a:ext cx="777550" cy="71451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ED8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 flipH="1">
              <a:off x="1256007" y="2438888"/>
              <a:ext cx="1947838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Организатор/</a:t>
              </a:r>
            </a:p>
            <a:p>
              <a:pPr marL="85725" lvl="1" algn="ctr"/>
              <a:r>
                <a:rPr lang="ru-RU" dirty="0" err="1" smtClean="0">
                  <a:solidFill>
                    <a:schemeClr val="bg1"/>
                  </a:solidFill>
                  <a:latin typeface="Arial Narrow" panose="020B0606020202030204" pitchFamily="34" charset="0"/>
                  <a:cs typeface="Arial" pitchFamily="34" charset="0"/>
                </a:rPr>
                <a:t>соорганизатор</a:t>
              </a:r>
              <a:endParaRPr lang="ru-RU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263" y="2499556"/>
              <a:ext cx="562744" cy="562744"/>
            </a:xfrm>
            <a:prstGeom prst="rect">
              <a:avLst/>
            </a:prstGeom>
          </p:spPr>
        </p:pic>
      </p:grpSp>
      <p:sp>
        <p:nvSpPr>
          <p:cNvPr id="29" name="Прямоугольник 28"/>
          <p:cNvSpPr/>
          <p:nvPr/>
        </p:nvSpPr>
        <p:spPr>
          <a:xfrm>
            <a:off x="3183841" y="963922"/>
            <a:ext cx="59192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Выступает инициатором </a:t>
            </a:r>
            <a:r>
              <a:rPr lang="ru-RU" sz="1600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процесса секьюритизации, </a:t>
            </a: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первичным кредитором, продает кредитный </a:t>
            </a:r>
            <a:r>
              <a:rPr lang="ru-RU" sz="1600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портфель субъектов МСП </a:t>
            </a: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специализированному финансовому обществу </a:t>
            </a:r>
            <a:r>
              <a:rPr lang="ru-RU" sz="1600" dirty="0" smtClean="0">
                <a:solidFill>
                  <a:srgbClr val="0086CD"/>
                </a:solidFill>
                <a:latin typeface="Arial Narrow" panose="020B0606020202030204" pitchFamily="34" charset="0"/>
              </a:rPr>
              <a:t>(коммерческий банк)</a:t>
            </a:r>
            <a:endParaRPr lang="ru-RU" sz="1600" dirty="0">
              <a:solidFill>
                <a:srgbClr val="0086CD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153833" y="5805264"/>
            <a:ext cx="59401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Финансирует </a:t>
            </a:r>
            <a:r>
              <a:rPr lang="ru-RU" sz="1600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покупку кредитного портфеля с помощью эмиссии ценных бумаг, обеспеченных </a:t>
            </a: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платежами </a:t>
            </a:r>
            <a:r>
              <a:rPr lang="ru-RU" sz="1600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по </a:t>
            </a: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кредитам</a:t>
            </a:r>
          </a:p>
          <a:p>
            <a:r>
              <a:rPr lang="ru-RU" sz="1600" dirty="0">
                <a:solidFill>
                  <a:srgbClr val="0086CD"/>
                </a:solidFill>
                <a:latin typeface="Arial Narrow" panose="020B0606020202030204" pitchFamily="34" charset="0"/>
              </a:rPr>
              <a:t>(хозяйственное общество со специальной </a:t>
            </a:r>
            <a:r>
              <a:rPr lang="ru-RU" sz="1600" dirty="0" smtClean="0">
                <a:solidFill>
                  <a:srgbClr val="0086CD"/>
                </a:solidFill>
                <a:latin typeface="Arial Narrow" panose="020B0606020202030204" pitchFamily="34" charset="0"/>
              </a:rPr>
              <a:t>правоспособностью)</a:t>
            </a:r>
            <a:endParaRPr lang="ru-RU" sz="1600" dirty="0">
              <a:solidFill>
                <a:srgbClr val="0086CD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149340" y="2024439"/>
            <a:ext cx="59192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В рамках секьюритизации осуществляет полное структурирование сделки (проводит </a:t>
            </a:r>
            <a:r>
              <a:rPr lang="en-US" sz="1600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due diligence</a:t>
            </a:r>
            <a:r>
              <a:rPr lang="ru-RU" sz="1600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, анализ </a:t>
            </a: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портфеля) </a:t>
            </a:r>
            <a:r>
              <a:rPr lang="ru-RU" sz="1600" dirty="0" smtClean="0">
                <a:solidFill>
                  <a:srgbClr val="0086CD"/>
                </a:solidFill>
                <a:latin typeface="Arial Narrow" panose="020B0606020202030204" pitchFamily="34" charset="0"/>
              </a:rPr>
              <a:t>(МСП Банк)</a:t>
            </a:r>
            <a:endParaRPr lang="ru-RU" sz="1600" dirty="0">
              <a:solidFill>
                <a:srgbClr val="0086CD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180880" y="2865039"/>
            <a:ext cx="5400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Берет на себя обязательство выкупить определенный объем облигаций, в случае, если на них не предъявят спрос </a:t>
            </a: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инвесторы </a:t>
            </a:r>
          </a:p>
          <a:p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с </a:t>
            </a:r>
            <a:r>
              <a:rPr lang="ru-RU" sz="1600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открытого рынка </a:t>
            </a:r>
            <a:r>
              <a:rPr lang="ru-RU" sz="1600" dirty="0" smtClean="0">
                <a:solidFill>
                  <a:srgbClr val="0086CD"/>
                </a:solidFill>
                <a:latin typeface="Arial Narrow" panose="020B0606020202030204" pitchFamily="34" charset="0"/>
              </a:rPr>
              <a:t>(МСП Банк)</a:t>
            </a:r>
            <a:endParaRPr lang="ru-RU" sz="1600" dirty="0">
              <a:solidFill>
                <a:srgbClr val="0086CD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424547" y="3795700"/>
            <a:ext cx="2722270" cy="864096"/>
            <a:chOff x="481577" y="2348880"/>
            <a:chExt cx="2722270" cy="864096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481577" y="2348880"/>
              <a:ext cx="2722270" cy="864096"/>
            </a:xfrm>
            <a:prstGeom prst="rect">
              <a:avLst/>
            </a:prstGeom>
            <a:solidFill>
              <a:srgbClr val="ED8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73842" y="2423671"/>
              <a:ext cx="777550" cy="71451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ED8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 flipH="1">
              <a:off x="1256007" y="2438888"/>
              <a:ext cx="1947838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Расчетный </a:t>
              </a:r>
            </a:p>
            <a:p>
              <a:pPr marL="85725" lvl="1" algn="ctr"/>
              <a:r>
                <a:rPr lang="ru-RU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агент</a:t>
              </a:r>
              <a:endParaRPr lang="ru-RU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3171771" y="3822139"/>
            <a:ext cx="59401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Осуществляет мониторинг текущего качества </a:t>
            </a: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портфеля, </a:t>
            </a:r>
          </a:p>
          <a:p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достаточности </a:t>
            </a: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обеспечения </a:t>
            </a:r>
            <a:r>
              <a:rPr lang="ru-RU" sz="1600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определяет очередность и сумму платежей </a:t>
            </a:r>
            <a:r>
              <a:rPr lang="ru-RU" sz="1600" dirty="0" smtClean="0">
                <a:solidFill>
                  <a:srgbClr val="0086CD"/>
                </a:solidFill>
                <a:latin typeface="Arial Narrow" panose="020B0606020202030204" pitchFamily="34" charset="0"/>
              </a:rPr>
              <a:t>(МСП Банк)</a:t>
            </a:r>
            <a:endParaRPr lang="ru-RU" sz="1600" dirty="0">
              <a:solidFill>
                <a:srgbClr val="0086CD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417530" y="4772341"/>
            <a:ext cx="2722270" cy="864096"/>
            <a:chOff x="481577" y="2348880"/>
            <a:chExt cx="2722270" cy="864096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481577" y="2348880"/>
              <a:ext cx="2722270" cy="864096"/>
            </a:xfrm>
            <a:prstGeom prst="rect">
              <a:avLst/>
            </a:prstGeom>
            <a:solidFill>
              <a:srgbClr val="008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73842" y="2423671"/>
              <a:ext cx="777550" cy="71451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 flipH="1">
              <a:off x="1256007" y="2438888"/>
              <a:ext cx="1947838" cy="646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Банк </a:t>
              </a:r>
            </a:p>
            <a:p>
              <a:pPr marL="85725" lvl="1" algn="ctr"/>
              <a:r>
                <a:rPr lang="ru-RU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залогового счета</a:t>
              </a:r>
              <a:endParaRPr lang="ru-RU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3153833" y="4869160"/>
            <a:ext cx="59401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Обеспечивает сохранность резервного фонда, осуществляет платежи </a:t>
            </a:r>
          </a:p>
          <a:p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600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соответствии </a:t>
            </a:r>
            <a:r>
              <a:rPr lang="ru-RU" sz="1600" dirty="0" smtClean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с </a:t>
            </a:r>
            <a:r>
              <a:rPr lang="ru-RU" sz="1600" dirty="0">
                <a:solidFill>
                  <a:schemeClr val="accent6">
                    <a:lumMod val="25000"/>
                  </a:schemeClr>
                </a:solidFill>
                <a:latin typeface="Arial Narrow" panose="020B0606020202030204" pitchFamily="34" charset="0"/>
              </a:rPr>
              <a:t>требованиями эмиссионной документации </a:t>
            </a:r>
            <a:r>
              <a:rPr lang="ru-RU" sz="1600" dirty="0" smtClean="0">
                <a:solidFill>
                  <a:srgbClr val="0086CD"/>
                </a:solidFill>
                <a:latin typeface="Arial Narrow" panose="020B0606020202030204" pitchFamily="34" charset="0"/>
              </a:rPr>
              <a:t>(МСП Банк)</a:t>
            </a:r>
            <a:endParaRPr lang="ru-RU" sz="1600" dirty="0">
              <a:solidFill>
                <a:srgbClr val="0086CD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75" y="3993279"/>
            <a:ext cx="538758" cy="5387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8" y="4953128"/>
            <a:ext cx="502521" cy="50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4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76725" y="2220536"/>
            <a:ext cx="8446985" cy="4352428"/>
          </a:xfrm>
          <a:prstGeom prst="rect">
            <a:avLst/>
          </a:prstGeom>
          <a:pattFill prst="lt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7"/>
          <p:cNvSpPr txBox="1">
            <a:spLocks/>
          </p:cNvSpPr>
          <p:nvPr/>
        </p:nvSpPr>
        <p:spPr bwMode="auto">
          <a:xfrm>
            <a:off x="720155" y="116557"/>
            <a:ext cx="813690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eaLnBrk="1" hangingPunct="1">
              <a:defRPr sz="2000" b="0" baseline="0">
                <a:solidFill>
                  <a:schemeClr val="tx2">
                    <a:lumMod val="75000"/>
                  </a:schemeClr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  <a:lvl2pPr eaLnBrk="1" hangingPunct="1">
              <a:defRPr sz="2000" b="1">
                <a:cs typeface="Arial" charset="0"/>
              </a:defRPr>
            </a:lvl2pPr>
            <a:lvl3pPr eaLnBrk="1" hangingPunct="1">
              <a:defRPr sz="2000" b="1">
                <a:cs typeface="Arial" charset="0"/>
              </a:defRPr>
            </a:lvl3pPr>
            <a:lvl4pPr eaLnBrk="1" hangingPunct="1">
              <a:defRPr sz="2000" b="1">
                <a:cs typeface="Arial" charset="0"/>
              </a:defRPr>
            </a:lvl4pPr>
            <a:lvl5pPr eaLnBrk="1" hangingPunct="1">
              <a:defRPr sz="2000" b="1"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9pPr>
          </a:lstStyle>
          <a:p>
            <a:r>
              <a:rPr lang="ru-RU" dirty="0"/>
              <a:t>МСП  </a:t>
            </a:r>
            <a:r>
              <a:rPr lang="ru-RU" dirty="0" smtClean="0"/>
              <a:t>Банк </a:t>
            </a:r>
            <a:r>
              <a:rPr lang="ru-RU" dirty="0"/>
              <a:t>- </a:t>
            </a:r>
            <a:r>
              <a:rPr lang="ru-RU" dirty="0" smtClean="0"/>
              <a:t>варианты </a:t>
            </a:r>
            <a:r>
              <a:rPr lang="ru-RU" dirty="0"/>
              <a:t>использования </a:t>
            </a:r>
            <a:r>
              <a:rPr lang="ru-RU" dirty="0" err="1" smtClean="0"/>
              <a:t>секьюритизации</a:t>
            </a:r>
            <a:r>
              <a:rPr lang="ru-RU" dirty="0" smtClean="0"/>
              <a:t>, </a:t>
            </a:r>
            <a:r>
              <a:rPr lang="ru-RU" dirty="0"/>
              <a:t>как средства поддержки </a:t>
            </a:r>
            <a:r>
              <a:rPr lang="ru-RU" dirty="0" smtClean="0"/>
              <a:t>МСП </a:t>
            </a:r>
            <a:r>
              <a:rPr lang="ru-RU" dirty="0"/>
              <a:t>кредитования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0179" y="1556792"/>
            <a:ext cx="8566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Целевой сегмент - </a:t>
            </a:r>
            <a:r>
              <a:rPr lang="ru-RU" dirty="0">
                <a:solidFill>
                  <a:srgbClr val="0086CD"/>
                </a:solidFill>
                <a:latin typeface="Arial Narrow" panose="020B0606020202030204" pitchFamily="34" charset="0"/>
              </a:rPr>
              <a:t>крупные банки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портфель кредитов МСП более 3 млрд рублей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), </a:t>
            </a:r>
            <a:r>
              <a:rPr lang="ru-RU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>
                <a:solidFill>
                  <a:schemeClr val="tx2"/>
                </a:solidFill>
                <a:latin typeface="Arial Narrow" panose="020B0606020202030204" pitchFamily="34" charset="0"/>
              </a:rPr>
              <a:t>способные сформировать и поддерживать достаточный объем портфеля МСП кредитов для проведения индивидуальной </a:t>
            </a:r>
            <a:r>
              <a:rPr lang="ru-RU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сделки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725" y="5542102"/>
            <a:ext cx="6248420" cy="104644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ED8B00"/>
                </a:solidFill>
                <a:latin typeface="Arial Narrow" panose="020B0606020202030204" pitchFamily="34" charset="0"/>
              </a:rPr>
              <a:t>Подвариант с промежуточным финансированием:</a:t>
            </a:r>
          </a:p>
          <a:p>
            <a:pPr algn="just"/>
            <a:r>
              <a:rPr lang="ru-RU" sz="12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Для </a:t>
            </a:r>
            <a:r>
              <a:rPr lang="ru-RU" sz="1200" dirty="0">
                <a:solidFill>
                  <a:schemeClr val="tx2"/>
                </a:solidFill>
                <a:latin typeface="Arial Narrow" panose="020B0606020202030204" pitchFamily="34" charset="0"/>
              </a:rPr>
              <a:t>банков, размер начального портфеля которых недостаточно велик для проведения индивидуальной сделки и выпуска обеспеченных облигаций, МСП Банк может предоставить промежуточное финансирование в виде кредитной линии на СФО для накопления портфеля и последующего выпуска облигаций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9591" y="1026650"/>
            <a:ext cx="79574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1"/>
            <a:r>
              <a:rPr lang="ru-RU" b="1" dirty="0" smtClean="0">
                <a:solidFill>
                  <a:srgbClr val="ED8B00"/>
                </a:solidFill>
                <a:latin typeface="Arial Narrow" panose="020B0606020202030204" pitchFamily="34" charset="0"/>
              </a:rPr>
              <a:t>Отдельная </a:t>
            </a:r>
            <a:r>
              <a:rPr lang="ru-RU" b="1" dirty="0">
                <a:solidFill>
                  <a:srgbClr val="ED8B00"/>
                </a:solidFill>
                <a:latin typeface="Arial Narrow" panose="020B0606020202030204" pitchFamily="34" charset="0"/>
              </a:rPr>
              <a:t>сделка секьюритизации с рыночным портфелем кредитов</a:t>
            </a:r>
            <a:endParaRPr lang="ru-RU" b="1" dirty="0">
              <a:solidFill>
                <a:srgbClr val="ED8B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107" y="3573016"/>
            <a:ext cx="2025426" cy="576064"/>
          </a:xfrm>
          <a:prstGeom prst="rect">
            <a:avLst/>
          </a:prstGeom>
          <a:solidFill>
            <a:srgbClr val="008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60232" y="2348880"/>
            <a:ext cx="2025426" cy="576064"/>
          </a:xfrm>
          <a:prstGeom prst="rect">
            <a:avLst/>
          </a:prstGeom>
          <a:solidFill>
            <a:srgbClr val="008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7236296" y="2427568"/>
            <a:ext cx="1444759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85725" lvl="1"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Банк России</a:t>
            </a:r>
            <a:endParaRPr lang="ru-RU" sz="1600" dirty="0">
              <a:solidFill>
                <a:srgbClr val="ED8B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762" y="2348880"/>
            <a:ext cx="777550" cy="568552"/>
          </a:xfrm>
          <a:prstGeom prst="rect">
            <a:avLst/>
          </a:prstGeom>
          <a:ln>
            <a:solidFill>
              <a:srgbClr val="0086CD"/>
            </a:solidFill>
          </a:ln>
        </p:spPr>
      </p:pic>
      <p:grpSp>
        <p:nvGrpSpPr>
          <p:cNvPr id="40" name="Группа 39"/>
          <p:cNvGrpSpPr/>
          <p:nvPr/>
        </p:nvGrpSpPr>
        <p:grpSpPr>
          <a:xfrm>
            <a:off x="467544" y="3556136"/>
            <a:ext cx="2064989" cy="596087"/>
            <a:chOff x="418779" y="2676600"/>
            <a:chExt cx="2064989" cy="596087"/>
          </a:xfrm>
        </p:grpSpPr>
        <p:sp>
          <p:nvSpPr>
            <p:cNvPr id="11" name="TextBox 10"/>
            <p:cNvSpPr txBox="1"/>
            <p:nvPr/>
          </p:nvSpPr>
          <p:spPr>
            <a:xfrm flipH="1">
              <a:off x="1187624" y="2676600"/>
              <a:ext cx="1296144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sz="16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Б</a:t>
              </a:r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анк – </a:t>
              </a:r>
            </a:p>
            <a:p>
              <a:pPr marL="85725" lvl="1" algn="ctr"/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оригинатор</a:t>
              </a:r>
              <a:endParaRPr lang="ru-RU" sz="1600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18779" y="2693481"/>
              <a:ext cx="777550" cy="5792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2759497"/>
              <a:ext cx="418728" cy="418728"/>
            </a:xfrm>
            <a:prstGeom prst="rect">
              <a:avLst/>
            </a:prstGeom>
          </p:spPr>
        </p:pic>
      </p:grpSp>
      <p:grpSp>
        <p:nvGrpSpPr>
          <p:cNvPr id="38" name="Группа 37"/>
          <p:cNvGrpSpPr/>
          <p:nvPr/>
        </p:nvGrpSpPr>
        <p:grpSpPr>
          <a:xfrm>
            <a:off x="6625144" y="3582764"/>
            <a:ext cx="2195328" cy="1090020"/>
            <a:chOff x="6625144" y="3827582"/>
            <a:chExt cx="2195328" cy="109002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6655630" y="3827582"/>
              <a:ext cx="2025426" cy="576064"/>
            </a:xfrm>
            <a:prstGeom prst="rect">
              <a:avLst/>
            </a:prstGeom>
            <a:solidFill>
              <a:srgbClr val="008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7174449" y="3911330"/>
              <a:ext cx="1646023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sz="16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И</a:t>
              </a:r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нвесторы</a:t>
              </a:r>
              <a:endParaRPr lang="ru-RU" sz="1600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625145" y="3827583"/>
              <a:ext cx="777550" cy="5760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6778" y="3892865"/>
              <a:ext cx="439919" cy="439919"/>
            </a:xfrm>
            <a:prstGeom prst="rect">
              <a:avLst/>
            </a:prstGeom>
          </p:spPr>
        </p:pic>
        <p:pic>
          <p:nvPicPr>
            <p:cNvPr id="23" name="Рисунок 2" descr="Описание: Описание: C:\Users\b23bvm\Documents\ЛОГО11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5144" y="4472312"/>
              <a:ext cx="2055909" cy="445290"/>
            </a:xfrm>
            <a:prstGeom prst="rect">
              <a:avLst/>
            </a:prstGeom>
            <a:noFill/>
            <a:ln>
              <a:solidFill>
                <a:srgbClr val="0086CD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Группа 36"/>
          <p:cNvGrpSpPr/>
          <p:nvPr/>
        </p:nvGrpSpPr>
        <p:grpSpPr>
          <a:xfrm>
            <a:off x="2964581" y="2364850"/>
            <a:ext cx="2808312" cy="2336576"/>
            <a:chOff x="2968054" y="2395757"/>
            <a:chExt cx="2808312" cy="2336576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2968054" y="2412107"/>
              <a:ext cx="2808312" cy="2320226"/>
            </a:xfrm>
            <a:prstGeom prst="rect">
              <a:avLst/>
            </a:prstGeom>
            <a:pattFill prst="ltDn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135313" y="3099868"/>
              <a:ext cx="1104144" cy="1519357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</a:rPr>
                <a:t>портфель кредитов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239457" y="3099867"/>
              <a:ext cx="1383172" cy="1051775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</a:rPr>
                <a:t>старшее финансирование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977976" y="2420888"/>
              <a:ext cx="2798390" cy="576064"/>
            </a:xfrm>
            <a:prstGeom prst="rect">
              <a:avLst/>
            </a:prstGeom>
            <a:solidFill>
              <a:srgbClr val="008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 flipH="1">
              <a:off x="3549349" y="2412179"/>
              <a:ext cx="2227013" cy="523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sz="14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С</a:t>
              </a:r>
              <a:r>
                <a:rPr lang="ru-RU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пециализированное финансовое  общество</a:t>
              </a:r>
              <a:endParaRPr lang="ru-RU" sz="1400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968054" y="2395757"/>
              <a:ext cx="777550" cy="5935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33" name="Рисунок 3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7189" y="2420888"/>
              <a:ext cx="538707" cy="538707"/>
            </a:xfrm>
            <a:prstGeom prst="rect">
              <a:avLst/>
            </a:prstGeom>
          </p:spPr>
        </p:pic>
        <p:sp>
          <p:nvSpPr>
            <p:cNvPr id="35" name="Прямоугольник 34"/>
            <p:cNvSpPr/>
            <p:nvPr/>
          </p:nvSpPr>
          <p:spPr>
            <a:xfrm>
              <a:off x="4239457" y="4151643"/>
              <a:ext cx="1383172" cy="467581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</a:rPr>
                <a:t>младшее финансирование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6" name="Rounded Rectangle 53"/>
          <p:cNvSpPr/>
          <p:nvPr/>
        </p:nvSpPr>
        <p:spPr>
          <a:xfrm>
            <a:off x="395536" y="980728"/>
            <a:ext cx="494730" cy="476566"/>
          </a:xfrm>
          <a:prstGeom prst="rect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</a:t>
            </a:r>
            <a:endParaRPr lang="en-US" sz="2800" b="1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6804248" y="2977200"/>
            <a:ext cx="0" cy="564113"/>
          </a:xfrm>
          <a:prstGeom prst="straightConnector1">
            <a:avLst/>
          </a:prstGeom>
          <a:ln w="19050">
            <a:solidFill>
              <a:srgbClr val="ED8B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858457" y="2995022"/>
            <a:ext cx="17459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9A5C00"/>
              </a:buClr>
              <a:buFont typeface="Arial" panose="020B0604020202020204" pitchFamily="34" charset="0"/>
              <a:buChar char="⸗"/>
            </a:pPr>
            <a:r>
              <a:rPr lang="ru-RU" sz="1300" dirty="0">
                <a:solidFill>
                  <a:srgbClr val="9A5C00"/>
                </a:solidFill>
                <a:latin typeface="Arial Narrow" panose="020B0606020202030204" pitchFamily="34" charset="0"/>
              </a:rPr>
              <a:t>л</a:t>
            </a: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омбардный список</a:t>
            </a:r>
          </a:p>
          <a:p>
            <a:pPr marL="285750" indent="-285750">
              <a:buClr>
                <a:srgbClr val="9A5C00"/>
              </a:buClr>
              <a:buFont typeface="Arial" panose="020B0604020202020204" pitchFamily="34" charset="0"/>
              <a:buChar char="⸗"/>
            </a:pP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РЕПО с ЦБ РФ</a:t>
            </a:r>
            <a:endParaRPr lang="ru-RU" sz="1300" dirty="0">
              <a:solidFill>
                <a:srgbClr val="9A5C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867053" y="4706734"/>
            <a:ext cx="195341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организатор/со-организатор проекта</a:t>
            </a:r>
          </a:p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«якорный инвестор»</a:t>
            </a:r>
          </a:p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>
                <a:solidFill>
                  <a:srgbClr val="9A5C00"/>
                </a:solidFill>
                <a:latin typeface="Arial Narrow" panose="020B0606020202030204" pitchFamily="34" charset="0"/>
              </a:rPr>
              <a:t>банк залогового счета</a:t>
            </a:r>
          </a:p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расчетный агент</a:t>
            </a:r>
          </a:p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агент по контролю</a:t>
            </a:r>
          </a:p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 err="1" smtClean="0">
                <a:solidFill>
                  <a:srgbClr val="9A5C00"/>
                </a:solidFill>
                <a:latin typeface="Arial Narrow" panose="020B0606020202030204" pitchFamily="34" charset="0"/>
              </a:rPr>
              <a:t>маркет-мейкер</a:t>
            </a:r>
            <a:endParaRPr lang="ru-RU" sz="1300" dirty="0" smtClean="0">
              <a:solidFill>
                <a:srgbClr val="9A5C0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кредитор по РЕПО</a:t>
            </a:r>
            <a:endParaRPr lang="ru-RU" sz="1300" dirty="0">
              <a:solidFill>
                <a:srgbClr val="9A5C00"/>
              </a:solidFill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1519820" y="4152222"/>
            <a:ext cx="3452261" cy="716939"/>
            <a:chOff x="1687079" y="4080214"/>
            <a:chExt cx="3452261" cy="716939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>
              <a:off x="1687079" y="4080214"/>
              <a:ext cx="0" cy="716938"/>
            </a:xfrm>
            <a:prstGeom prst="line">
              <a:avLst/>
            </a:prstGeom>
            <a:ln w="19050">
              <a:solidFill>
                <a:srgbClr val="ED8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1687079" y="4797152"/>
              <a:ext cx="3452261" cy="0"/>
            </a:xfrm>
            <a:prstGeom prst="line">
              <a:avLst/>
            </a:prstGeom>
            <a:ln w="19050">
              <a:solidFill>
                <a:srgbClr val="ED8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flipV="1">
              <a:off x="5139340" y="4629418"/>
              <a:ext cx="0" cy="167735"/>
            </a:xfrm>
            <a:prstGeom prst="straightConnector1">
              <a:avLst/>
            </a:prstGeom>
            <a:ln w="19050">
              <a:solidFill>
                <a:srgbClr val="ED8B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Прямоугольник 55"/>
          <p:cNvSpPr/>
          <p:nvPr/>
        </p:nvSpPr>
        <p:spPr>
          <a:xfrm>
            <a:off x="2197594" y="4847640"/>
            <a:ext cx="19191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9A5C00"/>
                </a:solidFill>
                <a:latin typeface="Arial Narrow" panose="020B0606020202030204" pitchFamily="34" charset="0"/>
              </a:rPr>
              <a:t>младшее финансирование</a:t>
            </a:r>
          </a:p>
        </p:txBody>
      </p:sp>
      <p:grpSp>
        <p:nvGrpSpPr>
          <p:cNvPr id="69" name="Группа 68"/>
          <p:cNvGrpSpPr/>
          <p:nvPr/>
        </p:nvGrpSpPr>
        <p:grpSpPr>
          <a:xfrm>
            <a:off x="1519820" y="3324565"/>
            <a:ext cx="1454683" cy="248451"/>
            <a:chOff x="1687079" y="3324565"/>
            <a:chExt cx="1573896" cy="248451"/>
          </a:xfrm>
        </p:grpSpPr>
        <p:cxnSp>
          <p:nvCxnSpPr>
            <p:cNvPr id="62" name="Прямая со стрелкой 61"/>
            <p:cNvCxnSpPr/>
            <p:nvPr/>
          </p:nvCxnSpPr>
          <p:spPr>
            <a:xfrm>
              <a:off x="1687079" y="3324565"/>
              <a:ext cx="1154" cy="248451"/>
            </a:xfrm>
            <a:prstGeom prst="straightConnector1">
              <a:avLst/>
            </a:prstGeom>
            <a:ln w="19050">
              <a:solidFill>
                <a:srgbClr val="ED8B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/>
            <p:nvPr/>
          </p:nvCxnSpPr>
          <p:spPr>
            <a:xfrm>
              <a:off x="1687079" y="3324565"/>
              <a:ext cx="1573896" cy="0"/>
            </a:xfrm>
            <a:prstGeom prst="straightConnector1">
              <a:avLst/>
            </a:prstGeom>
            <a:ln w="19050">
              <a:solidFill>
                <a:srgbClr val="ED8B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Прямоугольник 70"/>
          <p:cNvSpPr/>
          <p:nvPr/>
        </p:nvSpPr>
        <p:spPr>
          <a:xfrm>
            <a:off x="1591618" y="2823319"/>
            <a:ext cx="1324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дополнительные продажи</a:t>
            </a:r>
            <a:endParaRPr lang="ru-RU" sz="1200" dirty="0">
              <a:solidFill>
                <a:srgbClr val="9A5C00"/>
              </a:solidFill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 flipV="1">
            <a:off x="5772893" y="3848397"/>
            <a:ext cx="829869" cy="6529"/>
          </a:xfrm>
          <a:prstGeom prst="straightConnector1">
            <a:avLst/>
          </a:prstGeom>
          <a:ln w="19050">
            <a:solidFill>
              <a:srgbClr val="ED8B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5655207" y="3296597"/>
            <a:ext cx="1005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выпуск облигаций</a:t>
            </a:r>
            <a:endParaRPr lang="ru-RU" sz="1200" dirty="0">
              <a:solidFill>
                <a:srgbClr val="9A5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76725" y="2220536"/>
            <a:ext cx="8446985" cy="4352428"/>
          </a:xfrm>
          <a:prstGeom prst="rect">
            <a:avLst/>
          </a:prstGeom>
          <a:pattFill prst="lt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7"/>
          <p:cNvSpPr txBox="1">
            <a:spLocks/>
          </p:cNvSpPr>
          <p:nvPr/>
        </p:nvSpPr>
        <p:spPr bwMode="auto">
          <a:xfrm>
            <a:off x="720155" y="116557"/>
            <a:ext cx="813690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eaLnBrk="1" hangingPunct="1">
              <a:defRPr sz="2000" b="0" baseline="0">
                <a:solidFill>
                  <a:schemeClr val="tx2">
                    <a:lumMod val="75000"/>
                  </a:schemeClr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  <a:lvl2pPr eaLnBrk="1" hangingPunct="1">
              <a:defRPr sz="2000" b="1">
                <a:cs typeface="Arial" charset="0"/>
              </a:defRPr>
            </a:lvl2pPr>
            <a:lvl3pPr eaLnBrk="1" hangingPunct="1">
              <a:defRPr sz="2000" b="1">
                <a:cs typeface="Arial" charset="0"/>
              </a:defRPr>
            </a:lvl3pPr>
            <a:lvl4pPr eaLnBrk="1" hangingPunct="1">
              <a:defRPr sz="2000" b="1">
                <a:cs typeface="Arial" charset="0"/>
              </a:defRPr>
            </a:lvl4pPr>
            <a:lvl5pPr eaLnBrk="1" hangingPunct="1">
              <a:defRPr sz="2000" b="1"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9pPr>
          </a:lstStyle>
          <a:p>
            <a:r>
              <a:rPr lang="ru-RU" dirty="0"/>
              <a:t>МСП  </a:t>
            </a:r>
            <a:r>
              <a:rPr lang="ru-RU" dirty="0" smtClean="0"/>
              <a:t>Банк </a:t>
            </a:r>
            <a:r>
              <a:rPr lang="ru-RU" dirty="0"/>
              <a:t>- </a:t>
            </a:r>
            <a:r>
              <a:rPr lang="ru-RU" dirty="0" smtClean="0"/>
              <a:t>варианты </a:t>
            </a:r>
            <a:r>
              <a:rPr lang="ru-RU" dirty="0"/>
              <a:t>использования </a:t>
            </a:r>
            <a:r>
              <a:rPr lang="ru-RU" dirty="0" err="1" smtClean="0"/>
              <a:t>секьюритизации</a:t>
            </a:r>
            <a:r>
              <a:rPr lang="ru-RU" dirty="0" smtClean="0"/>
              <a:t>, </a:t>
            </a:r>
            <a:r>
              <a:rPr lang="ru-RU" dirty="0"/>
              <a:t>как средства поддержки </a:t>
            </a:r>
            <a:r>
              <a:rPr lang="ru-RU" dirty="0" smtClean="0"/>
              <a:t>МСП </a:t>
            </a:r>
            <a:r>
              <a:rPr lang="ru-RU" dirty="0"/>
              <a:t>кредитования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8949" y="1548081"/>
            <a:ext cx="85335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2"/>
                </a:solidFill>
                <a:latin typeface="Arial Narrow" panose="020B0606020202030204" pitchFamily="34" charset="0"/>
              </a:rPr>
              <a:t>Накопительная структура </a:t>
            </a:r>
            <a:r>
              <a:rPr lang="ru-RU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dirty="0" smtClean="0">
                <a:solidFill>
                  <a:srgbClr val="0086CD"/>
                </a:solidFill>
                <a:latin typeface="Arial Narrow" panose="020B0606020202030204" pitchFamily="34" charset="0"/>
              </a:rPr>
              <a:t>для </a:t>
            </a:r>
            <a:r>
              <a:rPr lang="ru-RU" dirty="0">
                <a:solidFill>
                  <a:srgbClr val="0086CD"/>
                </a:solidFill>
                <a:latin typeface="Arial Narrow" panose="020B0606020202030204" pitchFamily="34" charset="0"/>
              </a:rPr>
              <a:t>малых и средних банков </a:t>
            </a:r>
            <a:r>
              <a:rPr lang="ru-RU" sz="1400" dirty="0">
                <a:solidFill>
                  <a:schemeClr val="tx2"/>
                </a:solidFill>
                <a:latin typeface="Arial Narrow" panose="020B0606020202030204" pitchFamily="34" charset="0"/>
              </a:rPr>
              <a:t>и выпуск облигаций, обеспеченных кредитами МСП. </a:t>
            </a:r>
            <a:endParaRPr lang="ru-RU" sz="14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ru-RU" sz="14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МСП </a:t>
            </a:r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</a:rPr>
              <a:t>Банк </a:t>
            </a:r>
            <a:r>
              <a:rPr lang="ru-RU" sz="1400" dirty="0">
                <a:solidFill>
                  <a:schemeClr val="tx2"/>
                </a:solidFill>
                <a:latin typeface="Arial Narrow" panose="020B0606020202030204" pitchFamily="34" charset="0"/>
              </a:rPr>
              <a:t>выступает в роли организатора, предоставляет </a:t>
            </a:r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</a:rPr>
              <a:t>«старшую» и «мезонинную» </a:t>
            </a:r>
            <a:r>
              <a:rPr lang="ru-RU" sz="1400" dirty="0">
                <a:solidFill>
                  <a:schemeClr val="tx2"/>
                </a:solidFill>
                <a:latin typeface="Arial Narrow" panose="020B0606020202030204" pitchFamily="34" charset="0"/>
              </a:rPr>
              <a:t>кредитную </a:t>
            </a:r>
            <a:r>
              <a:rPr lang="ru-RU" sz="1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линию.</a:t>
            </a:r>
            <a:endParaRPr lang="ru-RU" sz="1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725" y="5542102"/>
            <a:ext cx="5530074" cy="104644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ED8B00"/>
                </a:solidFill>
                <a:latin typeface="Arial Narrow" panose="020B0606020202030204" pitchFamily="34" charset="0"/>
              </a:rPr>
              <a:t>Особенности:</a:t>
            </a:r>
          </a:p>
          <a:p>
            <a:pPr marL="285750" indent="-285750">
              <a:buClr>
                <a:srgbClr val="ED8B00"/>
              </a:buClr>
              <a:buFont typeface="Arial" panose="020B0604020202020204" pitchFamily="34" charset="0"/>
              <a:buChar char="⸗"/>
            </a:pPr>
            <a:r>
              <a:rPr lang="ru-RU" sz="1200" dirty="0">
                <a:solidFill>
                  <a:schemeClr val="tx2"/>
                </a:solidFill>
                <a:latin typeface="Arial Narrow" panose="020B0606020202030204" pitchFamily="34" charset="0"/>
              </a:rPr>
              <a:t>Д</a:t>
            </a:r>
            <a:r>
              <a:rPr lang="ru-RU" sz="12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ает </a:t>
            </a:r>
            <a:r>
              <a:rPr lang="ru-RU" sz="1200" dirty="0">
                <a:solidFill>
                  <a:schemeClr val="tx2"/>
                </a:solidFill>
                <a:latin typeface="Arial Narrow" panose="020B0606020202030204" pitchFamily="34" charset="0"/>
              </a:rPr>
              <a:t>возможность банкам с небольшими портфелями МСП кредитов объединить портфели для проведения секьюритизации;</a:t>
            </a:r>
          </a:p>
          <a:p>
            <a:pPr marL="285750" indent="-285750">
              <a:buClr>
                <a:srgbClr val="ED8B00"/>
              </a:buClr>
              <a:buFont typeface="Arial" panose="020B0604020202020204" pitchFamily="34" charset="0"/>
              <a:buChar char="⸗"/>
            </a:pPr>
            <a:r>
              <a:rPr lang="ru-RU" sz="12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Но! </a:t>
            </a:r>
            <a:r>
              <a:rPr lang="ru-RU" sz="1200" dirty="0">
                <a:solidFill>
                  <a:schemeClr val="tx2"/>
                </a:solidFill>
                <a:latin typeface="Arial Narrow" panose="020B0606020202030204" pitchFamily="34" charset="0"/>
              </a:rPr>
              <a:t>Т</a:t>
            </a:r>
            <a:r>
              <a:rPr lang="ru-RU" sz="12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ребует </a:t>
            </a:r>
            <a:r>
              <a:rPr lang="ru-RU" sz="1200" dirty="0">
                <a:solidFill>
                  <a:schemeClr val="tx2"/>
                </a:solidFill>
                <a:latin typeface="Arial Narrow" panose="020B0606020202030204" pitchFamily="34" charset="0"/>
              </a:rPr>
              <a:t>от банков-участников следования </a:t>
            </a:r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единым стандартам кредитования</a:t>
            </a:r>
            <a:r>
              <a:rPr lang="ru-RU" sz="1200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solidFill>
                  <a:schemeClr val="tx2"/>
                </a:solidFill>
                <a:latin typeface="Arial Narrow" panose="020B0606020202030204" pitchFamily="34" charset="0"/>
              </a:rPr>
              <a:t>(продукты, договорная база, принципы андеррайтинга)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9591" y="1043444"/>
            <a:ext cx="79574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1"/>
            <a:r>
              <a:rPr lang="ru-RU" b="1" dirty="0">
                <a:solidFill>
                  <a:srgbClr val="ED8B00"/>
                </a:solidFill>
                <a:latin typeface="Arial Narrow" panose="020B0606020202030204" pitchFamily="34" charset="0"/>
              </a:rPr>
              <a:t>Мультиоригинаторная платформа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1574" y="3140968"/>
            <a:ext cx="2025426" cy="432048"/>
          </a:xfrm>
          <a:prstGeom prst="rect">
            <a:avLst/>
          </a:prstGeom>
          <a:solidFill>
            <a:srgbClr val="008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60232" y="2348880"/>
            <a:ext cx="2025426" cy="576064"/>
          </a:xfrm>
          <a:prstGeom prst="rect">
            <a:avLst/>
          </a:prstGeom>
          <a:solidFill>
            <a:srgbClr val="008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7236296" y="2427568"/>
            <a:ext cx="1444759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85725" lvl="1"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Банк России</a:t>
            </a:r>
            <a:endParaRPr lang="ru-RU" sz="1600" dirty="0">
              <a:solidFill>
                <a:srgbClr val="ED8B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762" y="2348880"/>
            <a:ext cx="777550" cy="568552"/>
          </a:xfrm>
          <a:prstGeom prst="rect">
            <a:avLst/>
          </a:prstGeom>
          <a:ln>
            <a:solidFill>
              <a:srgbClr val="0086CD"/>
            </a:solidFill>
          </a:ln>
        </p:spPr>
      </p:pic>
      <p:grpSp>
        <p:nvGrpSpPr>
          <p:cNvPr id="40" name="Группа 39"/>
          <p:cNvGrpSpPr/>
          <p:nvPr/>
        </p:nvGrpSpPr>
        <p:grpSpPr>
          <a:xfrm>
            <a:off x="466899" y="3152003"/>
            <a:ext cx="2152500" cy="322922"/>
            <a:chOff x="1529883" y="3827846"/>
            <a:chExt cx="2152500" cy="322922"/>
          </a:xfrm>
        </p:grpSpPr>
        <p:sp>
          <p:nvSpPr>
            <p:cNvPr id="11" name="TextBox 10"/>
            <p:cNvSpPr txBox="1"/>
            <p:nvPr/>
          </p:nvSpPr>
          <p:spPr>
            <a:xfrm flipH="1">
              <a:off x="1730955" y="3827846"/>
              <a:ext cx="1951428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sz="14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Б</a:t>
              </a:r>
              <a:r>
                <a:rPr lang="ru-RU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анк – оригинатор -1</a:t>
              </a:r>
              <a:endParaRPr lang="ru-RU" sz="1400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29883" y="3846942"/>
              <a:ext cx="402145" cy="3038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/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6050" y="3889032"/>
              <a:ext cx="219646" cy="219646"/>
            </a:xfrm>
            <a:prstGeom prst="rect">
              <a:avLst/>
            </a:prstGeom>
          </p:spPr>
        </p:pic>
      </p:grpSp>
      <p:grpSp>
        <p:nvGrpSpPr>
          <p:cNvPr id="38" name="Группа 37"/>
          <p:cNvGrpSpPr/>
          <p:nvPr/>
        </p:nvGrpSpPr>
        <p:grpSpPr>
          <a:xfrm>
            <a:off x="6625144" y="3356992"/>
            <a:ext cx="2113159" cy="1090020"/>
            <a:chOff x="6625144" y="3827582"/>
            <a:chExt cx="2113159" cy="109002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6655630" y="3827582"/>
              <a:ext cx="2025426" cy="576064"/>
            </a:xfrm>
            <a:prstGeom prst="rect">
              <a:avLst/>
            </a:prstGeom>
            <a:solidFill>
              <a:srgbClr val="008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7092280" y="3921078"/>
              <a:ext cx="1646023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Инвесторы</a:t>
              </a:r>
              <a:endParaRPr lang="ru-RU" sz="1600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625145" y="3827583"/>
              <a:ext cx="777550" cy="5760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1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6778" y="3892865"/>
              <a:ext cx="439919" cy="439919"/>
            </a:xfrm>
            <a:prstGeom prst="rect">
              <a:avLst/>
            </a:prstGeom>
          </p:spPr>
        </p:pic>
        <p:pic>
          <p:nvPicPr>
            <p:cNvPr id="23" name="Рисунок 2" descr="Описание: Описание: C:\Users\b23bvm\Documents\ЛОГО11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5144" y="4472312"/>
              <a:ext cx="2055909" cy="445290"/>
            </a:xfrm>
            <a:prstGeom prst="rect">
              <a:avLst/>
            </a:prstGeom>
            <a:noFill/>
            <a:ln>
              <a:solidFill>
                <a:srgbClr val="0086CD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Группа 36"/>
          <p:cNvGrpSpPr/>
          <p:nvPr/>
        </p:nvGrpSpPr>
        <p:grpSpPr>
          <a:xfrm>
            <a:off x="2964581" y="2364850"/>
            <a:ext cx="2808312" cy="2628984"/>
            <a:chOff x="2968054" y="2395757"/>
            <a:chExt cx="2808312" cy="2336576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2968054" y="2412107"/>
              <a:ext cx="2808312" cy="2320226"/>
            </a:xfrm>
            <a:prstGeom prst="rect">
              <a:avLst/>
            </a:prstGeom>
            <a:pattFill prst="ltDn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>
              <a:solidFill>
                <a:schemeClr val="bg2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107816" y="3085551"/>
              <a:ext cx="1104144" cy="1536522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</a:rPr>
                <a:t>портфель</a:t>
              </a:r>
            </a:p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</a:rPr>
                <a:t>МСП кредитов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211960" y="3085551"/>
              <a:ext cx="1383172" cy="806424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</a:rPr>
                <a:t>старшее финансирование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977976" y="2420888"/>
              <a:ext cx="2798390" cy="576064"/>
            </a:xfrm>
            <a:prstGeom prst="rect">
              <a:avLst/>
            </a:prstGeom>
            <a:solidFill>
              <a:srgbClr val="008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 flipH="1">
              <a:off x="3549349" y="2445562"/>
              <a:ext cx="2227013" cy="523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Накопительная </a:t>
              </a:r>
            </a:p>
            <a:p>
              <a:pPr marL="85725" lvl="1" algn="ctr"/>
              <a:r>
                <a:rPr lang="ru-RU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структура</a:t>
              </a:r>
              <a:endParaRPr lang="ru-RU" sz="1400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968054" y="2395757"/>
              <a:ext cx="777550" cy="5935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211960" y="4301531"/>
              <a:ext cx="1383172" cy="318504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</a:rPr>
                <a:t>младшее финансирование</a:t>
              </a:r>
            </a:p>
          </p:txBody>
        </p:sp>
      </p:grpSp>
      <p:sp>
        <p:nvSpPr>
          <p:cNvPr id="36" name="Rounded Rectangle 53"/>
          <p:cNvSpPr/>
          <p:nvPr/>
        </p:nvSpPr>
        <p:spPr>
          <a:xfrm>
            <a:off x="395536" y="1008218"/>
            <a:ext cx="494730" cy="476566"/>
          </a:xfrm>
          <a:prstGeom prst="rect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</a:t>
            </a:r>
            <a:endParaRPr lang="en-US" sz="2800" b="1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6804248" y="2977200"/>
            <a:ext cx="0" cy="379792"/>
          </a:xfrm>
          <a:prstGeom prst="straightConnector1">
            <a:avLst/>
          </a:prstGeom>
          <a:ln w="19050">
            <a:solidFill>
              <a:srgbClr val="ED8B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858456" y="2905781"/>
            <a:ext cx="17459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9A5C00"/>
              </a:buClr>
              <a:buFont typeface="Arial" panose="020B0604020202020204" pitchFamily="34" charset="0"/>
              <a:buChar char="⸗"/>
            </a:pPr>
            <a:r>
              <a:rPr lang="ru-RU" sz="1300" dirty="0">
                <a:solidFill>
                  <a:srgbClr val="9A5C00"/>
                </a:solidFill>
                <a:latin typeface="Arial Narrow" panose="020B0606020202030204" pitchFamily="34" charset="0"/>
              </a:rPr>
              <a:t>л</a:t>
            </a: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омбардный список</a:t>
            </a:r>
          </a:p>
          <a:p>
            <a:pPr marL="285750" indent="-285750">
              <a:buClr>
                <a:srgbClr val="9A5C00"/>
              </a:buClr>
              <a:buFont typeface="Arial" panose="020B0604020202020204" pitchFamily="34" charset="0"/>
              <a:buChar char="⸗"/>
            </a:pP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РЕПО с ЦБ РФ</a:t>
            </a:r>
            <a:endParaRPr lang="ru-RU" sz="1300" dirty="0">
              <a:solidFill>
                <a:srgbClr val="9A5C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871614" y="4437112"/>
            <a:ext cx="195341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организатор/со-организатор проекта</a:t>
            </a:r>
          </a:p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«якорный инвестор»</a:t>
            </a:r>
          </a:p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>
                <a:solidFill>
                  <a:srgbClr val="9A5C00"/>
                </a:solidFill>
                <a:latin typeface="Arial Narrow" panose="020B0606020202030204" pitchFamily="34" charset="0"/>
              </a:rPr>
              <a:t>банк залогового счета</a:t>
            </a:r>
          </a:p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расчетный агент</a:t>
            </a:r>
          </a:p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агент по контролю</a:t>
            </a:r>
          </a:p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 err="1">
                <a:solidFill>
                  <a:srgbClr val="9A5C00"/>
                </a:solidFill>
                <a:latin typeface="Arial Narrow" panose="020B0606020202030204" pitchFamily="34" charset="0"/>
              </a:rPr>
              <a:t>маркет-мейкер</a:t>
            </a:r>
            <a:endParaRPr lang="ru-RU" sz="1300" dirty="0">
              <a:solidFill>
                <a:srgbClr val="9A5C0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⸗"/>
            </a:pPr>
            <a:r>
              <a:rPr lang="ru-RU" sz="1300" dirty="0">
                <a:solidFill>
                  <a:srgbClr val="9A5C00"/>
                </a:solidFill>
                <a:latin typeface="Arial Narrow" panose="020B0606020202030204" pitchFamily="34" charset="0"/>
              </a:rPr>
              <a:t>кредитор по РЕПО</a:t>
            </a:r>
            <a:endParaRPr lang="ru-RU" sz="1300" dirty="0">
              <a:solidFill>
                <a:srgbClr val="9A5C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⸗"/>
            </a:pPr>
            <a:endParaRPr lang="ru-RU" sz="1300" dirty="0">
              <a:solidFill>
                <a:srgbClr val="9A5C00"/>
              </a:solidFill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1519820" y="4303604"/>
            <a:ext cx="3452261" cy="925596"/>
            <a:chOff x="1687079" y="3871557"/>
            <a:chExt cx="3452261" cy="925596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>
              <a:off x="1687079" y="3871557"/>
              <a:ext cx="0" cy="925595"/>
            </a:xfrm>
            <a:prstGeom prst="line">
              <a:avLst/>
            </a:prstGeom>
            <a:ln w="19050">
              <a:solidFill>
                <a:srgbClr val="ED8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1687079" y="4797152"/>
              <a:ext cx="3452261" cy="0"/>
            </a:xfrm>
            <a:prstGeom prst="line">
              <a:avLst/>
            </a:prstGeom>
            <a:ln w="19050">
              <a:solidFill>
                <a:srgbClr val="ED8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flipV="1">
              <a:off x="5139340" y="4629418"/>
              <a:ext cx="0" cy="167735"/>
            </a:xfrm>
            <a:prstGeom prst="straightConnector1">
              <a:avLst/>
            </a:prstGeom>
            <a:ln w="19050">
              <a:solidFill>
                <a:srgbClr val="ED8B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Прямоугольник 55"/>
          <p:cNvSpPr/>
          <p:nvPr/>
        </p:nvSpPr>
        <p:spPr>
          <a:xfrm>
            <a:off x="2208616" y="5206871"/>
            <a:ext cx="19191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9A5C00"/>
                </a:solidFill>
                <a:latin typeface="Arial Narrow" panose="020B0606020202030204" pitchFamily="34" charset="0"/>
              </a:rPr>
              <a:t>младшее финансирование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611560" y="2576517"/>
            <a:ext cx="24574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дополнительные продажи кредитов  на револьверной основе</a:t>
            </a:r>
            <a:endParaRPr lang="ru-RU" sz="1200" dirty="0">
              <a:solidFill>
                <a:srgbClr val="9A5C00"/>
              </a:solidFill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5772893" y="3501009"/>
            <a:ext cx="829869" cy="0"/>
          </a:xfrm>
          <a:prstGeom prst="straightConnector1">
            <a:avLst/>
          </a:prstGeom>
          <a:ln w="19050">
            <a:solidFill>
              <a:srgbClr val="ED8B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5655207" y="2942679"/>
            <a:ext cx="1005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выпуск облигаций</a:t>
            </a:r>
            <a:endParaRPr lang="ru-RU" sz="1200" dirty="0">
              <a:solidFill>
                <a:srgbClr val="9A5C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62" y="2427568"/>
            <a:ext cx="434884" cy="434884"/>
          </a:xfrm>
          <a:prstGeom prst="rect">
            <a:avLst/>
          </a:prstGeom>
        </p:spPr>
      </p:pic>
      <p:sp>
        <p:nvSpPr>
          <p:cNvPr id="47" name="Прямоугольник 46"/>
          <p:cNvSpPr/>
          <p:nvPr/>
        </p:nvSpPr>
        <p:spPr>
          <a:xfrm>
            <a:off x="4208487" y="4042873"/>
            <a:ext cx="1383172" cy="466247"/>
          </a:xfrm>
          <a:prstGeom prst="rect">
            <a:avLst/>
          </a:prstGeom>
          <a:solidFill>
            <a:schemeClr val="bg1"/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мезонинный кредит</a:t>
            </a:r>
            <a:endParaRPr lang="ru-RU" sz="1200" b="1" dirty="0">
              <a:solidFill>
                <a:srgbClr val="9A5C00"/>
              </a:solidFill>
              <a:latin typeface="Arial Narrow" panose="020B060602020203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93974" y="3492624"/>
            <a:ext cx="2025426" cy="432048"/>
          </a:xfrm>
          <a:prstGeom prst="rect">
            <a:avLst/>
          </a:prstGeom>
          <a:solidFill>
            <a:schemeClr val="bg1"/>
          </a:solidFill>
          <a:ln w="12700">
            <a:solidFill>
              <a:srgbClr val="0086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46374" y="3861048"/>
            <a:ext cx="2025426" cy="432048"/>
          </a:xfrm>
          <a:prstGeom prst="rect">
            <a:avLst/>
          </a:prstGeom>
          <a:solidFill>
            <a:srgbClr val="008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15289" y="3923668"/>
            <a:ext cx="402145" cy="303826"/>
          </a:xfrm>
          <a:prstGeom prst="rect">
            <a:avLst/>
          </a:prstGeom>
          <a:solidFill>
            <a:schemeClr val="bg1"/>
          </a:solidFill>
          <a:ln w="12700">
            <a:solidFill>
              <a:srgbClr val="0086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56" y="3965758"/>
            <a:ext cx="219646" cy="219646"/>
          </a:xfrm>
          <a:prstGeom prst="rect">
            <a:avLst/>
          </a:prstGeom>
        </p:spPr>
      </p:pic>
      <p:sp>
        <p:nvSpPr>
          <p:cNvPr id="63" name="Прямоугольник 62"/>
          <p:cNvSpPr/>
          <p:nvPr/>
        </p:nvSpPr>
        <p:spPr>
          <a:xfrm>
            <a:off x="638198" y="3537525"/>
            <a:ext cx="402145" cy="30382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65" y="3579615"/>
            <a:ext cx="219646" cy="21964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 flipH="1">
            <a:off x="971600" y="3919719"/>
            <a:ext cx="19514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85725" lvl="1" algn="ctr"/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Б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анк – оригинатор -3</a:t>
            </a:r>
            <a:endParaRPr lang="ru-RU" sz="1400" dirty="0">
              <a:solidFill>
                <a:srgbClr val="ED8B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flipH="1">
            <a:off x="809852" y="3543886"/>
            <a:ext cx="19514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85725" lvl="1" algn="ctr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Б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анк – оригинатор -2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467000" y="3323012"/>
            <a:ext cx="497581" cy="0"/>
          </a:xfrm>
          <a:prstGeom prst="straightConnector1">
            <a:avLst/>
          </a:prstGeom>
          <a:ln w="19050">
            <a:solidFill>
              <a:srgbClr val="ED8B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2619400" y="3670283"/>
            <a:ext cx="355103" cy="0"/>
          </a:xfrm>
          <a:prstGeom prst="straightConnector1">
            <a:avLst/>
          </a:prstGeom>
          <a:ln w="19050">
            <a:solidFill>
              <a:srgbClr val="ED8B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2771800" y="4087966"/>
            <a:ext cx="184212" cy="1"/>
          </a:xfrm>
          <a:prstGeom prst="straightConnector1">
            <a:avLst/>
          </a:prstGeom>
          <a:ln w="19050">
            <a:solidFill>
              <a:srgbClr val="ED8B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5772893" y="4163058"/>
            <a:ext cx="810952" cy="0"/>
          </a:xfrm>
          <a:prstGeom prst="straightConnector1">
            <a:avLst/>
          </a:prstGeom>
          <a:ln w="19050">
            <a:solidFill>
              <a:srgbClr val="ED8B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5698615" y="4204821"/>
            <a:ext cx="10050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мезонинное финансиро-вание</a:t>
            </a:r>
            <a:endParaRPr lang="ru-RU" sz="1200" dirty="0">
              <a:solidFill>
                <a:srgbClr val="9A5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9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301479" y="2220536"/>
            <a:ext cx="8446985" cy="4352428"/>
          </a:xfrm>
          <a:prstGeom prst="rect">
            <a:avLst/>
          </a:prstGeom>
          <a:pattFill prst="lt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7"/>
          <p:cNvSpPr txBox="1">
            <a:spLocks/>
          </p:cNvSpPr>
          <p:nvPr/>
        </p:nvSpPr>
        <p:spPr bwMode="auto">
          <a:xfrm>
            <a:off x="720155" y="116557"/>
            <a:ext cx="8136904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eaLnBrk="1" hangingPunct="1">
              <a:defRPr sz="2000" b="0" baseline="0">
                <a:solidFill>
                  <a:schemeClr val="tx2">
                    <a:lumMod val="75000"/>
                  </a:schemeClr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  <a:lvl2pPr eaLnBrk="1" hangingPunct="1">
              <a:defRPr sz="2000" b="1">
                <a:cs typeface="Arial" charset="0"/>
              </a:defRPr>
            </a:lvl2pPr>
            <a:lvl3pPr eaLnBrk="1" hangingPunct="1">
              <a:defRPr sz="2000" b="1">
                <a:cs typeface="Arial" charset="0"/>
              </a:defRPr>
            </a:lvl3pPr>
            <a:lvl4pPr eaLnBrk="1" hangingPunct="1">
              <a:defRPr sz="2000" b="1">
                <a:cs typeface="Arial" charset="0"/>
              </a:defRPr>
            </a:lvl4pPr>
            <a:lvl5pPr eaLnBrk="1" hangingPunct="1">
              <a:defRPr sz="2000" b="1"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 b="1">
                <a:cs typeface="Arial" charset="0"/>
              </a:defRPr>
            </a:lvl9pPr>
          </a:lstStyle>
          <a:p>
            <a:r>
              <a:rPr lang="ru-RU" dirty="0"/>
              <a:t>МСП  </a:t>
            </a:r>
            <a:r>
              <a:rPr lang="ru-RU" dirty="0" smtClean="0"/>
              <a:t>Банк </a:t>
            </a:r>
            <a:r>
              <a:rPr lang="ru-RU" dirty="0"/>
              <a:t>- </a:t>
            </a:r>
            <a:r>
              <a:rPr lang="ru-RU" dirty="0" smtClean="0"/>
              <a:t>варианты </a:t>
            </a:r>
            <a:r>
              <a:rPr lang="ru-RU" dirty="0"/>
              <a:t>использования </a:t>
            </a:r>
            <a:r>
              <a:rPr lang="ru-RU" dirty="0" err="1" smtClean="0"/>
              <a:t>секьюритизации</a:t>
            </a:r>
            <a:r>
              <a:rPr lang="ru-RU" dirty="0" smtClean="0"/>
              <a:t>, </a:t>
            </a:r>
            <a:r>
              <a:rPr lang="ru-RU" dirty="0"/>
              <a:t>как средства поддержки </a:t>
            </a:r>
            <a:r>
              <a:rPr lang="ru-RU" dirty="0" smtClean="0"/>
              <a:t>МСП </a:t>
            </a:r>
            <a:r>
              <a:rPr lang="ru-RU" dirty="0"/>
              <a:t>кредитования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1479" y="5711190"/>
            <a:ext cx="6502769" cy="86177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ED8B00"/>
                </a:solidFill>
                <a:latin typeface="Arial Narrow" panose="020B0606020202030204" pitchFamily="34" charset="0"/>
              </a:rPr>
              <a:t>Преимущества:</a:t>
            </a:r>
            <a:endParaRPr lang="ru-RU" sz="1400" b="1" dirty="0">
              <a:solidFill>
                <a:srgbClr val="ED8B0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⸗"/>
            </a:pPr>
            <a:r>
              <a:rPr lang="ru-RU" sz="1200" dirty="0">
                <a:solidFill>
                  <a:schemeClr val="tx2"/>
                </a:solidFill>
                <a:latin typeface="Arial Narrow" panose="020B0606020202030204" pitchFamily="34" charset="0"/>
              </a:rPr>
              <a:t>Позволяет осуществлять Программу поддержки МСП, отделив риск банка-оригинатора от рисков сформированного этим банком портфеля МСП кредитов;</a:t>
            </a:r>
          </a:p>
          <a:p>
            <a:pPr marL="285750" indent="-285750" algn="just">
              <a:buFont typeface="Arial" panose="020B0604020202020204" pitchFamily="34" charset="0"/>
              <a:buChar char="⸗"/>
            </a:pPr>
            <a:r>
              <a:rPr lang="ru-RU" sz="1200" dirty="0">
                <a:solidFill>
                  <a:schemeClr val="tx2"/>
                </a:solidFill>
                <a:latin typeface="Arial Narrow" panose="020B0606020202030204" pitchFamily="34" charset="0"/>
              </a:rPr>
              <a:t>Позволяет </a:t>
            </a:r>
            <a:r>
              <a:rPr lang="ru-RU" sz="12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увеличить </a:t>
            </a:r>
            <a:r>
              <a:rPr lang="ru-RU" sz="1200" dirty="0">
                <a:solidFill>
                  <a:schemeClr val="tx2"/>
                </a:solidFill>
                <a:latin typeface="Arial Narrow" panose="020B0606020202030204" pitchFamily="34" charset="0"/>
              </a:rPr>
              <a:t>объемы поддержки для МСП заемщиков крупных </a:t>
            </a:r>
            <a:r>
              <a:rPr lang="ru-RU" sz="12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банков</a:t>
            </a:r>
            <a:endParaRPr lang="ru-RU" sz="12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107" y="3573016"/>
            <a:ext cx="2025426" cy="576064"/>
          </a:xfrm>
          <a:prstGeom prst="rect">
            <a:avLst/>
          </a:prstGeom>
          <a:solidFill>
            <a:srgbClr val="008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7236296" y="2427568"/>
            <a:ext cx="1444759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85725" lvl="1"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Банк России</a:t>
            </a:r>
            <a:endParaRPr lang="ru-RU" sz="1600" dirty="0">
              <a:solidFill>
                <a:srgbClr val="ED8B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467544" y="3556136"/>
            <a:ext cx="2064989" cy="584773"/>
            <a:chOff x="418779" y="2676600"/>
            <a:chExt cx="2064989" cy="584773"/>
          </a:xfrm>
        </p:grpSpPr>
        <p:sp>
          <p:nvSpPr>
            <p:cNvPr id="11" name="TextBox 10"/>
            <p:cNvSpPr txBox="1"/>
            <p:nvPr/>
          </p:nvSpPr>
          <p:spPr>
            <a:xfrm flipH="1">
              <a:off x="1187624" y="2676600"/>
              <a:ext cx="1296144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Банк – </a:t>
              </a:r>
            </a:p>
            <a:p>
              <a:pPr marL="85725" lvl="1" algn="ctr"/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оригинатор</a:t>
              </a:r>
              <a:endParaRPr lang="ru-RU" sz="1600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18779" y="2693481"/>
              <a:ext cx="777550" cy="5678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2759497"/>
              <a:ext cx="418728" cy="418728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 flipH="1">
            <a:off x="7035031" y="3655918"/>
            <a:ext cx="1646023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85725" lvl="1"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Инвесторы</a:t>
            </a:r>
            <a:endParaRPr lang="ru-RU" sz="1600" dirty="0">
              <a:solidFill>
                <a:srgbClr val="ED8B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6" name="Rounded Rectangle 53"/>
          <p:cNvSpPr/>
          <p:nvPr/>
        </p:nvSpPr>
        <p:spPr>
          <a:xfrm>
            <a:off x="323528" y="1044025"/>
            <a:ext cx="494730" cy="476566"/>
          </a:xfrm>
          <a:prstGeom prst="rect">
            <a:avLst/>
          </a:prstGeom>
          <a:solidFill>
            <a:srgbClr val="ED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3</a:t>
            </a:r>
            <a:endParaRPr lang="en-US" sz="2800" b="1" dirty="0"/>
          </a:p>
        </p:txBody>
      </p:sp>
      <p:grpSp>
        <p:nvGrpSpPr>
          <p:cNvPr id="54" name="Группа 53"/>
          <p:cNvGrpSpPr/>
          <p:nvPr/>
        </p:nvGrpSpPr>
        <p:grpSpPr>
          <a:xfrm>
            <a:off x="1519820" y="4152222"/>
            <a:ext cx="3452261" cy="716939"/>
            <a:chOff x="1687079" y="4080214"/>
            <a:chExt cx="3452261" cy="716939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>
              <a:off x="1687079" y="4080214"/>
              <a:ext cx="0" cy="716938"/>
            </a:xfrm>
            <a:prstGeom prst="line">
              <a:avLst/>
            </a:prstGeom>
            <a:ln w="19050">
              <a:solidFill>
                <a:srgbClr val="ED8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1687079" y="4797152"/>
              <a:ext cx="3452261" cy="0"/>
            </a:xfrm>
            <a:prstGeom prst="line">
              <a:avLst/>
            </a:prstGeom>
            <a:ln w="19050">
              <a:solidFill>
                <a:srgbClr val="ED8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flipV="1">
              <a:off x="5139340" y="4629418"/>
              <a:ext cx="0" cy="167735"/>
            </a:xfrm>
            <a:prstGeom prst="straightConnector1">
              <a:avLst/>
            </a:prstGeom>
            <a:ln w="19050">
              <a:solidFill>
                <a:srgbClr val="ED8B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Прямоугольник 55"/>
          <p:cNvSpPr/>
          <p:nvPr/>
        </p:nvSpPr>
        <p:spPr>
          <a:xfrm>
            <a:off x="2197594" y="4847640"/>
            <a:ext cx="19191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9A5C00"/>
                </a:solidFill>
                <a:latin typeface="Arial Narrow" panose="020B0606020202030204" pitchFamily="34" charset="0"/>
              </a:rPr>
              <a:t>младшее финансирование</a:t>
            </a:r>
          </a:p>
        </p:txBody>
      </p:sp>
      <p:grpSp>
        <p:nvGrpSpPr>
          <p:cNvPr id="69" name="Группа 68"/>
          <p:cNvGrpSpPr/>
          <p:nvPr/>
        </p:nvGrpSpPr>
        <p:grpSpPr>
          <a:xfrm>
            <a:off x="1519820" y="3324565"/>
            <a:ext cx="1444761" cy="248451"/>
            <a:chOff x="1687079" y="3324565"/>
            <a:chExt cx="1573896" cy="248451"/>
          </a:xfrm>
        </p:grpSpPr>
        <p:cxnSp>
          <p:nvCxnSpPr>
            <p:cNvPr id="62" name="Прямая со стрелкой 61"/>
            <p:cNvCxnSpPr/>
            <p:nvPr/>
          </p:nvCxnSpPr>
          <p:spPr>
            <a:xfrm>
              <a:off x="1687079" y="3324565"/>
              <a:ext cx="1154" cy="248451"/>
            </a:xfrm>
            <a:prstGeom prst="straightConnector1">
              <a:avLst/>
            </a:prstGeom>
            <a:ln w="19050">
              <a:solidFill>
                <a:srgbClr val="ED8B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/>
            <p:nvPr/>
          </p:nvCxnSpPr>
          <p:spPr>
            <a:xfrm>
              <a:off x="1687079" y="3324565"/>
              <a:ext cx="1573896" cy="0"/>
            </a:xfrm>
            <a:prstGeom prst="straightConnector1">
              <a:avLst/>
            </a:prstGeom>
            <a:ln w="19050">
              <a:solidFill>
                <a:srgbClr val="ED8B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Прямоугольник 70"/>
          <p:cNvSpPr/>
          <p:nvPr/>
        </p:nvSpPr>
        <p:spPr>
          <a:xfrm>
            <a:off x="1519820" y="2792541"/>
            <a:ext cx="1324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дополнительные продажи</a:t>
            </a:r>
            <a:endParaRPr lang="ru-RU" sz="1200" dirty="0">
              <a:solidFill>
                <a:srgbClr val="9A5C00"/>
              </a:solidFill>
            </a:endParaRPr>
          </a:p>
        </p:txBody>
      </p:sp>
      <p:cxnSp>
        <p:nvCxnSpPr>
          <p:cNvPr id="73" name="Прямая со стрелкой 72"/>
          <p:cNvCxnSpPr>
            <a:endCxn id="50" idx="1"/>
          </p:cNvCxnSpPr>
          <p:nvPr/>
        </p:nvCxnSpPr>
        <p:spPr>
          <a:xfrm>
            <a:off x="5802847" y="3840705"/>
            <a:ext cx="858801" cy="4492"/>
          </a:xfrm>
          <a:prstGeom prst="straightConnector1">
            <a:avLst/>
          </a:prstGeom>
          <a:ln w="19050">
            <a:solidFill>
              <a:srgbClr val="ED8B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5652120" y="4038163"/>
            <a:ext cx="1368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9A5C00"/>
                </a:solidFill>
                <a:latin typeface="Arial Narrow" panose="020B0606020202030204" pitchFamily="34" charset="0"/>
              </a:rPr>
              <a:t>с</a:t>
            </a:r>
            <a:r>
              <a:rPr lang="ru-RU" sz="12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таршее финансирование (облигации </a:t>
            </a:r>
          </a:p>
          <a:p>
            <a:pPr algn="ctr"/>
            <a:r>
              <a:rPr lang="ru-RU" sz="12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или кредит)</a:t>
            </a:r>
            <a:endParaRPr lang="ru-RU" sz="1200" dirty="0">
              <a:solidFill>
                <a:srgbClr val="9A5C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18258" y="989920"/>
            <a:ext cx="8330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ED8B00"/>
                </a:solidFill>
                <a:latin typeface="Arial Narrow" panose="020B0606020202030204" pitchFamily="34" charset="0"/>
              </a:rPr>
              <a:t>Использование </a:t>
            </a:r>
            <a:r>
              <a:rPr lang="ru-RU" sz="1600" b="1" dirty="0" smtClean="0">
                <a:solidFill>
                  <a:srgbClr val="ED8B00"/>
                </a:solidFill>
                <a:latin typeface="Arial Narrow" panose="020B0606020202030204" pitchFamily="34" charset="0"/>
              </a:rPr>
              <a:t>механизма секьюритизации </a:t>
            </a:r>
            <a:r>
              <a:rPr lang="ru-RU" sz="1600" b="1" dirty="0">
                <a:solidFill>
                  <a:srgbClr val="ED8B00"/>
                </a:solidFill>
                <a:latin typeface="Arial Narrow" panose="020B0606020202030204" pitchFamily="34" charset="0"/>
              </a:rPr>
              <a:t>для портфелей МСП кредитов, предоставленных субъектам МСП за счет средств МСП Банка в рамках Программы поддержки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51520" y="1556792"/>
            <a:ext cx="85335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</a:rPr>
              <a:t>Целевой сегмент – </a:t>
            </a:r>
            <a:r>
              <a:rPr lang="ru-RU" dirty="0">
                <a:solidFill>
                  <a:srgbClr val="0086CD"/>
                </a:solidFill>
                <a:latin typeface="Arial Narrow" panose="020B0606020202030204" pitchFamily="34" charset="0"/>
              </a:rPr>
              <a:t>банки-партнеры МСП Банка</a:t>
            </a:r>
            <a:r>
              <a:rPr lang="ru-RU" sz="1400" dirty="0">
                <a:solidFill>
                  <a:schemeClr val="tx2"/>
                </a:solidFill>
                <a:latin typeface="Arial Narrow" panose="020B0606020202030204" pitchFamily="34" charset="0"/>
              </a:rPr>
              <a:t>, осуществляющие кредитование в рамках Программы поддержки МСП (приоритетные направления, ограничения по ставкам и целям кредитования)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6661648" y="3541313"/>
            <a:ext cx="2062240" cy="607767"/>
            <a:chOff x="6602760" y="3288228"/>
            <a:chExt cx="2078294" cy="576064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6602760" y="3288228"/>
              <a:ext cx="2078294" cy="576064"/>
            </a:xfrm>
            <a:prstGeom prst="rect">
              <a:avLst/>
            </a:prstGeom>
            <a:solidFill>
              <a:srgbClr val="008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3" name="Рисунок 2" descr="Описание: Описание: C:\Users\b23bvm\Documents\ЛОГО1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3661" y="3373947"/>
              <a:ext cx="1916491" cy="415093"/>
            </a:xfrm>
            <a:prstGeom prst="rect">
              <a:avLst/>
            </a:prstGeom>
            <a:noFill/>
            <a:ln>
              <a:solidFill>
                <a:srgbClr val="0086CD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Группа 37"/>
          <p:cNvGrpSpPr/>
          <p:nvPr/>
        </p:nvGrpSpPr>
        <p:grpSpPr>
          <a:xfrm>
            <a:off x="2964581" y="2364850"/>
            <a:ext cx="2808312" cy="2336576"/>
            <a:chOff x="2968054" y="2395757"/>
            <a:chExt cx="2808312" cy="233657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968054" y="2412107"/>
              <a:ext cx="2808312" cy="2320226"/>
            </a:xfrm>
            <a:prstGeom prst="rect">
              <a:avLst/>
            </a:prstGeom>
            <a:pattFill prst="ltDn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135313" y="3099868"/>
              <a:ext cx="1104144" cy="1519357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</a:rPr>
                <a:t>портфель кредитов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4239457" y="3099867"/>
              <a:ext cx="1383172" cy="1051775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</a:rPr>
                <a:t>старшее финансирование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977976" y="2420888"/>
              <a:ext cx="2798390" cy="576064"/>
            </a:xfrm>
            <a:prstGeom prst="rect">
              <a:avLst/>
            </a:prstGeom>
            <a:solidFill>
              <a:srgbClr val="008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 flipH="1">
              <a:off x="3549349" y="2412179"/>
              <a:ext cx="2227013" cy="523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85725" lvl="1" algn="ctr"/>
              <a:r>
                <a:rPr lang="ru-RU" sz="14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С</a:t>
              </a:r>
              <a:r>
                <a:rPr lang="ru-RU" sz="14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пециализированное финансовое  общество</a:t>
              </a:r>
              <a:endParaRPr lang="ru-RU" sz="1400" dirty="0">
                <a:solidFill>
                  <a:srgbClr val="ED8B00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968054" y="2395757"/>
              <a:ext cx="777550" cy="59356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6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2" name="Рисунок 5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7189" y="2420888"/>
              <a:ext cx="538707" cy="538707"/>
            </a:xfrm>
            <a:prstGeom prst="rect">
              <a:avLst/>
            </a:prstGeom>
          </p:spPr>
        </p:pic>
        <p:sp>
          <p:nvSpPr>
            <p:cNvPr id="55" name="Прямоугольник 54"/>
            <p:cNvSpPr/>
            <p:nvPr/>
          </p:nvSpPr>
          <p:spPr>
            <a:xfrm>
              <a:off x="4239457" y="4151643"/>
              <a:ext cx="1383172" cy="467581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</a:rPr>
                <a:t>младшее финансирование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6878971" y="2420888"/>
            <a:ext cx="1844915" cy="576064"/>
          </a:xfrm>
          <a:prstGeom prst="rect">
            <a:avLst/>
          </a:prstGeom>
          <a:solidFill>
            <a:srgbClr val="008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 flipH="1">
            <a:off x="7135662" y="2416533"/>
            <a:ext cx="144475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85725" lvl="1"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Рыночные и </a:t>
            </a:r>
            <a:r>
              <a:rPr lang="ru-RU" sz="1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гос.источники</a:t>
            </a:r>
            <a:endParaRPr lang="ru-RU" sz="1600" dirty="0">
              <a:solidFill>
                <a:srgbClr val="ED8B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050422" y="3133095"/>
            <a:ext cx="147829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9A5C00"/>
              </a:buClr>
            </a:pPr>
            <a:r>
              <a:rPr lang="ru-RU" sz="1300" dirty="0" smtClean="0">
                <a:solidFill>
                  <a:srgbClr val="9A5C00"/>
                </a:solidFill>
                <a:latin typeface="Arial Narrow" panose="020B0606020202030204" pitchFamily="34" charset="0"/>
              </a:rPr>
              <a:t>рефинансирование</a:t>
            </a:r>
            <a:endParaRPr lang="ru-RU" sz="1300" dirty="0">
              <a:solidFill>
                <a:srgbClr val="9A5C0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242722" y="2420888"/>
            <a:ext cx="777550" cy="576064"/>
          </a:xfrm>
          <a:prstGeom prst="rect">
            <a:avLst/>
          </a:prstGeom>
          <a:solidFill>
            <a:schemeClr val="bg1"/>
          </a:solidFill>
          <a:ln w="12700">
            <a:solidFill>
              <a:srgbClr val="0086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355" y="2486170"/>
            <a:ext cx="439919" cy="439919"/>
          </a:xfrm>
          <a:prstGeom prst="rect">
            <a:avLst/>
          </a:prstGeom>
        </p:spPr>
      </p:pic>
      <p:cxnSp>
        <p:nvCxnSpPr>
          <p:cNvPr id="67" name="Прямая со стрелкой 66"/>
          <p:cNvCxnSpPr/>
          <p:nvPr/>
        </p:nvCxnSpPr>
        <p:spPr>
          <a:xfrm>
            <a:off x="6804248" y="3020319"/>
            <a:ext cx="0" cy="517940"/>
          </a:xfrm>
          <a:prstGeom prst="straightConnector1">
            <a:avLst/>
          </a:prstGeom>
          <a:ln w="19050">
            <a:solidFill>
              <a:srgbClr val="ED8B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10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_09_29_О Банке_новый шаблон">
  <a:themeElements>
    <a:clrScheme name="VEB">
      <a:dk1>
        <a:srgbClr val="0085CD"/>
      </a:dk1>
      <a:lt1>
        <a:srgbClr val="FFFFFF"/>
      </a:lt1>
      <a:dk2>
        <a:srgbClr val="575757"/>
      </a:dk2>
      <a:lt2>
        <a:srgbClr val="FFFFFF"/>
      </a:lt2>
      <a:accent1>
        <a:srgbClr val="0085CD"/>
      </a:accent1>
      <a:accent2>
        <a:srgbClr val="BFE1F2"/>
      </a:accent2>
      <a:accent3>
        <a:srgbClr val="575757"/>
      </a:accent3>
      <a:accent4>
        <a:srgbClr val="7FC3E5"/>
      </a:accent4>
      <a:accent5>
        <a:srgbClr val="797878"/>
      </a:accent5>
      <a:accent6>
        <a:srgbClr val="E6E6E6"/>
      </a:accent6>
      <a:hlink>
        <a:srgbClr val="0085CD"/>
      </a:hlink>
      <a:folHlink>
        <a:srgbClr val="575757"/>
      </a:folHlink>
    </a:clrScheme>
    <a:fontScheme name="V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VEB">
      <a:dk1>
        <a:srgbClr val="0085CD"/>
      </a:dk1>
      <a:lt1>
        <a:srgbClr val="FFFFFF"/>
      </a:lt1>
      <a:dk2>
        <a:srgbClr val="575757"/>
      </a:dk2>
      <a:lt2>
        <a:srgbClr val="FFFFFF"/>
      </a:lt2>
      <a:accent1>
        <a:srgbClr val="0085CD"/>
      </a:accent1>
      <a:accent2>
        <a:srgbClr val="BFE1F2"/>
      </a:accent2>
      <a:accent3>
        <a:srgbClr val="575757"/>
      </a:accent3>
      <a:accent4>
        <a:srgbClr val="7FC3E5"/>
      </a:accent4>
      <a:accent5>
        <a:srgbClr val="797878"/>
      </a:accent5>
      <a:accent6>
        <a:srgbClr val="E6E6E6"/>
      </a:accent6>
      <a:hlink>
        <a:srgbClr val="0085CD"/>
      </a:hlink>
      <a:folHlink>
        <a:srgbClr val="575757"/>
      </a:folHlink>
    </a:clrScheme>
    <a:fontScheme name="V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VEB">
      <a:dk1>
        <a:srgbClr val="0085CD"/>
      </a:dk1>
      <a:lt1>
        <a:srgbClr val="FFFFFF"/>
      </a:lt1>
      <a:dk2>
        <a:srgbClr val="575757"/>
      </a:dk2>
      <a:lt2>
        <a:srgbClr val="FFFFFF"/>
      </a:lt2>
      <a:accent1>
        <a:srgbClr val="0085CD"/>
      </a:accent1>
      <a:accent2>
        <a:srgbClr val="BFE1F2"/>
      </a:accent2>
      <a:accent3>
        <a:srgbClr val="575757"/>
      </a:accent3>
      <a:accent4>
        <a:srgbClr val="7FC3E5"/>
      </a:accent4>
      <a:accent5>
        <a:srgbClr val="797878"/>
      </a:accent5>
      <a:accent6>
        <a:srgbClr val="E6E6E6"/>
      </a:accent6>
      <a:hlink>
        <a:srgbClr val="0085CD"/>
      </a:hlink>
      <a:folHlink>
        <a:srgbClr val="575757"/>
      </a:folHlink>
    </a:clrScheme>
    <a:fontScheme name="VE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2014_09_29_О Банке_новый шаблон</Template>
  <TotalTime>10530</TotalTime>
  <Words>948</Words>
  <Application>Microsoft Office PowerPoint</Application>
  <PresentationFormat>Экран (4:3)</PresentationFormat>
  <Paragraphs>158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2014_09_29_О Банке_новый шаблон</vt:lpstr>
      <vt:lpstr>Специальное оформление</vt:lpstr>
      <vt:lpstr>1_Специальное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 Дмитрий Голованов, Председатель Правления МСП Банка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МСП БАНК: ПОДДЕРЖКА МАЛОГО И СРЕДНЕГО ПРЕДПРИНИМАТЕЛЬСТВА</dc:title>
  <dc:creator>Силина Мария Сергеевна</dc:creator>
  <cp:lastModifiedBy>Донник Алексей Юрьевич</cp:lastModifiedBy>
  <cp:revision>652</cp:revision>
  <cp:lastPrinted>2016-09-07T07:40:36Z</cp:lastPrinted>
  <dcterms:created xsi:type="dcterms:W3CDTF">2014-09-30T07:28:51Z</dcterms:created>
  <dcterms:modified xsi:type="dcterms:W3CDTF">2016-09-07T08:59:40Z</dcterms:modified>
</cp:coreProperties>
</file>