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4" r:id="rId2"/>
    <p:sldId id="323" r:id="rId3"/>
    <p:sldId id="326" r:id="rId4"/>
    <p:sldId id="327" r:id="rId5"/>
    <p:sldId id="325" r:id="rId6"/>
    <p:sldId id="316" r:id="rId7"/>
    <p:sldId id="309" r:id="rId8"/>
    <p:sldId id="315" r:id="rId9"/>
    <p:sldId id="331" r:id="rId10"/>
    <p:sldId id="333" r:id="rId11"/>
  </p:sldIdLst>
  <p:sldSz cx="9144000" cy="6858000" type="screen4x3"/>
  <p:notesSz cx="679926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5EDFF"/>
    <a:srgbClr val="005696"/>
    <a:srgbClr val="8FCFFF"/>
    <a:srgbClr val="FFBF4D"/>
    <a:srgbClr val="175B6B"/>
    <a:srgbClr val="1F8198"/>
    <a:srgbClr val="E5C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76" autoAdjust="0"/>
  </p:normalViewPr>
  <p:slideViewPr>
    <p:cSldViewPr snapToGrid="0" snapToObjects="1">
      <p:cViewPr>
        <p:scale>
          <a:sx n="100" d="100"/>
          <a:sy n="100" d="100"/>
        </p:scale>
        <p:origin x="-6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379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3792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1B31F695-4A7F-D34F-B226-30E374787566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3792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3792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A1A9DD85-8573-8843-ACFF-FE098D78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7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A5A9C-88B3-504A-9F2F-82357F266A4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1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6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4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8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1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9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C68F-E941-6840-9A2A-10A7FF606CDC}" type="datetimeFigureOut">
              <a:rPr lang="en-US" smtClean="0"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7DEEE-27AC-F340-9CDE-2C04AE681C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5.png"/><Relationship Id="rId5" Type="http://schemas.openxmlformats.org/officeDocument/2006/relationships/image" Target="../media/image3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image" Target="../media/image8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0.jpe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10" Type="http://schemas.openxmlformats.org/officeDocument/2006/relationships/image" Target="../media/image33.jpeg"/><Relationship Id="rId4" Type="http://schemas.openxmlformats.org/officeDocument/2006/relationships/image" Target="../media/image4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7968\AppData\Local\Microsoft\Windows\Temporary Internet Files\Content.Outlook\V0GSA4E0\1_FIN_1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700374" y="0"/>
            <a:ext cx="6443625" cy="45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7968\AppData\Local\Microsoft\Windows\Temporary Internet Files\Content.Outlook\V0GSA4E0\1_FIN_1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71" b="50000"/>
          <a:stretch/>
        </p:blipFill>
        <p:spPr bwMode="auto">
          <a:xfrm>
            <a:off x="1" y="0"/>
            <a:ext cx="3526970" cy="45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16196"/>
            <a:ext cx="9144000" cy="3753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onburi"/>
              <a:cs typeface="Thonbu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4407" y="3884886"/>
            <a:ext cx="4327631" cy="175471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70965" y="4198471"/>
            <a:ext cx="3955761" cy="1003374"/>
            <a:chOff x="43771" y="136049"/>
            <a:chExt cx="1560528" cy="395826"/>
          </a:xfrm>
        </p:grpSpPr>
        <p:pic>
          <p:nvPicPr>
            <p:cNvPr id="10" name="Picture 9" descr="logo-bir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11" name="Picture 10" descr="logo-bir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93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178489" y="128791"/>
            <a:ext cx="380689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b="1" dirty="0" smtClean="0">
                <a:solidFill>
                  <a:schemeClr val="tx2"/>
                </a:solidFill>
                <a:cs typeface="Thonburi"/>
              </a:rPr>
              <a:t>Мероприятия</a:t>
            </a:r>
            <a:endParaRPr lang="ru-RU" sz="2100" b="1" dirty="0">
              <a:solidFill>
                <a:schemeClr val="tx2"/>
              </a:solidFill>
              <a:cs typeface="Thonburi"/>
            </a:endParaRPr>
          </a:p>
        </p:txBody>
      </p:sp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2202873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" descr="C:\Users\user8449\Documents\Селфмам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35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"/>
          <p:cNvSpPr/>
          <p:nvPr/>
        </p:nvSpPr>
        <p:spPr>
          <a:xfrm>
            <a:off x="0" y="3717356"/>
            <a:ext cx="9144000" cy="375373"/>
          </a:xfrm>
          <a:prstGeom prst="rect">
            <a:avLst/>
          </a:prstGeom>
          <a:solidFill>
            <a:srgbClr val="008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onburi"/>
              <a:cs typeface="Thonbu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98231" y="4734173"/>
            <a:ext cx="2564356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500" b="1" dirty="0" smtClean="0">
                <a:solidFill>
                  <a:srgbClr val="0070C0"/>
                </a:solidFill>
              </a:rPr>
              <a:t>Цытович Алла</a:t>
            </a:r>
            <a:endParaRPr lang="ru-RU" sz="2500" b="1" dirty="0">
              <a:solidFill>
                <a:srgbClr val="0070C0"/>
              </a:solidFill>
            </a:endParaRPr>
          </a:p>
          <a:p>
            <a:pPr defTabSz="457200"/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Председатель Правления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457200"/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КБ «ЮНИАСТРУМ БАНК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(ООО)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457200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56" y="4561306"/>
            <a:ext cx="1108088" cy="113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4685" y="141128"/>
            <a:ext cx="44586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Рынок кредитования МСБ</a:t>
            </a:r>
          </a:p>
        </p:txBody>
      </p:sp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1294412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2893" y="1026446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трлн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рублей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8867" y="903986"/>
            <a:ext cx="112402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500" dirty="0">
                <a:solidFill>
                  <a:srgbClr val="00B0F0"/>
                </a:solidFill>
                <a:latin typeface="Impact" panose="020B0806030902050204" pitchFamily="34" charset="0"/>
              </a:rPr>
              <a:t>2,4</a:t>
            </a:r>
            <a:r>
              <a:rPr lang="en-US" sz="5000" dirty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endParaRPr lang="ru-RU" sz="5000" dirty="0">
              <a:latin typeface="Impact" panose="020B080603090205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4700" y="1026446"/>
            <a:ext cx="4021494" cy="698063"/>
          </a:xfrm>
          <a:prstGeom prst="roundRect">
            <a:avLst/>
          </a:prstGeom>
          <a:solidFill>
            <a:srgbClr val="A4E3FA"/>
          </a:solidFill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Объем </a:t>
            </a:r>
            <a:r>
              <a:rPr lang="ru-RU" sz="15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выданных</a:t>
            </a:r>
            <a:r>
              <a:rPr lang="ru-RU" sz="1500" dirty="0" smtClean="0">
                <a:solidFill>
                  <a:schemeClr val="tx2"/>
                </a:solidFill>
              </a:rPr>
              <a:t> банками кредитов МСБ </a:t>
            </a:r>
          </a:p>
          <a:p>
            <a:r>
              <a:rPr lang="ru-RU" sz="2000" b="1" dirty="0">
                <a:solidFill>
                  <a:srgbClr val="00B0F0"/>
                </a:solidFill>
              </a:rPr>
              <a:t>за 1 полугодие 2016 года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430062" y="1288707"/>
            <a:ext cx="17733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1 полугодие 2015г.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1028" name="Picture 4" descr="http://s1.iconbird.com/ico/2013/10/464/w512h5121380984675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54" y="1045798"/>
            <a:ext cx="497252" cy="6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430062" y="975367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0,6%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65925" y="1965413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трлн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рублей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57617" y="1841186"/>
            <a:ext cx="115127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dirty="0" smtClean="0">
                <a:solidFill>
                  <a:srgbClr val="00B0F0"/>
                </a:solidFill>
                <a:latin typeface="Impact" panose="020B0806030902050204" pitchFamily="34" charset="0"/>
              </a:rPr>
              <a:t>4</a:t>
            </a:r>
            <a:r>
              <a:rPr lang="en-US" sz="5500" dirty="0" smtClean="0">
                <a:solidFill>
                  <a:srgbClr val="00B0F0"/>
                </a:solidFill>
                <a:latin typeface="Impact" panose="020B0806030902050204" pitchFamily="34" charset="0"/>
              </a:rPr>
              <a:t>,</a:t>
            </a:r>
            <a:r>
              <a:rPr lang="ru-RU" sz="5500" dirty="0" smtClean="0">
                <a:solidFill>
                  <a:srgbClr val="00B0F0"/>
                </a:solidFill>
                <a:latin typeface="Impact" panose="020B0806030902050204" pitchFamily="34" charset="0"/>
              </a:rPr>
              <a:t>6</a:t>
            </a:r>
            <a:r>
              <a:rPr lang="en-US" sz="5000" dirty="0" smtClean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endParaRPr lang="ru-RU" sz="5000" dirty="0">
              <a:latin typeface="Impact" panose="020B080603090205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87732" y="1965413"/>
            <a:ext cx="4021494" cy="698063"/>
          </a:xfrm>
          <a:prstGeom prst="roundRect">
            <a:avLst/>
          </a:prstGeom>
          <a:solidFill>
            <a:srgbClr val="A4E3FA"/>
          </a:solidFill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Кредитный 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портфель</a:t>
            </a:r>
            <a:r>
              <a:rPr lang="ru-RU" sz="1500" dirty="0" smtClean="0">
                <a:solidFill>
                  <a:schemeClr val="tx2"/>
                </a:solidFill>
              </a:rPr>
              <a:t> банков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на 01.07.2016 года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30062" y="2310546"/>
            <a:ext cx="16025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01.07.2015г.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48" name="Picture 4" descr="http://s1.iconbird.com/ico/2013/10/464/w512h5121380984675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86" y="1984765"/>
            <a:ext cx="497252" cy="6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7464274" y="1913774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2%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64143" y="2952661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млрд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рублей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8867" y="2837245"/>
            <a:ext cx="133081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500" dirty="0">
                <a:solidFill>
                  <a:srgbClr val="00B0F0"/>
                </a:solidFill>
                <a:latin typeface="Impact" panose="020B0806030902050204" pitchFamily="34" charset="0"/>
              </a:rPr>
              <a:t>705</a:t>
            </a:r>
            <a:r>
              <a:rPr lang="en-US" sz="5000" dirty="0" smtClean="0">
                <a:solidFill>
                  <a:schemeClr val="tx2"/>
                </a:solidFill>
                <a:latin typeface="Impact" panose="020B0806030902050204" pitchFamily="34" charset="0"/>
              </a:rPr>
              <a:t> </a:t>
            </a:r>
            <a:endParaRPr lang="ru-RU" sz="5000" dirty="0">
              <a:latin typeface="Impact" panose="020B080603090205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685950" y="2952661"/>
            <a:ext cx="4021494" cy="698063"/>
          </a:xfrm>
          <a:prstGeom prst="roundRect">
            <a:avLst/>
          </a:prstGeom>
          <a:solidFill>
            <a:srgbClr val="A4E3FA"/>
          </a:solidFill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Просроченная</a:t>
            </a:r>
            <a:r>
              <a:rPr lang="ru-RU" sz="1500" dirty="0" smtClean="0">
                <a:solidFill>
                  <a:schemeClr val="tx2"/>
                </a:solidFill>
              </a:rPr>
              <a:t> задолженность </a:t>
            </a:r>
          </a:p>
          <a:p>
            <a:r>
              <a:rPr lang="ru-RU" sz="2000" b="1" dirty="0" smtClean="0">
                <a:solidFill>
                  <a:srgbClr val="00B0F0"/>
                </a:solidFill>
              </a:rPr>
              <a:t>на 01.07.2016 года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8280" y="3297794"/>
            <a:ext cx="16025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chemeClr val="tx2"/>
                </a:solidFill>
              </a:rPr>
              <a:t>01.07.2015г.</a:t>
            </a:r>
            <a:endParaRPr lang="ru-RU" sz="2000" b="1" dirty="0">
              <a:solidFill>
                <a:srgbClr val="00B0F0"/>
              </a:solidFill>
            </a:endParaRPr>
          </a:p>
        </p:txBody>
      </p:sp>
      <p:pic>
        <p:nvPicPr>
          <p:cNvPr id="54" name="Picture 4" descr="http://s1.iconbird.com/ico/2013/10/464/w512h5121380984675dow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404" y="2972013"/>
            <a:ext cx="497252" cy="6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7462492" y="2901022"/>
            <a:ext cx="768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28% 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47104"/>
              </p:ext>
            </p:extLst>
          </p:nvPr>
        </p:nvGraphicFramePr>
        <p:xfrm>
          <a:off x="340652" y="4294263"/>
          <a:ext cx="8579413" cy="2006028"/>
        </p:xfrm>
        <a:graphic>
          <a:graphicData uri="http://schemas.openxmlformats.org/drawingml/2006/table">
            <a:tbl>
              <a:tblPr/>
              <a:tblGrid>
                <a:gridCol w="1354043"/>
                <a:gridCol w="1832276"/>
                <a:gridCol w="1063690"/>
                <a:gridCol w="1408923"/>
                <a:gridCol w="1489313"/>
                <a:gridCol w="1431168"/>
              </a:tblGrid>
              <a:tr h="223750">
                <a:tc rowSpan="2"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</a:rPr>
                        <a:t>Место по размеру портфеля кредитов МСБ на 01.07.2016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</a:rPr>
                        <a:t>Наименование банка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</a:rPr>
                        <a:t>Остаток ссудной задолженности по кредитам, выданным МСБ, млн руб.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0">
                          <a:effectLst/>
                        </a:rPr>
                        <a:t>Темп прироста портфеля кредитов МСБ за период с 01.07.2015 по 01.07.2016, %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</a:rPr>
                        <a:t>Рейтинг кредитоспособности RAEX (Эксперт РА)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</a:tr>
              <a:tr h="404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>
                          <a:effectLst/>
                        </a:rPr>
                        <a:t>на 01.07.2016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</a:rPr>
                        <a:t>на 01.07.2015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414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КБ «ЛОКО-Банк»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28 423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29 594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-4%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414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«Банк </a:t>
                      </a:r>
                      <a:r>
                        <a:rPr lang="ru-RU" sz="1000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Интеза</a:t>
                      </a:r>
                      <a:r>
                        <a:rPr lang="ru-RU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25 235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33 669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-25%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750"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20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КБ «ЮНИАСТРУМ БАНК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21 037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18 881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11%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B++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985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«Азиатско-Тихоокеанский Банк</a:t>
                      </a:r>
                      <a:r>
                        <a:rPr lang="ru-RU" sz="10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18 680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15 563 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 (II)</a:t>
                      </a:r>
                    </a:p>
                  </a:txBody>
                  <a:tcPr marL="5538" marR="5538" marT="5538" marB="553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0730" y="3978973"/>
            <a:ext cx="86021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Топ-30 банков по размеру портфеля кредитов, выданных субъектам МСБ, на 01.07.2016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42" y="6453377"/>
            <a:ext cx="799834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/>
              <a:t>Источник: </a:t>
            </a:r>
            <a:r>
              <a:rPr lang="en-US" sz="1500" dirty="0" smtClean="0"/>
              <a:t>RAEX </a:t>
            </a:r>
            <a:r>
              <a:rPr lang="en-US" sz="1500" dirty="0"/>
              <a:t>(</a:t>
            </a:r>
            <a:r>
              <a:rPr lang="ru-RU" sz="1500" dirty="0"/>
              <a:t>Эксперт РА</a:t>
            </a:r>
            <a:r>
              <a:rPr lang="ru-RU" sz="1500" dirty="0" smtClean="0"/>
              <a:t>) от 12.08.2016г. </a:t>
            </a:r>
            <a:r>
              <a:rPr lang="en-US" sz="1500" dirty="0"/>
              <a:t>http://raexpert.ru/releases/2016/Aug12b/</a:t>
            </a:r>
            <a:r>
              <a:rPr lang="ru-RU" sz="1500" dirty="0" smtClean="0"/>
              <a:t> 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547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4685" y="141128"/>
            <a:ext cx="44586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Индекс ОПОРА России</a:t>
            </a:r>
          </a:p>
        </p:txBody>
      </p:sp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1294412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801428" y="1407706"/>
            <a:ext cx="7428171" cy="4902370"/>
            <a:chOff x="424661" y="1774380"/>
            <a:chExt cx="5404343" cy="2666354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24661" y="1774380"/>
              <a:ext cx="5404343" cy="2666354"/>
              <a:chOff x="1781489" y="1448480"/>
              <a:chExt cx="5613983" cy="2654817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1781490" y="1448480"/>
                <a:ext cx="5590089" cy="74593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1781489" y="2315323"/>
                <a:ext cx="5613983" cy="8446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1781489" y="3248598"/>
                <a:ext cx="5577320" cy="85469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639653" y="1465901"/>
                <a:ext cx="4719157" cy="72851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70%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россиян положительно относятся к предпринимательству </a:t>
                </a:r>
              </a:p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27%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предпринимателей в России – женщины</a:t>
                </a:r>
              </a:p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68%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женщин, не занимающихся предпринимательской деятельностью, убеждены в том, что окружение поддержало бы их в стремлении начать собственное дело</a:t>
                </a:r>
                <a:endParaRPr lang="ru-RU" sz="11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702292" y="2388530"/>
                <a:ext cx="4307998" cy="6164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Основные причины перехода в предпринимательство </a:t>
                </a:r>
              </a:p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37%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получение дополнительного дохода </a:t>
                </a:r>
              </a:p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28%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возможность самореализации</a:t>
                </a:r>
              </a:p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23%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независимость от работодателя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2681050" y="3317318"/>
                <a:ext cx="4690528" cy="71725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37,3%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Компонент индекса </a:t>
                </a:r>
                <a:r>
                  <a:rPr lang="en-US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WBI </a:t>
                </a:r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«Доступность финансирования»</a:t>
                </a:r>
              </a:p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отражает сложные кредитные условия для бизнеса. </a:t>
                </a:r>
              </a:p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доступность кредитов оказывают влияние не только ставка, но и требования к заемщикам. </a:t>
                </a:r>
                <a:r>
                  <a:rPr lang="ru-RU" sz="1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данным опроса 17% компаний МСБ получили финансовые ресурсы в </a:t>
                </a:r>
                <a:r>
                  <a:rPr lang="en-US" sz="1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 </a:t>
                </a:r>
                <a:r>
                  <a:rPr lang="ru-RU" sz="1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кв. 2016 года и 30</a:t>
                </a:r>
                <a:r>
                  <a:rPr lang="en-US" sz="1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:r>
                  <a:rPr lang="ru-RU" sz="12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заявляют, что будут испытывать потребность в дополнительном финансировании в 2016 году</a:t>
                </a:r>
                <a:endParaRPr lang="ru-RU" sz="11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Овал 43"/>
            <p:cNvSpPr/>
            <p:nvPr/>
          </p:nvSpPr>
          <p:spPr>
            <a:xfrm>
              <a:off x="444535" y="1859022"/>
              <a:ext cx="786656" cy="52848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444535" y="2718516"/>
              <a:ext cx="786656" cy="54795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472095" y="3715723"/>
              <a:ext cx="786656" cy="57304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8630" y="1977770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8630" y="2853303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8217" y="3855049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234263" y="6529889"/>
            <a:ext cx="86583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Источник: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smtClean="0"/>
              <a:t>www.woman-opora.ru/proekty/indeks-zhenskoy-predprinimatelskoy-aktivnosti/indeks-zhenskoy-predprinimatelskoy-aktivnosti</a:t>
            </a:r>
            <a:endParaRPr lang="ru-RU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46" y="833849"/>
            <a:ext cx="1743363" cy="5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8" t="26884" r="25268" b="41379"/>
          <a:stretch/>
        </p:blipFill>
        <p:spPr bwMode="auto">
          <a:xfrm>
            <a:off x="6723162" y="3155221"/>
            <a:ext cx="1344074" cy="126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085" y="864560"/>
            <a:ext cx="477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cs typeface="Thonburi"/>
              </a:rPr>
              <a:t>Индекс женского предпринимательства</a:t>
            </a:r>
            <a:endParaRPr lang="ru-RU" b="1" dirty="0">
              <a:solidFill>
                <a:srgbClr val="00B0F0"/>
              </a:solidFill>
              <a:cs typeface="Thonburi"/>
            </a:endParaRP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94" y="75043"/>
            <a:ext cx="1154366" cy="6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0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1294412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731" y="3431852"/>
            <a:ext cx="103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д</a:t>
            </a:r>
            <a:r>
              <a:rPr lang="ru-RU" sz="1600" b="1" dirty="0" smtClean="0">
                <a:solidFill>
                  <a:schemeClr val="bg1"/>
                </a:solidFill>
              </a:rPr>
              <a:t>етские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сады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1887" y="6453377"/>
            <a:ext cx="85007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Источник: </a:t>
            </a:r>
            <a:r>
              <a:rPr lang="en-US" sz="1000" dirty="0" smtClean="0"/>
              <a:t>http</a:t>
            </a:r>
            <a:r>
              <a:rPr lang="en-US" sz="1000" dirty="0"/>
              <a:t>://</a:t>
            </a:r>
            <a:r>
              <a:rPr lang="en-US" sz="1000" dirty="0" smtClean="0"/>
              <a:t>www.woman-opora.ru/proekty/indeks-zhenskoy-predprinimatelskoy-aktivnosti/indeks-zhenskoy-predprinimatelskoy-aktivnosti</a:t>
            </a:r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28" y="833939"/>
            <a:ext cx="1743363" cy="5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9606"/>
            <a:ext cx="8229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90085" y="864560"/>
            <a:ext cx="477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cs typeface="Thonburi"/>
              </a:rPr>
              <a:t>Индекс женского предпринимательства</a:t>
            </a:r>
            <a:endParaRPr lang="ru-RU" b="1" dirty="0">
              <a:solidFill>
                <a:srgbClr val="00B0F0"/>
              </a:solidFill>
              <a:cs typeface="Thonburi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284685" y="141128"/>
            <a:ext cx="44586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Индекс ОПОРА России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694" y="75043"/>
            <a:ext cx="1154366" cy="6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http://www.laxsmi.ru/sitefiles/portfolio/images/1406184228_1817862576_903407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42" y="3259767"/>
            <a:ext cx="1763935" cy="8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vtograf22.ru/wp-content/uploads/2015/06/a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28" y="924672"/>
            <a:ext cx="1304961" cy="7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4685" y="141128"/>
            <a:ext cx="445860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Инструменты поддержки МСБ </a:t>
            </a:r>
          </a:p>
        </p:txBody>
      </p:sp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1294412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099531" y="2277556"/>
            <a:ext cx="1775097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081944" y="2277555"/>
            <a:ext cx="1775097" cy="163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3622" y="1540776"/>
            <a:ext cx="4823917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Субсидирование социального предпринимательства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05" y="1124152"/>
            <a:ext cx="4827534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Субсидирование процентной ставки по кредитам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8289" y="2790650"/>
            <a:ext cx="4804303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Субсидии центрам для детей дошкольного возраста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8289" y="1957400"/>
            <a:ext cx="4819250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Субсидии на участие </a:t>
            </a:r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выставках-ярмарках 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honbu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482" y="2374025"/>
            <a:ext cx="4819249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Субсидии на обучение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5337" y="3207275"/>
            <a:ext cx="4808970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Субсидии производственным предприятиям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3622" y="3623900"/>
            <a:ext cx="4808970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Поручительство по кредитам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45337" y="4040525"/>
            <a:ext cx="4804303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Поручительство по банковским гарантиям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2201" y="4873773"/>
            <a:ext cx="4804303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Менторство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honburi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2201" y="5290397"/>
            <a:ext cx="4804302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Снятие административных барьеров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3622" y="4457149"/>
            <a:ext cx="4804303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Фондирование по низким ставкам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193742" y="1124152"/>
            <a:ext cx="553391" cy="5329225"/>
          </a:xfrm>
          <a:prstGeom prst="rightBrace">
            <a:avLst>
              <a:gd name="adj1" fmla="val 240753"/>
              <a:gd name="adj2" fmla="val 50000"/>
            </a:avLst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iblioclub.ru/services/fks.php?fks_action=get_file&amp;fks_flag=2&amp;fks_id=e6de03eea0af6181c3136aa5d5f3e48d1y8kbzudc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08" y="936233"/>
            <a:ext cx="550981" cy="57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conomykbr.ru/wp-content/uploads/1456993850_korporaciya-msp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53" y="1886748"/>
            <a:ext cx="2153450" cy="4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03" y="1760094"/>
            <a:ext cx="1157305" cy="6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593026" y="5797839"/>
            <a:ext cx="16719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cs typeface="Thonburi"/>
              </a:rPr>
              <a:t>Региональные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Гарантийные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Фонды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37" name="Picture 13" descr="http://ubuntovod.ru/wp-content/uploads/2014/09/ubuntovod.ru-%D1%81%D0%BA%D0%BE%D0%BB%D0%BA%D0%BE%D0%B2%D0%BE-%D0%B1%D1%83%D0%B4%D1%83%D1%89%D0%B5%D0%B5-%D0%B7%D0%B0-%D0%B8%D0%BD%D0%BD%D0%BE%D0%B2%D0%B0%D1%86%D0%B8%D1%8F%D0%BC%D0%B8-0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61" y="3259767"/>
            <a:ext cx="1072048" cy="66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news58.ru/wp-content/uploads/2013/04/1342701852_biznes-inkubator-omgtu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0" b="21550"/>
          <a:stretch/>
        </p:blipFill>
        <p:spPr bwMode="auto">
          <a:xfrm>
            <a:off x="5747133" y="4081868"/>
            <a:ext cx="1333614" cy="7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abakan.ru/upload/iblock/cb0/cb0aa3eba34d56f78c619e01fb791501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4"/>
          <a:stretch/>
        </p:blipFill>
        <p:spPr bwMode="auto">
          <a:xfrm>
            <a:off x="7187094" y="4209308"/>
            <a:ext cx="1796051" cy="61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74.opora.ru/wp-content/uploads/2015/10/minec_logo_right-525x33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09" y="930945"/>
            <a:ext cx="1362876" cy="85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exiar.ru/upload/medialibrary/20d/20d9e70b0eb6fb05dc6fad75125a405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924" y="4978552"/>
            <a:ext cx="1329914" cy="6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7264959" y="4990387"/>
            <a:ext cx="1824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Администрации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Субъектов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РФ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049" name="Picture 25" descr="http://www.rusventure.ru/upload/iblock/75f/75f7c899a6dfd492db9ecee6924e7f7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5" y="5763917"/>
            <a:ext cx="1446512" cy="9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350005" y="5707021"/>
            <a:ext cx="4804302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Поиск помещений под бизнес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honburi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50005" y="6123646"/>
            <a:ext cx="4804302" cy="340519"/>
          </a:xfrm>
          <a:prstGeom prst="roundRect">
            <a:avLst/>
          </a:prstGeom>
          <a:solidFill>
            <a:srgbClr val="00B0F0">
              <a:alpha val="21000"/>
            </a:srgbClr>
          </a:solidFill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Thonburi"/>
              </a:rPr>
              <a:t>Образовательные программы</a:t>
            </a:r>
            <a:endParaRPr lang="ru-RU" sz="1400" b="1" i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Thonburi"/>
            </a:endParaRPr>
          </a:p>
        </p:txBody>
      </p:sp>
      <p:pic>
        <p:nvPicPr>
          <p:cNvPr id="42" name="Picture 2" descr="http://www.mosgubernia.ru/www/images/2015/08/f62d44643ee6df2cfbf85175e9851e8e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23593"/>
          <a:stretch/>
        </p:blipFill>
        <p:spPr bwMode="auto">
          <a:xfrm>
            <a:off x="5722253" y="2511274"/>
            <a:ext cx="1862833" cy="4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10" y="2790650"/>
            <a:ext cx="2037098" cy="45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6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68566"/>
            <a:ext cx="9144000" cy="892051"/>
            <a:chOff x="0" y="168566"/>
            <a:chExt cx="9144000" cy="892051"/>
          </a:xfrm>
        </p:grpSpPr>
        <p:cxnSp>
          <p:nvCxnSpPr>
            <p:cNvPr id="18" name="Straight Connector 6"/>
            <p:cNvCxnSpPr/>
            <p:nvPr/>
          </p:nvCxnSpPr>
          <p:spPr>
            <a:xfrm>
              <a:off x="0" y="1060617"/>
              <a:ext cx="9144000" cy="0"/>
            </a:xfrm>
            <a:prstGeom prst="line">
              <a:avLst/>
            </a:prstGeom>
            <a:ln>
              <a:solidFill>
                <a:srgbClr val="1F81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4"/>
            <p:cNvSpPr/>
            <p:nvPr/>
          </p:nvSpPr>
          <p:spPr>
            <a:xfrm>
              <a:off x="4288405" y="168566"/>
              <a:ext cx="477939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Сотрудничество </a:t>
              </a:r>
              <a:r>
                <a:rPr lang="ru-RU" sz="2000" b="1" smtClean="0">
                  <a:solidFill>
                    <a:srgbClr val="0070C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с господдержкой</a:t>
              </a:r>
              <a:endPara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" name="Rectangle 5"/>
            <p:cNvSpPr/>
            <p:nvPr/>
          </p:nvSpPr>
          <p:spPr>
            <a:xfrm>
              <a:off x="4311124" y="685244"/>
              <a:ext cx="4832876" cy="3753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3" descr="C:\Users\user7968\AppData\Local\Microsoft\Windows\Temporary Internet Files\Content.Outlook\V0GSA4E0\UniastrumBank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8997"/>
          <a:stretch/>
        </p:blipFill>
        <p:spPr bwMode="auto">
          <a:xfrm>
            <a:off x="81807" y="44741"/>
            <a:ext cx="2057400" cy="9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11459" y="1892751"/>
            <a:ext cx="1243138" cy="1332115"/>
            <a:chOff x="633522" y="1462267"/>
            <a:chExt cx="1243138" cy="133211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3522" y="1462267"/>
              <a:ext cx="1243138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664178" y="1492923"/>
              <a:ext cx="1181826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5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Обращается в Банк с заявкой на получение кредита</a:t>
              </a:r>
              <a:endParaRPr lang="ru-RU" sz="105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Shape 23"/>
          <p:cNvSpPr/>
          <p:nvPr/>
        </p:nvSpPr>
        <p:spPr>
          <a:xfrm>
            <a:off x="1031829" y="2298842"/>
            <a:ext cx="1651320" cy="1651320"/>
          </a:xfrm>
          <a:prstGeom prst="leftCircularArrow">
            <a:avLst>
              <a:gd name="adj1" fmla="val 2877"/>
              <a:gd name="adj2" fmla="val 351808"/>
              <a:gd name="adj3" fmla="val 2127319"/>
              <a:gd name="adj4" fmla="val 9024489"/>
              <a:gd name="adj5" fmla="val 3357"/>
            </a:avLst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25" name="Группа 24"/>
          <p:cNvGrpSpPr/>
          <p:nvPr/>
        </p:nvGrpSpPr>
        <p:grpSpPr>
          <a:xfrm>
            <a:off x="460282" y="2939413"/>
            <a:ext cx="1435640" cy="570906"/>
            <a:chOff x="782345" y="2508929"/>
            <a:chExt cx="1435640" cy="570906"/>
          </a:xfrm>
          <a:solidFill>
            <a:srgbClr val="00B0F0"/>
          </a:solidFill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782345" y="2508929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Скругленный прямоугольник 7"/>
            <p:cNvSpPr/>
            <p:nvPr/>
          </p:nvSpPr>
          <p:spPr>
            <a:xfrm>
              <a:off x="799066" y="2525650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20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826036" y="1892751"/>
            <a:ext cx="2121556" cy="1332115"/>
            <a:chOff x="2148099" y="1462267"/>
            <a:chExt cx="2121556" cy="133211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2148099" y="1462267"/>
              <a:ext cx="2121556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9"/>
            <p:cNvSpPr/>
            <p:nvPr/>
          </p:nvSpPr>
          <p:spPr>
            <a:xfrm>
              <a:off x="2178755" y="1778377"/>
              <a:ext cx="2060244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Принимает решение о предоставлении кредита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Направляет пакет документов Клиента в Корпорацию для получения гарантии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Круговая стрелка 27"/>
          <p:cNvSpPr/>
          <p:nvPr/>
        </p:nvSpPr>
        <p:spPr>
          <a:xfrm>
            <a:off x="2943938" y="1088581"/>
            <a:ext cx="1962967" cy="1962967"/>
          </a:xfrm>
          <a:prstGeom prst="circularArrow">
            <a:avLst>
              <a:gd name="adj1" fmla="val 2555"/>
              <a:gd name="adj2" fmla="val 310003"/>
              <a:gd name="adj3" fmla="val 19514486"/>
              <a:gd name="adj4" fmla="val 12575511"/>
              <a:gd name="adj5" fmla="val 2980"/>
            </a:avLst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0" name="Группа 29"/>
          <p:cNvGrpSpPr/>
          <p:nvPr/>
        </p:nvGrpSpPr>
        <p:grpSpPr>
          <a:xfrm>
            <a:off x="2392715" y="1607298"/>
            <a:ext cx="1435640" cy="570906"/>
            <a:chOff x="2714778" y="1176814"/>
            <a:chExt cx="1435640" cy="570906"/>
          </a:xfrm>
          <a:solidFill>
            <a:srgbClr val="00B0F0"/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714778" y="1176814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12"/>
            <p:cNvSpPr/>
            <p:nvPr/>
          </p:nvSpPr>
          <p:spPr>
            <a:xfrm>
              <a:off x="2731499" y="1193535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Банк</a:t>
              </a:r>
              <a:endParaRPr lang="ru-RU" sz="20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31933" y="1892751"/>
            <a:ext cx="1357713" cy="1332115"/>
            <a:chOff x="4553996" y="1462267"/>
            <a:chExt cx="1357713" cy="133211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4553996" y="1462267"/>
              <a:ext cx="1357713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Скругленный прямоугольник 14"/>
            <p:cNvSpPr/>
            <p:nvPr/>
          </p:nvSpPr>
          <p:spPr>
            <a:xfrm>
              <a:off x="4584652" y="1492923"/>
              <a:ext cx="1296401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Принимает решение о предоставлении гарантии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20441" y="2939413"/>
            <a:ext cx="1597308" cy="842012"/>
            <a:chOff x="4671079" y="2508929"/>
            <a:chExt cx="1435640" cy="570906"/>
          </a:xfrm>
          <a:solidFill>
            <a:srgbClr val="00B0F0"/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671079" y="2508929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16"/>
            <p:cNvSpPr/>
            <p:nvPr/>
          </p:nvSpPr>
          <p:spPr>
            <a:xfrm>
              <a:off x="4687800" y="2525650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МСП Банк Корпорация</a:t>
              </a:r>
              <a:endParaRPr lang="en-US" sz="1800" kern="1200" dirty="0" smtClean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РГО</a:t>
              </a:r>
              <a:endParaRPr lang="ru-RU" sz="18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67604" y="4759880"/>
            <a:ext cx="1353047" cy="1332115"/>
            <a:chOff x="633522" y="1462267"/>
            <a:chExt cx="1353047" cy="133211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33522" y="1462267"/>
              <a:ext cx="1243138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664177" y="1492923"/>
              <a:ext cx="1322392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5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выдает Банку транш</a:t>
              </a:r>
              <a:endParaRPr lang="ru-RU" sz="105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7" name="Shape 46"/>
          <p:cNvSpPr/>
          <p:nvPr/>
        </p:nvSpPr>
        <p:spPr>
          <a:xfrm>
            <a:off x="987974" y="5165971"/>
            <a:ext cx="1651320" cy="1651320"/>
          </a:xfrm>
          <a:prstGeom prst="leftCircularArrow">
            <a:avLst>
              <a:gd name="adj1" fmla="val 2877"/>
              <a:gd name="adj2" fmla="val 351808"/>
              <a:gd name="adj3" fmla="val 2127319"/>
              <a:gd name="adj4" fmla="val 9024489"/>
              <a:gd name="adj5" fmla="val 3357"/>
            </a:avLst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48" name="Группа 47"/>
          <p:cNvGrpSpPr/>
          <p:nvPr/>
        </p:nvGrpSpPr>
        <p:grpSpPr>
          <a:xfrm>
            <a:off x="416427" y="5806542"/>
            <a:ext cx="1435640" cy="570906"/>
            <a:chOff x="782345" y="2508929"/>
            <a:chExt cx="1435640" cy="570906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782345" y="2508929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7"/>
            <p:cNvSpPr/>
            <p:nvPr/>
          </p:nvSpPr>
          <p:spPr>
            <a:xfrm>
              <a:off x="799066" y="2525650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МСП Банк</a:t>
              </a:r>
              <a:endParaRPr lang="ru-RU" sz="20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782181" y="4759880"/>
            <a:ext cx="2121556" cy="1332115"/>
            <a:chOff x="2148099" y="1462267"/>
            <a:chExt cx="2121556" cy="1332115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148099" y="1462267"/>
              <a:ext cx="2121556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Скругленный прямоугольник 9"/>
            <p:cNvSpPr/>
            <p:nvPr/>
          </p:nvSpPr>
          <p:spPr>
            <a:xfrm>
              <a:off x="2178755" y="1778377"/>
              <a:ext cx="2060244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Принимает решение о предоставлении кредита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Направляет пакет документов Клиента в МСП Банк для одобрения сделки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Круговая стрелка 49"/>
          <p:cNvSpPr/>
          <p:nvPr/>
        </p:nvSpPr>
        <p:spPr>
          <a:xfrm>
            <a:off x="2900083" y="3955710"/>
            <a:ext cx="1962967" cy="1962967"/>
          </a:xfrm>
          <a:prstGeom prst="circularArrow">
            <a:avLst>
              <a:gd name="adj1" fmla="val 2555"/>
              <a:gd name="adj2" fmla="val 310003"/>
              <a:gd name="adj3" fmla="val 19514486"/>
              <a:gd name="adj4" fmla="val 12575511"/>
              <a:gd name="adj5" fmla="val 2980"/>
            </a:avLst>
          </a:prstGeom>
          <a:solidFill>
            <a:srgbClr val="1F497D">
              <a:lumMod val="40000"/>
              <a:lumOff val="60000"/>
            </a:srgb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51" name="Группа 50"/>
          <p:cNvGrpSpPr/>
          <p:nvPr/>
        </p:nvGrpSpPr>
        <p:grpSpPr>
          <a:xfrm>
            <a:off x="2376034" y="4428112"/>
            <a:ext cx="1435640" cy="570906"/>
            <a:chOff x="2714778" y="1176814"/>
            <a:chExt cx="1435640" cy="570906"/>
          </a:xfrm>
          <a:solidFill>
            <a:srgbClr val="00B0F0"/>
          </a:solidFill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714778" y="1176814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12"/>
            <p:cNvSpPr/>
            <p:nvPr/>
          </p:nvSpPr>
          <p:spPr>
            <a:xfrm>
              <a:off x="2731499" y="1193535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Банк</a:t>
              </a:r>
              <a:endParaRPr lang="ru-RU" sz="20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88078" y="4638436"/>
            <a:ext cx="1536002" cy="1453559"/>
            <a:chOff x="4553996" y="1462267"/>
            <a:chExt cx="1705084" cy="133211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553996" y="1462267"/>
              <a:ext cx="1552683" cy="1332115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rgbClr val="1F4E79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Скругленный прямоугольник 14"/>
            <p:cNvSpPr/>
            <p:nvPr/>
          </p:nvSpPr>
          <p:spPr>
            <a:xfrm>
              <a:off x="4584652" y="1492923"/>
              <a:ext cx="1674428" cy="985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Принимает решение о предоставлении специального кредита по программе МСП Банка по льготным ставкам</a:t>
              </a:r>
              <a:endParaRPr lang="ru-RU" sz="1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305161" y="5806542"/>
            <a:ext cx="1435640" cy="570906"/>
            <a:chOff x="4671079" y="2508929"/>
            <a:chExt cx="1435640" cy="570906"/>
          </a:xfrm>
          <a:solidFill>
            <a:srgbClr val="00B0F0"/>
          </a:solidFill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671079" y="2508929"/>
              <a:ext cx="1435640" cy="570906"/>
            </a:xfrm>
            <a:prstGeom prst="roundRect">
              <a:avLst>
                <a:gd name="adj" fmla="val 10000"/>
              </a:avLst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Скругленный прямоугольник 16"/>
            <p:cNvSpPr/>
            <p:nvPr/>
          </p:nvSpPr>
          <p:spPr>
            <a:xfrm>
              <a:off x="4687800" y="2525650"/>
              <a:ext cx="1402198" cy="5374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ysClr val="window" lastClr="FFFFFF"/>
                  </a:solidFill>
                  <a:latin typeface="Franklin Gothic Book" panose="020B0503020102020204" pitchFamily="34" charset="0"/>
                  <a:ea typeface="+mn-ea"/>
                  <a:cs typeface="Arial" panose="020B0604020202020204" pitchFamily="34" charset="0"/>
                </a:rPr>
                <a:t>Заемщик</a:t>
              </a:r>
              <a:endParaRPr lang="ru-RU" sz="1800" kern="1200" dirty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8" name="Скругленный прямоугольник 16"/>
          <p:cNvSpPr/>
          <p:nvPr/>
        </p:nvSpPr>
        <p:spPr>
          <a:xfrm>
            <a:off x="6081938" y="2549283"/>
            <a:ext cx="2906740" cy="1288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22860" rIns="34290" bIns="2286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ysClr val="window" lastClr="FFFFFF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Региональные гарантийные фонды (РГО)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ysClr val="window" lastClr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Банк является партнером </a:t>
            </a:r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31 РГО</a:t>
            </a:r>
            <a:endParaRPr lang="ru-RU" b="1" dirty="0">
              <a:solidFill>
                <a:srgbClr val="FF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dirty="0" smtClean="0">
                <a:solidFill>
                  <a:sysClr val="window" lastClr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Объем поручительств ~ 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0,5 </a:t>
            </a:r>
            <a:r>
              <a:rPr lang="ru-RU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млрд. руб.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14064" y="3928399"/>
            <a:ext cx="871587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http://www.mosgubernia.ru/www/images/2015/08/f62d44643ee6df2cfbf85175e9851e8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23593"/>
          <a:stretch/>
        </p:blipFill>
        <p:spPr bwMode="auto">
          <a:xfrm>
            <a:off x="5945989" y="3988184"/>
            <a:ext cx="2925441" cy="7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sk.ru/cfs-file.ashx/__key/communityserver-components-userfiles/00-00-00-21-44-_3F044004380441043E043504340438043D0435043D043D044B043504_+_4404300439043B044B04_/3_5F00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47" y="1809366"/>
            <a:ext cx="2663983" cy="6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5875998" y="4781629"/>
            <a:ext cx="3134652" cy="1997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 2016 – </a:t>
            </a:r>
            <a:r>
              <a:rPr lang="ru-RU" sz="1000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 финансировании Банка для предоставления льготных кредитов субъектам МСП, одобрено кредитов к выдаче на сумму:</a:t>
            </a:r>
            <a:endParaRPr lang="en-US" sz="1000" dirty="0" smtClean="0">
              <a:solidFill>
                <a:srgbClr val="0A29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млн. руб.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Июль 2016 </a:t>
            </a:r>
            <a:r>
              <a:rPr lang="ru-RU" sz="1000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аккредитация Банка в качестве Банка-партнера </a:t>
            </a:r>
            <a:r>
              <a:rPr lang="ru-RU" sz="1000" dirty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реализации гарантийного </a:t>
            </a:r>
            <a:r>
              <a:rPr lang="ru-RU" sz="1000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 2016 </a:t>
            </a:r>
            <a:r>
              <a:rPr lang="ru-RU" sz="1000" dirty="0" smtClean="0">
                <a:solidFill>
                  <a:srgbClr val="0A29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заключение соглашения о сотрудничестве в рамках реализации гарантийного механизма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9504" y="1155979"/>
            <a:ext cx="2973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Гарантийный механизм 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14064" y="3992105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Кредиты по Программе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Банка</a:t>
            </a:r>
            <a:endParaRPr lang="ru-RU" dirty="0"/>
          </a:p>
        </p:txBody>
      </p:sp>
      <p:pic>
        <p:nvPicPr>
          <p:cNvPr id="73" name="Picture 2" descr="http://www.mosgubernia.ru/www/images/2015/08/f62d44643ee6df2cfbf85175e9851e8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23593"/>
          <a:stretch/>
        </p:blipFill>
        <p:spPr bwMode="auto">
          <a:xfrm>
            <a:off x="6207447" y="1155978"/>
            <a:ext cx="2278535" cy="5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8"/>
          <p:cNvSpPr/>
          <p:nvPr/>
        </p:nvSpPr>
        <p:spPr>
          <a:xfrm>
            <a:off x="4849165" y="1060615"/>
            <a:ext cx="4294835" cy="552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78593"/>
            <a:ext cx="9144000" cy="882024"/>
            <a:chOff x="0" y="178593"/>
            <a:chExt cx="9144000" cy="882024"/>
          </a:xfrm>
        </p:grpSpPr>
        <p:cxnSp>
          <p:nvCxnSpPr>
            <p:cNvPr id="18" name="Straight Connector 6"/>
            <p:cNvCxnSpPr/>
            <p:nvPr/>
          </p:nvCxnSpPr>
          <p:spPr>
            <a:xfrm>
              <a:off x="0" y="1060617"/>
              <a:ext cx="9144000" cy="0"/>
            </a:xfrm>
            <a:prstGeom prst="line">
              <a:avLst/>
            </a:prstGeom>
            <a:ln>
              <a:solidFill>
                <a:srgbClr val="1F81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4"/>
            <p:cNvSpPr/>
            <p:nvPr/>
          </p:nvSpPr>
          <p:spPr>
            <a:xfrm>
              <a:off x="4218100" y="178593"/>
              <a:ext cx="30650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ПАРТНЕРСТВО С МФЦ</a:t>
              </a:r>
              <a:endPara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" name="Rectangle 5"/>
            <p:cNvSpPr/>
            <p:nvPr/>
          </p:nvSpPr>
          <p:spPr>
            <a:xfrm>
              <a:off x="4311124" y="685244"/>
              <a:ext cx="4832876" cy="3753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43475" y="1346004"/>
            <a:ext cx="4133310" cy="51860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Комплексная поддержка бизнеса в сотрудничестве Банка с МФЦ</a:t>
            </a:r>
          </a:p>
          <a:p>
            <a:pPr algn="ctr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Расширение списка услуг МФЦ за счет консультирования бизнеса по вопросам финансовой поддержки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Популяризация инструментов поддержки МСП среди клиентов МФЦ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Возможность подачи заявок на банковские продукты в МФЦ и он-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лайн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резервирования расчетного счета</a:t>
            </a:r>
          </a:p>
          <a:p>
            <a:pPr marL="285750" indent="-285750">
              <a:buFont typeface="Wingdings" charset="2"/>
              <a:buChar char="u"/>
            </a:pP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 мероприятия: бизнес-завтраки, круглые столы,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</a:t>
            </a:r>
          </a:p>
        </p:txBody>
      </p:sp>
      <p:pic>
        <p:nvPicPr>
          <p:cNvPr id="26" name="Picture 3" descr="C:\Users\user7968\AppData\Local\Microsoft\Windows\Temporary Internet Files\Content.Outlook\V0GSA4E0\UniastrumBank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8997"/>
          <a:stretch/>
        </p:blipFill>
        <p:spPr bwMode="auto">
          <a:xfrm>
            <a:off x="81807" y="44741"/>
            <a:ext cx="2057400" cy="9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hu.ru/img/gallery/2015/07/IMG_4540_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2"/>
          <a:stretch/>
        </p:blipFill>
        <p:spPr bwMode="auto">
          <a:xfrm>
            <a:off x="0" y="1072772"/>
            <a:ext cx="4826413" cy="2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s.vm.ru/photo/vecherka/2015/12/doc6nkdoznxtms5w6nnadi_800_48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" b="4711"/>
          <a:stretch/>
        </p:blipFill>
        <p:spPr bwMode="auto">
          <a:xfrm>
            <a:off x="0" y="3717275"/>
            <a:ext cx="4826413" cy="286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555048" y="3423860"/>
            <a:ext cx="2756075" cy="455596"/>
          </a:xfrm>
          <a:prstGeom prst="rect">
            <a:avLst/>
          </a:prstGeom>
          <a:solidFill>
            <a:srgbClr val="FFFFFF"/>
          </a:solidFill>
          <a:ln>
            <a:solidFill>
              <a:srgbClr val="FFBF4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solidFill>
                  <a:srgbClr val="21596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 smtClean="0"/>
              <a:t>МФЦ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03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18"/>
          <p:cNvSpPr/>
          <p:nvPr/>
        </p:nvSpPr>
        <p:spPr>
          <a:xfrm>
            <a:off x="4849165" y="1060615"/>
            <a:ext cx="4294835" cy="552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78593"/>
            <a:ext cx="9144000" cy="882024"/>
            <a:chOff x="0" y="178593"/>
            <a:chExt cx="9144000" cy="882024"/>
          </a:xfrm>
        </p:grpSpPr>
        <p:cxnSp>
          <p:nvCxnSpPr>
            <p:cNvPr id="18" name="Straight Connector 6"/>
            <p:cNvCxnSpPr/>
            <p:nvPr/>
          </p:nvCxnSpPr>
          <p:spPr>
            <a:xfrm>
              <a:off x="0" y="1060617"/>
              <a:ext cx="9144000" cy="0"/>
            </a:xfrm>
            <a:prstGeom prst="line">
              <a:avLst/>
            </a:prstGeom>
            <a:ln>
              <a:solidFill>
                <a:srgbClr val="1F819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4"/>
            <p:cNvSpPr/>
            <p:nvPr/>
          </p:nvSpPr>
          <p:spPr>
            <a:xfrm>
              <a:off x="4218100" y="178593"/>
              <a:ext cx="2620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ПАРТНЕРЫ БАНКА</a:t>
              </a:r>
              <a:endPara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21" name="Rectangle 5"/>
            <p:cNvSpPr/>
            <p:nvPr/>
          </p:nvSpPr>
          <p:spPr>
            <a:xfrm>
              <a:off x="4311124" y="685244"/>
              <a:ext cx="4832876" cy="3753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007429" y="1126929"/>
            <a:ext cx="4069356" cy="5155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rgbClr val="06556A"/>
              </a:buClr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Совместные проекты</a:t>
            </a:r>
          </a:p>
          <a:p>
            <a:pPr algn="ctr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Совместные, специальные кредитные продукты «Женщина в бизнесе» и «Бизнес в моногородах»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Поддержка и развитие социального предпринимательства</a:t>
            </a:r>
          </a:p>
          <a:p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Обучающие семинары и конференции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процентные ставки по кредитам по государственным программа финансирования</a:t>
            </a:r>
          </a:p>
          <a:p>
            <a:pPr marL="285750" indent="-285750">
              <a:buFont typeface="Wingdings" charset="2"/>
              <a:buChar char="u"/>
            </a:pP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charset="2"/>
              <a:buChar char="u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Поручительство/Гарантии за субъектов МСП при кредитовании</a:t>
            </a:r>
          </a:p>
        </p:txBody>
      </p:sp>
      <p:pic>
        <p:nvPicPr>
          <p:cNvPr id="26" name="Picture 3" descr="C:\Users\user7968\AppData\Local\Microsoft\Windows\Temporary Internet Files\Content.Outlook\V0GSA4E0\UniastrumBank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8997"/>
          <a:stretch/>
        </p:blipFill>
        <p:spPr bwMode="auto">
          <a:xfrm>
            <a:off x="81807" y="44741"/>
            <a:ext cx="2057400" cy="95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942976" y="3492148"/>
            <a:ext cx="3082398" cy="455596"/>
          </a:xfrm>
          <a:prstGeom prst="rect">
            <a:avLst/>
          </a:prstGeom>
          <a:solidFill>
            <a:srgbClr val="FFFFFF"/>
          </a:solidFill>
          <a:ln>
            <a:solidFill>
              <a:srgbClr val="FFBF4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2000">
                <a:solidFill>
                  <a:srgbClr val="21596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1" dirty="0" smtClean="0"/>
              <a:t>Ключевые партнеры</a:t>
            </a:r>
            <a:endParaRPr lang="ru-RU" b="1" dirty="0"/>
          </a:p>
        </p:txBody>
      </p:sp>
      <p:pic>
        <p:nvPicPr>
          <p:cNvPr id="12" name="Picture 2" descr="http://biblioclub.ru/services/fks.php?fks_action=get_file&amp;fks_flag=2&amp;fks_id=e6de03eea0af6181c3136aa5d5f3e48d1y8kbzud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4" y="5015375"/>
            <a:ext cx="738081" cy="7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54" y="4103578"/>
            <a:ext cx="1157305" cy="6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frmrus.ru/wp-content/uploads/2015/09/%D0%9B%D0%9E%D0%93%D0%9E2-1024x3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3" y="6103576"/>
            <a:ext cx="1928664" cy="6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k.ru/cfs-file.ashx/__key/communityserver-components-userfiles/00-00-00-21-44-_3F044004380441043E043504340438043D0435043D043D044B043504_+_4404300439043B044B04_/3_5F00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679" y="4103578"/>
            <a:ext cx="2390892" cy="61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75" y="5128731"/>
            <a:ext cx="1938396" cy="60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C:\Users\user8454\Desktop\ASI_s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42" y="4869925"/>
            <a:ext cx="1804929" cy="7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943" y="5618911"/>
            <a:ext cx="1705189" cy="55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mosgubernia.ru/www/images/2015/08/f62d44643ee6df2cfbf85175e9851e8e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7" b="23593"/>
          <a:stretch/>
        </p:blipFill>
        <p:spPr bwMode="auto">
          <a:xfrm>
            <a:off x="2079705" y="6203992"/>
            <a:ext cx="1862833" cy="4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 txBox="1">
            <a:spLocks/>
          </p:cNvSpPr>
          <p:nvPr/>
        </p:nvSpPr>
        <p:spPr>
          <a:xfrm>
            <a:off x="6572250" y="64914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55" y="1126929"/>
            <a:ext cx="3492515" cy="220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2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39951" y="141128"/>
            <a:ext cx="430141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Специальный продукт </a:t>
            </a:r>
          </a:p>
          <a:p>
            <a:r>
              <a:rPr lang="ru-RU" sz="2800" b="1" dirty="0" smtClean="0">
                <a:solidFill>
                  <a:schemeClr val="tx2"/>
                </a:solidFill>
                <a:cs typeface="Thonburi"/>
              </a:rPr>
              <a:t>«Женщина в бизнесе»</a:t>
            </a:r>
            <a:endParaRPr lang="ru-RU" sz="2800" b="1" dirty="0">
              <a:solidFill>
                <a:schemeClr val="tx2"/>
              </a:solidFill>
              <a:cs typeface="Thonburi"/>
            </a:endParaRPr>
          </a:p>
        </p:txBody>
      </p:sp>
      <p:sp>
        <p:nvSpPr>
          <p:cNvPr id="126" name="Номер слайда 4"/>
          <p:cNvSpPr txBox="1">
            <a:spLocks/>
          </p:cNvSpPr>
          <p:nvPr/>
        </p:nvSpPr>
        <p:spPr>
          <a:xfrm>
            <a:off x="6553200" y="6453377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0731" y="83126"/>
            <a:ext cx="2332130" cy="591542"/>
            <a:chOff x="43771" y="136049"/>
            <a:chExt cx="1560528" cy="395826"/>
          </a:xfrm>
        </p:grpSpPr>
        <p:pic>
          <p:nvPicPr>
            <p:cNvPr id="7" name="Picture 6" descr="logo-bird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23" name="Picture 22" descr="logo-bir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cxnSp>
        <p:nvCxnSpPr>
          <p:cNvPr id="41" name="Straight Connector 40"/>
          <p:cNvCxnSpPr/>
          <p:nvPr/>
        </p:nvCxnSpPr>
        <p:spPr>
          <a:xfrm>
            <a:off x="4284684" y="151790"/>
            <a:ext cx="4876956" cy="0"/>
          </a:xfrm>
          <a:prstGeom prst="line">
            <a:avLst/>
          </a:prstGeom>
          <a:ln w="28575" cmpd="sng">
            <a:solidFill>
              <a:srgbClr val="8EB4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762873"/>
            <a:ext cx="8686800" cy="0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4263" y="0"/>
            <a:ext cx="0" cy="1294412"/>
          </a:xfrm>
          <a:prstGeom prst="line">
            <a:avLst/>
          </a:prstGeom>
          <a:ln w="28575" cmpd="sng">
            <a:solidFill>
              <a:srgbClr val="1F49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41647" y="791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35302" y="1747805"/>
            <a:ext cx="5404343" cy="4374203"/>
            <a:chOff x="424661" y="1774380"/>
            <a:chExt cx="5404343" cy="266635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24661" y="1774380"/>
              <a:ext cx="5404343" cy="2666355"/>
              <a:chOff x="1781489" y="1448480"/>
              <a:chExt cx="5613983" cy="2654817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781490" y="1448480"/>
                <a:ext cx="5590089" cy="655086"/>
              </a:xfrm>
              <a:prstGeom prst="roundRect">
                <a:avLst/>
              </a:prstGeom>
              <a:solidFill>
                <a:srgbClr val="00B0F0">
                  <a:alpha val="14000"/>
                </a:srgbClr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781489" y="2315323"/>
                <a:ext cx="5613983" cy="844629"/>
              </a:xfrm>
              <a:prstGeom prst="roundRect">
                <a:avLst/>
              </a:prstGeom>
              <a:solidFill>
                <a:srgbClr val="00B0F0">
                  <a:alpha val="14000"/>
                </a:srgbClr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1781489" y="3357491"/>
                <a:ext cx="5577320" cy="745806"/>
              </a:xfrm>
              <a:prstGeom prst="roundRect">
                <a:avLst/>
              </a:prstGeom>
              <a:solidFill>
                <a:srgbClr val="00B0F0">
                  <a:alpha val="14000"/>
                </a:srgbClr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2639653" y="1465901"/>
                <a:ext cx="4719157" cy="58841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Специальный продукт «Женщина в бизнесе» </a:t>
                </a:r>
              </a:p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совместно с «ОПОРА России»</a:t>
                </a:r>
                <a:endParaRPr lang="en-US" sz="12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Кредит с упрощенным финансовым анализом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Коробочное решение по готовым моделям бизнесов «под ключ» (бизнес-план, обучение, сопровождение)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702292" y="2345363"/>
                <a:ext cx="4307998" cy="78455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Преференции от партнеров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Бухгалтерские услуги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Юридические, консалтинговые услуги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Конструкторы сайтов и т.д.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Семинары, обучения, выставки, бизнес-курсы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err="1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Менторство</a:t>
                </a:r>
                <a:endParaRPr lang="ru-RU" sz="11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Магазин франшиз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2653968" y="3417362"/>
                <a:ext cx="4690528" cy="68181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ru-RU" sz="12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Инструменты государственной поддержки «под ключ»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Гранты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Субсидирование процентных ставок по кредиту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Гранты на участие в выставках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Поручительство гарантийных фондов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Фондирование от Корпорации МСП (низкая процентная ставка)</a:t>
                </a:r>
              </a:p>
            </p:txBody>
          </p:sp>
        </p:grpSp>
        <p:sp>
          <p:nvSpPr>
            <p:cNvPr id="24" name="Овал 23"/>
            <p:cNvSpPr/>
            <p:nvPr/>
          </p:nvSpPr>
          <p:spPr>
            <a:xfrm>
              <a:off x="444535" y="1859022"/>
              <a:ext cx="786656" cy="45667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44535" y="2786895"/>
              <a:ext cx="786656" cy="47957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72095" y="3814491"/>
              <a:ext cx="786656" cy="47427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8630" y="1931370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8630" y="2888103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8217" y="3913049"/>
              <a:ext cx="538466" cy="27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Picture 2" descr="C:\Users\user8438\Pictures\standing-woman-bluesuit-presenter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6" t="7346" r="30887" b="4015"/>
          <a:stretch/>
        </p:blipFill>
        <p:spPr bwMode="auto">
          <a:xfrm flipH="1">
            <a:off x="3231788" y="1376336"/>
            <a:ext cx="5991428" cy="54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0" y="976856"/>
            <a:ext cx="1158553" cy="63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73" y="1020091"/>
            <a:ext cx="1798106" cy="5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8"/>
          <p:cNvGrpSpPr/>
          <p:nvPr/>
        </p:nvGrpSpPr>
        <p:grpSpPr>
          <a:xfrm>
            <a:off x="4496825" y="965358"/>
            <a:ext cx="2203084" cy="585549"/>
            <a:chOff x="43771" y="136049"/>
            <a:chExt cx="1560528" cy="395826"/>
          </a:xfrm>
        </p:grpSpPr>
        <p:pic>
          <p:nvPicPr>
            <p:cNvPr id="40" name="Picture 6" descr="logo-bird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11" r="37591" b="37647"/>
            <a:stretch/>
          </p:blipFill>
          <p:spPr>
            <a:xfrm>
              <a:off x="43771" y="136049"/>
              <a:ext cx="494671" cy="394680"/>
            </a:xfrm>
            <a:prstGeom prst="rect">
              <a:avLst/>
            </a:prstGeom>
          </p:spPr>
        </p:pic>
        <p:pic>
          <p:nvPicPr>
            <p:cNvPr id="42" name="Picture 22" descr="logo-bird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583"/>
            <a:stretch/>
          </p:blipFill>
          <p:spPr>
            <a:xfrm>
              <a:off x="538442" y="153858"/>
              <a:ext cx="1065857" cy="378017"/>
            </a:xfrm>
            <a:prstGeom prst="rect">
              <a:avLst/>
            </a:prstGeom>
          </p:spPr>
        </p:pic>
      </p:grpSp>
      <p:sp>
        <p:nvSpPr>
          <p:cNvPr id="43" name="Номер слайда 4"/>
          <p:cNvSpPr txBox="1">
            <a:spLocks/>
          </p:cNvSpPr>
          <p:nvPr/>
        </p:nvSpPr>
        <p:spPr>
          <a:xfrm>
            <a:off x="6699909" y="6423214"/>
            <a:ext cx="2133600" cy="365125"/>
          </a:xfrm>
          <a:prstGeom prst="rect">
            <a:avLst/>
          </a:prstGeom>
        </p:spPr>
        <p:txBody>
          <a:bodyPr vert="horz" lIns="91315" tIns="45655" rIns="91315" bIns="45655" rtlCol="0" anchor="ctr"/>
          <a:lstStyle>
            <a:defPPr>
              <a:defRPr lang="ru-RU"/>
            </a:defPPr>
            <a:lvl1pPr marL="0" algn="r" defTabSz="91368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46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688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533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377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22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064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910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752" algn="l" defTabSz="9136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5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752</Words>
  <Application>Microsoft Office PowerPoint</Application>
  <PresentationFormat>Экран (4:3)</PresentationFormat>
  <Paragraphs>191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Mitrohina</dc:creator>
  <cp:lastModifiedBy>Шорина Наталия Александровна</cp:lastModifiedBy>
  <cp:revision>312</cp:revision>
  <cp:lastPrinted>2016-08-31T09:50:43Z</cp:lastPrinted>
  <dcterms:created xsi:type="dcterms:W3CDTF">2016-03-15T13:51:47Z</dcterms:created>
  <dcterms:modified xsi:type="dcterms:W3CDTF">2016-08-31T13:59:22Z</dcterms:modified>
</cp:coreProperties>
</file>