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9"/>
  </p:notesMasterIdLst>
  <p:handoutMasterIdLst>
    <p:handoutMasterId r:id="rId10"/>
  </p:handoutMasterIdLst>
  <p:sldIdLst>
    <p:sldId id="1408" r:id="rId2"/>
    <p:sldId id="1384" r:id="rId3"/>
    <p:sldId id="1410" r:id="rId4"/>
    <p:sldId id="1361" r:id="rId5"/>
    <p:sldId id="1362" r:id="rId6"/>
    <p:sldId id="1412" r:id="rId7"/>
    <p:sldId id="1366" r:id="rId8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56" d="100"/>
          <a:sy n="56" d="100"/>
        </p:scale>
        <p:origin x="1192" y="48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68525893509454"/>
          <c:y val="0.12922020028889153"/>
          <c:w val="0.30455369368765045"/>
          <c:h val="0.7179936026494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6.119305593693467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EC-4CD7-8968-BE21EAE8C1BA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Показатель 1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EC-4CD7-8968-BE21EAE8C1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2C7E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Показатель 1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EC-4CD7-8968-BE21EAE8C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8619872"/>
        <c:axId val="88625856"/>
      </c:barChart>
      <c:catAx>
        <c:axId val="88619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25856"/>
        <c:crosses val="autoZero"/>
        <c:auto val="1"/>
        <c:lblAlgn val="ctr"/>
        <c:lblOffset val="100"/>
        <c:noMultiLvlLbl val="0"/>
      </c:catAx>
      <c:valAx>
        <c:axId val="88625856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8861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952947935912609"/>
          <c:y val="0.37749347983571258"/>
          <c:w val="0.30247021149075975"/>
          <c:h val="0.39729304015265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31538126361655"/>
          <c:y val="3.3467266282531764E-2"/>
          <c:w val="0.45588652069027386"/>
          <c:h val="0.7179936026494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9800150917221264E-3"/>
                </c:manualLayout>
              </c:layout>
              <c:tx>
                <c:rich>
                  <a:bodyPr/>
                  <a:lstStyle/>
                  <a:p>
                    <a:fld id="{A6648EC6-1D83-4484-812D-BC42E7E1BD19}" type="VALUE">
                      <a:rPr lang="en-US" sz="2000" dirty="0">
                        <a:latin typeface="Arial (Основной текст)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119305593693467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87-4B82-9C72-3C2F66A3AC5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Общий объем гарантийной поддержки, млрд рублей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7-4B82-9C72-3C2F66A3AC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2C7E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B81E5F7-2B18-4454-A6D1-65703B08ACD7}" type="VALUE">
                      <a:rPr lang="en-US" sz="2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Общий объем гарантийной поддержки, млрд рублей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87-4B82-9C72-3C2F66A3A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8619328"/>
        <c:axId val="88622592"/>
      </c:barChart>
      <c:catAx>
        <c:axId val="88619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22592"/>
        <c:crosses val="autoZero"/>
        <c:auto val="1"/>
        <c:lblAlgn val="ctr"/>
        <c:lblOffset val="100"/>
        <c:noMultiLvlLbl val="0"/>
      </c:catAx>
      <c:valAx>
        <c:axId val="88622592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8861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31538126361655"/>
          <c:y val="3.3467266282531764E-2"/>
          <c:w val="0.48398745098039214"/>
          <c:h val="0.7179936026494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6.119305593693467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87-4B82-9C72-3C2F66A3AC5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Общий объем кредитной поддержки с гарантией, млрд рублей
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84.7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7-4B82-9C72-3C2F66A3AC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2C7E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Общий объем кредитной поддержки с гарантией, млрд рублей
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102.4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87-4B82-9C72-3C2F66A3A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8624224"/>
        <c:axId val="88620960"/>
      </c:barChart>
      <c:catAx>
        <c:axId val="88624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20960"/>
        <c:crosses val="autoZero"/>
        <c:auto val="1"/>
        <c:lblAlgn val="ctr"/>
        <c:lblOffset val="100"/>
        <c:noMultiLvlLbl val="0"/>
      </c:catAx>
      <c:valAx>
        <c:axId val="8862096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8862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31538126361655"/>
          <c:y val="3.3467266282531764E-2"/>
          <c:w val="0.43292641250357261"/>
          <c:h val="0.7179936026494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6.119305593693467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87-4B82-9C72-3C2F66A3AC5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выданных гарантий и поручительств, тыс.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7-4B82-9C72-3C2F66A3AC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2C7E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выданных гарантий и поручительств, тыс.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87-4B82-9C72-3C2F66A3A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8615520"/>
        <c:axId val="88616064"/>
      </c:barChart>
      <c:catAx>
        <c:axId val="88615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16064"/>
        <c:crosses val="autoZero"/>
        <c:auto val="1"/>
        <c:lblAlgn val="ctr"/>
        <c:lblOffset val="100"/>
        <c:noMultiLvlLbl val="0"/>
      </c:catAx>
      <c:valAx>
        <c:axId val="88616064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8861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9/8/2016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9/8/2016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2468" y="2368559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101893" y="2391732"/>
            <a:ext cx="4139881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Маркетинговая и информационная поддержка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Финансовая и гарантийная </a:t>
            </a:r>
            <a:r>
              <a:rPr lang="ru-RU" sz="1600" dirty="0">
                <a:latin typeface="+mn-lt"/>
                <a:cs typeface="+mn-cs"/>
              </a:rPr>
              <a:t>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Имущественная поддержка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</a:t>
            </a:r>
            <a:r>
              <a:rPr lang="ru-RU" sz="1600" dirty="0" smtClean="0">
                <a:latin typeface="+mn-lt"/>
                <a:cs typeface="+mn-cs"/>
              </a:rPr>
              <a:t>власти, субъектами РФ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</a:t>
            </a:r>
            <a:r>
              <a:rPr lang="ru-RU" sz="1600" dirty="0" smtClean="0">
                <a:latin typeface="+mn-lt"/>
                <a:cs typeface="+mn-cs"/>
              </a:rPr>
              <a:t>равовая поддержка</a:t>
            </a:r>
            <a:endParaRPr lang="ru-RU" sz="1600" dirty="0">
              <a:latin typeface="+mn-lt"/>
              <a:cs typeface="+mn-cs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829743" y="4789169"/>
            <a:ext cx="835310" cy="859629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451290" y="4326986"/>
            <a:ext cx="600269" cy="6059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743" y="2648211"/>
            <a:ext cx="884876" cy="884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1" y="6403616"/>
            <a:ext cx="1128563" cy="11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288" y="15242"/>
            <a:ext cx="8827415" cy="698685"/>
          </a:xfrm>
        </p:spPr>
        <p:txBody>
          <a:bodyPr/>
          <a:lstStyle/>
          <a:p>
            <a:r>
              <a:rPr lang="ru-RU" dirty="0" smtClean="0"/>
              <a:t>Гарантийная поддержка в рамках НГС (на 02.09.2016)</a:t>
            </a:r>
            <a:endParaRPr lang="ru-RU" dirty="0"/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10" y="1587603"/>
            <a:ext cx="837942" cy="837942"/>
          </a:xfrm>
          <a:prstGeom prst="rect">
            <a:avLst/>
          </a:prstGeom>
        </p:spPr>
      </p:pic>
      <p:sp>
        <p:nvSpPr>
          <p:cNvPr id="120" name="Текст 2"/>
          <p:cNvSpPr txBox="1">
            <a:spLocks/>
          </p:cNvSpPr>
          <p:nvPr/>
        </p:nvSpPr>
        <p:spPr>
          <a:xfrm>
            <a:off x="308871" y="709401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 Корпорации</a:t>
            </a:r>
            <a:endParaRPr lang="ru-RU" b="1" kern="0" dirty="0"/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192712" y="1467343"/>
            <a:ext cx="69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Группа 121"/>
          <p:cNvGrpSpPr/>
          <p:nvPr/>
        </p:nvGrpSpPr>
        <p:grpSpPr>
          <a:xfrm>
            <a:off x="8486222" y="1673695"/>
            <a:ext cx="3746385" cy="634408"/>
            <a:chOff x="2432278" y="6236830"/>
            <a:chExt cx="4352992" cy="884218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32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3011393" y="6236830"/>
              <a:ext cx="377387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1010483" y="1645475"/>
            <a:ext cx="3594458" cy="634408"/>
            <a:chOff x="2432278" y="2526226"/>
            <a:chExt cx="4176465" cy="884218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 smtClean="0">
                  <a:latin typeface="Arial Narrow" panose="020B0606020202030204" pitchFamily="34" charset="0"/>
                  <a:cs typeface="Times New Roman" pitchFamily="18" charset="0"/>
                </a:rPr>
                <a:t>45</a:t>
              </a:r>
              <a:endParaRPr lang="ru-RU" sz="11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127" name="Скругленный прямоугольник 126"/>
            <p:cNvSpPr/>
            <p:nvPr/>
          </p:nvSpPr>
          <p:spPr>
            <a:xfrm>
              <a:off x="3011395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396054" y="1678430"/>
            <a:ext cx="3335169" cy="634408"/>
            <a:chOff x="2559962" y="4693601"/>
            <a:chExt cx="3875194" cy="884218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2559962" y="472941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32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130" name="Скругленный прямоугольник 129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131" name="Скругленный прямоугольник 130"/>
          <p:cNvSpPr/>
          <p:nvPr/>
        </p:nvSpPr>
        <p:spPr>
          <a:xfrm>
            <a:off x="3497612" y="2301305"/>
            <a:ext cx="748553" cy="3417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70252" y="2184001"/>
            <a:ext cx="748553" cy="3417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7656047" y="2337556"/>
            <a:ext cx="748553" cy="3417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-59512" y="1281087"/>
            <a:ext cx="1270295" cy="1173755"/>
            <a:chOff x="-1167900" y="2055274"/>
            <a:chExt cx="2233307" cy="2233307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77" y="1584630"/>
            <a:ext cx="873225" cy="752926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903559" y="3257805"/>
            <a:ext cx="2025383" cy="74395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47,4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млрд руб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223699" y="4174483"/>
            <a:ext cx="1434431" cy="74395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5,7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тыс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042965" y="5418632"/>
            <a:ext cx="1795897" cy="7774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78,0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млрд руб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203756" y="6353930"/>
            <a:ext cx="1424988" cy="7774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9 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тыс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2" name="Текст 2"/>
          <p:cNvSpPr txBox="1">
            <a:spLocks/>
          </p:cNvSpPr>
          <p:nvPr/>
        </p:nvSpPr>
        <p:spPr>
          <a:xfrm>
            <a:off x="131559" y="248005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 Корпорации</a:t>
            </a:r>
            <a:endParaRPr lang="ru-RU" b="1" kern="0" dirty="0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>
            <a:off x="131559" y="3254697"/>
            <a:ext cx="45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Группа 143"/>
          <p:cNvGrpSpPr/>
          <p:nvPr/>
        </p:nvGrpSpPr>
        <p:grpSpPr>
          <a:xfrm>
            <a:off x="190589" y="3429963"/>
            <a:ext cx="2850743" cy="578430"/>
            <a:chOff x="704616" y="8731785"/>
            <a:chExt cx="1548850" cy="630883"/>
          </a:xfrm>
        </p:grpSpPr>
        <p:sp>
          <p:nvSpPr>
            <p:cNvPr id="145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46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Объем </a:t>
              </a:r>
              <a:endParaRPr lang="ru-RU" sz="1800" kern="0" dirty="0">
                <a:latin typeface="Arial Narrow" panose="020B0606020202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190589" y="4293739"/>
            <a:ext cx="2850743" cy="578433"/>
            <a:chOff x="704616" y="8731785"/>
            <a:chExt cx="1548850" cy="630887"/>
          </a:xfrm>
        </p:grpSpPr>
        <p:sp>
          <p:nvSpPr>
            <p:cNvPr id="148" name="Pentagon 35"/>
            <p:cNvSpPr/>
            <p:nvPr/>
          </p:nvSpPr>
          <p:spPr>
            <a:xfrm>
              <a:off x="850532" y="8731789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4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выданных гарантий и поручительств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194991" y="5581824"/>
            <a:ext cx="2831977" cy="604433"/>
            <a:chOff x="704616" y="8731785"/>
            <a:chExt cx="1548850" cy="630883"/>
          </a:xfrm>
        </p:grpSpPr>
        <p:sp>
          <p:nvSpPr>
            <p:cNvPr id="15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5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Объем </a:t>
              </a:r>
              <a:r>
                <a:rPr lang="ru-RU" sz="1800" kern="0" dirty="0">
                  <a:latin typeface="Arial Narrow" panose="020B0606020202030204" pitchFamily="34" charset="0"/>
                </a:rPr>
                <a:t>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90588" y="6440415"/>
            <a:ext cx="2831977" cy="604433"/>
            <a:chOff x="704616" y="8731785"/>
            <a:chExt cx="1548850" cy="630883"/>
          </a:xfrm>
        </p:grpSpPr>
        <p:sp>
          <p:nvSpPr>
            <p:cNvPr id="15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5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56" name="Равнобедренный треугольник 155"/>
          <p:cNvSpPr/>
          <p:nvPr/>
        </p:nvSpPr>
        <p:spPr>
          <a:xfrm flipV="1">
            <a:off x="131559" y="5099370"/>
            <a:ext cx="4462411" cy="32273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5890746" y="3167573"/>
            <a:ext cx="3680953" cy="486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Динамика НГС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9296925" y="7226597"/>
            <a:ext cx="2743004" cy="1591601"/>
            <a:chOff x="3546110" y="3088497"/>
            <a:chExt cx="2743004" cy="1591601"/>
          </a:xfrm>
        </p:grpSpPr>
        <p:graphicFrame>
          <p:nvGraphicFramePr>
            <p:cNvPr id="167" name="Диаграмма 166"/>
            <p:cNvGraphicFramePr/>
            <p:nvPr>
              <p:extLst>
                <p:ext uri="{D42A27DB-BD31-4B8C-83A1-F6EECF244321}">
                  <p14:modId xmlns:p14="http://schemas.microsoft.com/office/powerpoint/2010/main" val="903311613"/>
                </p:ext>
              </p:extLst>
            </p:nvPr>
          </p:nvGraphicFramePr>
          <p:xfrm>
            <a:off x="3546110" y="3088497"/>
            <a:ext cx="2743004" cy="1591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8" name="Скругленный прямоугольник 167"/>
            <p:cNvSpPr/>
            <p:nvPr/>
          </p:nvSpPr>
          <p:spPr>
            <a:xfrm>
              <a:off x="3606229" y="3318553"/>
              <a:ext cx="1654140" cy="124317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>
                <a:latin typeface="Arial (Основной текст)"/>
              </a:endParaRPr>
            </a:p>
          </p:txBody>
        </p:sp>
      </p:grpSp>
      <p:graphicFrame>
        <p:nvGraphicFramePr>
          <p:cNvPr id="169" name="Диаграмма 168"/>
          <p:cNvGraphicFramePr/>
          <p:nvPr>
            <p:extLst>
              <p:ext uri="{D42A27DB-BD31-4B8C-83A1-F6EECF244321}">
                <p14:modId xmlns:p14="http://schemas.microsoft.com/office/powerpoint/2010/main" val="3502103770"/>
              </p:ext>
            </p:extLst>
          </p:nvPr>
        </p:nvGraphicFramePr>
        <p:xfrm>
          <a:off x="6081899" y="3652824"/>
          <a:ext cx="5692591" cy="159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0" name="Скругленный прямоугольник 169"/>
          <p:cNvSpPr/>
          <p:nvPr/>
        </p:nvSpPr>
        <p:spPr>
          <a:xfrm>
            <a:off x="11106137" y="7734055"/>
            <a:ext cx="863029" cy="688368"/>
          </a:xfrm>
          <a:prstGeom prst="roundRect">
            <a:avLst>
              <a:gd name="adj" fmla="val 6219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Arial (Основной текст)"/>
            </a:endParaRPr>
          </a:p>
        </p:txBody>
      </p:sp>
      <p:graphicFrame>
        <p:nvGraphicFramePr>
          <p:cNvPr id="171" name="Диаграмма 170"/>
          <p:cNvGraphicFramePr/>
          <p:nvPr>
            <p:extLst>
              <p:ext uri="{D42A27DB-BD31-4B8C-83A1-F6EECF244321}">
                <p14:modId xmlns:p14="http://schemas.microsoft.com/office/powerpoint/2010/main" val="3195922828"/>
              </p:ext>
            </p:extLst>
          </p:nvPr>
        </p:nvGraphicFramePr>
        <p:xfrm>
          <a:off x="5935740" y="4999198"/>
          <a:ext cx="5987403" cy="159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2" name="Диаграмма 171"/>
          <p:cNvGraphicFramePr/>
          <p:nvPr>
            <p:extLst>
              <p:ext uri="{D42A27DB-BD31-4B8C-83A1-F6EECF244321}">
                <p14:modId xmlns:p14="http://schemas.microsoft.com/office/powerpoint/2010/main" val="1199536191"/>
              </p:ext>
            </p:extLst>
          </p:nvPr>
        </p:nvGraphicFramePr>
        <p:xfrm>
          <a:off x="5972138" y="6345571"/>
          <a:ext cx="5951006" cy="159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409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="" xmlns:a16="http://schemas.microsoft.com/office/drawing/2014/main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="" xmlns:a16="http://schemas.microsoft.com/office/drawing/2014/main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 или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для лизинговых компаний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26" y="6250655"/>
            <a:ext cx="1449947" cy="5819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31" y="6889068"/>
            <a:ext cx="1889754" cy="94487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b="30292"/>
          <a:stretch/>
        </p:blipFill>
        <p:spPr>
          <a:xfrm>
            <a:off x="6094748" y="6192099"/>
            <a:ext cx="2018407" cy="6732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18" y="7136972"/>
            <a:ext cx="1645358" cy="446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8" y="6992225"/>
            <a:ext cx="1405014" cy="7025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09" y="7183722"/>
            <a:ext cx="1706320" cy="35264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449" y="7101895"/>
            <a:ext cx="2102699" cy="55772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29" y="6151157"/>
            <a:ext cx="878764" cy="87876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 b="24288"/>
          <a:stretch/>
        </p:blipFill>
        <p:spPr>
          <a:xfrm>
            <a:off x="4442281" y="6128092"/>
            <a:ext cx="1462691" cy="67157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35411" y="6348541"/>
            <a:ext cx="2043351" cy="406281"/>
          </a:xfrm>
          <a:prstGeom prst="rect">
            <a:avLst/>
          </a:prstGeom>
        </p:spPr>
      </p:pic>
      <p:pic>
        <p:nvPicPr>
          <p:cNvPr id="47" name="Picture 2" descr="F:\logo-sberban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804" y="6291006"/>
            <a:ext cx="1629189" cy="407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3771" y="7919233"/>
            <a:ext cx="11001953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В настоящее время проводится дополнительный отбор банков участников с размером капитала менее 100 </a:t>
            </a:r>
            <a:r>
              <a:rPr lang="ru-RU" sz="1400" b="1" dirty="0" err="1" smtClean="0">
                <a:solidFill>
                  <a:srgbClr val="FF0000"/>
                </a:solidFill>
              </a:rPr>
              <a:t>млдр</a:t>
            </a:r>
            <a:r>
              <a:rPr lang="ru-RU" sz="1400" b="1" dirty="0" smtClean="0">
                <a:solidFill>
                  <a:srgbClr val="FF0000"/>
                </a:solidFill>
              </a:rPr>
              <a:t> рублей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upportservice.su/images/bank/unicredit/unicreditbank-logo-telef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762" y="7215011"/>
            <a:ext cx="1497085" cy="28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i="1" dirty="0"/>
              <a:t>Открытие и развитие бизнеса - Бизнес-навигатор МСП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935" y="1287927"/>
            <a:ext cx="5076850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7" b="1" dirty="0">
                <a:latin typeface="Arial Narrow" panose="020B0606020202030204" pitchFamily="34" charset="0"/>
              </a:rPr>
              <a:t>Шаг 1. </a:t>
            </a:r>
            <a:r>
              <a:rPr lang="ru-RU" sz="1500" b="1" dirty="0" smtClean="0">
                <a:latin typeface="Arial Narrow" panose="020B0606020202030204" pitchFamily="34" charset="0"/>
              </a:rPr>
              <a:t>Пользователю </a:t>
            </a:r>
            <a:r>
              <a:rPr lang="ru-RU" sz="1500" dirty="0" smtClean="0">
                <a:latin typeface="Arial Narrow" panose="020B0606020202030204" pitchFamily="34" charset="0"/>
              </a:rPr>
              <a:t>предоставляется возможность </a:t>
            </a:r>
            <a:r>
              <a:rPr lang="ru-RU" sz="1500" dirty="0">
                <a:latin typeface="Arial Narrow" panose="020B0606020202030204" pitchFamily="34" charset="0"/>
              </a:rPr>
              <a:t>выбора </a:t>
            </a:r>
            <a:r>
              <a:rPr lang="ru-RU" sz="1500" dirty="0" smtClean="0">
                <a:latin typeface="Arial Narrow" panose="020B0606020202030204" pitchFamily="34" charset="0"/>
              </a:rPr>
              <a:t>сферы бизнеса, </a:t>
            </a:r>
          </a:p>
          <a:p>
            <a:r>
              <a:rPr lang="ru-RU" sz="1500" dirty="0" smtClean="0">
                <a:latin typeface="Arial Narrow" panose="020B0606020202030204" pitchFamily="34" charset="0"/>
              </a:rPr>
              <a:t>города, района </a:t>
            </a:r>
            <a:r>
              <a:rPr lang="ru-RU" sz="1500" dirty="0">
                <a:latin typeface="Arial Narrow" panose="020B0606020202030204" pitchFamily="34" charset="0"/>
              </a:rPr>
              <a:t>города, </a:t>
            </a:r>
            <a:r>
              <a:rPr lang="ru-RU" sz="1500" dirty="0" smtClean="0">
                <a:latin typeface="Arial Narrow" panose="020B0606020202030204" pitchFamily="34" charset="0"/>
              </a:rPr>
              <a:t>места расположения (территории):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26" name="Ellipse 31"/>
          <p:cNvSpPr/>
          <p:nvPr/>
        </p:nvSpPr>
        <p:spPr bwMode="auto">
          <a:xfrm>
            <a:off x="388057" y="1369928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957" y="1284986"/>
            <a:ext cx="3450674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7" b="1" dirty="0">
                <a:latin typeface="Arial Narrow" panose="020B0606020202030204" pitchFamily="34" charset="0"/>
              </a:rPr>
              <a:t>Шаг 2. </a:t>
            </a:r>
            <a:r>
              <a:rPr lang="ru-RU" sz="1500" b="1" dirty="0">
                <a:latin typeface="Arial Narrow" panose="020B0606020202030204" pitchFamily="34" charset="0"/>
              </a:rPr>
              <a:t>Геоинформационный модуль </a:t>
            </a:r>
            <a:r>
              <a:rPr lang="ru-RU" sz="1500" dirty="0">
                <a:latin typeface="Arial Narrow" panose="020B0606020202030204" pitchFamily="34" charset="0"/>
              </a:rPr>
              <a:t>рассчитывает потенциальные показатели </a:t>
            </a:r>
            <a:r>
              <a:rPr lang="ru-RU" sz="1500" dirty="0" smtClean="0">
                <a:latin typeface="Arial Narrow" panose="020B0606020202030204" pitchFamily="34" charset="0"/>
              </a:rPr>
              <a:t>бизнеса</a:t>
            </a:r>
            <a:r>
              <a:rPr lang="ru-RU" sz="1500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28" name="Ellipse 31"/>
          <p:cNvSpPr/>
          <p:nvPr/>
        </p:nvSpPr>
        <p:spPr bwMode="auto">
          <a:xfrm>
            <a:off x="5267284" y="1369928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741" y="2542125"/>
            <a:ext cx="1391850" cy="150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Москва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Санкт-Петербург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>
                <a:solidFill>
                  <a:srgbClr val="00B0F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Казань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66286" y="3476397"/>
            <a:ext cx="2133235" cy="79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</a:rPr>
              <a:t>Авиастроительный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Вахитовский</a:t>
            </a:r>
            <a:endParaRPr lang="ru-RU" sz="1532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405" y="4689017"/>
            <a:ext cx="1042730" cy="103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</a:rPr>
              <a:t>Аптека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</a:rPr>
              <a:t>…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>
                <a:solidFill>
                  <a:srgbClr val="00B0F0"/>
                </a:solidFill>
                <a:latin typeface="Arial Narrow" panose="020B0606020202030204" pitchFamily="34" charset="0"/>
              </a:rPr>
              <a:t>Кафе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>
                <a:latin typeface="Arial Narrow" panose="020B0606020202030204" pitchFamily="34" charset="0"/>
              </a:rPr>
              <a:t>…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1192125" y="3734421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2671355" y="3998816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3678779" y="5477101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Соединительная линия уступом 34"/>
          <p:cNvCxnSpPr>
            <a:endCxn id="37" idx="0"/>
          </p:cNvCxnSpPr>
          <p:nvPr/>
        </p:nvCxnSpPr>
        <p:spPr bwMode="auto">
          <a:xfrm>
            <a:off x="1773856" y="2383348"/>
            <a:ext cx="905410" cy="75073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_color1"/>
          <p:cNvSpPr>
            <a:spLocks noChangeArrowheads="1"/>
          </p:cNvSpPr>
          <p:nvPr/>
        </p:nvSpPr>
        <p:spPr bwMode="gray">
          <a:xfrm>
            <a:off x="581505" y="2241540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  <a:latin typeface="Arial Narrow" panose="020B0606020202030204" pitchFamily="34" charset="0"/>
              </a:rPr>
              <a:t>Город</a:t>
            </a:r>
            <a:endParaRPr lang="en-US" sz="1767" b="1" noProof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_color1"/>
          <p:cNvSpPr>
            <a:spLocks noChangeArrowheads="1"/>
          </p:cNvSpPr>
          <p:nvPr/>
        </p:nvSpPr>
        <p:spPr bwMode="gray">
          <a:xfrm>
            <a:off x="2087853" y="3134083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  <a:latin typeface="Arial Narrow" panose="020B0606020202030204" pitchFamily="34" charset="0"/>
              </a:rPr>
              <a:t>Район</a:t>
            </a:r>
            <a:endParaRPr lang="en-US" sz="1767" b="1" noProof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_color1"/>
          <p:cNvSpPr>
            <a:spLocks noChangeArrowheads="1"/>
          </p:cNvSpPr>
          <p:nvPr/>
        </p:nvSpPr>
        <p:spPr bwMode="gray">
          <a:xfrm>
            <a:off x="3161984" y="4334298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  <a:latin typeface="Arial Narrow" panose="020B0606020202030204" pitchFamily="34" charset="0"/>
              </a:rPr>
              <a:t>Бизнес</a:t>
            </a:r>
            <a:endParaRPr lang="en-US" sz="1767" b="1" noProof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9" name="Соединительная линия уступом 38"/>
          <p:cNvCxnSpPr/>
          <p:nvPr/>
        </p:nvCxnSpPr>
        <p:spPr bwMode="auto">
          <a:xfrm rot="16200000" flipH="1">
            <a:off x="3022659" y="3530331"/>
            <a:ext cx="1037875" cy="529987"/>
          </a:xfrm>
          <a:prstGeom prst="bentConnector3">
            <a:avLst>
              <a:gd name="adj1" fmla="val -476"/>
            </a:avLst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9253731" y="1289766"/>
            <a:ext cx="3065269" cy="14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67" b="1" dirty="0">
                <a:latin typeface="Arial Narrow" panose="020B0606020202030204" pitchFamily="34" charset="0"/>
              </a:rPr>
              <a:t>Шаг 3. </a:t>
            </a:r>
            <a:r>
              <a:rPr lang="ru-RU" sz="1500" b="1" dirty="0" smtClean="0">
                <a:latin typeface="Arial Narrow" panose="020B0606020202030204" pitchFamily="34" charset="0"/>
              </a:rPr>
              <a:t>Бизнес-навигатор МСП </a:t>
            </a:r>
            <a:endParaRPr lang="ru-RU" sz="1500" b="1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latin typeface="Arial Narrow" panose="020B0606020202030204" pitchFamily="34" charset="0"/>
              </a:rPr>
              <a:t>предоставляет пользователю </a:t>
            </a:r>
          </a:p>
          <a:p>
            <a:pPr>
              <a:lnSpc>
                <a:spcPct val="80000"/>
              </a:lnSpc>
            </a:pPr>
            <a:r>
              <a:rPr lang="ru-RU" sz="1500" b="1" dirty="0">
                <a:latin typeface="Arial Narrow" panose="020B0606020202030204" pitchFamily="34" charset="0"/>
              </a:rPr>
              <a:t>бизнес-план, привязанный к конкретному </a:t>
            </a:r>
            <a:r>
              <a:rPr lang="ru-RU" sz="1500" b="1" dirty="0" smtClean="0">
                <a:latin typeface="Arial Narrow" panose="020B0606020202030204" pitchFamily="34" charset="0"/>
              </a:rPr>
              <a:t>месту (территории)</a:t>
            </a:r>
            <a:r>
              <a:rPr lang="ru-RU" sz="1500" b="1" dirty="0">
                <a:latin typeface="Arial Narrow" panose="020B0606020202030204" pitchFamily="34" charset="0"/>
              </a:rPr>
              <a:t/>
            </a:r>
            <a:br>
              <a:rPr lang="ru-RU" sz="1500" b="1" dirty="0">
                <a:latin typeface="Arial Narrow" panose="020B0606020202030204" pitchFamily="34" charset="0"/>
              </a:rPr>
            </a:br>
            <a:r>
              <a:rPr lang="ru-RU" sz="1500" dirty="0" smtClean="0">
                <a:latin typeface="Arial Narrow" panose="020B0606020202030204" pitchFamily="34" charset="0"/>
              </a:rPr>
              <a:t>(всего около </a:t>
            </a:r>
            <a:r>
              <a:rPr lang="ru-RU" sz="1500" dirty="0">
                <a:latin typeface="Arial Narrow" panose="020B0606020202030204" pitchFamily="34" charset="0"/>
              </a:rPr>
              <a:t>700 типовых </a:t>
            </a:r>
            <a:endParaRPr lang="ru-RU" sz="1500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500" dirty="0" smtClean="0">
                <a:latin typeface="Arial Narrow" panose="020B0606020202030204" pitchFamily="34" charset="0"/>
              </a:rPr>
              <a:t>бизнес-планов</a:t>
            </a:r>
            <a:r>
              <a:rPr lang="ru-RU" sz="1500" dirty="0">
                <a:latin typeface="Arial Narrow" panose="020B0606020202030204" pitchFamily="34" charset="0"/>
              </a:rPr>
              <a:t>), а </a:t>
            </a:r>
            <a:r>
              <a:rPr lang="ru-RU" sz="1500" dirty="0" smtClean="0">
                <a:latin typeface="Arial Narrow" panose="020B0606020202030204" pitchFamily="34" charset="0"/>
              </a:rPr>
              <a:t>также</a:t>
            </a:r>
          </a:p>
          <a:p>
            <a:pPr>
              <a:lnSpc>
                <a:spcPct val="80000"/>
              </a:lnSpc>
            </a:pPr>
            <a:r>
              <a:rPr lang="ru-RU" sz="1500" dirty="0" smtClean="0">
                <a:latin typeface="Arial Narrow" panose="020B0606020202030204" pitchFamily="34" charset="0"/>
              </a:rPr>
              <a:t> </a:t>
            </a:r>
            <a:r>
              <a:rPr lang="ru-RU" sz="1500" dirty="0">
                <a:latin typeface="Arial Narrow" panose="020B0606020202030204" pitchFamily="34" charset="0"/>
              </a:rPr>
              <a:t>информацию о: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08509" y="2634386"/>
            <a:ext cx="3033068" cy="284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 Narrow" panose="020B0606020202030204" pitchFamily="34" charset="0"/>
              </a:rPr>
              <a:t>имущественной </a:t>
            </a:r>
            <a:r>
              <a:rPr lang="ru-RU" sz="1500" dirty="0">
                <a:latin typeface="Arial Narrow" panose="020B0606020202030204" pitchFamily="34" charset="0"/>
              </a:rPr>
              <a:t>поддержке (федеральной, региональной, муниципальной);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 Narrow" panose="020B0606020202030204" pitchFamily="34" charset="0"/>
              </a:rPr>
              <a:t>специализированных </a:t>
            </a:r>
            <a:r>
              <a:rPr lang="ru-RU" sz="1500" dirty="0">
                <a:latin typeface="Arial Narrow" panose="020B0606020202030204" pitchFamily="34" charset="0"/>
              </a:rPr>
              <a:t>продуктах различных банков;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 Narrow" panose="020B0606020202030204" pitchFamily="34" charset="0"/>
              </a:rPr>
              <a:t>гарантийной </a:t>
            </a:r>
            <a:r>
              <a:rPr lang="ru-RU" sz="1500" dirty="0">
                <a:latin typeface="Arial Narrow" panose="020B0606020202030204" pitchFamily="34" charset="0"/>
              </a:rPr>
              <a:t>поддержке со стороны Корпорации,</a:t>
            </a:r>
            <a:br>
              <a:rPr lang="ru-RU" sz="1500" dirty="0">
                <a:latin typeface="Arial Narrow" panose="020B0606020202030204" pitchFamily="34" charset="0"/>
              </a:rPr>
            </a:br>
            <a:r>
              <a:rPr lang="ru-RU" sz="1500" dirty="0" smtClean="0">
                <a:latin typeface="Arial Narrow" panose="020B0606020202030204" pitchFamily="34" charset="0"/>
              </a:rPr>
              <a:t>МСП Банка</a:t>
            </a:r>
            <a:r>
              <a:rPr lang="ru-RU" sz="1500" dirty="0">
                <a:latin typeface="Arial Narrow" panose="020B0606020202030204" pitchFamily="34" charset="0"/>
              </a:rPr>
              <a:t>, РГО;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Arial Narrow" panose="020B0606020202030204" pitchFamily="34" charset="0"/>
              </a:rPr>
              <a:t>региональной </a:t>
            </a:r>
            <a:r>
              <a:rPr lang="ru-RU" sz="1500" dirty="0">
                <a:latin typeface="Arial Narrow" panose="020B0606020202030204" pitchFamily="34" charset="0"/>
              </a:rPr>
              <a:t>инфраструктуре </a:t>
            </a:r>
            <a:r>
              <a:rPr lang="ru-RU" sz="1500" dirty="0" smtClean="0">
                <a:latin typeface="Arial Narrow" panose="020B0606020202030204" pitchFamily="34" charset="0"/>
              </a:rPr>
              <a:t>поддержки (</a:t>
            </a:r>
            <a:r>
              <a:rPr lang="ru-RU" sz="1500" dirty="0">
                <a:latin typeface="Arial Narrow" panose="020B0606020202030204" pitchFamily="34" charset="0"/>
              </a:rPr>
              <a:t>лизинговые компании, обучающие центры и т.д</a:t>
            </a:r>
            <a:r>
              <a:rPr lang="ru-RU" sz="1500" dirty="0" smtClean="0">
                <a:latin typeface="Arial Narrow" panose="020B0606020202030204" pitchFamily="34" charset="0"/>
              </a:rPr>
              <a:t>.),</a:t>
            </a:r>
          </a:p>
          <a:p>
            <a:pPr>
              <a:lnSpc>
                <a:spcPct val="85000"/>
              </a:lnSpc>
              <a:spcAft>
                <a:spcPts val="353"/>
              </a:spcAft>
            </a:pPr>
            <a:r>
              <a:rPr lang="ru-RU" sz="1500" b="1" dirty="0">
                <a:latin typeface="Arial Narrow" panose="020B0606020202030204" pitchFamily="34" charset="0"/>
              </a:rPr>
              <a:t>а также шаблон бизнес-плана для самостоятельного заполнения</a:t>
            </a: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285297" y="7268273"/>
            <a:ext cx="120160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Работы по 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созданию и наполнению Бизнес-навигатора МСП в отношении 169 городов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Корпорация будет проводить 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своими силами и за счет собственных средств.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С 2017 года сбор информации 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для расширения географии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свыше 169 городов) может осуществляться органами государственной власти субъектов РФ и местного самоуправления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согласно их приоритетам.</a:t>
            </a: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285298" y="6107524"/>
            <a:ext cx="120160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Первый этап работы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Бизнес-навигатора МСП -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76 городов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населением более  250 тыс.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человек – </a:t>
            </a:r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US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июля 2016 г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Второй 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этап работы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Бизнес-навигатора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МСП -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169 городов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 населением более 100 тыс. человек –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 квартал 2016 г.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Предоставление доступа всем субъектам РФ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 Бизнес-навигатору МСП через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личные кабинеты -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 позднее </a:t>
            </a:r>
            <a:r>
              <a:rPr lang="ru-RU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 декабря 2016 г.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4469958" y="2749019"/>
            <a:ext cx="4720139" cy="2815039"/>
            <a:chOff x="5600201" y="2421867"/>
            <a:chExt cx="4720139" cy="281503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/>
            <a:srcRect l="40008" t="43435" r="25144" b="19505"/>
            <a:stretch/>
          </p:blipFill>
          <p:spPr>
            <a:xfrm>
              <a:off x="5600201" y="2421867"/>
              <a:ext cx="4705981" cy="2815039"/>
            </a:xfrm>
            <a:prstGeom prst="roundRect">
              <a:avLst/>
            </a:prstGeom>
            <a:noFill/>
            <a:ln>
              <a:noFill/>
            </a:ln>
            <a:effectLst/>
          </p:spPr>
        </p:pic>
        <p:sp>
          <p:nvSpPr>
            <p:cNvPr id="53" name="Овал 52"/>
            <p:cNvSpPr/>
            <p:nvPr/>
          </p:nvSpPr>
          <p:spPr bwMode="auto">
            <a:xfrm>
              <a:off x="5646126" y="2495236"/>
              <a:ext cx="2195151" cy="2196000"/>
            </a:xfrm>
            <a:prstGeom prst="ellipse">
              <a:avLst/>
            </a:prstGeom>
            <a:solidFill>
              <a:srgbClr val="7030A0">
                <a:alpha val="30000"/>
              </a:srgbClr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Овал 53"/>
            <p:cNvSpPr/>
            <p:nvPr/>
          </p:nvSpPr>
          <p:spPr bwMode="auto">
            <a:xfrm>
              <a:off x="6693187" y="3548236"/>
              <a:ext cx="90000" cy="900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Овал 54"/>
            <p:cNvSpPr/>
            <p:nvPr/>
          </p:nvSpPr>
          <p:spPr bwMode="auto">
            <a:xfrm>
              <a:off x="7751599" y="3025611"/>
              <a:ext cx="2195151" cy="2196000"/>
            </a:xfrm>
            <a:prstGeom prst="ellipse">
              <a:avLst/>
            </a:prstGeom>
            <a:solidFill>
              <a:srgbClr val="CC0000">
                <a:alpha val="30000"/>
              </a:srgbClr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Овал 68"/>
            <p:cNvSpPr/>
            <p:nvPr/>
          </p:nvSpPr>
          <p:spPr bwMode="auto">
            <a:xfrm>
              <a:off x="8778475" y="4118525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72" name="Овал 71"/>
            <p:cNvSpPr/>
            <p:nvPr/>
          </p:nvSpPr>
          <p:spPr bwMode="auto">
            <a:xfrm>
              <a:off x="7926621" y="4979758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Овал 72"/>
            <p:cNvSpPr/>
            <p:nvPr/>
          </p:nvSpPr>
          <p:spPr bwMode="auto">
            <a:xfrm>
              <a:off x="5753549" y="4410643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 bwMode="auto">
            <a:xfrm>
              <a:off x="5614359" y="2421867"/>
              <a:ext cx="4705981" cy="2815039"/>
            </a:xfrm>
            <a:prstGeom prst="rect">
              <a:avLst/>
            </a:prstGeom>
            <a:solidFill>
              <a:schemeClr val="bg1"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Овал 74"/>
            <p:cNvSpPr/>
            <p:nvPr/>
          </p:nvSpPr>
          <p:spPr bwMode="auto">
            <a:xfrm>
              <a:off x="7706599" y="2498355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76" name="_color1"/>
            <p:cNvSpPr/>
            <p:nvPr/>
          </p:nvSpPr>
          <p:spPr bwMode="gray">
            <a:xfrm>
              <a:off x="7899604" y="4259198"/>
              <a:ext cx="2047146" cy="643412"/>
            </a:xfrm>
            <a:prstGeom prst="roundRect">
              <a:avLst/>
            </a:prstGeom>
            <a:solidFill>
              <a:srgbClr val="CC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623" tIns="28623" rIns="72677" bIns="2862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91134">
                <a:lnSpc>
                  <a:spcPts val="1400"/>
                </a:lnSpc>
              </a:pPr>
              <a:r>
                <a:rPr lang="ru-RU" sz="1100" b="1" u="sng" noProof="1" smtClean="0">
                  <a:solidFill>
                    <a:schemeClr val="bg1"/>
                  </a:solidFill>
                  <a:latin typeface="+mn-lt"/>
                  <a:cs typeface="+mn-cs"/>
                </a:rPr>
                <a:t>Конкурент «Инжир»:</a:t>
              </a:r>
              <a:endParaRPr lang="ru-RU" sz="1100" b="1" noProof="1" smtClean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Поток клиентов – 200 чел/день</a:t>
              </a: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</a:rPr>
                <a:t>Выручка – 1,2 млн руб./месяц</a:t>
              </a:r>
              <a:endParaRPr lang="en-US" sz="1100" noProof="1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_color1"/>
            <p:cNvSpPr/>
            <p:nvPr/>
          </p:nvSpPr>
          <p:spPr bwMode="gray">
            <a:xfrm>
              <a:off x="5656671" y="3722528"/>
              <a:ext cx="2071765" cy="858375"/>
            </a:xfrm>
            <a:prstGeom prst="round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623" tIns="28623" rIns="72677" bIns="2862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91134">
                <a:lnSpc>
                  <a:spcPts val="1400"/>
                </a:lnSpc>
              </a:pPr>
              <a:r>
                <a:rPr lang="ru-RU" sz="1100" b="1" u="sng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Потенциальное место расположения бизнеса:</a:t>
              </a:r>
              <a:endParaRPr lang="ru-RU" sz="1100" b="1" noProof="1" smtClean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Поток клиентов – 150 чел/день</a:t>
              </a: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</a:rPr>
                <a:t>Выручка – 900 тыс. руб./месяц</a:t>
              </a:r>
              <a:endParaRPr lang="en-US" sz="1100" noProof="1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78" name="Прямая со стрелкой 77"/>
          <p:cNvCxnSpPr/>
          <p:nvPr/>
        </p:nvCxnSpPr>
        <p:spPr bwMode="auto">
          <a:xfrm flipH="1">
            <a:off x="5599028" y="1475482"/>
            <a:ext cx="3492218" cy="2444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Ellipse 31"/>
          <p:cNvSpPr/>
          <p:nvPr/>
        </p:nvSpPr>
        <p:spPr bwMode="auto">
          <a:xfrm>
            <a:off x="9115384" y="1322303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82575" y="1180564"/>
            <a:ext cx="12026655" cy="4603150"/>
          </a:xfrm>
          <a:prstGeom prst="roundRect">
            <a:avLst>
              <a:gd name="adj" fmla="val 36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148246</TotalTime>
  <Words>643</Words>
  <Application>Microsoft Office PowerPoint</Application>
  <PresentationFormat>Произвольный</PresentationFormat>
  <Paragraphs>141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 Unicode MS</vt:lpstr>
      <vt:lpstr>Arial</vt:lpstr>
      <vt:lpstr>Arial (Основной текст)</vt:lpstr>
      <vt:lpstr>Arial Narrow</vt:lpstr>
      <vt:lpstr>Calibri</vt:lpstr>
      <vt:lpstr>Courier New</vt:lpstr>
      <vt:lpstr>Times New Roman</vt:lpstr>
      <vt:lpstr>Wingdings 2</vt:lpstr>
      <vt:lpstr>Title</vt:lpstr>
      <vt:lpstr>Финансовая поддержка субъектов МСП</vt:lpstr>
      <vt:lpstr>Основные задачи Корпорации</vt:lpstr>
      <vt:lpstr>Гарантийная поддержка в рамках НГС (на 02.09.2016)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Условия Программы 6,5 % и уполномоченные банки</vt:lpstr>
      <vt:lpstr>Открытие и развитие бизнеса - Бизнес-навигатор МСП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Conf</cp:lastModifiedBy>
  <cp:revision>4364</cp:revision>
  <cp:lastPrinted>2016-07-26T18:54:25Z</cp:lastPrinted>
  <dcterms:created xsi:type="dcterms:W3CDTF">2010-08-23T12:41:44Z</dcterms:created>
  <dcterms:modified xsi:type="dcterms:W3CDTF">2016-09-08T11:01:33Z</dcterms:modified>
</cp:coreProperties>
</file>