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68" r:id="rId2"/>
  </p:sldMasterIdLst>
  <p:notesMasterIdLst>
    <p:notesMasterId r:id="rId9"/>
  </p:notesMasterIdLst>
  <p:handoutMasterIdLst>
    <p:handoutMasterId r:id="rId10"/>
  </p:handoutMasterIdLst>
  <p:sldIdLst>
    <p:sldId id="259" r:id="rId3"/>
    <p:sldId id="401" r:id="rId4"/>
    <p:sldId id="402" r:id="rId5"/>
    <p:sldId id="403" r:id="rId6"/>
    <p:sldId id="405" r:id="rId7"/>
    <p:sldId id="391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7931"/>
    <a:srgbClr val="58AB26"/>
    <a:srgbClr val="B8E08C"/>
    <a:srgbClr val="3278CC"/>
    <a:srgbClr val="ADF5E9"/>
    <a:srgbClr val="5BCD05"/>
    <a:srgbClr val="64FF7A"/>
    <a:srgbClr val="45FF2C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9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9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kern="1200" dirty="0" smtClean="0">
                <a:solidFill>
                  <a:srgbClr val="58AB26"/>
                </a:solidFill>
                <a:effectLst/>
                <a:latin typeface="Times New Roman"/>
                <a:ea typeface="+mn-ea"/>
                <a:cs typeface="Times New Roman"/>
              </a:rPr>
              <a:t>Банк «Центр-</a:t>
            </a:r>
            <a:r>
              <a:rPr lang="ru-RU" sz="2400" b="1" kern="1200" dirty="0" err="1" smtClean="0">
                <a:solidFill>
                  <a:srgbClr val="58AB26"/>
                </a:solidFill>
                <a:effectLst/>
                <a:latin typeface="Times New Roman"/>
                <a:ea typeface="+mn-ea"/>
                <a:cs typeface="Times New Roman"/>
              </a:rPr>
              <a:t>инвест</a:t>
            </a:r>
            <a:r>
              <a:rPr lang="ru-RU" sz="2400" b="1" kern="1200" dirty="0" smtClean="0">
                <a:solidFill>
                  <a:srgbClr val="58AB26"/>
                </a:solidFill>
                <a:effectLst/>
                <a:latin typeface="Times New Roman"/>
                <a:ea typeface="+mn-ea"/>
                <a:cs typeface="Times New Roman"/>
              </a:rPr>
              <a:t>»: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kern="1200" dirty="0" smtClean="0">
                <a:solidFill>
                  <a:srgbClr val="58AB26"/>
                </a:solidFill>
                <a:effectLst/>
                <a:latin typeface="Times New Roman"/>
                <a:ea typeface="+mn-ea"/>
                <a:cs typeface="Times New Roman"/>
              </a:rPr>
              <a:t>количество проверок, дней в году</a:t>
            </a:r>
            <a:endParaRPr lang="ru-RU" sz="2400" dirty="0">
              <a:effectLst/>
            </a:endParaRPr>
          </a:p>
        </c:rich>
      </c:tx>
      <c:layout>
        <c:manualLayout>
          <c:xMode val="edge"/>
          <c:yMode val="edge"/>
          <c:x val="0.0825113408998169"/>
          <c:y val="0.016054199106082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629691564668915"/>
          <c:y val="0.0382133466651853"/>
          <c:w val="0.710225855408099"/>
          <c:h val="0.88820177387697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 дней проверок</c:v>
                </c:pt>
              </c:strCache>
            </c:strRef>
          </c:tx>
          <c:spPr>
            <a:ln w="1270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2500</a:t>
                    </a:r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Лист1!$B$1:$I$1</c:f>
              <c:numCache>
                <c:formatCode>General</c:formatCode>
                <c:ptCount val="8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  <c:pt idx="7">
                  <c:v>2015.0</c:v>
                </c:pt>
              </c:numCache>
            </c:numRef>
          </c:cat>
          <c:val>
            <c:numRef>
              <c:f>Лист1!$B$2:$I$2</c:f>
              <c:numCache>
                <c:formatCode>General</c:formatCode>
                <c:ptCount val="8"/>
                <c:pt idx="0">
                  <c:v>304.0</c:v>
                </c:pt>
                <c:pt idx="1">
                  <c:v>356.0</c:v>
                </c:pt>
                <c:pt idx="2">
                  <c:v>468.0</c:v>
                </c:pt>
                <c:pt idx="3">
                  <c:v>663.0</c:v>
                </c:pt>
                <c:pt idx="4">
                  <c:v>1234.0</c:v>
                </c:pt>
                <c:pt idx="5">
                  <c:v>1336.0</c:v>
                </c:pt>
                <c:pt idx="6">
                  <c:v>1663.0</c:v>
                </c:pt>
                <c:pt idx="7">
                  <c:v>2459.0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Число внутренних проверок</c:v>
                </c:pt>
              </c:strCache>
            </c:strRef>
          </c:tx>
          <c:spPr>
            <a:ln w="127000">
              <a:solidFill>
                <a:srgbClr val="008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Лист1!$B$1:$I$1</c:f>
              <c:numCache>
                <c:formatCode>General</c:formatCode>
                <c:ptCount val="8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  <c:pt idx="7">
                  <c:v>2015.0</c:v>
                </c:pt>
              </c:numCache>
            </c:numRef>
          </c:cat>
          <c:val>
            <c:numRef>
              <c:f>Лист1!$B$3:$I$3</c:f>
              <c:numCache>
                <c:formatCode>General</c:formatCode>
                <c:ptCount val="8"/>
                <c:pt idx="0">
                  <c:v>88.0</c:v>
                </c:pt>
                <c:pt idx="1">
                  <c:v>76.0</c:v>
                </c:pt>
                <c:pt idx="2">
                  <c:v>81.0</c:v>
                </c:pt>
                <c:pt idx="3">
                  <c:v>115.0</c:v>
                </c:pt>
                <c:pt idx="4">
                  <c:v>109.0</c:v>
                </c:pt>
                <c:pt idx="5">
                  <c:v>99.0</c:v>
                </c:pt>
                <c:pt idx="6">
                  <c:v>113.0</c:v>
                </c:pt>
                <c:pt idx="7">
                  <c:v>112.0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105471720"/>
        <c:axId val="-2095708936"/>
      </c:lineChart>
      <c:catAx>
        <c:axId val="-2105471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95708936"/>
        <c:crosses val="autoZero"/>
        <c:auto val="1"/>
        <c:lblAlgn val="ctr"/>
        <c:lblOffset val="100"/>
        <c:noMultiLvlLbl val="0"/>
      </c:catAx>
      <c:valAx>
        <c:axId val="-2095708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05471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2069790987584"/>
          <c:y val="0.649083435173869"/>
          <c:w val="0.463073285358231"/>
          <c:h val="0.152162722660445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spPr>
    <a:solidFill>
      <a:srgbClr val="CCFFCC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C7B06B-4128-4341-8317-F05C92593FFF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BCC28E7-9BE7-4992-A61B-C7312FFB3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412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F4B904-183B-4BE1-90DD-C358558EDE61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514D1-586C-43AC-8DD9-0E2785E9A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347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>
              <a:cs typeface="Arial" pitchFamily="34" charset="0"/>
            </a:endParaRP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96E1E2-B4D5-4DC2-82F1-C0478798BCAA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326F3CE3-875A-AD4E-86BE-8919C4DF3235}" type="slidenum">
              <a:rPr kumimoji="0" lang="ru-RU" sz="1200">
                <a:latin typeface="Calibri" charset="0"/>
              </a:rPr>
              <a:pPr/>
              <a:t>2</a:t>
            </a:fld>
            <a:endParaRPr kumimoji="0" lang="ru-RU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188913"/>
            <a:ext cx="8243888" cy="503237"/>
          </a:xfrm>
          <a:prstGeom prst="rect">
            <a:avLst/>
          </a:prstGeom>
          <a:solidFill>
            <a:srgbClr val="5BC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2D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834D4-341B-4AD5-A289-46F28F47C36D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46D2-2BB5-4869-B480-4BA405264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0DFA-3E84-4EC3-B70F-4FEFAB502E4D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50940-6B97-411E-AD28-9361FE79F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BF0E-71DF-42DE-94E2-FEBF0CC73765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D772A-1D37-4688-8982-1804FB0B7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A627E-3357-DB48-AE07-1D3DCEB4AC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65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799BC-1DBB-2A44-8355-B59BF2CD0D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73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64E34-B457-8D4D-AF0E-023A1505F3AE}" type="datetime1">
              <a:rPr lang="ru-RU">
                <a:solidFill>
                  <a:srgbClr val="000000"/>
                </a:solidFill>
              </a:rPr>
              <a:pPr>
                <a:defRPr/>
              </a:pPr>
              <a:t>08.09.16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E8248-DF0A-A340-AE87-62A1C4A30C7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78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7A3BE-997D-F540-BA1A-EF5FF513AFB9}" type="datetime1">
              <a:rPr lang="ru-RU">
                <a:solidFill>
                  <a:srgbClr val="000000"/>
                </a:solidFill>
              </a:rPr>
              <a:pPr>
                <a:defRPr/>
              </a:pPr>
              <a:t>08.09.16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7D486-F15C-234C-B736-95A987557D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275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6A0AA-D18B-D94A-A90F-A8381E6704C7}" type="datetime1">
              <a:rPr lang="ru-RU">
                <a:solidFill>
                  <a:srgbClr val="000000"/>
                </a:solidFill>
              </a:rPr>
              <a:pPr>
                <a:defRPr/>
              </a:pPr>
              <a:t>08.09.16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93C1E-47B5-074B-A46A-731D1F1F5E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198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496E9-16D0-F24A-B272-AA5747138B3D}" type="datetime1">
              <a:rPr lang="ru-RU">
                <a:solidFill>
                  <a:srgbClr val="000000"/>
                </a:solidFill>
              </a:rPr>
              <a:pPr>
                <a:defRPr/>
              </a:pPr>
              <a:t>08.09.16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1D35-6A86-3E40-A03D-9E94C21AD1D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29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2820-56F2-7146-BE49-C103F78124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88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69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72388-BDAF-4692-A3B3-929ABA760163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D18C-F768-40EA-B1E8-99FD6650F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9FA37-8B5A-6540-B353-0B8B84EDD777}" type="datetime1">
              <a:rPr lang="ru-RU">
                <a:solidFill>
                  <a:srgbClr val="000000"/>
                </a:solidFill>
              </a:rPr>
              <a:pPr>
                <a:defRPr/>
              </a:pPr>
              <a:t>08.09.16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CF333-C157-314A-B716-F1F7AB2BFE8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97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EE74B-6B86-154D-8A58-2989F6411B40}" type="datetime1">
              <a:rPr lang="ru-RU">
                <a:solidFill>
                  <a:srgbClr val="000000"/>
                </a:solidFill>
              </a:rPr>
              <a:pPr>
                <a:defRPr/>
              </a:pPr>
              <a:t>08.09.16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FA350-0572-3B49-892A-E18105A1E29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94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A6E23-8C55-C149-97C0-94435E38871C}" type="datetime1">
              <a:rPr lang="ru-RU">
                <a:solidFill>
                  <a:srgbClr val="000000"/>
                </a:solidFill>
              </a:rPr>
              <a:pPr>
                <a:defRPr/>
              </a:pPr>
              <a:t>08.09.16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33D04-A88F-D948-88B1-587ABDCC7A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6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9BC34-66DA-244B-BBCE-6191F9C41CD1}" type="datetime1">
              <a:rPr lang="ru-RU">
                <a:solidFill>
                  <a:srgbClr val="000000"/>
                </a:solidFill>
              </a:rPr>
              <a:pPr>
                <a:defRPr/>
              </a:pPr>
              <a:t>08.09.16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E01DB-7211-FC47-8840-39C869FED5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047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E0064-7AFD-F94D-8105-32B2C3B87292}" type="datetime1">
              <a:rPr lang="ru-RU">
                <a:solidFill>
                  <a:srgbClr val="000000"/>
                </a:solidFill>
              </a:rPr>
              <a:pPr>
                <a:defRPr/>
              </a:pPr>
              <a:t>08.09.16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7F92E-EC91-724D-9FE0-614B1C6D2D1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8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00839-F02E-415E-8F1A-0BFCEC11275C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8E9D-3B7C-40FF-A217-426E43C18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E2111-98B6-4D7A-9AA9-7C593D8EDB9E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165FE-AFA6-4704-900E-4E7505B29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B6C4-8E02-4766-AF64-41A7AC8C57A1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86218-9681-4F14-A884-0CC702178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1C937-7BB6-4206-B973-495E6C9BA3A5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0BD3-A0D4-4463-B257-87F75DF59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24FE1-19AD-4C33-819E-B22EFF270592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5CAE1-6BF3-4E60-9D12-A79954067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FDC2-C4E6-45EB-BF1B-E1E927ADC755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D6AE-D45D-4C0E-BDD1-0B23576D3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07485-05E5-40D3-AD35-D9BC1620CF9A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3350-3436-45F3-A9B4-EAF1FA9EB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FF077D0-1729-4DB0-A0A3-92AA40073990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F589B0-3A1A-48DF-BD03-F03380A12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33ADDBC-8D84-CE4F-A8D0-D366F0CA7351}" type="datetime1">
              <a:rPr lang="ru-RU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pPr>
                <a:defRPr/>
              </a:pPr>
              <a:t>08.09.16</a:t>
            </a:fld>
            <a:endParaRPr lang="ru-RU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B9D3FD-5C0B-324E-8343-E0C2281BBC85}" type="slidenum">
              <a:rPr lang="ru-RU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88913"/>
            <a:ext cx="8243888" cy="503237"/>
          </a:xfrm>
          <a:prstGeom prst="rect">
            <a:avLst/>
          </a:prstGeom>
          <a:solidFill>
            <a:srgbClr val="5BC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2D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476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487930"/>
              </a:clrFrom>
              <a:clrTo>
                <a:srgbClr val="48793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ctrTitle"/>
          </p:nvPr>
        </p:nvSpPr>
        <p:spPr>
          <a:xfrm>
            <a:off x="0" y="1773238"/>
            <a:ext cx="9143999" cy="1079500"/>
          </a:xfrm>
        </p:spPr>
        <p:txBody>
          <a:bodyPr/>
          <a:lstStyle/>
          <a:p>
            <a:pPr algn="l" eaLnBrk="1" hangingPunct="1"/>
            <a:r>
              <a:rPr kumimoji="0"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Трансформация проверок</a:t>
            </a:r>
            <a:endParaRPr kumimoji="0"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95288" y="4797425"/>
            <a:ext cx="2376487" cy="15113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1600" spc="-100" dirty="0">
              <a:solidFill>
                <a:schemeClr val="bg1"/>
              </a:solidFill>
              <a:latin typeface="Pragmatica Bold" pitchFamily="34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32656"/>
            <a:ext cx="2881313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175" y="3573463"/>
            <a:ext cx="5703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Профессор, д.э.н. В.В. Высоков</a:t>
            </a:r>
          </a:p>
          <a:p>
            <a:r>
              <a:rPr kumimoji="0" lang="ru-RU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Председатель Совета директоров</a:t>
            </a:r>
            <a:endParaRPr kumimoji="0" lang="en-US" b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  <a:p>
            <a:r>
              <a:rPr kumimoji="0" lang="ru-RU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ОАО КБ «Центр-</a:t>
            </a:r>
            <a:r>
              <a:rPr kumimoji="0" lang="ru-RU" b="1" dirty="0" err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инвест</a:t>
            </a:r>
            <a:r>
              <a:rPr kumimoji="0" lang="ru-RU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30924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b="1" dirty="0" smtClean="0">
                <a:solidFill>
                  <a:srgbClr val="FFFFFF"/>
                </a:solidFill>
                <a:latin typeface="Times New Roman" charset="0"/>
                <a:ea typeface="Arial" charset="0"/>
                <a:cs typeface="Times New Roman" charset="0"/>
              </a:rPr>
              <a:t>Сочи</a:t>
            </a:r>
            <a:endParaRPr lang="en-US" sz="2400" b="1" dirty="0">
              <a:solidFill>
                <a:srgbClr val="FFFFFF"/>
              </a:solidFill>
              <a:latin typeface="Times New Roman" charset="0"/>
              <a:ea typeface="Arial" charset="0"/>
              <a:cs typeface="Times New Roman" charset="0"/>
            </a:endParaRPr>
          </a:p>
          <a:p>
            <a:pPr lvl="0"/>
            <a:r>
              <a:rPr lang="ru-RU" sz="2400" b="1" dirty="0" smtClean="0">
                <a:solidFill>
                  <a:srgbClr val="FFFFFF"/>
                </a:solidFill>
                <a:latin typeface="Times New Roman" charset="0"/>
                <a:ea typeface="Arial" charset="0"/>
                <a:cs typeface="Times New Roman" charset="0"/>
              </a:rPr>
              <a:t>август </a:t>
            </a:r>
            <a:r>
              <a:rPr lang="en-US" sz="2400" b="1" dirty="0" smtClean="0">
                <a:solidFill>
                  <a:srgbClr val="FFFFFF"/>
                </a:solidFill>
                <a:latin typeface="Times New Roman" charset="0"/>
                <a:ea typeface="Arial" charset="0"/>
                <a:cs typeface="Times New Roman" charset="0"/>
              </a:rPr>
              <a:t>201</a:t>
            </a:r>
            <a:r>
              <a:rPr lang="ru-RU" sz="2400" b="1" dirty="0" smtClean="0">
                <a:solidFill>
                  <a:srgbClr val="FFFFFF"/>
                </a:solidFill>
                <a:latin typeface="Times New Roman" charset="0"/>
                <a:ea typeface="Arial" charset="0"/>
                <a:cs typeface="Times New Roman" charset="0"/>
              </a:rPr>
              <a:t>6</a:t>
            </a:r>
            <a:endParaRPr lang="ru-RU" sz="2400" b="1" dirty="0">
              <a:solidFill>
                <a:srgbClr val="FFFFFF"/>
              </a:solidFill>
              <a:latin typeface="Times New Roman" charset="0"/>
              <a:ea typeface="Arial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11768940-91AA-8242-B449-9E114CB679A9}" type="slidenum">
              <a:rPr kumimoji="0" lang="ru-RU" sz="1600" b="1">
                <a:latin typeface="Pragmatica Book" charset="0"/>
              </a:rPr>
              <a:pPr/>
              <a:t>2</a:t>
            </a:fld>
            <a:endParaRPr kumimoji="0" lang="ru-RU" sz="1600" b="1">
              <a:latin typeface="Pragmatica Book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37288"/>
            <a:ext cx="19764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443960"/>
              </p:ext>
            </p:extLst>
          </p:nvPr>
        </p:nvGraphicFramePr>
        <p:xfrm>
          <a:off x="827584" y="1124744"/>
          <a:ext cx="77048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0" y="188913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Трансформация </a:t>
            </a:r>
            <a:r>
              <a:rPr kumimoji="0" lang="ru-RU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проверок</a:t>
            </a:r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14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0" y="548680"/>
            <a:ext cx="9248775" cy="21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endParaRPr lang="ru-RU" sz="2800" b="1" dirty="0">
              <a:solidFill>
                <a:srgbClr val="000099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560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F878461-8A59-6C44-8702-0C6B9486F9ED}" type="slidenum">
              <a:rPr kumimoji="0" lang="ru-RU" sz="1600" b="1">
                <a:latin typeface="Pragmatica Book" charset="0"/>
              </a:rPr>
              <a:pPr/>
              <a:t>3</a:t>
            </a:fld>
            <a:endParaRPr kumimoji="0" lang="ru-RU" sz="1600" b="1">
              <a:latin typeface="Pragmatica Book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7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37288"/>
            <a:ext cx="19764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Заголовок 1"/>
          <p:cNvSpPr txBox="1">
            <a:spLocks/>
          </p:cNvSpPr>
          <p:nvPr/>
        </p:nvSpPr>
        <p:spPr bwMode="auto">
          <a:xfrm>
            <a:off x="0" y="116632"/>
            <a:ext cx="9144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Трансформация </a:t>
            </a:r>
            <a:r>
              <a:rPr kumimoji="0" lang="ru-RU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проверок</a:t>
            </a:r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8" name="Текст 11"/>
          <p:cNvSpPr txBox="1">
            <a:spLocks/>
          </p:cNvSpPr>
          <p:nvPr/>
        </p:nvSpPr>
        <p:spPr>
          <a:xfrm>
            <a:off x="152400" y="1052736"/>
            <a:ext cx="8991600" cy="492442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ru-RU" sz="3200" b="1" dirty="0">
                <a:latin typeface="Times New Roman"/>
                <a:cs typeface="Times New Roman"/>
              </a:rPr>
              <a:t>Проверка сегодня – это:</a:t>
            </a: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b="1" dirty="0">
                <a:latin typeface="Times New Roman"/>
                <a:cs typeface="Times New Roman"/>
              </a:rPr>
              <a:t> - проверка вчерашних событий на соответствие позавчерашним инструкциям;</a:t>
            </a: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b="1" dirty="0">
                <a:latin typeface="Times New Roman"/>
                <a:cs typeface="Times New Roman"/>
              </a:rPr>
              <a:t> - операция прикрытия интересов криминала, конкурентов, коррупционеров;</a:t>
            </a: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b="1" dirty="0">
                <a:latin typeface="Times New Roman"/>
                <a:cs typeface="Times New Roman"/>
              </a:rPr>
              <a:t> - дополнительные издержки, снижающие эффективность бизнеса; </a:t>
            </a: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b="1" dirty="0">
                <a:latin typeface="Times New Roman"/>
                <a:cs typeface="Times New Roman"/>
              </a:rPr>
              <a:t> - тестирование противоречий действующего законодательства;</a:t>
            </a: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b="1" dirty="0">
                <a:latin typeface="Times New Roman"/>
                <a:cs typeface="Times New Roman"/>
              </a:rPr>
              <a:t> - обучение проверяющих.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endParaRPr lang="ru-RU" altLang="uk-UA" sz="3200" b="1" kern="0" dirty="0">
              <a:solidFill>
                <a:srgbClr val="044154"/>
              </a:solidFill>
              <a:latin typeface="Times New Roman"/>
              <a:ea typeface="Roboto Medium" pitchFamily="2" charset="0"/>
              <a:cs typeface="Times New Roman"/>
            </a:endParaRPr>
          </a:p>
        </p:txBody>
      </p:sp>
      <p:sp>
        <p:nvSpPr>
          <p:cNvPr id="9" name="Выноска-облако 8"/>
          <p:cNvSpPr>
            <a:spLocks noChangeArrowheads="1"/>
          </p:cNvSpPr>
          <p:nvPr/>
        </p:nvSpPr>
        <p:spPr bwMode="auto">
          <a:xfrm rot="20880000">
            <a:off x="6344851" y="205963"/>
            <a:ext cx="1984375" cy="638175"/>
          </a:xfrm>
          <a:prstGeom prst="cloudCallout">
            <a:avLst>
              <a:gd name="adj1" fmla="val -41222"/>
              <a:gd name="adj2" fmla="val 25750"/>
            </a:avLst>
          </a:prstGeom>
          <a:solidFill>
            <a:srgbClr val="FFFF00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Сегодня</a:t>
            </a:r>
          </a:p>
        </p:txBody>
      </p:sp>
    </p:spTree>
    <p:extLst>
      <p:ext uri="{BB962C8B-B14F-4D97-AF65-F5344CB8AC3E}">
        <p14:creationId xmlns:p14="http://schemas.microsoft.com/office/powerpoint/2010/main" val="375330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0" y="548680"/>
            <a:ext cx="9248775" cy="21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endParaRPr lang="ru-RU" sz="2800" b="1" dirty="0">
              <a:solidFill>
                <a:srgbClr val="000099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560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F878461-8A59-6C44-8702-0C6B9486F9ED}" type="slidenum">
              <a:rPr kumimoji="0" lang="ru-RU" sz="1600" b="1">
                <a:latin typeface="Pragmatica Book" charset="0"/>
              </a:rPr>
              <a:pPr/>
              <a:t>4</a:t>
            </a:fld>
            <a:endParaRPr kumimoji="0" lang="ru-RU" sz="1600" b="1">
              <a:latin typeface="Pragmatica Book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7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37288"/>
            <a:ext cx="19764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Заголовок 1"/>
          <p:cNvSpPr txBox="1">
            <a:spLocks/>
          </p:cNvSpPr>
          <p:nvPr/>
        </p:nvSpPr>
        <p:spPr bwMode="auto">
          <a:xfrm>
            <a:off x="0" y="116632"/>
            <a:ext cx="9144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Трансформация проверок</a:t>
            </a:r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7" name="Текст 11"/>
          <p:cNvSpPr txBox="1">
            <a:spLocks/>
          </p:cNvSpPr>
          <p:nvPr/>
        </p:nvSpPr>
        <p:spPr>
          <a:xfrm>
            <a:off x="150540" y="1268760"/>
            <a:ext cx="8991600" cy="443198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ru-RU" sz="3200" b="1" dirty="0">
                <a:latin typeface="Times New Roman"/>
                <a:cs typeface="Times New Roman"/>
              </a:rPr>
              <a:t>Проверка завтра – это:</a:t>
            </a: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b="1" dirty="0">
                <a:latin typeface="Times New Roman"/>
                <a:cs typeface="Times New Roman"/>
              </a:rPr>
              <a:t> - проверка действующего бизнеса на соответствие завтрашним требованиям;</a:t>
            </a: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b="1" dirty="0">
                <a:latin typeface="Times New Roman"/>
                <a:cs typeface="Times New Roman"/>
              </a:rPr>
              <a:t> - обмен опытом лучшей мировой практики;</a:t>
            </a: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b="1" dirty="0">
                <a:latin typeface="Times New Roman"/>
                <a:cs typeface="Times New Roman"/>
              </a:rPr>
              <a:t> - рекомендации по росту эффективности бизнеса; </a:t>
            </a: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b="1" dirty="0">
                <a:latin typeface="Times New Roman"/>
                <a:cs typeface="Times New Roman"/>
              </a:rPr>
              <a:t> - выработка стандартов разрешения  противоречий законодательства</a:t>
            </a: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b="1" dirty="0">
                <a:latin typeface="Times New Roman"/>
                <a:cs typeface="Times New Roman"/>
              </a:rPr>
              <a:t> - взаимное обогащение знаниями и опытом.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endParaRPr lang="ru-RU" altLang="uk-UA" sz="3200" b="1" kern="0" dirty="0">
              <a:solidFill>
                <a:srgbClr val="044154"/>
              </a:solidFill>
              <a:latin typeface="Times New Roman"/>
              <a:ea typeface="Roboto Medium" pitchFamily="2" charset="0"/>
              <a:cs typeface="Times New Roman"/>
            </a:endParaRPr>
          </a:p>
        </p:txBody>
      </p:sp>
      <p:sp>
        <p:nvSpPr>
          <p:cNvPr id="8" name="Выноска-облако 7"/>
          <p:cNvSpPr>
            <a:spLocks noChangeArrowheads="1"/>
          </p:cNvSpPr>
          <p:nvPr/>
        </p:nvSpPr>
        <p:spPr bwMode="auto">
          <a:xfrm rot="20880000">
            <a:off x="6634765" y="187126"/>
            <a:ext cx="1797050" cy="636587"/>
          </a:xfrm>
          <a:prstGeom prst="cloudCallout">
            <a:avLst>
              <a:gd name="adj1" fmla="val -41222"/>
              <a:gd name="adj2" fmla="val 25750"/>
            </a:avLst>
          </a:prstGeom>
          <a:solidFill>
            <a:srgbClr val="FFFF00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Завтра</a:t>
            </a:r>
          </a:p>
        </p:txBody>
      </p:sp>
    </p:spTree>
    <p:extLst>
      <p:ext uri="{BB962C8B-B14F-4D97-AF65-F5344CB8AC3E}">
        <p14:creationId xmlns:p14="http://schemas.microsoft.com/office/powerpoint/2010/main" val="306638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0" y="548680"/>
            <a:ext cx="9248775" cy="21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endParaRPr lang="ru-RU" sz="2800" b="1" dirty="0">
              <a:solidFill>
                <a:srgbClr val="000099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560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F878461-8A59-6C44-8702-0C6B9486F9ED}" type="slidenum">
              <a:rPr kumimoji="0" lang="ru-RU" sz="1600" b="1">
                <a:latin typeface="Pragmatica Book" charset="0"/>
              </a:rPr>
              <a:pPr/>
              <a:t>5</a:t>
            </a:fld>
            <a:endParaRPr kumimoji="0" lang="ru-RU" sz="1600" b="1">
              <a:latin typeface="Pragmatica Book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7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37288"/>
            <a:ext cx="19764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Заголовок 1"/>
          <p:cNvSpPr txBox="1">
            <a:spLocks/>
          </p:cNvSpPr>
          <p:nvPr/>
        </p:nvSpPr>
        <p:spPr bwMode="auto">
          <a:xfrm>
            <a:off x="0" y="116632"/>
            <a:ext cx="9144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Признаки коррупции </a:t>
            </a:r>
            <a:r>
              <a:rPr kumimoji="0" lang="ru-RU" sz="3200" b="1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при проверке</a:t>
            </a:r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64704"/>
            <a:ext cx="8892480" cy="5418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Письма «счастья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»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3200" b="1" dirty="0" smtClean="0">
                <a:latin typeface="Times New Roman"/>
                <a:cs typeface="Times New Roman"/>
              </a:rPr>
              <a:t>«Числом</a:t>
            </a:r>
            <a:r>
              <a:rPr lang="ru-RU" sz="3200" b="1" dirty="0">
                <a:latin typeface="Times New Roman"/>
                <a:cs typeface="Times New Roman"/>
              </a:rPr>
              <a:t>, а не </a:t>
            </a:r>
            <a:r>
              <a:rPr lang="ru-RU" sz="3200" b="1" dirty="0" smtClean="0">
                <a:latin typeface="Times New Roman"/>
                <a:cs typeface="Times New Roman"/>
              </a:rPr>
              <a:t>умением»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3200" b="1" dirty="0" smtClean="0">
                <a:latin typeface="Times New Roman"/>
                <a:cs typeface="Times New Roman"/>
              </a:rPr>
              <a:t>«Срочно</a:t>
            </a:r>
            <a:r>
              <a:rPr lang="ru-RU" sz="3200" b="1" dirty="0">
                <a:latin typeface="Times New Roman"/>
                <a:cs typeface="Times New Roman"/>
              </a:rPr>
              <a:t>-</a:t>
            </a:r>
            <a:r>
              <a:rPr lang="ru-RU" sz="3200" b="1" dirty="0" smtClean="0">
                <a:latin typeface="Times New Roman"/>
                <a:cs typeface="Times New Roman"/>
              </a:rPr>
              <a:t>обморочно»</a:t>
            </a:r>
            <a:endParaRPr lang="ru-RU" sz="3200" b="1" dirty="0">
              <a:latin typeface="Times New Roman"/>
              <a:cs typeface="Times New Roman"/>
            </a:endParaRPr>
          </a:p>
          <a:p>
            <a:pPr marL="457200" indent="-457200">
              <a:lnSpc>
                <a:spcPct val="90000"/>
              </a:lnSpc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Шантаж 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на противоречиях нормативных актов </a:t>
            </a:r>
          </a:p>
          <a:p>
            <a:pPr marL="457200" indent="-457200">
              <a:lnSpc>
                <a:spcPct val="90000"/>
              </a:lnSpc>
              <a:buAutoNum type="arabicPeriod"/>
              <a:defRPr/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Амбиции для прикрытия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некомпетентности. </a:t>
            </a:r>
          </a:p>
          <a:p>
            <a:pPr marL="457200" indent="-457200">
              <a:lnSpc>
                <a:spcPct val="90000"/>
              </a:lnSpc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Слабое 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знание отраслевых особенностей технологий и правового регулирования</a:t>
            </a:r>
          </a:p>
          <a:p>
            <a:pPr marL="457200" indent="-457200">
              <a:lnSpc>
                <a:spcPct val="90000"/>
              </a:lnSpc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«Мотивированные» суждение: (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«возможно», «вероятно»…)</a:t>
            </a:r>
          </a:p>
          <a:p>
            <a:pPr marL="457200" indent="-457200">
              <a:lnSpc>
                <a:spcPct val="90000"/>
              </a:lnSpc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Трактовка 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единичных фактов как явлений и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тенденций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  <a:ea typeface="ＭＳ Ｐゴシック" pitchFamily="-8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574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88913"/>
            <a:ext cx="8243888" cy="647799"/>
          </a:xfrm>
          <a:prstGeom prst="rect">
            <a:avLst/>
          </a:prstGeom>
          <a:solidFill>
            <a:srgbClr val="5BC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2D05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-439" y="332656"/>
            <a:ext cx="757240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714612" y="6500834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8388424" y="6237312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1C66C15-E70F-47D1-8844-A93127739D1B}" type="slidenum">
              <a:rPr lang="ru-RU" b="1" smtClean="0">
                <a:latin typeface="Pragmatica Book" pitchFamily="34" charset="0"/>
              </a:rPr>
              <a:pPr/>
              <a:t>6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6237288"/>
            <a:ext cx="19764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 rot="16200000">
            <a:off x="-1836738" y="2303463"/>
            <a:ext cx="4513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en-US" sz="1600" b="1">
                <a:solidFill>
                  <a:schemeClr val="bg1"/>
                </a:solidFill>
                <a:latin typeface="Pragmatica" charset="0"/>
              </a:rPr>
              <a:t>contacts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39750" y="4797425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b="1">
                <a:solidFill>
                  <a:srgbClr val="595959"/>
                </a:solidFill>
              </a:rPr>
              <a:t>344 000, Россия, Ростов-на-Дону,</a:t>
            </a:r>
          </a:p>
          <a:p>
            <a:r>
              <a:rPr kumimoji="0" lang="ru-RU" b="1">
                <a:solidFill>
                  <a:srgbClr val="595959"/>
                </a:solidFill>
              </a:rPr>
              <a:t>пр. Соколова, 62, тел.</a:t>
            </a:r>
            <a:r>
              <a:rPr kumimoji="0" lang="en-US" b="1">
                <a:solidFill>
                  <a:srgbClr val="595959"/>
                </a:solidFill>
              </a:rPr>
              <a:t>:</a:t>
            </a:r>
            <a:r>
              <a:rPr kumimoji="0" lang="ru-RU" b="1">
                <a:solidFill>
                  <a:srgbClr val="595959"/>
                </a:solidFill>
              </a:rPr>
              <a:t> </a:t>
            </a:r>
            <a:r>
              <a:rPr kumimoji="0" lang="en-US" b="1">
                <a:solidFill>
                  <a:srgbClr val="595959"/>
                </a:solidFill>
              </a:rPr>
              <a:t>+7 (863) 2-000-000</a:t>
            </a:r>
          </a:p>
          <a:p>
            <a:r>
              <a:rPr kumimoji="0" lang="en-US" b="1">
                <a:solidFill>
                  <a:srgbClr val="595959"/>
                </a:solidFill>
              </a:rPr>
              <a:t>www.centrinvest.ru</a:t>
            </a:r>
            <a:endParaRPr kumimoji="0" lang="ru-RU" b="1">
              <a:solidFill>
                <a:srgbClr val="595959"/>
              </a:solidFill>
            </a:endParaRPr>
          </a:p>
        </p:txBody>
      </p: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027113"/>
            <a:ext cx="81216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3166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9991</TotalTime>
  <Words>237</Words>
  <Application>Microsoft Macintosh PowerPoint</Application>
  <PresentationFormat>Экран (4:3)</PresentationFormat>
  <Paragraphs>47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Оформление по умолчанию</vt:lpstr>
      <vt:lpstr>Трансформация проверок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Василий Высоков</cp:lastModifiedBy>
  <cp:revision>379</cp:revision>
  <dcterms:created xsi:type="dcterms:W3CDTF">2013-05-07T07:41:30Z</dcterms:created>
  <dcterms:modified xsi:type="dcterms:W3CDTF">2016-09-08T04:00:41Z</dcterms:modified>
</cp:coreProperties>
</file>