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62" r:id="rId2"/>
    <p:sldId id="629" r:id="rId3"/>
    <p:sldId id="652" r:id="rId4"/>
    <p:sldId id="653" r:id="rId5"/>
    <p:sldId id="654" r:id="rId6"/>
    <p:sldId id="667" r:id="rId7"/>
    <p:sldId id="664" r:id="rId8"/>
    <p:sldId id="665" r:id="rId9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1FF52"/>
    <a:srgbClr val="57AB27"/>
    <a:srgbClr val="339933"/>
    <a:srgbClr val="009999"/>
    <a:srgbClr val="99CC00"/>
    <a:srgbClr val="33CC33"/>
    <a:srgbClr val="00CC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9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876C9B2-AB23-FD4F-B2B5-A237776206EB}" type="datetimeFigureOut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9416B68-3005-064E-944B-B8E960426B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989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CE1228-63E2-EC4A-AD47-ADC3A67D7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69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C161948A-85B9-A546-B409-787F122CF683}" type="slidenum">
              <a:rPr kumimoji="0" lang="ru-RU" sz="1200"/>
              <a:pPr/>
              <a:t>1</a:t>
            </a:fld>
            <a:endParaRPr kumimoji="0" lang="ru-RU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63553845-DD1E-DC49-BAE9-C42BA38EAAC2}" type="slidenum">
              <a:rPr kumimoji="0" lang="ru-RU" sz="1200">
                <a:latin typeface="Calibri" charset="0"/>
              </a:rPr>
              <a:pPr/>
              <a:t>2</a:t>
            </a:fld>
            <a:endParaRPr kumimoji="0" lang="ru-RU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C8C33FA9-0809-644A-8B86-B9078D63C3EC}" type="slidenum">
              <a:rPr kumimoji="0" lang="ru-RU" sz="1200">
                <a:latin typeface="Calibri" charset="0"/>
              </a:rPr>
              <a:pPr/>
              <a:t>5</a:t>
            </a:fld>
            <a:endParaRPr kumimoji="0" lang="ru-RU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ru-RU">
              <a:latin typeface="Calibri" charset="0"/>
            </a:endParaRP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C8C33FA9-0809-644A-8B86-B9078D63C3EC}" type="slidenum">
              <a:rPr kumimoji="0" lang="ru-RU" sz="1200">
                <a:latin typeface="Calibri" charset="0"/>
              </a:rPr>
              <a:pPr/>
              <a:t>6</a:t>
            </a:fld>
            <a:endParaRPr kumimoji="0" lang="ru-RU" sz="12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8FAA2CDA-A972-8C46-8BD6-F56884B614E9}" type="slidenum">
              <a:rPr kumimoji="0" lang="ru-RU" sz="1200">
                <a:solidFill>
                  <a:srgbClr val="000000"/>
                </a:solidFill>
              </a:rPr>
              <a:pPr/>
              <a:t>7</a:t>
            </a:fld>
            <a:endParaRPr kumimoji="0" lang="ru-RU" sz="1200">
              <a:solidFill>
                <a:srgbClr val="000000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marL="228600" indent="-228600" eaLnBrk="1" hangingPunct="1"/>
            <a:endParaRPr kumimoji="0"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3902B-AE87-0D46-A3B5-6B3034E6C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61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BDDE1-6CC8-964D-B5CB-71F63D396773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509A7-C949-3849-8E10-B6ACDFBEC8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B9545-6929-244D-BD7D-EDF62B61EF94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4E48C-91CA-8A46-814C-101E2FBC55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8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B2DC5-B0A4-984E-A7E1-65309376EC60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0AC6C-388F-BF4E-8F67-7F3556522A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301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5D1CA-D62E-934D-8738-A5EB89AEF0D1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CFE101-27A2-7B46-B135-2D48D876B1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571744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7F0BA-D2B4-304B-B929-FFA436EC74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7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7052A-75FA-A54D-8C67-999C87611071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283F1-31B2-E242-85EC-4A6799ECA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23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3EDF8-0A7D-A841-BB4A-FDD2F135B2F8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E4786-79F4-E347-A428-EA78156CA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1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28894-9156-2B4C-AE0C-AADA42060078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4999A-052C-7149-8D8A-3DB6DD96A0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21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4EFFB-4F90-5B42-888C-1BE2FF69BD08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C7A7C-36DB-4543-8162-00FA82EB25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65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299BB-6532-2B46-AF9C-A9E8995F3A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17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746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7FDF6-6BB1-5545-99A9-E0AC82279E84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74F5-79E8-5445-BCBC-608CC30292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6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D5744FB-9B46-C746-9AD5-3FB6F47A949E}" type="datetime1">
              <a:rPr lang="ru-RU"/>
              <a:pPr>
                <a:defRPr/>
              </a:pPr>
              <a:t>08.09.16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0CCFF9-AEAF-8244-83A8-7B827012C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0" y="188913"/>
            <a:ext cx="8243888" cy="503237"/>
          </a:xfrm>
          <a:prstGeom prst="rect">
            <a:avLst/>
          </a:prstGeom>
          <a:solidFill>
            <a:srgbClr val="5BC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2D05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4" r:id="rId1"/>
    <p:sldLayoutId id="2147484305" r:id="rId2"/>
    <p:sldLayoutId id="2147484295" r:id="rId3"/>
    <p:sldLayoutId id="2147484296" r:id="rId4"/>
    <p:sldLayoutId id="2147484297" r:id="rId5"/>
    <p:sldLayoutId id="2147484298" r:id="rId6"/>
    <p:sldLayoutId id="2147484306" r:id="rId7"/>
    <p:sldLayoutId id="2147484307" r:id="rId8"/>
    <p:sldLayoutId id="2147484299" r:id="rId9"/>
    <p:sldLayoutId id="2147484300" r:id="rId10"/>
    <p:sldLayoutId id="2147484301" r:id="rId11"/>
    <p:sldLayoutId id="2147484302" r:id="rId12"/>
    <p:sldLayoutId id="214748430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Arial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Arial" charset="0"/>
          <a:cs typeface="Arial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microsoft.com/office/2007/relationships/hdphoto" Target="../media/hdphoto1.wdp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emf"/><Relationship Id="rId5" Type="http://schemas.openxmlformats.org/officeDocument/2006/relationships/hyperlink" Target="http://mas.exponenta.ru/mas/worksheets/Mathematics/MatStat/mas_n.xmcd" TargetMode="External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rinvest.ru/files/articles/pdf/neplateji.pdf" TargetMode="External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/>
          <p:cNvPicPr>
            <a:picLocks noChangeAspect="1"/>
          </p:cNvPicPr>
          <p:nvPr/>
        </p:nvPicPr>
        <p:blipFill>
          <a:blip r:embed="rId3">
            <a:clrChange>
              <a:clrFrom>
                <a:srgbClr val="487930"/>
              </a:clrFrom>
              <a:clrTo>
                <a:srgbClr val="48793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0" name="Заголовок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324975" cy="1079500"/>
          </a:xfrm>
        </p:spPr>
        <p:txBody>
          <a:bodyPr/>
          <a:lstStyle/>
          <a:p>
            <a:pPr algn="l" eaLnBrk="1" hangingPunct="1"/>
            <a:r>
              <a:rPr kumimoji="0" lang="ru-RU" sz="50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Риск-устойчивые бизнес-модели банкинга </a:t>
            </a:r>
            <a:r>
              <a:rPr kumimoji="0" lang="ru-RU" sz="50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/>
            </a:r>
            <a:br>
              <a:rPr kumimoji="0" lang="ru-RU" sz="50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</a:br>
            <a:endParaRPr kumimoji="0" lang="en-US" sz="50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395288" y="4797425"/>
            <a:ext cx="2376487" cy="15113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endParaRPr lang="ru-RU" sz="1600" spc="-100" dirty="0">
              <a:solidFill>
                <a:schemeClr val="bg1"/>
              </a:solidFill>
              <a:latin typeface="Pragmatica Bold" pitchFamily="34" charset="0"/>
            </a:endParaRPr>
          </a:p>
        </p:txBody>
      </p:sp>
      <p:sp>
        <p:nvSpPr>
          <p:cNvPr id="17412" name="Заголовок 1"/>
          <p:cNvSpPr txBox="1">
            <a:spLocks/>
          </p:cNvSpPr>
          <p:nvPr/>
        </p:nvSpPr>
        <p:spPr bwMode="auto">
          <a:xfrm>
            <a:off x="214313" y="3286125"/>
            <a:ext cx="6049962" cy="302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US" b="1" dirty="0">
                <a:solidFill>
                  <a:srgbClr val="FFE100"/>
                </a:solidFill>
                <a:latin typeface="Pragmatica Bold" charset="0"/>
              </a:rPr>
              <a:t/>
            </a:r>
            <a:br>
              <a:rPr kumimoji="0" lang="en-US" b="1" dirty="0">
                <a:solidFill>
                  <a:srgbClr val="FFE100"/>
                </a:solidFill>
                <a:latin typeface="Pragmatica Bold" charset="0"/>
              </a:rPr>
            </a:br>
            <a:endParaRPr kumimoji="0" lang="en-US" b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  <a:p>
            <a:endParaRPr kumimoji="0" lang="en-US" b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  <a:p>
            <a:endParaRPr kumimoji="0" lang="en-US" b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  <a:p>
            <a:endParaRPr kumimoji="0" lang="en-US" b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  <a:p>
            <a:endParaRPr kumimoji="0" lang="en-US" b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  <a:p>
            <a:r>
              <a:rPr kumimoji="0" lang="ru-RU" b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 </a:t>
            </a:r>
            <a:endParaRPr kumimoji="0" lang="en-US" b="1" dirty="0">
              <a:solidFill>
                <a:schemeClr val="bg1"/>
              </a:solidFill>
              <a:latin typeface="Times New Roman" charset="0"/>
              <a:cs typeface="Times New Roman" charset="0"/>
            </a:endParaRPr>
          </a:p>
          <a:p>
            <a:r>
              <a:rPr kumimoji="0" lang="ru-RU" b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сентябрь </a:t>
            </a:r>
            <a:r>
              <a:rPr kumimoji="0" lang="en-US" b="1" dirty="0" smtClean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201</a:t>
            </a:r>
            <a:r>
              <a:rPr kumimoji="0" lang="ru-RU" b="1" dirty="0">
                <a:solidFill>
                  <a:schemeClr val="bg1"/>
                </a:solidFill>
                <a:latin typeface="Times New Roman" charset="0"/>
                <a:cs typeface="Times New Roman" charset="0"/>
              </a:rPr>
              <a:t>6</a:t>
            </a:r>
          </a:p>
        </p:txBody>
      </p: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214313" y="3571875"/>
            <a:ext cx="57038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b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Профессор, д.э.н. В.В. Высоков</a:t>
            </a:r>
          </a:p>
          <a:p>
            <a:r>
              <a:rPr kumimoji="0" lang="ru-RU" b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Председатель Совета директоров</a:t>
            </a:r>
            <a:endParaRPr kumimoji="0" lang="en-US" b="1">
              <a:solidFill>
                <a:schemeClr val="bg1"/>
              </a:solidFill>
              <a:latin typeface="Times New Roman" charset="0"/>
              <a:cs typeface="Times New Roman" charset="0"/>
            </a:endParaRPr>
          </a:p>
          <a:p>
            <a:r>
              <a:rPr kumimoji="0" lang="ru-RU" b="1">
                <a:solidFill>
                  <a:schemeClr val="bg1"/>
                </a:solidFill>
                <a:latin typeface="Times New Roman" charset="0"/>
                <a:cs typeface="Times New Roman" charset="0"/>
              </a:rPr>
              <a:t>ОАО КБ «Центр-инвест»</a:t>
            </a:r>
          </a:p>
        </p:txBody>
      </p:sp>
      <p:pic>
        <p:nvPicPr>
          <p:cNvPr id="8" name="Рисунок 3"/>
          <p:cNvPicPr/>
          <p:nvPr/>
        </p:nvPicPr>
        <p:blipFill>
          <a:blip r:embed="rId4">
            <a:duotone>
              <a:prstClr val="black"/>
              <a:srgbClr val="FFF219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  <a14:imgEffect>
                      <a14:colorTemperature colorTemp="6174"/>
                    </a14:imgEffect>
                    <a14:imgEffect>
                      <a14:saturation sat="400000"/>
                    </a14:imgEffect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1080120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60648"/>
            <a:ext cx="4646381" cy="970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930AC186-B502-8142-B820-C50664CBF244}" type="slidenum">
              <a:rPr kumimoji="0" lang="ru-RU" sz="1600" b="1">
                <a:latin typeface="Pragmatica Book" charset="0"/>
              </a:rPr>
              <a:pPr/>
              <a:t>2</a:t>
            </a:fld>
            <a:endParaRPr kumimoji="0" lang="ru-RU" sz="1600" b="1">
              <a:latin typeface="Pragmatica Book" charset="0"/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Подзаголовок 2"/>
          <p:cNvSpPr txBox="1">
            <a:spLocks/>
          </p:cNvSpPr>
          <p:nvPr/>
        </p:nvSpPr>
        <p:spPr bwMode="auto">
          <a:xfrm>
            <a:off x="0" y="692150"/>
            <a:ext cx="8892480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marL="514350" indent="-514350">
              <a:spcBef>
                <a:spcPct val="20000"/>
              </a:spcBef>
              <a:buAutoNum type="arabicPeriod"/>
            </a:pPr>
            <a:r>
              <a:rPr lang="en-US" sz="2800" b="1" dirty="0" smtClean="0">
                <a:latin typeface="Times New Roman" charset="0"/>
                <a:cs typeface="Times New Roman" charset="0"/>
              </a:rPr>
              <a:t>RM vs.</a:t>
            </a:r>
            <a:r>
              <a:rPr lang="ru-RU" sz="2800" b="1" dirty="0">
                <a:latin typeface="Times New Roman" charset="0"/>
                <a:cs typeface="Times New Roman" charset="0"/>
              </a:rPr>
              <a:t> </a:t>
            </a:r>
            <a:r>
              <a:rPr lang="ru-RU" sz="2800" b="1" dirty="0" smtClean="0">
                <a:latin typeface="Times New Roman" charset="0"/>
                <a:cs typeface="Times New Roman" charset="0"/>
              </a:rPr>
              <a:t>«купли-продажи рисков»</a:t>
            </a:r>
            <a:endParaRPr lang="ru-RU" sz="2800" b="1" dirty="0">
              <a:latin typeface="Times New Roman" charset="0"/>
              <a:cs typeface="Times New Roman" charset="0"/>
            </a:endParaRPr>
          </a:p>
          <a:p>
            <a:pPr marL="514350" indent="-514350">
              <a:spcBef>
                <a:spcPct val="20000"/>
              </a:spcBef>
              <a:buAutoNum type="arabicPeriod"/>
            </a:pPr>
            <a:r>
              <a:rPr kumimoji="0" lang="en-US" sz="2800" b="1" dirty="0" smtClean="0">
                <a:latin typeface="Times New Roman" charset="0"/>
                <a:cs typeface="Times New Roman" charset="0"/>
              </a:rPr>
              <a:t>RM (</a:t>
            </a:r>
            <a:r>
              <a:rPr kumimoji="0" lang="ru-RU" sz="2800" b="1" dirty="0" err="1" smtClean="0">
                <a:latin typeface="Times New Roman" charset="0"/>
                <a:cs typeface="Times New Roman" charset="0"/>
              </a:rPr>
              <a:t>Базельский</a:t>
            </a:r>
            <a:r>
              <a:rPr kumimoji="0" lang="ru-RU" sz="2800" b="1" dirty="0" smtClean="0">
                <a:latin typeface="Times New Roman" charset="0"/>
                <a:cs typeface="Times New Roman" charset="0"/>
              </a:rPr>
              <a:t> комитет): </a:t>
            </a:r>
            <a:r>
              <a:rPr kumimoji="0" lang="en-US" sz="2800" b="1" dirty="0" smtClean="0">
                <a:latin typeface="Times New Roman" charset="0"/>
                <a:cs typeface="Times New Roman" charset="0"/>
              </a:rPr>
              <a:t>p</a:t>
            </a:r>
            <a:endParaRPr kumimoji="0" lang="ru-RU" sz="2800" b="1" dirty="0" smtClean="0">
              <a:latin typeface="Times New Roman" charset="0"/>
              <a:cs typeface="Times New Roman" charset="0"/>
            </a:endParaRPr>
          </a:p>
          <a:p>
            <a:pPr marL="514350" lvl="0" indent="-514350">
              <a:spcBef>
                <a:spcPct val="20000"/>
              </a:spcBef>
              <a:buFontTx/>
              <a:buAutoNum type="arabicPeriod"/>
            </a:pPr>
            <a:endParaRPr kumimoji="0" lang="ru-RU" sz="2800" b="1" dirty="0">
              <a:latin typeface="Times New Roman" charset="0"/>
              <a:cs typeface="Times New Roman" charset="0"/>
            </a:endParaRPr>
          </a:p>
          <a:p>
            <a:pPr>
              <a:spcBef>
                <a:spcPct val="20000"/>
              </a:spcBef>
            </a:pPr>
            <a:endParaRPr kumimoji="0" lang="ru-RU" sz="2800" b="1" dirty="0" smtClean="0">
              <a:latin typeface="Times New Roman" charset="0"/>
              <a:cs typeface="Times New Roman" charset="0"/>
            </a:endParaRPr>
          </a:p>
          <a:p>
            <a:pPr>
              <a:spcBef>
                <a:spcPct val="20000"/>
              </a:spcBef>
            </a:pPr>
            <a:r>
              <a:rPr kumimoji="0" lang="ru-RU" sz="2800" b="1" dirty="0" smtClean="0">
                <a:latin typeface="Times New Roman" charset="0"/>
                <a:cs typeface="Times New Roman" charset="0"/>
              </a:rPr>
              <a:t>3. </a:t>
            </a:r>
            <a:r>
              <a:rPr kumimoji="0" lang="en-US" sz="2800" b="1" dirty="0" smtClean="0">
                <a:latin typeface="Times New Roman" charset="0"/>
                <a:cs typeface="Times New Roman" charset="0"/>
              </a:rPr>
              <a:t>RM</a:t>
            </a:r>
            <a:r>
              <a:rPr kumimoji="0" lang="ru-RU" sz="2800" b="1" dirty="0">
                <a:latin typeface="Times New Roman" charset="0"/>
                <a:cs typeface="Times New Roman" charset="0"/>
              </a:rPr>
              <a:t>:  </a:t>
            </a:r>
            <a:r>
              <a:rPr kumimoji="0" lang="ru-RU" sz="2800" b="1" dirty="0" smtClean="0">
                <a:latin typeface="Times New Roman" charset="0"/>
                <a:cs typeface="Times New Roman" charset="0"/>
              </a:rPr>
              <a:t> 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kumimoji="0" lang="en-US" sz="2800" b="1" dirty="0" smtClean="0">
              <a:latin typeface="Times New Roman" charset="0"/>
              <a:cs typeface="Times New Roman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kumimoji="0" lang="ru-RU" sz="2800" b="1" dirty="0" smtClean="0">
                <a:latin typeface="Times New Roman" charset="0"/>
                <a:cs typeface="Times New Roman" charset="0"/>
              </a:rPr>
              <a:t>4. </a:t>
            </a:r>
            <a:r>
              <a:rPr kumimoji="0" lang="en-US" sz="2800" b="1" dirty="0" smtClean="0">
                <a:latin typeface="Times New Roman" charset="0"/>
                <a:cs typeface="Times New Roman" charset="0"/>
              </a:rPr>
              <a:t>RM </a:t>
            </a:r>
            <a:r>
              <a:rPr kumimoji="0" lang="ru-RU" sz="2800" b="1" dirty="0" smtClean="0">
                <a:latin typeface="Times New Roman" charset="0"/>
                <a:cs typeface="Times New Roman" charset="0"/>
              </a:rPr>
              <a:t>инноваций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kumimoji="0" lang="ru-RU" sz="2800" b="1" dirty="0">
              <a:latin typeface="Times New Roman" charset="0"/>
              <a:cs typeface="Times New Roman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kumimoji="0" lang="ru-RU" sz="2800" b="1" dirty="0" smtClean="0">
              <a:latin typeface="Times New Roman" charset="0"/>
              <a:cs typeface="Times New Roman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kumimoji="0" lang="ru-RU" sz="2800" b="1" dirty="0">
              <a:latin typeface="Times New Roman" charset="0"/>
              <a:cs typeface="Times New Roman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kumimoji="0" lang="ru-RU" sz="2800" b="1" dirty="0" smtClean="0">
                <a:latin typeface="Times New Roman" charset="0"/>
                <a:cs typeface="Times New Roman" charset="0"/>
              </a:rPr>
              <a:t>5. </a:t>
            </a:r>
            <a:r>
              <a:rPr kumimoji="0" lang="en-US" sz="2800" b="1" dirty="0" smtClean="0">
                <a:latin typeface="Times New Roman" charset="0"/>
                <a:cs typeface="Times New Roman" charset="0"/>
              </a:rPr>
              <a:t>RM </a:t>
            </a:r>
            <a:r>
              <a:rPr kumimoji="0" lang="ru-RU" sz="2800" b="1" dirty="0" err="1" smtClean="0">
                <a:latin typeface="Times New Roman" charset="0"/>
                <a:cs typeface="Times New Roman" charset="0"/>
              </a:rPr>
              <a:t>Комплаенс</a:t>
            </a:r>
            <a:r>
              <a:rPr kumimoji="0" lang="ru-RU" sz="2800" b="1" dirty="0" smtClean="0">
                <a:latin typeface="Times New Roman" charset="0"/>
                <a:cs typeface="Times New Roman" charset="0"/>
              </a:rPr>
              <a:t>-стратегия: </a:t>
            </a:r>
          </a:p>
          <a:p>
            <a:pPr marL="1943100" lvl="3" indent="-342900">
              <a:lnSpc>
                <a:spcPct val="70000"/>
              </a:lnSpc>
              <a:spcBef>
                <a:spcPct val="20000"/>
              </a:spcBef>
              <a:buFont typeface="Wingdings" charset="2"/>
              <a:buChar char="Ø"/>
            </a:pPr>
            <a:r>
              <a:rPr kumimoji="0" lang="ru-RU" sz="2000" b="1" dirty="0" smtClean="0">
                <a:latin typeface="Times New Roman" charset="0"/>
                <a:cs typeface="Times New Roman" charset="0"/>
              </a:rPr>
              <a:t>в тренде, </a:t>
            </a:r>
          </a:p>
          <a:p>
            <a:pPr marL="1943100" lvl="3" indent="-342900">
              <a:lnSpc>
                <a:spcPct val="70000"/>
              </a:lnSpc>
              <a:spcBef>
                <a:spcPct val="20000"/>
              </a:spcBef>
              <a:buFont typeface="Wingdings" charset="2"/>
              <a:buChar char="Ø"/>
            </a:pPr>
            <a:r>
              <a:rPr kumimoji="0" lang="ru-RU" sz="2000" b="1" dirty="0" smtClean="0">
                <a:latin typeface="Times New Roman" charset="0"/>
                <a:cs typeface="Times New Roman" charset="0"/>
              </a:rPr>
              <a:t>в авангарде и </a:t>
            </a:r>
          </a:p>
          <a:p>
            <a:pPr marL="1943100" lvl="3" indent="-342900">
              <a:lnSpc>
                <a:spcPct val="70000"/>
              </a:lnSpc>
              <a:spcBef>
                <a:spcPct val="20000"/>
              </a:spcBef>
              <a:buFont typeface="Wingdings" charset="2"/>
              <a:buChar char="Ø"/>
            </a:pPr>
            <a:r>
              <a:rPr kumimoji="0" lang="ru-RU" sz="2000" b="1" dirty="0" smtClean="0">
                <a:latin typeface="Times New Roman" charset="0"/>
                <a:cs typeface="Times New Roman" charset="0"/>
              </a:rPr>
              <a:t>полной боевой готовности неизвестно к чему</a:t>
            </a:r>
            <a:endParaRPr kumimoji="0" lang="ru-RU" sz="20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175" y="115888"/>
            <a:ext cx="7364413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Трансформация </a:t>
            </a:r>
            <a:r>
              <a:rPr kumimoji="0" lang="en-US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RM</a:t>
            </a:r>
            <a:endParaRPr kumimoji="0" lang="ru-RU" sz="3200" b="1" dirty="0">
              <a:solidFill>
                <a:srgbClr val="FFFF00"/>
              </a:solidFill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633078"/>
              </p:ext>
            </p:extLst>
          </p:nvPr>
        </p:nvGraphicFramePr>
        <p:xfrm>
          <a:off x="1187624" y="1772816"/>
          <a:ext cx="4968552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276"/>
                <a:gridCol w="2484276"/>
              </a:tblGrid>
              <a:tr h="21602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Отказ от риска</a:t>
                      </a:r>
                      <a:endParaRPr lang="ru-RU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Хеджирование</a:t>
                      </a:r>
                      <a:endParaRPr lang="ru-RU" sz="16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Ограничение риска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Секьюритизация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321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Создание залога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Создание резервов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716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Страхование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Покрытие капиталом</a:t>
                      </a:r>
                      <a:endParaRPr lang="ru-RU" sz="16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Рисунок 2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95"/>
          <a:stretch/>
        </p:blipFill>
        <p:spPr bwMode="auto">
          <a:xfrm>
            <a:off x="6084168" y="836712"/>
            <a:ext cx="2699003" cy="194421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671422"/>
              </p:ext>
            </p:extLst>
          </p:nvPr>
        </p:nvGraphicFramePr>
        <p:xfrm>
          <a:off x="3635896" y="4077072"/>
          <a:ext cx="5256584" cy="914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656184"/>
                <a:gridCol w="1656184"/>
              </a:tblGrid>
              <a:tr h="2160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Гипотеза Н</a:t>
                      </a:r>
                      <a:r>
                        <a:rPr lang="ru-RU" sz="1400" b="1" baseline="-250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(кризис)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Отвергается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Принимается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256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Верна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Ошибка 1-го рода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751">
                        <a:alpha val="8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Нет ошибки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Неверна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Нет ошибки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Ошибка 2-го рода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FF7A"/>
                    </a:solidFill>
                  </a:tcPr>
                </a:tc>
              </a:tr>
            </a:tbl>
          </a:graphicData>
        </a:graphic>
      </p:graphicFrame>
      <p:pic>
        <p:nvPicPr>
          <p:cNvPr id="12" name="Рисунок 31">
            <a:hlinkClick r:id="rId5"/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5" t="5045" r="19457" b="12439"/>
          <a:stretch/>
        </p:blipFill>
        <p:spPr bwMode="auto">
          <a:xfrm>
            <a:off x="1187624" y="4077072"/>
            <a:ext cx="1841500" cy="93610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104673"/>
              </p:ext>
            </p:extLst>
          </p:nvPr>
        </p:nvGraphicFramePr>
        <p:xfrm>
          <a:off x="1331640" y="2852936"/>
          <a:ext cx="609600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риск влияет на стоимость</a:t>
                      </a:r>
                    </a:p>
                    <a:p>
                      <a:pPr marL="285750" indent="-285750">
                        <a:buFont typeface="Wingdings" charset="2"/>
                        <a:buChar char="Ø"/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за снижение рисков надо платить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315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7"/>
          <p:cNvSpPr txBox="1">
            <a:spLocks noChangeArrowheads="1"/>
          </p:cNvSpPr>
          <p:nvPr/>
        </p:nvSpPr>
        <p:spPr bwMode="auto">
          <a:xfrm>
            <a:off x="0" y="165100"/>
            <a:ext cx="9001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FFFF00"/>
                </a:solidFill>
                <a:latin typeface="Times New Roman"/>
                <a:cs typeface="Times New Roman"/>
              </a:rPr>
              <a:t>Актуальный банковский риск-ландшафт</a:t>
            </a:r>
          </a:p>
        </p:txBody>
      </p:sp>
      <p:sp>
        <p:nvSpPr>
          <p:cNvPr id="2052" name="Rectangle 48"/>
          <p:cNvSpPr>
            <a:spLocks noChangeArrowheads="1"/>
          </p:cNvSpPr>
          <p:nvPr/>
        </p:nvSpPr>
        <p:spPr bwMode="auto">
          <a:xfrm>
            <a:off x="492125" y="793750"/>
            <a:ext cx="1638300" cy="3905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srgbClr val="000000">
                <a:alpha val="39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Кредитные риски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2053" name="Rectangle 51"/>
          <p:cNvSpPr>
            <a:spLocks noChangeArrowheads="1"/>
          </p:cNvSpPr>
          <p:nvPr/>
        </p:nvSpPr>
        <p:spPr bwMode="auto">
          <a:xfrm>
            <a:off x="2274888" y="814388"/>
            <a:ext cx="1851026" cy="3905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srgbClr val="000000">
                <a:alpha val="39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Рыночные риски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12294" name="Rectangle 52"/>
          <p:cNvSpPr>
            <a:spLocks noChangeArrowheads="1"/>
          </p:cNvSpPr>
          <p:nvPr/>
        </p:nvSpPr>
        <p:spPr bwMode="auto">
          <a:xfrm>
            <a:off x="6918326" y="814386"/>
            <a:ext cx="1955800" cy="3905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Системные риски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2055" name="Rectangle 53"/>
          <p:cNvSpPr>
            <a:spLocks noChangeArrowheads="1"/>
          </p:cNvSpPr>
          <p:nvPr/>
        </p:nvSpPr>
        <p:spPr bwMode="auto">
          <a:xfrm>
            <a:off x="4616449" y="803274"/>
            <a:ext cx="2051050" cy="3905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srgbClr val="000000">
                <a:alpha val="39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Операционные риски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12296" name="Rectangle 54"/>
          <p:cNvSpPr>
            <a:spLocks noChangeArrowheads="1"/>
          </p:cNvSpPr>
          <p:nvPr/>
        </p:nvSpPr>
        <p:spPr bwMode="auto">
          <a:xfrm>
            <a:off x="6918325" y="4601369"/>
            <a:ext cx="1963738" cy="288132"/>
          </a:xfrm>
          <a:prstGeom prst="rect">
            <a:avLst/>
          </a:prstGeom>
          <a:solidFill>
            <a:srgbClr val="33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dirty="0">
                <a:solidFill>
                  <a:srgbClr val="FFFF00"/>
                </a:solidFill>
                <a:latin typeface="Times New Roman"/>
                <a:cs typeface="Times New Roman"/>
              </a:rPr>
              <a:t>Правовой риск</a:t>
            </a:r>
          </a:p>
        </p:txBody>
      </p:sp>
      <p:sp>
        <p:nvSpPr>
          <p:cNvPr id="2057" name="Rectangle 55"/>
          <p:cNvSpPr>
            <a:spLocks noChangeArrowheads="1"/>
          </p:cNvSpPr>
          <p:nvPr/>
        </p:nvSpPr>
        <p:spPr bwMode="auto">
          <a:xfrm>
            <a:off x="6931026" y="4029077"/>
            <a:ext cx="1943099" cy="317500"/>
          </a:xfrm>
          <a:prstGeom prst="rect">
            <a:avLst/>
          </a:prstGeom>
          <a:solidFill>
            <a:srgbClr val="339966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srgbClr val="000000">
                <a:alpha val="39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err="1">
                <a:solidFill>
                  <a:srgbClr val="FFFF00"/>
                </a:solidFill>
                <a:latin typeface="Times New Roman"/>
                <a:cs typeface="Times New Roman"/>
              </a:rPr>
              <a:t>Репутационный</a:t>
            </a:r>
            <a:r>
              <a:rPr lang="ru-RU" sz="1400" dirty="0">
                <a:solidFill>
                  <a:srgbClr val="FFFF00"/>
                </a:solidFill>
                <a:latin typeface="Times New Roman"/>
                <a:cs typeface="Times New Roman"/>
              </a:rPr>
              <a:t> риск</a:t>
            </a:r>
          </a:p>
        </p:txBody>
      </p:sp>
      <p:sp>
        <p:nvSpPr>
          <p:cNvPr id="12298" name="Rectangle 56"/>
          <p:cNvSpPr>
            <a:spLocks noChangeArrowheads="1"/>
          </p:cNvSpPr>
          <p:nvPr/>
        </p:nvSpPr>
        <p:spPr bwMode="auto">
          <a:xfrm>
            <a:off x="6904038" y="1981995"/>
            <a:ext cx="1978025" cy="361951"/>
          </a:xfrm>
          <a:prstGeom prst="rect">
            <a:avLst/>
          </a:prstGeom>
          <a:solidFill>
            <a:srgbClr val="33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dirty="0">
                <a:solidFill>
                  <a:srgbClr val="FFFF00"/>
                </a:solidFill>
                <a:latin typeface="Times New Roman"/>
                <a:cs typeface="Times New Roman"/>
              </a:rPr>
              <a:t>Стратегический риск</a:t>
            </a:r>
          </a:p>
        </p:txBody>
      </p:sp>
      <p:sp>
        <p:nvSpPr>
          <p:cNvPr id="12299" name="Rectangle 57"/>
          <p:cNvSpPr>
            <a:spLocks noChangeArrowheads="1"/>
          </p:cNvSpPr>
          <p:nvPr/>
        </p:nvSpPr>
        <p:spPr bwMode="auto">
          <a:xfrm>
            <a:off x="6904038" y="3486150"/>
            <a:ext cx="1978025" cy="319089"/>
          </a:xfrm>
          <a:prstGeom prst="rect">
            <a:avLst/>
          </a:prstGeom>
          <a:solidFill>
            <a:srgbClr val="33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dirty="0" err="1">
                <a:solidFill>
                  <a:srgbClr val="FFFF00"/>
                </a:solidFill>
                <a:latin typeface="Times New Roman"/>
                <a:cs typeface="Times New Roman"/>
              </a:rPr>
              <a:t>Комплаенс</a:t>
            </a:r>
            <a:r>
              <a:rPr lang="ru-RU" sz="1400" dirty="0">
                <a:solidFill>
                  <a:srgbClr val="FFFF00"/>
                </a:solidFill>
                <a:latin typeface="Times New Roman"/>
                <a:cs typeface="Times New Roman"/>
              </a:rPr>
              <a:t> - риск</a:t>
            </a:r>
          </a:p>
        </p:txBody>
      </p:sp>
      <p:sp>
        <p:nvSpPr>
          <p:cNvPr id="12300" name="Rectangle 58"/>
          <p:cNvSpPr>
            <a:spLocks noChangeArrowheads="1"/>
          </p:cNvSpPr>
          <p:nvPr/>
        </p:nvSpPr>
        <p:spPr bwMode="auto">
          <a:xfrm>
            <a:off x="6904038" y="2970212"/>
            <a:ext cx="1957387" cy="390525"/>
          </a:xfrm>
          <a:prstGeom prst="rect">
            <a:avLst/>
          </a:prstGeom>
          <a:solidFill>
            <a:srgbClr val="33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>
                <a:solidFill>
                  <a:srgbClr val="FFFF00"/>
                </a:solidFill>
                <a:latin typeface="Times New Roman"/>
                <a:cs typeface="Times New Roman"/>
              </a:rPr>
              <a:t>Макроэкономические</a:t>
            </a:r>
            <a:endParaRPr lang="en-US" sz="1400" dirty="0">
              <a:solidFill>
                <a:srgbClr val="FFFF00"/>
              </a:solidFill>
              <a:latin typeface="Times New Roman"/>
              <a:cs typeface="Times New Roman"/>
            </a:endParaRPr>
          </a:p>
          <a:p>
            <a:r>
              <a:rPr lang="ru-RU" sz="1400" dirty="0">
                <a:solidFill>
                  <a:srgbClr val="FFFF00"/>
                </a:solidFill>
                <a:latin typeface="Times New Roman"/>
                <a:cs typeface="Times New Roman"/>
              </a:rPr>
              <a:t>риски</a:t>
            </a:r>
          </a:p>
        </p:txBody>
      </p:sp>
      <p:sp>
        <p:nvSpPr>
          <p:cNvPr id="12301" name="Rectangle 60"/>
          <p:cNvSpPr>
            <a:spLocks noChangeArrowheads="1"/>
          </p:cNvSpPr>
          <p:nvPr/>
        </p:nvSpPr>
        <p:spPr bwMode="auto">
          <a:xfrm>
            <a:off x="6904037" y="2492378"/>
            <a:ext cx="1957387" cy="304798"/>
          </a:xfrm>
          <a:prstGeom prst="rect">
            <a:avLst/>
          </a:prstGeom>
          <a:solidFill>
            <a:srgbClr val="33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dirty="0">
                <a:solidFill>
                  <a:srgbClr val="FFFF00"/>
                </a:solidFill>
                <a:latin typeface="Times New Roman"/>
                <a:cs typeface="Times New Roman"/>
              </a:rPr>
              <a:t>Политические риски</a:t>
            </a:r>
          </a:p>
        </p:txBody>
      </p:sp>
      <p:sp>
        <p:nvSpPr>
          <p:cNvPr id="2064" name="Rectangle 64"/>
          <p:cNvSpPr>
            <a:spLocks noChangeArrowheads="1"/>
          </p:cNvSpPr>
          <p:nvPr/>
        </p:nvSpPr>
        <p:spPr bwMode="auto">
          <a:xfrm>
            <a:off x="488950" y="2246313"/>
            <a:ext cx="1628775" cy="390525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Концентрации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65" name="Rectangle 65"/>
          <p:cNvSpPr>
            <a:spLocks noChangeArrowheads="1"/>
          </p:cNvSpPr>
          <p:nvPr/>
        </p:nvSpPr>
        <p:spPr bwMode="auto">
          <a:xfrm>
            <a:off x="468313" y="2797175"/>
            <a:ext cx="1662112" cy="390525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Кредитование </a:t>
            </a:r>
            <a:endParaRPr lang="en-US" sz="1400" dirty="0" smtClean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связанных сторон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66" name="Rectangle 66"/>
          <p:cNvSpPr>
            <a:spLocks noChangeArrowheads="1"/>
          </p:cNvSpPr>
          <p:nvPr/>
        </p:nvSpPr>
        <p:spPr bwMode="auto">
          <a:xfrm>
            <a:off x="442913" y="3305175"/>
            <a:ext cx="1671637" cy="390525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Переоценка</a:t>
            </a:r>
            <a:endParaRPr lang="en-US" sz="1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обеспечения</a:t>
            </a:r>
          </a:p>
        </p:txBody>
      </p:sp>
      <p:sp>
        <p:nvSpPr>
          <p:cNvPr id="2067" name="Rectangle 67"/>
          <p:cNvSpPr>
            <a:spLocks noChangeArrowheads="1"/>
          </p:cNvSpPr>
          <p:nvPr/>
        </p:nvSpPr>
        <p:spPr bwMode="auto">
          <a:xfrm>
            <a:off x="2651124" y="2536827"/>
            <a:ext cx="1474790" cy="454025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Переоценка </a:t>
            </a:r>
          </a:p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активов</a:t>
            </a:r>
          </a:p>
        </p:txBody>
      </p:sp>
      <p:sp>
        <p:nvSpPr>
          <p:cNvPr id="2068" name="Rectangle 68"/>
          <p:cNvSpPr>
            <a:spLocks noChangeArrowheads="1"/>
          </p:cNvSpPr>
          <p:nvPr/>
        </p:nvSpPr>
        <p:spPr bwMode="auto">
          <a:xfrm>
            <a:off x="2651123" y="1284289"/>
            <a:ext cx="1476377" cy="361949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Валютный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69" name="Rectangle 69"/>
          <p:cNvSpPr>
            <a:spLocks noChangeArrowheads="1"/>
          </p:cNvSpPr>
          <p:nvPr/>
        </p:nvSpPr>
        <p:spPr bwMode="auto">
          <a:xfrm>
            <a:off x="2651123" y="1754189"/>
            <a:ext cx="1476377" cy="334962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Фондовый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70" name="Rectangle 70"/>
          <p:cNvSpPr>
            <a:spLocks noChangeArrowheads="1"/>
          </p:cNvSpPr>
          <p:nvPr/>
        </p:nvSpPr>
        <p:spPr bwMode="auto">
          <a:xfrm>
            <a:off x="2651123" y="2246314"/>
            <a:ext cx="1476377" cy="195262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Процентный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71" name="Rectangle 71"/>
          <p:cNvSpPr>
            <a:spLocks noChangeArrowheads="1"/>
          </p:cNvSpPr>
          <p:nvPr/>
        </p:nvSpPr>
        <p:spPr bwMode="auto">
          <a:xfrm>
            <a:off x="4616448" y="1289053"/>
            <a:ext cx="1814511" cy="357186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Ошибки 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персонала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72" name="Rectangle 72"/>
          <p:cNvSpPr>
            <a:spLocks noChangeArrowheads="1"/>
          </p:cNvSpPr>
          <p:nvPr/>
        </p:nvSpPr>
        <p:spPr bwMode="auto">
          <a:xfrm>
            <a:off x="4616450" y="1754188"/>
            <a:ext cx="1814513" cy="253206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Ошибки </a:t>
            </a:r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ИТ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2073" name="Rectangle 73"/>
          <p:cNvSpPr>
            <a:spLocks noChangeArrowheads="1"/>
          </p:cNvSpPr>
          <p:nvPr/>
        </p:nvSpPr>
        <p:spPr bwMode="auto">
          <a:xfrm>
            <a:off x="4629147" y="2824954"/>
            <a:ext cx="1801812" cy="465137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Внешнее </a:t>
            </a:r>
            <a:endParaRPr lang="en-US" sz="1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мошенничество</a:t>
            </a:r>
          </a:p>
        </p:txBody>
      </p:sp>
      <p:sp>
        <p:nvSpPr>
          <p:cNvPr id="2074" name="Rectangle 74"/>
          <p:cNvSpPr>
            <a:spLocks noChangeArrowheads="1"/>
          </p:cNvSpPr>
          <p:nvPr/>
        </p:nvSpPr>
        <p:spPr bwMode="auto">
          <a:xfrm>
            <a:off x="4629147" y="2246313"/>
            <a:ext cx="1801812" cy="485775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Внутреннее</a:t>
            </a:r>
            <a:endParaRPr lang="en-US" sz="1400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мошенничество</a:t>
            </a:r>
          </a:p>
        </p:txBody>
      </p:sp>
      <p:cxnSp>
        <p:nvCxnSpPr>
          <p:cNvPr id="2077" name="Соединительная линия уступом 29"/>
          <p:cNvCxnSpPr>
            <a:cxnSpLocks noChangeShapeType="1"/>
            <a:stCxn id="2052" idx="1"/>
            <a:endCxn id="2064" idx="1"/>
          </p:cNvCxnSpPr>
          <p:nvPr/>
        </p:nvCxnSpPr>
        <p:spPr bwMode="auto">
          <a:xfrm rot="10800000" flipV="1">
            <a:off x="488951" y="989012"/>
            <a:ext cx="3175" cy="1452563"/>
          </a:xfrm>
          <a:prstGeom prst="bentConnector3">
            <a:avLst>
              <a:gd name="adj1" fmla="val 730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8" name="Соединительная линия уступом 31"/>
          <p:cNvCxnSpPr>
            <a:cxnSpLocks noChangeShapeType="1"/>
            <a:stCxn id="2052" idx="1"/>
            <a:endCxn id="2065" idx="1"/>
          </p:cNvCxnSpPr>
          <p:nvPr/>
        </p:nvCxnSpPr>
        <p:spPr bwMode="auto">
          <a:xfrm rot="10800000" flipV="1">
            <a:off x="468313" y="989012"/>
            <a:ext cx="23812" cy="2003425"/>
          </a:xfrm>
          <a:prstGeom prst="bentConnector3">
            <a:avLst>
              <a:gd name="adj1" fmla="val 106002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9" name="Соединительная линия уступом 33"/>
          <p:cNvCxnSpPr>
            <a:cxnSpLocks noChangeShapeType="1"/>
            <a:stCxn id="2052" idx="1"/>
            <a:endCxn id="2066" idx="1"/>
          </p:cNvCxnSpPr>
          <p:nvPr/>
        </p:nvCxnSpPr>
        <p:spPr bwMode="auto">
          <a:xfrm rot="10800000" flipV="1">
            <a:off x="442913" y="989012"/>
            <a:ext cx="49212" cy="2511425"/>
          </a:xfrm>
          <a:prstGeom prst="bentConnector3">
            <a:avLst>
              <a:gd name="adj1" fmla="val 564521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1" name="Соединительная линия уступом 37"/>
          <p:cNvCxnSpPr>
            <a:cxnSpLocks noChangeShapeType="1"/>
            <a:stCxn id="2067" idx="1"/>
            <a:endCxn id="2066" idx="3"/>
          </p:cNvCxnSpPr>
          <p:nvPr/>
        </p:nvCxnSpPr>
        <p:spPr bwMode="auto">
          <a:xfrm rot="10800000" flipV="1">
            <a:off x="2114550" y="2763840"/>
            <a:ext cx="536574" cy="736598"/>
          </a:xfrm>
          <a:prstGeom prst="bentConnector3">
            <a:avLst>
              <a:gd name="adj1" fmla="val 31065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4" name="Соединительная линия уступом 48"/>
          <p:cNvCxnSpPr>
            <a:cxnSpLocks noChangeShapeType="1"/>
            <a:stCxn id="2055" idx="1"/>
            <a:endCxn id="2071" idx="1"/>
          </p:cNvCxnSpPr>
          <p:nvPr/>
        </p:nvCxnSpPr>
        <p:spPr bwMode="auto">
          <a:xfrm rot="10800000" flipV="1">
            <a:off x="4616449" y="998536"/>
            <a:ext cx="1" cy="469109"/>
          </a:xfrm>
          <a:prstGeom prst="bentConnector3">
            <a:avLst>
              <a:gd name="adj1" fmla="val 2286010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85" name="Соединительная линия уступом 50"/>
          <p:cNvCxnSpPr>
            <a:cxnSpLocks noChangeShapeType="1"/>
            <a:stCxn id="2055" idx="1"/>
            <a:endCxn id="2072" idx="1"/>
          </p:cNvCxnSpPr>
          <p:nvPr/>
        </p:nvCxnSpPr>
        <p:spPr bwMode="auto">
          <a:xfrm rot="10800000" flipH="1" flipV="1">
            <a:off x="4616448" y="998537"/>
            <a:ext cx="1" cy="882254"/>
          </a:xfrm>
          <a:prstGeom prst="bentConnector3">
            <a:avLst>
              <a:gd name="adj1" fmla="val -2286000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1" name="Соединительная линия уступом 140"/>
          <p:cNvCxnSpPr>
            <a:cxnSpLocks noChangeShapeType="1"/>
            <a:stCxn id="2067" idx="3"/>
            <a:endCxn id="2068" idx="3"/>
          </p:cNvCxnSpPr>
          <p:nvPr/>
        </p:nvCxnSpPr>
        <p:spPr bwMode="auto">
          <a:xfrm flipV="1">
            <a:off x="4125914" y="1465264"/>
            <a:ext cx="1586" cy="1298576"/>
          </a:xfrm>
          <a:prstGeom prst="bentConnector3">
            <a:avLst>
              <a:gd name="adj1" fmla="val 14513619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3" name="Соединительная линия уступом 142"/>
          <p:cNvCxnSpPr>
            <a:cxnSpLocks noChangeShapeType="1"/>
            <a:stCxn id="2067" idx="3"/>
            <a:endCxn id="2069" idx="3"/>
          </p:cNvCxnSpPr>
          <p:nvPr/>
        </p:nvCxnSpPr>
        <p:spPr bwMode="auto">
          <a:xfrm flipV="1">
            <a:off x="4125914" y="1921670"/>
            <a:ext cx="1586" cy="842170"/>
          </a:xfrm>
          <a:prstGeom prst="bentConnector3">
            <a:avLst>
              <a:gd name="adj1" fmla="val 14513619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4" name="Прямая соединительная линия 43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1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45225"/>
            <a:ext cx="18796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32" name="Номер слайда 5"/>
          <p:cNvSpPr txBox="1">
            <a:spLocks/>
          </p:cNvSpPr>
          <p:nvPr/>
        </p:nvSpPr>
        <p:spPr bwMode="auto">
          <a:xfrm>
            <a:off x="8301038" y="6357938"/>
            <a:ext cx="6921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A962C18-E9F9-D643-88ED-746ABB3FB5CA}" type="slidenum">
              <a:rPr lang="ru-RU" sz="1600" b="1">
                <a:latin typeface="Pragmatica Book" charset="0"/>
              </a:rPr>
              <a:pPr eaLnBrk="1" hangingPunct="1"/>
              <a:t>3</a:t>
            </a:fld>
            <a:endParaRPr lang="ru-RU" sz="1600" b="1">
              <a:latin typeface="Pragmatica Book" charset="0"/>
            </a:endParaRPr>
          </a:p>
        </p:txBody>
      </p:sp>
      <p:sp>
        <p:nvSpPr>
          <p:cNvPr id="3" name="Rectangle 66"/>
          <p:cNvSpPr>
            <a:spLocks noChangeArrowheads="1"/>
          </p:cNvSpPr>
          <p:nvPr/>
        </p:nvSpPr>
        <p:spPr bwMode="auto">
          <a:xfrm>
            <a:off x="442912" y="3813174"/>
            <a:ext cx="1670051" cy="673101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Экологической и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социальной 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ответственности 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cxnSp>
        <p:nvCxnSpPr>
          <p:cNvPr id="4" name="Соединительная линия уступом 33"/>
          <p:cNvCxnSpPr>
            <a:cxnSpLocks noChangeShapeType="1"/>
            <a:stCxn id="2052" idx="1"/>
            <a:endCxn id="3" idx="1"/>
          </p:cNvCxnSpPr>
          <p:nvPr/>
        </p:nvCxnSpPr>
        <p:spPr bwMode="auto">
          <a:xfrm rot="10800000" flipV="1">
            <a:off x="442913" y="989013"/>
            <a:ext cx="49213" cy="3160712"/>
          </a:xfrm>
          <a:prstGeom prst="bentConnector3">
            <a:avLst>
              <a:gd name="adj1" fmla="val 564511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Соединительная линия уступом 35"/>
          <p:cNvCxnSpPr>
            <a:cxnSpLocks noChangeShapeType="1"/>
          </p:cNvCxnSpPr>
          <p:nvPr/>
        </p:nvCxnSpPr>
        <p:spPr bwMode="auto">
          <a:xfrm rot="10800000">
            <a:off x="2130426" y="4203699"/>
            <a:ext cx="4800609" cy="12700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Rectangle 64"/>
          <p:cNvSpPr>
            <a:spLocks noChangeArrowheads="1"/>
          </p:cNvSpPr>
          <p:nvPr/>
        </p:nvSpPr>
        <p:spPr bwMode="auto">
          <a:xfrm>
            <a:off x="487363" y="1255713"/>
            <a:ext cx="1639887" cy="390525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>
                <a:solidFill>
                  <a:schemeClr val="bg1"/>
                </a:solidFill>
                <a:latin typeface="Times New Roman"/>
                <a:cs typeface="Times New Roman"/>
              </a:rPr>
              <a:t>Экономические</a:t>
            </a:r>
          </a:p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дефолты  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64"/>
          <p:cNvSpPr>
            <a:spLocks noChangeArrowheads="1"/>
          </p:cNvSpPr>
          <p:nvPr/>
        </p:nvSpPr>
        <p:spPr bwMode="auto">
          <a:xfrm>
            <a:off x="485775" y="1754188"/>
            <a:ext cx="1639888" cy="390525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>
                <a:solidFill>
                  <a:schemeClr val="bg1"/>
                </a:solidFill>
                <a:latin typeface="Times New Roman"/>
                <a:cs typeface="Times New Roman"/>
              </a:rPr>
              <a:t>Криминальные</a:t>
            </a:r>
          </a:p>
          <a:p>
            <a:r>
              <a:rPr lang="ru-RU" sz="1400">
                <a:solidFill>
                  <a:schemeClr val="bg1"/>
                </a:solidFill>
                <a:latin typeface="Times New Roman"/>
                <a:cs typeface="Times New Roman"/>
              </a:rPr>
              <a:t>дефолты</a:t>
            </a:r>
          </a:p>
        </p:txBody>
      </p:sp>
      <p:cxnSp>
        <p:nvCxnSpPr>
          <p:cNvPr id="8" name="Соединительная линия уступом 29"/>
          <p:cNvCxnSpPr>
            <a:cxnSpLocks noChangeShapeType="1"/>
            <a:stCxn id="2052" idx="1"/>
          </p:cNvCxnSpPr>
          <p:nvPr/>
        </p:nvCxnSpPr>
        <p:spPr bwMode="auto">
          <a:xfrm rot="10800000" flipH="1" flipV="1">
            <a:off x="477838" y="989013"/>
            <a:ext cx="68262" cy="461962"/>
          </a:xfrm>
          <a:prstGeom prst="bentConnector3">
            <a:avLst>
              <a:gd name="adj1" fmla="val -313954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Соединительная линия уступом 29"/>
          <p:cNvCxnSpPr>
            <a:cxnSpLocks noChangeShapeType="1"/>
            <a:stCxn id="2052" idx="1"/>
          </p:cNvCxnSpPr>
          <p:nvPr/>
        </p:nvCxnSpPr>
        <p:spPr bwMode="auto">
          <a:xfrm rot="10800000" flipH="1" flipV="1">
            <a:off x="477838" y="989013"/>
            <a:ext cx="66675" cy="960437"/>
          </a:xfrm>
          <a:prstGeom prst="bentConnector3">
            <a:avLst>
              <a:gd name="adj1" fmla="val -321431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1" name="Rectangle 67"/>
          <p:cNvSpPr>
            <a:spLocks noChangeArrowheads="1"/>
          </p:cNvSpPr>
          <p:nvPr/>
        </p:nvSpPr>
        <p:spPr bwMode="auto">
          <a:xfrm>
            <a:off x="2651122" y="3272630"/>
            <a:ext cx="1438273" cy="268289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Ликвидности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22" name="Rectangle 73"/>
          <p:cNvSpPr>
            <a:spLocks noChangeArrowheads="1"/>
          </p:cNvSpPr>
          <p:nvPr/>
        </p:nvSpPr>
        <p:spPr bwMode="auto">
          <a:xfrm>
            <a:off x="4629151" y="3360737"/>
            <a:ext cx="1801812" cy="314334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Инновационный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24" name="Rectangle 73"/>
          <p:cNvSpPr>
            <a:spLocks noChangeArrowheads="1"/>
          </p:cNvSpPr>
          <p:nvPr/>
        </p:nvSpPr>
        <p:spPr bwMode="auto">
          <a:xfrm>
            <a:off x="4616451" y="3785396"/>
            <a:ext cx="1814512" cy="350044"/>
          </a:xfrm>
          <a:prstGeom prst="rect">
            <a:avLst/>
          </a:prstGeom>
          <a:solidFill>
            <a:srgbClr val="339966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/>
                <a:cs typeface="Times New Roman"/>
              </a:rPr>
              <a:t>Ключевой  персоны</a:t>
            </a:r>
            <a:endParaRPr lang="ru-RU" sz="14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31" name="Rectangle 56"/>
          <p:cNvSpPr>
            <a:spLocks noChangeArrowheads="1"/>
          </p:cNvSpPr>
          <p:nvPr/>
        </p:nvSpPr>
        <p:spPr bwMode="auto">
          <a:xfrm>
            <a:off x="6904038" y="1284289"/>
            <a:ext cx="1957387" cy="607218"/>
          </a:xfrm>
          <a:prstGeom prst="rect">
            <a:avLst/>
          </a:prstGeom>
          <a:solidFill>
            <a:srgbClr val="339966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sz="1400" dirty="0" err="1" smtClean="0">
                <a:solidFill>
                  <a:srgbClr val="FFFF00"/>
                </a:solidFill>
                <a:latin typeface="Times New Roman"/>
                <a:cs typeface="Times New Roman"/>
              </a:rPr>
              <a:t>Страновые</a:t>
            </a:r>
            <a:r>
              <a:rPr lang="ru-RU" sz="1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,</a:t>
            </a:r>
          </a:p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региональные</a:t>
            </a:r>
          </a:p>
          <a:p>
            <a:pPr algn="ctr"/>
            <a:r>
              <a:rPr lang="ru-RU" sz="14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 отраслевые</a:t>
            </a:r>
            <a:endParaRPr lang="ru-RU" sz="14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cxnSp>
        <p:nvCxnSpPr>
          <p:cNvPr id="158" name="Соединительная линия уступом 35"/>
          <p:cNvCxnSpPr>
            <a:cxnSpLocks noChangeShapeType="1"/>
            <a:stCxn id="12296" idx="1"/>
            <a:endCxn id="2073" idx="3"/>
          </p:cNvCxnSpPr>
          <p:nvPr/>
        </p:nvCxnSpPr>
        <p:spPr bwMode="auto">
          <a:xfrm rot="10800000">
            <a:off x="6430959" y="3057523"/>
            <a:ext cx="487366" cy="168791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5" name="Соединительная линия уступом 35"/>
          <p:cNvCxnSpPr>
            <a:cxnSpLocks noChangeShapeType="1"/>
            <a:endCxn id="2074" idx="3"/>
          </p:cNvCxnSpPr>
          <p:nvPr/>
        </p:nvCxnSpPr>
        <p:spPr bwMode="auto">
          <a:xfrm rot="16200000" flipV="1">
            <a:off x="5421112" y="3499049"/>
            <a:ext cx="2256235" cy="236540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" name="Соединительная линия уступом 35"/>
          <p:cNvCxnSpPr>
            <a:cxnSpLocks noChangeShapeType="1"/>
          </p:cNvCxnSpPr>
          <p:nvPr/>
        </p:nvCxnSpPr>
        <p:spPr bwMode="auto">
          <a:xfrm rot="10800000">
            <a:off x="2125663" y="1949451"/>
            <a:ext cx="4778374" cy="2795984"/>
          </a:xfrm>
          <a:prstGeom prst="bentConnector3">
            <a:avLst>
              <a:gd name="adj1" fmla="val 94917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" name="Соединительная линия уступом 35"/>
          <p:cNvCxnSpPr>
            <a:cxnSpLocks noChangeShapeType="1"/>
            <a:stCxn id="12298" idx="1"/>
          </p:cNvCxnSpPr>
          <p:nvPr/>
        </p:nvCxnSpPr>
        <p:spPr bwMode="auto">
          <a:xfrm rot="10800000">
            <a:off x="6583360" y="1204913"/>
            <a:ext cx="320678" cy="958058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8" name="Соединительная линия уступом 35"/>
          <p:cNvCxnSpPr>
            <a:cxnSpLocks noChangeShapeType="1"/>
            <a:stCxn id="12298" idx="1"/>
          </p:cNvCxnSpPr>
          <p:nvPr/>
        </p:nvCxnSpPr>
        <p:spPr bwMode="auto">
          <a:xfrm rot="10800000">
            <a:off x="2495552" y="1204913"/>
            <a:ext cx="4408486" cy="958058"/>
          </a:xfrm>
          <a:prstGeom prst="bentConnector3">
            <a:avLst>
              <a:gd name="adj1" fmla="val 99838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2" name="Соединительная линия уступом 35"/>
          <p:cNvCxnSpPr>
            <a:cxnSpLocks noChangeShapeType="1"/>
            <a:stCxn id="12298" idx="1"/>
            <a:endCxn id="6" idx="3"/>
          </p:cNvCxnSpPr>
          <p:nvPr/>
        </p:nvCxnSpPr>
        <p:spPr bwMode="auto">
          <a:xfrm rot="10800000">
            <a:off x="2127250" y="1450977"/>
            <a:ext cx="4776788" cy="711995"/>
          </a:xfrm>
          <a:prstGeom prst="bentConnector3">
            <a:avLst>
              <a:gd name="adj1" fmla="val 92007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1" name="Соединительная линия уступом 35"/>
          <p:cNvCxnSpPr>
            <a:cxnSpLocks noChangeShapeType="1"/>
          </p:cNvCxnSpPr>
          <p:nvPr/>
        </p:nvCxnSpPr>
        <p:spPr bwMode="auto">
          <a:xfrm rot="10800000">
            <a:off x="2130425" y="2518577"/>
            <a:ext cx="4786313" cy="1204119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0" name="Соединительная линия уступом 35"/>
          <p:cNvCxnSpPr>
            <a:cxnSpLocks noChangeShapeType="1"/>
            <a:endCxn id="2065" idx="3"/>
          </p:cNvCxnSpPr>
          <p:nvPr/>
        </p:nvCxnSpPr>
        <p:spPr bwMode="auto">
          <a:xfrm rot="10800000">
            <a:off x="2130425" y="2992438"/>
            <a:ext cx="4786306" cy="763194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4" name="Соединительная линия уступом 35"/>
          <p:cNvCxnSpPr>
            <a:cxnSpLocks noChangeShapeType="1"/>
          </p:cNvCxnSpPr>
          <p:nvPr/>
        </p:nvCxnSpPr>
        <p:spPr bwMode="auto">
          <a:xfrm rot="10800000">
            <a:off x="4103682" y="3461547"/>
            <a:ext cx="2814643" cy="261148"/>
          </a:xfrm>
          <a:prstGeom prst="bentConnector3">
            <a:avLst>
              <a:gd name="adj1" fmla="val 85646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3" name="Соединительная линия уступом 35"/>
          <p:cNvCxnSpPr>
            <a:cxnSpLocks noChangeShapeType="1"/>
            <a:stCxn id="12300" idx="3"/>
            <a:endCxn id="12298" idx="3"/>
          </p:cNvCxnSpPr>
          <p:nvPr/>
        </p:nvCxnSpPr>
        <p:spPr bwMode="auto">
          <a:xfrm flipV="1">
            <a:off x="8861425" y="2162971"/>
            <a:ext cx="20638" cy="1002504"/>
          </a:xfrm>
          <a:prstGeom prst="bentConnector3">
            <a:avLst>
              <a:gd name="adj1" fmla="val 899981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5" name="Соединительная линия уступом 35"/>
          <p:cNvCxnSpPr>
            <a:cxnSpLocks noChangeShapeType="1"/>
            <a:stCxn id="12301" idx="3"/>
            <a:endCxn id="12298" idx="3"/>
          </p:cNvCxnSpPr>
          <p:nvPr/>
        </p:nvCxnSpPr>
        <p:spPr bwMode="auto">
          <a:xfrm flipV="1">
            <a:off x="8861424" y="2162971"/>
            <a:ext cx="20639" cy="481806"/>
          </a:xfrm>
          <a:prstGeom prst="bentConnector3">
            <a:avLst>
              <a:gd name="adj1" fmla="val 899942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4" name="Соединительная линия уступом 35"/>
          <p:cNvCxnSpPr>
            <a:cxnSpLocks noChangeShapeType="1"/>
            <a:stCxn id="131" idx="3"/>
            <a:endCxn id="12298" idx="3"/>
          </p:cNvCxnSpPr>
          <p:nvPr/>
        </p:nvCxnSpPr>
        <p:spPr bwMode="auto">
          <a:xfrm>
            <a:off x="8861425" y="1587898"/>
            <a:ext cx="20638" cy="575073"/>
          </a:xfrm>
          <a:prstGeom prst="bentConnector3">
            <a:avLst>
              <a:gd name="adj1" fmla="val 899981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792913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0" name="Соединительная линия уступом 35"/>
          <p:cNvCxnSpPr>
            <a:cxnSpLocks noChangeShapeType="1"/>
          </p:cNvCxnSpPr>
          <p:nvPr/>
        </p:nvCxnSpPr>
        <p:spPr bwMode="auto">
          <a:xfrm rot="5400000" flipH="1" flipV="1">
            <a:off x="2051722" y="3356990"/>
            <a:ext cx="1656180" cy="1224136"/>
          </a:xfrm>
          <a:prstGeom prst="bentConnector3">
            <a:avLst>
              <a:gd name="adj1" fmla="val 23161"/>
            </a:avLst>
          </a:prstGeom>
          <a:noFill/>
          <a:ln w="28575">
            <a:solidFill>
              <a:srgbClr val="000000"/>
            </a:solidFill>
            <a:miter lim="800000"/>
            <a:headEnd type="none"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Соединительная линия уступом 35"/>
          <p:cNvCxnSpPr>
            <a:cxnSpLocks noChangeShapeType="1"/>
            <a:endCxn id="69" idx="2"/>
          </p:cNvCxnSpPr>
          <p:nvPr/>
        </p:nvCxnSpPr>
        <p:spPr bwMode="auto">
          <a:xfrm flipV="1">
            <a:off x="2267744" y="3140969"/>
            <a:ext cx="4489776" cy="1296143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 type="none"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" name="Соединительная линия уступом 35"/>
          <p:cNvCxnSpPr>
            <a:cxnSpLocks noChangeShapeType="1"/>
          </p:cNvCxnSpPr>
          <p:nvPr/>
        </p:nvCxnSpPr>
        <p:spPr bwMode="auto">
          <a:xfrm flipV="1">
            <a:off x="2267744" y="3140968"/>
            <a:ext cx="2664296" cy="1296140"/>
          </a:xfrm>
          <a:prstGeom prst="bentConnector3">
            <a:avLst>
              <a:gd name="adj1" fmla="val 101004"/>
            </a:avLst>
          </a:prstGeom>
          <a:noFill/>
          <a:ln w="28575">
            <a:solidFill>
              <a:srgbClr val="000000"/>
            </a:solidFill>
            <a:miter lim="800000"/>
            <a:headEnd type="none"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Соединительная линия уступом 35"/>
          <p:cNvCxnSpPr>
            <a:cxnSpLocks noChangeShapeType="1"/>
            <a:stCxn id="55" idx="0"/>
            <a:endCxn id="2052" idx="2"/>
          </p:cNvCxnSpPr>
          <p:nvPr/>
        </p:nvCxnSpPr>
        <p:spPr bwMode="auto">
          <a:xfrm rot="16200000" flipV="1">
            <a:off x="1358604" y="3969061"/>
            <a:ext cx="1728191" cy="7200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 type="none"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52"/>
          <p:cNvSpPr>
            <a:spLocks noChangeArrowheads="1"/>
          </p:cNvSpPr>
          <p:nvPr/>
        </p:nvSpPr>
        <p:spPr bwMode="auto">
          <a:xfrm>
            <a:off x="8748464" y="764705"/>
            <a:ext cx="354012" cy="2376264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ru-RU" sz="1400" b="1" dirty="0" smtClean="0"/>
              <a:t>…</a:t>
            </a:r>
            <a:endParaRPr lang="ru-RU" sz="1400" b="1" dirty="0"/>
          </a:p>
        </p:txBody>
      </p:sp>
      <p:sp>
        <p:nvSpPr>
          <p:cNvPr id="12291" name="Text Box 47"/>
          <p:cNvSpPr txBox="1">
            <a:spLocks noChangeArrowheads="1"/>
          </p:cNvSpPr>
          <p:nvPr/>
        </p:nvSpPr>
        <p:spPr bwMode="auto">
          <a:xfrm>
            <a:off x="0" y="165100"/>
            <a:ext cx="90011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ru-RU" sz="2800" b="1" dirty="0" smtClean="0">
                <a:solidFill>
                  <a:srgbClr val="FFFF00"/>
                </a:solidFill>
                <a:latin typeface="Times New Roman"/>
                <a:cs typeface="Times New Roman"/>
              </a:rPr>
              <a:t>Перспективный </a:t>
            </a:r>
            <a:r>
              <a:rPr lang="ru-RU" sz="2800" b="1" dirty="0">
                <a:solidFill>
                  <a:srgbClr val="FFFF00"/>
                </a:solidFill>
                <a:latin typeface="Times New Roman"/>
                <a:cs typeface="Times New Roman"/>
              </a:rPr>
              <a:t>банковский риск-ландшафт</a:t>
            </a:r>
          </a:p>
        </p:txBody>
      </p:sp>
      <p:sp>
        <p:nvSpPr>
          <p:cNvPr id="2052" name="Rectangle 48"/>
          <p:cNvSpPr>
            <a:spLocks noChangeArrowheads="1"/>
          </p:cNvSpPr>
          <p:nvPr/>
        </p:nvSpPr>
        <p:spPr bwMode="auto">
          <a:xfrm>
            <a:off x="1691680" y="764705"/>
            <a:ext cx="990029" cy="2376264"/>
          </a:xfrm>
          <a:prstGeom prst="rect">
            <a:avLst/>
          </a:prstGeom>
          <a:solidFill>
            <a:srgbClr val="00F5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t" anchorCtr="0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Платежные</a:t>
            </a:r>
          </a:p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 системы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2053" name="Rectangle 51"/>
          <p:cNvSpPr>
            <a:spLocks noChangeArrowheads="1"/>
          </p:cNvSpPr>
          <p:nvPr/>
        </p:nvSpPr>
        <p:spPr bwMode="auto">
          <a:xfrm>
            <a:off x="2771800" y="764705"/>
            <a:ext cx="1224136" cy="2376264"/>
          </a:xfrm>
          <a:prstGeom prst="rect">
            <a:avLst/>
          </a:prstGeom>
          <a:solidFill>
            <a:srgbClr val="00F5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t" anchorCtr="0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Кредитование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12294" name="Rectangle 52"/>
          <p:cNvSpPr>
            <a:spLocks noChangeArrowheads="1"/>
          </p:cNvSpPr>
          <p:nvPr/>
        </p:nvSpPr>
        <p:spPr bwMode="auto">
          <a:xfrm>
            <a:off x="5292080" y="764705"/>
            <a:ext cx="1152128" cy="2376264"/>
          </a:xfrm>
          <a:prstGeom prst="rect">
            <a:avLst/>
          </a:prstGeom>
          <a:solidFill>
            <a:srgbClr val="00F5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Страхование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2055" name="Rectangle 53"/>
          <p:cNvSpPr>
            <a:spLocks noChangeArrowheads="1"/>
          </p:cNvSpPr>
          <p:nvPr/>
        </p:nvSpPr>
        <p:spPr bwMode="auto">
          <a:xfrm>
            <a:off x="4067944" y="764705"/>
            <a:ext cx="1080120" cy="2376264"/>
          </a:xfrm>
          <a:prstGeom prst="rect">
            <a:avLst/>
          </a:prstGeom>
          <a:solidFill>
            <a:srgbClr val="00F5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t" anchorCtr="0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Инвестиции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1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45225"/>
            <a:ext cx="18796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32" name="Номер слайда 5"/>
          <p:cNvSpPr txBox="1">
            <a:spLocks/>
          </p:cNvSpPr>
          <p:nvPr/>
        </p:nvSpPr>
        <p:spPr bwMode="auto">
          <a:xfrm>
            <a:off x="8301038" y="6357938"/>
            <a:ext cx="69215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5A962C18-E9F9-D643-88ED-746ABB3FB5CA}" type="slidenum">
              <a:rPr lang="ru-RU" sz="1600" b="1">
                <a:latin typeface="Pragmatica Book" charset="0"/>
              </a:rPr>
              <a:pPr eaLnBrk="1" hangingPunct="1"/>
              <a:t>4</a:t>
            </a:fld>
            <a:endParaRPr lang="ru-RU" sz="1600" b="1">
              <a:latin typeface="Pragmatica Book" charset="0"/>
            </a:endParaRPr>
          </a:p>
        </p:txBody>
      </p:sp>
      <p:sp>
        <p:nvSpPr>
          <p:cNvPr id="69" name="Rectangle 52"/>
          <p:cNvSpPr>
            <a:spLocks noChangeArrowheads="1"/>
          </p:cNvSpPr>
          <p:nvPr/>
        </p:nvSpPr>
        <p:spPr bwMode="auto">
          <a:xfrm>
            <a:off x="6516216" y="764705"/>
            <a:ext cx="482607" cy="2376264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МФО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70" name="Rectangle 52"/>
          <p:cNvSpPr>
            <a:spLocks noChangeArrowheads="1"/>
          </p:cNvSpPr>
          <p:nvPr/>
        </p:nvSpPr>
        <p:spPr bwMode="auto">
          <a:xfrm>
            <a:off x="8100392" y="764705"/>
            <a:ext cx="612775" cy="2376264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Рынки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71" name="Rectangle 52"/>
          <p:cNvSpPr>
            <a:spLocks noChangeArrowheads="1"/>
          </p:cNvSpPr>
          <p:nvPr/>
        </p:nvSpPr>
        <p:spPr bwMode="auto">
          <a:xfrm>
            <a:off x="7092280" y="764705"/>
            <a:ext cx="447675" cy="2376264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НПФ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77" name="Rectangle 48"/>
          <p:cNvSpPr>
            <a:spLocks noChangeArrowheads="1"/>
          </p:cNvSpPr>
          <p:nvPr/>
        </p:nvSpPr>
        <p:spPr bwMode="auto">
          <a:xfrm>
            <a:off x="179512" y="836712"/>
            <a:ext cx="1279526" cy="390525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blurRad="63500" sx="102000" sy="102000" algn="ctr" rotWithShape="0">
              <a:srgbClr val="000000">
                <a:alpha val="39998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1600" b="1" dirty="0" smtClean="0">
                <a:latin typeface="Times New Roman"/>
                <a:cs typeface="Times New Roman"/>
              </a:rPr>
              <a:t>РИСКИ</a:t>
            </a:r>
            <a:endParaRPr lang="ru-RU" sz="1600" b="1" dirty="0">
              <a:latin typeface="Times New Roman"/>
              <a:cs typeface="Times New Roman"/>
            </a:endParaRPr>
          </a:p>
        </p:txBody>
      </p:sp>
      <p:sp>
        <p:nvSpPr>
          <p:cNvPr id="80" name="Rectangle 52"/>
          <p:cNvSpPr>
            <a:spLocks noChangeArrowheads="1"/>
          </p:cNvSpPr>
          <p:nvPr/>
        </p:nvSpPr>
        <p:spPr bwMode="auto">
          <a:xfrm>
            <a:off x="7596336" y="764705"/>
            <a:ext cx="426020" cy="2376264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ru-RU" sz="1400" b="1" dirty="0" smtClean="0">
                <a:latin typeface="Times New Roman"/>
                <a:cs typeface="Times New Roman"/>
              </a:rPr>
              <a:t>ПИФ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sp>
        <p:nvSpPr>
          <p:cNvPr id="6" name="Rectangle 64"/>
          <p:cNvSpPr>
            <a:spLocks noChangeArrowheads="1"/>
          </p:cNvSpPr>
          <p:nvPr/>
        </p:nvSpPr>
        <p:spPr bwMode="auto">
          <a:xfrm>
            <a:off x="323528" y="1340769"/>
            <a:ext cx="8812880" cy="360040"/>
          </a:xfrm>
          <a:prstGeom prst="rect">
            <a:avLst/>
          </a:prstGeom>
          <a:solidFill>
            <a:srgbClr val="FFFF00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Сегментов финансового рынка (требования к объему капитала)</a:t>
            </a:r>
            <a:endParaRPr lang="ru-RU" sz="16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Rectangle 64"/>
          <p:cNvSpPr>
            <a:spLocks noChangeArrowheads="1"/>
          </p:cNvSpPr>
          <p:nvPr/>
        </p:nvSpPr>
        <p:spPr bwMode="auto">
          <a:xfrm>
            <a:off x="323528" y="1772816"/>
            <a:ext cx="8811503" cy="288032"/>
          </a:xfrm>
          <a:prstGeom prst="rect">
            <a:avLst/>
          </a:prstGeom>
          <a:solidFill>
            <a:srgbClr val="FFFF00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Операционные (требования к достаточности капитала) </a:t>
            </a:r>
            <a:endParaRPr lang="ru-RU" sz="16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79" name="Rectangle 64"/>
          <p:cNvSpPr>
            <a:spLocks noChangeArrowheads="1"/>
          </p:cNvSpPr>
          <p:nvPr/>
        </p:nvSpPr>
        <p:spPr bwMode="auto">
          <a:xfrm>
            <a:off x="323528" y="2708921"/>
            <a:ext cx="8820472" cy="288032"/>
          </a:xfrm>
          <a:prstGeom prst="rect">
            <a:avLst/>
          </a:prstGeom>
          <a:solidFill>
            <a:srgbClr val="FFFF00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Ликвидности (требования к соотношению активов и обязательств)  </a:t>
            </a:r>
            <a:endParaRPr lang="ru-RU" sz="16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33" name="Соединительная линия уступом 35"/>
          <p:cNvCxnSpPr>
            <a:cxnSpLocks noChangeShapeType="1"/>
            <a:endCxn id="70" idx="2"/>
          </p:cNvCxnSpPr>
          <p:nvPr/>
        </p:nvCxnSpPr>
        <p:spPr bwMode="auto">
          <a:xfrm>
            <a:off x="1066552" y="3044680"/>
            <a:ext cx="7340228" cy="96289"/>
          </a:xfrm>
          <a:prstGeom prst="bentConnector4">
            <a:avLst>
              <a:gd name="adj1" fmla="val -532"/>
              <a:gd name="adj2" fmla="val 33741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Rectangle 64"/>
          <p:cNvSpPr>
            <a:spLocks noChangeArrowheads="1"/>
          </p:cNvSpPr>
          <p:nvPr/>
        </p:nvSpPr>
        <p:spPr bwMode="auto">
          <a:xfrm>
            <a:off x="323528" y="2204865"/>
            <a:ext cx="8820472" cy="288032"/>
          </a:xfrm>
          <a:prstGeom prst="rect">
            <a:avLst/>
          </a:prstGeom>
          <a:solidFill>
            <a:srgbClr val="FFFF00"/>
          </a:solidFill>
          <a:ln w="28575">
            <a:solidFill>
              <a:srgbClr val="2F2F98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wrap="none" anchor="ctr"/>
          <a:lstStyle/>
          <a:p>
            <a:r>
              <a:rPr lang="ru-RU" sz="16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Стратегические (соответствие бизнес-модели выбранному сегменту рынка)    </a:t>
            </a:r>
            <a:endParaRPr lang="ru-RU" sz="16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cxnSp>
        <p:nvCxnSpPr>
          <p:cNvPr id="61" name="Соединительная линия уступом 35"/>
          <p:cNvCxnSpPr>
            <a:cxnSpLocks noChangeShapeType="1"/>
            <a:stCxn id="47" idx="1"/>
            <a:endCxn id="6" idx="1"/>
          </p:cNvCxnSpPr>
          <p:nvPr/>
        </p:nvCxnSpPr>
        <p:spPr bwMode="auto">
          <a:xfrm rot="10800000">
            <a:off x="323528" y="1520789"/>
            <a:ext cx="12700" cy="828092"/>
          </a:xfrm>
          <a:prstGeom prst="bentConnector3">
            <a:avLst>
              <a:gd name="adj1" fmla="val 1800000"/>
            </a:avLst>
          </a:prstGeom>
          <a:noFill/>
          <a:ln w="28575">
            <a:solidFill>
              <a:srgbClr val="000000"/>
            </a:solidFill>
            <a:miter lim="800000"/>
            <a:headEnd type="none"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25" name="Прямоугольник 12324"/>
          <p:cNvSpPr/>
          <p:nvPr/>
        </p:nvSpPr>
        <p:spPr>
          <a:xfrm>
            <a:off x="179512" y="3501008"/>
            <a:ext cx="885698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ru-RU" b="1" dirty="0" smtClean="0">
                <a:latin typeface="Times New Roman"/>
                <a:cs typeface="Times New Roman"/>
              </a:rPr>
              <a:t>Оценка </a:t>
            </a:r>
            <a:r>
              <a:rPr lang="ru-RU" b="1" dirty="0">
                <a:latin typeface="Times New Roman"/>
                <a:cs typeface="Times New Roman"/>
              </a:rPr>
              <a:t>участника рынка не среднему, а </a:t>
            </a:r>
            <a:r>
              <a:rPr lang="ru-RU" b="1" dirty="0" smtClean="0">
                <a:latin typeface="Times New Roman"/>
                <a:cs typeface="Times New Roman"/>
              </a:rPr>
              <a:t>по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 МАКСИМАЛЬНОМУ </a:t>
            </a:r>
            <a:r>
              <a:rPr lang="ru-RU" b="1" dirty="0" smtClean="0">
                <a:latin typeface="Times New Roman"/>
                <a:cs typeface="Times New Roman"/>
              </a:rPr>
              <a:t>риску</a:t>
            </a:r>
          </a:p>
          <a:p>
            <a:pPr marL="285750" indent="-285750">
              <a:buFont typeface="Wingdings" charset="2"/>
              <a:buChar char="Ø"/>
            </a:pPr>
            <a:r>
              <a:rPr lang="ru-RU" b="1" dirty="0" err="1" smtClean="0">
                <a:latin typeface="Times New Roman"/>
                <a:cs typeface="Times New Roman"/>
              </a:rPr>
              <a:t>Переток</a:t>
            </a:r>
            <a:r>
              <a:rPr lang="ru-RU" b="1" dirty="0" smtClean="0">
                <a:latin typeface="Times New Roman"/>
                <a:cs typeface="Times New Roman"/>
              </a:rPr>
              <a:t> денег между сегментами только через открытый рынок</a:t>
            </a:r>
            <a:endParaRPr lang="ru-RU" b="1" dirty="0">
              <a:latin typeface="Times New Roman"/>
              <a:cs typeface="Times New Roman"/>
            </a:endParaRPr>
          </a:p>
        </p:txBody>
      </p:sp>
      <p:cxnSp>
        <p:nvCxnSpPr>
          <p:cNvPr id="29" name="Соединительная линия уступом 35"/>
          <p:cNvCxnSpPr>
            <a:cxnSpLocks noChangeShapeType="1"/>
            <a:stCxn id="47" idx="1"/>
            <a:endCxn id="7" idx="1"/>
          </p:cNvCxnSpPr>
          <p:nvPr/>
        </p:nvCxnSpPr>
        <p:spPr bwMode="auto">
          <a:xfrm rot="10800000">
            <a:off x="323528" y="1916833"/>
            <a:ext cx="12700" cy="432049"/>
          </a:xfrm>
          <a:prstGeom prst="bentConnector3">
            <a:avLst>
              <a:gd name="adj1" fmla="val 1800000"/>
            </a:avLst>
          </a:prstGeom>
          <a:noFill/>
          <a:ln w="28575">
            <a:solidFill>
              <a:srgbClr val="000000"/>
            </a:solidFill>
            <a:miter lim="800000"/>
            <a:headEnd type="none"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TextBox 2"/>
          <p:cNvSpPr txBox="1">
            <a:spLocks noChangeArrowheads="1"/>
          </p:cNvSpPr>
          <p:nvPr/>
        </p:nvSpPr>
        <p:spPr bwMode="auto">
          <a:xfrm>
            <a:off x="3635896" y="5229200"/>
            <a:ext cx="4032448" cy="646331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lnSpc>
                <a:spcPct val="70000"/>
              </a:lnSpc>
              <a:spcBef>
                <a:spcPts val="1200"/>
              </a:spcBef>
            </a:pPr>
            <a:r>
              <a:rPr kumimoji="0" lang="en-US" sz="4800" b="1" dirty="0">
                <a:latin typeface="Times New Roman" charset="0"/>
                <a:cs typeface="Times New Roman" charset="0"/>
              </a:rPr>
              <a:t>M * V  = P * </a:t>
            </a:r>
            <a:r>
              <a:rPr kumimoji="0" lang="en-US" sz="4800" b="1" dirty="0" smtClean="0">
                <a:latin typeface="Times New Roman" charset="0"/>
                <a:cs typeface="Times New Roman" charset="0"/>
              </a:rPr>
              <a:t>Q</a:t>
            </a:r>
            <a:endParaRPr kumimoji="0" lang="ru-RU" sz="4800" b="1" dirty="0">
              <a:latin typeface="Times New Roman" charset="0"/>
              <a:cs typeface="Times New Roman" charset="0"/>
            </a:endParaRPr>
          </a:p>
        </p:txBody>
      </p:sp>
      <p:sp>
        <p:nvSpPr>
          <p:cNvPr id="49" name="Выгнутая вверх стрелка 48"/>
          <p:cNvSpPr/>
          <p:nvPr/>
        </p:nvSpPr>
        <p:spPr>
          <a:xfrm>
            <a:off x="3707904" y="4869160"/>
            <a:ext cx="2880320" cy="360040"/>
          </a:xfrm>
          <a:prstGeom prst="curvedDownArrow">
            <a:avLst>
              <a:gd name="adj1" fmla="val 91658"/>
              <a:gd name="adj2" fmla="val 238098"/>
              <a:gd name="adj3" fmla="val 41167"/>
            </a:avLst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Выгнутая вниз стрелка 50"/>
          <p:cNvSpPr/>
          <p:nvPr/>
        </p:nvSpPr>
        <p:spPr>
          <a:xfrm>
            <a:off x="3707904" y="5877272"/>
            <a:ext cx="1728192" cy="360040"/>
          </a:xfrm>
          <a:prstGeom prst="curvedUpArrow">
            <a:avLst>
              <a:gd name="adj1" fmla="val 48055"/>
              <a:gd name="adj2" fmla="val 154982"/>
              <a:gd name="adj3" fmla="val 32789"/>
            </a:avLst>
          </a:prstGeom>
          <a:solidFill>
            <a:srgbClr val="00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52" name="Соединительная линия уступом 35"/>
          <p:cNvCxnSpPr>
            <a:cxnSpLocks noChangeShapeType="1"/>
            <a:endCxn id="55" idx="3"/>
          </p:cNvCxnSpPr>
          <p:nvPr/>
        </p:nvCxnSpPr>
        <p:spPr bwMode="auto">
          <a:xfrm rot="10800000">
            <a:off x="2753718" y="5049180"/>
            <a:ext cx="882179" cy="468052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 type="none"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5" name="Rectangle 48"/>
          <p:cNvSpPr>
            <a:spLocks noChangeArrowheads="1"/>
          </p:cNvSpPr>
          <p:nvPr/>
        </p:nvSpPr>
        <p:spPr bwMode="auto">
          <a:xfrm>
            <a:off x="1763688" y="4869160"/>
            <a:ext cx="990029" cy="360040"/>
          </a:xfrm>
          <a:prstGeom prst="rect">
            <a:avLst/>
          </a:prstGeom>
          <a:solidFill>
            <a:srgbClr val="00F500"/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t" anchorCtr="0"/>
          <a:lstStyle/>
          <a:p>
            <a:pPr algn="ctr"/>
            <a:r>
              <a:rPr lang="en-US" sz="1400" b="1" dirty="0" smtClean="0">
                <a:latin typeface="Times New Roman"/>
                <a:cs typeface="Times New Roman"/>
              </a:rPr>
              <a:t>E –</a:t>
            </a:r>
            <a:r>
              <a:rPr lang="en-US" sz="1400" b="1" dirty="0">
                <a:latin typeface="Times New Roman"/>
                <a:cs typeface="Times New Roman"/>
              </a:rPr>
              <a:t> </a:t>
            </a:r>
            <a:r>
              <a:rPr lang="en-US" sz="1400" b="1" dirty="0" smtClean="0">
                <a:latin typeface="Times New Roman"/>
                <a:cs typeface="Times New Roman"/>
              </a:rPr>
              <a:t>money </a:t>
            </a:r>
            <a:endParaRPr lang="ru-RU" sz="1400" b="1" dirty="0">
              <a:latin typeface="Times New Roman"/>
              <a:cs typeface="Times New Roman"/>
            </a:endParaRPr>
          </a:p>
        </p:txBody>
      </p:sp>
      <p:pic>
        <p:nvPicPr>
          <p:cNvPr id="73" name="Рисунок 1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5013176"/>
            <a:ext cx="936104" cy="13789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Рисунок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21088"/>
            <a:ext cx="942975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Соединительная линия уступом 35"/>
          <p:cNvCxnSpPr>
            <a:cxnSpLocks noChangeShapeType="1"/>
          </p:cNvCxnSpPr>
          <p:nvPr/>
        </p:nvCxnSpPr>
        <p:spPr bwMode="auto">
          <a:xfrm flipV="1">
            <a:off x="1043608" y="3140968"/>
            <a:ext cx="6765738" cy="216023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Соединительная линия уступом 35"/>
          <p:cNvCxnSpPr>
            <a:cxnSpLocks noChangeShapeType="1"/>
          </p:cNvCxnSpPr>
          <p:nvPr/>
        </p:nvCxnSpPr>
        <p:spPr bwMode="auto">
          <a:xfrm flipV="1">
            <a:off x="1043608" y="3140969"/>
            <a:ext cx="6333690" cy="216023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Соединительная линия уступом 35"/>
          <p:cNvCxnSpPr>
            <a:cxnSpLocks noChangeShapeType="1"/>
            <a:endCxn id="12294" idx="2"/>
          </p:cNvCxnSpPr>
          <p:nvPr/>
        </p:nvCxnSpPr>
        <p:spPr bwMode="auto">
          <a:xfrm>
            <a:off x="971600" y="2996952"/>
            <a:ext cx="4896544" cy="144017"/>
          </a:xfrm>
          <a:prstGeom prst="bentConnector4">
            <a:avLst>
              <a:gd name="adj1" fmla="val 1063"/>
              <a:gd name="adj2" fmla="val 258731"/>
            </a:avLst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Соединительная линия уступом 35"/>
          <p:cNvCxnSpPr>
            <a:cxnSpLocks noChangeShapeType="1"/>
          </p:cNvCxnSpPr>
          <p:nvPr/>
        </p:nvCxnSpPr>
        <p:spPr bwMode="auto">
          <a:xfrm flipV="1">
            <a:off x="2123728" y="3140968"/>
            <a:ext cx="6765738" cy="216023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Соединительная линия уступом 35"/>
          <p:cNvCxnSpPr>
            <a:cxnSpLocks noChangeShapeType="1"/>
            <a:endCxn id="79" idx="1"/>
          </p:cNvCxnSpPr>
          <p:nvPr/>
        </p:nvCxnSpPr>
        <p:spPr bwMode="auto">
          <a:xfrm rot="16200000" flipH="1">
            <a:off x="-36512" y="2492896"/>
            <a:ext cx="504057" cy="216024"/>
          </a:xfrm>
          <a:prstGeom prst="bentConnector2">
            <a:avLst/>
          </a:prstGeom>
          <a:noFill/>
          <a:ln w="28575">
            <a:solidFill>
              <a:srgbClr val="000000"/>
            </a:solidFill>
            <a:miter lim="800000"/>
            <a:headEnd type="none"/>
            <a:tailEnd type="arrow" w="med" len="med"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726172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182728"/>
              </p:ext>
            </p:extLst>
          </p:nvPr>
        </p:nvGraphicFramePr>
        <p:xfrm>
          <a:off x="107504" y="742365"/>
          <a:ext cx="8928099" cy="4054787"/>
        </p:xfrm>
        <a:graphic>
          <a:graphicData uri="http://schemas.openxmlformats.org/drawingml/2006/table">
            <a:tbl>
              <a:tblPr/>
              <a:tblGrid>
                <a:gridCol w="1512168"/>
                <a:gridCol w="1800200"/>
                <a:gridCol w="2016224"/>
                <a:gridCol w="1814232"/>
                <a:gridCol w="1785275"/>
              </a:tblGrid>
              <a:tr h="2977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Банкинг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Государственный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Спекулятивный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Устойчивый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Исламский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Profit 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По директиве государства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Моментальная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Долгосрочная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Разделение рисков с клиентов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HR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По принципам идеологии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Охота за головами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Выращивание персонала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Воспитание в традициях шариата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Pricing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В соответствии с планом государства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Рыночные цены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С учетом рисков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Разделение рисков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0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Network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Центры прибыли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Регионы развития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Единоверцы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Planning 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Бизнес-планы роста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Стратегия развития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Провидение Аллаха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Client relations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Финансовый контроль выполнения плана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Продвижение продуктов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Поддержка  бизнеса клиентов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6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Operations 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Купля и продажа рисков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Лучшая мировая практика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Соответствие законам шариата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5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ROAA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40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Регулирование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Борьба с коррупцией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За-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регулированность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Саморегулирование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  <a:cs typeface="Times New Roman" charset="0"/>
                        </a:rPr>
                        <a:t>По законам шариата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32" marR="91432" marT="45694" marB="45694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58AB2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Полилиния 14"/>
          <p:cNvSpPr>
            <a:spLocks/>
          </p:cNvSpPr>
          <p:nvPr/>
        </p:nvSpPr>
        <p:spPr bwMode="auto">
          <a:xfrm>
            <a:off x="1763688" y="4221088"/>
            <a:ext cx="1205037" cy="288031"/>
          </a:xfrm>
          <a:custGeom>
            <a:avLst/>
            <a:gdLst>
              <a:gd name="T0" fmla="*/ 0 w 1348605"/>
              <a:gd name="T1" fmla="*/ 276996 h 1963760"/>
              <a:gd name="T2" fmla="*/ 220045 w 1348605"/>
              <a:gd name="T3" fmla="*/ 468151 h 1963760"/>
              <a:gd name="T4" fmla="*/ 593166 w 1348605"/>
              <a:gd name="T5" fmla="*/ 9379 h 1963760"/>
              <a:gd name="T6" fmla="*/ 985418 w 1348605"/>
              <a:gd name="T7" fmla="*/ 159117 h 1963760"/>
              <a:gd name="T8" fmla="*/ 0 60000 65536"/>
              <a:gd name="T9" fmla="*/ 0 60000 65536"/>
              <a:gd name="T10" fmla="*/ 0 60000 65536"/>
              <a:gd name="T11" fmla="*/ 0 60000 65536"/>
              <a:gd name="T12" fmla="*/ 0 w 1348605"/>
              <a:gd name="T13" fmla="*/ 0 h 1963760"/>
              <a:gd name="T14" fmla="*/ 1348605 w 1348605"/>
              <a:gd name="T15" fmla="*/ 1963760 h 19637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48605" h="1963760">
                <a:moveTo>
                  <a:pt x="0" y="1138443"/>
                </a:moveTo>
                <a:cubicBezTo>
                  <a:pt x="82924" y="1622922"/>
                  <a:pt x="165848" y="2107401"/>
                  <a:pt x="301145" y="1924085"/>
                </a:cubicBezTo>
                <a:cubicBezTo>
                  <a:pt x="436442" y="1740769"/>
                  <a:pt x="637205" y="250231"/>
                  <a:pt x="811782" y="38544"/>
                </a:cubicBezTo>
                <a:cubicBezTo>
                  <a:pt x="986359" y="-173143"/>
                  <a:pt x="1261317" y="551394"/>
                  <a:pt x="1348605" y="653964"/>
                </a:cubicBezTo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ru-RU">
              <a:latin typeface="Calibri" pitchFamily="34" charset="0"/>
              <a:ea typeface="+mn-ea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779912" y="4221088"/>
            <a:ext cx="1224136" cy="288032"/>
          </a:xfrm>
          <a:custGeom>
            <a:avLst/>
            <a:gdLst>
              <a:gd name="T0" fmla="*/ 0 w 1420180"/>
              <a:gd name="T1" fmla="*/ 387544 h 1022269"/>
              <a:gd name="T2" fmla="*/ 330275 w 1420180"/>
              <a:gd name="T3" fmla="*/ 200 h 1022269"/>
              <a:gd name="T4" fmla="*/ 680567 w 1420180"/>
              <a:gd name="T5" fmla="*/ 431811 h 1022269"/>
              <a:gd name="T6" fmla="*/ 1050875 w 1420180"/>
              <a:gd name="T7" fmla="*/ 55534 h 1022269"/>
              <a:gd name="T8" fmla="*/ 1070891 w 1420180"/>
              <a:gd name="T9" fmla="*/ 44467 h 1022269"/>
              <a:gd name="T10" fmla="*/ 1060883 w 1420180"/>
              <a:gd name="T11" fmla="*/ 44467 h 102226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20180"/>
              <a:gd name="T19" fmla="*/ 0 h 1022269"/>
              <a:gd name="T20" fmla="*/ 1420180 w 1420180"/>
              <a:gd name="T21" fmla="*/ 1022269 h 102226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20180" h="1022269">
                <a:moveTo>
                  <a:pt x="0" y="917056"/>
                </a:moveTo>
                <a:cubicBezTo>
                  <a:pt x="141844" y="450035"/>
                  <a:pt x="283688" y="-16985"/>
                  <a:pt x="432078" y="474"/>
                </a:cubicBezTo>
                <a:cubicBezTo>
                  <a:pt x="580468" y="17933"/>
                  <a:pt x="733223" y="999985"/>
                  <a:pt x="890342" y="1021808"/>
                </a:cubicBezTo>
                <a:cubicBezTo>
                  <a:pt x="1047461" y="1043631"/>
                  <a:pt x="1289686" y="284178"/>
                  <a:pt x="1374792" y="131414"/>
                </a:cubicBezTo>
                <a:cubicBezTo>
                  <a:pt x="1459898" y="-21350"/>
                  <a:pt x="1398796" y="109591"/>
                  <a:pt x="1400978" y="105226"/>
                </a:cubicBezTo>
                <a:cubicBezTo>
                  <a:pt x="1403160" y="100861"/>
                  <a:pt x="1392249" y="107408"/>
                  <a:pt x="1387885" y="105226"/>
                </a:cubicBezTo>
              </a:path>
            </a:pathLst>
          </a:custGeom>
          <a:noFill/>
          <a:ln w="76200">
            <a:solidFill>
              <a:srgbClr val="3366FF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ru-RU">
              <a:latin typeface="Calibri" pitchFamily="34" charset="0"/>
              <a:ea typeface="+mn-ea"/>
            </a:endParaRPr>
          </a:p>
        </p:txBody>
      </p:sp>
      <p:cxnSp>
        <p:nvCxnSpPr>
          <p:cNvPr id="20553" name="Прямая соединительная линия 46"/>
          <p:cNvCxnSpPr>
            <a:cxnSpLocks noChangeShapeType="1"/>
          </p:cNvCxnSpPr>
          <p:nvPr/>
        </p:nvCxnSpPr>
        <p:spPr bwMode="auto">
          <a:xfrm>
            <a:off x="5796136" y="4293096"/>
            <a:ext cx="1301750" cy="9525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Дуга 19"/>
          <p:cNvSpPr>
            <a:spLocks/>
          </p:cNvSpPr>
          <p:nvPr/>
        </p:nvSpPr>
        <p:spPr bwMode="auto">
          <a:xfrm>
            <a:off x="6372200" y="4293096"/>
            <a:ext cx="2016125" cy="512763"/>
          </a:xfrm>
          <a:custGeom>
            <a:avLst/>
            <a:gdLst>
              <a:gd name="T0" fmla="*/ 902843 w 2520950"/>
              <a:gd name="T1" fmla="*/ 198 h 1584102"/>
              <a:gd name="T2" fmla="*/ 1429495 w 2520950"/>
              <a:gd name="T3" fmla="*/ 37581 h 1584102"/>
              <a:gd name="T4" fmla="*/ 1878252 w 2520950"/>
              <a:gd name="T5" fmla="*/ 270297 h 1584102"/>
              <a:gd name="T6" fmla="*/ 0 60000 65536"/>
              <a:gd name="T7" fmla="*/ 0 60000 65536"/>
              <a:gd name="T8" fmla="*/ 0 60000 65536"/>
              <a:gd name="T9" fmla="*/ 0 w 2520950"/>
              <a:gd name="T10" fmla="*/ 0 h 1584102"/>
              <a:gd name="T11" fmla="*/ 2520950 w 2520950"/>
              <a:gd name="T12" fmla="*/ 1584102 h 158410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20950" h="1584102" stroke="0">
                <a:moveTo>
                  <a:pt x="1210907" y="613"/>
                </a:moveTo>
                <a:cubicBezTo>
                  <a:pt x="1459319" y="-5530"/>
                  <a:pt x="1705074" y="34623"/>
                  <a:pt x="1917262" y="116022"/>
                </a:cubicBezTo>
                <a:cubicBezTo>
                  <a:pt x="2312815" y="267762"/>
                  <a:pt x="2543952" y="543659"/>
                  <a:pt x="2519142" y="834454"/>
                </a:cubicBezTo>
                <a:lnTo>
                  <a:pt x="1260475" y="792051"/>
                </a:lnTo>
                <a:lnTo>
                  <a:pt x="1210907" y="613"/>
                </a:lnTo>
                <a:close/>
              </a:path>
              <a:path w="2520950" h="1584102" fill="none">
                <a:moveTo>
                  <a:pt x="1210907" y="613"/>
                </a:moveTo>
                <a:cubicBezTo>
                  <a:pt x="1459319" y="-5530"/>
                  <a:pt x="1705074" y="34623"/>
                  <a:pt x="1917262" y="116022"/>
                </a:cubicBezTo>
                <a:cubicBezTo>
                  <a:pt x="2312815" y="267762"/>
                  <a:pt x="2543952" y="543659"/>
                  <a:pt x="2519142" y="834454"/>
                </a:cubicBezTo>
              </a:path>
            </a:pathLst>
          </a:custGeom>
          <a:noFill/>
          <a:ln w="76200">
            <a:solidFill>
              <a:srgbClr val="008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ru-RU">
              <a:latin typeface="Calibri" pitchFamily="34" charset="0"/>
              <a:ea typeface="+mn-ea"/>
            </a:endParaRPr>
          </a:p>
        </p:txBody>
      </p:sp>
      <p:sp>
        <p:nvSpPr>
          <p:cNvPr id="19" name="Дуга 64"/>
          <p:cNvSpPr>
            <a:spLocks/>
          </p:cNvSpPr>
          <p:nvPr/>
        </p:nvSpPr>
        <p:spPr bwMode="auto">
          <a:xfrm flipH="1" flipV="1">
            <a:off x="5940152" y="3573016"/>
            <a:ext cx="2784475" cy="719137"/>
          </a:xfrm>
          <a:custGeom>
            <a:avLst/>
            <a:gdLst>
              <a:gd name="T0" fmla="*/ 248971 w 3384551"/>
              <a:gd name="T1" fmla="*/ 200714 h 1439863"/>
              <a:gd name="T2" fmla="*/ 1403958 w 3384551"/>
              <a:gd name="T3" fmla="*/ 16 h 1439863"/>
              <a:gd name="T4" fmla="*/ 0 60000 65536"/>
              <a:gd name="T5" fmla="*/ 0 60000 65536"/>
              <a:gd name="T6" fmla="*/ 0 w 3384551"/>
              <a:gd name="T7" fmla="*/ 0 h 1439863"/>
              <a:gd name="T8" fmla="*/ 3384551 w 3384551"/>
              <a:gd name="T9" fmla="*/ 1439863 h 1439863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384551" h="1439863" stroke="0">
                <a:moveTo>
                  <a:pt x="302626" y="309080"/>
                </a:moveTo>
                <a:cubicBezTo>
                  <a:pt x="621795" y="113699"/>
                  <a:pt x="1147262" y="-1978"/>
                  <a:pt x="1706520" y="25"/>
                </a:cubicBezTo>
                <a:lnTo>
                  <a:pt x="1692276" y="719932"/>
                </a:lnTo>
                <a:lnTo>
                  <a:pt x="302626" y="309080"/>
                </a:lnTo>
                <a:close/>
              </a:path>
              <a:path w="3384551" h="1439863" fill="none">
                <a:moveTo>
                  <a:pt x="302626" y="309080"/>
                </a:moveTo>
                <a:cubicBezTo>
                  <a:pt x="621795" y="113699"/>
                  <a:pt x="1147262" y="-1978"/>
                  <a:pt x="1706520" y="25"/>
                </a:cubicBezTo>
              </a:path>
            </a:pathLst>
          </a:custGeom>
          <a:noFill/>
          <a:ln w="76200">
            <a:solidFill>
              <a:srgbClr val="4E991D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>
              <a:defRPr/>
            </a:pPr>
            <a:endParaRPr lang="ru-RU">
              <a:latin typeface="Calibri" pitchFamily="34" charset="0"/>
              <a:ea typeface="+mn-ea"/>
            </a:endParaRPr>
          </a:p>
        </p:txBody>
      </p:sp>
      <p:sp>
        <p:nvSpPr>
          <p:cNvPr id="20557" name="Заголовок 1"/>
          <p:cNvSpPr txBox="1">
            <a:spLocks/>
          </p:cNvSpPr>
          <p:nvPr/>
        </p:nvSpPr>
        <p:spPr bwMode="auto">
          <a:xfrm>
            <a:off x="0" y="188913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Модели  </a:t>
            </a:r>
            <a:r>
              <a:rPr kumimoji="0" lang="ru-RU" sz="32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банковского бизнеса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367A0CCC-533D-B449-A18D-1DC6FFE778D8}" type="slidenum">
              <a:rPr lang="ru-RU" sz="1600" b="1">
                <a:latin typeface="Pragmatica Book" charset="0"/>
              </a:rPr>
              <a:pPr eaLnBrk="1" hangingPunct="1"/>
              <a:t>5</a:t>
            </a:fld>
            <a:endParaRPr lang="ru-RU" sz="1600" b="1">
              <a:latin typeface="Pragmatica Book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12751"/>
              </p:ext>
            </p:extLst>
          </p:nvPr>
        </p:nvGraphicFramePr>
        <p:xfrm>
          <a:off x="107504" y="5157192"/>
          <a:ext cx="8911082" cy="88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065"/>
                <a:gridCol w="3087648"/>
                <a:gridCol w="2771369"/>
              </a:tblGrid>
              <a:tr h="283498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Банкинг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34" marR="91434" marT="45737" marB="4573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Безответственный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34" marR="91434" marT="45737" marB="4573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Ответственный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</a:p>
                  </a:txBody>
                  <a:tcPr marL="91434" marR="91434" marT="45737" marB="4573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43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Ортодоксальный</a:t>
                      </a:r>
                      <a:endParaRPr lang="en-US" sz="1800" b="1" dirty="0" smtClean="0">
                        <a:latin typeface="Times New Roman"/>
                        <a:cs typeface="Times New Roman"/>
                      </a:endParaRPr>
                    </a:p>
                  </a:txBody>
                  <a:tcPr marL="91434" marR="91434" marT="45737" marB="4573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Государственный</a:t>
                      </a:r>
                      <a:endParaRPr lang="ru-RU" sz="1800" b="1" dirty="0">
                        <a:latin typeface="Times New Roman"/>
                        <a:cs typeface="Times New Roman"/>
                      </a:endParaRPr>
                    </a:p>
                  </a:txBody>
                  <a:tcPr marL="91434" marR="91434" marT="45737" marB="4573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Исламский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34" marR="91434" marT="45737" marB="4573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5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/>
                          <a:cs typeface="Times New Roman"/>
                        </a:rPr>
                        <a:t>Креативный </a:t>
                      </a:r>
                      <a:endParaRPr lang="en-US" sz="1800" b="1" dirty="0" smtClean="0">
                        <a:latin typeface="Times New Roman"/>
                        <a:cs typeface="Times New Roman"/>
                      </a:endParaRPr>
                    </a:p>
                  </a:txBody>
                  <a:tcPr marL="91434" marR="91434" marT="45737" marB="4573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/>
                        </a:rPr>
                        <a:t>Спекулятивный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91434" marR="91434" marT="45737" marB="4573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ＭＳ Ｐゴシック" charset="0"/>
                          <a:cs typeface="Times New Roman"/>
                        </a:rPr>
                        <a:t>Sustainable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ＭＳ Ｐゴシック" charset="0"/>
                        <a:cs typeface="Times New Roman"/>
                      </a:endParaRPr>
                    </a:p>
                  </a:txBody>
                  <a:tcPr marL="91434" marR="91434" marT="45737" marB="45737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3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7" name="Заголовок 1"/>
          <p:cNvSpPr txBox="1">
            <a:spLocks/>
          </p:cNvSpPr>
          <p:nvPr/>
        </p:nvSpPr>
        <p:spPr bwMode="auto">
          <a:xfrm>
            <a:off x="0" y="188913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 smtClean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Модели  </a:t>
            </a:r>
            <a:r>
              <a:rPr kumimoji="0" lang="ru-RU" sz="32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банковского бизнеса</a:t>
            </a:r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367A0CCC-533D-B449-A18D-1DC6FFE778D8}" type="slidenum">
              <a:rPr lang="ru-RU" sz="1600" b="1">
                <a:latin typeface="Pragmatica Book" charset="0"/>
              </a:rPr>
              <a:pPr eaLnBrk="1" hangingPunct="1"/>
              <a:t>6</a:t>
            </a:fld>
            <a:endParaRPr lang="ru-RU" sz="1600" b="1">
              <a:latin typeface="Pragmatica Book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0572502"/>
              </p:ext>
            </p:extLst>
          </p:nvPr>
        </p:nvGraphicFramePr>
        <p:xfrm>
          <a:off x="251520" y="2276872"/>
          <a:ext cx="8496944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6048672"/>
              </a:tblGrid>
              <a:tr h="283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Бизнес-модель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kern="120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Не спекулятивный, а </a:t>
                      </a:r>
                      <a:r>
                        <a:rPr lang="en-US" sz="2000" b="1" i="1" kern="120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sustainable</a:t>
                      </a:r>
                      <a:r>
                        <a:rPr lang="ru-RU" sz="2000" b="1" i="1" kern="120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 банкинг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8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Управление рисками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kern="120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Ｐゴシック"/>
                          <a:cs typeface="Times New Roman"/>
                        </a:rPr>
                        <a:t>Не купля-продажа, а управление рисками 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Рынки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Не база клиентов, а экосистема банка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1200" dirty="0" err="1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Комплаенс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kern="120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Контроль соответствия не только правилам, но и лучшей мировой практике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Управление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i="1" kern="120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Solution! No decision 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Отчетность 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РСБУ, </a:t>
                      </a:r>
                      <a:r>
                        <a:rPr lang="en-US" sz="2000" b="1" i="1" kern="1200" dirty="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IFRS, IR</a:t>
                      </a:r>
                      <a:r>
                        <a:rPr lang="ru-RU" sz="2000" b="1" i="1" kern="1200" dirty="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, </a:t>
                      </a:r>
                      <a:r>
                        <a:rPr lang="en-US" sz="2000" b="1" i="1" kern="1200" dirty="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ESR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65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008000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Управление персоналом</a:t>
                      </a:r>
                      <a:endParaRPr lang="ru-RU" sz="20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i="1" kern="1200" dirty="0">
                          <a:solidFill>
                            <a:srgbClr val="58AB26"/>
                          </a:solidFill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Не «охота за головами», а выращивание персонала</a:t>
                      </a:r>
                      <a:endParaRPr lang="ru-RU" sz="20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395536" y="692696"/>
            <a:ext cx="5128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srgbClr val="000000"/>
                </a:solidFill>
                <a:latin typeface="Times New Roman" charset="0"/>
                <a:cs typeface="Times New Roman" charset="0"/>
              </a:rPr>
              <a:t>Трансформационный банкинг</a:t>
            </a:r>
            <a:endParaRPr lang="ru-RU" sz="2800" b="1" dirty="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51920" y="1340768"/>
            <a:ext cx="4854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Cambria"/>
                <a:ea typeface="ＭＳ 明朝"/>
                <a:cs typeface="Times New Roman"/>
              </a:rPr>
              <a:t>Трансформации – постоянные изменения в условиях непрерывных кризисов.</a:t>
            </a:r>
            <a:r>
              <a:rPr lang="ru-RU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4002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Line 4"/>
          <p:cNvSpPr>
            <a:spLocks noChangeShapeType="1"/>
          </p:cNvSpPr>
          <p:nvPr/>
        </p:nvSpPr>
        <p:spPr bwMode="auto">
          <a:xfrm flipV="1">
            <a:off x="828675" y="1130300"/>
            <a:ext cx="0" cy="2592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8" name="Line 5"/>
          <p:cNvSpPr>
            <a:spLocks noChangeShapeType="1"/>
          </p:cNvSpPr>
          <p:nvPr/>
        </p:nvSpPr>
        <p:spPr bwMode="auto">
          <a:xfrm flipV="1">
            <a:off x="828675" y="3722688"/>
            <a:ext cx="28082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Arc 6"/>
          <p:cNvSpPr>
            <a:spLocks/>
          </p:cNvSpPr>
          <p:nvPr/>
        </p:nvSpPr>
        <p:spPr bwMode="auto">
          <a:xfrm>
            <a:off x="869950" y="2211388"/>
            <a:ext cx="1974850" cy="1655762"/>
          </a:xfrm>
          <a:custGeom>
            <a:avLst/>
            <a:gdLst>
              <a:gd name="T0" fmla="*/ 0 w 25617"/>
              <a:gd name="T1" fmla="*/ 2147483647 h 21600"/>
              <a:gd name="T2" fmla="*/ 2147483647 w 25617"/>
              <a:gd name="T3" fmla="*/ 2147483647 h 21600"/>
              <a:gd name="T4" fmla="*/ 2147483647 w 25617"/>
              <a:gd name="T5" fmla="*/ 2147483647 h 21600"/>
              <a:gd name="T6" fmla="*/ 0 60000 65536"/>
              <a:gd name="T7" fmla="*/ 0 60000 65536"/>
              <a:gd name="T8" fmla="*/ 0 60000 65536"/>
              <a:gd name="T9" fmla="*/ 0 w 25617"/>
              <a:gd name="T10" fmla="*/ 0 h 21600"/>
              <a:gd name="T11" fmla="*/ 25617 w 2561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617" h="21600" fill="none" extrusionOk="0">
                <a:moveTo>
                  <a:pt x="0" y="401"/>
                </a:moveTo>
                <a:cubicBezTo>
                  <a:pt x="1364" y="134"/>
                  <a:pt x="2752" y="-1"/>
                  <a:pt x="4143" y="0"/>
                </a:cubicBezTo>
                <a:cubicBezTo>
                  <a:pt x="15171" y="0"/>
                  <a:pt x="24428" y="8307"/>
                  <a:pt x="25617" y="19271"/>
                </a:cubicBezTo>
              </a:path>
              <a:path w="25617" h="21600" stroke="0" extrusionOk="0">
                <a:moveTo>
                  <a:pt x="0" y="401"/>
                </a:moveTo>
                <a:cubicBezTo>
                  <a:pt x="1364" y="134"/>
                  <a:pt x="2752" y="-1"/>
                  <a:pt x="4143" y="0"/>
                </a:cubicBezTo>
                <a:cubicBezTo>
                  <a:pt x="15171" y="0"/>
                  <a:pt x="24428" y="8307"/>
                  <a:pt x="25617" y="19271"/>
                </a:cubicBezTo>
                <a:lnTo>
                  <a:pt x="4143" y="21600"/>
                </a:lnTo>
                <a:lnTo>
                  <a:pt x="0" y="401"/>
                </a:lnTo>
                <a:close/>
              </a:path>
            </a:pathLst>
          </a:custGeom>
          <a:noFill/>
          <a:ln w="76200" cmpd="sng">
            <a:solidFill>
              <a:srgbClr val="0033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5795963" y="2565400"/>
            <a:ext cx="3097212" cy="1147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kumimoji="0" lang="ru-RU" sz="2000" b="1">
                <a:solidFill>
                  <a:srgbClr val="000099"/>
                </a:solidFill>
                <a:latin typeface="Times New Roman" charset="0"/>
                <a:cs typeface="Times New Roman" charset="0"/>
              </a:rPr>
              <a:t> </a:t>
            </a:r>
            <a:r>
              <a:rPr kumimoji="0" lang="ru-RU" sz="2000" b="1">
                <a:solidFill>
                  <a:srgbClr val="33CC33"/>
                </a:solidFill>
                <a:latin typeface="Times New Roman" charset="0"/>
                <a:cs typeface="Times New Roman" charset="0"/>
              </a:rPr>
              <a:t>Рейтинги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kumimoji="0" lang="ru-RU" sz="2000" b="1">
                <a:solidFill>
                  <a:srgbClr val="000099"/>
                </a:solidFill>
                <a:latin typeface="Times New Roman" charset="0"/>
                <a:cs typeface="Times New Roman" charset="0"/>
              </a:rPr>
              <a:t> Сводные показатели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kumimoji="0" lang="ru-RU" sz="20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Сравнение с эталоном</a:t>
            </a: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250825" y="1052513"/>
            <a:ext cx="6492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ум</a:t>
            </a:r>
          </a:p>
        </p:txBody>
      </p:sp>
      <p:sp>
        <p:nvSpPr>
          <p:cNvPr id="29702" name="Text Box 9"/>
          <p:cNvSpPr txBox="1">
            <a:spLocks noChangeArrowheads="1"/>
          </p:cNvSpPr>
          <p:nvPr/>
        </p:nvSpPr>
        <p:spPr bwMode="auto">
          <a:xfrm>
            <a:off x="3708400" y="3500438"/>
            <a:ext cx="1370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красота</a:t>
            </a:r>
          </a:p>
        </p:txBody>
      </p:sp>
      <p:sp>
        <p:nvSpPr>
          <p:cNvPr id="29703" name="Oval 10"/>
          <p:cNvSpPr>
            <a:spLocks noChangeArrowheads="1"/>
          </p:cNvSpPr>
          <p:nvPr/>
        </p:nvSpPr>
        <p:spPr bwMode="auto">
          <a:xfrm>
            <a:off x="1404938" y="2211388"/>
            <a:ext cx="71437" cy="714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9704" name="Oval 11"/>
          <p:cNvSpPr>
            <a:spLocks noChangeArrowheads="1"/>
          </p:cNvSpPr>
          <p:nvPr/>
        </p:nvSpPr>
        <p:spPr bwMode="auto">
          <a:xfrm>
            <a:off x="2125663" y="2498725"/>
            <a:ext cx="71437" cy="714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9705" name="Oval 12"/>
          <p:cNvSpPr>
            <a:spLocks noChangeArrowheads="1"/>
          </p:cNvSpPr>
          <p:nvPr/>
        </p:nvSpPr>
        <p:spPr bwMode="auto">
          <a:xfrm>
            <a:off x="2628900" y="3074988"/>
            <a:ext cx="71438" cy="7143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29706" name="Text Box 13"/>
          <p:cNvSpPr txBox="1">
            <a:spLocks noChangeArrowheads="1"/>
          </p:cNvSpPr>
          <p:nvPr/>
        </p:nvSpPr>
        <p:spPr bwMode="auto">
          <a:xfrm>
            <a:off x="2413000" y="2211388"/>
            <a:ext cx="1370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336699"/>
                </a:solidFill>
                <a:latin typeface="Times New Roman" charset="0"/>
                <a:cs typeface="Times New Roman" charset="0"/>
              </a:rPr>
              <a:t>Петров</a:t>
            </a:r>
          </a:p>
        </p:txBody>
      </p:sp>
      <p:sp>
        <p:nvSpPr>
          <p:cNvPr id="29707" name="Text Box 14"/>
          <p:cNvSpPr txBox="1">
            <a:spLocks noChangeArrowheads="1"/>
          </p:cNvSpPr>
          <p:nvPr/>
        </p:nvSpPr>
        <p:spPr bwMode="auto">
          <a:xfrm>
            <a:off x="2916238" y="2930525"/>
            <a:ext cx="13700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33CC33"/>
                </a:solidFill>
                <a:latin typeface="Times New Roman" charset="0"/>
                <a:cs typeface="Times New Roman" charset="0"/>
              </a:rPr>
              <a:t>Сидоров</a:t>
            </a:r>
          </a:p>
        </p:txBody>
      </p:sp>
      <p:sp>
        <p:nvSpPr>
          <p:cNvPr id="29708" name="Text Box 15"/>
          <p:cNvSpPr txBox="1">
            <a:spLocks noChangeArrowheads="1"/>
          </p:cNvSpPr>
          <p:nvPr/>
        </p:nvSpPr>
        <p:spPr bwMode="auto">
          <a:xfrm>
            <a:off x="1549400" y="1778000"/>
            <a:ext cx="13700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33CC33"/>
                </a:solidFill>
                <a:latin typeface="Times New Roman" charset="0"/>
                <a:cs typeface="Times New Roman" charset="0"/>
              </a:rPr>
              <a:t>Иванов</a:t>
            </a:r>
          </a:p>
        </p:txBody>
      </p:sp>
      <p:sp>
        <p:nvSpPr>
          <p:cNvPr id="29709" name="Text Box 16"/>
          <p:cNvSpPr txBox="1">
            <a:spLocks noChangeArrowheads="1"/>
          </p:cNvSpPr>
          <p:nvPr/>
        </p:nvSpPr>
        <p:spPr bwMode="auto">
          <a:xfrm>
            <a:off x="4284663" y="1778000"/>
            <a:ext cx="23050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kumimoji="0" lang="ru-RU" sz="20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Ж.-П. Бельмондо</a:t>
            </a:r>
          </a:p>
        </p:txBody>
      </p:sp>
      <p:sp>
        <p:nvSpPr>
          <p:cNvPr id="29710" name="Line 17"/>
          <p:cNvSpPr>
            <a:spLocks noChangeShapeType="1"/>
          </p:cNvSpPr>
          <p:nvPr/>
        </p:nvSpPr>
        <p:spPr bwMode="auto">
          <a:xfrm>
            <a:off x="1620838" y="2138363"/>
            <a:ext cx="1295400" cy="93662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9711" name="Text Box 18"/>
          <p:cNvSpPr txBox="1">
            <a:spLocks noChangeArrowheads="1"/>
          </p:cNvSpPr>
          <p:nvPr/>
        </p:nvSpPr>
        <p:spPr bwMode="auto">
          <a:xfrm>
            <a:off x="2627313" y="1196975"/>
            <a:ext cx="6516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2800" b="1">
                <a:solidFill>
                  <a:srgbClr val="057931"/>
                </a:solidFill>
                <a:latin typeface="Times New Roman" charset="0"/>
                <a:cs typeface="Times New Roman" charset="0"/>
              </a:rPr>
              <a:t>Задача оптимального выбора жениха</a:t>
            </a:r>
          </a:p>
        </p:txBody>
      </p:sp>
      <p:sp>
        <p:nvSpPr>
          <p:cNvPr id="29712" name="AutoShape 19"/>
          <p:cNvSpPr>
            <a:spLocks noChangeArrowheads="1"/>
          </p:cNvSpPr>
          <p:nvPr/>
        </p:nvSpPr>
        <p:spPr bwMode="auto">
          <a:xfrm>
            <a:off x="4068763" y="1922463"/>
            <a:ext cx="71437" cy="71437"/>
          </a:xfrm>
          <a:prstGeom prst="flowChartConnector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000">
              <a:solidFill>
                <a:srgbClr val="000000"/>
              </a:solidFill>
              <a:latin typeface="Times New Roman" charset="0"/>
              <a:cs typeface="Times New Roman" charset="0"/>
            </a:endParaRPr>
          </a:p>
        </p:txBody>
      </p:sp>
      <p:pic>
        <p:nvPicPr>
          <p:cNvPr id="29713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14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885113" y="6381750"/>
            <a:ext cx="692150" cy="25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fld id="{D021B405-1BC7-7A4E-BE15-AD585D16D75B}" type="slidenum">
              <a:rPr kumimoji="0" lang="ru-RU" sz="1600" b="1">
                <a:solidFill>
                  <a:srgbClr val="000000"/>
                </a:solidFill>
                <a:latin typeface="Pragmatica Book" charset="0"/>
              </a:rPr>
              <a:pPr/>
              <a:t>7</a:t>
            </a:fld>
            <a:endParaRPr kumimoji="0" lang="ru-RU" sz="1600" b="1">
              <a:solidFill>
                <a:srgbClr val="000000"/>
              </a:solidFill>
              <a:latin typeface="Pragmatica Book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700338" y="6524625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16" name="Text Box 3"/>
          <p:cNvSpPr txBox="1">
            <a:spLocks noChangeArrowheads="1"/>
          </p:cNvSpPr>
          <p:nvPr/>
        </p:nvSpPr>
        <p:spPr bwMode="auto">
          <a:xfrm>
            <a:off x="2752725" y="4076700"/>
            <a:ext cx="63785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/>
            <a:r>
              <a:rPr kumimoji="0" lang="ru-RU" sz="2800" b="1">
                <a:solidFill>
                  <a:srgbClr val="057931"/>
                </a:solidFill>
                <a:latin typeface="Times New Roman" charset="0"/>
                <a:cs typeface="Times New Roman" charset="0"/>
              </a:rPr>
              <a:t>Задача коллективного выбора жениха</a:t>
            </a:r>
          </a:p>
        </p:txBody>
      </p:sp>
      <p:graphicFrame>
        <p:nvGraphicFramePr>
          <p:cNvPr id="23" name="Group 115"/>
          <p:cNvGraphicFramePr>
            <a:graphicFrameLocks noGrp="1"/>
          </p:cNvGraphicFramePr>
          <p:nvPr/>
        </p:nvGraphicFramePr>
        <p:xfrm>
          <a:off x="395288" y="4797425"/>
          <a:ext cx="8424862" cy="1097104"/>
        </p:xfrm>
        <a:graphic>
          <a:graphicData uri="http://schemas.openxmlformats.org/drawingml/2006/table">
            <a:tbl>
              <a:tblPr/>
              <a:tblGrid>
                <a:gridCol w="1798637"/>
                <a:gridCol w="1225699"/>
                <a:gridCol w="1296144"/>
                <a:gridCol w="1440160"/>
                <a:gridCol w="2664222"/>
              </a:tblGrid>
              <a:tr h="27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/>
                        <a:ea typeface="Arial" charset="0"/>
                        <a:cs typeface="Times New Roman"/>
                      </a:endParaRPr>
                    </a:p>
                  </a:txBody>
                  <a:tcPr marT="45698" marB="4569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Дочка </a:t>
                      </a:r>
                      <a:endParaRPr kumimoji="0" lang="ru-RU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/>
                        <a:ea typeface="Arial" charset="0"/>
                        <a:cs typeface="Times New Roman"/>
                      </a:endParaRP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Мама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Бабушка 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Семейный совет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Иванов 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Петров</a:t>
                      </a: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 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Сидоров </a:t>
                      </a:r>
                    </a:p>
                  </a:txBody>
                  <a:tcPr marT="45698" marB="45698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0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Arial" charset="0"/>
                          <a:cs typeface="Times New Roman"/>
                        </a:rPr>
                        <a:t>1</a:t>
                      </a:r>
                    </a:p>
                  </a:txBody>
                  <a:tcPr marT="45698" marB="45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46" name="Заголовок 1"/>
          <p:cNvSpPr txBox="1">
            <a:spLocks/>
          </p:cNvSpPr>
          <p:nvPr/>
        </p:nvSpPr>
        <p:spPr bwMode="auto">
          <a:xfrm>
            <a:off x="0" y="188913"/>
            <a:ext cx="7364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dirty="0">
                <a:solidFill>
                  <a:srgbClr val="FFFF00"/>
                </a:solidFill>
                <a:latin typeface="Times New Roman" charset="0"/>
                <a:cs typeface="Times New Roman" charset="0"/>
              </a:rPr>
              <a:t>Трансформация рейтингов</a:t>
            </a:r>
          </a:p>
        </p:txBody>
      </p:sp>
    </p:spTree>
    <p:extLst>
      <p:ext uri="{BB962C8B-B14F-4D97-AF65-F5344CB8AC3E}">
        <p14:creationId xmlns:p14="http://schemas.microsoft.com/office/powerpoint/2010/main" val="3186569026"/>
      </p:ext>
    </p:extLst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0" y="188913"/>
            <a:ext cx="8243888" cy="647799"/>
          </a:xfrm>
          <a:prstGeom prst="rect">
            <a:avLst/>
          </a:prstGeom>
          <a:solidFill>
            <a:srgbClr val="5BCD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92D050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-439" y="332656"/>
            <a:ext cx="7572401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Контакты</a:t>
            </a:r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714612" y="6500834"/>
            <a:ext cx="532765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8388424" y="6237312"/>
            <a:ext cx="46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31C66C15-E70F-47D1-8844-A93127739D1B}" type="slidenum">
              <a:rPr lang="ru-RU" b="1" smtClean="0">
                <a:latin typeface="Pragmatica Book" pitchFamily="34" charset="0"/>
              </a:rPr>
              <a:pPr/>
              <a:t>8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6237288"/>
            <a:ext cx="19764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 rot="16200000">
            <a:off x="-1836738" y="2303463"/>
            <a:ext cx="45132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US" sz="1600" b="1">
                <a:solidFill>
                  <a:schemeClr val="bg1"/>
                </a:solidFill>
                <a:latin typeface="Pragmatica" charset="0"/>
              </a:rPr>
              <a:t>contacts</a:t>
            </a: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539750" y="4797425"/>
            <a:ext cx="7993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b="1">
                <a:solidFill>
                  <a:srgbClr val="595959"/>
                </a:solidFill>
              </a:rPr>
              <a:t>344 000, Россия, Ростов-на-Дону,</a:t>
            </a:r>
          </a:p>
          <a:p>
            <a:r>
              <a:rPr kumimoji="0" lang="ru-RU" b="1">
                <a:solidFill>
                  <a:srgbClr val="595959"/>
                </a:solidFill>
              </a:rPr>
              <a:t>пр. Соколова, 62, тел.</a:t>
            </a:r>
            <a:r>
              <a:rPr kumimoji="0" lang="en-US" b="1">
                <a:solidFill>
                  <a:srgbClr val="595959"/>
                </a:solidFill>
              </a:rPr>
              <a:t>:</a:t>
            </a:r>
            <a:r>
              <a:rPr kumimoji="0" lang="ru-RU" b="1">
                <a:solidFill>
                  <a:srgbClr val="595959"/>
                </a:solidFill>
              </a:rPr>
              <a:t> </a:t>
            </a:r>
            <a:r>
              <a:rPr kumimoji="0" lang="en-US" b="1">
                <a:solidFill>
                  <a:srgbClr val="595959"/>
                </a:solidFill>
              </a:rPr>
              <a:t>+7 (863) 2-000-000</a:t>
            </a:r>
          </a:p>
          <a:p>
            <a:r>
              <a:rPr kumimoji="0" lang="en-US" b="1">
                <a:solidFill>
                  <a:srgbClr val="595959"/>
                </a:solidFill>
              </a:rPr>
              <a:t>www.centrinvest.ru</a:t>
            </a:r>
            <a:endParaRPr kumimoji="0" lang="ru-RU" b="1">
              <a:solidFill>
                <a:srgbClr val="595959"/>
              </a:solidFill>
            </a:endParaRPr>
          </a:p>
        </p:txBody>
      </p:sp>
      <p:pic>
        <p:nvPicPr>
          <p:cNvPr id="18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1027113"/>
            <a:ext cx="81216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306907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11086</TotalTime>
  <Words>534</Words>
  <Application>Microsoft Macintosh PowerPoint</Application>
  <PresentationFormat>Экран (4:3)</PresentationFormat>
  <Paragraphs>224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Риск-устойчивые бизнес-модели банкинга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cib</dc:creator>
  <cp:lastModifiedBy>Василий Высоков</cp:lastModifiedBy>
  <cp:revision>582</cp:revision>
  <dcterms:created xsi:type="dcterms:W3CDTF">2010-11-15T06:16:55Z</dcterms:created>
  <dcterms:modified xsi:type="dcterms:W3CDTF">2016-09-08T03:59:27Z</dcterms:modified>
</cp:coreProperties>
</file>