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2" r:id="rId2"/>
    <p:sldId id="295" r:id="rId3"/>
    <p:sldId id="301" r:id="rId4"/>
    <p:sldId id="343" r:id="rId5"/>
    <p:sldId id="323" r:id="rId6"/>
    <p:sldId id="324" r:id="rId7"/>
    <p:sldId id="299" r:id="rId8"/>
    <p:sldId id="300" r:id="rId9"/>
    <p:sldId id="328" r:id="rId10"/>
    <p:sldId id="329" r:id="rId11"/>
    <p:sldId id="349" r:id="rId12"/>
    <p:sldId id="345" r:id="rId13"/>
    <p:sldId id="346" r:id="rId14"/>
    <p:sldId id="347" r:id="rId15"/>
    <p:sldId id="344" r:id="rId16"/>
    <p:sldId id="348" r:id="rId17"/>
  </p:sldIdLst>
  <p:sldSz cx="9906000" cy="6858000" type="A4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808B"/>
    <a:srgbClr val="A1A0A8"/>
    <a:srgbClr val="B2B1B7"/>
    <a:srgbClr val="D9D9D9"/>
    <a:srgbClr val="615F6D"/>
    <a:srgbClr val="00859B"/>
    <a:srgbClr val="F2A900"/>
    <a:srgbClr val="06038D"/>
    <a:srgbClr val="00A3E0"/>
    <a:srgbClr val="BC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52" y="72"/>
      </p:cViewPr>
      <p:guideLst>
        <p:guide orient="horz" pos="52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094" y="-102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sident\Desktop\&#1056;&#1080;&#1089;&#1077;&#1095;%20&#1052;&#1057;&#1055;\&#1043;&#1088;&#1072;&#1092;&#1080;&#1082;&#1080;%20&#1080;%20&#1090;&#1072;&#1073;&#1083;&#1080;&#1094;&#1099;%20&#1088;&#1080;&#1089;&#1077;&#1095;%20&#1052;&#1057;&#105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sident\Desktop\&#1056;&#1080;&#1089;&#1077;&#1095;%20&#1052;&#1057;&#1055;\&#1043;&#1088;&#1072;&#1092;&#1080;&#1082;&#1080;%20&#1080;%20&#1090;&#1072;&#1073;&#1083;&#1080;&#1094;&#1099;%20&#1088;&#1080;&#1089;&#1077;&#1095;%20&#1052;&#1057;&#1055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41067790368253E-2"/>
          <c:y val="6.3414634146341464E-2"/>
          <c:w val="0.88188172930313236"/>
          <c:h val="0.714634146341463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Основной!$B$20</c:f>
              <c:strCache>
                <c:ptCount val="1"/>
                <c:pt idx="0">
                  <c:v>Объем выданных кредитов субъектам МСБ, трлн. руб.</c:v>
                </c:pt>
              </c:strCache>
            </c:strRef>
          </c:tx>
          <c:spPr>
            <a:solidFill>
              <a:schemeClr val="accent1"/>
            </a:solidFill>
            <a:ln w="1270">
              <a:solidFill>
                <a:schemeClr val="tx1">
                  <a:alpha val="46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4B-4775-8C72-6C396A64E42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4B-4775-8C72-6C396A64E42E}"/>
              </c:ext>
            </c:extLst>
          </c:dPt>
          <c:cat>
            <c:numRef>
              <c:f>Основной!$A$21:$A$27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Основной!$B$21:$B$27</c:f>
              <c:numCache>
                <c:formatCode>General</c:formatCode>
                <c:ptCount val="7"/>
                <c:pt idx="0">
                  <c:v>3.01</c:v>
                </c:pt>
                <c:pt idx="1">
                  <c:v>4.7</c:v>
                </c:pt>
                <c:pt idx="2">
                  <c:v>6.06</c:v>
                </c:pt>
                <c:pt idx="3">
                  <c:v>6.94</c:v>
                </c:pt>
                <c:pt idx="4">
                  <c:v>8.06</c:v>
                </c:pt>
                <c:pt idx="5">
                  <c:v>7.61</c:v>
                </c:pt>
                <c:pt idx="6">
                  <c:v>5.4589999999999996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4B-4775-8C72-6C396A64E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78112"/>
        <c:axId val="173880856"/>
      </c:barChart>
      <c:lineChart>
        <c:grouping val="standard"/>
        <c:varyColors val="0"/>
        <c:ser>
          <c:idx val="0"/>
          <c:order val="1"/>
          <c:tx>
            <c:strRef>
              <c:f>Основной!$C$20</c:f>
              <c:strCache>
                <c:ptCount val="1"/>
                <c:pt idx="0">
                  <c:v>Темп прироста (к соотвествующему периоду прошлого года), % (правая шкала)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44B-4775-8C72-6C396A64E42E}"/>
              </c:ext>
            </c:extLst>
          </c:dPt>
          <c:dLbls>
            <c:dLbl>
              <c:idx val="1"/>
              <c:layout>
                <c:manualLayout>
                  <c:x val="-3.8136571446554385E-2"/>
                  <c:y val="-3.984339618117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4B-4775-8C72-6C396A64E42E}"/>
                </c:ext>
              </c:extLst>
            </c:dLbl>
            <c:dLbl>
              <c:idx val="2"/>
              <c:layout>
                <c:manualLayout>
                  <c:x val="-3.6400907013789945E-2"/>
                  <c:y val="-0.1002832287313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4B-4775-8C72-6C396A64E42E}"/>
                </c:ext>
              </c:extLst>
            </c:dLbl>
            <c:dLbl>
              <c:idx val="3"/>
              <c:layout>
                <c:manualLayout>
                  <c:x val="-2.4267291361724296E-2"/>
                  <c:y val="-5.8107380417710228E-2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896246424471201E-2"/>
                      <c:h val="6.28956468288533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4B-4775-8C72-6C396A64E42E}"/>
                </c:ext>
              </c:extLst>
            </c:dLbl>
            <c:dLbl>
              <c:idx val="4"/>
              <c:layout>
                <c:manualLayout>
                  <c:x val="-3.1684344018540131E-2"/>
                  <c:y val="4.289462049165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4B-4775-8C72-6C396A64E42E}"/>
                </c:ext>
              </c:extLst>
            </c:dLbl>
            <c:dLbl>
              <c:idx val="5"/>
              <c:layout>
                <c:manualLayout>
                  <c:x val="-2.0596256366932512E-2"/>
                  <c:y val="6.7398964644979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4B-4775-8C72-6C396A64E42E}"/>
                </c:ext>
              </c:extLst>
            </c:dLbl>
            <c:dLbl>
              <c:idx val="6"/>
              <c:layout>
                <c:manualLayout>
                  <c:x val="-2.9882285978070636E-2"/>
                  <c:y val="-7.471027707512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4B-4775-8C72-6C396A64E42E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Основной!$A$21:$A$27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Основной!$C$21:$C$27</c:f>
              <c:numCache>
                <c:formatCode>0%</c:formatCode>
                <c:ptCount val="7"/>
                <c:pt idx="1">
                  <c:v>0.56146179401993379</c:v>
                </c:pt>
                <c:pt idx="2">
                  <c:v>0.28999999999999998</c:v>
                </c:pt>
                <c:pt idx="3">
                  <c:v>0.15</c:v>
                </c:pt>
                <c:pt idx="4">
                  <c:v>0.16</c:v>
                </c:pt>
                <c:pt idx="5">
                  <c:v>-5.5831265508684891E-2</c:v>
                </c:pt>
                <c:pt idx="6">
                  <c:v>-0.28265440210249682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44B-4775-8C72-6C396A64E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80072"/>
        <c:axId val="173878504"/>
      </c:lineChart>
      <c:catAx>
        <c:axId val="1738781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38808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880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b="0">
                    <a:latin typeface="Arial" panose="020B0604020202020204" pitchFamily="34" charset="0"/>
                    <a:cs typeface="Arial" panose="020B0604020202020204" pitchFamily="34" charset="0"/>
                  </a:rPr>
                  <a:t>трлн. руб.</a:t>
                </a:r>
              </a:p>
            </c:rich>
          </c:tx>
          <c:overlay val="0"/>
        </c:title>
        <c:numFmt formatCode="General" sourceLinked="0"/>
        <c:majorTickMark val="cross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3878112"/>
        <c:crosses val="autoZero"/>
        <c:crossBetween val="between"/>
      </c:valAx>
      <c:catAx>
        <c:axId val="173880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878504"/>
        <c:crosses val="autoZero"/>
        <c:auto val="0"/>
        <c:lblAlgn val="ctr"/>
        <c:lblOffset val="100"/>
        <c:noMultiLvlLbl val="0"/>
      </c:catAx>
      <c:valAx>
        <c:axId val="173878504"/>
        <c:scaling>
          <c:orientation val="minMax"/>
        </c:scaling>
        <c:delete val="0"/>
        <c:axPos val="r"/>
        <c:numFmt formatCode="0%" sourceLinked="0"/>
        <c:majorTickMark val="cross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388007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7.0344827586206901E-2"/>
          <c:y val="0.87560975609756098"/>
          <c:w val="0.8510344827586207"/>
          <c:h val="9.9999999999999978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66809514031937E-2"/>
          <c:y val="9.9419260955131969E-2"/>
          <c:w val="0.95453134377106863"/>
          <c:h val="0.40548917183804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Знание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B0B-4295-BFD5-53A29837B7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Налоговые льготы</c:v>
                </c:pt>
                <c:pt idx="1">
                  <c:v>Льготное кредитование</c:v>
                </c:pt>
                <c:pt idx="2">
                  <c:v>Государственные субсидии</c:v>
                </c:pt>
                <c:pt idx="3">
                  <c:v>Информационная и консультационная поддержка</c:v>
                </c:pt>
                <c:pt idx="4">
                  <c:v>Образовательная поддержка</c:v>
                </c:pt>
                <c:pt idx="5">
                  <c:v>Имущественная поддержка</c:v>
                </c:pt>
                <c:pt idx="6">
                  <c:v>Прямое государственное финансирование</c:v>
                </c:pt>
                <c:pt idx="7">
                  <c:v>Ни о каких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40</c:v>
                </c:pt>
                <c:pt idx="1">
                  <c:v>37</c:v>
                </c:pt>
                <c:pt idx="2">
                  <c:v>32</c:v>
                </c:pt>
                <c:pt idx="3" formatCode="General">
                  <c:v>31</c:v>
                </c:pt>
                <c:pt idx="4" formatCode="General">
                  <c:v>26</c:v>
                </c:pt>
                <c:pt idx="5" formatCode="General">
                  <c:v>28</c:v>
                </c:pt>
                <c:pt idx="6" formatCode="General">
                  <c:v>22</c:v>
                </c:pt>
                <c:pt idx="7" formatCode="General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F-446E-B170-A50D57DC8B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2022280"/>
        <c:axId val="372018360"/>
      </c:barChart>
      <c:catAx>
        <c:axId val="37202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372018360"/>
        <c:crosses val="autoZero"/>
        <c:auto val="1"/>
        <c:lblAlgn val="ctr"/>
        <c:lblOffset val="100"/>
        <c:noMultiLvlLbl val="0"/>
      </c:catAx>
      <c:valAx>
        <c:axId val="3720183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7202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66809514031937E-2"/>
          <c:y val="4.037190704809112E-2"/>
          <c:w val="0.95453134377106863"/>
          <c:h val="0.46194446035616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Знание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CBC-4FFF-ACAB-F382453153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Налоговые льготы</c:v>
                </c:pt>
                <c:pt idx="1">
                  <c:v>Льготное кредитование</c:v>
                </c:pt>
                <c:pt idx="2">
                  <c:v>Государственные субсидии</c:v>
                </c:pt>
                <c:pt idx="3">
                  <c:v>Информационная и консультационная поддержка</c:v>
                </c:pt>
                <c:pt idx="4">
                  <c:v>Образовательная поддержка</c:v>
                </c:pt>
                <c:pt idx="5">
                  <c:v>Имущественная поддержка</c:v>
                </c:pt>
                <c:pt idx="6">
                  <c:v>Прямое государственное финансирование</c:v>
                </c:pt>
                <c:pt idx="7">
                  <c:v>Никакими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 formatCode="General">
                  <c:v>7</c:v>
                </c:pt>
                <c:pt idx="4" formatCode="General">
                  <c:v>2</c:v>
                </c:pt>
                <c:pt idx="5" formatCode="General">
                  <c:v>5</c:v>
                </c:pt>
                <c:pt idx="6" formatCode="General">
                  <c:v>0</c:v>
                </c:pt>
                <c:pt idx="7" formatCode="General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F-446E-B170-A50D57DC8B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2025808"/>
        <c:axId val="372014832"/>
      </c:barChart>
      <c:catAx>
        <c:axId val="37202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372014832"/>
        <c:crosses val="autoZero"/>
        <c:auto val="1"/>
        <c:lblAlgn val="ctr"/>
        <c:lblOffset val="100"/>
        <c:noMultiLvlLbl val="0"/>
      </c:catAx>
      <c:valAx>
        <c:axId val="3720148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7202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25450386985273E-2"/>
          <c:y val="6.7676159854616794E-2"/>
          <c:w val="0.91494790679134286"/>
          <c:h val="0.56595910639558566"/>
        </c:manualLayout>
      </c:layout>
      <c:lineChart>
        <c:grouping val="standard"/>
        <c:varyColors val="0"/>
        <c:ser>
          <c:idx val="0"/>
          <c:order val="0"/>
          <c:tx>
            <c:strRef>
              <c:f>Основной!$B$152</c:f>
              <c:strCache>
                <c:ptCount val="1"/>
                <c:pt idx="0">
                  <c:v>Просроченная задолженность по кредитам МСП, %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ymbol val="square"/>
            <c:size val="6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</c:spPr>
          </c:marker>
          <c:dLbls>
            <c:dLbl>
              <c:idx val="0"/>
              <c:layout>
                <c:manualLayout>
                  <c:x val="-1.5860261449879773E-2"/>
                  <c:y val="-3.9895364918867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D-4B1A-AF1A-5E727F59B104}"/>
                </c:ext>
              </c:extLst>
            </c:dLbl>
            <c:dLbl>
              <c:idx val="1"/>
              <c:layout>
                <c:manualLayout>
                  <c:x val="-9.3537411834544847E-3"/>
                  <c:y val="-3.7057442749964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1D-4B1A-AF1A-5E727F59B104}"/>
                </c:ext>
              </c:extLst>
            </c:dLbl>
            <c:dLbl>
              <c:idx val="2"/>
              <c:layout>
                <c:manualLayout>
                  <c:x val="-1.7419180427186688E-2"/>
                  <c:y val="-5.7710408465026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1D-4B1A-AF1A-5E727F59B104}"/>
                </c:ext>
              </c:extLst>
            </c:dLbl>
            <c:dLbl>
              <c:idx val="3"/>
              <c:layout>
                <c:manualLayout>
                  <c:x val="-1.6809379226780885E-2"/>
                  <c:y val="-4.716395176957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D-4B1A-AF1A-5E727F59B104}"/>
                </c:ext>
              </c:extLst>
            </c:dLbl>
            <c:dLbl>
              <c:idx val="4"/>
              <c:layout>
                <c:manualLayout>
                  <c:x val="-1.7724154409002105E-2"/>
                  <c:y val="-5.7270578760076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D-4B1A-AF1A-5E727F59B104}"/>
                </c:ext>
              </c:extLst>
            </c:dLbl>
            <c:dLbl>
              <c:idx val="5"/>
              <c:layout>
                <c:manualLayout>
                  <c:x val="-9.0144908137962804E-3"/>
                  <c:y val="-5.434145592166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1D-4B1A-AF1A-5E727F59B104}"/>
                </c:ext>
              </c:extLst>
            </c:dLbl>
            <c:dLbl>
              <c:idx val="6"/>
              <c:layout>
                <c:manualLayout>
                  <c:x val="-7.7947843195454031E-3"/>
                  <c:y val="-5.727059334085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1D-4B1A-AF1A-5E727F59B104}"/>
                </c:ext>
              </c:extLst>
            </c:dLbl>
            <c:dLbl>
              <c:idx val="7"/>
              <c:layout>
                <c:manualLayout>
                  <c:x val="-3.109321550108448E-2"/>
                  <c:y val="-0.11186920900600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1D-4B1A-AF1A-5E727F59B104}"/>
                </c:ext>
              </c:extLst>
            </c:dLbl>
            <c:dLbl>
              <c:idx val="8"/>
              <c:layout>
                <c:manualLayout>
                  <c:x val="-4.3440542745708133E-2"/>
                  <c:y val="-6.5330396295401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1D-4B1A-AF1A-5E727F59B104}"/>
                </c:ext>
              </c:extLst>
            </c:dLbl>
            <c:dLbl>
              <c:idx val="9"/>
              <c:layout>
                <c:manualLayout>
                  <c:x val="-5.4799920630447849E-2"/>
                  <c:y val="-4.62845229992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1D-4B1A-AF1A-5E727F59B104}"/>
                </c:ext>
              </c:extLst>
            </c:dLbl>
            <c:dLbl>
              <c:idx val="10"/>
              <c:layout>
                <c:manualLayout>
                  <c:x val="-4.3900003172339191E-2"/>
                  <c:y val="-7.1800750909976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1D-4B1A-AF1A-5E727F59B104}"/>
                </c:ext>
              </c:extLst>
            </c:dLbl>
            <c:dLbl>
              <c:idx val="11"/>
              <c:layout>
                <c:manualLayout>
                  <c:x val="-2.9843486189163053E-3"/>
                  <c:y val="-4.41988724067197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1D-4B1A-AF1A-5E727F59B1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Основной!$A$153:$A$164</c:f>
              <c:strCache>
                <c:ptCount val="12"/>
                <c:pt idx="0">
                  <c:v>01.01.2011</c:v>
                </c:pt>
                <c:pt idx="1">
                  <c:v>01.07.2011</c:v>
                </c:pt>
                <c:pt idx="2">
                  <c:v>01.01.2012</c:v>
                </c:pt>
                <c:pt idx="3">
                  <c:v>01.07.2012</c:v>
                </c:pt>
                <c:pt idx="4">
                  <c:v>01.01.2013</c:v>
                </c:pt>
                <c:pt idx="5">
                  <c:v>01.07.2013</c:v>
                </c:pt>
                <c:pt idx="6">
                  <c:v>01.01.2014</c:v>
                </c:pt>
                <c:pt idx="7">
                  <c:v>01.07.2014</c:v>
                </c:pt>
                <c:pt idx="8">
                  <c:v>01.01.2015</c:v>
                </c:pt>
                <c:pt idx="9">
                  <c:v>01.07.2015</c:v>
                </c:pt>
                <c:pt idx="10">
                  <c:v>01.01.2016</c:v>
                </c:pt>
                <c:pt idx="11">
                  <c:v>01.01.2017 (прогноз)</c:v>
                </c:pt>
              </c:strCache>
            </c:strRef>
          </c:cat>
          <c:val>
            <c:numRef>
              <c:f>Основной!$B$153:$B$164</c:f>
              <c:numCache>
                <c:formatCode>0.0%</c:formatCode>
                <c:ptCount val="12"/>
                <c:pt idx="0">
                  <c:v>8.8006766700644751E-2</c:v>
                </c:pt>
                <c:pt idx="1">
                  <c:v>8.958498071905556E-2</c:v>
                </c:pt>
                <c:pt idx="2">
                  <c:v>8.1893180568123808E-2</c:v>
                </c:pt>
                <c:pt idx="3">
                  <c:v>9.0761323927617543E-2</c:v>
                </c:pt>
                <c:pt idx="4">
                  <c:v>8.3940782394390637E-2</c:v>
                </c:pt>
                <c:pt idx="5">
                  <c:v>7.8037903896077246E-2</c:v>
                </c:pt>
                <c:pt idx="6">
                  <c:v>7.0813836412664782E-2</c:v>
                </c:pt>
                <c:pt idx="7">
                  <c:v>7.6405770068655565E-2</c:v>
                </c:pt>
                <c:pt idx="8">
                  <c:v>7.707665764805853E-2</c:v>
                </c:pt>
                <c:pt idx="9">
                  <c:v>0.11683451078843546</c:v>
                </c:pt>
                <c:pt idx="10">
                  <c:v>0.13814723988908098</c:v>
                </c:pt>
                <c:pt idx="11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91D-4B1A-AF1A-5E727F59B104}"/>
            </c:ext>
          </c:extLst>
        </c:ser>
        <c:ser>
          <c:idx val="1"/>
          <c:order val="1"/>
          <c:tx>
            <c:strRef>
              <c:f>Основной!$C$152</c:f>
              <c:strCache>
                <c:ptCount val="1"/>
                <c:pt idx="0">
                  <c:v>Просроченная задолженность по кредитам крупному бизнесу, %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Основной!$A$153:$A$164</c:f>
              <c:strCache>
                <c:ptCount val="12"/>
                <c:pt idx="0">
                  <c:v>01.01.2011</c:v>
                </c:pt>
                <c:pt idx="1">
                  <c:v>01.07.2011</c:v>
                </c:pt>
                <c:pt idx="2">
                  <c:v>01.01.2012</c:v>
                </c:pt>
                <c:pt idx="3">
                  <c:v>01.07.2012</c:v>
                </c:pt>
                <c:pt idx="4">
                  <c:v>01.01.2013</c:v>
                </c:pt>
                <c:pt idx="5">
                  <c:v>01.07.2013</c:v>
                </c:pt>
                <c:pt idx="6">
                  <c:v>01.01.2014</c:v>
                </c:pt>
                <c:pt idx="7">
                  <c:v>01.07.2014</c:v>
                </c:pt>
                <c:pt idx="8">
                  <c:v>01.01.2015</c:v>
                </c:pt>
                <c:pt idx="9">
                  <c:v>01.07.2015</c:v>
                </c:pt>
                <c:pt idx="10">
                  <c:v>01.01.2016</c:v>
                </c:pt>
                <c:pt idx="11">
                  <c:v>01.01.2017 (прогноз)</c:v>
                </c:pt>
              </c:strCache>
            </c:strRef>
          </c:cat>
          <c:val>
            <c:numRef>
              <c:f>Основной!$C$153:$C$164</c:f>
              <c:numCache>
                <c:formatCode>0.0%</c:formatCode>
                <c:ptCount val="12"/>
                <c:pt idx="0">
                  <c:v>4.2000000000000003E-2</c:v>
                </c:pt>
                <c:pt idx="1">
                  <c:v>4.02E-2</c:v>
                </c:pt>
                <c:pt idx="2">
                  <c:v>3.6999999999999998E-2</c:v>
                </c:pt>
                <c:pt idx="3">
                  <c:v>3.7999999999999999E-2</c:v>
                </c:pt>
                <c:pt idx="4">
                  <c:v>3.5000000000000003E-2</c:v>
                </c:pt>
                <c:pt idx="5">
                  <c:v>3.5000000000000003E-2</c:v>
                </c:pt>
                <c:pt idx="6">
                  <c:v>3.3000000000000002E-2</c:v>
                </c:pt>
                <c:pt idx="7">
                  <c:v>3.5000000000000003E-2</c:v>
                </c:pt>
                <c:pt idx="8">
                  <c:v>3.5000000000000003E-2</c:v>
                </c:pt>
                <c:pt idx="9">
                  <c:v>4.2000000000000003E-2</c:v>
                </c:pt>
                <c:pt idx="10">
                  <c:v>4.9000000000000002E-2</c:v>
                </c:pt>
                <c:pt idx="11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91D-4B1A-AF1A-5E727F59B104}"/>
            </c:ext>
          </c:extLst>
        </c:ser>
        <c:ser>
          <c:idx val="2"/>
          <c:order val="2"/>
          <c:tx>
            <c:strRef>
              <c:f>Основной!$D$152</c:f>
              <c:strCache>
                <c:ptCount val="1"/>
                <c:pt idx="0">
                  <c:v>Просроченная задолженность по кредитам ФЛ (кроме ипотеки), %</c:v>
                </c:pt>
              </c:strCache>
            </c:strRef>
          </c:tx>
          <c:spPr>
            <a:ln w="41275">
              <a:solidFill>
                <a:schemeClr val="tx2"/>
              </a:solidFill>
            </a:ln>
          </c:spPr>
          <c:marker>
            <c:symbol val="squar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cat>
            <c:strRef>
              <c:f>Основной!$A$153:$A$164</c:f>
              <c:strCache>
                <c:ptCount val="12"/>
                <c:pt idx="0">
                  <c:v>01.01.2011</c:v>
                </c:pt>
                <c:pt idx="1">
                  <c:v>01.07.2011</c:v>
                </c:pt>
                <c:pt idx="2">
                  <c:v>01.01.2012</c:v>
                </c:pt>
                <c:pt idx="3">
                  <c:v>01.07.2012</c:v>
                </c:pt>
                <c:pt idx="4">
                  <c:v>01.01.2013</c:v>
                </c:pt>
                <c:pt idx="5">
                  <c:v>01.07.2013</c:v>
                </c:pt>
                <c:pt idx="6">
                  <c:v>01.01.2014</c:v>
                </c:pt>
                <c:pt idx="7">
                  <c:v>01.07.2014</c:v>
                </c:pt>
                <c:pt idx="8">
                  <c:v>01.01.2015</c:v>
                </c:pt>
                <c:pt idx="9">
                  <c:v>01.07.2015</c:v>
                </c:pt>
                <c:pt idx="10">
                  <c:v>01.01.2016</c:v>
                </c:pt>
                <c:pt idx="11">
                  <c:v>01.01.2017 (прогноз)</c:v>
                </c:pt>
              </c:strCache>
            </c:strRef>
          </c:cat>
          <c:val>
            <c:numRef>
              <c:f>Основной!$D$153:$D$164</c:f>
              <c:numCache>
                <c:formatCode>0.0%</c:formatCode>
                <c:ptCount val="12"/>
                <c:pt idx="0">
                  <c:v>8.1430994641226676E-2</c:v>
                </c:pt>
                <c:pt idx="1">
                  <c:v>7.452292410286325E-2</c:v>
                </c:pt>
                <c:pt idx="2">
                  <c:v>6.0346179623202718E-2</c:v>
                </c:pt>
                <c:pt idx="3">
                  <c:v>5.2748267438105331E-2</c:v>
                </c:pt>
                <c:pt idx="4">
                  <c:v>4.7280834381666491E-2</c:v>
                </c:pt>
                <c:pt idx="5">
                  <c:v>5.0988558519114525E-2</c:v>
                </c:pt>
                <c:pt idx="6">
                  <c:v>5.4838763650745789E-2</c:v>
                </c:pt>
                <c:pt idx="7">
                  <c:v>6.891390280513085E-2</c:v>
                </c:pt>
                <c:pt idx="8">
                  <c:v>7.9649247436764575E-2</c:v>
                </c:pt>
                <c:pt idx="9">
                  <c:v>0.10582656669698973</c:v>
                </c:pt>
                <c:pt idx="10">
                  <c:v>0.11794329074546561</c:v>
                </c:pt>
                <c:pt idx="11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91D-4B1A-AF1A-5E727F59B104}"/>
            </c:ext>
          </c:extLst>
        </c:ser>
        <c:ser>
          <c:idx val="3"/>
          <c:order val="3"/>
          <c:tx>
            <c:strRef>
              <c:f>Основной!$E$152</c:f>
              <c:strCache>
                <c:ptCount val="1"/>
                <c:pt idx="0">
                  <c:v>Просроченная задолженность ипотечным кредитам, %</c:v>
                </c:pt>
              </c:strCache>
            </c:strRef>
          </c:tx>
          <c:spPr>
            <a:ln w="41275">
              <a:solidFill>
                <a:schemeClr val="bg2"/>
              </a:solidFill>
            </a:ln>
          </c:spPr>
          <c:marker>
            <c:symbol val="square"/>
            <c:size val="6"/>
            <c:spPr>
              <a:solidFill>
                <a:schemeClr val="bg2"/>
              </a:solidFill>
              <a:ln w="41275">
                <a:solidFill>
                  <a:schemeClr val="bg2"/>
                </a:solidFill>
              </a:ln>
            </c:spPr>
          </c:marker>
          <c:cat>
            <c:strRef>
              <c:f>Основной!$A$153:$A$164</c:f>
              <c:strCache>
                <c:ptCount val="12"/>
                <c:pt idx="0">
                  <c:v>01.01.2011</c:v>
                </c:pt>
                <c:pt idx="1">
                  <c:v>01.07.2011</c:v>
                </c:pt>
                <c:pt idx="2">
                  <c:v>01.01.2012</c:v>
                </c:pt>
                <c:pt idx="3">
                  <c:v>01.07.2012</c:v>
                </c:pt>
                <c:pt idx="4">
                  <c:v>01.01.2013</c:v>
                </c:pt>
                <c:pt idx="5">
                  <c:v>01.07.2013</c:v>
                </c:pt>
                <c:pt idx="6">
                  <c:v>01.01.2014</c:v>
                </c:pt>
                <c:pt idx="7">
                  <c:v>01.07.2014</c:v>
                </c:pt>
                <c:pt idx="8">
                  <c:v>01.01.2015</c:v>
                </c:pt>
                <c:pt idx="9">
                  <c:v>01.07.2015</c:v>
                </c:pt>
                <c:pt idx="10">
                  <c:v>01.01.2016</c:v>
                </c:pt>
                <c:pt idx="11">
                  <c:v>01.01.2017 (прогноз)</c:v>
                </c:pt>
              </c:strCache>
            </c:strRef>
          </c:cat>
          <c:val>
            <c:numRef>
              <c:f>Основной!$E$153:$E$164</c:f>
              <c:numCache>
                <c:formatCode>0.0%</c:formatCode>
                <c:ptCount val="12"/>
                <c:pt idx="0">
                  <c:v>3.6862931910006697E-2</c:v>
                </c:pt>
                <c:pt idx="1">
                  <c:v>3.4779566692937448E-2</c:v>
                </c:pt>
                <c:pt idx="2">
                  <c:v>3.0647431814585978E-2</c:v>
                </c:pt>
                <c:pt idx="3">
                  <c:v>2.7419018338527164E-2</c:v>
                </c:pt>
                <c:pt idx="4">
                  <c:v>2.0856657607335054E-2</c:v>
                </c:pt>
                <c:pt idx="5">
                  <c:v>1.8373690113918813E-2</c:v>
                </c:pt>
                <c:pt idx="6">
                  <c:v>1.4916057058770445E-2</c:v>
                </c:pt>
                <c:pt idx="7">
                  <c:v>1.3329856276886654E-2</c:v>
                </c:pt>
                <c:pt idx="8">
                  <c:v>1.3064672922624329E-2</c:v>
                </c:pt>
                <c:pt idx="9">
                  <c:v>1.4686670867925826E-2</c:v>
                </c:pt>
                <c:pt idx="10">
                  <c:v>1.6856059156776172E-2</c:v>
                </c:pt>
                <c:pt idx="11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91D-4B1A-AF1A-5E727F59B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881640"/>
        <c:axId val="17969912"/>
      </c:lineChart>
      <c:catAx>
        <c:axId val="17388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17969912"/>
        <c:crosses val="autoZero"/>
        <c:auto val="1"/>
        <c:lblAlgn val="ctr"/>
        <c:lblOffset val="100"/>
        <c:noMultiLvlLbl val="0"/>
      </c:catAx>
      <c:valAx>
        <c:axId val="179699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73881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5178965006050988E-2"/>
          <c:y val="0.78201310965448279"/>
          <c:w val="0.81037398827163076"/>
          <c:h val="0.1856524718191114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450111900537553E-2"/>
          <c:y val="0.10838171814408157"/>
          <c:w val="0.89615214824306666"/>
          <c:h val="0.66028803722978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Ставка для МСП</c:v>
                </c:pt>
              </c:strCache>
            </c:strRef>
          </c:tx>
          <c:spPr>
            <a:solidFill>
              <a:srgbClr val="BC204B"/>
            </a:solidFill>
          </c:spPr>
          <c:invertIfNegative val="0"/>
          <c:dLbls>
            <c:dLbl>
              <c:idx val="0"/>
              <c:layout>
                <c:manualLayout>
                  <c:x val="8.7480730078611114E-3"/>
                  <c:y val="-1.8766793356443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C-468E-A0FB-57746DBC863C}"/>
                </c:ext>
              </c:extLst>
            </c:dLbl>
            <c:dLbl>
              <c:idx val="1"/>
              <c:layout>
                <c:manualLayout>
                  <c:x val="6.8416967500465808E-3"/>
                  <c:y val="-5.195673056843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C-468E-A0FB-57746DBC863C}"/>
                </c:ext>
              </c:extLst>
            </c:dLbl>
            <c:dLbl>
              <c:idx val="2"/>
              <c:layout>
                <c:manualLayout>
                  <c:x val="8.7355820392362145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C-468E-A0FB-57746DBC863C}"/>
                </c:ext>
              </c:extLst>
            </c:dLbl>
            <c:dLbl>
              <c:idx val="5"/>
              <c:layout>
                <c:manualLayout>
                  <c:x val="-2.4082124880309341E-3"/>
                  <c:y val="-5.195673056843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C-468E-A0FB-57746DBC863C}"/>
                </c:ext>
              </c:extLst>
            </c:dLbl>
            <c:dLbl>
              <c:idx val="6"/>
              <c:layout>
                <c:manualLayout>
                  <c:x val="7.0002626573124728E-3"/>
                  <c:y val="1.3895223377744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CC-468E-A0FB-57746DBC863C}"/>
                </c:ext>
              </c:extLst>
            </c:dLbl>
            <c:dLbl>
              <c:idx val="7"/>
              <c:layout>
                <c:manualLayout>
                  <c:x val="2.0802089045108244E-3"/>
                  <c:y val="2.2267329351654642E-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400" b="1" baseline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15-16%</a:t>
                    </a:r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CC-468E-A0FB-57746DBC863C}"/>
                </c:ext>
              </c:extLst>
            </c:dLbl>
            <c:dLbl>
              <c:idx val="8"/>
              <c:layout>
                <c:manualLayout>
                  <c:x val="8.1369408021769452E-3"/>
                  <c:y val="1.1213298250010441E-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400" b="1" baseline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16-17%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CC-468E-A0FB-57746DBC863C}"/>
                </c:ext>
              </c:extLst>
            </c:dLbl>
            <c:dLbl>
              <c:idx val="9"/>
              <c:layout>
                <c:manualLayout>
                  <c:x val="2.95527065095421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/>
                      <a:t>18-19%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CC-468E-A0FB-57746DBC86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Лист1!$A$3:$A$12</c:f>
              <c:strCache>
                <c:ptCount val="10"/>
                <c:pt idx="0">
                  <c:v>USA</c:v>
                </c:pt>
                <c:pt idx="1">
                  <c:v>UK</c:v>
                </c:pt>
                <c:pt idx="2">
                  <c:v>France</c:v>
                </c:pt>
                <c:pt idx="3">
                  <c:v>Italy</c:v>
                </c:pt>
                <c:pt idx="4">
                  <c:v>Sweden</c:v>
                </c:pt>
                <c:pt idx="5">
                  <c:v>Slovakia</c:v>
                </c:pt>
                <c:pt idx="6">
                  <c:v>China</c:v>
                </c:pt>
                <c:pt idx="7">
                  <c:v>Russia (2013)</c:v>
                </c:pt>
                <c:pt idx="8">
                  <c:v>Russia (2014)</c:v>
                </c:pt>
                <c:pt idx="9">
                  <c:v>Russia (2015)</c:v>
                </c:pt>
              </c:strCache>
            </c:strRef>
          </c:cat>
          <c:val>
            <c:numRef>
              <c:f>Лист1!$B$3:$B$12</c:f>
              <c:numCache>
                <c:formatCode>0.0%</c:formatCode>
                <c:ptCount val="10"/>
                <c:pt idx="0">
                  <c:v>3.5000000000000003E-2</c:v>
                </c:pt>
                <c:pt idx="1">
                  <c:v>3.5999999999999997E-2</c:v>
                </c:pt>
                <c:pt idx="2">
                  <c:v>2.1999999999999999E-2</c:v>
                </c:pt>
                <c:pt idx="3">
                  <c:v>5.3999999999999999E-2</c:v>
                </c:pt>
                <c:pt idx="4">
                  <c:v>3.3000000000000002E-2</c:v>
                </c:pt>
                <c:pt idx="5">
                  <c:v>3.5999999999999997E-2</c:v>
                </c:pt>
                <c:pt idx="6">
                  <c:v>7.9000000000000001E-2</c:v>
                </c:pt>
                <c:pt idx="7">
                  <c:v>0.155</c:v>
                </c:pt>
                <c:pt idx="8">
                  <c:v>0.16500000000000001</c:v>
                </c:pt>
                <c:pt idx="9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CC-468E-A0FB-57746DBC863C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Инфляция</c:v>
                </c:pt>
              </c:strCache>
            </c:strRef>
          </c:tx>
          <c:spPr>
            <a:solidFill>
              <a:srgbClr val="F2A900"/>
            </a:solidFill>
          </c:spPr>
          <c:invertIfNegative val="0"/>
          <c:cat>
            <c:strRef>
              <c:f>Лист1!$A$3:$A$12</c:f>
              <c:strCache>
                <c:ptCount val="10"/>
                <c:pt idx="0">
                  <c:v>USA</c:v>
                </c:pt>
                <c:pt idx="1">
                  <c:v>UK</c:v>
                </c:pt>
                <c:pt idx="2">
                  <c:v>France</c:v>
                </c:pt>
                <c:pt idx="3">
                  <c:v>Italy</c:v>
                </c:pt>
                <c:pt idx="4">
                  <c:v>Sweden</c:v>
                </c:pt>
                <c:pt idx="5">
                  <c:v>Slovakia</c:v>
                </c:pt>
                <c:pt idx="6">
                  <c:v>China</c:v>
                </c:pt>
                <c:pt idx="7">
                  <c:v>Russia (2013)</c:v>
                </c:pt>
                <c:pt idx="8">
                  <c:v>Russia (2014)</c:v>
                </c:pt>
                <c:pt idx="9">
                  <c:v>Russia (2015)</c:v>
                </c:pt>
              </c:strCache>
            </c:strRef>
          </c:cat>
          <c:val>
            <c:numRef>
              <c:f>Лист1!$C$3:$C$12</c:f>
              <c:numCache>
                <c:formatCode>0.0%</c:formatCode>
                <c:ptCount val="10"/>
                <c:pt idx="0">
                  <c:v>1.4999999999999999E-2</c:v>
                </c:pt>
                <c:pt idx="1">
                  <c:v>0.02</c:v>
                </c:pt>
                <c:pt idx="2">
                  <c:v>6.8999999999999999E-3</c:v>
                </c:pt>
                <c:pt idx="3">
                  <c:v>6.6E-3</c:v>
                </c:pt>
                <c:pt idx="4">
                  <c:v>1.4E-3</c:v>
                </c:pt>
                <c:pt idx="5">
                  <c:v>4.3E-3</c:v>
                </c:pt>
                <c:pt idx="6">
                  <c:v>2.5100000000000001E-2</c:v>
                </c:pt>
                <c:pt idx="7">
                  <c:v>6.4500000000000002E-2</c:v>
                </c:pt>
                <c:pt idx="8">
                  <c:v>0.11360000000000001</c:v>
                </c:pt>
                <c:pt idx="9">
                  <c:v>0.12909999999999999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CC-468E-A0FB-57746DBC8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4032"/>
        <c:axId val="173738632"/>
      </c:barChart>
      <c:catAx>
        <c:axId val="179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3738632"/>
        <c:crosses val="autoZero"/>
        <c:auto val="1"/>
        <c:lblAlgn val="ctr"/>
        <c:lblOffset val="100"/>
        <c:noMultiLvlLbl val="0"/>
      </c:catAx>
      <c:valAx>
        <c:axId val="173738632"/>
        <c:scaling>
          <c:orientation val="minMax"/>
          <c:max val="0.19000000000000003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964032"/>
        <c:crosses val="autoZero"/>
        <c:crossBetween val="between"/>
        <c:majorUnit val="0.1"/>
      </c:valAx>
      <c:spPr>
        <a:noFill/>
        <a:ln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txPr>
        <a:bodyPr/>
        <a:lstStyle/>
        <a:p>
          <a:pPr>
            <a:defRPr sz="16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ED8B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i="0" u="none" strike="noStrike" kern="1200" baseline="0" dirty="0">
                <a:solidFill>
                  <a:srgbClr val="ED8B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Лизинг</a:t>
            </a:r>
          </a:p>
        </c:rich>
      </c:tx>
      <c:layout>
        <c:manualLayout>
          <c:xMode val="edge"/>
          <c:yMode val="edge"/>
          <c:x val="3.6894441188773758E-4"/>
          <c:y val="5.01992236997542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625594185993525E-2"/>
          <c:y val="0.22698607311011862"/>
          <c:w val="0.95234650657906639"/>
          <c:h val="0.40169256359403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Лизинг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7B-4D65-A92C-7DA20AEBD4E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57B-4D65-A92C-7DA20AEBD4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200" b="0" i="0" u="none" strike="noStrike" kern="1200" baseline="0">
                    <a:solidFill>
                      <a:srgbClr val="E6E6E6">
                        <a:lumMod val="5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Россия</c:v>
                </c:pt>
                <c:pt idx="1">
                  <c:v>EU28</c:v>
                </c:pt>
                <c:pt idx="2">
                  <c:v>Germany</c:v>
                </c:pt>
                <c:pt idx="3">
                  <c:v>Poland</c:v>
                </c:pt>
                <c:pt idx="4">
                  <c:v>Slovakia</c:v>
                </c:pt>
                <c:pt idx="5">
                  <c:v>UK</c:v>
                </c:pt>
                <c:pt idx="6">
                  <c:v>France</c:v>
                </c:pt>
                <c:pt idx="7">
                  <c:v>Spain</c:v>
                </c:pt>
                <c:pt idx="8">
                  <c:v>Greece</c:v>
                </c:pt>
                <c:pt idx="9">
                  <c:v>Italy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 formatCode="General">
                  <c:v>13</c:v>
                </c:pt>
                <c:pt idx="1">
                  <c:v>47</c:v>
                </c:pt>
                <c:pt idx="2">
                  <c:v>59</c:v>
                </c:pt>
                <c:pt idx="3">
                  <c:v>56.999999999999993</c:v>
                </c:pt>
                <c:pt idx="4">
                  <c:v>53</c:v>
                </c:pt>
                <c:pt idx="5">
                  <c:v>50</c:v>
                </c:pt>
                <c:pt idx="6">
                  <c:v>48</c:v>
                </c:pt>
                <c:pt idx="7">
                  <c:v>41</c:v>
                </c:pt>
                <c:pt idx="8">
                  <c:v>31</c:v>
                </c:pt>
                <c:pt idx="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7B-4D65-A92C-7DA20AEBD4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5701920"/>
        <c:axId val="255695256"/>
      </c:barChart>
      <c:catAx>
        <c:axId val="25570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5F6D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55695256"/>
        <c:crosses val="autoZero"/>
        <c:auto val="1"/>
        <c:lblAlgn val="ctr"/>
        <c:lblOffset val="100"/>
        <c:noMultiLvlLbl val="0"/>
      </c:catAx>
      <c:valAx>
        <c:axId val="255695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7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i="0" u="none" strike="noStrike" kern="1200" baseline="0">
                <a:solidFill>
                  <a:srgbClr val="ED8B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i="0" u="none" strike="noStrike" kern="1200" baseline="0" dirty="0">
                <a:solidFill>
                  <a:srgbClr val="ED8B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Факторинг</a:t>
            </a:r>
          </a:p>
        </c:rich>
      </c:tx>
      <c:layout>
        <c:manualLayout>
          <c:xMode val="edge"/>
          <c:yMode val="edge"/>
          <c:x val="9.3783358053511475E-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1241631926005526E-2"/>
          <c:y val="0.33265666559924717"/>
          <c:w val="0.93110483366595564"/>
          <c:h val="0.27108762636891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Факторинг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02-4A70-A226-D99083147F0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02-4A70-A226-D99083147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615F6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Россия</c:v>
                </c:pt>
                <c:pt idx="1">
                  <c:v>EU28</c:v>
                </c:pt>
                <c:pt idx="2">
                  <c:v>France</c:v>
                </c:pt>
                <c:pt idx="3">
                  <c:v>Greece</c:v>
                </c:pt>
                <c:pt idx="4">
                  <c:v>Spain</c:v>
                </c:pt>
                <c:pt idx="5">
                  <c:v>UK</c:v>
                </c:pt>
                <c:pt idx="6">
                  <c:v>Poland</c:v>
                </c:pt>
                <c:pt idx="7">
                  <c:v>Italy</c:v>
                </c:pt>
                <c:pt idx="8">
                  <c:v>Slovakia</c:v>
                </c:pt>
                <c:pt idx="9">
                  <c:v>Germany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 formatCode="General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  <c:pt idx="4">
                  <c:v>14.000000000000002</c:v>
                </c:pt>
                <c:pt idx="5">
                  <c:v>13</c:v>
                </c:pt>
                <c:pt idx="6">
                  <c:v>12</c:v>
                </c:pt>
                <c:pt idx="7">
                  <c:v>7.0000000000000009</c:v>
                </c:pt>
                <c:pt idx="8">
                  <c:v>7.0000000000000009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02-4A70-A226-D99083147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5694080"/>
        <c:axId val="255697216"/>
      </c:barChart>
      <c:catAx>
        <c:axId val="25569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5F6D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55697216"/>
        <c:crosses val="autoZero"/>
        <c:auto val="1"/>
        <c:lblAlgn val="ctr"/>
        <c:lblOffset val="100"/>
        <c:noMultiLvlLbl val="0"/>
      </c:catAx>
      <c:valAx>
        <c:axId val="25569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6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400" b="1" kern="1200" dirty="0">
                <a:solidFill>
                  <a:srgbClr val="ED8B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u="none" kern="1200" dirty="0">
                <a:solidFill>
                  <a:srgbClr val="ED8B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Банковский кредит</a:t>
            </a:r>
          </a:p>
        </c:rich>
      </c:tx>
      <c:layout>
        <c:manualLayout>
          <c:xMode val="edge"/>
          <c:yMode val="edge"/>
          <c:x val="2.8800090877090685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1533696548448871E-2"/>
          <c:y val="0.33947595495188837"/>
          <c:w val="0.95234650657906639"/>
          <c:h val="0.32401474440060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Бановский кредит (за исключением кредитной линии и овердрафта)</c:v>
                </c:pt>
              </c:strCache>
            </c:strRef>
          </c:tx>
          <c:spPr>
            <a:solidFill>
              <a:srgbClr val="C00000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CD-482D-9272-4634554105E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CD-482D-9272-4634554105E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CD-482D-9272-4634554105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CD-482D-9272-4634554105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CD-482D-9272-4634554105E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CD-482D-9272-4634554105E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ECD-482D-9272-4634554105E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ECD-482D-9272-4634554105E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ECD-482D-9272-4634554105E7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ECD-482D-9272-4634554105E7}"/>
              </c:ext>
            </c:extLst>
          </c:dPt>
          <c:dLbls>
            <c:dLbl>
              <c:idx val="0"/>
              <c:layout>
                <c:manualLayout>
                  <c:x val="1.54781139298393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D-482D-9272-4634554105E7}"/>
                </c:ext>
              </c:extLst>
            </c:dLbl>
            <c:dLbl>
              <c:idx val="1"/>
              <c:layout>
                <c:manualLayout>
                  <c:x val="0"/>
                  <c:y val="5.5188657209996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CD-482D-9272-463455410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615F6D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Россия</c:v>
                </c:pt>
                <c:pt idx="1">
                  <c:v>EU28</c:v>
                </c:pt>
                <c:pt idx="2">
                  <c:v>France</c:v>
                </c:pt>
                <c:pt idx="3">
                  <c:v>Spain</c:v>
                </c:pt>
                <c:pt idx="4">
                  <c:v>Italy</c:v>
                </c:pt>
                <c:pt idx="5">
                  <c:v>Greece</c:v>
                </c:pt>
                <c:pt idx="6">
                  <c:v>Germany</c:v>
                </c:pt>
                <c:pt idx="7">
                  <c:v>Poland</c:v>
                </c:pt>
                <c:pt idx="8">
                  <c:v>UK</c:v>
                </c:pt>
                <c:pt idx="9">
                  <c:v>Slovakia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32</c:v>
                </c:pt>
                <c:pt idx="1">
                  <c:v>50</c:v>
                </c:pt>
                <c:pt idx="2">
                  <c:v>65</c:v>
                </c:pt>
                <c:pt idx="3">
                  <c:v>59</c:v>
                </c:pt>
                <c:pt idx="4">
                  <c:v>56.000000000000007</c:v>
                </c:pt>
                <c:pt idx="5">
                  <c:v>53</c:v>
                </c:pt>
                <c:pt idx="6">
                  <c:v>49</c:v>
                </c:pt>
                <c:pt idx="7">
                  <c:v>43</c:v>
                </c:pt>
                <c:pt idx="8">
                  <c:v>40</c:v>
                </c:pt>
                <c:pt idx="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ECD-482D-9272-4634554105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5708192"/>
        <c:axId val="255694472"/>
      </c:barChart>
      <c:catAx>
        <c:axId val="2557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615F6D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55694472"/>
        <c:crosses val="autoZero"/>
        <c:auto val="1"/>
        <c:lblAlgn val="ctr"/>
        <c:lblOffset val="100"/>
        <c:noMultiLvlLbl val="0"/>
      </c:catAx>
      <c:valAx>
        <c:axId val="2556944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57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34452890643816"/>
          <c:y val="6.9310766597515505E-2"/>
          <c:w val="0.75295430397826235"/>
          <c:h val="0.69548426641495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14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77-412D-867A-DFB3D173A29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77-412D-867A-DFB3D173A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Да, привлекает</c:v>
                </c:pt>
                <c:pt idx="1">
                  <c:v>Нет, не привлекает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7-412D-867A-DFB3D173A2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Да, привлекает</c:v>
                </c:pt>
                <c:pt idx="1">
                  <c:v>Нет, не привлекает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77-412D-867A-DFB3D173A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5702312"/>
        <c:axId val="255699176"/>
      </c:barChart>
      <c:catAx>
        <c:axId val="25570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5699176"/>
        <c:crosses val="autoZero"/>
        <c:auto val="1"/>
        <c:lblAlgn val="ctr"/>
        <c:lblOffset val="100"/>
        <c:noMultiLvlLbl val="0"/>
      </c:catAx>
      <c:valAx>
        <c:axId val="255699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7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33822326791987"/>
          <c:y val="3.5016822863754481E-2"/>
          <c:w val="0.44943560174858516"/>
          <c:h val="0.929966354272491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A4-4DFA-A9D5-34B2BCEF2A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Высокая стоимость привлечения</c:v>
                </c:pt>
                <c:pt idx="1">
                  <c:v>Нет необходимости</c:v>
                </c:pt>
                <c:pt idx="2">
                  <c:v>Есть опасения, что компания не сможет расплатиться за кредит</c:v>
                </c:pt>
                <c:pt idx="3">
                  <c:v>Наша компания не имеет залоговой базы</c:v>
                </c:pt>
                <c:pt idx="4">
                  <c:v>Не доверяю финансовым организациям</c:v>
                </c:pt>
                <c:pt idx="5">
                  <c:v>Считаем, что мы не сможем получить такое финансирование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</c:v>
                </c:pt>
                <c:pt idx="1">
                  <c:v>41</c:v>
                </c:pt>
                <c:pt idx="2">
                  <c:v>17</c:v>
                </c:pt>
                <c:pt idx="3">
                  <c:v>11</c:v>
                </c:pt>
                <c:pt idx="4">
                  <c:v>7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A4-4DFA-A9D5-34B2BCEF2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255700352"/>
        <c:axId val="255702704"/>
      </c:barChart>
      <c:catAx>
        <c:axId val="255700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5702704"/>
        <c:crosses val="autoZero"/>
        <c:auto val="1"/>
        <c:lblAlgn val="ctr"/>
        <c:lblOffset val="100"/>
        <c:noMultiLvlLbl val="0"/>
      </c:catAx>
      <c:valAx>
        <c:axId val="25570270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25570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26909496340446E-3"/>
          <c:y val="3.8821127140997669E-2"/>
          <c:w val="0.99151028737930791"/>
          <c:h val="0.72253509463240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44-447C-AEA7-6796B9C8B37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44-447C-AEA7-6796B9C8B37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44-447C-AEA7-6796B9C8B370}"/>
              </c:ext>
            </c:extLst>
          </c:dPt>
          <c:dLbls>
            <c:dLbl>
              <c:idx val="2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F44-447C-AEA7-6796B9C8B370}"/>
                </c:ext>
              </c:extLst>
            </c:dLbl>
            <c:dLbl>
              <c:idx val="3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F44-447C-AEA7-6796B9C8B370}"/>
                </c:ext>
              </c:extLst>
            </c:dLbl>
            <c:dLbl>
              <c:idx val="5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F44-447C-AEA7-6796B9C8B370}"/>
                </c:ext>
              </c:extLst>
            </c:dLbl>
            <c:dLbl>
              <c:idx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F44-447C-AEA7-6796B9C8B370}"/>
                </c:ext>
              </c:extLst>
            </c:dLbl>
            <c:dLbl>
              <c:idx val="7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F44-447C-AEA7-6796B9C8B370}"/>
                </c:ext>
              </c:extLst>
            </c:dLbl>
            <c:dLbl>
              <c:idx val="8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F44-447C-AEA7-6796B9C8B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Беззалоговый банковский кредит </c:v>
                </c:pt>
                <c:pt idx="1">
                  <c:v>Залоговый банковский кредит </c:v>
                </c:pt>
                <c:pt idx="2">
                  <c:v>Берем деньги в долг у друзей</c:v>
                </c:pt>
                <c:pt idx="3">
                  <c:v>Банковские кредиты от имени физического лица</c:v>
                </c:pt>
                <c:pt idx="4">
                  <c:v>Кредитная линия в банке</c:v>
                </c:pt>
                <c:pt idx="5">
                  <c:v>Займы в МФО</c:v>
                </c:pt>
                <c:pt idx="6">
                  <c:v>Займы в кредитных кооперативах</c:v>
                </c:pt>
                <c:pt idx="7">
                  <c:v>Государственные субсидии</c:v>
                </c:pt>
                <c:pt idx="8">
                  <c:v>Частные инвестиции</c:v>
                </c:pt>
              </c:strCache>
            </c:strRef>
          </c:cat>
          <c:val>
            <c:numRef>
              <c:f>Лист1!$B$2:$B$10</c:f>
              <c:numCache>
                <c:formatCode>###0</c:formatCode>
                <c:ptCount val="9"/>
                <c:pt idx="0">
                  <c:v>25.675675675675674</c:v>
                </c:pt>
                <c:pt idx="1">
                  <c:v>21.621621621621621</c:v>
                </c:pt>
                <c:pt idx="2">
                  <c:v>18.918918918918919</c:v>
                </c:pt>
                <c:pt idx="3">
                  <c:v>14.864864864864865</c:v>
                </c:pt>
                <c:pt idx="4">
                  <c:v>14.864864864864865</c:v>
                </c:pt>
                <c:pt idx="5">
                  <c:v>13.513513513513514</c:v>
                </c:pt>
                <c:pt idx="6">
                  <c:v>8.1081081081081088</c:v>
                </c:pt>
                <c:pt idx="7">
                  <c:v>5.4054054054054053</c:v>
                </c:pt>
                <c:pt idx="8">
                  <c:v>21.621621621621621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D-4468-8150-B84EE0EF3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255693296"/>
        <c:axId val="255701528"/>
      </c:barChart>
      <c:catAx>
        <c:axId val="25569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5701528"/>
        <c:crosses val="autoZero"/>
        <c:auto val="1"/>
        <c:lblAlgn val="ctr"/>
        <c:lblOffset val="100"/>
        <c:noMultiLvlLbl val="0"/>
      </c:catAx>
      <c:valAx>
        <c:axId val="25570152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25569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351" y="6456364"/>
            <a:ext cx="427873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C2145-A32A-467F-8B8F-F75B21AC4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62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B2B6-EEEA-4A34-834B-B12CBC84220B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09588"/>
            <a:ext cx="36814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782B1-D18D-4BDE-9FA8-EB3535C07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7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Титульны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7554" y="2535043"/>
            <a:ext cx="8818562" cy="1470025"/>
          </a:xfrm>
        </p:spPr>
        <p:txBody>
          <a:bodyPr anchor="t">
            <a:normAutofit/>
          </a:bodyPr>
          <a:lstStyle>
            <a:lvl1pPr algn="l">
              <a:defRPr sz="30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31937" y="5157192"/>
            <a:ext cx="5832648" cy="288032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906000" cy="87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54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5985609"/>
            <a:ext cx="9906000" cy="87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trooper\Desktop\1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268760"/>
            <a:ext cx="2520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Последний_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00215"/>
            <a:ext cx="9906000" cy="5157787"/>
          </a:xfrm>
          <a:effectLst>
            <a:outerShdw blurRad="50800" dist="38100" dir="16200000" rotWithShape="0">
              <a:prstClr val="black">
                <a:alpha val="18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Фоновое изображение размер 846</a:t>
            </a:r>
            <a:r>
              <a:rPr lang="en-US" dirty="0"/>
              <a:t>x</a:t>
            </a:r>
            <a:r>
              <a:rPr lang="ru-RU" dirty="0"/>
              <a:t>436</a:t>
            </a:r>
            <a:r>
              <a:rPr lang="en-US" dirty="0" err="1"/>
              <a:t>px</a:t>
            </a:r>
            <a:r>
              <a:rPr lang="en-US" dirty="0"/>
              <a:t> (14</a:t>
            </a:r>
            <a:r>
              <a:rPr lang="ru-RU" dirty="0"/>
              <a:t>.</a:t>
            </a:r>
            <a:r>
              <a:rPr lang="en-US" dirty="0"/>
              <a:t>33x27.5</a:t>
            </a:r>
            <a:r>
              <a:rPr lang="ru-RU" dirty="0"/>
              <a:t> см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1937" y="2535043"/>
            <a:ext cx="8640000" cy="1470025"/>
          </a:xfrm>
        </p:spPr>
        <p:txBody>
          <a:bodyPr anchor="t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642045" y="5715256"/>
            <a:ext cx="8496000" cy="180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6" name="Picture 2" descr="C:\Users\trooper\Desktop\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0" y="462608"/>
            <a:ext cx="2520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5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АФИ_Последний_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00215"/>
            <a:ext cx="9906000" cy="5157787"/>
          </a:xfrm>
          <a:effectLst>
            <a:outerShdw blurRad="50800" dist="38100" dir="16200000" rotWithShape="0">
              <a:prstClr val="black">
                <a:alpha val="18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Фоновое изображение размер 846</a:t>
            </a:r>
            <a:r>
              <a:rPr lang="en-US" dirty="0"/>
              <a:t>x</a:t>
            </a:r>
            <a:r>
              <a:rPr lang="ru-RU" dirty="0"/>
              <a:t>436</a:t>
            </a:r>
            <a:r>
              <a:rPr lang="en-US" dirty="0" err="1"/>
              <a:t>px</a:t>
            </a:r>
            <a:r>
              <a:rPr lang="en-US" dirty="0"/>
              <a:t> (14</a:t>
            </a:r>
            <a:r>
              <a:rPr lang="ru-RU" dirty="0"/>
              <a:t>.</a:t>
            </a:r>
            <a:r>
              <a:rPr lang="en-US" dirty="0"/>
              <a:t>33x27.5</a:t>
            </a:r>
            <a:r>
              <a:rPr lang="ru-RU" dirty="0"/>
              <a:t> см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1937" y="2535043"/>
            <a:ext cx="8640000" cy="1470025"/>
          </a:xfrm>
        </p:spPr>
        <p:txBody>
          <a:bodyPr anchor="t">
            <a:normAutofit/>
          </a:bodyPr>
          <a:lstStyle>
            <a:lvl1pPr algn="l">
              <a:defRPr sz="3000" b="1" cap="none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pic>
        <p:nvPicPr>
          <p:cNvPr id="6" name="Picture 2" descr="C:\Users\trooper\Desktop\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0" y="462608"/>
            <a:ext cx="2520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10"/>
          <p:cNvSpPr>
            <a:spLocks noGrp="1"/>
          </p:cNvSpPr>
          <p:nvPr>
            <p:ph type="body" sz="quarter" idx="11"/>
          </p:nvPr>
        </p:nvSpPr>
        <p:spPr>
          <a:xfrm>
            <a:off x="632520" y="5715256"/>
            <a:ext cx="8496000" cy="18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19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Титульный_слайд_Картинка_Тем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00215"/>
            <a:ext cx="9906000" cy="5157787"/>
          </a:xfrm>
          <a:effectLst>
            <a:outerShdw blurRad="50800" dist="38100" dir="16200000" rotWithShape="0">
              <a:prstClr val="black">
                <a:alpha val="18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Фоновое изображение размер 846</a:t>
            </a:r>
            <a:r>
              <a:rPr lang="en-US" dirty="0"/>
              <a:t>x</a:t>
            </a:r>
            <a:r>
              <a:rPr lang="ru-RU" dirty="0"/>
              <a:t>436</a:t>
            </a:r>
            <a:r>
              <a:rPr lang="en-US" dirty="0" err="1"/>
              <a:t>px</a:t>
            </a:r>
            <a:r>
              <a:rPr lang="en-US" dirty="0"/>
              <a:t> (14</a:t>
            </a:r>
            <a:r>
              <a:rPr lang="ru-RU" dirty="0"/>
              <a:t>.</a:t>
            </a:r>
            <a:r>
              <a:rPr lang="en-US" dirty="0"/>
              <a:t>33x27.5</a:t>
            </a:r>
            <a:r>
              <a:rPr lang="ru-RU" dirty="0"/>
              <a:t> см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17" name="Picture 2" descr="C:\Users\trooper\Desktop\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0" y="462608"/>
            <a:ext cx="2520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7554" y="2535043"/>
            <a:ext cx="8640000" cy="1470025"/>
          </a:xfrm>
        </p:spPr>
        <p:txBody>
          <a:bodyPr anchor="t">
            <a:normAutofit/>
          </a:bodyPr>
          <a:lstStyle>
            <a:lvl1pPr algn="l"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  <a:br>
              <a:rPr lang="ru-RU" dirty="0"/>
            </a:br>
            <a:br>
              <a:rPr lang="ru-RU" dirty="0"/>
            </a:b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37270" y="5805264"/>
            <a:ext cx="4320480" cy="288032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632520" y="5715256"/>
            <a:ext cx="8496000" cy="180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92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Титульный_слайд_Картинка_Светл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00215"/>
            <a:ext cx="9906000" cy="5157787"/>
          </a:xfrm>
          <a:effectLst>
            <a:outerShdw blurRad="50800" dist="38100" dir="16200000" rotWithShape="0">
              <a:prstClr val="black">
                <a:alpha val="18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Фоновое изображение размер 846</a:t>
            </a:r>
            <a:r>
              <a:rPr lang="en-US" dirty="0"/>
              <a:t>x</a:t>
            </a:r>
            <a:r>
              <a:rPr lang="ru-RU" dirty="0"/>
              <a:t>436</a:t>
            </a:r>
            <a:r>
              <a:rPr lang="en-US" dirty="0" err="1"/>
              <a:t>px</a:t>
            </a:r>
            <a:r>
              <a:rPr lang="en-US" dirty="0"/>
              <a:t> (14</a:t>
            </a:r>
            <a:r>
              <a:rPr lang="ru-RU" dirty="0"/>
              <a:t>.</a:t>
            </a:r>
            <a:r>
              <a:rPr lang="en-US" dirty="0"/>
              <a:t>33x27.5</a:t>
            </a:r>
            <a:r>
              <a:rPr lang="ru-RU" dirty="0"/>
              <a:t> см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0" name="Текст 10"/>
          <p:cNvSpPr>
            <a:spLocks noGrp="1"/>
          </p:cNvSpPr>
          <p:nvPr>
            <p:ph type="body" sz="quarter" idx="11"/>
          </p:nvPr>
        </p:nvSpPr>
        <p:spPr>
          <a:xfrm>
            <a:off x="632520" y="5715256"/>
            <a:ext cx="8496000" cy="180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2" name="Picture 2" descr="C:\Users\trooper\Desktop\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0" y="462608"/>
            <a:ext cx="2520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7554" y="2535043"/>
            <a:ext cx="8640000" cy="1470025"/>
          </a:xfrm>
        </p:spPr>
        <p:txBody>
          <a:bodyPr anchor="t">
            <a:normAutofit/>
          </a:bodyPr>
          <a:lstStyle>
            <a:lvl1pPr algn="l">
              <a:defRPr sz="30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37270" y="5805264"/>
            <a:ext cx="4320480" cy="288032"/>
          </a:xfrm>
        </p:spPr>
        <p:txBody>
          <a:bodyPr>
            <a:normAutofit/>
          </a:bodyPr>
          <a:lstStyle>
            <a:lvl1pPr marL="0" indent="0" algn="l">
              <a:buNone/>
              <a:defRPr sz="1400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</a:p>
        </p:txBody>
      </p:sp>
    </p:spTree>
    <p:extLst>
      <p:ext uri="{BB962C8B-B14F-4D97-AF65-F5344CB8AC3E}">
        <p14:creationId xmlns:p14="http://schemas.microsoft.com/office/powerpoint/2010/main" val="201126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Основной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165304"/>
            <a:ext cx="9905999" cy="7117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431974" y="1340768"/>
            <a:ext cx="9073579" cy="460826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26" name="Picture 2" descr="C:\Users\trooper\Desktop\presentation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4" y="6348139"/>
            <a:ext cx="10795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>
          <a:xfrm>
            <a:off x="8629650" y="6356355"/>
            <a:ext cx="859854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6ED3E-A000-40C2-B3DA-4821217A77D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31974" y="836712"/>
            <a:ext cx="9072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1974" y="332656"/>
            <a:ext cx="9072000" cy="418058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Picture 3" descr="C:\Users\trooper\Desktop\tion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6471963"/>
            <a:ext cx="61261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908050"/>
            <a:ext cx="90566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strike="noStrike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baseline="0" dirty="0">
                <a:solidFill>
                  <a:schemeClr val="bg2"/>
                </a:solidFill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9633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165304"/>
            <a:ext cx="9905999" cy="7117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trooper\Desktop\presentation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4" y="6348139"/>
            <a:ext cx="10795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rooper\Desktop\tion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6471963"/>
            <a:ext cx="61261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>
          <a:xfrm>
            <a:off x="8629650" y="6356355"/>
            <a:ext cx="859854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6ED3E-A000-40C2-B3DA-4821217A77D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31974" y="836712"/>
            <a:ext cx="9072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1974" y="332656"/>
            <a:ext cx="9072000" cy="418058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5" hasCustomPrompt="1"/>
          </p:nvPr>
        </p:nvSpPr>
        <p:spPr>
          <a:xfrm>
            <a:off x="431974" y="1340768"/>
            <a:ext cx="4377010" cy="4637600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Диаграмма 1</a:t>
            </a:r>
          </a:p>
        </p:txBody>
      </p:sp>
      <p:sp>
        <p:nvSpPr>
          <p:cNvPr id="15" name="Диаграмма 3"/>
          <p:cNvSpPr>
            <a:spLocks noGrp="1"/>
          </p:cNvSpPr>
          <p:nvPr>
            <p:ph type="chart" sz="quarter" idx="16" hasCustomPrompt="1"/>
          </p:nvPr>
        </p:nvSpPr>
        <p:spPr>
          <a:xfrm>
            <a:off x="5126964" y="1340768"/>
            <a:ext cx="4377010" cy="46376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Диаграмма 2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967974" y="1340768"/>
            <a:ext cx="0" cy="46391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908050"/>
            <a:ext cx="90566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strike="noStrike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baseline="0" dirty="0">
                <a:solidFill>
                  <a:schemeClr val="bg2"/>
                </a:solidFill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3133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Две_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165304"/>
            <a:ext cx="9905999" cy="7117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trooper\Desktop\presentation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4" y="6348139"/>
            <a:ext cx="10795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>
          <a:xfrm>
            <a:off x="8629650" y="6356355"/>
            <a:ext cx="859854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6ED3E-A000-40C2-B3DA-4821217A77D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31974" y="836712"/>
            <a:ext cx="9072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1974" y="332656"/>
            <a:ext cx="9072000" cy="418058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4967974" y="1412776"/>
            <a:ext cx="0" cy="45360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/>
          <p:cNvSpPr>
            <a:spLocks noGrp="1"/>
          </p:cNvSpPr>
          <p:nvPr>
            <p:ph sz="quarter" idx="19" hasCustomPrompt="1"/>
          </p:nvPr>
        </p:nvSpPr>
        <p:spPr>
          <a:xfrm>
            <a:off x="431974" y="1412776"/>
            <a:ext cx="4376738" cy="4536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Содержимое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бъект 8"/>
          <p:cNvSpPr>
            <a:spLocks noGrp="1"/>
          </p:cNvSpPr>
          <p:nvPr>
            <p:ph sz="quarter" idx="20" hasCustomPrompt="1"/>
          </p:nvPr>
        </p:nvSpPr>
        <p:spPr>
          <a:xfrm>
            <a:off x="5127236" y="1412776"/>
            <a:ext cx="4376738" cy="4536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Содержимое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3" descr="C:\Users\trooper\Desktop\tion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6471963"/>
            <a:ext cx="61261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908050"/>
            <a:ext cx="90566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strike="noStrike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baseline="0" dirty="0">
                <a:solidFill>
                  <a:schemeClr val="bg2"/>
                </a:solidFill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379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Картинка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 hasCustomPrompt="1"/>
          </p:nvPr>
        </p:nvSpPr>
        <p:spPr>
          <a:xfrm>
            <a:off x="-9526" y="0"/>
            <a:ext cx="9915525" cy="6165304"/>
          </a:xfrm>
          <a:effectLst>
            <a:innerShdw blurRad="63500" dist="50800" dir="5400000">
              <a:prstClr val="black">
                <a:alpha val="18000"/>
              </a:prstClr>
            </a:innerShdw>
          </a:effectLst>
        </p:spPr>
        <p:txBody>
          <a:bodyPr>
            <a:normAutofit/>
          </a:bodyPr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Фоновое изображение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165304"/>
            <a:ext cx="9905999" cy="7117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415925" y="692150"/>
            <a:ext cx="9073579" cy="5040313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26" name="Picture 2" descr="C:\Users\trooper\Desktop\presentation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4" y="6348139"/>
            <a:ext cx="10795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>
          <a:xfrm>
            <a:off x="8629650" y="6356355"/>
            <a:ext cx="859854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6ED3E-A000-40C2-B3DA-4821217A77D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3" descr="C:\Users\trooper\Desktop\tion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6471963"/>
            <a:ext cx="61261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165304"/>
            <a:ext cx="9905999" cy="7117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trooper\Desktop\presentation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4" y="6348139"/>
            <a:ext cx="10795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>
          <a:xfrm>
            <a:off x="8629650" y="6356355"/>
            <a:ext cx="859854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6ED3E-A000-40C2-B3DA-4821217A77D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31974" y="836712"/>
            <a:ext cx="9072000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1974" y="332656"/>
            <a:ext cx="9072000" cy="418058"/>
          </a:xfrm>
        </p:spPr>
        <p:txBody>
          <a:bodyPr>
            <a:normAutofit/>
          </a:bodyPr>
          <a:lstStyle>
            <a:lvl1pPr algn="l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431974" y="1412776"/>
            <a:ext cx="2880000" cy="2880000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Рисунок1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6" hasCustomPrompt="1"/>
          </p:nvPr>
        </p:nvSpPr>
        <p:spPr>
          <a:xfrm>
            <a:off x="3531890" y="1412776"/>
            <a:ext cx="2880000" cy="2880000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Рисунок1</a:t>
            </a:r>
            <a:endParaRPr lang="ru-RU" dirty="0"/>
          </a:p>
        </p:txBody>
      </p:sp>
      <p:sp>
        <p:nvSpPr>
          <p:cNvPr id="18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623974" y="1412776"/>
            <a:ext cx="2880000" cy="2880000"/>
          </a:xfrm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Рисунок1</a:t>
            </a:r>
            <a:endParaRPr lang="ru-RU" dirty="0"/>
          </a:p>
        </p:txBody>
      </p:sp>
      <p:pic>
        <p:nvPicPr>
          <p:cNvPr id="25" name="Picture 3" descr="C:\Users\trooper\Desktop\tion_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6471963"/>
            <a:ext cx="61261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800" y="908050"/>
            <a:ext cx="905668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strike="noStrike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baseline="0" dirty="0">
                <a:solidFill>
                  <a:schemeClr val="bg2"/>
                </a:solidFill>
              </a:rPr>
              <a:t>ТЕКСТ + КАРТИНКИ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24655" y="4385817"/>
            <a:ext cx="288731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strike="noStrike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baseline="0" dirty="0">
                <a:solidFill>
                  <a:schemeClr val="bg2"/>
                </a:solidFill>
              </a:rPr>
              <a:t>Заголовок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2"/>
          </p:nvPr>
        </p:nvSpPr>
        <p:spPr>
          <a:xfrm>
            <a:off x="431800" y="4746079"/>
            <a:ext cx="2880000" cy="1224136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531889" y="4384759"/>
            <a:ext cx="288731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strike="noStrike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baseline="0" dirty="0">
                <a:solidFill>
                  <a:schemeClr val="bg2"/>
                </a:solidFill>
              </a:rPr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6623973" y="4384758"/>
            <a:ext cx="2887318" cy="2889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strike="noStrike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cap="all" baseline="0" dirty="0">
                <a:solidFill>
                  <a:schemeClr val="bg2"/>
                </a:solidFill>
              </a:rPr>
              <a:t>Заголовок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5"/>
          </p:nvPr>
        </p:nvSpPr>
        <p:spPr>
          <a:xfrm>
            <a:off x="3527974" y="4746079"/>
            <a:ext cx="2880000" cy="1224136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6"/>
          </p:nvPr>
        </p:nvSpPr>
        <p:spPr>
          <a:xfrm>
            <a:off x="6623973" y="4746079"/>
            <a:ext cx="2880000" cy="1224136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accent6"/>
              </a:buClr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−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6"/>
              </a:buClr>
              <a:buFont typeface="Courier New" panose="02070309020205020404" pitchFamily="49" charset="0"/>
              <a:buChar char="o"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325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ФИ_Послед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906000" cy="87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54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5985609"/>
            <a:ext cx="9906000" cy="871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innerShdw blurRad="63500" dist="50800" dir="162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C:\Users\trooper\Desktop\1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268760"/>
            <a:ext cx="25209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632520" y="5301208"/>
            <a:ext cx="846836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trooper\Desktop\_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5" y="5445224"/>
            <a:ext cx="61261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22412" y="2578472"/>
            <a:ext cx="8640000" cy="1470025"/>
          </a:xfrm>
        </p:spPr>
        <p:txBody>
          <a:bodyPr anchor="t">
            <a:normAutofit/>
          </a:bodyPr>
          <a:lstStyle>
            <a:lvl1pPr algn="l">
              <a:defRPr sz="3000" b="1" cap="none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0347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ED3E-A000-40C2-B3DA-4821217A7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01"/>
            <a:ext cx="9906000" cy="7003101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88520" y="3120487"/>
            <a:ext cx="8640000" cy="14700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Финансирование малого  </a:t>
            </a:r>
            <a:r>
              <a:rPr lang="ru-RU" sz="4000" dirty="0" err="1">
                <a:solidFill>
                  <a:schemeClr val="tx1"/>
                </a:solidFill>
              </a:rPr>
              <a:t>БИЗНеса</a:t>
            </a:r>
            <a:r>
              <a:rPr lang="ru-RU" sz="4000" dirty="0">
                <a:solidFill>
                  <a:schemeClr val="tx1"/>
                </a:solidFill>
              </a:rPr>
              <a:t>: 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4000" dirty="0">
                <a:solidFill>
                  <a:schemeClr val="tx1"/>
                </a:solidFill>
              </a:rPr>
              <a:t>вызовы. Потенциал. динамика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6096" y="5715256"/>
            <a:ext cx="46564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Павел </a:t>
            </a:r>
            <a:r>
              <a:rPr lang="ru-RU" sz="2800" dirty="0" err="1"/>
              <a:t>Самиев</a:t>
            </a:r>
            <a:endParaRPr lang="ru-RU" sz="2800" dirty="0"/>
          </a:p>
          <a:p>
            <a:r>
              <a:rPr lang="ru-RU" sz="2800" dirty="0"/>
              <a:t>Управляющий партнер НАФИ</a:t>
            </a:r>
          </a:p>
        </p:txBody>
      </p:sp>
    </p:spTree>
    <p:extLst>
      <p:ext uri="{BB962C8B-B14F-4D97-AF65-F5344CB8AC3E}">
        <p14:creationId xmlns:p14="http://schemas.microsoft.com/office/powerpoint/2010/main" val="287099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2983" y="1052736"/>
            <a:ext cx="91265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мерами государственной поддержки Вы пользовались за последние 12 месяцев? </a:t>
            </a:r>
            <a:b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от всех опрошенных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10368473"/>
              </p:ext>
            </p:extLst>
          </p:nvPr>
        </p:nvGraphicFramePr>
        <p:xfrm>
          <a:off x="928688" y="1606734"/>
          <a:ext cx="8048625" cy="448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4"/>
          <p:cNvSpPr>
            <a:spLocks noGrp="1"/>
          </p:cNvSpPr>
          <p:nvPr>
            <p:ph type="body" sz="quarter" idx="21"/>
          </p:nvPr>
        </p:nvSpPr>
        <p:spPr>
          <a:xfrm>
            <a:off x="344488" y="260648"/>
            <a:ext cx="9145016" cy="375565"/>
          </a:xfrm>
        </p:spPr>
        <p:txBody>
          <a:bodyPr/>
          <a:lstStyle/>
          <a:p>
            <a:r>
              <a:rPr lang="ru-RU" sz="1600" dirty="0"/>
              <a:t>Абсолютное большинство не пользовались никакими мерами поддержки за последний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5805264"/>
            <a:ext cx="8568952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опрос НАФИ</a:t>
            </a:r>
          </a:p>
        </p:txBody>
      </p:sp>
    </p:spTree>
    <p:extLst>
      <p:ext uri="{BB962C8B-B14F-4D97-AF65-F5344CB8AC3E}">
        <p14:creationId xmlns:p14="http://schemas.microsoft.com/office/powerpoint/2010/main" val="131438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272480" y="131592"/>
            <a:ext cx="9217024" cy="537925"/>
          </a:xfrm>
        </p:spPr>
        <p:txBody>
          <a:bodyPr/>
          <a:lstStyle/>
          <a:p>
            <a:r>
              <a:rPr lang="ru-RU" sz="1600" dirty="0"/>
              <a:t>Финансирование </a:t>
            </a:r>
            <a:r>
              <a:rPr lang="ru-RU" sz="1600" dirty="0" err="1"/>
              <a:t>мсп</a:t>
            </a:r>
            <a:r>
              <a:rPr lang="ru-RU" sz="1600" dirty="0"/>
              <a:t> будет расти только при масштабной господдержке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861" y="836712"/>
            <a:ext cx="89289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МСП не восстановилось до докризисных объемов (даже в 2015 падение продолжалось)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Сильнее всего упало кредитование ИП (в 2 раза по итогам 2015 года) 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ставки не главный ограничитель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«Кредитные фабрики» - ключевой драйвер роста, а их сворачивание – главная причина падения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бизнес слабо </a:t>
            </a:r>
            <a:r>
              <a:rPr lang="ru-RU" altLang="ru-RU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информировован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возможностях финансирования и системе господдержки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снова стали чаще оформлять кредиты как физлица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Выросла доля неформальных займов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5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272480" y="131592"/>
            <a:ext cx="9217024" cy="537925"/>
          </a:xfrm>
        </p:spPr>
        <p:txBody>
          <a:bodyPr/>
          <a:lstStyle/>
          <a:p>
            <a:r>
              <a:rPr lang="ru-RU" sz="1600" dirty="0"/>
              <a:t>Финансирование </a:t>
            </a:r>
            <a:r>
              <a:rPr lang="ru-RU" sz="1600" dirty="0" err="1"/>
              <a:t>мсп</a:t>
            </a:r>
            <a:r>
              <a:rPr lang="ru-RU" sz="1600" dirty="0"/>
              <a:t> будет расти только при масштабной господдержке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850" y="1052736"/>
            <a:ext cx="89289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систему поддержки МСП должны быть максимально допущены небольшие, в </a:t>
            </a:r>
            <a:r>
              <a:rPr lang="ru-RU" altLang="ru-RU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</a:t>
            </a:r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региональные банки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спектр финансирования: кредитование, лизинг, факторинг, микрофинансирование </a:t>
            </a:r>
            <a:r>
              <a:rPr lang="ru-RU" alt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итд</a:t>
            </a:r>
            <a:endParaRPr lang="ru-RU" alt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endParaRPr lang="ru-RU" alt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Гарантийная система: необходим мониторинг по исполнению</a:t>
            </a:r>
            <a:r>
              <a:rPr lang="en-US" alt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KPI </a:t>
            </a:r>
            <a:r>
              <a:rPr lang="ru-RU" alt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ежеквартальном режиме </a:t>
            </a:r>
            <a:endParaRPr lang="ru-RU" altLang="ru-RU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3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272480" y="131592"/>
            <a:ext cx="9217024" cy="537925"/>
          </a:xfrm>
        </p:spPr>
        <p:txBody>
          <a:bodyPr/>
          <a:lstStyle/>
          <a:p>
            <a:r>
              <a:rPr lang="ru-RU" sz="1600" dirty="0"/>
              <a:t>Финансирование </a:t>
            </a:r>
            <a:r>
              <a:rPr lang="ru-RU" sz="1600" dirty="0" err="1"/>
              <a:t>мсп</a:t>
            </a:r>
            <a:r>
              <a:rPr lang="ru-RU" sz="1600" dirty="0"/>
              <a:t> будет расти только при масштабной господдержке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704" y="2282096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избыточная ликвидность в системе?</a:t>
            </a:r>
          </a:p>
          <a:p>
            <a:pPr algn="just" eaLnBrk="0" hangingPunct="0"/>
            <a:endParaRPr lang="ru-RU" altLang="ru-R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272480" y="131592"/>
            <a:ext cx="9217024" cy="537925"/>
          </a:xfrm>
        </p:spPr>
        <p:txBody>
          <a:bodyPr/>
          <a:lstStyle/>
          <a:p>
            <a:r>
              <a:rPr lang="ru-RU" sz="1600" dirty="0"/>
              <a:t>Финансирование </a:t>
            </a:r>
            <a:r>
              <a:rPr lang="ru-RU" sz="1600" dirty="0" err="1"/>
              <a:t>мсп</a:t>
            </a:r>
            <a:r>
              <a:rPr lang="ru-RU" sz="1600" dirty="0"/>
              <a:t> будет расти только при масштабной господдержке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849" y="1052736"/>
            <a:ext cx="92902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Пети – </a:t>
            </a:r>
          </a:p>
          <a:p>
            <a:pPr algn="just" eaLnBrk="0" hangingPunct="0"/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яблок.</a:t>
            </a:r>
          </a:p>
          <a:p>
            <a:pPr algn="just" eaLnBrk="0" hangingPunct="0"/>
            <a:endParaRPr lang="ru-RU" altLang="ru-R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endParaRPr lang="ru-RU" altLang="ru-R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endParaRPr lang="ru-RU" altLang="ru-R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endParaRPr lang="ru-RU" altLang="ru-RU" sz="4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/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Васи – 1 яблоко. </a:t>
            </a:r>
          </a:p>
          <a:p>
            <a:pPr algn="just" eaLnBrk="0" hangingPunct="0"/>
            <a:r>
              <a:rPr lang="ru-RU" altLang="ru-RU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Пети и Васи МНОГО ЯБЛОК?!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79" y="4820339"/>
            <a:ext cx="636511" cy="521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76" y="1052736"/>
            <a:ext cx="5797220" cy="29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272480" y="131592"/>
            <a:ext cx="9217024" cy="537925"/>
          </a:xfrm>
        </p:spPr>
        <p:txBody>
          <a:bodyPr/>
          <a:lstStyle/>
          <a:p>
            <a:r>
              <a:rPr lang="ru-RU" sz="1600" dirty="0"/>
              <a:t>Требования к банкам по размещению временно свободных средств: снова «международные рейтинги»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3857" y="2319147"/>
            <a:ext cx="6896326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ru-RU" altLang="ru-RU" sz="975" i="1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96" y="1413590"/>
            <a:ext cx="7709791" cy="41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01"/>
            <a:ext cx="9906000" cy="7003101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88520" y="3120487"/>
            <a:ext cx="8640000" cy="14700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Спасибо </a:t>
            </a:r>
            <a:r>
              <a:rPr lang="ru-RU" sz="4000">
                <a:solidFill>
                  <a:schemeClr val="tx1"/>
                </a:solidFill>
              </a:rPr>
              <a:t>за внимание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6096" y="5715256"/>
            <a:ext cx="46564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Павел </a:t>
            </a:r>
            <a:r>
              <a:rPr lang="ru-RU" sz="2800" dirty="0" err="1"/>
              <a:t>Самиев</a:t>
            </a:r>
            <a:endParaRPr lang="ru-RU" sz="2800" dirty="0"/>
          </a:p>
          <a:p>
            <a:r>
              <a:rPr lang="ru-RU" sz="2800" dirty="0"/>
              <a:t>Управляющий партнер НАФИ</a:t>
            </a:r>
          </a:p>
        </p:txBody>
      </p:sp>
    </p:spTree>
    <p:extLst>
      <p:ext uri="{BB962C8B-B14F-4D97-AF65-F5344CB8AC3E}">
        <p14:creationId xmlns:p14="http://schemas.microsoft.com/office/powerpoint/2010/main" val="367986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344488" y="404664"/>
            <a:ext cx="7358559" cy="537925"/>
          </a:xfrm>
        </p:spPr>
        <p:txBody>
          <a:bodyPr/>
          <a:lstStyle/>
          <a:p>
            <a:r>
              <a:rPr lang="ru-RU" sz="1600" dirty="0"/>
              <a:t>объем кредитования МСП сокращался два года подряд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3857" y="2319147"/>
            <a:ext cx="6896326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ru-RU" altLang="ru-RU" sz="975" i="1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318514"/>
              </p:ext>
            </p:extLst>
          </p:nvPr>
        </p:nvGraphicFramePr>
        <p:xfrm>
          <a:off x="344488" y="1196752"/>
          <a:ext cx="91450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2520" y="5805264"/>
            <a:ext cx="8568952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НАФИ по данным Банка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48282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403548" y="404664"/>
            <a:ext cx="8496944" cy="537925"/>
          </a:xfrm>
        </p:spPr>
        <p:txBody>
          <a:bodyPr/>
          <a:lstStyle/>
          <a:p>
            <a:r>
              <a:rPr lang="ru-RU" sz="1600" dirty="0"/>
              <a:t>Просрочка по кредитам МСП выше, чем в целом по рынку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3857" y="2319147"/>
            <a:ext cx="6896326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ru-RU" altLang="ru-RU" sz="975" i="1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381164"/>
              </p:ext>
            </p:extLst>
          </p:nvPr>
        </p:nvGraphicFramePr>
        <p:xfrm>
          <a:off x="453798" y="1340768"/>
          <a:ext cx="903570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32520" y="5805264"/>
            <a:ext cx="8568952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НАФИ по данным Банка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2544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272480" y="275064"/>
            <a:ext cx="7358559" cy="537925"/>
          </a:xfrm>
        </p:spPr>
        <p:txBody>
          <a:bodyPr/>
          <a:lstStyle/>
          <a:p>
            <a:r>
              <a:rPr lang="ru-RU" sz="1600" dirty="0"/>
              <a:t>На фоне падения кредитования </a:t>
            </a:r>
            <a:r>
              <a:rPr lang="ru-RU" sz="1600" dirty="0" err="1"/>
              <a:t>мсп</a:t>
            </a:r>
            <a:r>
              <a:rPr lang="ru-RU" sz="1600" dirty="0"/>
              <a:t> крупными банками усиливалась роль средних и небольших банков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3857" y="2319147"/>
            <a:ext cx="6896326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ru-RU" altLang="ru-RU" sz="975" i="1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520" y="5805264"/>
            <a:ext cx="8568952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Эксперт РА по данным Банка России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111251"/>
            <a:ext cx="8485187" cy="469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73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344488" y="239440"/>
            <a:ext cx="9145016" cy="537925"/>
          </a:xfrm>
        </p:spPr>
        <p:txBody>
          <a:bodyPr/>
          <a:lstStyle/>
          <a:p>
            <a:r>
              <a:rPr lang="ru-RU" sz="1600" dirty="0"/>
              <a:t>Средняя ставка значительно выше, чем в зарубежных странах.</a:t>
            </a:r>
            <a:endParaRPr lang="en-US" sz="1600" dirty="0"/>
          </a:p>
          <a:p>
            <a:r>
              <a:rPr lang="ru-RU" sz="1600" dirty="0"/>
              <a:t> Но дельта ставка-инфляция примерно такая же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3857" y="2319147"/>
            <a:ext cx="6896326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ru-RU" altLang="ru-RU" sz="975" i="1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663404"/>
              </p:ext>
            </p:extLst>
          </p:nvPr>
        </p:nvGraphicFramePr>
        <p:xfrm>
          <a:off x="364265" y="1052736"/>
          <a:ext cx="912523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0552" y="5445224"/>
            <a:ext cx="8568952" cy="59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Всемирный Банк</a:t>
            </a:r>
            <a:endParaRPr lang="ru-RU" sz="1083" dirty="0">
              <a:solidFill>
                <a:srgbClr val="615F6D"/>
              </a:solidFill>
            </a:endParaRPr>
          </a:p>
          <a:p>
            <a:r>
              <a:rPr lang="en-US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High income non OECD</a:t>
            </a:r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: Литва, Латвия, Китай, </a:t>
            </a:r>
            <a:r>
              <a:rPr lang="en-US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  </a:t>
            </a:r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Мальта, Кипр, Монако, Хорватия, Сингапур, Катар, Россия, Лихтенштейн и т.д.</a:t>
            </a:r>
          </a:p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Среднее по странам, в которых проводится мониторинг Всемирного Банка</a:t>
            </a:r>
          </a:p>
        </p:txBody>
      </p:sp>
    </p:spTree>
    <p:extLst>
      <p:ext uri="{BB962C8B-B14F-4D97-AF65-F5344CB8AC3E}">
        <p14:creationId xmlns:p14="http://schemas.microsoft.com/office/powerpoint/2010/main" val="38216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344488" y="500251"/>
            <a:ext cx="9145016" cy="537925"/>
          </a:xfrm>
        </p:spPr>
        <p:txBody>
          <a:bodyPr/>
          <a:lstStyle/>
          <a:p>
            <a:r>
              <a:rPr lang="ru-RU" sz="1600" dirty="0"/>
              <a:t>МСП в России использует финансовые инструменты менее активно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3857" y="2319147"/>
            <a:ext cx="6896326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ru-RU" altLang="ru-RU" sz="975" i="1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8" y="1052736"/>
            <a:ext cx="94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Какими из следующих источников финансирования Вы пользовались ранее или планируете воспользоваться в будущем? </a:t>
            </a: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тех, кто пользовался или планировал воспользоваться</a:t>
            </a:r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21422517"/>
              </p:ext>
            </p:extLst>
          </p:nvPr>
        </p:nvGraphicFramePr>
        <p:xfrm>
          <a:off x="344488" y="3202248"/>
          <a:ext cx="8888195" cy="113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47447974"/>
              </p:ext>
            </p:extLst>
          </p:nvPr>
        </p:nvGraphicFramePr>
        <p:xfrm>
          <a:off x="322179" y="4724038"/>
          <a:ext cx="9067884" cy="104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05409185"/>
              </p:ext>
            </p:extLst>
          </p:nvPr>
        </p:nvGraphicFramePr>
        <p:xfrm>
          <a:off x="344488" y="1953791"/>
          <a:ext cx="8888195" cy="99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26672" y="5818016"/>
            <a:ext cx="8670538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«</a:t>
            </a:r>
            <a:r>
              <a:rPr lang="en-US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Survey on the Access to Finance of Enterprises 2015</a:t>
            </a:r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», </a:t>
            </a:r>
            <a:r>
              <a:rPr lang="en-US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OECD (</a:t>
            </a:r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Организация экономического сотрудничества и развития)</a:t>
            </a:r>
            <a:endParaRPr lang="ru-RU" sz="1083" dirty="0">
              <a:solidFill>
                <a:srgbClr val="61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6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344487" y="260648"/>
            <a:ext cx="9561513" cy="537925"/>
          </a:xfrm>
        </p:spPr>
        <p:txBody>
          <a:bodyPr/>
          <a:lstStyle/>
          <a:p>
            <a:r>
              <a:rPr lang="ru-RU" sz="1600" dirty="0"/>
              <a:t>Только каждый пятый предприниматель привлекает внешнее финансирование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560512" y="1195221"/>
            <a:ext cx="36724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76"/>
              </a:spcBef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Привлекает ли Ваше предприятие сейчас внешнее финансирование?, 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от числа отметивших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37784367"/>
              </p:ext>
            </p:extLst>
          </p:nvPr>
        </p:nvGraphicFramePr>
        <p:xfrm>
          <a:off x="344487" y="2176064"/>
          <a:ext cx="4248473" cy="319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808984" y="1099051"/>
            <a:ext cx="453650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76"/>
              </a:spcBef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вы не рассматриваете возможность привлечения внешнего финансирования?, 2015 год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от числа не пользующихся внешними источниками</a:t>
            </a:r>
            <a:endParaRPr lang="ru-RU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99912901"/>
              </p:ext>
            </p:extLst>
          </p:nvPr>
        </p:nvGraphicFramePr>
        <p:xfrm>
          <a:off x="4953000" y="2242016"/>
          <a:ext cx="4784897" cy="3241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2520" y="5805264"/>
            <a:ext cx="8568952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опрос НАФИ</a:t>
            </a:r>
          </a:p>
        </p:txBody>
      </p:sp>
    </p:spTree>
    <p:extLst>
      <p:ext uri="{BB962C8B-B14F-4D97-AF65-F5344CB8AC3E}">
        <p14:creationId xmlns:p14="http://schemas.microsoft.com/office/powerpoint/2010/main" val="118557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1"/>
          </p:nvPr>
        </p:nvSpPr>
        <p:spPr>
          <a:xfrm>
            <a:off x="418617" y="260648"/>
            <a:ext cx="8640960" cy="537925"/>
          </a:xfrm>
        </p:spPr>
        <p:txBody>
          <a:bodyPr/>
          <a:lstStyle/>
          <a:p>
            <a:r>
              <a:rPr lang="ru-RU" sz="1600" dirty="0"/>
              <a:t>Альтернативные источники финансирования – МФО, ЗАЙМЫ У ЧАСТНЫХ ЛИЦ И Т.Д.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42405" y="1119227"/>
            <a:ext cx="90470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какой форме Ваше предприятие привлекает  внешнее финансирование? </a:t>
            </a:r>
            <a:r>
              <a:rPr lang="ru-RU" altLang="ru-RU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от тех, кто привлекает внешнее финансирование</a:t>
            </a:r>
            <a:endParaRPr lang="ru-RU" altLang="ru-RU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3857" y="2319147"/>
            <a:ext cx="6896326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ru-RU" altLang="ru-RU" sz="975" i="1" dirty="0">
              <a:solidFill>
                <a:schemeClr val="bg2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82093593"/>
              </p:ext>
            </p:extLst>
          </p:nvPr>
        </p:nvGraphicFramePr>
        <p:xfrm>
          <a:off x="405048" y="1988840"/>
          <a:ext cx="922847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2520" y="5805264"/>
            <a:ext cx="8568952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опрос НАФИ</a:t>
            </a:r>
          </a:p>
        </p:txBody>
      </p:sp>
    </p:spTree>
    <p:extLst>
      <p:ext uri="{BB962C8B-B14F-4D97-AF65-F5344CB8AC3E}">
        <p14:creationId xmlns:p14="http://schemas.microsoft.com/office/powerpoint/2010/main" val="143896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C6ED3E-A000-40C2-B3DA-4821217A77D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7389" y="1124744"/>
            <a:ext cx="9142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каких существующих мерах государственной поддержки малого и среднего бизнеса вы знаете? </a:t>
            </a:r>
            <a:r>
              <a:rPr lang="ru-RU" altLang="ru-RU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% от всех опрошенных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0908561"/>
              </p:ext>
            </p:extLst>
          </p:nvPr>
        </p:nvGraphicFramePr>
        <p:xfrm>
          <a:off x="560512" y="1844824"/>
          <a:ext cx="85608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4"/>
          <p:cNvSpPr>
            <a:spLocks noGrp="1"/>
          </p:cNvSpPr>
          <p:nvPr>
            <p:ph type="body" sz="quarter" idx="21"/>
          </p:nvPr>
        </p:nvSpPr>
        <p:spPr>
          <a:xfrm>
            <a:off x="347389" y="260648"/>
            <a:ext cx="9145016" cy="537925"/>
          </a:xfrm>
        </p:spPr>
        <p:txBody>
          <a:bodyPr/>
          <a:lstStyle/>
          <a:p>
            <a:r>
              <a:rPr lang="ru-RU" sz="1600" dirty="0"/>
              <a:t>БОЛЕЕ ТРЕТИ ПРЕДПРИНИМАТЕЛЕЙ НЕ СЛЫШАЛИ НИ ОБ ОДНОЙ СУЩЕСТВУЮЩЕЙ МЕР ПОДДЕРЖКИ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520" y="5805264"/>
            <a:ext cx="8568952" cy="25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83" dirty="0">
                <a:solidFill>
                  <a:srgbClr val="615F6D"/>
                </a:solidFill>
                <a:latin typeface="Arial Narrow" panose="020B0606020202030204" pitchFamily="34" charset="0"/>
              </a:rPr>
              <a:t>Источник: опрос НАФИ</a:t>
            </a:r>
          </a:p>
        </p:txBody>
      </p:sp>
    </p:spTree>
    <p:extLst>
      <p:ext uri="{BB962C8B-B14F-4D97-AF65-F5344CB8AC3E}">
        <p14:creationId xmlns:p14="http://schemas.microsoft.com/office/powerpoint/2010/main" val="1083937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ФИ_цветовая_схема">
      <a:dk1>
        <a:sysClr val="windowText" lastClr="000000"/>
      </a:dk1>
      <a:lt1>
        <a:sysClr val="window" lastClr="FFFFFF"/>
      </a:lt1>
      <a:dk2>
        <a:srgbClr val="00859B"/>
      </a:dk2>
      <a:lt2>
        <a:srgbClr val="F2A900"/>
      </a:lt2>
      <a:accent1>
        <a:srgbClr val="BC204B"/>
      </a:accent1>
      <a:accent2>
        <a:srgbClr val="06038D"/>
      </a:accent2>
      <a:accent3>
        <a:srgbClr val="00A3E0"/>
      </a:accent3>
      <a:accent4>
        <a:srgbClr val="93328E"/>
      </a:accent4>
      <a:accent5>
        <a:srgbClr val="97D700"/>
      </a:accent5>
      <a:accent6>
        <a:srgbClr val="97999B"/>
      </a:accent6>
      <a:hlink>
        <a:srgbClr val="F2A900"/>
      </a:hlink>
      <a:folHlink>
        <a:srgbClr val="FFCE5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531</Words>
  <Application>Microsoft Office PowerPoint</Application>
  <PresentationFormat>Лист A4 (210x297 мм)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Тема Office</vt:lpstr>
      <vt:lpstr>Финансирование малого  БИЗНеса:  вызовы. Потенциал. динамика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Петренко Игорь</dc:creator>
  <cp:lastModifiedBy>nadezhda largina</cp:lastModifiedBy>
  <cp:revision>132</cp:revision>
  <cp:lastPrinted>2016-09-02T17:39:17Z</cp:lastPrinted>
  <dcterms:created xsi:type="dcterms:W3CDTF">2016-02-18T08:15:59Z</dcterms:created>
  <dcterms:modified xsi:type="dcterms:W3CDTF">2016-09-08T10:59:44Z</dcterms:modified>
</cp:coreProperties>
</file>