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7" r:id="rId1"/>
    <p:sldMasterId id="2147485242" r:id="rId2"/>
    <p:sldMasterId id="2147485265" r:id="rId3"/>
    <p:sldMasterId id="2147485268" r:id="rId4"/>
    <p:sldMasterId id="2147485273" r:id="rId5"/>
    <p:sldMasterId id="2147485303" r:id="rId6"/>
    <p:sldMasterId id="2147485297" r:id="rId7"/>
    <p:sldMasterId id="2147485288" r:id="rId8"/>
    <p:sldMasterId id="2147485281" r:id="rId9"/>
    <p:sldMasterId id="2147485311" r:id="rId10"/>
    <p:sldMasterId id="2147485206" r:id="rId11"/>
  </p:sldMasterIdLst>
  <p:notesMasterIdLst>
    <p:notesMasterId r:id="rId25"/>
  </p:notesMasterIdLst>
  <p:handoutMasterIdLst>
    <p:handoutMasterId r:id="rId26"/>
  </p:handoutMasterIdLst>
  <p:sldIdLst>
    <p:sldId id="766" r:id="rId12"/>
    <p:sldId id="769" r:id="rId13"/>
    <p:sldId id="772" r:id="rId14"/>
    <p:sldId id="774" r:id="rId15"/>
    <p:sldId id="775" r:id="rId16"/>
    <p:sldId id="776" r:id="rId17"/>
    <p:sldId id="771" r:id="rId18"/>
    <p:sldId id="768" r:id="rId19"/>
    <p:sldId id="777" r:id="rId20"/>
    <p:sldId id="778" r:id="rId21"/>
    <p:sldId id="779" r:id="rId22"/>
    <p:sldId id="780" r:id="rId23"/>
    <p:sldId id="781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D74"/>
    <a:srgbClr val="FFFFFF"/>
    <a:srgbClr val="263A48"/>
    <a:srgbClr val="42557F"/>
    <a:srgbClr val="014C6D"/>
    <a:srgbClr val="EA7125"/>
    <a:srgbClr val="6E84B4"/>
    <a:srgbClr val="414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ponomareva\AppData\Local\Temp\notes05E9AA\Responses%20with%20charts%20ENG%20mar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Производительность труда в сфере платежных операций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Швеция</c:v>
                </c:pt>
                <c:pt idx="1">
                  <c:v>Нидерланды</c:v>
                </c:pt>
                <c:pt idx="2">
                  <c:v>США</c:v>
                </c:pt>
                <c:pt idx="3">
                  <c:v>Испания</c:v>
                </c:pt>
                <c:pt idx="4">
                  <c:v>Польша</c:v>
                </c:pt>
                <c:pt idx="5">
                  <c:v>Россия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81</c:v>
                </c:pt>
                <c:pt idx="1">
                  <c:v>65</c:v>
                </c:pt>
                <c:pt idx="2">
                  <c:v>60</c:v>
                </c:pt>
                <c:pt idx="3">
                  <c:v>34</c:v>
                </c:pt>
                <c:pt idx="4">
                  <c:v>21</c:v>
                </c:pt>
                <c:pt idx="5">
                  <c:v>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74460240"/>
        <c:axId val="874460632"/>
      </c:barChart>
      <c:catAx>
        <c:axId val="87446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460632"/>
        <c:crosses val="autoZero"/>
        <c:auto val="1"/>
        <c:lblAlgn val="ctr"/>
        <c:lblOffset val="100"/>
        <c:noMultiLvlLbl val="0"/>
      </c:catAx>
      <c:valAx>
        <c:axId val="8744606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446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Производительность труда в сфере депозитов и текущих счетов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Швеция</c:v>
                </c:pt>
                <c:pt idx="1">
                  <c:v>Нидерланды</c:v>
                </c:pt>
                <c:pt idx="2">
                  <c:v>США</c:v>
                </c:pt>
                <c:pt idx="3">
                  <c:v>Испания</c:v>
                </c:pt>
                <c:pt idx="4">
                  <c:v>Польша</c:v>
                </c:pt>
                <c:pt idx="5">
                  <c:v>Россия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5.0999999999999996</c:v>
                </c:pt>
                <c:pt idx="2">
                  <c:v>3.4</c:v>
                </c:pt>
                <c:pt idx="3">
                  <c:v>4.4000000000000004</c:v>
                </c:pt>
                <c:pt idx="4">
                  <c:v>0.9</c:v>
                </c:pt>
                <c:pt idx="5">
                  <c:v>0.3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74462200"/>
        <c:axId val="874459848"/>
      </c:barChart>
      <c:catAx>
        <c:axId val="87446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459848"/>
        <c:crosses val="autoZero"/>
        <c:auto val="1"/>
        <c:lblAlgn val="ctr"/>
        <c:lblOffset val="100"/>
        <c:noMultiLvlLbl val="0"/>
      </c:catAx>
      <c:valAx>
        <c:axId val="8744598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446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Производительность труда в сфере кредитования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Производительность!$A$3:$A$8</c:f>
              <c:strCache>
                <c:ptCount val="6"/>
                <c:pt idx="0">
                  <c:v>Швеция</c:v>
                </c:pt>
                <c:pt idx="1">
                  <c:v>Нидерланды</c:v>
                </c:pt>
                <c:pt idx="2">
                  <c:v>США</c:v>
                </c:pt>
                <c:pt idx="3">
                  <c:v>Испания</c:v>
                </c:pt>
                <c:pt idx="4">
                  <c:v>Польша</c:v>
                </c:pt>
                <c:pt idx="5">
                  <c:v>Россия</c:v>
                </c:pt>
              </c:strCache>
            </c:strRef>
          </c:cat>
          <c:val>
            <c:numRef>
              <c:f>Производительность!$D$3:$D$8</c:f>
              <c:numCache>
                <c:formatCode>General</c:formatCode>
                <c:ptCount val="6"/>
                <c:pt idx="0">
                  <c:v>10.8</c:v>
                </c:pt>
                <c:pt idx="1">
                  <c:v>10.5</c:v>
                </c:pt>
                <c:pt idx="2">
                  <c:v>8</c:v>
                </c:pt>
                <c:pt idx="3">
                  <c:v>5.5</c:v>
                </c:pt>
                <c:pt idx="4">
                  <c:v>0.5</c:v>
                </c:pt>
                <c:pt idx="5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74461024"/>
        <c:axId val="874462592"/>
      </c:barChart>
      <c:catAx>
        <c:axId val="87446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462592"/>
        <c:crosses val="autoZero"/>
        <c:auto val="1"/>
        <c:lblAlgn val="ctr"/>
        <c:lblOffset val="100"/>
        <c:noMultiLvlLbl val="0"/>
      </c:catAx>
      <c:valAx>
        <c:axId val="8744625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446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Cost</a:t>
            </a:r>
            <a:r>
              <a:rPr lang="en-US" baseline="0" dirty="0" smtClean="0"/>
              <a:t> to Income Ratio </a:t>
            </a:r>
            <a:endParaRPr lang="en-US" dirty="0"/>
          </a:p>
        </c:rich>
      </c:tx>
      <c:layout>
        <c:manualLayout>
          <c:xMode val="edge"/>
          <c:yMode val="edge"/>
          <c:x val="6.3748246200577854E-2"/>
          <c:y val="4.918263907375861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26792464171207"/>
          <c:y val="0.1556805241192874"/>
          <c:w val="0.69746415071657586"/>
          <c:h val="0.731554490526433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CIR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cat>
            <c:numRef>
              <c:f>Sheet1!$A$2:$A$75</c:f>
              <c:numCache>
                <c:formatCode>mm\-yyyy</c:formatCode>
                <c:ptCount val="25"/>
                <c:pt idx="0">
                  <c:v>39813</c:v>
                </c:pt>
                <c:pt idx="1">
                  <c:v>39903</c:v>
                </c:pt>
                <c:pt idx="2">
                  <c:v>39994</c:v>
                </c:pt>
                <c:pt idx="3">
                  <c:v>40086</c:v>
                </c:pt>
                <c:pt idx="4">
                  <c:v>40178</c:v>
                </c:pt>
                <c:pt idx="5">
                  <c:v>40268</c:v>
                </c:pt>
                <c:pt idx="6">
                  <c:v>40359</c:v>
                </c:pt>
                <c:pt idx="7">
                  <c:v>40451</c:v>
                </c:pt>
                <c:pt idx="8">
                  <c:v>40543</c:v>
                </c:pt>
                <c:pt idx="9">
                  <c:v>40633</c:v>
                </c:pt>
                <c:pt idx="10">
                  <c:v>40724</c:v>
                </c:pt>
                <c:pt idx="11">
                  <c:v>40816</c:v>
                </c:pt>
                <c:pt idx="12">
                  <c:v>40908</c:v>
                </c:pt>
                <c:pt idx="13">
                  <c:v>40999</c:v>
                </c:pt>
                <c:pt idx="14">
                  <c:v>41090</c:v>
                </c:pt>
                <c:pt idx="15">
                  <c:v>41182</c:v>
                </c:pt>
                <c:pt idx="16">
                  <c:v>41274</c:v>
                </c:pt>
                <c:pt idx="17">
                  <c:v>41364</c:v>
                </c:pt>
                <c:pt idx="18">
                  <c:v>41455</c:v>
                </c:pt>
                <c:pt idx="19">
                  <c:v>41547</c:v>
                </c:pt>
                <c:pt idx="20">
                  <c:v>41639</c:v>
                </c:pt>
                <c:pt idx="21">
                  <c:v>41729</c:v>
                </c:pt>
                <c:pt idx="22">
                  <c:v>41820</c:v>
                </c:pt>
                <c:pt idx="23">
                  <c:v>41912</c:v>
                </c:pt>
                <c:pt idx="24">
                  <c:v>42004</c:v>
                </c:pt>
              </c:numCache>
            </c:numRef>
          </c:cat>
          <c:val>
            <c:numRef>
              <c:f>Sheet1!$C$2:$C$75</c:f>
              <c:numCache>
                <c:formatCode>General</c:formatCode>
                <c:ptCount val="25"/>
                <c:pt idx="0" formatCode="#,##0.0">
                  <c:v>52.900781434998848</c:v>
                </c:pt>
                <c:pt idx="2" formatCode="#,##0.0">
                  <c:v>65.531914893617071</c:v>
                </c:pt>
                <c:pt idx="3" formatCode="#,##0.0">
                  <c:v>67.407181984174997</c:v>
                </c:pt>
                <c:pt idx="4" formatCode="#,##0.0">
                  <c:v>63.60008186655778</c:v>
                </c:pt>
                <c:pt idx="5" formatCode="#,##0.0">
                  <c:v>41.264367816091941</c:v>
                </c:pt>
                <c:pt idx="6" formatCode="#,##0.0">
                  <c:v>44.954507857733638</c:v>
                </c:pt>
                <c:pt idx="7" formatCode="#,##0.0">
                  <c:v>46.749283270137745</c:v>
                </c:pt>
                <c:pt idx="8" formatCode="#,##0.0">
                  <c:v>42.976538714106624</c:v>
                </c:pt>
                <c:pt idx="9" formatCode="#,##0.0">
                  <c:v>40.342298288508552</c:v>
                </c:pt>
                <c:pt idx="10" formatCode="#,##0.0">
                  <c:v>41.36050221261705</c:v>
                </c:pt>
                <c:pt idx="11" formatCode="#,##0.0">
                  <c:v>43.036211699164312</c:v>
                </c:pt>
                <c:pt idx="12" formatCode="#,##0.0">
                  <c:v>44.069801833776971</c:v>
                </c:pt>
                <c:pt idx="13" formatCode="#,##0.0">
                  <c:v>39.596421092708887</c:v>
                </c:pt>
                <c:pt idx="14" formatCode="#,##0.0">
                  <c:v>42.396021699819158</c:v>
                </c:pt>
                <c:pt idx="15" formatCode="#,##0.0">
                  <c:v>44.199963730883141</c:v>
                </c:pt>
                <c:pt idx="16" formatCode="#,##0.0">
                  <c:v>45.54625456106465</c:v>
                </c:pt>
                <c:pt idx="17" formatCode="#,##0.0">
                  <c:v>43.502824858757002</c:v>
                </c:pt>
                <c:pt idx="18" formatCode="#,##0.0">
                  <c:v>45.822784810126585</c:v>
                </c:pt>
                <c:pt idx="19" formatCode="#,##0.0">
                  <c:v>46.645474318219833</c:v>
                </c:pt>
                <c:pt idx="20" formatCode="#,##0.0">
                  <c:v>47.747419550698233</c:v>
                </c:pt>
                <c:pt idx="21" formatCode="#,##0.0">
                  <c:v>48.968779564806105</c:v>
                </c:pt>
                <c:pt idx="22" formatCode="#,##0.0">
                  <c:v>52.667153818048995</c:v>
                </c:pt>
                <c:pt idx="23" formatCode="#,##0.0">
                  <c:v>50.434534019439624</c:v>
                </c:pt>
                <c:pt idx="24" formatCode="#,##0.0">
                  <c:v>59.928822199778764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48293184"/>
        <c:axId val="948293968"/>
      </c:barChart>
      <c:dateAx>
        <c:axId val="94829318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crossAx val="948293968"/>
        <c:crosses val="autoZero"/>
        <c:auto val="1"/>
        <c:lblOffset val="100"/>
        <c:baseTimeUnit val="months"/>
        <c:majorUnit val="1"/>
        <c:majorTimeUnit val="years"/>
      </c:dateAx>
      <c:valAx>
        <c:axId val="9482939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94829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Квартальная прибыль</a:t>
            </a:r>
            <a:endParaRPr lang="en-US" dirty="0"/>
          </a:p>
        </c:rich>
      </c:tx>
      <c:layout>
        <c:manualLayout>
          <c:xMode val="edge"/>
          <c:yMode val="edge"/>
          <c:x val="6.8672474425514635E-2"/>
          <c:y val="4.918263907375861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26792464171207"/>
          <c:y val="0.1556805241192874"/>
          <c:w val="0.69746415071657586"/>
          <c:h val="0.73155449052643395"/>
        </c:manualLayout>
      </c:layout>
      <c:barChart>
        <c:barDir val="col"/>
        <c:grouping val="stacke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Резервы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Sheet1!$A$2:$A$25</c:f>
              <c:numCache>
                <c:formatCode>mm\-yyyy</c:formatCode>
                <c:ptCount val="22"/>
                <c:pt idx="0">
                  <c:v>40086</c:v>
                </c:pt>
                <c:pt idx="1">
                  <c:v>40178</c:v>
                </c:pt>
                <c:pt idx="2">
                  <c:v>40268</c:v>
                </c:pt>
                <c:pt idx="3">
                  <c:v>40359</c:v>
                </c:pt>
                <c:pt idx="4">
                  <c:v>40451</c:v>
                </c:pt>
                <c:pt idx="5">
                  <c:v>40543</c:v>
                </c:pt>
                <c:pt idx="6">
                  <c:v>40633</c:v>
                </c:pt>
                <c:pt idx="7">
                  <c:v>40724</c:v>
                </c:pt>
                <c:pt idx="8">
                  <c:v>40816</c:v>
                </c:pt>
                <c:pt idx="9">
                  <c:v>40908</c:v>
                </c:pt>
                <c:pt idx="10">
                  <c:v>40999</c:v>
                </c:pt>
                <c:pt idx="11">
                  <c:v>41090</c:v>
                </c:pt>
                <c:pt idx="12">
                  <c:v>41182</c:v>
                </c:pt>
                <c:pt idx="13">
                  <c:v>41274</c:v>
                </c:pt>
                <c:pt idx="14">
                  <c:v>41364</c:v>
                </c:pt>
                <c:pt idx="15">
                  <c:v>41455</c:v>
                </c:pt>
                <c:pt idx="16">
                  <c:v>41547</c:v>
                </c:pt>
                <c:pt idx="17">
                  <c:v>41639</c:v>
                </c:pt>
                <c:pt idx="18">
                  <c:v>41729</c:v>
                </c:pt>
                <c:pt idx="19">
                  <c:v>41820</c:v>
                </c:pt>
                <c:pt idx="20">
                  <c:v>41912</c:v>
                </c:pt>
                <c:pt idx="21">
                  <c:v>42004</c:v>
                </c:pt>
              </c:numCache>
            </c:numRef>
          </c:cat>
          <c:val>
            <c:numRef>
              <c:f>Sheet1!$G$2:$G$25</c:f>
              <c:numCache>
                <c:formatCode>#,##0.0</c:formatCode>
                <c:ptCount val="22"/>
                <c:pt idx="0">
                  <c:v>-251.80000000000018</c:v>
                </c:pt>
                <c:pt idx="1">
                  <c:v>-237.70000000000027</c:v>
                </c:pt>
                <c:pt idx="2">
                  <c:v>-87.700000000000045</c:v>
                </c:pt>
                <c:pt idx="3">
                  <c:v>-97.899999999999864</c:v>
                </c:pt>
                <c:pt idx="4">
                  <c:v>-102.5</c:v>
                </c:pt>
                <c:pt idx="5">
                  <c:v>54.499999999999545</c:v>
                </c:pt>
                <c:pt idx="6">
                  <c:v>-23.100000000000023</c:v>
                </c:pt>
                <c:pt idx="7">
                  <c:v>7.2000000000001592</c:v>
                </c:pt>
                <c:pt idx="8">
                  <c:v>-80.299999999999955</c:v>
                </c:pt>
                <c:pt idx="9">
                  <c:v>-14</c:v>
                </c:pt>
                <c:pt idx="10">
                  <c:v>-16.600000000000023</c:v>
                </c:pt>
                <c:pt idx="11">
                  <c:v>-74.699999999999932</c:v>
                </c:pt>
                <c:pt idx="12">
                  <c:v>-76.400000000000318</c:v>
                </c:pt>
                <c:pt idx="13">
                  <c:v>-37.599999999999454</c:v>
                </c:pt>
                <c:pt idx="14">
                  <c:v>-139.29999999999995</c:v>
                </c:pt>
                <c:pt idx="15">
                  <c:v>-161.70000000000005</c:v>
                </c:pt>
                <c:pt idx="16">
                  <c:v>-171.69999999999982</c:v>
                </c:pt>
                <c:pt idx="17">
                  <c:v>-140.5</c:v>
                </c:pt>
                <c:pt idx="18">
                  <c:v>-258</c:v>
                </c:pt>
                <c:pt idx="19">
                  <c:v>-253.09999999999991</c:v>
                </c:pt>
                <c:pt idx="20">
                  <c:v>-323.59999999999991</c:v>
                </c:pt>
                <c:pt idx="21">
                  <c:v>-670.69999999999982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ЧПД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  <a:prstDash val="solid"/>
            </a:ln>
          </c:spPr>
          <c:invertIfNegative val="0"/>
          <c:cat>
            <c:numRef>
              <c:f>Sheet1!$A$2:$A$25</c:f>
              <c:numCache>
                <c:formatCode>mm\-yyyy</c:formatCode>
                <c:ptCount val="22"/>
                <c:pt idx="0">
                  <c:v>40086</c:v>
                </c:pt>
                <c:pt idx="1">
                  <c:v>40178</c:v>
                </c:pt>
                <c:pt idx="2">
                  <c:v>40268</c:v>
                </c:pt>
                <c:pt idx="3">
                  <c:v>40359</c:v>
                </c:pt>
                <c:pt idx="4">
                  <c:v>40451</c:v>
                </c:pt>
                <c:pt idx="5">
                  <c:v>40543</c:v>
                </c:pt>
                <c:pt idx="6">
                  <c:v>40633</c:v>
                </c:pt>
                <c:pt idx="7">
                  <c:v>40724</c:v>
                </c:pt>
                <c:pt idx="8">
                  <c:v>40816</c:v>
                </c:pt>
                <c:pt idx="9">
                  <c:v>40908</c:v>
                </c:pt>
                <c:pt idx="10">
                  <c:v>40999</c:v>
                </c:pt>
                <c:pt idx="11">
                  <c:v>41090</c:v>
                </c:pt>
                <c:pt idx="12">
                  <c:v>41182</c:v>
                </c:pt>
                <c:pt idx="13">
                  <c:v>41274</c:v>
                </c:pt>
                <c:pt idx="14">
                  <c:v>41364</c:v>
                </c:pt>
                <c:pt idx="15">
                  <c:v>41455</c:v>
                </c:pt>
                <c:pt idx="16">
                  <c:v>41547</c:v>
                </c:pt>
                <c:pt idx="17">
                  <c:v>41639</c:v>
                </c:pt>
                <c:pt idx="18">
                  <c:v>41729</c:v>
                </c:pt>
                <c:pt idx="19">
                  <c:v>41820</c:v>
                </c:pt>
                <c:pt idx="20">
                  <c:v>41912</c:v>
                </c:pt>
                <c:pt idx="21">
                  <c:v>42004</c:v>
                </c:pt>
              </c:numCache>
            </c:numRef>
          </c:cat>
          <c:val>
            <c:numRef>
              <c:f>Sheet1!$C$2:$C$25</c:f>
              <c:numCache>
                <c:formatCode>#,##0.0</c:formatCode>
                <c:ptCount val="22"/>
                <c:pt idx="0">
                  <c:v>269</c:v>
                </c:pt>
                <c:pt idx="1">
                  <c:v>279</c:v>
                </c:pt>
                <c:pt idx="2">
                  <c:v>257</c:v>
                </c:pt>
                <c:pt idx="3">
                  <c:v>252.00000000000011</c:v>
                </c:pt>
                <c:pt idx="4">
                  <c:v>263.10000000000002</c:v>
                </c:pt>
                <c:pt idx="5">
                  <c:v>279.49999999999977</c:v>
                </c:pt>
                <c:pt idx="6">
                  <c:v>268.99999999999994</c:v>
                </c:pt>
                <c:pt idx="7">
                  <c:v>293.59999999999997</c:v>
                </c:pt>
                <c:pt idx="8">
                  <c:v>328.20000000000016</c:v>
                </c:pt>
                <c:pt idx="9">
                  <c:v>352.29999999999984</c:v>
                </c:pt>
                <c:pt idx="10">
                  <c:v>341.1</c:v>
                </c:pt>
                <c:pt idx="11">
                  <c:v>376.80000000000007</c:v>
                </c:pt>
                <c:pt idx="12">
                  <c:v>410.40000000000009</c:v>
                </c:pt>
                <c:pt idx="13">
                  <c:v>442.69999999999936</c:v>
                </c:pt>
                <c:pt idx="14">
                  <c:v>441.6</c:v>
                </c:pt>
                <c:pt idx="15">
                  <c:v>471.4</c:v>
                </c:pt>
                <c:pt idx="16">
                  <c:v>515.79999999999973</c:v>
                </c:pt>
                <c:pt idx="17">
                  <c:v>546.20000000000027</c:v>
                </c:pt>
                <c:pt idx="18">
                  <c:v>550.80000000000018</c:v>
                </c:pt>
                <c:pt idx="19">
                  <c:v>538.80000000000018</c:v>
                </c:pt>
                <c:pt idx="20">
                  <c:v>565.39999999999964</c:v>
                </c:pt>
                <c:pt idx="21">
                  <c:v>556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ЧКД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Sheet1!$A$2:$A$25</c:f>
              <c:numCache>
                <c:formatCode>mm\-yyyy</c:formatCode>
                <c:ptCount val="22"/>
                <c:pt idx="0">
                  <c:v>40086</c:v>
                </c:pt>
                <c:pt idx="1">
                  <c:v>40178</c:v>
                </c:pt>
                <c:pt idx="2">
                  <c:v>40268</c:v>
                </c:pt>
                <c:pt idx="3">
                  <c:v>40359</c:v>
                </c:pt>
                <c:pt idx="4">
                  <c:v>40451</c:v>
                </c:pt>
                <c:pt idx="5">
                  <c:v>40543</c:v>
                </c:pt>
                <c:pt idx="6">
                  <c:v>40633</c:v>
                </c:pt>
                <c:pt idx="7">
                  <c:v>40724</c:v>
                </c:pt>
                <c:pt idx="8">
                  <c:v>40816</c:v>
                </c:pt>
                <c:pt idx="9">
                  <c:v>40908</c:v>
                </c:pt>
                <c:pt idx="10">
                  <c:v>40999</c:v>
                </c:pt>
                <c:pt idx="11">
                  <c:v>41090</c:v>
                </c:pt>
                <c:pt idx="12">
                  <c:v>41182</c:v>
                </c:pt>
                <c:pt idx="13">
                  <c:v>41274</c:v>
                </c:pt>
                <c:pt idx="14">
                  <c:v>41364</c:v>
                </c:pt>
                <c:pt idx="15">
                  <c:v>41455</c:v>
                </c:pt>
                <c:pt idx="16">
                  <c:v>41547</c:v>
                </c:pt>
                <c:pt idx="17">
                  <c:v>41639</c:v>
                </c:pt>
                <c:pt idx="18">
                  <c:v>41729</c:v>
                </c:pt>
                <c:pt idx="19">
                  <c:v>41820</c:v>
                </c:pt>
                <c:pt idx="20">
                  <c:v>41912</c:v>
                </c:pt>
                <c:pt idx="21">
                  <c:v>42004</c:v>
                </c:pt>
              </c:numCache>
            </c:numRef>
          </c:cat>
          <c:val>
            <c:numRef>
              <c:f>Sheet1!$D$2:$D$25</c:f>
              <c:numCache>
                <c:formatCode>#,##0.0</c:formatCode>
                <c:ptCount val="22"/>
                <c:pt idx="0">
                  <c:v>90.900000000003274</c:v>
                </c:pt>
                <c:pt idx="1">
                  <c:v>161.19999999999345</c:v>
                </c:pt>
                <c:pt idx="2">
                  <c:v>82.300000000000182</c:v>
                </c:pt>
                <c:pt idx="3">
                  <c:v>109</c:v>
                </c:pt>
                <c:pt idx="4">
                  <c:v>81.900000000000546</c:v>
                </c:pt>
                <c:pt idx="5">
                  <c:v>131.89999999999964</c:v>
                </c:pt>
                <c:pt idx="6">
                  <c:v>96.900000000000091</c:v>
                </c:pt>
                <c:pt idx="7">
                  <c:v>100.90000000000009</c:v>
                </c:pt>
                <c:pt idx="8">
                  <c:v>89.900000000000546</c:v>
                </c:pt>
                <c:pt idx="9">
                  <c:v>109.5</c:v>
                </c:pt>
                <c:pt idx="10">
                  <c:v>76.900000000000546</c:v>
                </c:pt>
                <c:pt idx="11">
                  <c:v>141.09999999999945</c:v>
                </c:pt>
                <c:pt idx="12">
                  <c:v>73.200000000000728</c:v>
                </c:pt>
                <c:pt idx="13">
                  <c:v>107.19999999999709</c:v>
                </c:pt>
                <c:pt idx="14">
                  <c:v>103.30000000000064</c:v>
                </c:pt>
                <c:pt idx="15">
                  <c:v>164.69999999999936</c:v>
                </c:pt>
                <c:pt idx="16">
                  <c:v>95.600000000000364</c:v>
                </c:pt>
                <c:pt idx="17">
                  <c:v>90.899999999999636</c:v>
                </c:pt>
                <c:pt idx="18">
                  <c:v>70.799999999999272</c:v>
                </c:pt>
                <c:pt idx="19">
                  <c:v>104.89999999999964</c:v>
                </c:pt>
                <c:pt idx="20">
                  <c:v>233.70000000000255</c:v>
                </c:pt>
                <c:pt idx="21">
                  <c:v>239.09999999999854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ЧТД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Sheet1!$A$2:$A$25</c:f>
              <c:numCache>
                <c:formatCode>mm\-yyyy</c:formatCode>
                <c:ptCount val="22"/>
                <c:pt idx="0">
                  <c:v>40086</c:v>
                </c:pt>
                <c:pt idx="1">
                  <c:v>40178</c:v>
                </c:pt>
                <c:pt idx="2">
                  <c:v>40268</c:v>
                </c:pt>
                <c:pt idx="3">
                  <c:v>40359</c:v>
                </c:pt>
                <c:pt idx="4">
                  <c:v>40451</c:v>
                </c:pt>
                <c:pt idx="5">
                  <c:v>40543</c:v>
                </c:pt>
                <c:pt idx="6">
                  <c:v>40633</c:v>
                </c:pt>
                <c:pt idx="7">
                  <c:v>40724</c:v>
                </c:pt>
                <c:pt idx="8">
                  <c:v>40816</c:v>
                </c:pt>
                <c:pt idx="9">
                  <c:v>40908</c:v>
                </c:pt>
                <c:pt idx="10">
                  <c:v>40999</c:v>
                </c:pt>
                <c:pt idx="11">
                  <c:v>41090</c:v>
                </c:pt>
                <c:pt idx="12">
                  <c:v>41182</c:v>
                </c:pt>
                <c:pt idx="13">
                  <c:v>41274</c:v>
                </c:pt>
                <c:pt idx="14">
                  <c:v>41364</c:v>
                </c:pt>
                <c:pt idx="15">
                  <c:v>41455</c:v>
                </c:pt>
                <c:pt idx="16">
                  <c:v>41547</c:v>
                </c:pt>
                <c:pt idx="17">
                  <c:v>41639</c:v>
                </c:pt>
                <c:pt idx="18">
                  <c:v>41729</c:v>
                </c:pt>
                <c:pt idx="19">
                  <c:v>41820</c:v>
                </c:pt>
                <c:pt idx="20">
                  <c:v>41912</c:v>
                </c:pt>
                <c:pt idx="21">
                  <c:v>42004</c:v>
                </c:pt>
              </c:numCache>
            </c:numRef>
          </c:cat>
          <c:val>
            <c:numRef>
              <c:f>Sheet1!$E$2:$E$25</c:f>
              <c:numCache>
                <c:formatCode>#,##0.0</c:formatCode>
                <c:ptCount val="22"/>
                <c:pt idx="0">
                  <c:v>102.59999999999997</c:v>
                </c:pt>
                <c:pt idx="1">
                  <c:v>117.5</c:v>
                </c:pt>
                <c:pt idx="2">
                  <c:v>96.4</c:v>
                </c:pt>
                <c:pt idx="3">
                  <c:v>114.30000000000001</c:v>
                </c:pt>
                <c:pt idx="4">
                  <c:v>113.4</c:v>
                </c:pt>
                <c:pt idx="5">
                  <c:v>127.89999999999992</c:v>
                </c:pt>
                <c:pt idx="6">
                  <c:v>107.10000000000001</c:v>
                </c:pt>
                <c:pt idx="7">
                  <c:v>120.10000000000001</c:v>
                </c:pt>
                <c:pt idx="8">
                  <c:v>126.50000000000003</c:v>
                </c:pt>
                <c:pt idx="9">
                  <c:v>144.79999999999995</c:v>
                </c:pt>
                <c:pt idx="10">
                  <c:v>123.9</c:v>
                </c:pt>
                <c:pt idx="11">
                  <c:v>137.50000000000003</c:v>
                </c:pt>
                <c:pt idx="12">
                  <c:v>141.09999999999997</c:v>
                </c:pt>
                <c:pt idx="13">
                  <c:v>162.90000000000009</c:v>
                </c:pt>
                <c:pt idx="14">
                  <c:v>143.1</c:v>
                </c:pt>
                <c:pt idx="15">
                  <c:v>161.9</c:v>
                </c:pt>
                <c:pt idx="16">
                  <c:v>168.39999999999998</c:v>
                </c:pt>
                <c:pt idx="17">
                  <c:v>180.80000000000007</c:v>
                </c:pt>
                <c:pt idx="18">
                  <c:v>164.9</c:v>
                </c:pt>
                <c:pt idx="19">
                  <c:v>175.70000000000002</c:v>
                </c:pt>
                <c:pt idx="20">
                  <c:v>178.69999999999993</c:v>
                </c:pt>
                <c:pt idx="21">
                  <c:v>205.90000000000009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Sheet1!$A$2:$A$25</c:f>
              <c:numCache>
                <c:formatCode>mm\-yyyy</c:formatCode>
                <c:ptCount val="22"/>
                <c:pt idx="0">
                  <c:v>40086</c:v>
                </c:pt>
                <c:pt idx="1">
                  <c:v>40178</c:v>
                </c:pt>
                <c:pt idx="2">
                  <c:v>40268</c:v>
                </c:pt>
                <c:pt idx="3">
                  <c:v>40359</c:v>
                </c:pt>
                <c:pt idx="4">
                  <c:v>40451</c:v>
                </c:pt>
                <c:pt idx="5">
                  <c:v>40543</c:v>
                </c:pt>
                <c:pt idx="6">
                  <c:v>40633</c:v>
                </c:pt>
                <c:pt idx="7">
                  <c:v>40724</c:v>
                </c:pt>
                <c:pt idx="8">
                  <c:v>40816</c:v>
                </c:pt>
                <c:pt idx="9">
                  <c:v>40908</c:v>
                </c:pt>
                <c:pt idx="10">
                  <c:v>40999</c:v>
                </c:pt>
                <c:pt idx="11">
                  <c:v>41090</c:v>
                </c:pt>
                <c:pt idx="12">
                  <c:v>41182</c:v>
                </c:pt>
                <c:pt idx="13">
                  <c:v>41274</c:v>
                </c:pt>
                <c:pt idx="14">
                  <c:v>41364</c:v>
                </c:pt>
                <c:pt idx="15">
                  <c:v>41455</c:v>
                </c:pt>
                <c:pt idx="16">
                  <c:v>41547</c:v>
                </c:pt>
                <c:pt idx="17">
                  <c:v>41639</c:v>
                </c:pt>
                <c:pt idx="18">
                  <c:v>41729</c:v>
                </c:pt>
                <c:pt idx="19">
                  <c:v>41820</c:v>
                </c:pt>
                <c:pt idx="20">
                  <c:v>41912</c:v>
                </c:pt>
                <c:pt idx="21">
                  <c:v>42004</c:v>
                </c:pt>
              </c:numCache>
            </c:numRef>
          </c:cat>
          <c:val>
            <c:numRef>
              <c:f>Sheet1!$F$2:$F$25</c:f>
              <c:numCache>
                <c:formatCode>#,##0.0</c:formatCode>
                <c:ptCount val="22"/>
                <c:pt idx="0">
                  <c:v>-35.899999999999864</c:v>
                </c:pt>
                <c:pt idx="1">
                  <c:v>33.199999999999932</c:v>
                </c:pt>
                <c:pt idx="2">
                  <c:v>-87.499999999999972</c:v>
                </c:pt>
                <c:pt idx="3">
                  <c:v>-62.100000000000051</c:v>
                </c:pt>
                <c:pt idx="4">
                  <c:v>-58.899999999999977</c:v>
                </c:pt>
                <c:pt idx="5">
                  <c:v>-165.5</c:v>
                </c:pt>
                <c:pt idx="6">
                  <c:v>-54.100000000000023</c:v>
                </c:pt>
                <c:pt idx="7">
                  <c:v>-71.5</c:v>
                </c:pt>
                <c:pt idx="8">
                  <c:v>-68.299999999999841</c:v>
                </c:pt>
                <c:pt idx="9">
                  <c:v>-92.299999999999955</c:v>
                </c:pt>
                <c:pt idx="10">
                  <c:v>-49</c:v>
                </c:pt>
                <c:pt idx="11">
                  <c:v>-81.100000000000136</c:v>
                </c:pt>
                <c:pt idx="12">
                  <c:v>-42.899999999999864</c:v>
                </c:pt>
                <c:pt idx="13">
                  <c:v>-82.5</c:v>
                </c:pt>
                <c:pt idx="14">
                  <c:v>-70.699999999999989</c:v>
                </c:pt>
                <c:pt idx="15">
                  <c:v>-80.300000000000011</c:v>
                </c:pt>
                <c:pt idx="16">
                  <c:v>-53.5</c:v>
                </c:pt>
                <c:pt idx="17">
                  <c:v>-92.5</c:v>
                </c:pt>
                <c:pt idx="18">
                  <c:v>-37.599999999999909</c:v>
                </c:pt>
                <c:pt idx="19">
                  <c:v>-29.100000000000136</c:v>
                </c:pt>
                <c:pt idx="20">
                  <c:v>-110.60000000000014</c:v>
                </c:pt>
                <c:pt idx="21">
                  <c:v>-65.100000000000364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OPEX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Sheet1!$A$2:$A$25</c:f>
              <c:numCache>
                <c:formatCode>mm\-yyyy</c:formatCode>
                <c:ptCount val="22"/>
                <c:pt idx="0">
                  <c:v>40086</c:v>
                </c:pt>
                <c:pt idx="1">
                  <c:v>40178</c:v>
                </c:pt>
                <c:pt idx="2">
                  <c:v>40268</c:v>
                </c:pt>
                <c:pt idx="3">
                  <c:v>40359</c:v>
                </c:pt>
                <c:pt idx="4">
                  <c:v>40451</c:v>
                </c:pt>
                <c:pt idx="5">
                  <c:v>40543</c:v>
                </c:pt>
                <c:pt idx="6">
                  <c:v>40633</c:v>
                </c:pt>
                <c:pt idx="7">
                  <c:v>40724</c:v>
                </c:pt>
                <c:pt idx="8">
                  <c:v>40816</c:v>
                </c:pt>
                <c:pt idx="9">
                  <c:v>40908</c:v>
                </c:pt>
                <c:pt idx="10">
                  <c:v>40999</c:v>
                </c:pt>
                <c:pt idx="11">
                  <c:v>41090</c:v>
                </c:pt>
                <c:pt idx="12">
                  <c:v>41182</c:v>
                </c:pt>
                <c:pt idx="13">
                  <c:v>41274</c:v>
                </c:pt>
                <c:pt idx="14">
                  <c:v>41364</c:v>
                </c:pt>
                <c:pt idx="15">
                  <c:v>41455</c:v>
                </c:pt>
                <c:pt idx="16">
                  <c:v>41547</c:v>
                </c:pt>
                <c:pt idx="17">
                  <c:v>41639</c:v>
                </c:pt>
                <c:pt idx="18">
                  <c:v>41729</c:v>
                </c:pt>
                <c:pt idx="19">
                  <c:v>41820</c:v>
                </c:pt>
                <c:pt idx="20">
                  <c:v>41912</c:v>
                </c:pt>
                <c:pt idx="21">
                  <c:v>42004</c:v>
                </c:pt>
              </c:numCache>
            </c:numRef>
          </c:cat>
          <c:val>
            <c:numRef>
              <c:f>Sheet1!$H$2:$H$25</c:f>
              <c:numCache>
                <c:formatCode>#,##0.0</c:formatCode>
                <c:ptCount val="22"/>
                <c:pt idx="0">
                  <c:v>-150.39999999999998</c:v>
                </c:pt>
                <c:pt idx="1">
                  <c:v>-178.5</c:v>
                </c:pt>
                <c:pt idx="2">
                  <c:v>-143.6</c:v>
                </c:pt>
                <c:pt idx="3">
                  <c:v>-182.50000000000003</c:v>
                </c:pt>
                <c:pt idx="4">
                  <c:v>-179.39999999999998</c:v>
                </c:pt>
                <c:pt idx="5">
                  <c:v>-214.39999999999998</c:v>
                </c:pt>
                <c:pt idx="6">
                  <c:v>-181.5</c:v>
                </c:pt>
                <c:pt idx="7">
                  <c:v>-220.39999999999998</c:v>
                </c:pt>
                <c:pt idx="8">
                  <c:v>-216.10000000000002</c:v>
                </c:pt>
                <c:pt idx="9">
                  <c:v>-276</c:v>
                </c:pt>
                <c:pt idx="10">
                  <c:v>-208</c:v>
                </c:pt>
                <c:pt idx="11">
                  <c:v>-260.89999999999998</c:v>
                </c:pt>
                <c:pt idx="12">
                  <c:v>-262.30000000000007</c:v>
                </c:pt>
                <c:pt idx="13">
                  <c:v>-329.79999999999995</c:v>
                </c:pt>
                <c:pt idx="14">
                  <c:v>-238.7</c:v>
                </c:pt>
                <c:pt idx="15">
                  <c:v>-304.3</c:v>
                </c:pt>
                <c:pt idx="16">
                  <c:v>-293.39999999999998</c:v>
                </c:pt>
                <c:pt idx="17">
                  <c:v>-343.19999999999993</c:v>
                </c:pt>
                <c:pt idx="18">
                  <c:v>-258.8</c:v>
                </c:pt>
                <c:pt idx="19">
                  <c:v>-317.8</c:v>
                </c:pt>
                <c:pt idx="20">
                  <c:v>-305.5</c:v>
                </c:pt>
                <c:pt idx="21">
                  <c:v>-363.99999999999989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48294752"/>
        <c:axId val="94829514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Прибыль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mm\-yyyy</c:formatCode>
                <c:ptCount val="22"/>
                <c:pt idx="0">
                  <c:v>40086</c:v>
                </c:pt>
                <c:pt idx="1">
                  <c:v>40178</c:v>
                </c:pt>
                <c:pt idx="2">
                  <c:v>40268</c:v>
                </c:pt>
                <c:pt idx="3">
                  <c:v>40359</c:v>
                </c:pt>
                <c:pt idx="4">
                  <c:v>40451</c:v>
                </c:pt>
                <c:pt idx="5">
                  <c:v>40543</c:v>
                </c:pt>
                <c:pt idx="6">
                  <c:v>40633</c:v>
                </c:pt>
                <c:pt idx="7">
                  <c:v>40724</c:v>
                </c:pt>
                <c:pt idx="8">
                  <c:v>40816</c:v>
                </c:pt>
                <c:pt idx="9">
                  <c:v>40908</c:v>
                </c:pt>
                <c:pt idx="10">
                  <c:v>40999</c:v>
                </c:pt>
                <c:pt idx="11">
                  <c:v>41090</c:v>
                </c:pt>
                <c:pt idx="12">
                  <c:v>41182</c:v>
                </c:pt>
                <c:pt idx="13">
                  <c:v>41274</c:v>
                </c:pt>
                <c:pt idx="14">
                  <c:v>41364</c:v>
                </c:pt>
                <c:pt idx="15">
                  <c:v>41455</c:v>
                </c:pt>
                <c:pt idx="16">
                  <c:v>41547</c:v>
                </c:pt>
                <c:pt idx="17">
                  <c:v>41639</c:v>
                </c:pt>
                <c:pt idx="18">
                  <c:v>41729</c:v>
                </c:pt>
                <c:pt idx="19">
                  <c:v>41820</c:v>
                </c:pt>
                <c:pt idx="20">
                  <c:v>41912</c:v>
                </c:pt>
                <c:pt idx="21">
                  <c:v>42004</c:v>
                </c:pt>
              </c:numCache>
            </c:numRef>
          </c:cat>
          <c:val>
            <c:numRef>
              <c:f>Sheet1!$B$2:$B$25</c:f>
              <c:numCache>
                <c:formatCode>#,##0.0</c:formatCode>
                <c:ptCount val="22"/>
                <c:pt idx="0">
                  <c:v>24.409172000000002</c:v>
                </c:pt>
                <c:pt idx="1">
                  <c:v>173.90578000000002</c:v>
                </c:pt>
                <c:pt idx="2">
                  <c:v>116.71889</c:v>
                </c:pt>
                <c:pt idx="3">
                  <c:v>132.87314800000001</c:v>
                </c:pt>
                <c:pt idx="4">
                  <c:v>110.10610800000001</c:v>
                </c:pt>
                <c:pt idx="5">
                  <c:v>213.68156500000003</c:v>
                </c:pt>
                <c:pt idx="6">
                  <c:v>214.27757600000001</c:v>
                </c:pt>
                <c:pt idx="7">
                  <c:v>229.90834999999998</c:v>
                </c:pt>
                <c:pt idx="8">
                  <c:v>180.02705500000002</c:v>
                </c:pt>
                <c:pt idx="9">
                  <c:v>224.00378999999998</c:v>
                </c:pt>
                <c:pt idx="10">
                  <c:v>267.86458499999998</c:v>
                </c:pt>
                <c:pt idx="11">
                  <c:v>239.14622800000001</c:v>
                </c:pt>
                <c:pt idx="12">
                  <c:v>243.06302000000005</c:v>
                </c:pt>
                <c:pt idx="13">
                  <c:v>261.81485999999995</c:v>
                </c:pt>
                <c:pt idx="14">
                  <c:v>239.44220999999999</c:v>
                </c:pt>
                <c:pt idx="15">
                  <c:v>251.945314</c:v>
                </c:pt>
                <c:pt idx="16">
                  <c:v>260.03763600000002</c:v>
                </c:pt>
                <c:pt idx="17">
                  <c:v>242.15938700000004</c:v>
                </c:pt>
                <c:pt idx="18">
                  <c:v>232.07582600000001</c:v>
                </c:pt>
                <c:pt idx="19">
                  <c:v>219.309932</c:v>
                </c:pt>
                <c:pt idx="20">
                  <c:v>233.85528499999998</c:v>
                </c:pt>
                <c:pt idx="21">
                  <c:v>-96.099725000000035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8295928"/>
        <c:axId val="948295536"/>
      </c:lineChart>
      <c:dateAx>
        <c:axId val="9482947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crossAx val="948295144"/>
        <c:crosses val="autoZero"/>
        <c:auto val="1"/>
        <c:lblOffset val="100"/>
        <c:baseTimeUnit val="months"/>
        <c:majorUnit val="1"/>
        <c:majorTimeUnit val="years"/>
      </c:dateAx>
      <c:valAx>
        <c:axId val="948295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 dirty="0" smtClean="0"/>
                  <a:t>Доходы и расходы, млрд. руб.</a:t>
                </a:r>
                <a:endParaRPr lang="en-US" b="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948294752"/>
        <c:crosses val="autoZero"/>
        <c:crossBetween val="between"/>
      </c:valAx>
      <c:valAx>
        <c:axId val="948295536"/>
        <c:scaling>
          <c:orientation val="minMax"/>
          <c:max val="450"/>
          <c:min val="-1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ru-RU" b="0" dirty="0" smtClean="0"/>
                  <a:t>Прибыль,</a:t>
                </a:r>
                <a:r>
                  <a:rPr lang="ru-RU" b="0" baseline="0" dirty="0" smtClean="0"/>
                  <a:t> млрд. руб.</a:t>
                </a:r>
                <a:endParaRPr lang="en-US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948295928"/>
        <c:crosses val="max"/>
        <c:crossBetween val="between"/>
      </c:valAx>
      <c:dateAx>
        <c:axId val="948295928"/>
        <c:scaling>
          <c:orientation val="minMax"/>
        </c:scaling>
        <c:delete val="1"/>
        <c:axPos val="b"/>
        <c:numFmt formatCode="mm\-yyyy" sourceLinked="1"/>
        <c:majorTickMark val="out"/>
        <c:minorTickMark val="none"/>
        <c:tickLblPos val="nextTo"/>
        <c:crossAx val="948295536"/>
        <c:crosses val="autoZero"/>
        <c:auto val="1"/>
        <c:lblOffset val="100"/>
        <c:baseTimeUnit val="months"/>
        <c:majorUnit val="1"/>
        <c:minorUnit val="1"/>
      </c:dateAx>
    </c:plotArea>
    <c:legend>
      <c:legendPos val="r"/>
      <c:layout>
        <c:manualLayout>
          <c:xMode val="edge"/>
          <c:yMode val="edge"/>
          <c:x val="0.15375828355119991"/>
          <c:y val="0.10893136527370398"/>
          <c:w val="0.77857936157743679"/>
          <c:h val="0.1081145496991073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/>
            </a:pPr>
            <a:r>
              <a:rPr lang="ru-RU" sz="1050" baseline="0" dirty="0" smtClean="0">
                <a:solidFill>
                  <a:schemeClr val="accent6">
                    <a:lumMod val="75000"/>
                  </a:schemeClr>
                </a:solidFill>
              </a:rPr>
              <a:t>В каких направления банки считают необходимым провести усовершенствование функции управления кредитным риском</a:t>
            </a:r>
            <a:r>
              <a:rPr lang="en-US" sz="1050" baseline="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ru-RU" sz="1050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/>
              <a:t>
</a:t>
            </a:r>
          </a:p>
        </c:rich>
      </c:tx>
      <c:layout>
        <c:manualLayout>
          <c:xMode val="edge"/>
          <c:yMode val="edge"/>
          <c:x val="1.9433095627197552E-2"/>
          <c:y val="2.4628295644655955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807037081137876"/>
          <c:y val="0.33077608537454578"/>
          <c:w val="0.63426815966322625"/>
          <c:h val="0.645170534169048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Data!$AF$1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Data!$C$303:$C$309</c:f>
              <c:strCache>
                <c:ptCount val="7"/>
                <c:pt idx="0">
                  <c:v>Organizational structure</c:v>
                </c:pt>
                <c:pt idx="1">
                  <c:v>Credit administration</c:v>
                </c:pt>
                <c:pt idx="2">
                  <c:v>Credit approval process</c:v>
                </c:pt>
                <c:pt idx="3">
                  <c:v>Early warning system</c:v>
                </c:pt>
                <c:pt idx="4">
                  <c:v>Bad debt management</c:v>
                </c:pt>
                <c:pt idx="5">
                  <c:v>Risk modeling</c:v>
                </c:pt>
                <c:pt idx="6">
                  <c:v>Special IT support </c:v>
                </c:pt>
              </c:strCache>
            </c:strRef>
          </c:cat>
          <c:val>
            <c:numRef>
              <c:f>Data!$AF$303:$AF$309</c:f>
              <c:numCache>
                <c:formatCode>0%</c:formatCode>
                <c:ptCount val="7"/>
                <c:pt idx="0">
                  <c:v>0.29629629629629628</c:v>
                </c:pt>
                <c:pt idx="1">
                  <c:v>0.48148148148148201</c:v>
                </c:pt>
                <c:pt idx="2">
                  <c:v>0.33333333333333331</c:v>
                </c:pt>
                <c:pt idx="3">
                  <c:v>0.81481481481481577</c:v>
                </c:pt>
                <c:pt idx="4">
                  <c:v>0.5185185185185186</c:v>
                </c:pt>
                <c:pt idx="5">
                  <c:v>0.62962962962963143</c:v>
                </c:pt>
                <c:pt idx="6">
                  <c:v>0.7407407407407407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303272"/>
        <c:axId val="774221944"/>
      </c:barChart>
      <c:catAx>
        <c:axId val="6673032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74221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4221944"/>
        <c:scaling>
          <c:orientation val="minMax"/>
          <c:max val="1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673032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025B8-7B39-4A0B-AC7C-02839DDFB76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A2617A7-C67E-4F13-8DA5-7F13ABFA90B6}">
      <dgm:prSet phldrT="[Text]" custT="1"/>
      <dgm:spPr>
        <a:solidFill>
          <a:schemeClr val="tx1">
            <a:lumMod val="75000"/>
            <a:lumOff val="25000"/>
            <a:alpha val="70000"/>
          </a:schemeClr>
        </a:solidFill>
      </dgm:spPr>
      <dgm:t>
        <a:bodyPr/>
        <a:lstStyle/>
        <a:p>
          <a:r>
            <a:rPr lang="ru-RU" sz="1100" b="1" dirty="0" smtClean="0"/>
            <a:t>Адекватная среда</a:t>
          </a:r>
          <a:endParaRPr lang="en-US" sz="1100" b="1" dirty="0"/>
        </a:p>
      </dgm:t>
    </dgm:pt>
    <dgm:pt modelId="{8A974F7C-35A9-4F44-9DA1-69B3D8884EBB}" type="parTrans" cxnId="{412EF9CE-ECDA-4C21-AB33-BBADC4FCA538}">
      <dgm:prSet/>
      <dgm:spPr/>
      <dgm:t>
        <a:bodyPr/>
        <a:lstStyle/>
        <a:p>
          <a:endParaRPr lang="en-US"/>
        </a:p>
      </dgm:t>
    </dgm:pt>
    <dgm:pt modelId="{C01A942E-305B-4E39-83B9-8CAE0838ADFA}" type="sibTrans" cxnId="{412EF9CE-ECDA-4C21-AB33-BBADC4FCA538}">
      <dgm:prSet/>
      <dgm:spPr/>
      <dgm:t>
        <a:bodyPr/>
        <a:lstStyle/>
        <a:p>
          <a:endParaRPr lang="en-US"/>
        </a:p>
      </dgm:t>
    </dgm:pt>
    <dgm:pt modelId="{F38D0AFB-6DA3-4132-B2EB-F07FAB47DAC7}">
      <dgm:prSet phldrT="[Text]" custT="1"/>
      <dgm:spPr>
        <a:solidFill>
          <a:schemeClr val="tx1">
            <a:lumMod val="75000"/>
            <a:lumOff val="25000"/>
            <a:alpha val="70000"/>
          </a:schemeClr>
        </a:solidFill>
      </dgm:spPr>
      <dgm:t>
        <a:bodyPr/>
        <a:lstStyle/>
        <a:p>
          <a:r>
            <a:rPr lang="ru-RU" sz="1100" b="1" dirty="0" smtClean="0"/>
            <a:t>Предоставление кредита</a:t>
          </a:r>
          <a:endParaRPr lang="en-US" sz="1100" b="1" dirty="0"/>
        </a:p>
      </dgm:t>
    </dgm:pt>
    <dgm:pt modelId="{53D6F287-749E-4CF3-8664-C48666A94346}" type="parTrans" cxnId="{C3F3878C-8A84-4BDC-8B5C-D8FBA15DA077}">
      <dgm:prSet/>
      <dgm:spPr/>
      <dgm:t>
        <a:bodyPr/>
        <a:lstStyle/>
        <a:p>
          <a:endParaRPr lang="en-US"/>
        </a:p>
      </dgm:t>
    </dgm:pt>
    <dgm:pt modelId="{0E47E3D4-978C-448F-8322-B1503426FC8E}" type="sibTrans" cxnId="{C3F3878C-8A84-4BDC-8B5C-D8FBA15DA077}">
      <dgm:prSet/>
      <dgm:spPr/>
      <dgm:t>
        <a:bodyPr/>
        <a:lstStyle/>
        <a:p>
          <a:endParaRPr lang="en-US"/>
        </a:p>
      </dgm:t>
    </dgm:pt>
    <dgm:pt modelId="{CDE632B3-5A3D-42CF-828F-4E4EBE65FE7F}">
      <dgm:prSet phldrT="[Text]" custT="1"/>
      <dgm:spPr>
        <a:solidFill>
          <a:schemeClr val="tx1">
            <a:lumMod val="75000"/>
            <a:lumOff val="25000"/>
            <a:alpha val="70000"/>
          </a:schemeClr>
        </a:solidFill>
      </dgm:spPr>
      <dgm:t>
        <a:bodyPr/>
        <a:lstStyle/>
        <a:p>
          <a:r>
            <a:rPr lang="ru-RU" sz="1100" b="1" dirty="0" smtClean="0"/>
            <a:t>Измерение и мониторинг</a:t>
          </a:r>
          <a:endParaRPr lang="en-US" sz="1100" b="1" dirty="0"/>
        </a:p>
      </dgm:t>
    </dgm:pt>
    <dgm:pt modelId="{FC12BCC5-5C79-4DE5-9192-CE64ED8B45DC}" type="parTrans" cxnId="{030B248C-4439-416E-82BD-E1378E6D79AD}">
      <dgm:prSet/>
      <dgm:spPr/>
      <dgm:t>
        <a:bodyPr/>
        <a:lstStyle/>
        <a:p>
          <a:endParaRPr lang="en-US"/>
        </a:p>
      </dgm:t>
    </dgm:pt>
    <dgm:pt modelId="{A79A8DCF-39E1-48E2-BAD3-1D7AE1DA4230}" type="sibTrans" cxnId="{030B248C-4439-416E-82BD-E1378E6D79AD}">
      <dgm:prSet/>
      <dgm:spPr/>
      <dgm:t>
        <a:bodyPr/>
        <a:lstStyle/>
        <a:p>
          <a:endParaRPr lang="en-US"/>
        </a:p>
      </dgm:t>
    </dgm:pt>
    <dgm:pt modelId="{2AAE3EC4-93C6-4CE8-A8B2-5DCCD1F3C1B7}">
      <dgm:prSet phldrT="[Text]" custT="1"/>
      <dgm:spPr>
        <a:solidFill>
          <a:schemeClr val="tx1">
            <a:lumMod val="75000"/>
            <a:lumOff val="25000"/>
            <a:alpha val="70000"/>
          </a:schemeClr>
        </a:solidFill>
      </dgm:spPr>
      <dgm:t>
        <a:bodyPr/>
        <a:lstStyle/>
        <a:p>
          <a:r>
            <a:rPr lang="ru-RU" sz="1100" b="1" dirty="0" smtClean="0"/>
            <a:t>Контроль и отчетность</a:t>
          </a:r>
          <a:endParaRPr lang="en-US" sz="1100" b="1" dirty="0"/>
        </a:p>
      </dgm:t>
    </dgm:pt>
    <dgm:pt modelId="{357526A4-6755-4598-99CC-36502F2020CA}" type="parTrans" cxnId="{C9ED1C27-AA31-4945-9816-57E0E7B5F9ED}">
      <dgm:prSet/>
      <dgm:spPr/>
      <dgm:t>
        <a:bodyPr/>
        <a:lstStyle/>
        <a:p>
          <a:endParaRPr lang="en-US"/>
        </a:p>
      </dgm:t>
    </dgm:pt>
    <dgm:pt modelId="{7027837F-6875-4066-AF2D-CED990C5D3BD}" type="sibTrans" cxnId="{C9ED1C27-AA31-4945-9816-57E0E7B5F9ED}">
      <dgm:prSet/>
      <dgm:spPr/>
      <dgm:t>
        <a:bodyPr/>
        <a:lstStyle/>
        <a:p>
          <a:endParaRPr lang="en-US"/>
        </a:p>
      </dgm:t>
    </dgm:pt>
    <dgm:pt modelId="{537CBB02-519C-404B-9485-9B42892DCEAD}" type="pres">
      <dgm:prSet presAssocID="{D37025B8-7B39-4A0B-AC7C-02839DDFB769}" presName="Name0" presStyleCnt="0">
        <dgm:presLayoutVars>
          <dgm:dir/>
          <dgm:animLvl val="lvl"/>
          <dgm:resizeHandles val="exact"/>
        </dgm:presLayoutVars>
      </dgm:prSet>
      <dgm:spPr/>
    </dgm:pt>
    <dgm:pt modelId="{CFB66836-8FF1-4F62-883E-C6367172B9C2}" type="pres">
      <dgm:prSet presAssocID="{EA2617A7-C67E-4F13-8DA5-7F13ABFA90B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23FB7-E334-4483-A71A-7D2E974CF2E6}" type="pres">
      <dgm:prSet presAssocID="{C01A942E-305B-4E39-83B9-8CAE0838ADFA}" presName="parTxOnlySpace" presStyleCnt="0"/>
      <dgm:spPr/>
    </dgm:pt>
    <dgm:pt modelId="{CB5D6726-C227-4A76-992D-52962D76BFB5}" type="pres">
      <dgm:prSet presAssocID="{F38D0AFB-6DA3-4132-B2EB-F07FAB47DAC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46DC68-464C-4E8E-88A5-9AA52C616E77}" type="pres">
      <dgm:prSet presAssocID="{0E47E3D4-978C-448F-8322-B1503426FC8E}" presName="parTxOnlySpace" presStyleCnt="0"/>
      <dgm:spPr/>
    </dgm:pt>
    <dgm:pt modelId="{D9FCB23A-048D-4EEC-8607-5249B82EC061}" type="pres">
      <dgm:prSet presAssocID="{CDE632B3-5A3D-42CF-828F-4E4EBE65FE7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5FD88-C58D-46C0-9778-FE74960335BA}" type="pres">
      <dgm:prSet presAssocID="{A79A8DCF-39E1-48E2-BAD3-1D7AE1DA4230}" presName="parTxOnlySpace" presStyleCnt="0"/>
      <dgm:spPr/>
    </dgm:pt>
    <dgm:pt modelId="{A97AAD38-39C1-4731-8162-A25AA8FE4E63}" type="pres">
      <dgm:prSet presAssocID="{2AAE3EC4-93C6-4CE8-A8B2-5DCCD1F3C1B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DBF286-15CC-4974-A168-8876D9FA4328}" type="presOf" srcId="{F38D0AFB-6DA3-4132-B2EB-F07FAB47DAC7}" destId="{CB5D6726-C227-4A76-992D-52962D76BFB5}" srcOrd="0" destOrd="0" presId="urn:microsoft.com/office/officeart/2005/8/layout/chevron1"/>
    <dgm:cxn modelId="{7DDE7B2F-2115-4C27-9312-9FFD4E175B84}" type="presOf" srcId="{EA2617A7-C67E-4F13-8DA5-7F13ABFA90B6}" destId="{CFB66836-8FF1-4F62-883E-C6367172B9C2}" srcOrd="0" destOrd="0" presId="urn:microsoft.com/office/officeart/2005/8/layout/chevron1"/>
    <dgm:cxn modelId="{030B248C-4439-416E-82BD-E1378E6D79AD}" srcId="{D37025B8-7B39-4A0B-AC7C-02839DDFB769}" destId="{CDE632B3-5A3D-42CF-828F-4E4EBE65FE7F}" srcOrd="2" destOrd="0" parTransId="{FC12BCC5-5C79-4DE5-9192-CE64ED8B45DC}" sibTransId="{A79A8DCF-39E1-48E2-BAD3-1D7AE1DA4230}"/>
    <dgm:cxn modelId="{53336139-A5E2-48F1-BE8D-5D39697BB502}" type="presOf" srcId="{2AAE3EC4-93C6-4CE8-A8B2-5DCCD1F3C1B7}" destId="{A97AAD38-39C1-4731-8162-A25AA8FE4E63}" srcOrd="0" destOrd="0" presId="urn:microsoft.com/office/officeart/2005/8/layout/chevron1"/>
    <dgm:cxn modelId="{E277B319-A3DB-4267-918A-A0C2BC1EE6F8}" type="presOf" srcId="{CDE632B3-5A3D-42CF-828F-4E4EBE65FE7F}" destId="{D9FCB23A-048D-4EEC-8607-5249B82EC061}" srcOrd="0" destOrd="0" presId="urn:microsoft.com/office/officeart/2005/8/layout/chevron1"/>
    <dgm:cxn modelId="{C9ED1C27-AA31-4945-9816-57E0E7B5F9ED}" srcId="{D37025B8-7B39-4A0B-AC7C-02839DDFB769}" destId="{2AAE3EC4-93C6-4CE8-A8B2-5DCCD1F3C1B7}" srcOrd="3" destOrd="0" parTransId="{357526A4-6755-4598-99CC-36502F2020CA}" sibTransId="{7027837F-6875-4066-AF2D-CED990C5D3BD}"/>
    <dgm:cxn modelId="{C3F3878C-8A84-4BDC-8B5C-D8FBA15DA077}" srcId="{D37025B8-7B39-4A0B-AC7C-02839DDFB769}" destId="{F38D0AFB-6DA3-4132-B2EB-F07FAB47DAC7}" srcOrd="1" destOrd="0" parTransId="{53D6F287-749E-4CF3-8664-C48666A94346}" sibTransId="{0E47E3D4-978C-448F-8322-B1503426FC8E}"/>
    <dgm:cxn modelId="{C3346636-63DE-493E-96DF-34402224E315}" type="presOf" srcId="{D37025B8-7B39-4A0B-AC7C-02839DDFB769}" destId="{537CBB02-519C-404B-9485-9B42892DCEAD}" srcOrd="0" destOrd="0" presId="urn:microsoft.com/office/officeart/2005/8/layout/chevron1"/>
    <dgm:cxn modelId="{412EF9CE-ECDA-4C21-AB33-BBADC4FCA538}" srcId="{D37025B8-7B39-4A0B-AC7C-02839DDFB769}" destId="{EA2617A7-C67E-4F13-8DA5-7F13ABFA90B6}" srcOrd="0" destOrd="0" parTransId="{8A974F7C-35A9-4F44-9DA1-69B3D8884EBB}" sibTransId="{C01A942E-305B-4E39-83B9-8CAE0838ADFA}"/>
    <dgm:cxn modelId="{740E09E6-A7BB-42B4-B2FB-AFB381F4D265}" type="presParOf" srcId="{537CBB02-519C-404B-9485-9B42892DCEAD}" destId="{CFB66836-8FF1-4F62-883E-C6367172B9C2}" srcOrd="0" destOrd="0" presId="urn:microsoft.com/office/officeart/2005/8/layout/chevron1"/>
    <dgm:cxn modelId="{50D4095C-747B-4511-AEC3-263F9F2DE9D4}" type="presParOf" srcId="{537CBB02-519C-404B-9485-9B42892DCEAD}" destId="{41923FB7-E334-4483-A71A-7D2E974CF2E6}" srcOrd="1" destOrd="0" presId="urn:microsoft.com/office/officeart/2005/8/layout/chevron1"/>
    <dgm:cxn modelId="{09463914-C7CB-4B2B-B987-960B5796638B}" type="presParOf" srcId="{537CBB02-519C-404B-9485-9B42892DCEAD}" destId="{CB5D6726-C227-4A76-992D-52962D76BFB5}" srcOrd="2" destOrd="0" presId="urn:microsoft.com/office/officeart/2005/8/layout/chevron1"/>
    <dgm:cxn modelId="{0E79123B-0E10-4622-B28B-C09DFACB75B5}" type="presParOf" srcId="{537CBB02-519C-404B-9485-9B42892DCEAD}" destId="{6A46DC68-464C-4E8E-88A5-9AA52C616E77}" srcOrd="3" destOrd="0" presId="urn:microsoft.com/office/officeart/2005/8/layout/chevron1"/>
    <dgm:cxn modelId="{AE1BCA6D-D937-4C8E-A226-63196BBBC63D}" type="presParOf" srcId="{537CBB02-519C-404B-9485-9B42892DCEAD}" destId="{D9FCB23A-048D-4EEC-8607-5249B82EC061}" srcOrd="4" destOrd="0" presId="urn:microsoft.com/office/officeart/2005/8/layout/chevron1"/>
    <dgm:cxn modelId="{4FE5EABC-F636-4082-A654-96C6113EDD62}" type="presParOf" srcId="{537CBB02-519C-404B-9485-9B42892DCEAD}" destId="{0B45FD88-C58D-46C0-9778-FE74960335BA}" srcOrd="5" destOrd="0" presId="urn:microsoft.com/office/officeart/2005/8/layout/chevron1"/>
    <dgm:cxn modelId="{A37DEC9A-9353-41B2-B3C7-29BD205760AF}" type="presParOf" srcId="{537CBB02-519C-404B-9485-9B42892DCEAD}" destId="{A97AAD38-39C1-4731-8162-A25AA8FE4E6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3893A0-9F84-4FFA-BA9F-682F02C76DC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74183-4DDD-4FB6-ADFD-C32357A01E6F}">
      <dgm:prSet phldrT="[Text]" custT="1"/>
      <dgm:spPr>
        <a:solidFill>
          <a:schemeClr val="accent1">
            <a:alpha val="30000"/>
          </a:schemeClr>
        </a:solidFill>
      </dgm:spPr>
      <dgm:t>
        <a:bodyPr/>
        <a:lstStyle/>
        <a:p>
          <a:pPr algn="l"/>
          <a:r>
            <a:rPr lang="ru-RU" sz="1600" baseline="0" dirty="0" smtClean="0">
              <a:solidFill>
                <a:schemeClr val="accent6">
                  <a:lumMod val="75000"/>
                </a:schemeClr>
              </a:solidFill>
            </a:rPr>
            <a:t>Мониторинг</a:t>
          </a:r>
        </a:p>
        <a:p>
          <a:pPr algn="l"/>
          <a:r>
            <a:rPr lang="ru-RU" sz="1200" b="1" baseline="0" dirty="0" smtClean="0">
              <a:solidFill>
                <a:schemeClr val="accent6">
                  <a:lumMod val="75000"/>
                </a:schemeClr>
              </a:solidFill>
            </a:rPr>
            <a:t>Участники процесса:</a:t>
          </a:r>
        </a:p>
        <a:p>
          <a:pPr algn="l"/>
          <a:r>
            <a:rPr lang="ru-RU" sz="1200" baseline="0" dirty="0" smtClean="0">
              <a:solidFill>
                <a:schemeClr val="accent6">
                  <a:lumMod val="75000"/>
                </a:schemeClr>
              </a:solidFill>
            </a:rPr>
            <a:t>- Кредитный менеджер</a:t>
          </a:r>
        </a:p>
        <a:p>
          <a:pPr algn="l"/>
          <a:r>
            <a:rPr lang="ru-RU" sz="1200" baseline="0" dirty="0" smtClean="0">
              <a:solidFill>
                <a:schemeClr val="accent6">
                  <a:lumMod val="75000"/>
                </a:schemeClr>
              </a:solidFill>
            </a:rPr>
            <a:t>- Риск менеджер</a:t>
          </a:r>
          <a:endParaRPr lang="en-US" sz="1200" baseline="0" dirty="0">
            <a:solidFill>
              <a:schemeClr val="accent6">
                <a:lumMod val="75000"/>
              </a:schemeClr>
            </a:solidFill>
          </a:endParaRPr>
        </a:p>
      </dgm:t>
    </dgm:pt>
    <dgm:pt modelId="{D54D58A4-98B2-4798-B170-CF9736C6DCD8}" type="parTrans" cxnId="{8F8DD2B1-6FD8-4B12-814E-0A796BBD0EC7}">
      <dgm:prSet/>
      <dgm:spPr/>
      <dgm:t>
        <a:bodyPr/>
        <a:lstStyle/>
        <a:p>
          <a:endParaRPr lang="en-US"/>
        </a:p>
      </dgm:t>
    </dgm:pt>
    <dgm:pt modelId="{4A5243B2-38D1-42F0-BBBC-9D0CCDD8377A}" type="sibTrans" cxnId="{8F8DD2B1-6FD8-4B12-814E-0A796BBD0EC7}">
      <dgm:prSet/>
      <dgm:spPr/>
      <dgm:t>
        <a:bodyPr/>
        <a:lstStyle/>
        <a:p>
          <a:endParaRPr lang="en-US"/>
        </a:p>
      </dgm:t>
    </dgm:pt>
    <dgm:pt modelId="{19248DD2-1015-4C2D-8C1C-0246A9E095DC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sz="1200" baseline="0" dirty="0" smtClean="0">
              <a:solidFill>
                <a:schemeClr val="accent6">
                  <a:lumMod val="75000"/>
                </a:schemeClr>
              </a:solidFill>
            </a:rPr>
            <a:t>Оценка потенциального риска клиентов</a:t>
          </a:r>
          <a:endParaRPr lang="en-US" sz="1200" baseline="0" dirty="0">
            <a:solidFill>
              <a:schemeClr val="accent6">
                <a:lumMod val="75000"/>
              </a:schemeClr>
            </a:solidFill>
          </a:endParaRPr>
        </a:p>
      </dgm:t>
    </dgm:pt>
    <dgm:pt modelId="{4453C11B-3F23-4BFC-8568-CE2783CF27BF}" type="parTrans" cxnId="{65A064ED-3981-4FA0-AF5E-E51B177C1822}">
      <dgm:prSet/>
      <dgm:spPr/>
      <dgm:t>
        <a:bodyPr/>
        <a:lstStyle/>
        <a:p>
          <a:endParaRPr lang="en-US"/>
        </a:p>
      </dgm:t>
    </dgm:pt>
    <dgm:pt modelId="{84E80185-1007-4D0D-9F97-F4F0BDB6B02A}" type="sibTrans" cxnId="{65A064ED-3981-4FA0-AF5E-E51B177C1822}">
      <dgm:prSet/>
      <dgm:spPr/>
      <dgm:t>
        <a:bodyPr/>
        <a:lstStyle/>
        <a:p>
          <a:endParaRPr lang="en-US"/>
        </a:p>
      </dgm:t>
    </dgm:pt>
    <dgm:pt modelId="{6DDDC4CF-B003-4544-B25A-C4260690BAE6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sz="1200" baseline="0" dirty="0" smtClean="0">
              <a:solidFill>
                <a:schemeClr val="accent6">
                  <a:lumMod val="75000"/>
                </a:schemeClr>
              </a:solidFill>
            </a:rPr>
            <a:t>Применение заранее разработанного алгоритма действия для каждой группы</a:t>
          </a:r>
          <a:endParaRPr lang="en-US" sz="1200" baseline="0" dirty="0">
            <a:solidFill>
              <a:schemeClr val="accent6">
                <a:lumMod val="75000"/>
              </a:schemeClr>
            </a:solidFill>
          </a:endParaRPr>
        </a:p>
      </dgm:t>
    </dgm:pt>
    <dgm:pt modelId="{BD2609A9-12F8-4230-AF0F-5A93401D430F}" type="sibTrans" cxnId="{E51AC080-75BF-4C74-BFD6-7D7C6F19ADA9}">
      <dgm:prSet/>
      <dgm:spPr/>
      <dgm:t>
        <a:bodyPr/>
        <a:lstStyle/>
        <a:p>
          <a:endParaRPr lang="en-US"/>
        </a:p>
      </dgm:t>
    </dgm:pt>
    <dgm:pt modelId="{FC291E90-7B18-468E-A181-88606C55B50A}" type="parTrans" cxnId="{E51AC080-75BF-4C74-BFD6-7D7C6F19ADA9}">
      <dgm:prSet/>
      <dgm:spPr/>
      <dgm:t>
        <a:bodyPr/>
        <a:lstStyle/>
        <a:p>
          <a:endParaRPr lang="en-US"/>
        </a:p>
      </dgm:t>
    </dgm:pt>
    <dgm:pt modelId="{6C47B345-6D62-433E-9A3F-636F8F8FE545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sz="1200" baseline="0" dirty="0" smtClean="0">
              <a:solidFill>
                <a:schemeClr val="accent6">
                  <a:lumMod val="75000"/>
                </a:schemeClr>
              </a:solidFill>
            </a:rPr>
            <a:t>Классификация клиентов по группам (</a:t>
          </a:r>
          <a:r>
            <a:rPr lang="en-US" sz="1200" baseline="0" dirty="0" smtClean="0">
              <a:solidFill>
                <a:schemeClr val="accent6">
                  <a:lumMod val="75000"/>
                </a:schemeClr>
              </a:solidFill>
            </a:rPr>
            <a:t>watch list/ no watch</a:t>
          </a:r>
          <a:r>
            <a:rPr lang="ru-RU" sz="1200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200" baseline="0" dirty="0" smtClean="0">
              <a:solidFill>
                <a:schemeClr val="accent6">
                  <a:lumMod val="75000"/>
                </a:schemeClr>
              </a:solidFill>
            </a:rPr>
            <a:t>list)</a:t>
          </a:r>
          <a:endParaRPr lang="en-US" sz="1200" baseline="0" dirty="0">
            <a:solidFill>
              <a:schemeClr val="accent6">
                <a:lumMod val="75000"/>
              </a:schemeClr>
            </a:solidFill>
          </a:endParaRPr>
        </a:p>
      </dgm:t>
    </dgm:pt>
    <dgm:pt modelId="{75BE1FAF-15A5-49F7-9ED7-CB67AFACAEBC}" type="sibTrans" cxnId="{B9C8B817-6E97-4D80-9CB7-7D9477561C66}">
      <dgm:prSet/>
      <dgm:spPr/>
      <dgm:t>
        <a:bodyPr/>
        <a:lstStyle/>
        <a:p>
          <a:endParaRPr lang="en-US"/>
        </a:p>
      </dgm:t>
    </dgm:pt>
    <dgm:pt modelId="{7503C479-C7F9-4EFA-8237-02C2EE3FC572}" type="parTrans" cxnId="{B9C8B817-6E97-4D80-9CB7-7D9477561C66}">
      <dgm:prSet/>
      <dgm:spPr/>
      <dgm:t>
        <a:bodyPr/>
        <a:lstStyle/>
        <a:p>
          <a:endParaRPr lang="en-US"/>
        </a:p>
      </dgm:t>
    </dgm:pt>
    <dgm:pt modelId="{922AC7F9-43F8-44BA-878D-46367E98527F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endParaRPr lang="en-US" sz="1600" baseline="0" dirty="0">
            <a:solidFill>
              <a:schemeClr val="accent6">
                <a:lumMod val="75000"/>
              </a:schemeClr>
            </a:solidFill>
          </a:endParaRPr>
        </a:p>
      </dgm:t>
    </dgm:pt>
    <dgm:pt modelId="{2E4A1C58-34DA-46A1-AB31-63312F41CDB3}" type="parTrans" cxnId="{FBC8C0A2-D153-4D77-8C43-50A86B3B5674}">
      <dgm:prSet/>
      <dgm:spPr/>
      <dgm:t>
        <a:bodyPr/>
        <a:lstStyle/>
        <a:p>
          <a:endParaRPr lang="en-US"/>
        </a:p>
      </dgm:t>
    </dgm:pt>
    <dgm:pt modelId="{4768DCB4-6C05-4535-AA88-1F624BFD6EC6}" type="sibTrans" cxnId="{FBC8C0A2-D153-4D77-8C43-50A86B3B5674}">
      <dgm:prSet/>
      <dgm:spPr/>
      <dgm:t>
        <a:bodyPr/>
        <a:lstStyle/>
        <a:p>
          <a:endParaRPr lang="en-US"/>
        </a:p>
      </dgm:t>
    </dgm:pt>
    <dgm:pt modelId="{0C9807E0-69B7-455B-9F49-B37381F25E1B}" type="pres">
      <dgm:prSet presAssocID="{653893A0-9F84-4FFA-BA9F-682F02C76D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131CDB-9EEB-4D00-8E28-A640C3CEB507}" type="pres">
      <dgm:prSet presAssocID="{BF274183-4DDD-4FB6-ADFD-C32357A01E6F}" presName="linNode" presStyleCnt="0"/>
      <dgm:spPr/>
    </dgm:pt>
    <dgm:pt modelId="{0D2D0BD9-AC6B-4B6E-82D8-FEFC4BA25F91}" type="pres">
      <dgm:prSet presAssocID="{BF274183-4DDD-4FB6-ADFD-C32357A01E6F}" presName="parentShp" presStyleLbl="node1" presStyleIdx="0" presStyleCnt="1" custScaleY="169580" custLinFactNeighborX="-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E24D5-AA0D-4E69-9E69-99F18D44E445}" type="pres">
      <dgm:prSet presAssocID="{BF274183-4DDD-4FB6-ADFD-C32357A01E6F}" presName="childShp" presStyleLbl="bgAccFollowNode1" presStyleIdx="0" presStyleCnt="1" custScaleY="235132" custLinFactNeighborX="19622" custLinFactNeighborY="4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D0520-B7AB-49A2-99B0-C76480D36D4F}" type="presOf" srcId="{19248DD2-1015-4C2D-8C1C-0246A9E095DC}" destId="{13BE24D5-AA0D-4E69-9E69-99F18D44E445}" srcOrd="0" destOrd="1" presId="urn:microsoft.com/office/officeart/2005/8/layout/vList6"/>
    <dgm:cxn modelId="{B9C8B817-6E97-4D80-9CB7-7D9477561C66}" srcId="{BF274183-4DDD-4FB6-ADFD-C32357A01E6F}" destId="{6C47B345-6D62-433E-9A3F-636F8F8FE545}" srcOrd="2" destOrd="0" parTransId="{7503C479-C7F9-4EFA-8237-02C2EE3FC572}" sibTransId="{75BE1FAF-15A5-49F7-9ED7-CB67AFACAEBC}"/>
    <dgm:cxn modelId="{38A841B7-3FF9-4C28-BF49-6BD05C2CA1C9}" type="presOf" srcId="{BF274183-4DDD-4FB6-ADFD-C32357A01E6F}" destId="{0D2D0BD9-AC6B-4B6E-82D8-FEFC4BA25F91}" srcOrd="0" destOrd="0" presId="urn:microsoft.com/office/officeart/2005/8/layout/vList6"/>
    <dgm:cxn modelId="{BF42ECFE-EE7A-4CDC-BDDA-3897E0970700}" type="presOf" srcId="{653893A0-9F84-4FFA-BA9F-682F02C76DC5}" destId="{0C9807E0-69B7-455B-9F49-B37381F25E1B}" srcOrd="0" destOrd="0" presId="urn:microsoft.com/office/officeart/2005/8/layout/vList6"/>
    <dgm:cxn modelId="{C383A33C-50C5-4798-B216-930DA4ECB9C8}" type="presOf" srcId="{922AC7F9-43F8-44BA-878D-46367E98527F}" destId="{13BE24D5-AA0D-4E69-9E69-99F18D44E445}" srcOrd="0" destOrd="0" presId="urn:microsoft.com/office/officeart/2005/8/layout/vList6"/>
    <dgm:cxn modelId="{FBC8C0A2-D153-4D77-8C43-50A86B3B5674}" srcId="{BF274183-4DDD-4FB6-ADFD-C32357A01E6F}" destId="{922AC7F9-43F8-44BA-878D-46367E98527F}" srcOrd="0" destOrd="0" parTransId="{2E4A1C58-34DA-46A1-AB31-63312F41CDB3}" sibTransId="{4768DCB4-6C05-4535-AA88-1F624BFD6EC6}"/>
    <dgm:cxn modelId="{AF6E799F-3185-48C5-BFAA-2FBB27D511E0}" type="presOf" srcId="{6C47B345-6D62-433E-9A3F-636F8F8FE545}" destId="{13BE24D5-AA0D-4E69-9E69-99F18D44E445}" srcOrd="0" destOrd="2" presId="urn:microsoft.com/office/officeart/2005/8/layout/vList6"/>
    <dgm:cxn modelId="{8F8DD2B1-6FD8-4B12-814E-0A796BBD0EC7}" srcId="{653893A0-9F84-4FFA-BA9F-682F02C76DC5}" destId="{BF274183-4DDD-4FB6-ADFD-C32357A01E6F}" srcOrd="0" destOrd="0" parTransId="{D54D58A4-98B2-4798-B170-CF9736C6DCD8}" sibTransId="{4A5243B2-38D1-42F0-BBBC-9D0CCDD8377A}"/>
    <dgm:cxn modelId="{E51AC080-75BF-4C74-BFD6-7D7C6F19ADA9}" srcId="{BF274183-4DDD-4FB6-ADFD-C32357A01E6F}" destId="{6DDDC4CF-B003-4544-B25A-C4260690BAE6}" srcOrd="3" destOrd="0" parTransId="{FC291E90-7B18-468E-A181-88606C55B50A}" sibTransId="{BD2609A9-12F8-4230-AF0F-5A93401D430F}"/>
    <dgm:cxn modelId="{9F36DDA2-7DC8-4A70-9C51-8464922161B7}" type="presOf" srcId="{6DDDC4CF-B003-4544-B25A-C4260690BAE6}" destId="{13BE24D5-AA0D-4E69-9E69-99F18D44E445}" srcOrd="0" destOrd="3" presId="urn:microsoft.com/office/officeart/2005/8/layout/vList6"/>
    <dgm:cxn modelId="{65A064ED-3981-4FA0-AF5E-E51B177C1822}" srcId="{BF274183-4DDD-4FB6-ADFD-C32357A01E6F}" destId="{19248DD2-1015-4C2D-8C1C-0246A9E095DC}" srcOrd="1" destOrd="0" parTransId="{4453C11B-3F23-4BFC-8568-CE2783CF27BF}" sibTransId="{84E80185-1007-4D0D-9F97-F4F0BDB6B02A}"/>
    <dgm:cxn modelId="{688E2733-294B-438E-B48F-640C3D158594}" type="presParOf" srcId="{0C9807E0-69B7-455B-9F49-B37381F25E1B}" destId="{FD131CDB-9EEB-4D00-8E28-A640C3CEB507}" srcOrd="0" destOrd="0" presId="urn:microsoft.com/office/officeart/2005/8/layout/vList6"/>
    <dgm:cxn modelId="{9C66AF9B-A459-4C91-9F94-220B9D4B9D7B}" type="presParOf" srcId="{FD131CDB-9EEB-4D00-8E28-A640C3CEB507}" destId="{0D2D0BD9-AC6B-4B6E-82D8-FEFC4BA25F91}" srcOrd="0" destOrd="0" presId="urn:microsoft.com/office/officeart/2005/8/layout/vList6"/>
    <dgm:cxn modelId="{CBB085D3-9AC2-4D5D-B6AF-8C37F16D03FC}" type="presParOf" srcId="{FD131CDB-9EEB-4D00-8E28-A640C3CEB507}" destId="{13BE24D5-AA0D-4E69-9E69-99F18D44E4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C457E-0FC0-4F7D-9074-5C5719EFEF0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740C19-AD67-4152-8B02-7B47C04FA6B5}">
      <dgm:prSet phldrT="[Text]" custT="1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ru-RU" sz="1400" dirty="0" smtClean="0"/>
            <a:t>Появление сигналов раннего предупреждения – возможны согласованные действия</a:t>
          </a:r>
          <a:endParaRPr lang="en-US" sz="1400" dirty="0"/>
        </a:p>
      </dgm:t>
    </dgm:pt>
    <dgm:pt modelId="{79E47D0E-BA96-402A-80BA-D566529BB044}" type="parTrans" cxnId="{E7B82CBD-1B52-4E96-89A5-10510954578D}">
      <dgm:prSet/>
      <dgm:spPr/>
      <dgm:t>
        <a:bodyPr/>
        <a:lstStyle/>
        <a:p>
          <a:endParaRPr lang="en-US"/>
        </a:p>
      </dgm:t>
    </dgm:pt>
    <dgm:pt modelId="{9F84E5EB-E260-41D7-8787-AC893363435B}" type="sibTrans" cxnId="{E7B82CBD-1B52-4E96-89A5-10510954578D}">
      <dgm:prSet/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29B604E9-E2D2-4162-814C-83937453B99C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1400" dirty="0" smtClean="0"/>
            <a:t>Тяжелое финансовое положение – банк вынужден требовать возврата</a:t>
          </a:r>
          <a:endParaRPr lang="en-US" sz="1400" dirty="0"/>
        </a:p>
      </dgm:t>
    </dgm:pt>
    <dgm:pt modelId="{AB3D9721-76A8-4D5B-AD22-48AF43629B70}" type="parTrans" cxnId="{65F90D36-AA1F-4F12-850E-9180035BCFF6}">
      <dgm:prSet/>
      <dgm:spPr/>
      <dgm:t>
        <a:bodyPr/>
        <a:lstStyle/>
        <a:p>
          <a:endParaRPr lang="en-US"/>
        </a:p>
      </dgm:t>
    </dgm:pt>
    <dgm:pt modelId="{500E2FE7-B8CB-4375-8567-B205DDEC8117}" type="sibTrans" cxnId="{65F90D36-AA1F-4F12-850E-9180035BCFF6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B9C462DE-C04C-4F9F-BADF-4FD5C1FD431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/>
            <a:t>Неплатежеспособность – юридические процедуры</a:t>
          </a:r>
          <a:endParaRPr lang="en-US" sz="1400" dirty="0"/>
        </a:p>
      </dgm:t>
    </dgm:pt>
    <dgm:pt modelId="{E7651FC5-3CFD-497C-A817-9E5F0D3C50F6}" type="parTrans" cxnId="{82B87D5B-CDCB-441B-85A4-1451940DDD1D}">
      <dgm:prSet/>
      <dgm:spPr/>
      <dgm:t>
        <a:bodyPr/>
        <a:lstStyle/>
        <a:p>
          <a:endParaRPr lang="en-US"/>
        </a:p>
      </dgm:t>
    </dgm:pt>
    <dgm:pt modelId="{4B52287D-7946-49FC-ACF4-0E724959B1A8}" type="sibTrans" cxnId="{82B87D5B-CDCB-441B-85A4-1451940DDD1D}">
      <dgm:prSet/>
      <dgm:spPr/>
      <dgm:t>
        <a:bodyPr/>
        <a:lstStyle/>
        <a:p>
          <a:endParaRPr lang="en-US"/>
        </a:p>
      </dgm:t>
    </dgm:pt>
    <dgm:pt modelId="{1F6BB92D-59F2-4D26-9109-EC4459DD0DF7}" type="pres">
      <dgm:prSet presAssocID="{4E2C457E-0FC0-4F7D-9074-5C5719EFEF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1AD6BA-069C-4AB4-B887-B698C832636A}" type="pres">
      <dgm:prSet presAssocID="{4E2C457E-0FC0-4F7D-9074-5C5719EFEF0D}" presName="dummyMaxCanvas" presStyleCnt="0">
        <dgm:presLayoutVars/>
      </dgm:prSet>
      <dgm:spPr/>
    </dgm:pt>
    <dgm:pt modelId="{4E5759DA-07D1-41A9-80D9-07F1B914DF70}" type="pres">
      <dgm:prSet presAssocID="{4E2C457E-0FC0-4F7D-9074-5C5719EFEF0D}" presName="ThreeNodes_1" presStyleLbl="node1" presStyleIdx="0" presStyleCnt="3" custScaleX="58135" custScaleY="169503" custLinFactNeighborX="-19175" custLinFactNeighborY="-33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7691E-CCB2-4F5A-B708-119E406BE900}" type="pres">
      <dgm:prSet presAssocID="{4E2C457E-0FC0-4F7D-9074-5C5719EFEF0D}" presName="ThreeNodes_2" presStyleLbl="node1" presStyleIdx="1" presStyleCnt="3" custScaleX="58399" custScaleY="156740" custLinFactNeighborX="15624" custLinFactNeighborY="-42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85537-133A-4287-AB09-8FFF026F5240}" type="pres">
      <dgm:prSet presAssocID="{4E2C457E-0FC0-4F7D-9074-5C5719EFEF0D}" presName="ThreeNodes_3" presStyleLbl="node1" presStyleIdx="2" presStyleCnt="3" custScaleX="46928" custScaleY="152244" custLinFactNeighborX="25889" custLinFactNeighborY="-39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26865-55BD-4AB5-85DA-86042BA2FF21}" type="pres">
      <dgm:prSet presAssocID="{4E2C457E-0FC0-4F7D-9074-5C5719EFEF0D}" presName="ThreeConn_1-2" presStyleLbl="fgAccFollowNode1" presStyleIdx="0" presStyleCnt="2" custLinFactX="-200000" custLinFactNeighborX="-210984" custLinFactNeighborY="-80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ABF72-F801-469D-A172-B6FB9D52B0F8}" type="pres">
      <dgm:prSet presAssocID="{4E2C457E-0FC0-4F7D-9074-5C5719EFEF0D}" presName="ThreeConn_2-3" presStyleLbl="fgAccFollowNode1" presStyleIdx="1" presStyleCnt="2" custLinFactX="27296" custLinFactY="-100000" custLinFactNeighborX="100000" custLinFactNeighborY="-165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D806B-3881-4468-81F7-71001286B958}" type="pres">
      <dgm:prSet presAssocID="{4E2C457E-0FC0-4F7D-9074-5C5719EFEF0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52DFA-729E-4841-ABB7-D29B524C8072}" type="pres">
      <dgm:prSet presAssocID="{4E2C457E-0FC0-4F7D-9074-5C5719EFEF0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CBE1A-7A59-4DFD-B25A-CD9DAF57E547}" type="pres">
      <dgm:prSet presAssocID="{4E2C457E-0FC0-4F7D-9074-5C5719EFEF0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68849-175F-43F3-B555-E2C1AD633440}" type="presOf" srcId="{29B604E9-E2D2-4162-814C-83937453B99C}" destId="{C6B7691E-CCB2-4F5A-B708-119E406BE900}" srcOrd="0" destOrd="0" presId="urn:microsoft.com/office/officeart/2005/8/layout/vProcess5"/>
    <dgm:cxn modelId="{3B0A358E-91CD-4962-8025-D64D7EF82095}" type="presOf" srcId="{29B604E9-E2D2-4162-814C-83937453B99C}" destId="{1C752DFA-729E-4841-ABB7-D29B524C8072}" srcOrd="1" destOrd="0" presId="urn:microsoft.com/office/officeart/2005/8/layout/vProcess5"/>
    <dgm:cxn modelId="{E266F843-0928-48E2-9D2F-AE437F31B3E7}" type="presOf" srcId="{500E2FE7-B8CB-4375-8567-B205DDEC8117}" destId="{BB9ABF72-F801-469D-A172-B6FB9D52B0F8}" srcOrd="0" destOrd="0" presId="urn:microsoft.com/office/officeart/2005/8/layout/vProcess5"/>
    <dgm:cxn modelId="{89A9D7F0-F097-42F7-8155-46806082BA3D}" type="presOf" srcId="{3E740C19-AD67-4152-8B02-7B47C04FA6B5}" destId="{7AFD806B-3881-4468-81F7-71001286B958}" srcOrd="1" destOrd="0" presId="urn:microsoft.com/office/officeart/2005/8/layout/vProcess5"/>
    <dgm:cxn modelId="{16086C24-6F14-413D-9B5B-9C68FE75B5D2}" type="presOf" srcId="{9F84E5EB-E260-41D7-8787-AC893363435B}" destId="{ED426865-55BD-4AB5-85DA-86042BA2FF21}" srcOrd="0" destOrd="0" presId="urn:microsoft.com/office/officeart/2005/8/layout/vProcess5"/>
    <dgm:cxn modelId="{53A96A02-6D52-4BA3-AF5D-D3EF7DA9D948}" type="presOf" srcId="{3E740C19-AD67-4152-8B02-7B47C04FA6B5}" destId="{4E5759DA-07D1-41A9-80D9-07F1B914DF70}" srcOrd="0" destOrd="0" presId="urn:microsoft.com/office/officeart/2005/8/layout/vProcess5"/>
    <dgm:cxn modelId="{0B5AC47E-BACA-43C4-BA5E-A04F8682FD80}" type="presOf" srcId="{B9C462DE-C04C-4F9F-BADF-4FD5C1FD4316}" destId="{E1B85537-133A-4287-AB09-8FFF026F5240}" srcOrd="0" destOrd="0" presId="urn:microsoft.com/office/officeart/2005/8/layout/vProcess5"/>
    <dgm:cxn modelId="{82B87D5B-CDCB-441B-85A4-1451940DDD1D}" srcId="{4E2C457E-0FC0-4F7D-9074-5C5719EFEF0D}" destId="{B9C462DE-C04C-4F9F-BADF-4FD5C1FD4316}" srcOrd="2" destOrd="0" parTransId="{E7651FC5-3CFD-497C-A817-9E5F0D3C50F6}" sibTransId="{4B52287D-7946-49FC-ACF4-0E724959B1A8}"/>
    <dgm:cxn modelId="{E7B82CBD-1B52-4E96-89A5-10510954578D}" srcId="{4E2C457E-0FC0-4F7D-9074-5C5719EFEF0D}" destId="{3E740C19-AD67-4152-8B02-7B47C04FA6B5}" srcOrd="0" destOrd="0" parTransId="{79E47D0E-BA96-402A-80BA-D566529BB044}" sibTransId="{9F84E5EB-E260-41D7-8787-AC893363435B}"/>
    <dgm:cxn modelId="{3150A78F-7552-48F7-8BD8-85A2FEF4E25A}" type="presOf" srcId="{4E2C457E-0FC0-4F7D-9074-5C5719EFEF0D}" destId="{1F6BB92D-59F2-4D26-9109-EC4459DD0DF7}" srcOrd="0" destOrd="0" presId="urn:microsoft.com/office/officeart/2005/8/layout/vProcess5"/>
    <dgm:cxn modelId="{8F2086A9-F0F4-491F-9F71-FA7D5DFA637A}" type="presOf" srcId="{B9C462DE-C04C-4F9F-BADF-4FD5C1FD4316}" destId="{94DCBE1A-7A59-4DFD-B25A-CD9DAF57E547}" srcOrd="1" destOrd="0" presId="urn:microsoft.com/office/officeart/2005/8/layout/vProcess5"/>
    <dgm:cxn modelId="{65F90D36-AA1F-4F12-850E-9180035BCFF6}" srcId="{4E2C457E-0FC0-4F7D-9074-5C5719EFEF0D}" destId="{29B604E9-E2D2-4162-814C-83937453B99C}" srcOrd="1" destOrd="0" parTransId="{AB3D9721-76A8-4D5B-AD22-48AF43629B70}" sibTransId="{500E2FE7-B8CB-4375-8567-B205DDEC8117}"/>
    <dgm:cxn modelId="{9E2DBAD1-CB86-4363-9BF1-BC8D5CD48229}" type="presParOf" srcId="{1F6BB92D-59F2-4D26-9109-EC4459DD0DF7}" destId="{B91AD6BA-069C-4AB4-B887-B698C832636A}" srcOrd="0" destOrd="0" presId="urn:microsoft.com/office/officeart/2005/8/layout/vProcess5"/>
    <dgm:cxn modelId="{F41B31E6-8F6F-420C-B959-67DCAA6A8C25}" type="presParOf" srcId="{1F6BB92D-59F2-4D26-9109-EC4459DD0DF7}" destId="{4E5759DA-07D1-41A9-80D9-07F1B914DF70}" srcOrd="1" destOrd="0" presId="urn:microsoft.com/office/officeart/2005/8/layout/vProcess5"/>
    <dgm:cxn modelId="{7207CF16-163E-4141-A86D-39F88295613F}" type="presParOf" srcId="{1F6BB92D-59F2-4D26-9109-EC4459DD0DF7}" destId="{C6B7691E-CCB2-4F5A-B708-119E406BE900}" srcOrd="2" destOrd="0" presId="urn:microsoft.com/office/officeart/2005/8/layout/vProcess5"/>
    <dgm:cxn modelId="{396EFA08-49CB-4858-A5C0-56845CAE3198}" type="presParOf" srcId="{1F6BB92D-59F2-4D26-9109-EC4459DD0DF7}" destId="{E1B85537-133A-4287-AB09-8FFF026F5240}" srcOrd="3" destOrd="0" presId="urn:microsoft.com/office/officeart/2005/8/layout/vProcess5"/>
    <dgm:cxn modelId="{3B651CA0-E805-4748-BCFF-CDC68ACFB9F7}" type="presParOf" srcId="{1F6BB92D-59F2-4D26-9109-EC4459DD0DF7}" destId="{ED426865-55BD-4AB5-85DA-86042BA2FF21}" srcOrd="4" destOrd="0" presId="urn:microsoft.com/office/officeart/2005/8/layout/vProcess5"/>
    <dgm:cxn modelId="{1F854560-0702-4495-8708-E9E0864BAE22}" type="presParOf" srcId="{1F6BB92D-59F2-4D26-9109-EC4459DD0DF7}" destId="{BB9ABF72-F801-469D-A172-B6FB9D52B0F8}" srcOrd="5" destOrd="0" presId="urn:microsoft.com/office/officeart/2005/8/layout/vProcess5"/>
    <dgm:cxn modelId="{9E479FD5-EF5A-4B09-A139-A2CD28EED12E}" type="presParOf" srcId="{1F6BB92D-59F2-4D26-9109-EC4459DD0DF7}" destId="{7AFD806B-3881-4468-81F7-71001286B958}" srcOrd="6" destOrd="0" presId="urn:microsoft.com/office/officeart/2005/8/layout/vProcess5"/>
    <dgm:cxn modelId="{D401C6FB-234B-413D-9B51-1458FAB2CF69}" type="presParOf" srcId="{1F6BB92D-59F2-4D26-9109-EC4459DD0DF7}" destId="{1C752DFA-729E-4841-ABB7-D29B524C8072}" srcOrd="7" destOrd="0" presId="urn:microsoft.com/office/officeart/2005/8/layout/vProcess5"/>
    <dgm:cxn modelId="{4BD29088-ED6D-466D-8F0B-789FAC0610D1}" type="presParOf" srcId="{1F6BB92D-59F2-4D26-9109-EC4459DD0DF7}" destId="{94DCBE1A-7A59-4DFD-B25A-CD9DAF57E54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73701-7AD7-4B86-B2CC-1B1B6D79CD0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D244BC-4C86-4596-BAC5-8A4AFC27DA8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 smtClean="0"/>
            <a:t>Watch List</a:t>
          </a:r>
          <a:endParaRPr lang="en-US" sz="1200" b="1" dirty="0"/>
        </a:p>
      </dgm:t>
    </dgm:pt>
    <dgm:pt modelId="{8A4D282C-56DC-4768-B162-E99AAA275B62}" type="parTrans" cxnId="{33FF78AE-F5AD-4F75-844C-F0095DC230B3}">
      <dgm:prSet/>
      <dgm:spPr/>
      <dgm:t>
        <a:bodyPr/>
        <a:lstStyle/>
        <a:p>
          <a:endParaRPr lang="en-US"/>
        </a:p>
      </dgm:t>
    </dgm:pt>
    <dgm:pt modelId="{0F5EE132-4F79-48EE-9F27-E3CF937AB0FD}" type="sibTrans" cxnId="{33FF78AE-F5AD-4F75-844C-F0095DC230B3}">
      <dgm:prSet/>
      <dgm:spPr>
        <a:noFill/>
      </dgm:spPr>
      <dgm:t>
        <a:bodyPr/>
        <a:lstStyle/>
        <a:p>
          <a:endParaRPr lang="en-US" dirty="0"/>
        </a:p>
      </dgm:t>
    </dgm:pt>
    <dgm:pt modelId="{46E998E4-324F-4D0B-B472-6FD4E74C8BE9}">
      <dgm:prSet phldrT="[Text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000" dirty="0" smtClean="0"/>
            <a:t> Сигналы раннего предупреждения</a:t>
          </a:r>
          <a:endParaRPr lang="en-US" sz="1000" dirty="0"/>
        </a:p>
      </dgm:t>
    </dgm:pt>
    <dgm:pt modelId="{914B1150-3E5D-4D94-9D11-7EB92D199173}" type="parTrans" cxnId="{F2A4B47B-70FE-4205-8487-1E1AB31D4F7E}">
      <dgm:prSet/>
      <dgm:spPr/>
      <dgm:t>
        <a:bodyPr/>
        <a:lstStyle/>
        <a:p>
          <a:endParaRPr lang="en-US"/>
        </a:p>
      </dgm:t>
    </dgm:pt>
    <dgm:pt modelId="{DA977175-EB5D-4EBF-B8D8-57D53051100D}" type="sibTrans" cxnId="{F2A4B47B-70FE-4205-8487-1E1AB31D4F7E}">
      <dgm:prSet/>
      <dgm:spPr/>
      <dgm:t>
        <a:bodyPr/>
        <a:lstStyle/>
        <a:p>
          <a:endParaRPr lang="en-US"/>
        </a:p>
      </dgm:t>
    </dgm:pt>
    <dgm:pt modelId="{6DD5854E-D949-4AF1-8BB4-FC3372B60C6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ru-RU" sz="1200" dirty="0" smtClean="0"/>
            <a:t>План действий</a:t>
          </a:r>
          <a:endParaRPr lang="en-US" sz="1200" dirty="0"/>
        </a:p>
      </dgm:t>
    </dgm:pt>
    <dgm:pt modelId="{EDA93CF0-D285-4A08-B499-FB671BA7557A}" type="parTrans" cxnId="{B07CC36D-98F3-4DB2-9EA5-A719D564C25B}">
      <dgm:prSet/>
      <dgm:spPr/>
      <dgm:t>
        <a:bodyPr/>
        <a:lstStyle/>
        <a:p>
          <a:endParaRPr lang="en-US"/>
        </a:p>
      </dgm:t>
    </dgm:pt>
    <dgm:pt modelId="{BC9A58FC-D66B-469D-BE19-1F7AC2D0BB7B}" type="sibTrans" cxnId="{B07CC36D-98F3-4DB2-9EA5-A719D564C25B}">
      <dgm:prSet/>
      <dgm:spPr>
        <a:noFill/>
      </dgm:spPr>
      <dgm:t>
        <a:bodyPr/>
        <a:lstStyle/>
        <a:p>
          <a:endParaRPr lang="en-US" dirty="0"/>
        </a:p>
      </dgm:t>
    </dgm:pt>
    <dgm:pt modelId="{96426978-7A4D-4532-B105-C8B79C88E5AF}">
      <dgm:prSet phldrT="[Text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400" dirty="0" smtClean="0"/>
            <a:t> </a:t>
          </a:r>
          <a:r>
            <a:rPr lang="ru-RU" sz="1000" dirty="0" smtClean="0"/>
            <a:t>Определение  приоритетов</a:t>
          </a:r>
          <a:endParaRPr lang="en-US" sz="1000" dirty="0"/>
        </a:p>
      </dgm:t>
    </dgm:pt>
    <dgm:pt modelId="{AD94606F-6574-4ACD-8AC6-737EF9B87CFF}" type="parTrans" cxnId="{FE2D7993-F23E-45B6-91FB-B3104F1509AB}">
      <dgm:prSet/>
      <dgm:spPr/>
      <dgm:t>
        <a:bodyPr/>
        <a:lstStyle/>
        <a:p>
          <a:endParaRPr lang="en-US"/>
        </a:p>
      </dgm:t>
    </dgm:pt>
    <dgm:pt modelId="{F321B19D-0401-4A14-804C-A124FBBF9CAC}" type="sibTrans" cxnId="{FE2D7993-F23E-45B6-91FB-B3104F1509AB}">
      <dgm:prSet/>
      <dgm:spPr/>
      <dgm:t>
        <a:bodyPr/>
        <a:lstStyle/>
        <a:p>
          <a:endParaRPr lang="en-US"/>
        </a:p>
      </dgm:t>
    </dgm:pt>
    <dgm:pt modelId="{547596DF-ACDE-4F77-8A77-4561D3C50A5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ru-RU" sz="1200" dirty="0" smtClean="0"/>
            <a:t>Перемещение в группу проблемных</a:t>
          </a:r>
          <a:endParaRPr lang="en-US" sz="1200" dirty="0"/>
        </a:p>
      </dgm:t>
    </dgm:pt>
    <dgm:pt modelId="{134DC74A-406C-4913-AFC1-29A8FCF2702D}" type="parTrans" cxnId="{5490DE55-368D-49B9-882F-3C35AED992E7}">
      <dgm:prSet/>
      <dgm:spPr/>
      <dgm:t>
        <a:bodyPr/>
        <a:lstStyle/>
        <a:p>
          <a:endParaRPr lang="en-US"/>
        </a:p>
      </dgm:t>
    </dgm:pt>
    <dgm:pt modelId="{66D96B79-5FE8-43F3-8FB7-58F72B252B9C}" type="sibTrans" cxnId="{5490DE55-368D-49B9-882F-3C35AED992E7}">
      <dgm:prSet/>
      <dgm:spPr/>
      <dgm:t>
        <a:bodyPr/>
        <a:lstStyle/>
        <a:p>
          <a:endParaRPr lang="en-US"/>
        </a:p>
      </dgm:t>
    </dgm:pt>
    <dgm:pt modelId="{742DA8B6-D15D-46C7-AA7A-15F2BE503711}">
      <dgm:prSet phldrT="[Text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 </a:t>
          </a:r>
          <a:r>
            <a:rPr lang="ru-RU" sz="1000" dirty="0" smtClean="0"/>
            <a:t>Жесткие критерии</a:t>
          </a:r>
          <a:endParaRPr lang="en-US" sz="1000" dirty="0"/>
        </a:p>
      </dgm:t>
    </dgm:pt>
    <dgm:pt modelId="{89FE2FC7-1A35-4FA4-BC92-49E50B5EB5EC}" type="parTrans" cxnId="{579B985B-BD2A-41A4-82C5-9882961D46B6}">
      <dgm:prSet/>
      <dgm:spPr/>
      <dgm:t>
        <a:bodyPr/>
        <a:lstStyle/>
        <a:p>
          <a:endParaRPr lang="en-US"/>
        </a:p>
      </dgm:t>
    </dgm:pt>
    <dgm:pt modelId="{24B5CF7E-2FFD-4D30-B352-7850D1D832E0}" type="sibTrans" cxnId="{579B985B-BD2A-41A4-82C5-9882961D46B6}">
      <dgm:prSet/>
      <dgm:spPr/>
      <dgm:t>
        <a:bodyPr/>
        <a:lstStyle/>
        <a:p>
          <a:endParaRPr lang="en-US"/>
        </a:p>
      </dgm:t>
    </dgm:pt>
    <dgm:pt modelId="{214BB2FB-28FB-4569-84CE-9E648AF8C53B}">
      <dgm:prSet phldrT="[Text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000" dirty="0" smtClean="0"/>
            <a:t> Определенный набор действия для каждого типа сигналов</a:t>
          </a:r>
          <a:endParaRPr lang="en-US" sz="1000" dirty="0"/>
        </a:p>
      </dgm:t>
    </dgm:pt>
    <dgm:pt modelId="{4E892ABB-0551-4DC9-85AC-EE4C285CCE98}" type="parTrans" cxnId="{522826FB-5F24-42E7-B3FE-843C2087149C}">
      <dgm:prSet/>
      <dgm:spPr/>
      <dgm:t>
        <a:bodyPr/>
        <a:lstStyle/>
        <a:p>
          <a:endParaRPr lang="en-US"/>
        </a:p>
      </dgm:t>
    </dgm:pt>
    <dgm:pt modelId="{C40A9205-ACA4-4F8B-B178-2280C85E6E50}" type="sibTrans" cxnId="{522826FB-5F24-42E7-B3FE-843C2087149C}">
      <dgm:prSet/>
      <dgm:spPr/>
      <dgm:t>
        <a:bodyPr/>
        <a:lstStyle/>
        <a:p>
          <a:endParaRPr lang="en-US"/>
        </a:p>
      </dgm:t>
    </dgm:pt>
    <dgm:pt modelId="{84E186C7-D5B5-4A57-B296-F4C6C2B5B7B3}">
      <dgm:prSet phldrT="[Text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000" dirty="0" smtClean="0"/>
            <a:t>  Выбор стратегии  взаимодействия с клиентом</a:t>
          </a:r>
          <a:endParaRPr lang="en-US" sz="1000" dirty="0"/>
        </a:p>
      </dgm:t>
    </dgm:pt>
    <dgm:pt modelId="{292AE188-54A4-4B4D-B069-5DA9D64304C2}" type="parTrans" cxnId="{452F1090-81F7-4A56-A1FE-EEF9DED9F760}">
      <dgm:prSet/>
      <dgm:spPr/>
      <dgm:t>
        <a:bodyPr/>
        <a:lstStyle/>
        <a:p>
          <a:endParaRPr lang="en-US"/>
        </a:p>
      </dgm:t>
    </dgm:pt>
    <dgm:pt modelId="{8CBE56C5-BAB7-4C99-92BA-22F00BB1B5A5}" type="sibTrans" cxnId="{452F1090-81F7-4A56-A1FE-EEF9DED9F760}">
      <dgm:prSet/>
      <dgm:spPr/>
      <dgm:t>
        <a:bodyPr/>
        <a:lstStyle/>
        <a:p>
          <a:endParaRPr lang="en-US"/>
        </a:p>
      </dgm:t>
    </dgm:pt>
    <dgm:pt modelId="{292A4F7D-E6E5-46A6-AE4A-E831597DA655}">
      <dgm:prSet phldrT="[Text]"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000" dirty="0" smtClean="0"/>
            <a:t> Рекомендации  кредитного менеджера</a:t>
          </a:r>
          <a:endParaRPr lang="en-US" sz="1000" dirty="0"/>
        </a:p>
      </dgm:t>
    </dgm:pt>
    <dgm:pt modelId="{5919418A-C4E4-49C0-BD6E-A5E1581BDED8}" type="parTrans" cxnId="{29FB7540-3CC0-4A85-B6D6-FECDABE301CC}">
      <dgm:prSet/>
      <dgm:spPr/>
      <dgm:t>
        <a:bodyPr/>
        <a:lstStyle/>
        <a:p>
          <a:endParaRPr lang="en-US"/>
        </a:p>
      </dgm:t>
    </dgm:pt>
    <dgm:pt modelId="{6A9AA8F9-07DA-40F0-84D7-65D087FF71F2}" type="sibTrans" cxnId="{29FB7540-3CC0-4A85-B6D6-FECDABE301CC}">
      <dgm:prSet/>
      <dgm:spPr/>
      <dgm:t>
        <a:bodyPr/>
        <a:lstStyle/>
        <a:p>
          <a:endParaRPr lang="en-US"/>
        </a:p>
      </dgm:t>
    </dgm:pt>
    <dgm:pt modelId="{1F6B76A7-967A-43C7-AD1B-52BA261489B4}" type="pres">
      <dgm:prSet presAssocID="{64373701-7AD7-4B86-B2CC-1B1B6D79CD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EC027-E72F-4DEB-BFE0-2AE9A8C214CF}" type="pres">
      <dgm:prSet presAssocID="{64373701-7AD7-4B86-B2CC-1B1B6D79CD0E}" presName="tSp" presStyleCnt="0"/>
      <dgm:spPr/>
    </dgm:pt>
    <dgm:pt modelId="{6A2FC7B1-4A2B-412B-917C-F68F877C7171}" type="pres">
      <dgm:prSet presAssocID="{64373701-7AD7-4B86-B2CC-1B1B6D79CD0E}" presName="bSp" presStyleCnt="0"/>
      <dgm:spPr/>
    </dgm:pt>
    <dgm:pt modelId="{BCA3BB6F-5844-4284-8381-2AAEE355D94E}" type="pres">
      <dgm:prSet presAssocID="{64373701-7AD7-4B86-B2CC-1B1B6D79CD0E}" presName="process" presStyleCnt="0"/>
      <dgm:spPr/>
    </dgm:pt>
    <dgm:pt modelId="{2D442665-E7BB-4D97-869E-E2594C1591FB}" type="pres">
      <dgm:prSet presAssocID="{F1D244BC-4C86-4596-BAC5-8A4AFC27DA87}" presName="composite1" presStyleCnt="0"/>
      <dgm:spPr/>
    </dgm:pt>
    <dgm:pt modelId="{0269BE64-FCF4-45DF-AF97-312880ED993D}" type="pres">
      <dgm:prSet presAssocID="{F1D244BC-4C86-4596-BAC5-8A4AFC27DA87}" presName="dummyNode1" presStyleLbl="node1" presStyleIdx="0" presStyleCnt="3"/>
      <dgm:spPr/>
    </dgm:pt>
    <dgm:pt modelId="{9551F9D5-736B-45CF-BDED-2D5A25C50A1F}" type="pres">
      <dgm:prSet presAssocID="{F1D244BC-4C86-4596-BAC5-8A4AFC27DA87}" presName="childNode1" presStyleLbl="bgAcc1" presStyleIdx="0" presStyleCnt="3" custScaleX="218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F9A36-1E46-41E1-B281-F06770599C42}" type="pres">
      <dgm:prSet presAssocID="{F1D244BC-4C86-4596-BAC5-8A4AFC27DA8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AF37A-775A-4824-8F04-9E8DFCEFBE2C}" type="pres">
      <dgm:prSet presAssocID="{F1D244BC-4C86-4596-BAC5-8A4AFC27DA87}" presName="parentNode1" presStyleLbl="node1" presStyleIdx="0" presStyleCnt="3" custScaleY="608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2846D-6CF8-4AD3-95E8-B5C1B07482D8}" type="pres">
      <dgm:prSet presAssocID="{F1D244BC-4C86-4596-BAC5-8A4AFC27DA87}" presName="connSite1" presStyleCnt="0"/>
      <dgm:spPr/>
    </dgm:pt>
    <dgm:pt modelId="{645DAE33-DA72-477E-B334-0B55E0449307}" type="pres">
      <dgm:prSet presAssocID="{0F5EE132-4F79-48EE-9F27-E3CF937AB0FD}" presName="Name9" presStyleLbl="sibTrans2D1" presStyleIdx="0" presStyleCnt="2" custScaleX="99653" custScaleY="1745"/>
      <dgm:spPr/>
      <dgm:t>
        <a:bodyPr/>
        <a:lstStyle/>
        <a:p>
          <a:endParaRPr lang="en-US"/>
        </a:p>
      </dgm:t>
    </dgm:pt>
    <dgm:pt modelId="{BF0FC7EC-3A5C-478F-996A-398A5C7406AC}" type="pres">
      <dgm:prSet presAssocID="{6DD5854E-D949-4AF1-8BB4-FC3372B60C6B}" presName="composite2" presStyleCnt="0"/>
      <dgm:spPr/>
    </dgm:pt>
    <dgm:pt modelId="{F378FACC-7519-4872-ABF7-F47ED3D3CCB9}" type="pres">
      <dgm:prSet presAssocID="{6DD5854E-D949-4AF1-8BB4-FC3372B60C6B}" presName="dummyNode2" presStyleLbl="node1" presStyleIdx="0" presStyleCnt="3"/>
      <dgm:spPr/>
    </dgm:pt>
    <dgm:pt modelId="{C70F14C5-4B09-4513-A53B-3AE186D9272A}" type="pres">
      <dgm:prSet presAssocID="{6DD5854E-D949-4AF1-8BB4-FC3372B60C6B}" presName="childNode2" presStyleLbl="bgAcc1" presStyleIdx="1" presStyleCnt="3" custScaleX="188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69BB1-E44B-4829-8471-C187CED302A9}" type="pres">
      <dgm:prSet presAssocID="{6DD5854E-D949-4AF1-8BB4-FC3372B60C6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B54A9-6DF2-4B25-BBC9-0C8E070BF9F1}" type="pres">
      <dgm:prSet presAssocID="{6DD5854E-D949-4AF1-8BB4-FC3372B60C6B}" presName="parentNode2" presStyleLbl="node1" presStyleIdx="1" presStyleCnt="3" custScaleX="1340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B9DDC-492A-4C61-B5AD-E83B16A8CE8B}" type="pres">
      <dgm:prSet presAssocID="{6DD5854E-D949-4AF1-8BB4-FC3372B60C6B}" presName="connSite2" presStyleCnt="0"/>
      <dgm:spPr/>
    </dgm:pt>
    <dgm:pt modelId="{50ACF50D-7561-481D-A4DF-A758A023DAE7}" type="pres">
      <dgm:prSet presAssocID="{BC9A58FC-D66B-469D-BE19-1F7AC2D0BB7B}" presName="Name18" presStyleLbl="sibTrans2D1" presStyleIdx="1" presStyleCnt="2" custAng="0" custFlipVert="1" custScaleY="1566" custLinFactNeighborX="12998" custLinFactNeighborY="9332"/>
      <dgm:spPr/>
      <dgm:t>
        <a:bodyPr/>
        <a:lstStyle/>
        <a:p>
          <a:endParaRPr lang="en-US"/>
        </a:p>
      </dgm:t>
    </dgm:pt>
    <dgm:pt modelId="{2BF7A6F0-2B69-4F15-9015-ABA7A797B553}" type="pres">
      <dgm:prSet presAssocID="{547596DF-ACDE-4F77-8A77-4561D3C50A53}" presName="composite1" presStyleCnt="0"/>
      <dgm:spPr/>
    </dgm:pt>
    <dgm:pt modelId="{A5B17FE9-760C-41B1-BF9D-5760C6BD14E1}" type="pres">
      <dgm:prSet presAssocID="{547596DF-ACDE-4F77-8A77-4561D3C50A53}" presName="dummyNode1" presStyleLbl="node1" presStyleIdx="1" presStyleCnt="3"/>
      <dgm:spPr/>
    </dgm:pt>
    <dgm:pt modelId="{9789236C-5F66-45F8-A579-F3C6593F7AC2}" type="pres">
      <dgm:prSet presAssocID="{547596DF-ACDE-4F77-8A77-4561D3C50A53}" presName="childNode1" presStyleLbl="bgAcc1" presStyleIdx="2" presStyleCnt="3" custScaleX="199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7AD61-4424-4F26-AF2D-04755A2A211A}" type="pres">
      <dgm:prSet presAssocID="{547596DF-ACDE-4F77-8A77-4561D3C50A5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4F54B-AC8B-4CB2-8B97-00EEB636C51F}" type="pres">
      <dgm:prSet presAssocID="{547596DF-ACDE-4F77-8A77-4561D3C50A53}" presName="parentNode1" presStyleLbl="node1" presStyleIdx="2" presStyleCnt="3" custScaleX="1514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0E4D3-34EE-40DD-9EEC-35FF46FAE42D}" type="pres">
      <dgm:prSet presAssocID="{547596DF-ACDE-4F77-8A77-4561D3C50A53}" presName="connSite1" presStyleCnt="0"/>
      <dgm:spPr/>
    </dgm:pt>
  </dgm:ptLst>
  <dgm:cxnLst>
    <dgm:cxn modelId="{5B5BB36E-58E8-423F-86DD-6C00516D5B41}" type="presOf" srcId="{64373701-7AD7-4B86-B2CC-1B1B6D79CD0E}" destId="{1F6B76A7-967A-43C7-AD1B-52BA261489B4}" srcOrd="0" destOrd="0" presId="urn:microsoft.com/office/officeart/2005/8/layout/hProcess4"/>
    <dgm:cxn modelId="{6DA39316-BCF8-4140-B53C-5D0F84D1ABA2}" type="presOf" srcId="{84E186C7-D5B5-4A57-B296-F4C6C2B5B7B3}" destId="{C70F14C5-4B09-4513-A53B-3AE186D9272A}" srcOrd="0" destOrd="1" presId="urn:microsoft.com/office/officeart/2005/8/layout/hProcess4"/>
    <dgm:cxn modelId="{C3E5DDF9-6CD9-4FA9-BD49-4E6AAE2D2C84}" type="presOf" srcId="{96426978-7A4D-4532-B105-C8B79C88E5AF}" destId="{C70F14C5-4B09-4513-A53B-3AE186D9272A}" srcOrd="0" destOrd="0" presId="urn:microsoft.com/office/officeart/2005/8/layout/hProcess4"/>
    <dgm:cxn modelId="{452F1090-81F7-4A56-A1FE-EEF9DED9F760}" srcId="{6DD5854E-D949-4AF1-8BB4-FC3372B60C6B}" destId="{84E186C7-D5B5-4A57-B296-F4C6C2B5B7B3}" srcOrd="1" destOrd="0" parTransId="{292AE188-54A4-4B4D-B069-5DA9D64304C2}" sibTransId="{8CBE56C5-BAB7-4C99-92BA-22F00BB1B5A5}"/>
    <dgm:cxn modelId="{33FF78AE-F5AD-4F75-844C-F0095DC230B3}" srcId="{64373701-7AD7-4B86-B2CC-1B1B6D79CD0E}" destId="{F1D244BC-4C86-4596-BAC5-8A4AFC27DA87}" srcOrd="0" destOrd="0" parTransId="{8A4D282C-56DC-4768-B162-E99AAA275B62}" sibTransId="{0F5EE132-4F79-48EE-9F27-E3CF937AB0FD}"/>
    <dgm:cxn modelId="{7EEA2E63-193D-471D-8BC4-39EF774C80E6}" type="presOf" srcId="{742DA8B6-D15D-46C7-AA7A-15F2BE503711}" destId="{9789236C-5F66-45F8-A579-F3C6593F7AC2}" srcOrd="0" destOrd="0" presId="urn:microsoft.com/office/officeart/2005/8/layout/hProcess4"/>
    <dgm:cxn modelId="{BA7B8385-21CA-4918-A2B4-E1B6F531E0CA}" type="presOf" srcId="{84E186C7-D5B5-4A57-B296-F4C6C2B5B7B3}" destId="{A9469BB1-E44B-4829-8471-C187CED302A9}" srcOrd="1" destOrd="1" presId="urn:microsoft.com/office/officeart/2005/8/layout/hProcess4"/>
    <dgm:cxn modelId="{3F17A6C1-A256-4AAD-8260-00CCD5F0099E}" type="presOf" srcId="{46E998E4-324F-4D0B-B472-6FD4E74C8BE9}" destId="{9551F9D5-736B-45CF-BDED-2D5A25C50A1F}" srcOrd="0" destOrd="0" presId="urn:microsoft.com/office/officeart/2005/8/layout/hProcess4"/>
    <dgm:cxn modelId="{6725261B-1101-4E2B-9F14-FC97ACCF6420}" type="presOf" srcId="{6DD5854E-D949-4AF1-8BB4-FC3372B60C6B}" destId="{A10B54A9-6DF2-4B25-BBC9-0C8E070BF9F1}" srcOrd="0" destOrd="0" presId="urn:microsoft.com/office/officeart/2005/8/layout/hProcess4"/>
    <dgm:cxn modelId="{F2A4B47B-70FE-4205-8487-1E1AB31D4F7E}" srcId="{F1D244BC-4C86-4596-BAC5-8A4AFC27DA87}" destId="{46E998E4-324F-4D0B-B472-6FD4E74C8BE9}" srcOrd="0" destOrd="0" parTransId="{914B1150-3E5D-4D94-9D11-7EB92D199173}" sibTransId="{DA977175-EB5D-4EBF-B8D8-57D53051100D}"/>
    <dgm:cxn modelId="{B1625665-7A8A-4D09-BC10-B0E165D0C2F1}" type="presOf" srcId="{BC9A58FC-D66B-469D-BE19-1F7AC2D0BB7B}" destId="{50ACF50D-7561-481D-A4DF-A758A023DAE7}" srcOrd="0" destOrd="0" presId="urn:microsoft.com/office/officeart/2005/8/layout/hProcess4"/>
    <dgm:cxn modelId="{070546ED-046A-49D8-92E7-13FC91122A51}" type="presOf" srcId="{F1D244BC-4C86-4596-BAC5-8A4AFC27DA87}" destId="{0EDAF37A-775A-4824-8F04-9E8DFCEFBE2C}" srcOrd="0" destOrd="0" presId="urn:microsoft.com/office/officeart/2005/8/layout/hProcess4"/>
    <dgm:cxn modelId="{6FD74B32-3932-45BC-A0BA-69E80FF090DE}" type="presOf" srcId="{96426978-7A4D-4532-B105-C8B79C88E5AF}" destId="{A9469BB1-E44B-4829-8471-C187CED302A9}" srcOrd="1" destOrd="0" presId="urn:microsoft.com/office/officeart/2005/8/layout/hProcess4"/>
    <dgm:cxn modelId="{6F4D701F-E7D4-4C57-9739-7524FEF887CF}" type="presOf" srcId="{0F5EE132-4F79-48EE-9F27-E3CF937AB0FD}" destId="{645DAE33-DA72-477E-B334-0B55E0449307}" srcOrd="0" destOrd="0" presId="urn:microsoft.com/office/officeart/2005/8/layout/hProcess4"/>
    <dgm:cxn modelId="{97EF1FD5-B4A7-4F43-869F-DDA6EF4044A0}" type="presOf" srcId="{214BB2FB-28FB-4569-84CE-9E648AF8C53B}" destId="{7F0F9A36-1E46-41E1-B281-F06770599C42}" srcOrd="1" destOrd="1" presId="urn:microsoft.com/office/officeart/2005/8/layout/hProcess4"/>
    <dgm:cxn modelId="{EE35A31A-53E0-4164-A0EE-0BF962E62149}" type="presOf" srcId="{742DA8B6-D15D-46C7-AA7A-15F2BE503711}" destId="{E9E7AD61-4424-4F26-AF2D-04755A2A211A}" srcOrd="1" destOrd="0" presId="urn:microsoft.com/office/officeart/2005/8/layout/hProcess4"/>
    <dgm:cxn modelId="{50F0FF87-9A63-457A-93D7-5890FE4F6EE2}" type="presOf" srcId="{547596DF-ACDE-4F77-8A77-4561D3C50A53}" destId="{F114F54B-AC8B-4CB2-8B97-00EEB636C51F}" srcOrd="0" destOrd="0" presId="urn:microsoft.com/office/officeart/2005/8/layout/hProcess4"/>
    <dgm:cxn modelId="{522826FB-5F24-42E7-B3FE-843C2087149C}" srcId="{F1D244BC-4C86-4596-BAC5-8A4AFC27DA87}" destId="{214BB2FB-28FB-4569-84CE-9E648AF8C53B}" srcOrd="1" destOrd="0" parTransId="{4E892ABB-0551-4DC9-85AC-EE4C285CCE98}" sibTransId="{C40A9205-ACA4-4F8B-B178-2280C85E6E50}"/>
    <dgm:cxn modelId="{579B985B-BD2A-41A4-82C5-9882961D46B6}" srcId="{547596DF-ACDE-4F77-8A77-4561D3C50A53}" destId="{742DA8B6-D15D-46C7-AA7A-15F2BE503711}" srcOrd="0" destOrd="0" parTransId="{89FE2FC7-1A35-4FA4-BC92-49E50B5EB5EC}" sibTransId="{24B5CF7E-2FFD-4D30-B352-7850D1D832E0}"/>
    <dgm:cxn modelId="{FE2D7993-F23E-45B6-91FB-B3104F1509AB}" srcId="{6DD5854E-D949-4AF1-8BB4-FC3372B60C6B}" destId="{96426978-7A4D-4532-B105-C8B79C88E5AF}" srcOrd="0" destOrd="0" parTransId="{AD94606F-6574-4ACD-8AC6-737EF9B87CFF}" sibTransId="{F321B19D-0401-4A14-804C-A124FBBF9CAC}"/>
    <dgm:cxn modelId="{5490DE55-368D-49B9-882F-3C35AED992E7}" srcId="{64373701-7AD7-4B86-B2CC-1B1B6D79CD0E}" destId="{547596DF-ACDE-4F77-8A77-4561D3C50A53}" srcOrd="2" destOrd="0" parTransId="{134DC74A-406C-4913-AFC1-29A8FCF2702D}" sibTransId="{66D96B79-5FE8-43F3-8FB7-58F72B252B9C}"/>
    <dgm:cxn modelId="{29FB7540-3CC0-4A85-B6D6-FECDABE301CC}" srcId="{547596DF-ACDE-4F77-8A77-4561D3C50A53}" destId="{292A4F7D-E6E5-46A6-AE4A-E831597DA655}" srcOrd="1" destOrd="0" parTransId="{5919418A-C4E4-49C0-BD6E-A5E1581BDED8}" sibTransId="{6A9AA8F9-07DA-40F0-84D7-65D087FF71F2}"/>
    <dgm:cxn modelId="{B07CC36D-98F3-4DB2-9EA5-A719D564C25B}" srcId="{64373701-7AD7-4B86-B2CC-1B1B6D79CD0E}" destId="{6DD5854E-D949-4AF1-8BB4-FC3372B60C6B}" srcOrd="1" destOrd="0" parTransId="{EDA93CF0-D285-4A08-B499-FB671BA7557A}" sibTransId="{BC9A58FC-D66B-469D-BE19-1F7AC2D0BB7B}"/>
    <dgm:cxn modelId="{E612E560-594C-4E00-AAF7-C4F2A4DAFEBA}" type="presOf" srcId="{46E998E4-324F-4D0B-B472-6FD4E74C8BE9}" destId="{7F0F9A36-1E46-41E1-B281-F06770599C42}" srcOrd="1" destOrd="0" presId="urn:microsoft.com/office/officeart/2005/8/layout/hProcess4"/>
    <dgm:cxn modelId="{729978F3-7DDB-4C42-A082-A45615A74F97}" type="presOf" srcId="{292A4F7D-E6E5-46A6-AE4A-E831597DA655}" destId="{9789236C-5F66-45F8-A579-F3C6593F7AC2}" srcOrd="0" destOrd="1" presId="urn:microsoft.com/office/officeart/2005/8/layout/hProcess4"/>
    <dgm:cxn modelId="{AA56AEAC-64A9-450D-B08D-D729D3FECA78}" type="presOf" srcId="{292A4F7D-E6E5-46A6-AE4A-E831597DA655}" destId="{E9E7AD61-4424-4F26-AF2D-04755A2A211A}" srcOrd="1" destOrd="1" presId="urn:microsoft.com/office/officeart/2005/8/layout/hProcess4"/>
    <dgm:cxn modelId="{35F8E1EB-816D-43C7-8046-11A369507367}" type="presOf" srcId="{214BB2FB-28FB-4569-84CE-9E648AF8C53B}" destId="{9551F9D5-736B-45CF-BDED-2D5A25C50A1F}" srcOrd="0" destOrd="1" presId="urn:microsoft.com/office/officeart/2005/8/layout/hProcess4"/>
    <dgm:cxn modelId="{02FD3B7A-D707-4986-BDDD-4A09C84C175B}" type="presParOf" srcId="{1F6B76A7-967A-43C7-AD1B-52BA261489B4}" destId="{16FEC027-E72F-4DEB-BFE0-2AE9A8C214CF}" srcOrd="0" destOrd="0" presId="urn:microsoft.com/office/officeart/2005/8/layout/hProcess4"/>
    <dgm:cxn modelId="{CC7EEF55-830F-4B0D-A294-29BF957058AA}" type="presParOf" srcId="{1F6B76A7-967A-43C7-AD1B-52BA261489B4}" destId="{6A2FC7B1-4A2B-412B-917C-F68F877C7171}" srcOrd="1" destOrd="0" presId="urn:microsoft.com/office/officeart/2005/8/layout/hProcess4"/>
    <dgm:cxn modelId="{140E48CF-E50E-4B7F-B56A-609142F0926C}" type="presParOf" srcId="{1F6B76A7-967A-43C7-AD1B-52BA261489B4}" destId="{BCA3BB6F-5844-4284-8381-2AAEE355D94E}" srcOrd="2" destOrd="0" presId="urn:microsoft.com/office/officeart/2005/8/layout/hProcess4"/>
    <dgm:cxn modelId="{ED7C9E4D-C302-4938-BD69-42B6B3190CA4}" type="presParOf" srcId="{BCA3BB6F-5844-4284-8381-2AAEE355D94E}" destId="{2D442665-E7BB-4D97-869E-E2594C1591FB}" srcOrd="0" destOrd="0" presId="urn:microsoft.com/office/officeart/2005/8/layout/hProcess4"/>
    <dgm:cxn modelId="{066E8748-9F60-4358-937F-833519E2D12B}" type="presParOf" srcId="{2D442665-E7BB-4D97-869E-E2594C1591FB}" destId="{0269BE64-FCF4-45DF-AF97-312880ED993D}" srcOrd="0" destOrd="0" presId="urn:microsoft.com/office/officeart/2005/8/layout/hProcess4"/>
    <dgm:cxn modelId="{E3395EA2-7B3C-4EAA-977B-187F07FC4B1B}" type="presParOf" srcId="{2D442665-E7BB-4D97-869E-E2594C1591FB}" destId="{9551F9D5-736B-45CF-BDED-2D5A25C50A1F}" srcOrd="1" destOrd="0" presId="urn:microsoft.com/office/officeart/2005/8/layout/hProcess4"/>
    <dgm:cxn modelId="{2779D8A6-1FA3-4AC8-94B2-2C6EEB79A861}" type="presParOf" srcId="{2D442665-E7BB-4D97-869E-E2594C1591FB}" destId="{7F0F9A36-1E46-41E1-B281-F06770599C42}" srcOrd="2" destOrd="0" presId="urn:microsoft.com/office/officeart/2005/8/layout/hProcess4"/>
    <dgm:cxn modelId="{F1B00D6E-A4E1-46C0-9AD3-96147AA45645}" type="presParOf" srcId="{2D442665-E7BB-4D97-869E-E2594C1591FB}" destId="{0EDAF37A-775A-4824-8F04-9E8DFCEFBE2C}" srcOrd="3" destOrd="0" presId="urn:microsoft.com/office/officeart/2005/8/layout/hProcess4"/>
    <dgm:cxn modelId="{1FF330CE-87E7-4C08-AEB0-A31260A54FAB}" type="presParOf" srcId="{2D442665-E7BB-4D97-869E-E2594C1591FB}" destId="{4A02846D-6CF8-4AD3-95E8-B5C1B07482D8}" srcOrd="4" destOrd="0" presId="urn:microsoft.com/office/officeart/2005/8/layout/hProcess4"/>
    <dgm:cxn modelId="{096498D1-1528-48B7-85FC-5D07CA3B1917}" type="presParOf" srcId="{BCA3BB6F-5844-4284-8381-2AAEE355D94E}" destId="{645DAE33-DA72-477E-B334-0B55E0449307}" srcOrd="1" destOrd="0" presId="urn:microsoft.com/office/officeart/2005/8/layout/hProcess4"/>
    <dgm:cxn modelId="{D7B2F0EB-3EBC-45BC-8BDA-0A0E9298D882}" type="presParOf" srcId="{BCA3BB6F-5844-4284-8381-2AAEE355D94E}" destId="{BF0FC7EC-3A5C-478F-996A-398A5C7406AC}" srcOrd="2" destOrd="0" presId="urn:microsoft.com/office/officeart/2005/8/layout/hProcess4"/>
    <dgm:cxn modelId="{CAB500CA-FA46-4AAB-A43E-94F314511997}" type="presParOf" srcId="{BF0FC7EC-3A5C-478F-996A-398A5C7406AC}" destId="{F378FACC-7519-4872-ABF7-F47ED3D3CCB9}" srcOrd="0" destOrd="0" presId="urn:microsoft.com/office/officeart/2005/8/layout/hProcess4"/>
    <dgm:cxn modelId="{6926A677-7DD8-4934-B7EE-D63173DF3C15}" type="presParOf" srcId="{BF0FC7EC-3A5C-478F-996A-398A5C7406AC}" destId="{C70F14C5-4B09-4513-A53B-3AE186D9272A}" srcOrd="1" destOrd="0" presId="urn:microsoft.com/office/officeart/2005/8/layout/hProcess4"/>
    <dgm:cxn modelId="{1579092C-BA47-4737-8413-A824E7C9A150}" type="presParOf" srcId="{BF0FC7EC-3A5C-478F-996A-398A5C7406AC}" destId="{A9469BB1-E44B-4829-8471-C187CED302A9}" srcOrd="2" destOrd="0" presId="urn:microsoft.com/office/officeart/2005/8/layout/hProcess4"/>
    <dgm:cxn modelId="{539DAF65-E218-4E4F-BF8F-56CEF0ABD773}" type="presParOf" srcId="{BF0FC7EC-3A5C-478F-996A-398A5C7406AC}" destId="{A10B54A9-6DF2-4B25-BBC9-0C8E070BF9F1}" srcOrd="3" destOrd="0" presId="urn:microsoft.com/office/officeart/2005/8/layout/hProcess4"/>
    <dgm:cxn modelId="{01755AC2-4FB5-464E-AAB8-F04C86FBA7B0}" type="presParOf" srcId="{BF0FC7EC-3A5C-478F-996A-398A5C7406AC}" destId="{45FB9DDC-492A-4C61-B5AD-E83B16A8CE8B}" srcOrd="4" destOrd="0" presId="urn:microsoft.com/office/officeart/2005/8/layout/hProcess4"/>
    <dgm:cxn modelId="{261C4EE4-B3B4-43AB-B1CF-7FE75E019D65}" type="presParOf" srcId="{BCA3BB6F-5844-4284-8381-2AAEE355D94E}" destId="{50ACF50D-7561-481D-A4DF-A758A023DAE7}" srcOrd="3" destOrd="0" presId="urn:microsoft.com/office/officeart/2005/8/layout/hProcess4"/>
    <dgm:cxn modelId="{C53C1D2D-4242-452B-AC5A-E77ABF08B0EC}" type="presParOf" srcId="{BCA3BB6F-5844-4284-8381-2AAEE355D94E}" destId="{2BF7A6F0-2B69-4F15-9015-ABA7A797B553}" srcOrd="4" destOrd="0" presId="urn:microsoft.com/office/officeart/2005/8/layout/hProcess4"/>
    <dgm:cxn modelId="{25EDAD82-C639-4298-B8F9-B15FF3D344DC}" type="presParOf" srcId="{2BF7A6F0-2B69-4F15-9015-ABA7A797B553}" destId="{A5B17FE9-760C-41B1-BF9D-5760C6BD14E1}" srcOrd="0" destOrd="0" presId="urn:microsoft.com/office/officeart/2005/8/layout/hProcess4"/>
    <dgm:cxn modelId="{9B15494F-B8C5-47BA-AE73-044F6530D6C5}" type="presParOf" srcId="{2BF7A6F0-2B69-4F15-9015-ABA7A797B553}" destId="{9789236C-5F66-45F8-A579-F3C6593F7AC2}" srcOrd="1" destOrd="0" presId="urn:microsoft.com/office/officeart/2005/8/layout/hProcess4"/>
    <dgm:cxn modelId="{7015FE16-CD4A-4387-9FE8-471CEF4E1299}" type="presParOf" srcId="{2BF7A6F0-2B69-4F15-9015-ABA7A797B553}" destId="{E9E7AD61-4424-4F26-AF2D-04755A2A211A}" srcOrd="2" destOrd="0" presId="urn:microsoft.com/office/officeart/2005/8/layout/hProcess4"/>
    <dgm:cxn modelId="{4257A646-4186-4FAB-95C0-48BD5708C632}" type="presParOf" srcId="{2BF7A6F0-2B69-4F15-9015-ABA7A797B553}" destId="{F114F54B-AC8B-4CB2-8B97-00EEB636C51F}" srcOrd="3" destOrd="0" presId="urn:microsoft.com/office/officeart/2005/8/layout/hProcess4"/>
    <dgm:cxn modelId="{DF4A07DF-393F-40BC-9F3F-30CEC7B02737}" type="presParOf" srcId="{2BF7A6F0-2B69-4F15-9015-ABA7A797B553}" destId="{EBA0E4D3-34EE-40DD-9EEC-35FF46FAE42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A9F4DE-5210-49B2-982C-CB8BDCF5DA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4461FD-5F0A-443E-8A19-957E374AB24C}">
      <dgm:prSet phldrT="[Text]" custT="1"/>
      <dgm:spPr>
        <a:solidFill>
          <a:srgbClr val="6698AC">
            <a:alpha val="70000"/>
          </a:srgbClr>
        </a:solidFill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  <a:defRPr/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Кризис  реального сектора экономики</a:t>
          </a:r>
          <a:endParaRPr lang="en-US" sz="1400" b="1" kern="1200" dirty="0" smtClean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gm:t>
    </dgm:pt>
    <dgm:pt modelId="{F1873254-C1A7-4497-A1B2-8ADDD574F0A1}" type="parTrans" cxnId="{106A92D1-09F5-44C7-8A63-6065080664F8}">
      <dgm:prSet/>
      <dgm:spPr/>
      <dgm:t>
        <a:bodyPr/>
        <a:lstStyle/>
        <a:p>
          <a:endParaRPr lang="en-US"/>
        </a:p>
      </dgm:t>
    </dgm:pt>
    <dgm:pt modelId="{9F5BEFC9-8869-43CB-9A71-DED1A2A68CF0}" type="sibTrans" cxnId="{106A92D1-09F5-44C7-8A63-6065080664F8}">
      <dgm:prSet/>
      <dgm:spPr/>
      <dgm:t>
        <a:bodyPr/>
        <a:lstStyle/>
        <a:p>
          <a:endParaRPr lang="en-US" dirty="0"/>
        </a:p>
      </dgm:t>
    </dgm:pt>
    <dgm:pt modelId="{A1D7ADC2-9EAB-4BC5-B807-5A8EBC7219CA}">
      <dgm:prSet phldrT="[Text]" custT="1"/>
      <dgm:spPr>
        <a:solidFill>
          <a:srgbClr val="6698AC">
            <a:alpha val="40000"/>
          </a:srgbClr>
        </a:solidFill>
      </dgm:spPr>
      <dgm:t>
        <a:bodyPr/>
        <a:lstStyle/>
        <a:p>
          <a:r>
            <a:rPr lang="ru-RU" sz="11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Выявление потенциально проблемных </a:t>
          </a:r>
          <a:r>
            <a:rPr lang="ru-RU" sz="1100" b="1" kern="1200" dirty="0" err="1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субпортфелей</a:t>
          </a:r>
          <a:endParaRPr lang="en-US" sz="11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gm:t>
    </dgm:pt>
    <dgm:pt modelId="{604587B4-920E-4CAD-A414-9F0B0972F874}" type="parTrans" cxnId="{F4DE70CA-F98C-431A-BDDB-4848668CF26B}">
      <dgm:prSet/>
      <dgm:spPr/>
      <dgm:t>
        <a:bodyPr/>
        <a:lstStyle/>
        <a:p>
          <a:endParaRPr lang="en-US"/>
        </a:p>
      </dgm:t>
    </dgm:pt>
    <dgm:pt modelId="{F235D27C-4F50-4EEE-B43D-0823E37DCF7D}" type="sibTrans" cxnId="{F4DE70CA-F98C-431A-BDDB-4848668CF26B}">
      <dgm:prSet/>
      <dgm:spPr/>
      <dgm:t>
        <a:bodyPr/>
        <a:lstStyle/>
        <a:p>
          <a:endParaRPr lang="en-US"/>
        </a:p>
      </dgm:t>
    </dgm:pt>
    <dgm:pt modelId="{E80A4556-B731-4192-9F37-E25FC002A03D}" type="pres">
      <dgm:prSet presAssocID="{C9A9F4DE-5210-49B2-982C-CB8BDCF5DAB8}" presName="Name0" presStyleCnt="0">
        <dgm:presLayoutVars>
          <dgm:dir/>
          <dgm:resizeHandles val="exact"/>
        </dgm:presLayoutVars>
      </dgm:prSet>
      <dgm:spPr/>
    </dgm:pt>
    <dgm:pt modelId="{E0FBB358-8457-40B0-BA5F-42B87DCE0304}" type="pres">
      <dgm:prSet presAssocID="{614461FD-5F0A-443E-8A19-957E374AB24C}" presName="node" presStyleLbl="node1" presStyleIdx="0" presStyleCnt="2" custScaleX="96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E13AA-76D5-4211-A067-E66DEEE95B72}" type="pres">
      <dgm:prSet presAssocID="{9F5BEFC9-8869-43CB-9A71-DED1A2A68CF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EBA1908A-AFAF-4239-BD29-2F13CC61E4B4}" type="pres">
      <dgm:prSet presAssocID="{9F5BEFC9-8869-43CB-9A71-DED1A2A68CF0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5BA0E0A-AE9B-4725-84BA-B735F740248D}" type="pres">
      <dgm:prSet presAssocID="{A1D7ADC2-9EAB-4BC5-B807-5A8EBC7219CA}" presName="node" presStyleLbl="node1" presStyleIdx="1" presStyleCnt="2" custScaleX="99301" custLinFactNeighborX="-7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DE70CA-F98C-431A-BDDB-4848668CF26B}" srcId="{C9A9F4DE-5210-49B2-982C-CB8BDCF5DAB8}" destId="{A1D7ADC2-9EAB-4BC5-B807-5A8EBC7219CA}" srcOrd="1" destOrd="0" parTransId="{604587B4-920E-4CAD-A414-9F0B0972F874}" sibTransId="{F235D27C-4F50-4EEE-B43D-0823E37DCF7D}"/>
    <dgm:cxn modelId="{9F0457D6-78B3-432E-A3C0-DF9CAEA7A8A0}" type="presOf" srcId="{9F5BEFC9-8869-43CB-9A71-DED1A2A68CF0}" destId="{EBA1908A-AFAF-4239-BD29-2F13CC61E4B4}" srcOrd="1" destOrd="0" presId="urn:microsoft.com/office/officeart/2005/8/layout/process1"/>
    <dgm:cxn modelId="{3A31212B-4219-443C-824B-94134FE391F6}" type="presOf" srcId="{C9A9F4DE-5210-49B2-982C-CB8BDCF5DAB8}" destId="{E80A4556-B731-4192-9F37-E25FC002A03D}" srcOrd="0" destOrd="0" presId="urn:microsoft.com/office/officeart/2005/8/layout/process1"/>
    <dgm:cxn modelId="{1E9A3537-C9FC-41F5-9875-A9587D519AD3}" type="presOf" srcId="{9F5BEFC9-8869-43CB-9A71-DED1A2A68CF0}" destId="{1FFE13AA-76D5-4211-A067-E66DEEE95B72}" srcOrd="0" destOrd="0" presId="urn:microsoft.com/office/officeart/2005/8/layout/process1"/>
    <dgm:cxn modelId="{11BA3686-548D-45E8-A718-8D67F0E0CCA4}" type="presOf" srcId="{614461FD-5F0A-443E-8A19-957E374AB24C}" destId="{E0FBB358-8457-40B0-BA5F-42B87DCE0304}" srcOrd="0" destOrd="0" presId="urn:microsoft.com/office/officeart/2005/8/layout/process1"/>
    <dgm:cxn modelId="{9AB95276-CDA6-4ED1-AEE5-46E4A9E46F85}" type="presOf" srcId="{A1D7ADC2-9EAB-4BC5-B807-5A8EBC7219CA}" destId="{35BA0E0A-AE9B-4725-84BA-B735F740248D}" srcOrd="0" destOrd="0" presId="urn:microsoft.com/office/officeart/2005/8/layout/process1"/>
    <dgm:cxn modelId="{106A92D1-09F5-44C7-8A63-6065080664F8}" srcId="{C9A9F4DE-5210-49B2-982C-CB8BDCF5DAB8}" destId="{614461FD-5F0A-443E-8A19-957E374AB24C}" srcOrd="0" destOrd="0" parTransId="{F1873254-C1A7-4497-A1B2-8ADDD574F0A1}" sibTransId="{9F5BEFC9-8869-43CB-9A71-DED1A2A68CF0}"/>
    <dgm:cxn modelId="{4E63D988-2DAF-4338-88DD-CA1EC3D2CE78}" type="presParOf" srcId="{E80A4556-B731-4192-9F37-E25FC002A03D}" destId="{E0FBB358-8457-40B0-BA5F-42B87DCE0304}" srcOrd="0" destOrd="0" presId="urn:microsoft.com/office/officeart/2005/8/layout/process1"/>
    <dgm:cxn modelId="{81D58354-CA9D-4A33-9433-77E11F62C1B8}" type="presParOf" srcId="{E80A4556-B731-4192-9F37-E25FC002A03D}" destId="{1FFE13AA-76D5-4211-A067-E66DEEE95B72}" srcOrd="1" destOrd="0" presId="urn:microsoft.com/office/officeart/2005/8/layout/process1"/>
    <dgm:cxn modelId="{5AB06D39-232A-4789-B118-69E21BA7B3C8}" type="presParOf" srcId="{1FFE13AA-76D5-4211-A067-E66DEEE95B72}" destId="{EBA1908A-AFAF-4239-BD29-2F13CC61E4B4}" srcOrd="0" destOrd="0" presId="urn:microsoft.com/office/officeart/2005/8/layout/process1"/>
    <dgm:cxn modelId="{AF4C08C9-10B9-409D-A414-E9A2E7FA1E5F}" type="presParOf" srcId="{E80A4556-B731-4192-9F37-E25FC002A03D}" destId="{35BA0E0A-AE9B-4725-84BA-B735F740248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7CC910-2DA3-4B9C-929F-10B78473FAF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6A8FD-BD5D-4529-9F93-7E78CCF9D9EB}">
      <dgm:prSet phldrT="[Text]" custT="1"/>
      <dgm:spPr>
        <a:solidFill>
          <a:srgbClr val="6698AC">
            <a:alpha val="70000"/>
          </a:srgbClr>
        </a:solidFill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  <a:defRPr/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Крупные заемщики</a:t>
          </a:r>
        </a:p>
        <a:p>
          <a:pPr algn="l" rtl="0" fontAlgn="base">
            <a:spcBef>
              <a:spcPct val="0"/>
            </a:spcBef>
            <a:spcAft>
              <a:spcPct val="0"/>
            </a:spcAft>
            <a:defRPr/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(дефолты)</a:t>
          </a:r>
          <a:endParaRPr lang="en-US" sz="14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gm:t>
    </dgm:pt>
    <dgm:pt modelId="{057F0C27-C739-4BD0-A8FD-BF1EC6E86C47}" type="parTrans" cxnId="{9AF0F2C5-9F53-4B99-A53B-C80FC82D3C1A}">
      <dgm:prSet/>
      <dgm:spPr/>
      <dgm:t>
        <a:bodyPr/>
        <a:lstStyle/>
        <a:p>
          <a:endParaRPr lang="en-US"/>
        </a:p>
      </dgm:t>
    </dgm:pt>
    <dgm:pt modelId="{6D76A305-4908-400D-A09E-B12900D5507A}" type="sibTrans" cxnId="{9AF0F2C5-9F53-4B99-A53B-C80FC82D3C1A}">
      <dgm:prSet/>
      <dgm:spPr/>
      <dgm:t>
        <a:bodyPr/>
        <a:lstStyle/>
        <a:p>
          <a:endParaRPr lang="en-US"/>
        </a:p>
      </dgm:t>
    </dgm:pt>
    <dgm:pt modelId="{CB51CE41-89D8-4FCF-AE43-5DAF330C4FB4}">
      <dgm:prSet phldrT="[Text]" custT="1"/>
      <dgm:spPr>
        <a:solidFill>
          <a:srgbClr val="6698AC">
            <a:alpha val="40000"/>
          </a:srgbClr>
        </a:solidFill>
      </dgm:spPr>
      <dgm:t>
        <a:bodyPr/>
        <a:lstStyle/>
        <a:p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Мониторинг крупнейших заемщиков</a:t>
          </a:r>
          <a:endParaRPr lang="en-US" sz="12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gm:t>
    </dgm:pt>
    <dgm:pt modelId="{8CFA4F62-C273-46C6-B81C-DAD664965130}" type="parTrans" cxnId="{87DA7212-FD69-457E-B6FE-E123C1B31D0B}">
      <dgm:prSet/>
      <dgm:spPr/>
      <dgm:t>
        <a:bodyPr/>
        <a:lstStyle/>
        <a:p>
          <a:endParaRPr lang="en-US" dirty="0"/>
        </a:p>
      </dgm:t>
    </dgm:pt>
    <dgm:pt modelId="{35036AB8-AB39-4271-A479-A2A6C1766E7A}" type="sibTrans" cxnId="{87DA7212-FD69-457E-B6FE-E123C1B31D0B}">
      <dgm:prSet/>
      <dgm:spPr/>
      <dgm:t>
        <a:bodyPr/>
        <a:lstStyle/>
        <a:p>
          <a:endParaRPr lang="en-US"/>
        </a:p>
      </dgm:t>
    </dgm:pt>
    <dgm:pt modelId="{74406D4E-877D-41F9-BCD6-54FD2E9EEDEF}">
      <dgm:prSet phldrT="[Text]" custT="1"/>
      <dgm:spPr>
        <a:solidFill>
          <a:srgbClr val="6698AC">
            <a:alpha val="40000"/>
          </a:srgbClr>
        </a:solidFill>
      </dgm:spPr>
      <dgm:t>
        <a:bodyPr/>
        <a:lstStyle/>
        <a:p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Жесткие кредитные лимиты</a:t>
          </a:r>
          <a:endParaRPr lang="en-US" sz="12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gm:t>
    </dgm:pt>
    <dgm:pt modelId="{0FCE8E52-70FD-4428-9596-449EC2126CFF}" type="parTrans" cxnId="{79BF7DA0-693E-4167-9A2B-A2FA021C7B00}">
      <dgm:prSet/>
      <dgm:spPr/>
      <dgm:t>
        <a:bodyPr/>
        <a:lstStyle/>
        <a:p>
          <a:endParaRPr lang="en-US" dirty="0"/>
        </a:p>
      </dgm:t>
    </dgm:pt>
    <dgm:pt modelId="{22BCE638-75A3-4F5D-9B4A-98D64BBE3105}" type="sibTrans" cxnId="{79BF7DA0-693E-4167-9A2B-A2FA021C7B00}">
      <dgm:prSet/>
      <dgm:spPr/>
      <dgm:t>
        <a:bodyPr/>
        <a:lstStyle/>
        <a:p>
          <a:endParaRPr lang="en-US"/>
        </a:p>
      </dgm:t>
    </dgm:pt>
    <dgm:pt modelId="{0756E109-7694-4ADB-99F8-16BA2DBC1D15}" type="pres">
      <dgm:prSet presAssocID="{CD7CC910-2DA3-4B9C-929F-10B78473FA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CDEDEC-D4D2-465A-8F10-919729535FBA}" type="pres">
      <dgm:prSet presAssocID="{F7A6A8FD-BD5D-4529-9F93-7E78CCF9D9EB}" presName="root1" presStyleCnt="0"/>
      <dgm:spPr/>
    </dgm:pt>
    <dgm:pt modelId="{60DC0885-5BB4-4D62-8151-A3AEBAE5F14B}" type="pres">
      <dgm:prSet presAssocID="{F7A6A8FD-BD5D-4529-9F93-7E78CCF9D9EB}" presName="LevelOneTextNode" presStyleLbl="node0" presStyleIdx="0" presStyleCnt="1" custScaleX="150936" custLinFactNeighborX="-39370" custLinFactNeighborY="-78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A14E8-9D77-4066-86F3-FA2287173ED9}" type="pres">
      <dgm:prSet presAssocID="{F7A6A8FD-BD5D-4529-9F93-7E78CCF9D9EB}" presName="level2hierChild" presStyleCnt="0"/>
      <dgm:spPr/>
    </dgm:pt>
    <dgm:pt modelId="{90052BCC-9E11-4933-8758-F6E096B4F2BA}" type="pres">
      <dgm:prSet presAssocID="{8CFA4F62-C273-46C6-B81C-DAD66496513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C427F82-06BE-4689-8383-4E3D93B2A9B2}" type="pres">
      <dgm:prSet presAssocID="{8CFA4F62-C273-46C6-B81C-DAD66496513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3058D94-09D1-42A9-9DF1-E05DC18A7C57}" type="pres">
      <dgm:prSet presAssocID="{CB51CE41-89D8-4FCF-AE43-5DAF330C4FB4}" presName="root2" presStyleCnt="0"/>
      <dgm:spPr/>
    </dgm:pt>
    <dgm:pt modelId="{ABAF5389-DFC0-4DD7-801C-07E3140617CD}" type="pres">
      <dgm:prSet presAssocID="{CB51CE41-89D8-4FCF-AE43-5DAF330C4FB4}" presName="LevelTwoTextNode" presStyleLbl="node2" presStyleIdx="0" presStyleCnt="2" custScaleX="157484" custLinFactNeighborX="8554" custLinFactNeighborY="36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D7D905-1E2A-472F-885E-C57BE9E7AD74}" type="pres">
      <dgm:prSet presAssocID="{CB51CE41-89D8-4FCF-AE43-5DAF330C4FB4}" presName="level3hierChild" presStyleCnt="0"/>
      <dgm:spPr/>
    </dgm:pt>
    <dgm:pt modelId="{ACA1AF98-543F-41A4-9E71-CE971E028D1D}" type="pres">
      <dgm:prSet presAssocID="{0FCE8E52-70FD-4428-9596-449EC2126CF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F954267-3A92-4E75-9960-39D118FD4C65}" type="pres">
      <dgm:prSet presAssocID="{0FCE8E52-70FD-4428-9596-449EC2126CF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1D041DC-46ED-4C1A-99A9-914ED30E6772}" type="pres">
      <dgm:prSet presAssocID="{74406D4E-877D-41F9-BCD6-54FD2E9EEDEF}" presName="root2" presStyleCnt="0"/>
      <dgm:spPr/>
    </dgm:pt>
    <dgm:pt modelId="{68095259-71A1-4C6A-8F48-D5010C3018BD}" type="pres">
      <dgm:prSet presAssocID="{74406D4E-877D-41F9-BCD6-54FD2E9EEDEF}" presName="LevelTwoTextNode" presStyleLbl="node2" presStyleIdx="1" presStyleCnt="2" custScaleX="156202" custLinFactNeighborX="9551" custLinFactNeighborY="-96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430888-24BA-41F7-82CF-49BBC5EB6F48}" type="pres">
      <dgm:prSet presAssocID="{74406D4E-877D-41F9-BCD6-54FD2E9EEDEF}" presName="level3hierChild" presStyleCnt="0"/>
      <dgm:spPr/>
    </dgm:pt>
  </dgm:ptLst>
  <dgm:cxnLst>
    <dgm:cxn modelId="{9AF0F2C5-9F53-4B99-A53B-C80FC82D3C1A}" srcId="{CD7CC910-2DA3-4B9C-929F-10B78473FAF6}" destId="{F7A6A8FD-BD5D-4529-9F93-7E78CCF9D9EB}" srcOrd="0" destOrd="0" parTransId="{057F0C27-C739-4BD0-A8FD-BF1EC6E86C47}" sibTransId="{6D76A305-4908-400D-A09E-B12900D5507A}"/>
    <dgm:cxn modelId="{482F1CE6-6F08-4260-8AF9-C6AC4862F3F1}" type="presOf" srcId="{74406D4E-877D-41F9-BCD6-54FD2E9EEDEF}" destId="{68095259-71A1-4C6A-8F48-D5010C3018BD}" srcOrd="0" destOrd="0" presId="urn:microsoft.com/office/officeart/2005/8/layout/hierarchy2"/>
    <dgm:cxn modelId="{79BF7DA0-693E-4167-9A2B-A2FA021C7B00}" srcId="{F7A6A8FD-BD5D-4529-9F93-7E78CCF9D9EB}" destId="{74406D4E-877D-41F9-BCD6-54FD2E9EEDEF}" srcOrd="1" destOrd="0" parTransId="{0FCE8E52-70FD-4428-9596-449EC2126CFF}" sibTransId="{22BCE638-75A3-4F5D-9B4A-98D64BBE3105}"/>
    <dgm:cxn modelId="{C7874BB5-95AC-46EB-9B2E-C3A04E2BB58D}" type="presOf" srcId="{8CFA4F62-C273-46C6-B81C-DAD664965130}" destId="{90052BCC-9E11-4933-8758-F6E096B4F2BA}" srcOrd="0" destOrd="0" presId="urn:microsoft.com/office/officeart/2005/8/layout/hierarchy2"/>
    <dgm:cxn modelId="{87DA7212-FD69-457E-B6FE-E123C1B31D0B}" srcId="{F7A6A8FD-BD5D-4529-9F93-7E78CCF9D9EB}" destId="{CB51CE41-89D8-4FCF-AE43-5DAF330C4FB4}" srcOrd="0" destOrd="0" parTransId="{8CFA4F62-C273-46C6-B81C-DAD664965130}" sibTransId="{35036AB8-AB39-4271-A479-A2A6C1766E7A}"/>
    <dgm:cxn modelId="{1C609D7F-25EC-4AC3-A091-F862FDCF27A0}" type="presOf" srcId="{CD7CC910-2DA3-4B9C-929F-10B78473FAF6}" destId="{0756E109-7694-4ADB-99F8-16BA2DBC1D15}" srcOrd="0" destOrd="0" presId="urn:microsoft.com/office/officeart/2005/8/layout/hierarchy2"/>
    <dgm:cxn modelId="{7C941A7E-8CAA-43B5-824E-749D8E2A2ABD}" type="presOf" srcId="{F7A6A8FD-BD5D-4529-9F93-7E78CCF9D9EB}" destId="{60DC0885-5BB4-4D62-8151-A3AEBAE5F14B}" srcOrd="0" destOrd="0" presId="urn:microsoft.com/office/officeart/2005/8/layout/hierarchy2"/>
    <dgm:cxn modelId="{89FA3A70-8CDC-496B-9F22-2872617F2F07}" type="presOf" srcId="{CB51CE41-89D8-4FCF-AE43-5DAF330C4FB4}" destId="{ABAF5389-DFC0-4DD7-801C-07E3140617CD}" srcOrd="0" destOrd="0" presId="urn:microsoft.com/office/officeart/2005/8/layout/hierarchy2"/>
    <dgm:cxn modelId="{E4638458-0C09-4F3C-9E2B-2B61AD6631AB}" type="presOf" srcId="{8CFA4F62-C273-46C6-B81C-DAD664965130}" destId="{3C427F82-06BE-4689-8383-4E3D93B2A9B2}" srcOrd="1" destOrd="0" presId="urn:microsoft.com/office/officeart/2005/8/layout/hierarchy2"/>
    <dgm:cxn modelId="{BEE20999-5533-4F05-BA71-83ECBF124D41}" type="presOf" srcId="{0FCE8E52-70FD-4428-9596-449EC2126CFF}" destId="{9F954267-3A92-4E75-9960-39D118FD4C65}" srcOrd="1" destOrd="0" presId="urn:microsoft.com/office/officeart/2005/8/layout/hierarchy2"/>
    <dgm:cxn modelId="{0D7783E5-48F6-4693-A141-942ADDA2BBCD}" type="presOf" srcId="{0FCE8E52-70FD-4428-9596-449EC2126CFF}" destId="{ACA1AF98-543F-41A4-9E71-CE971E028D1D}" srcOrd="0" destOrd="0" presId="urn:microsoft.com/office/officeart/2005/8/layout/hierarchy2"/>
    <dgm:cxn modelId="{8BE509E3-F626-474E-A602-1BDB4E98524F}" type="presParOf" srcId="{0756E109-7694-4ADB-99F8-16BA2DBC1D15}" destId="{D1CDEDEC-D4D2-465A-8F10-919729535FBA}" srcOrd="0" destOrd="0" presId="urn:microsoft.com/office/officeart/2005/8/layout/hierarchy2"/>
    <dgm:cxn modelId="{893D568E-D06B-45FB-94CE-C194CA247A12}" type="presParOf" srcId="{D1CDEDEC-D4D2-465A-8F10-919729535FBA}" destId="{60DC0885-5BB4-4D62-8151-A3AEBAE5F14B}" srcOrd="0" destOrd="0" presId="urn:microsoft.com/office/officeart/2005/8/layout/hierarchy2"/>
    <dgm:cxn modelId="{66625704-64F8-4B85-9EE3-97DEB7254388}" type="presParOf" srcId="{D1CDEDEC-D4D2-465A-8F10-919729535FBA}" destId="{3EAA14E8-9D77-4066-86F3-FA2287173ED9}" srcOrd="1" destOrd="0" presId="urn:microsoft.com/office/officeart/2005/8/layout/hierarchy2"/>
    <dgm:cxn modelId="{156298E4-26C1-452F-9FDA-5AFBC75ACD56}" type="presParOf" srcId="{3EAA14E8-9D77-4066-86F3-FA2287173ED9}" destId="{90052BCC-9E11-4933-8758-F6E096B4F2BA}" srcOrd="0" destOrd="0" presId="urn:microsoft.com/office/officeart/2005/8/layout/hierarchy2"/>
    <dgm:cxn modelId="{E7AB5FD1-7EE4-408D-BC4E-DE01AEF16A67}" type="presParOf" srcId="{90052BCC-9E11-4933-8758-F6E096B4F2BA}" destId="{3C427F82-06BE-4689-8383-4E3D93B2A9B2}" srcOrd="0" destOrd="0" presId="urn:microsoft.com/office/officeart/2005/8/layout/hierarchy2"/>
    <dgm:cxn modelId="{9552DD00-EB4C-46FB-80AB-57FF75A0E18F}" type="presParOf" srcId="{3EAA14E8-9D77-4066-86F3-FA2287173ED9}" destId="{33058D94-09D1-42A9-9DF1-E05DC18A7C57}" srcOrd="1" destOrd="0" presId="urn:microsoft.com/office/officeart/2005/8/layout/hierarchy2"/>
    <dgm:cxn modelId="{6C4E6634-2ACB-4316-84E8-32F31CDEB1E8}" type="presParOf" srcId="{33058D94-09D1-42A9-9DF1-E05DC18A7C57}" destId="{ABAF5389-DFC0-4DD7-801C-07E3140617CD}" srcOrd="0" destOrd="0" presId="urn:microsoft.com/office/officeart/2005/8/layout/hierarchy2"/>
    <dgm:cxn modelId="{68F2DE70-5D2E-4CF4-8FC1-A93BEE773EF6}" type="presParOf" srcId="{33058D94-09D1-42A9-9DF1-E05DC18A7C57}" destId="{CBD7D905-1E2A-472F-885E-C57BE9E7AD74}" srcOrd="1" destOrd="0" presId="urn:microsoft.com/office/officeart/2005/8/layout/hierarchy2"/>
    <dgm:cxn modelId="{4F6A585D-9964-463D-9DF4-B51C68BD2615}" type="presParOf" srcId="{3EAA14E8-9D77-4066-86F3-FA2287173ED9}" destId="{ACA1AF98-543F-41A4-9E71-CE971E028D1D}" srcOrd="2" destOrd="0" presId="urn:microsoft.com/office/officeart/2005/8/layout/hierarchy2"/>
    <dgm:cxn modelId="{036DCDEC-97B2-4E28-AD27-5B2B88F0C1BC}" type="presParOf" srcId="{ACA1AF98-543F-41A4-9E71-CE971E028D1D}" destId="{9F954267-3A92-4E75-9960-39D118FD4C65}" srcOrd="0" destOrd="0" presId="urn:microsoft.com/office/officeart/2005/8/layout/hierarchy2"/>
    <dgm:cxn modelId="{3651613D-3CC2-4BEF-8E3E-F5C135A8BAB7}" type="presParOf" srcId="{3EAA14E8-9D77-4066-86F3-FA2287173ED9}" destId="{C1D041DC-46ED-4C1A-99A9-914ED30E6772}" srcOrd="3" destOrd="0" presId="urn:microsoft.com/office/officeart/2005/8/layout/hierarchy2"/>
    <dgm:cxn modelId="{B69C837A-00D0-4161-B672-923D909E6113}" type="presParOf" srcId="{C1D041DC-46ED-4C1A-99A9-914ED30E6772}" destId="{68095259-71A1-4C6A-8F48-D5010C3018BD}" srcOrd="0" destOrd="0" presId="urn:microsoft.com/office/officeart/2005/8/layout/hierarchy2"/>
    <dgm:cxn modelId="{7FCBC951-C73A-48CD-B39E-63649BD77A79}" type="presParOf" srcId="{C1D041DC-46ED-4C1A-99A9-914ED30E6772}" destId="{BE430888-24BA-41F7-82CF-49BBC5EB6F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A9F4DE-5210-49B2-982C-CB8BDCF5DA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4461FD-5F0A-443E-8A19-957E374AB24C}">
      <dgm:prSet phldrT="[Text]" custT="1"/>
      <dgm:spPr>
        <a:solidFill>
          <a:srgbClr val="6698AC">
            <a:alpha val="70000"/>
          </a:srgbClr>
        </a:solidFill>
      </dgm:spPr>
      <dgm:t>
        <a:bodyPr/>
        <a:lstStyle/>
        <a:p>
          <a:pPr algn="l" defTabSz="6223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Кризис реального сектора</a:t>
          </a: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 </a:t>
          </a:r>
        </a:p>
        <a:p>
          <a:pPr algn="l" defTabSz="6223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(</a:t>
          </a: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рост </a:t>
          </a: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NPL</a:t>
          </a: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 в ритейле</a:t>
          </a: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 )</a:t>
          </a:r>
          <a:endParaRPr lang="en-US" sz="14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gm:t>
    </dgm:pt>
    <dgm:pt modelId="{F1873254-C1A7-4497-A1B2-8ADDD574F0A1}" type="parTrans" cxnId="{106A92D1-09F5-44C7-8A63-6065080664F8}">
      <dgm:prSet/>
      <dgm:spPr/>
      <dgm:t>
        <a:bodyPr/>
        <a:lstStyle/>
        <a:p>
          <a:endParaRPr lang="en-US"/>
        </a:p>
      </dgm:t>
    </dgm:pt>
    <dgm:pt modelId="{9F5BEFC9-8869-43CB-9A71-DED1A2A68CF0}" type="sibTrans" cxnId="{106A92D1-09F5-44C7-8A63-6065080664F8}">
      <dgm:prSet/>
      <dgm:spPr/>
      <dgm:t>
        <a:bodyPr/>
        <a:lstStyle/>
        <a:p>
          <a:endParaRPr lang="en-US" dirty="0"/>
        </a:p>
      </dgm:t>
    </dgm:pt>
    <dgm:pt modelId="{A1D7ADC2-9EAB-4BC5-B807-5A8EBC7219CA}">
      <dgm:prSet phldrT="[Text]" custT="1"/>
      <dgm:spPr>
        <a:solidFill>
          <a:srgbClr val="6698AC">
            <a:alpha val="40000"/>
          </a:srgbClr>
        </a:solidFill>
      </dgm:spPr>
      <dgm:t>
        <a:bodyPr/>
        <a:lstStyle/>
        <a:p>
          <a:pPr algn="l" defTabSz="6223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Мониторинг розничных портфелей </a:t>
          </a:r>
          <a:r>
            <a:rPr lang="en-US" sz="12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 </a:t>
          </a:r>
          <a:endParaRPr lang="en-US" sz="12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gm:t>
    </dgm:pt>
    <dgm:pt modelId="{604587B4-920E-4CAD-A414-9F0B0972F874}" type="parTrans" cxnId="{F4DE70CA-F98C-431A-BDDB-4848668CF26B}">
      <dgm:prSet/>
      <dgm:spPr/>
      <dgm:t>
        <a:bodyPr/>
        <a:lstStyle/>
        <a:p>
          <a:endParaRPr lang="en-US"/>
        </a:p>
      </dgm:t>
    </dgm:pt>
    <dgm:pt modelId="{F235D27C-4F50-4EEE-B43D-0823E37DCF7D}" type="sibTrans" cxnId="{F4DE70CA-F98C-431A-BDDB-4848668CF26B}">
      <dgm:prSet/>
      <dgm:spPr/>
      <dgm:t>
        <a:bodyPr/>
        <a:lstStyle/>
        <a:p>
          <a:endParaRPr lang="en-US"/>
        </a:p>
      </dgm:t>
    </dgm:pt>
    <dgm:pt modelId="{E80A4556-B731-4192-9F37-E25FC002A03D}" type="pres">
      <dgm:prSet presAssocID="{C9A9F4DE-5210-49B2-982C-CB8BDCF5DAB8}" presName="Name0" presStyleCnt="0">
        <dgm:presLayoutVars>
          <dgm:dir/>
          <dgm:resizeHandles val="exact"/>
        </dgm:presLayoutVars>
      </dgm:prSet>
      <dgm:spPr/>
    </dgm:pt>
    <dgm:pt modelId="{E0FBB358-8457-40B0-BA5F-42B87DCE0304}" type="pres">
      <dgm:prSet presAssocID="{614461FD-5F0A-443E-8A19-957E374AB24C}" presName="node" presStyleLbl="node1" presStyleIdx="0" presStyleCnt="2" custScaleX="96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E13AA-76D5-4211-A067-E66DEEE95B72}" type="pres">
      <dgm:prSet presAssocID="{9F5BEFC9-8869-43CB-9A71-DED1A2A68CF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EBA1908A-AFAF-4239-BD29-2F13CC61E4B4}" type="pres">
      <dgm:prSet presAssocID="{9F5BEFC9-8869-43CB-9A71-DED1A2A68CF0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5BA0E0A-AE9B-4725-84BA-B735F740248D}" type="pres">
      <dgm:prSet presAssocID="{A1D7ADC2-9EAB-4BC5-B807-5A8EBC7219CA}" presName="node" presStyleLbl="node1" presStyleIdx="1" presStyleCnt="2" custScaleX="99301" custLinFactNeighborX="-15975" custLinFactNeighborY="-1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75DFA-E6B2-45CD-90E1-61F55804B47F}" type="presOf" srcId="{614461FD-5F0A-443E-8A19-957E374AB24C}" destId="{E0FBB358-8457-40B0-BA5F-42B87DCE0304}" srcOrd="0" destOrd="0" presId="urn:microsoft.com/office/officeart/2005/8/layout/process1"/>
    <dgm:cxn modelId="{F4DE70CA-F98C-431A-BDDB-4848668CF26B}" srcId="{C9A9F4DE-5210-49B2-982C-CB8BDCF5DAB8}" destId="{A1D7ADC2-9EAB-4BC5-B807-5A8EBC7219CA}" srcOrd="1" destOrd="0" parTransId="{604587B4-920E-4CAD-A414-9F0B0972F874}" sibTransId="{F235D27C-4F50-4EEE-B43D-0823E37DCF7D}"/>
    <dgm:cxn modelId="{9AE2DA25-9E1A-4F96-A76E-C3F4D0AD66DB}" type="presOf" srcId="{A1D7ADC2-9EAB-4BC5-B807-5A8EBC7219CA}" destId="{35BA0E0A-AE9B-4725-84BA-B735F740248D}" srcOrd="0" destOrd="0" presId="urn:microsoft.com/office/officeart/2005/8/layout/process1"/>
    <dgm:cxn modelId="{8F6075ED-C0B5-451D-A0F7-23AEFE4ED877}" type="presOf" srcId="{9F5BEFC9-8869-43CB-9A71-DED1A2A68CF0}" destId="{1FFE13AA-76D5-4211-A067-E66DEEE95B72}" srcOrd="0" destOrd="0" presId="urn:microsoft.com/office/officeart/2005/8/layout/process1"/>
    <dgm:cxn modelId="{106A92D1-09F5-44C7-8A63-6065080664F8}" srcId="{C9A9F4DE-5210-49B2-982C-CB8BDCF5DAB8}" destId="{614461FD-5F0A-443E-8A19-957E374AB24C}" srcOrd="0" destOrd="0" parTransId="{F1873254-C1A7-4497-A1B2-8ADDD574F0A1}" sibTransId="{9F5BEFC9-8869-43CB-9A71-DED1A2A68CF0}"/>
    <dgm:cxn modelId="{CBC7BC12-CC74-4064-ABFB-7B5155D49974}" type="presOf" srcId="{C9A9F4DE-5210-49B2-982C-CB8BDCF5DAB8}" destId="{E80A4556-B731-4192-9F37-E25FC002A03D}" srcOrd="0" destOrd="0" presId="urn:microsoft.com/office/officeart/2005/8/layout/process1"/>
    <dgm:cxn modelId="{A3516425-011F-4334-B2E1-0A39053D02A7}" type="presOf" srcId="{9F5BEFC9-8869-43CB-9A71-DED1A2A68CF0}" destId="{EBA1908A-AFAF-4239-BD29-2F13CC61E4B4}" srcOrd="1" destOrd="0" presId="urn:microsoft.com/office/officeart/2005/8/layout/process1"/>
    <dgm:cxn modelId="{C5574D33-0235-490F-A169-30763D4B6310}" type="presParOf" srcId="{E80A4556-B731-4192-9F37-E25FC002A03D}" destId="{E0FBB358-8457-40B0-BA5F-42B87DCE0304}" srcOrd="0" destOrd="0" presId="urn:microsoft.com/office/officeart/2005/8/layout/process1"/>
    <dgm:cxn modelId="{EDB0B9B2-3D9D-4E72-9A64-ABC68407B25D}" type="presParOf" srcId="{E80A4556-B731-4192-9F37-E25FC002A03D}" destId="{1FFE13AA-76D5-4211-A067-E66DEEE95B72}" srcOrd="1" destOrd="0" presId="urn:microsoft.com/office/officeart/2005/8/layout/process1"/>
    <dgm:cxn modelId="{8FEEB074-3326-4C37-9952-D76F1AD8B5BD}" type="presParOf" srcId="{1FFE13AA-76D5-4211-A067-E66DEEE95B72}" destId="{EBA1908A-AFAF-4239-BD29-2F13CC61E4B4}" srcOrd="0" destOrd="0" presId="urn:microsoft.com/office/officeart/2005/8/layout/process1"/>
    <dgm:cxn modelId="{D763BBFD-D03B-4796-A653-3191377E4EED}" type="presParOf" srcId="{E80A4556-B731-4192-9F37-E25FC002A03D}" destId="{35BA0E0A-AE9B-4725-84BA-B735F740248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E24D5-AA0D-4E69-9E69-99F18D44E445}">
      <dsp:nvSpPr>
        <dsp:cNvPr id="0" name=""/>
        <dsp:cNvSpPr/>
      </dsp:nvSpPr>
      <dsp:spPr>
        <a:xfrm>
          <a:off x="3113514" y="0"/>
          <a:ext cx="4658885" cy="1605062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5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baseline="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baseline="0" dirty="0" smtClean="0">
              <a:solidFill>
                <a:schemeClr val="accent6">
                  <a:lumMod val="75000"/>
                </a:schemeClr>
              </a:solidFill>
            </a:rPr>
            <a:t>Оценка потенциального риска клиентов</a:t>
          </a:r>
          <a:endParaRPr lang="en-US" sz="1200" kern="1200" baseline="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baseline="0" dirty="0" smtClean="0">
              <a:solidFill>
                <a:schemeClr val="accent6">
                  <a:lumMod val="75000"/>
                </a:schemeClr>
              </a:solidFill>
            </a:rPr>
            <a:t>Классификация клиентов по группам (</a:t>
          </a:r>
          <a:r>
            <a:rPr lang="en-US" sz="1200" kern="1200" baseline="0" dirty="0" smtClean="0">
              <a:solidFill>
                <a:schemeClr val="accent6">
                  <a:lumMod val="75000"/>
                </a:schemeClr>
              </a:solidFill>
            </a:rPr>
            <a:t>watch list/ no watch</a:t>
          </a:r>
          <a:r>
            <a:rPr lang="ru-RU" sz="1200" kern="1200" baseline="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1200" kern="1200" baseline="0" dirty="0" smtClean="0">
              <a:solidFill>
                <a:schemeClr val="accent6">
                  <a:lumMod val="75000"/>
                </a:schemeClr>
              </a:solidFill>
            </a:rPr>
            <a:t>list)</a:t>
          </a:r>
          <a:endParaRPr lang="en-US" sz="1200" kern="1200" baseline="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baseline="0" dirty="0" smtClean="0">
              <a:solidFill>
                <a:schemeClr val="accent6">
                  <a:lumMod val="75000"/>
                </a:schemeClr>
              </a:solidFill>
            </a:rPr>
            <a:t>Применение заранее разработанного алгоритма действия для каждой группы</a:t>
          </a:r>
          <a:endParaRPr lang="en-US" sz="1200" kern="1200" baseline="0" dirty="0">
            <a:solidFill>
              <a:schemeClr val="accent6">
                <a:lumMod val="75000"/>
              </a:schemeClr>
            </a:solidFill>
          </a:endParaRPr>
        </a:p>
      </dsp:txBody>
      <dsp:txXfrm>
        <a:off x="3113514" y="200633"/>
        <a:ext cx="4056987" cy="1203796"/>
      </dsp:txXfrm>
    </dsp:sp>
    <dsp:sp modelId="{0D2D0BD9-AC6B-4B6E-82D8-FEFC4BA25F91}">
      <dsp:nvSpPr>
        <dsp:cNvPr id="0" name=""/>
        <dsp:cNvSpPr/>
      </dsp:nvSpPr>
      <dsp:spPr>
        <a:xfrm>
          <a:off x="21" y="223736"/>
          <a:ext cx="3105923" cy="1157590"/>
        </a:xfrm>
        <a:prstGeom prst="roundRect">
          <a:avLst/>
        </a:prstGeom>
        <a:solidFill>
          <a:schemeClr val="accent1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chemeClr val="accent6">
                  <a:lumMod val="75000"/>
                </a:schemeClr>
              </a:solidFill>
            </a:rPr>
            <a:t>Мониторинг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accent6">
                  <a:lumMod val="75000"/>
                </a:schemeClr>
              </a:solidFill>
            </a:rPr>
            <a:t>Участники процесса: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accent6">
                  <a:lumMod val="75000"/>
                </a:schemeClr>
              </a:solidFill>
            </a:rPr>
            <a:t>- Кредитный менеджер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accent6">
                  <a:lumMod val="75000"/>
                </a:schemeClr>
              </a:solidFill>
            </a:rPr>
            <a:t>- Риск менеджер</a:t>
          </a:r>
          <a:endParaRPr lang="en-US" sz="1200" kern="1200" baseline="0" dirty="0">
            <a:solidFill>
              <a:schemeClr val="accent6">
                <a:lumMod val="75000"/>
              </a:schemeClr>
            </a:solidFill>
          </a:endParaRPr>
        </a:p>
      </dsp:txBody>
      <dsp:txXfrm>
        <a:off x="56530" y="280245"/>
        <a:ext cx="2992905" cy="1044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759DA-07D1-41A9-80D9-07F1B914DF70}">
      <dsp:nvSpPr>
        <dsp:cNvPr id="0" name=""/>
        <dsp:cNvSpPr/>
      </dsp:nvSpPr>
      <dsp:spPr>
        <a:xfrm>
          <a:off x="121343" y="-133966"/>
          <a:ext cx="4013822" cy="746064"/>
        </a:xfrm>
        <a:prstGeom prst="roundRect">
          <a:avLst>
            <a:gd name="adj" fmla="val 10000"/>
          </a:avLst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Появление сигналов раннего предупреждения – возможны согласованные действия</a:t>
          </a:r>
          <a:endParaRPr lang="en-US" sz="1400" kern="1200" dirty="0"/>
        </a:p>
      </dsp:txBody>
      <dsp:txXfrm>
        <a:off x="143194" y="-112115"/>
        <a:ext cx="3708995" cy="702362"/>
      </dsp:txXfrm>
    </dsp:sp>
    <dsp:sp modelId="{C6B7691E-CCB2-4F5A-B708-119E406BE900}">
      <dsp:nvSpPr>
        <dsp:cNvPr id="0" name=""/>
        <dsp:cNvSpPr/>
      </dsp:nvSpPr>
      <dsp:spPr>
        <a:xfrm>
          <a:off x="3124065" y="222219"/>
          <a:ext cx="4032050" cy="689887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Тяжелое финансовое положение – банк вынужден требовать возврата</a:t>
          </a:r>
          <a:endParaRPr lang="en-US" sz="1400" kern="1200" dirty="0"/>
        </a:p>
      </dsp:txBody>
      <dsp:txXfrm>
        <a:off x="3144271" y="242425"/>
        <a:ext cx="3468791" cy="649475"/>
      </dsp:txXfrm>
    </dsp:sp>
    <dsp:sp modelId="{E1B85537-133A-4287-AB09-8FFF026F5240}">
      <dsp:nvSpPr>
        <dsp:cNvPr id="0" name=""/>
        <dsp:cNvSpPr/>
      </dsp:nvSpPr>
      <dsp:spPr>
        <a:xfrm>
          <a:off x="4837994" y="759132"/>
          <a:ext cx="3240056" cy="67009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Неплатежеспособность – юридические процедуры</a:t>
          </a:r>
          <a:endParaRPr lang="en-US" sz="1400" kern="1200" dirty="0"/>
        </a:p>
      </dsp:txBody>
      <dsp:txXfrm>
        <a:off x="4857621" y="778759"/>
        <a:ext cx="2780655" cy="630844"/>
      </dsp:txXfrm>
    </dsp:sp>
    <dsp:sp modelId="{ED426865-55BD-4AB5-85DA-86042BA2FF21}">
      <dsp:nvSpPr>
        <dsp:cNvPr id="0" name=""/>
        <dsp:cNvSpPr/>
      </dsp:nvSpPr>
      <dsp:spPr>
        <a:xfrm>
          <a:off x="5442407" y="123850"/>
          <a:ext cx="286096" cy="286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5506779" y="123850"/>
        <a:ext cx="157352" cy="215287"/>
      </dsp:txXfrm>
    </dsp:sp>
    <dsp:sp modelId="{BB9ABF72-F801-469D-A172-B6FB9D52B0F8}">
      <dsp:nvSpPr>
        <dsp:cNvPr id="0" name=""/>
        <dsp:cNvSpPr/>
      </dsp:nvSpPr>
      <dsp:spPr>
        <a:xfrm>
          <a:off x="7591610" y="103747"/>
          <a:ext cx="286096" cy="286096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7655982" y="103747"/>
        <a:ext cx="157352" cy="215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1F9D5-736B-45CF-BDED-2D5A25C50A1F}">
      <dsp:nvSpPr>
        <dsp:cNvPr id="0" name=""/>
        <dsp:cNvSpPr/>
      </dsp:nvSpPr>
      <dsp:spPr>
        <a:xfrm>
          <a:off x="4087" y="559269"/>
          <a:ext cx="2610663" cy="98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Сигналы раннего предупреждения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Определенный набор действия для каждого типа сигналов</a:t>
          </a:r>
          <a:endParaRPr lang="en-US" sz="1000" kern="1200" dirty="0"/>
        </a:p>
      </dsp:txBody>
      <dsp:txXfrm>
        <a:off x="26817" y="581999"/>
        <a:ext cx="2565203" cy="730606"/>
      </dsp:txXfrm>
    </dsp:sp>
    <dsp:sp modelId="{645DAE33-DA72-477E-B334-0B55E0449307}">
      <dsp:nvSpPr>
        <dsp:cNvPr id="0" name=""/>
        <dsp:cNvSpPr/>
      </dsp:nvSpPr>
      <dsp:spPr>
        <a:xfrm>
          <a:off x="1272010" y="1021406"/>
          <a:ext cx="2882770" cy="50479"/>
        </a:xfrm>
        <a:prstGeom prst="circularArrow">
          <a:avLst>
            <a:gd name="adj1" fmla="val 2794"/>
            <a:gd name="adj2" fmla="val 340909"/>
            <a:gd name="adj3" fmla="val 2236848"/>
            <a:gd name="adj4" fmla="val 9144918"/>
            <a:gd name="adj5" fmla="val 325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AF37A-775A-4824-8F04-9E8DFCEFBE2C}">
      <dsp:nvSpPr>
        <dsp:cNvPr id="0" name=""/>
        <dsp:cNvSpPr/>
      </dsp:nvSpPr>
      <dsp:spPr>
        <a:xfrm>
          <a:off x="976769" y="1418105"/>
          <a:ext cx="1064480" cy="25776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Watch List</a:t>
          </a:r>
          <a:endParaRPr lang="en-US" sz="1200" b="1" kern="1200" dirty="0"/>
        </a:p>
      </dsp:txBody>
      <dsp:txXfrm>
        <a:off x="984319" y="1425655"/>
        <a:ext cx="1049380" cy="242669"/>
      </dsp:txXfrm>
    </dsp:sp>
    <dsp:sp modelId="{C70F14C5-4B09-4513-A53B-3AE186D9272A}">
      <dsp:nvSpPr>
        <dsp:cNvPr id="0" name=""/>
        <dsp:cNvSpPr/>
      </dsp:nvSpPr>
      <dsp:spPr>
        <a:xfrm>
          <a:off x="2999600" y="559269"/>
          <a:ext cx="2261292" cy="98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</a:t>
          </a:r>
          <a:r>
            <a:rPr lang="ru-RU" sz="1000" kern="1200" dirty="0" smtClean="0"/>
            <a:t>Определение  приоритетов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 Выбор стратегии  взаимодействия с клиентом</a:t>
          </a:r>
          <a:endParaRPr lang="en-US" sz="1000" kern="1200" dirty="0"/>
        </a:p>
      </dsp:txBody>
      <dsp:txXfrm>
        <a:off x="3022330" y="793654"/>
        <a:ext cx="2215832" cy="730606"/>
      </dsp:txXfrm>
    </dsp:sp>
    <dsp:sp modelId="{50ACF50D-7561-481D-A4DF-A758A023DAE7}">
      <dsp:nvSpPr>
        <dsp:cNvPr id="0" name=""/>
        <dsp:cNvSpPr/>
      </dsp:nvSpPr>
      <dsp:spPr>
        <a:xfrm flipV="1">
          <a:off x="4442735" y="1274603"/>
          <a:ext cx="2918851" cy="45709"/>
        </a:xfrm>
        <a:prstGeom prst="leftCircularArrow">
          <a:avLst>
            <a:gd name="adj1" fmla="val 2769"/>
            <a:gd name="adj2" fmla="val 337671"/>
            <a:gd name="adj3" fmla="val 19486819"/>
            <a:gd name="adj4" fmla="val 12575511"/>
            <a:gd name="adj5" fmla="val 323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B54A9-6DF2-4B25-BBC9-0C8E070BF9F1}">
      <dsp:nvSpPr>
        <dsp:cNvPr id="0" name=""/>
        <dsp:cNvSpPr/>
      </dsp:nvSpPr>
      <dsp:spPr>
        <a:xfrm>
          <a:off x="3616378" y="347615"/>
          <a:ext cx="1426915" cy="42330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действий</a:t>
          </a:r>
          <a:endParaRPr lang="en-US" sz="1200" kern="1200" dirty="0"/>
        </a:p>
      </dsp:txBody>
      <dsp:txXfrm>
        <a:off x="3628776" y="360013"/>
        <a:ext cx="1402119" cy="398512"/>
      </dsp:txXfrm>
    </dsp:sp>
    <dsp:sp modelId="{9789236C-5F66-45F8-A579-F3C6593F7AC2}">
      <dsp:nvSpPr>
        <dsp:cNvPr id="0" name=""/>
        <dsp:cNvSpPr/>
      </dsp:nvSpPr>
      <dsp:spPr>
        <a:xfrm>
          <a:off x="5645741" y="559269"/>
          <a:ext cx="2392734" cy="98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</a:t>
          </a:r>
          <a:r>
            <a:rPr lang="ru-RU" sz="1000" kern="1200" dirty="0" smtClean="0"/>
            <a:t>Жесткие критерии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Рекомендации  кредитного менеджера</a:t>
          </a:r>
          <a:endParaRPr lang="en-US" sz="1000" kern="1200" dirty="0"/>
        </a:p>
      </dsp:txBody>
      <dsp:txXfrm>
        <a:off x="5668471" y="581999"/>
        <a:ext cx="2347274" cy="730606"/>
      </dsp:txXfrm>
    </dsp:sp>
    <dsp:sp modelId="{F114F54B-AC8B-4CB2-8B97-00EEB636C51F}">
      <dsp:nvSpPr>
        <dsp:cNvPr id="0" name=""/>
        <dsp:cNvSpPr/>
      </dsp:nvSpPr>
      <dsp:spPr>
        <a:xfrm>
          <a:off x="6235488" y="1335335"/>
          <a:ext cx="1612422" cy="42330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Перемещение в группу проблемных</a:t>
          </a:r>
          <a:endParaRPr lang="en-US" sz="1200" kern="1200" dirty="0"/>
        </a:p>
      </dsp:txBody>
      <dsp:txXfrm>
        <a:off x="6247886" y="1347733"/>
        <a:ext cx="1587626" cy="3985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BB358-8457-40B0-BA5F-42B87DCE0304}">
      <dsp:nvSpPr>
        <dsp:cNvPr id="0" name=""/>
        <dsp:cNvSpPr/>
      </dsp:nvSpPr>
      <dsp:spPr>
        <a:xfrm>
          <a:off x="1505" y="0"/>
          <a:ext cx="2009839" cy="629392"/>
        </a:xfrm>
        <a:prstGeom prst="roundRect">
          <a:avLst>
            <a:gd name="adj" fmla="val 10000"/>
          </a:avLst>
        </a:prstGeom>
        <a:solidFill>
          <a:srgbClr val="6698AC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Кризис  реального сектора экономики</a:t>
          </a:r>
          <a:endParaRPr lang="en-US" sz="1400" b="1" kern="1200" dirty="0" smtClean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sp:txBody>
      <dsp:txXfrm>
        <a:off x="19939" y="18434"/>
        <a:ext cx="1972971" cy="592524"/>
      </dsp:txXfrm>
    </dsp:sp>
    <dsp:sp modelId="{1FFE13AA-76D5-4211-A067-E66DEEE95B72}">
      <dsp:nvSpPr>
        <dsp:cNvPr id="0" name=""/>
        <dsp:cNvSpPr/>
      </dsp:nvSpPr>
      <dsp:spPr>
        <a:xfrm>
          <a:off x="2204671" y="55706"/>
          <a:ext cx="409853" cy="517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204671" y="159302"/>
        <a:ext cx="286897" cy="310786"/>
      </dsp:txXfrm>
    </dsp:sp>
    <dsp:sp modelId="{35BA0E0A-AE9B-4725-84BA-B735F740248D}">
      <dsp:nvSpPr>
        <dsp:cNvPr id="0" name=""/>
        <dsp:cNvSpPr/>
      </dsp:nvSpPr>
      <dsp:spPr>
        <a:xfrm>
          <a:off x="2784653" y="0"/>
          <a:ext cx="2074022" cy="629392"/>
        </a:xfrm>
        <a:prstGeom prst="roundRect">
          <a:avLst>
            <a:gd name="adj" fmla="val 10000"/>
          </a:avLst>
        </a:prstGeom>
        <a:solidFill>
          <a:srgbClr val="6698AC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Выявление потенциально проблемных </a:t>
          </a:r>
          <a:r>
            <a:rPr lang="ru-RU" sz="1100" b="1" kern="1200" dirty="0" err="1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субпортфелей</a:t>
          </a:r>
          <a:endParaRPr lang="en-US" sz="11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sp:txBody>
      <dsp:txXfrm>
        <a:off x="2803087" y="18434"/>
        <a:ext cx="2037154" cy="5925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C0885-5BB4-4D62-8151-A3AEBAE5F14B}">
      <dsp:nvSpPr>
        <dsp:cNvPr id="0" name=""/>
        <dsp:cNvSpPr/>
      </dsp:nvSpPr>
      <dsp:spPr>
        <a:xfrm>
          <a:off x="0" y="326893"/>
          <a:ext cx="1982997" cy="656899"/>
        </a:xfrm>
        <a:prstGeom prst="roundRect">
          <a:avLst>
            <a:gd name="adj" fmla="val 10000"/>
          </a:avLst>
        </a:prstGeom>
        <a:solidFill>
          <a:srgbClr val="6698AC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Крупные заемщики</a:t>
          </a:r>
        </a:p>
        <a:p>
          <a:pPr lvl="0" algn="l" defTabSz="6223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(дефолты)</a:t>
          </a:r>
          <a:endParaRPr lang="en-US" sz="14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sp:txBody>
      <dsp:txXfrm>
        <a:off x="19240" y="346133"/>
        <a:ext cx="1944517" cy="618419"/>
      </dsp:txXfrm>
    </dsp:sp>
    <dsp:sp modelId="{90052BCC-9E11-4933-8758-F6E096B4F2BA}">
      <dsp:nvSpPr>
        <dsp:cNvPr id="0" name=""/>
        <dsp:cNvSpPr/>
      </dsp:nvSpPr>
      <dsp:spPr>
        <a:xfrm rot="20314913">
          <a:off x="1954373" y="462154"/>
          <a:ext cx="82894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28942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48121" y="483266"/>
        <a:ext cx="41447" cy="41447"/>
      </dsp:txXfrm>
    </dsp:sp>
    <dsp:sp modelId="{ABAF5389-DFC0-4DD7-801C-07E3140617CD}">
      <dsp:nvSpPr>
        <dsp:cNvPr id="0" name=""/>
        <dsp:cNvSpPr/>
      </dsp:nvSpPr>
      <dsp:spPr>
        <a:xfrm>
          <a:off x="2754693" y="24187"/>
          <a:ext cx="2069024" cy="656899"/>
        </a:xfrm>
        <a:prstGeom prst="roundRect">
          <a:avLst>
            <a:gd name="adj" fmla="val 10000"/>
          </a:avLst>
        </a:prstGeom>
        <a:solidFill>
          <a:srgbClr val="6698AC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Мониторинг крупнейших заемщиков</a:t>
          </a:r>
          <a:endParaRPr lang="en-US" sz="12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sp:txBody>
      <dsp:txXfrm>
        <a:off x="2773933" y="43427"/>
        <a:ext cx="2030544" cy="618419"/>
      </dsp:txXfrm>
    </dsp:sp>
    <dsp:sp modelId="{ACA1AF98-543F-41A4-9E71-CE971E028D1D}">
      <dsp:nvSpPr>
        <dsp:cNvPr id="0" name=""/>
        <dsp:cNvSpPr/>
      </dsp:nvSpPr>
      <dsp:spPr>
        <a:xfrm rot="1499467">
          <a:off x="1942463" y="796411"/>
          <a:ext cx="86586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65863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53748" y="816600"/>
        <a:ext cx="43293" cy="43293"/>
      </dsp:txXfrm>
    </dsp:sp>
    <dsp:sp modelId="{68095259-71A1-4C6A-8F48-D5010C3018BD}">
      <dsp:nvSpPr>
        <dsp:cNvPr id="0" name=""/>
        <dsp:cNvSpPr/>
      </dsp:nvSpPr>
      <dsp:spPr>
        <a:xfrm>
          <a:off x="2767792" y="692701"/>
          <a:ext cx="2052181" cy="656899"/>
        </a:xfrm>
        <a:prstGeom prst="roundRect">
          <a:avLst>
            <a:gd name="adj" fmla="val 10000"/>
          </a:avLst>
        </a:prstGeom>
        <a:solidFill>
          <a:srgbClr val="6698AC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Жесткие кредитные лимиты</a:t>
          </a:r>
          <a:endParaRPr lang="en-US" sz="12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sp:txBody>
      <dsp:txXfrm>
        <a:off x="2787032" y="711941"/>
        <a:ext cx="2013701" cy="6184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BB358-8457-40B0-BA5F-42B87DCE0304}">
      <dsp:nvSpPr>
        <dsp:cNvPr id="0" name=""/>
        <dsp:cNvSpPr/>
      </dsp:nvSpPr>
      <dsp:spPr>
        <a:xfrm>
          <a:off x="3907" y="0"/>
          <a:ext cx="2007876" cy="629392"/>
        </a:xfrm>
        <a:prstGeom prst="roundRect">
          <a:avLst>
            <a:gd name="adj" fmla="val 10000"/>
          </a:avLst>
        </a:prstGeom>
        <a:solidFill>
          <a:srgbClr val="6698AC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Кризис реального сектора</a:t>
          </a: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 </a:t>
          </a:r>
        </a:p>
        <a:p>
          <a:pPr lvl="0" algn="l" defTabSz="6223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(</a:t>
          </a: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рост </a:t>
          </a: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NPL</a:t>
          </a:r>
          <a:r>
            <a:rPr lang="ru-RU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 в ритейле</a:t>
          </a:r>
          <a:r>
            <a:rPr lang="en-US" sz="14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 )</a:t>
          </a:r>
          <a:endParaRPr lang="en-US" sz="14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sp:txBody>
      <dsp:txXfrm>
        <a:off x="22341" y="18434"/>
        <a:ext cx="1971008" cy="592524"/>
      </dsp:txXfrm>
    </dsp:sp>
    <dsp:sp modelId="{1FFE13AA-76D5-4211-A067-E66DEEE95B72}">
      <dsp:nvSpPr>
        <dsp:cNvPr id="0" name=""/>
        <dsp:cNvSpPr/>
      </dsp:nvSpPr>
      <dsp:spPr>
        <a:xfrm>
          <a:off x="2187109" y="55959"/>
          <a:ext cx="371689" cy="517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187109" y="159453"/>
        <a:ext cx="260182" cy="310484"/>
      </dsp:txXfrm>
    </dsp:sp>
    <dsp:sp modelId="{35BA0E0A-AE9B-4725-84BA-B735F740248D}">
      <dsp:nvSpPr>
        <dsp:cNvPr id="0" name=""/>
        <dsp:cNvSpPr/>
      </dsp:nvSpPr>
      <dsp:spPr>
        <a:xfrm>
          <a:off x="2713084" y="0"/>
          <a:ext cx="2071997" cy="629392"/>
        </a:xfrm>
        <a:prstGeom prst="roundRect">
          <a:avLst>
            <a:gd name="adj" fmla="val 10000"/>
          </a:avLst>
        </a:prstGeom>
        <a:solidFill>
          <a:srgbClr val="6698AC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622300" rtl="0" fontAlgn="base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Мониторинг розничных портфелей </a:t>
          </a:r>
          <a:r>
            <a:rPr lang="en-US" sz="1200" b="1" kern="120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ea typeface="+mn-ea"/>
              <a:cs typeface="Times New Roman" pitchFamily="18" charset="0"/>
            </a:rPr>
            <a:t> </a:t>
          </a:r>
          <a:endParaRPr lang="en-US" sz="1200" b="1" kern="1200" dirty="0">
            <a:solidFill>
              <a:schemeClr val="accent6">
                <a:lumMod val="75000"/>
              </a:schemeClr>
            </a:solidFill>
            <a:latin typeface="Trebuchet MS" pitchFamily="34" charset="0"/>
            <a:ea typeface="+mn-ea"/>
            <a:cs typeface="Times New Roman" pitchFamily="18" charset="0"/>
          </a:endParaRPr>
        </a:p>
      </dsp:txBody>
      <dsp:txXfrm>
        <a:off x="2731518" y="18434"/>
        <a:ext cx="2035129" cy="592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0.721</cdr:x>
      <cdr:y>0.85075</cdr:y>
    </cdr:from>
    <cdr:to>
      <cdr:x>0.79001</cdr:x>
      <cdr:y>0.97512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5830785" y="2030682"/>
          <a:ext cx="558140" cy="2968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sz="1200" b="1" dirty="0" smtClean="0"/>
            <a:t>74%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0.64464</cdr:x>
      <cdr:y>0.74129</cdr:y>
    </cdr:from>
    <cdr:to>
      <cdr:x>0.6975</cdr:x>
      <cdr:y>0.87562</cdr:y>
    </cdr:to>
    <cdr:sp macro="" textlink="">
      <cdr:nvSpPr>
        <cdr:cNvPr id="3" name="Rectangle 2"/>
        <cdr:cNvSpPr/>
      </cdr:nvSpPr>
      <cdr:spPr bwMode="auto">
        <a:xfrm xmlns:a="http://schemas.openxmlformats.org/drawingml/2006/main">
          <a:off x="5213268" y="1769425"/>
          <a:ext cx="427512" cy="32063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ru-RU" sz="1200" b="1" dirty="0" smtClean="0"/>
            <a:t>63%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0.76262</cdr:x>
      <cdr:y>0.57322</cdr:y>
    </cdr:from>
    <cdr:to>
      <cdr:x>0.86014</cdr:x>
      <cdr:y>0.72972</cdr:y>
    </cdr:to>
    <cdr:sp macro="" textlink="">
      <cdr:nvSpPr>
        <cdr:cNvPr id="4" name="Rectangle 3"/>
        <cdr:cNvSpPr/>
      </cdr:nvSpPr>
      <cdr:spPr bwMode="auto">
        <a:xfrm xmlns:a="http://schemas.openxmlformats.org/drawingml/2006/main">
          <a:off x="4457700" y="1304925"/>
          <a:ext cx="570015" cy="356260"/>
        </a:xfrm>
        <a:prstGeom xmlns:a="http://schemas.openxmlformats.org/drawingml/2006/main" prst="rect">
          <a:avLst/>
        </a:prstGeom>
        <a:solidFill xmlns:a="http://schemas.openxmlformats.org/drawingml/2006/main">
          <a:srgbClr val="00CC99">
            <a:alpha val="0"/>
          </a:srgbClr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rgbClr val="000000"/>
              </a:solidFill>
              <a:latin typeface="Trebuchet MS" pitchFamily="34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rgbClr val="000000"/>
              </a:solidFill>
              <a:latin typeface="Trebuchet MS" pitchFamily="34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rgbClr val="000000"/>
              </a:solidFill>
              <a:latin typeface="Trebuchet MS" pitchFamily="34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rgbClr val="000000"/>
              </a:solidFill>
              <a:latin typeface="Trebuchet MS" pitchFamily="34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rgbClr val="000000"/>
              </a:solidFill>
              <a:latin typeface="Trebuchet MS" pitchFamily="34" charset="0"/>
            </a:defRPr>
          </a:lvl5pPr>
          <a:lvl6pPr marL="2286000" algn="l" defTabSz="914400" rtl="0" eaLnBrk="1" latinLnBrk="0" hangingPunct="1">
            <a:defRPr sz="1600" kern="1200">
              <a:solidFill>
                <a:srgbClr val="000000"/>
              </a:solidFill>
              <a:latin typeface="Trebuchet MS" pitchFamily="34" charset="0"/>
            </a:defRPr>
          </a:lvl6pPr>
          <a:lvl7pPr marL="2743200" algn="l" defTabSz="914400" rtl="0" eaLnBrk="1" latinLnBrk="0" hangingPunct="1">
            <a:defRPr sz="1600" kern="1200">
              <a:solidFill>
                <a:srgbClr val="000000"/>
              </a:solidFill>
              <a:latin typeface="Trebuchet MS" pitchFamily="34" charset="0"/>
            </a:defRPr>
          </a:lvl7pPr>
          <a:lvl8pPr marL="3200400" algn="l" defTabSz="914400" rtl="0" eaLnBrk="1" latinLnBrk="0" hangingPunct="1">
            <a:defRPr sz="1600" kern="1200">
              <a:solidFill>
                <a:srgbClr val="000000"/>
              </a:solidFill>
              <a:latin typeface="Trebuchet MS" pitchFamily="34" charset="0"/>
            </a:defRPr>
          </a:lvl8pPr>
          <a:lvl9pPr marL="3657600" algn="l" defTabSz="914400" rtl="0" eaLnBrk="1" latinLnBrk="0" hangingPunct="1">
            <a:defRPr sz="1600" kern="1200">
              <a:solidFill>
                <a:srgbClr val="000000"/>
              </a:solidFill>
              <a:latin typeface="Trebuchet MS" pitchFamily="34" charset="0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rebuchet MS" pitchFamily="34" charset="0"/>
            </a:rPr>
            <a:t>81%</a:t>
          </a:r>
          <a:endParaRPr kumimoji="0" lang="en-US" sz="12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rebuchet MS" pitchFamily="34" charset="0"/>
          </a:endParaRPr>
        </a:p>
      </cdr:txBody>
    </cdr:sp>
  </cdr:relSizeAnchor>
  <cdr:relSizeAnchor xmlns:cdr="http://schemas.openxmlformats.org/drawingml/2006/chartDrawing">
    <cdr:from>
      <cdr:x>0.03396</cdr:x>
      <cdr:y>0.89825</cdr:y>
    </cdr:from>
    <cdr:to>
      <cdr:x>0.21339</cdr:x>
      <cdr:y>0.9579</cdr:y>
    </cdr:to>
    <cdr:sp macro="" textlink="">
      <cdr:nvSpPr>
        <cdr:cNvPr id="5" name="Rectangle 4"/>
        <cdr:cNvSpPr/>
      </cdr:nvSpPr>
      <cdr:spPr bwMode="auto">
        <a:xfrm xmlns:a="http://schemas.openxmlformats.org/drawingml/2006/main">
          <a:off x="164591" y="2294967"/>
          <a:ext cx="869577" cy="152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en-US" sz="900" dirty="0" smtClean="0">
              <a:latin typeface="Arial monospaced for SAP" pitchFamily="49" charset="0"/>
            </a:rPr>
            <a:t>IT Support</a:t>
          </a:r>
          <a:endParaRPr lang="en-US" sz="900" dirty="0">
            <a:latin typeface="Arial monospaced for SAP" pitchFamily="49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BE3D54-731B-1B47-B5E8-D6CF9E4FC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7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1ED987-9F4C-2841-BDB1-84D99CCC090C}" type="datetime4">
              <a:rPr lang="en-US"/>
              <a:pPr>
                <a:defRPr/>
              </a:pPr>
              <a:t>March 18, 2015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75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30" y="4741069"/>
            <a:ext cx="4364071" cy="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5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2C96-FE16-7440-8C3F-5233C095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4" y="346364"/>
            <a:ext cx="3180188" cy="2594209"/>
          </a:xfrm>
        </p:spPr>
        <p:txBody>
          <a:bodyPr anchor="b">
            <a:noAutofit/>
          </a:bodyPr>
          <a:lstStyle>
            <a:lvl1pPr>
              <a:defRPr sz="25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9035-45A9-364E-A48B-68C037033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674" y="3009900"/>
            <a:ext cx="3180187" cy="301999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11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79C2-5826-7B4A-90B7-3078BDE3A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06BE-E92A-D642-AA9B-E0D617204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1D566F7-D24B-004C-86DE-D1E4B750C484}" type="datetime4">
              <a:rPr lang="en-US"/>
              <a:pPr>
                <a:defRPr/>
              </a:pPr>
              <a:t>March 18, 2015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9" y="5018881"/>
            <a:ext cx="28575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67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8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3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10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9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40" y="6350973"/>
            <a:ext cx="1963732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8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9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40" y="6350973"/>
            <a:ext cx="1963732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6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2A2DC7-9352-9547-8699-82257BD0A489}" type="datetime4">
              <a:rPr lang="en-US"/>
              <a:pPr>
                <a:defRPr/>
              </a:pPr>
              <a:t>March 18, 2015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pic>
        <p:nvPicPr>
          <p:cNvPr id="74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30" y="4741069"/>
            <a:ext cx="4364071" cy="7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6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25" y="6326187"/>
            <a:ext cx="2163305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8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0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E127-B191-F34B-865C-58F6531A5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DA1B-E478-4945-A1BD-79B92288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7CEC854-BFD0-024E-B60D-69CAB426864A}" type="datetime4">
              <a:rPr lang="en-US"/>
              <a:pPr>
                <a:defRPr/>
              </a:pPr>
              <a:t>March 18, 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DB6DF-96B7-424F-BE12-5C31B314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50" r:id="rId2"/>
    <p:sldLayoutId id="2147485351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C47B16D-214A-CF49-91E2-37E82A34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D862C8C-481E-054E-BBCC-D3847038B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3238" y="6350973"/>
            <a:ext cx="1963737" cy="3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12888" y="1202686"/>
            <a:ext cx="6972300" cy="1822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Повышение эффективности  управления бизнес-моделью банка 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5588" y="3000375"/>
            <a:ext cx="6959600" cy="876300"/>
          </a:xfrm>
        </p:spPr>
        <p:txBody>
          <a:bodyPr>
            <a:normAutofit fontScale="92500"/>
          </a:bodyPr>
          <a:lstStyle/>
          <a:p>
            <a:pPr>
              <a:defRPr/>
            </a:pPr>
            <a:endParaRPr lang="ru-RU" sz="1600" dirty="0">
              <a:ea typeface="+mn-ea"/>
            </a:endParaRPr>
          </a:p>
          <a:p>
            <a:pPr>
              <a:defRPr/>
            </a:pPr>
            <a:endParaRPr lang="ru-RU" sz="1600" dirty="0" smtClean="0">
              <a:ea typeface="+mn-ea"/>
            </a:endParaRPr>
          </a:p>
          <a:p>
            <a:pPr>
              <a:defRPr/>
            </a:pPr>
            <a:r>
              <a:rPr lang="ru-RU" sz="1600" dirty="0" smtClean="0">
                <a:ea typeface="+mn-ea"/>
              </a:rPr>
              <a:t>Ключевая стратегическая инициатива в стрессовой ситуации</a:t>
            </a:r>
            <a:endParaRPr lang="en-US" sz="1600" dirty="0">
              <a:ea typeface="+mn-ea"/>
            </a:endParaRPr>
          </a:p>
        </p:txBody>
      </p:sp>
      <p:sp>
        <p:nvSpPr>
          <p:cNvPr id="23557" name="Date Placeholder 12"/>
          <p:cNvSpPr>
            <a:spLocks noGrp="1"/>
          </p:cNvSpPr>
          <p:nvPr>
            <p:ph type="dt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A7158242-D378-DC48-ADAF-0EBA4271CC4F}" type="datetime4">
              <a:rPr lang="en-US" sz="1000" b="0">
                <a:latin typeface="Arial" charset="0"/>
                <a:cs typeface="Arial" charset="0"/>
              </a:rPr>
              <a:pPr eaLnBrk="1" hangingPunct="1"/>
              <a:t>March 18, 2015</a:t>
            </a:fld>
            <a:endParaRPr lang="en-US" sz="1000" b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1451" y="442353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Система раннего предупреждения</a:t>
            </a:r>
            <a:br>
              <a:rPr lang="ru-RU" sz="2400" dirty="0" smtClean="0"/>
            </a:br>
            <a:r>
              <a:rPr lang="ru-RU" sz="1200" b="0" dirty="0" smtClean="0"/>
              <a:t>Стандартизированный и автоматизированный процесс – позволяет выработать алгоритм действий при появлении в анализе «красных флажков» – индикаторов, выходящих за пределы ранее установленных значений</a:t>
            </a:r>
            <a:r>
              <a:rPr lang="ru-RU" sz="1200" dirty="0" smtClean="0"/>
              <a:t> </a:t>
            </a:r>
            <a:endParaRPr lang="en-US" sz="12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548884" y="1129554"/>
          <a:ext cx="7772400" cy="160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6022975" y="6248400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87930E-500C-43E0-A8FE-33C0E9FB863E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2538" y="2594177"/>
            <a:ext cx="7778338" cy="53439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</a:rPr>
              <a:t>Чем раньше банк идентифицирует проблемы, тем меньше будут потери</a:t>
            </a:r>
            <a:endParaRPr kumimoji="0" lang="en-US" sz="1400" b="1" i="0" u="none" strike="noStrike" cap="non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rebuchet MS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46548" y="3218330"/>
          <a:ext cx="8122722" cy="146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/>
        </p:nvGraphicFramePr>
        <p:xfrm>
          <a:off x="391417" y="4212076"/>
          <a:ext cx="8042564" cy="210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035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6750" y="290513"/>
            <a:ext cx="7772400" cy="563562"/>
          </a:xfrm>
        </p:spPr>
        <p:txBody>
          <a:bodyPr/>
          <a:lstStyle/>
          <a:p>
            <a:r>
              <a:rPr lang="ru-RU" sz="2000" dirty="0" smtClean="0"/>
              <a:t>Сигналы раннего предупреждения на уровне портфеля </a:t>
            </a:r>
            <a:endParaRPr lang="en-US" sz="2000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658906" y="3305734"/>
          <a:ext cx="7772400" cy="26109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33650"/>
                <a:gridCol w="5238750"/>
              </a:tblGrid>
              <a:tr h="14039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Концентрация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dirty="0" smtClean="0"/>
                        <a:t> </a:t>
                      </a:r>
                      <a:r>
                        <a:rPr lang="ru-RU" sz="1200" b="0" dirty="0" smtClean="0"/>
                        <a:t>Крупные кредиты</a:t>
                      </a:r>
                      <a:endParaRPr lang="ru-RU" sz="1200" b="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0" baseline="0" dirty="0" smtClean="0"/>
                        <a:t> Выборка по определенному принципу более мелких кредитов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0" baseline="0" dirty="0" smtClean="0"/>
                        <a:t> Кредиты из тех </a:t>
                      </a:r>
                      <a:r>
                        <a:rPr lang="ru-RU" sz="1200" b="0" baseline="0" dirty="0" err="1" smtClean="0"/>
                        <a:t>суб-портфелей</a:t>
                      </a:r>
                      <a:r>
                        <a:rPr lang="ru-RU" sz="1200" b="0" baseline="0" dirty="0" smtClean="0"/>
                        <a:t> , где существует высокая отраслевая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0" baseline="0" dirty="0" smtClean="0"/>
                        <a:t>  и региональная концентрация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0" baseline="0" dirty="0" smtClean="0"/>
                        <a:t> Кредиты, подверженные влиянию каких-либо специфических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0" baseline="0" dirty="0" smtClean="0"/>
                        <a:t>  факторов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0" baseline="0" dirty="0" smtClean="0"/>
                        <a:t> Крупные кредитные линии</a:t>
                      </a:r>
                    </a:p>
                  </a:txBody>
                  <a:tcPr/>
                </a:tc>
              </a:tr>
              <a:tr h="7040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Поведенческая</a:t>
                      </a:r>
                      <a:r>
                        <a:rPr lang="ru-RU" sz="1400" baseline="0" dirty="0" smtClean="0"/>
                        <a:t> история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просроченные и реструктурированные ссуды</a:t>
                      </a:r>
                      <a:endParaRPr lang="ru-RU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частый овердрафт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кредиты из </a:t>
                      </a:r>
                      <a:r>
                        <a:rPr lang="en-US" sz="1200" baseline="0" dirty="0" smtClean="0"/>
                        <a:t>Watch List</a:t>
                      </a:r>
                      <a:endParaRPr lang="en-US" sz="1200" dirty="0"/>
                    </a:p>
                  </a:txBody>
                  <a:tcPr/>
                </a:tc>
              </a:tr>
              <a:tr h="5029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Политика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Кредиты</a:t>
                      </a:r>
                      <a:r>
                        <a:rPr lang="ru-RU" sz="1200" baseline="0" dirty="0" smtClean="0"/>
                        <a:t>, одобренные как исключение из правил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Кредиты, выданные взаимосвязанным сторонам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66164" y="968188"/>
            <a:ext cx="8265459" cy="1398494"/>
          </a:xfrm>
          <a:prstGeom prst="rect">
            <a:avLst/>
          </a:prstGeom>
          <a:solidFill>
            <a:srgbClr val="4040D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kumimoji="0" lang="ru-RU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Быстрый рост портфеля, превышающий  способность адекватно контролировать его качество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dirty="0" smtClean="0"/>
              <a:t> Высокая концентрация  портфеля на отдельных регионах, отраслях, заемщиках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lang="ru-RU" sz="1200" dirty="0" smtClean="0"/>
              <a:t>Усиление трендов по просроченным платежам, реструктурированным кредитам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lang="ru-RU" sz="1200" dirty="0" smtClean="0"/>
              <a:t>Р</a:t>
            </a:r>
            <a:r>
              <a:rPr kumimoji="0" lang="ru-RU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ост доходности портфеля, превышающей </a:t>
            </a:r>
            <a:r>
              <a:rPr kumimoji="0" lang="ru-RU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среднюю при отсутствии необходимой</a:t>
            </a:r>
            <a:r>
              <a:rPr kumimoji="0" lang="ru-RU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квалификации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 smtClean="0">
                <a:latin typeface="Trebuchet MS" pitchFamily="34" charset="0"/>
              </a:rPr>
              <a:t>  </a:t>
            </a:r>
            <a:r>
              <a:rPr kumimoji="0" lang="ru-RU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сотрудников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dirty="0" smtClean="0"/>
              <a:t> Значительный объем кредитов, не соответствующих кредитной политике банка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Значительный объем кредитов,</a:t>
            </a:r>
            <a:r>
              <a:rPr kumimoji="0" lang="ru-RU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купленных у других банков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2770094"/>
            <a:ext cx="8175812" cy="4482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14C6D"/>
                </a:solidFill>
                <a:latin typeface="+mj-lt"/>
                <a:ea typeface="+mj-ea"/>
                <a:cs typeface="+mj-cs"/>
              </a:rPr>
              <a:t>Типичные позиции для мониторинга на уровне портфеля  </a:t>
            </a:r>
            <a:endParaRPr lang="en-US" sz="2000" b="1" dirty="0" smtClean="0">
              <a:solidFill>
                <a:srgbClr val="014C6D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94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8177" y="226219"/>
            <a:ext cx="7772400" cy="5635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Основные причины ухудшения качества кредитных портфелей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8177" y="1114424"/>
            <a:ext cx="7772400" cy="240973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Отсутствие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написанных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политик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и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процедур</a:t>
            </a:r>
            <a:endParaRPr lang="en-US" sz="1400" dirty="0" smtClean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1400" dirty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Отсутствие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портфельных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лимитов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на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концентрацию</a:t>
            </a:r>
            <a:endParaRPr lang="en-US" sz="1400" dirty="0" smtClean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1400" dirty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Чрезвычайная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централизация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либо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наоборот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децентрализация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прав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принятия</a:t>
            </a:r>
            <a:endParaRPr lang="en-US" sz="1400" dirty="0" smtClean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 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кредитного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решения</a:t>
            </a:r>
            <a:endParaRPr lang="en-US" sz="1400" dirty="0" smtClean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1400" dirty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Слабый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отраслевой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анализ</a:t>
            </a:r>
            <a:endParaRPr lang="en-US" sz="1400" dirty="0" smtClean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1400" dirty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Поверхностный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финансовый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анализ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потенциального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заемщика</a:t>
            </a:r>
            <a:endParaRPr lang="en-US" sz="1400" dirty="0" smtClean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1400" dirty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Чрезмерная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уверенность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в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том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что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залог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полностью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гарантирует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возврат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кредита</a:t>
            </a:r>
            <a:endParaRPr lang="en-US" sz="1400" dirty="0" smtClean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1400" dirty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Н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едостаточно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частые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контакты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с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клиентами</a:t>
            </a:r>
            <a:endParaRPr lang="en-US" sz="1400" dirty="0" smtClean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1400" dirty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Отсутствие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надлежащего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мониторинга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кредитов</a:t>
            </a:r>
            <a:endParaRPr lang="en-US" sz="1400" dirty="0" smtClean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1400" dirty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Отсутствие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адекватной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классификации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кредитных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активов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и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внутренних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стандартов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создания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резервов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под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возможные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потери</a:t>
            </a:r>
            <a:endParaRPr lang="en-US" sz="1400" dirty="0" smtClean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US" sz="1400" dirty="0">
              <a:solidFill>
                <a:schemeClr val="tx1"/>
              </a:solidFill>
              <a:latin typeface="Trebuchet MS" pitchFamily="34" charset="0"/>
              <a:cs typeface="ＭＳ Ｐゴシック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Поверхностный</a:t>
            </a:r>
            <a:r>
              <a:rPr lang="en-US" sz="1400" dirty="0" smtClean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контроль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кредитного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процесса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со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стороны</a:t>
            </a:r>
            <a:r>
              <a:rPr lang="en-US" sz="1400" dirty="0">
                <a:solidFill>
                  <a:schemeClr val="tx1"/>
                </a:solidFill>
                <a:latin typeface="Trebuchet MS" pitchFamily="34" charset="0"/>
                <a:cs typeface="ＭＳ Ｐゴシック" charset="0"/>
              </a:rPr>
              <a:t> СВК </a:t>
            </a:r>
          </a:p>
          <a:p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362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0977" y="27986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Кризисный фокус – существующие кредитные портфели</a:t>
            </a:r>
            <a:br>
              <a:rPr lang="ru-RU" sz="2000" dirty="0" smtClean="0"/>
            </a:br>
            <a:endParaRPr lang="en-US" sz="2000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 bwMode="auto">
          <a:xfrm>
            <a:off x="6022975" y="6248400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100" b="1">
              <a:solidFill>
                <a:srgbClr val="014C6D"/>
              </a:solidFill>
            </a:endParaRPr>
          </a:p>
        </p:txBody>
      </p:sp>
      <p:graphicFrame>
        <p:nvGraphicFramePr>
          <p:cNvPr id="9" name="Content Placeholder 17"/>
          <p:cNvGraphicFramePr>
            <a:graphicFrameLocks/>
          </p:cNvGraphicFramePr>
          <p:nvPr/>
        </p:nvGraphicFramePr>
        <p:xfrm>
          <a:off x="428749" y="1459675"/>
          <a:ext cx="4922322" cy="62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2"/>
          <p:cNvSpPr txBox="1">
            <a:spLocks/>
          </p:cNvSpPr>
          <p:nvPr/>
        </p:nvSpPr>
        <p:spPr bwMode="auto">
          <a:xfrm>
            <a:off x="6022975" y="6248400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100">
              <a:cs typeface="Arial" pitchFamily="34" charset="0"/>
            </a:endParaRPr>
          </a:p>
        </p:txBody>
      </p:sp>
      <p:graphicFrame>
        <p:nvGraphicFramePr>
          <p:cNvPr id="11" name="Content Placeholder 32"/>
          <p:cNvGraphicFramePr>
            <a:graphicFrameLocks/>
          </p:cNvGraphicFramePr>
          <p:nvPr/>
        </p:nvGraphicFramePr>
        <p:xfrm>
          <a:off x="436915" y="2127044"/>
          <a:ext cx="4845130" cy="141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371475" y="3676650"/>
            <a:ext cx="2117725" cy="635000"/>
            <a:chOff x="-82241" y="280799"/>
            <a:chExt cx="2151152" cy="635428"/>
          </a:xfrm>
        </p:grpSpPr>
        <p:sp>
          <p:nvSpPr>
            <p:cNvPr id="13" name="Rounded Rectangle 12"/>
            <p:cNvSpPr/>
            <p:nvPr/>
          </p:nvSpPr>
          <p:spPr>
            <a:xfrm>
              <a:off x="-82241" y="280799"/>
              <a:ext cx="2151152" cy="635428"/>
            </a:xfrm>
            <a:prstGeom prst="roundRect">
              <a:avLst>
                <a:gd name="adj" fmla="val 10000"/>
              </a:avLst>
            </a:prstGeom>
            <a:solidFill>
              <a:srgbClr val="6698AC">
                <a:alpha val="7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7738" y="287153"/>
              <a:ext cx="2031823" cy="57506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defTabSz="622300">
                <a:lnSpc>
                  <a:spcPct val="90000"/>
                </a:lnSpc>
                <a:defRPr/>
              </a:pP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Отраслевая концентрация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2439988" y="3768725"/>
            <a:ext cx="1001712" cy="84138"/>
            <a:chOff x="2045304" y="416832"/>
            <a:chExt cx="1001283" cy="83590"/>
          </a:xfrm>
        </p:grpSpPr>
        <p:sp>
          <p:nvSpPr>
            <p:cNvPr id="16" name="Straight Connector 5"/>
            <p:cNvSpPr/>
            <p:nvPr/>
          </p:nvSpPr>
          <p:spPr>
            <a:xfrm rot="20540089">
              <a:off x="2045304" y="416832"/>
              <a:ext cx="1001283" cy="8359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1795"/>
                  </a:moveTo>
                  <a:lnTo>
                    <a:pt x="1001283" y="41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aight Connector 6"/>
            <p:cNvSpPr/>
            <p:nvPr/>
          </p:nvSpPr>
          <p:spPr>
            <a:xfrm rot="20540089">
              <a:off x="2521350" y="434181"/>
              <a:ext cx="49191" cy="48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 dirty="0"/>
            </a:p>
          </p:txBody>
        </p:sp>
      </p:grpSp>
      <p:grpSp>
        <p:nvGrpSpPr>
          <p:cNvPr id="18" name="Group 40"/>
          <p:cNvGrpSpPr>
            <a:grpSpLocks/>
          </p:cNvGrpSpPr>
          <p:nvPr/>
        </p:nvGrpSpPr>
        <p:grpSpPr bwMode="auto">
          <a:xfrm>
            <a:off x="3211513" y="3505200"/>
            <a:ext cx="2108200" cy="704850"/>
            <a:chOff x="3022980" y="1028"/>
            <a:chExt cx="2039488" cy="705042"/>
          </a:xfrm>
        </p:grpSpPr>
        <p:sp>
          <p:nvSpPr>
            <p:cNvPr id="19" name="Rounded Rectangle 18"/>
            <p:cNvSpPr/>
            <p:nvPr/>
          </p:nvSpPr>
          <p:spPr>
            <a:xfrm>
              <a:off x="3022980" y="1028"/>
              <a:ext cx="2033345" cy="611354"/>
            </a:xfrm>
            <a:prstGeom prst="roundRect">
              <a:avLst>
                <a:gd name="adj" fmla="val 10000"/>
              </a:avLst>
            </a:prstGeom>
            <a:solidFill>
              <a:srgbClr val="6698AC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8"/>
            <p:cNvSpPr/>
            <p:nvPr/>
          </p:nvSpPr>
          <p:spPr>
            <a:xfrm>
              <a:off x="3059838" y="20083"/>
              <a:ext cx="2002630" cy="685987"/>
            </a:xfrm>
            <a:prstGeom prst="rect">
              <a:avLst/>
            </a:prstGeom>
            <a:solidFill>
              <a:srgbClr val="6698AC">
                <a:alpha val="4000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Мониторинг заемщиков из наиболее пострадавших отраслей 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</p:grpSp>
      <p:grpSp>
        <p:nvGrpSpPr>
          <p:cNvPr id="21" name="Group 41"/>
          <p:cNvGrpSpPr>
            <a:grpSpLocks/>
          </p:cNvGrpSpPr>
          <p:nvPr/>
        </p:nvGrpSpPr>
        <p:grpSpPr bwMode="auto">
          <a:xfrm>
            <a:off x="2430463" y="4127500"/>
            <a:ext cx="855662" cy="98425"/>
            <a:chOff x="2046196" y="720754"/>
            <a:chExt cx="856015" cy="97512"/>
          </a:xfrm>
        </p:grpSpPr>
        <p:sp>
          <p:nvSpPr>
            <p:cNvPr id="22" name="Straight Connector 9"/>
            <p:cNvSpPr/>
            <p:nvPr/>
          </p:nvSpPr>
          <p:spPr>
            <a:xfrm rot="1238910">
              <a:off x="2046196" y="720754"/>
              <a:ext cx="856015" cy="566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1795"/>
                  </a:moveTo>
                  <a:lnTo>
                    <a:pt x="1030501" y="41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traight Connector 10"/>
            <p:cNvSpPr/>
            <p:nvPr/>
          </p:nvSpPr>
          <p:spPr>
            <a:xfrm rot="1238910">
              <a:off x="2524230" y="766365"/>
              <a:ext cx="52410" cy="51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defTabSz="222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500" dirty="0"/>
            </a:p>
          </p:txBody>
        </p: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3235325" y="4164013"/>
            <a:ext cx="2127250" cy="611187"/>
            <a:chOff x="3033215" y="668261"/>
            <a:chExt cx="2097067" cy="611355"/>
          </a:xfrm>
        </p:grpSpPr>
        <p:sp>
          <p:nvSpPr>
            <p:cNvPr id="25" name="Rounded Rectangle 24"/>
            <p:cNvSpPr/>
            <p:nvPr/>
          </p:nvSpPr>
          <p:spPr>
            <a:xfrm>
              <a:off x="3033215" y="668261"/>
              <a:ext cx="2062638" cy="611355"/>
            </a:xfrm>
            <a:prstGeom prst="roundRect">
              <a:avLst>
                <a:gd name="adj" fmla="val 10000"/>
              </a:avLst>
            </a:prstGeom>
            <a:solidFill>
              <a:srgbClr val="6698AC">
                <a:alpha val="4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3139633" y="695255"/>
              <a:ext cx="1990649" cy="576421"/>
            </a:xfrm>
            <a:prstGeom prst="rect">
              <a:avLst/>
            </a:prstGeom>
            <a:solidFill>
              <a:srgbClr val="6698AC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890" tIns="8890" rIns="8890" bIns="8890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Жесткие отраслевые лимиты 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endParaRPr>
            </a:p>
          </p:txBody>
        </p:sp>
      </p:grpSp>
      <p:sp>
        <p:nvSpPr>
          <p:cNvPr id="27" name="Round Diagonal Corner Rectangle 26"/>
          <p:cNvSpPr/>
          <p:nvPr/>
        </p:nvSpPr>
        <p:spPr bwMode="auto">
          <a:xfrm>
            <a:off x="5467350" y="1466850"/>
            <a:ext cx="2952750" cy="2667000"/>
          </a:xfrm>
          <a:prstGeom prst="round2DiagRect">
            <a:avLst/>
          </a:prstGeom>
          <a:solidFill>
            <a:srgbClr val="97A68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Сигналы раннего </a:t>
            </a:r>
          </a:p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предупреждения для </a:t>
            </a:r>
          </a:p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корпоративных заемщиков: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- Финансовый анализ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Анализ качественных 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факторов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Классификация клиентов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(watch list/no watch list)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438525" y="773113"/>
            <a:ext cx="1544638" cy="4873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Зачем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683250" y="762000"/>
            <a:ext cx="1817688" cy="5095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Что потом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543183" y="801955"/>
            <a:ext cx="463137" cy="5545777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none" anchor="ctr"/>
          <a:lstStyle/>
          <a:p>
            <a:pPr>
              <a:defRPr/>
            </a:pPr>
            <a:r>
              <a:rPr lang="ru-RU" sz="1200" b="1" dirty="0"/>
              <a:t>Управление плохими долгами</a:t>
            </a:r>
            <a:endParaRPr lang="en-US" sz="1200" b="1" dirty="0">
              <a:latin typeface="Rockwell Extra Bold" pitchFamily="18" charset="0"/>
            </a:endParaRPr>
          </a:p>
        </p:txBody>
      </p:sp>
      <p:graphicFrame>
        <p:nvGraphicFramePr>
          <p:cNvPr id="31" name="Content Placeholder 17"/>
          <p:cNvGraphicFramePr>
            <a:graphicFrameLocks/>
          </p:cNvGraphicFramePr>
          <p:nvPr/>
        </p:nvGraphicFramePr>
        <p:xfrm>
          <a:off x="493197" y="4860471"/>
          <a:ext cx="4922322" cy="62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2" name="Rectangle 31"/>
          <p:cNvSpPr/>
          <p:nvPr/>
        </p:nvSpPr>
        <p:spPr bwMode="auto">
          <a:xfrm>
            <a:off x="5514975" y="5041900"/>
            <a:ext cx="2743200" cy="3095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Надежная процедура сбора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долгов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Soft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Collection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63563" y="898525"/>
            <a:ext cx="1733550" cy="34448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Стресс тестирование 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(сценарии)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01" y="125355"/>
            <a:ext cx="3986228" cy="4254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Низкая производительность труда</a:t>
            </a:r>
            <a:endParaRPr lang="en-US" sz="1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732917"/>
              </p:ext>
            </p:extLst>
          </p:nvPr>
        </p:nvGraphicFramePr>
        <p:xfrm>
          <a:off x="343402" y="728035"/>
          <a:ext cx="3986228" cy="170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813389"/>
              </p:ext>
            </p:extLst>
          </p:nvPr>
        </p:nvGraphicFramePr>
        <p:xfrm>
          <a:off x="343402" y="2525199"/>
          <a:ext cx="3986228" cy="185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237500" y="1039391"/>
            <a:ext cx="3468435" cy="46008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Неэффективной организацией труда объясняются 52 п.п. отставания в производительности от уровня США: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Недостаточная централизация процессов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Недостаточный уровень автоматизации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Низкая доля электронных транзакции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1600" dirty="0" smtClean="0"/>
              <a:t>Источник: </a:t>
            </a:r>
            <a:r>
              <a:rPr lang="en-US" sz="1600" dirty="0" smtClean="0"/>
              <a:t>McKinsey Global Institute</a:t>
            </a:r>
            <a:endParaRPr lang="ru-RU" sz="1600" dirty="0"/>
          </a:p>
          <a:p>
            <a:endParaRPr lang="ru-RU" sz="1600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626413"/>
              </p:ext>
            </p:extLst>
          </p:nvPr>
        </p:nvGraphicFramePr>
        <p:xfrm>
          <a:off x="343402" y="4502562"/>
          <a:ext cx="3986228" cy="176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5157772" y="125355"/>
            <a:ext cx="3986228" cy="64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 cap="none" baseline="0">
                <a:solidFill>
                  <a:srgbClr val="021F43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ru-RU" sz="1800" kern="0" dirty="0" smtClean="0"/>
              <a:t>Высокая  трудоемкость бизнес-процессов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2282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97" y="0"/>
            <a:ext cx="8462029" cy="756707"/>
          </a:xfrm>
        </p:spPr>
        <p:txBody>
          <a:bodyPr/>
          <a:lstStyle/>
          <a:p>
            <a:r>
              <a:rPr lang="ru-RU" dirty="0" smtClean="0"/>
              <a:t>Основные направления для улучшений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5019" y="1433014"/>
            <a:ext cx="3853575" cy="487225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Оптимизация бизнес-процессов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Улучшение качества управления кредитными портфелями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algn="ctr"/>
            <a:r>
              <a:rPr lang="ru-RU" dirty="0" smtClean="0"/>
              <a:t>Снижение финансовых издержек на ведение бизнеса позволит выжить в новых экономических условиях</a:t>
            </a:r>
          </a:p>
          <a:p>
            <a:pPr algn="ctr"/>
            <a:r>
              <a:rPr lang="ru-RU" dirty="0" smtClean="0"/>
              <a:t>Инкорпорирование системы управления рисками в процесс стратегического планирования позволит: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Оценить будущие риски при оценке  возможнойстей по росту и развитию и планированию 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30879341"/>
              </p:ext>
            </p:extLst>
          </p:nvPr>
        </p:nvGraphicFramePr>
        <p:xfrm>
          <a:off x="4157330" y="1308544"/>
          <a:ext cx="4827182" cy="178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12456340"/>
              </p:ext>
            </p:extLst>
          </p:nvPr>
        </p:nvGraphicFramePr>
        <p:xfrm>
          <a:off x="4638675" y="3162792"/>
          <a:ext cx="3984329" cy="23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4561367" y="5635255"/>
            <a:ext cx="3965945" cy="3296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Источник: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IFC,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Программа консультативной поддержки банков в Центральной Европе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0800000">
            <a:off x="1856019" y="2520415"/>
            <a:ext cx="791571" cy="450377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2033001" y="4708041"/>
            <a:ext cx="436728" cy="792449"/>
          </a:xfrm>
          <a:prstGeom prst="rightArrow">
            <a:avLst>
              <a:gd name="adj1" fmla="val 50000"/>
              <a:gd name="adj2" fmla="val 54140"/>
            </a:avLst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1916" y="132472"/>
            <a:ext cx="8101498" cy="563563"/>
          </a:xfrm>
        </p:spPr>
        <p:txBody>
          <a:bodyPr/>
          <a:lstStyle/>
          <a:p>
            <a:r>
              <a:rPr lang="ru-RU" dirty="0" smtClean="0"/>
              <a:t>Ключевые факторы повышения эффективности (1)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61916" y="5186150"/>
            <a:ext cx="7707574" cy="1378423"/>
          </a:xfrm>
          <a:prstGeom prst="rect">
            <a:avLst/>
          </a:prstGeom>
          <a:solidFill>
            <a:schemeClr val="accent6">
              <a:lumMod val="20000"/>
              <a:lumOff val="80000"/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Организации,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  являющиеся лидерами в области развития системы управления рисками, устойчиво демонстрируют более высокую эффективность</a:t>
            </a:r>
          </a:p>
          <a:p>
            <a:pPr marL="115888" marR="0" indent="-115888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Источник: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Turning risk into results: How leading companies use risk management to fuel better performance. Ernst &amp; Young. 2012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85800" y="846161"/>
            <a:ext cx="7772400" cy="4503761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 Зрелая стратегия управления рисками</a:t>
            </a:r>
          </a:p>
          <a:p>
            <a:pPr lvl="1"/>
            <a:r>
              <a:rPr lang="ru-RU" dirty="0" smtClean="0"/>
              <a:t>Раскрытие информации о рисках всем заинтересованным сторонам (включая внешние)</a:t>
            </a:r>
          </a:p>
          <a:p>
            <a:pPr lvl="1"/>
            <a:r>
              <a:rPr lang="ru-RU" dirty="0" smtClean="0"/>
              <a:t>Ведущая роль Совета директоров в определении целевых показателей риска, приверженность Совета этическим принципам управления рисками</a:t>
            </a:r>
          </a:p>
          <a:p>
            <a:pPr lvl="1"/>
            <a:r>
              <a:rPr lang="ru-RU" dirty="0" smtClean="0"/>
              <a:t>Внедрение разумной практики управления рисками в повседневную жизнь (на все уровни управления)</a:t>
            </a:r>
          </a:p>
          <a:p>
            <a:r>
              <a:rPr lang="ru-RU" dirty="0" smtClean="0"/>
              <a:t> Интегрированный подход к управлению рисками</a:t>
            </a:r>
          </a:p>
          <a:p>
            <a:pPr lvl="1"/>
            <a:r>
              <a:rPr lang="ru-RU" sz="1600" dirty="0" smtClean="0"/>
              <a:t>Наличие формализованного метода определения приемлемого уровня риска (риск аппетита)</a:t>
            </a:r>
          </a:p>
          <a:p>
            <a:pPr lvl="1"/>
            <a:r>
              <a:rPr lang="ru-RU" sz="1600" dirty="0" smtClean="0"/>
              <a:t>Использование стресс тестирования для его верификации </a:t>
            </a:r>
          </a:p>
          <a:p>
            <a:pPr lvl="1"/>
            <a:r>
              <a:rPr lang="ru-RU" sz="1600" dirty="0" smtClean="0"/>
              <a:t>Инкорпорирование информации о рисках  в цикл бизнес планирования</a:t>
            </a:r>
          </a:p>
          <a:p>
            <a:pPr lvl="1"/>
            <a:endParaRPr lang="ru-RU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024" y="438624"/>
            <a:ext cx="8461612" cy="563563"/>
          </a:xfrm>
        </p:spPr>
        <p:txBody>
          <a:bodyPr/>
          <a:lstStyle/>
          <a:p>
            <a:r>
              <a:rPr lang="ru-RU" dirty="0" smtClean="0"/>
              <a:t>Ключевые факторы повышения эффективности (2)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658505" y="1255594"/>
            <a:ext cx="7772400" cy="433543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 Качественный контроль рисков и процессов</a:t>
            </a:r>
          </a:p>
          <a:p>
            <a:pPr lvl="1"/>
            <a:r>
              <a:rPr lang="ru-RU" sz="1600" dirty="0" smtClean="0"/>
              <a:t>Все бизнес линии имеют свои ключевые показатели риска, имеющие предсказательный характер</a:t>
            </a:r>
          </a:p>
          <a:p>
            <a:pPr lvl="1"/>
            <a:r>
              <a:rPr lang="ru-RU" sz="1600" dirty="0" smtClean="0"/>
              <a:t>Имеются в наличии инструменты самооценки, эти инструменты стандартизированы</a:t>
            </a:r>
          </a:p>
          <a:p>
            <a:pPr lvl="1"/>
            <a:r>
              <a:rPr lang="ru-RU" sz="1600" dirty="0" smtClean="0"/>
              <a:t>Установленные ключевые показатели и контрольные метрики регулярно обновляются</a:t>
            </a:r>
          </a:p>
          <a:p>
            <a:r>
              <a:rPr lang="ru-RU" dirty="0" smtClean="0"/>
              <a:t> Оптимизация функции управления рисками</a:t>
            </a:r>
          </a:p>
          <a:p>
            <a:pPr lvl="1"/>
            <a:r>
              <a:rPr lang="ru-RU" sz="1600" dirty="0" smtClean="0"/>
              <a:t>Прохождение тренингов по риск менеджменту влияет на оценку персональной эффективности</a:t>
            </a:r>
          </a:p>
          <a:p>
            <a:pPr lvl="1"/>
            <a:r>
              <a:rPr lang="ru-RU" sz="1600" dirty="0" smtClean="0"/>
              <a:t>Инструменты мониторинга рисков и отчетности по ним стандартизированы</a:t>
            </a:r>
          </a:p>
          <a:p>
            <a:pPr lvl="1"/>
            <a:r>
              <a:rPr lang="ru-RU" sz="1600" dirty="0" smtClean="0"/>
              <a:t>Отчетность о рисках уведомляет всех, кого эти риски затрагивают, а не только тех, кто эти риски генерирует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>
            <a:normAutofit/>
          </a:bodyPr>
          <a:lstStyle/>
          <a:p>
            <a:r>
              <a:rPr lang="ru-RU" sz="2400" dirty="0"/>
              <a:t>Разумная практика управления кредитным </a:t>
            </a:r>
            <a:r>
              <a:rPr lang="ru-RU" sz="2400" dirty="0" smtClean="0"/>
              <a:t>риском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632200" y="6435725"/>
            <a:ext cx="1884363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6D1E46-9303-4EE3-91E1-36B5D77D4E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6022975" y="6248400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95833-4437-414F-92CA-901A934E23E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616398"/>
              </p:ext>
            </p:extLst>
          </p:nvPr>
        </p:nvGraphicFramePr>
        <p:xfrm>
          <a:off x="292608" y="3648634"/>
          <a:ext cx="4846320" cy="255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89954396"/>
              </p:ext>
            </p:extLst>
          </p:nvPr>
        </p:nvGraphicFramePr>
        <p:xfrm>
          <a:off x="672352" y="957730"/>
          <a:ext cx="7584141" cy="58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762000" y="1595718"/>
            <a:ext cx="1640541" cy="20529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kumimoji="0" 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Стратегия управления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/>
              <a:t>  </a:t>
            </a:r>
            <a:r>
              <a:rPr kumimoji="0" 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риском –</a:t>
            </a:r>
            <a:r>
              <a:rPr kumimoji="0" lang="ru-RU" sz="105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одобрение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baseline="0" dirty="0" smtClean="0"/>
              <a:t>   со стороны Совета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5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  директоров</a:t>
            </a:r>
            <a:endParaRPr kumimoji="0" lang="ru-RU" sz="105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050" dirty="0" smtClean="0"/>
              <a:t> Политики и процедуры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/>
              <a:t>  (инструменты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/>
              <a:t>   реализации стратегии)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05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05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105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05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45976" y="1595718"/>
            <a:ext cx="1631576" cy="19736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lang="ru-RU" sz="1050" dirty="0" smtClean="0"/>
              <a:t>Четкие и ясные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/>
              <a:t>   к</a:t>
            </a:r>
            <a:r>
              <a:rPr kumimoji="0" 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ритерии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/>
              <a:t>   </a:t>
            </a:r>
            <a:r>
              <a:rPr kumimoji="0" 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предоставления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/>
              <a:t>   </a:t>
            </a:r>
            <a:r>
              <a:rPr kumimoji="0" 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кредита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05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050" dirty="0" smtClean="0"/>
              <a:t> Кредитные лимиты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/>
              <a:t>  (индивидуальные,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/>
              <a:t>   на группу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/>
              <a:t>   взаимосвязанных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/>
              <a:t>   заемщиков и т.д.)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83741" y="1622613"/>
            <a:ext cx="1775012" cy="20618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Мониторинг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/>
              <a:t>  </a:t>
            </a: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индивидуальных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/>
              <a:t>  </a:t>
            </a: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кредитов и кредитных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/>
              <a:t>  </a:t>
            </a: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портфелей</a:t>
            </a:r>
            <a:endParaRPr kumimoji="0" lang="en-US" sz="1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000" dirty="0" smtClean="0"/>
              <a:t> Система внутренних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/>
              <a:t>  кредитных рейтингов</a:t>
            </a:r>
            <a:endParaRPr lang="en-US" sz="1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Наличие </a:t>
            </a:r>
            <a:r>
              <a:rPr kumimoji="0" lang="en-US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MIS</a:t>
            </a:r>
            <a:endParaRPr kumimoji="0" lang="ru-RU" sz="1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/>
              <a:t>  </a:t>
            </a:r>
            <a:endParaRPr kumimoji="0" lang="ru-RU" sz="1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000" dirty="0" smtClean="0"/>
              <a:t> Стресс тестирование</a:t>
            </a:r>
            <a:endParaRPr lang="en-US" sz="10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284258" y="1604685"/>
            <a:ext cx="2210877" cy="19919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5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Непрерывная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/>
              <a:t>  </a:t>
            </a: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независимая оценка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/>
              <a:t>  </a:t>
            </a: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процесса управления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Внутренний контроль за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/>
              <a:t>  </a:t>
            </a: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соблюдением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00" dirty="0" smtClean="0"/>
              <a:t>  </a:t>
            </a: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установленных процедур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 и лимитов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000" dirty="0" smtClean="0"/>
              <a:t> </a:t>
            </a:r>
            <a:r>
              <a:rPr lang="ru-RU" sz="1050" b="1" dirty="0" smtClean="0">
                <a:solidFill>
                  <a:srgbClr val="C00000"/>
                </a:solidFill>
              </a:rPr>
              <a:t>Система  раннего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b="1" dirty="0" smtClean="0">
                <a:solidFill>
                  <a:srgbClr val="C00000"/>
                </a:solidFill>
              </a:rPr>
              <a:t>  реагирования –   управление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b="1" dirty="0" smtClean="0">
                <a:solidFill>
                  <a:srgbClr val="C00000"/>
                </a:solidFill>
              </a:rPr>
              <a:t>  нестандартными  ситуациями</a:t>
            </a:r>
            <a:endParaRPr kumimoji="0" lang="en-US" sz="105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625788" y="3702424"/>
            <a:ext cx="4303059" cy="2321857"/>
          </a:xfrm>
          <a:prstGeom prst="roundRect">
            <a:avLst/>
          </a:prstGeom>
          <a:solidFill>
            <a:srgbClr val="4040D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000" dirty="0" smtClean="0"/>
              <a:t>«Одной из причин для формирования систематического процесса</a:t>
            </a:r>
          </a:p>
          <a:p>
            <a:pPr algn="just"/>
            <a:r>
              <a:rPr lang="ru-RU" sz="1000" dirty="0" smtClean="0"/>
              <a:t> анализа состояния кредита является необходимость выявления </a:t>
            </a:r>
          </a:p>
          <a:p>
            <a:pPr algn="just"/>
            <a:r>
              <a:rPr lang="ru-RU" sz="1000" dirty="0" smtClean="0"/>
              <a:t>ослабленных или проблемных кредитов….. Банки </a:t>
            </a:r>
          </a:p>
          <a:p>
            <a:pPr algn="just"/>
            <a:r>
              <a:rPr lang="ru-RU" sz="1000" dirty="0" smtClean="0"/>
              <a:t>должны иметь  дисциплинированный и сильный управленческий </a:t>
            </a:r>
          </a:p>
          <a:p>
            <a:pPr algn="just"/>
            <a:r>
              <a:rPr lang="ru-RU" sz="1000" dirty="0" smtClean="0"/>
              <a:t>процесс  «ремонта», который должен запускаться специальными </a:t>
            </a:r>
          </a:p>
          <a:p>
            <a:pPr algn="just"/>
            <a:r>
              <a:rPr lang="ru-RU" sz="1000" dirty="0" smtClean="0"/>
              <a:t>триггерами при возникновении определенных ситуаций. Этот </a:t>
            </a:r>
          </a:p>
          <a:p>
            <a:pPr algn="just"/>
            <a:r>
              <a:rPr lang="ru-RU" sz="1000" dirty="0" smtClean="0"/>
              <a:t>процесс должен управляться в рамках процесса </a:t>
            </a:r>
            <a:r>
              <a:rPr lang="ru-RU" sz="1000" i="1" u="sng" dirty="0" smtClean="0"/>
              <a:t>кредитного </a:t>
            </a:r>
          </a:p>
          <a:p>
            <a:pPr algn="just"/>
            <a:r>
              <a:rPr lang="ru-RU" sz="1000" i="1" u="sng" dirty="0" smtClean="0"/>
              <a:t>мониторинга</a:t>
            </a:r>
            <a:r>
              <a:rPr lang="ru-RU" sz="1000" dirty="0" smtClean="0"/>
              <a:t> и системы признания кредитов проблемными»</a:t>
            </a:r>
          </a:p>
          <a:p>
            <a:pPr algn="just"/>
            <a:endParaRPr lang="ru-RU" sz="1000" dirty="0" smtClean="0"/>
          </a:p>
          <a:p>
            <a:pPr algn="just"/>
            <a:r>
              <a:rPr kumimoji="0" lang="ru-RU" sz="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См. </a:t>
            </a:r>
            <a:r>
              <a:rPr lang="en-US" sz="800" b="1" dirty="0" smtClean="0"/>
              <a:t>Principles for the management of credit risk</a:t>
            </a:r>
            <a:r>
              <a:rPr lang="ru-RU" sz="800" b="1" dirty="0" smtClean="0"/>
              <a:t> </a:t>
            </a:r>
            <a:r>
              <a:rPr lang="ru-RU" sz="800" dirty="0" smtClean="0"/>
              <a:t>(С</a:t>
            </a:r>
            <a:r>
              <a:rPr lang="en-US" sz="800" dirty="0" err="1" smtClean="0"/>
              <a:t>onsultative</a:t>
            </a:r>
            <a:r>
              <a:rPr lang="en-US" sz="800" dirty="0" smtClean="0"/>
              <a:t> </a:t>
            </a:r>
            <a:endParaRPr lang="ru-RU" sz="800" dirty="0" smtClean="0"/>
          </a:p>
          <a:p>
            <a:pPr algn="just"/>
            <a:r>
              <a:rPr lang="ru-RU" sz="800" dirty="0" smtClean="0"/>
              <a:t>       </a:t>
            </a:r>
            <a:r>
              <a:rPr lang="en-US" sz="800" dirty="0" smtClean="0"/>
              <a:t>paper issued by the Basel Committee on Banking Supervision)</a:t>
            </a:r>
            <a:r>
              <a:rPr lang="ru-RU" sz="800" dirty="0" smtClean="0"/>
              <a:t>, </a:t>
            </a:r>
          </a:p>
          <a:p>
            <a:pPr algn="just"/>
            <a:r>
              <a:rPr lang="ru-RU" sz="800" dirty="0" smtClean="0"/>
              <a:t>       </a:t>
            </a:r>
            <a:r>
              <a:rPr lang="en-US" sz="800" dirty="0" smtClean="0"/>
              <a:t>September 2000, #78</a:t>
            </a:r>
          </a:p>
        </p:txBody>
      </p:sp>
    </p:spTree>
    <p:extLst>
      <p:ext uri="{BB962C8B-B14F-4D97-AF65-F5344CB8AC3E}">
        <p14:creationId xmlns:p14="http://schemas.microsoft.com/office/powerpoint/2010/main" val="16253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Основные причины ухудшения качества кредитных портфелей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784600" y="6588125"/>
            <a:ext cx="1884363" cy="279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6D1E46-9303-4EE3-91E1-36B5D77D4E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00096"/>
              </p:ext>
            </p:extLst>
          </p:nvPr>
        </p:nvGraphicFramePr>
        <p:xfrm>
          <a:off x="586854" y="987567"/>
          <a:ext cx="8024884" cy="4923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2442"/>
                <a:gridCol w="40124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Плохая идентификация риска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Отсутствие  надлежащей политики в области кредитования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Недостаток взвешенных экспертных суждений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Избыточное кредитование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Превышение разумных пределов кредитования конкретного заемщика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Высокая концентрация на отдельной отрасли, регионе и т.д.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Несоблюдение графика платежей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Пренебрежение финансовой дисциплиной и нарушение основных принципов кредитования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Кредитование связанных сторон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9078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Техническая некомпетентность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Слабая оценка риска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Неадекватная структура кредитного портфеля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Недостаток надзора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Недостаток внимания к изменению </a:t>
                      </a:r>
                    </a:p>
                    <a:p>
                      <a:r>
                        <a:rPr lang="ru-RU" dirty="0" smtClean="0"/>
                        <a:t>внешних экономических</a:t>
                      </a:r>
                    </a:p>
                    <a:p>
                      <a:r>
                        <a:rPr lang="ru-RU" dirty="0" smtClean="0"/>
                        <a:t>Условий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Самоуспокоенность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Слабая процедура мониторинга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Слишком оптимистичная интерпритация текущих трендов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Может привести к слишком оптимистической оценке старых</a:t>
                      </a:r>
                      <a:r>
                        <a:rPr lang="ru-RU" sz="1200" baseline="0" dirty="0" smtClean="0"/>
                        <a:t>  и проверенных клиентов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6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3729" y="360550"/>
            <a:ext cx="7772400" cy="563562"/>
          </a:xfrm>
        </p:spPr>
        <p:txBody>
          <a:bodyPr/>
          <a:lstStyle/>
          <a:p>
            <a:r>
              <a:rPr lang="ru-RU" sz="2000" dirty="0" smtClean="0"/>
              <a:t>Кредитный мониторинг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8181" y="1137684"/>
            <a:ext cx="7772400" cy="13397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rebuchet MS" charset="0"/>
                <a:cs typeface="ＭＳ Ｐゴシック" charset="0"/>
              </a:rPr>
              <a:t>Банки  должны иметь всеобъемлющие процедуры мониторинга индивидуальных ссуд и кредитных портфелей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rebuchet MS" charset="0"/>
                <a:cs typeface="ＭＳ Ｐゴシック" charset="0"/>
              </a:rPr>
              <a:t>Информационная система банка должна быть способной поддерживать эти процедуры в полном объеме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rebuchet MS" charset="0"/>
                <a:cs typeface="ＭＳ Ｐゴシック" charset="0"/>
              </a:rPr>
              <a:t>Необходимо установить индикаторы и критерии для идентификации потенциальных проблем и механизм информирования менеджеров соответствующего уровня об их возникновении.</a:t>
            </a:r>
            <a:endParaRPr lang="en-US" sz="1200" dirty="0">
              <a:solidFill>
                <a:schemeClr val="tx1"/>
              </a:solidFill>
              <a:latin typeface="Trebuchet MS" charset="0"/>
              <a:cs typeface="ＭＳ Ｐゴシック" charset="0"/>
            </a:endParaRPr>
          </a:p>
          <a:p>
            <a:endParaRPr lang="en-US" sz="1800" b="0" kern="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70965" y="2520837"/>
            <a:ext cx="7817223" cy="1783977"/>
          </a:xfrm>
          <a:prstGeom prst="rect">
            <a:avLst/>
          </a:prstGeom>
          <a:solidFill>
            <a:srgbClr val="4040D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Эффективная система мониторинга </a:t>
            </a:r>
            <a:r>
              <a:rPr lang="ru-RU" sz="1100" u="sng" dirty="0" smtClean="0"/>
              <a:t>индивидуальных ссуд </a:t>
            </a:r>
            <a:r>
              <a:rPr kumimoji="0" lang="ru-RU" sz="11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позволит банкам:</a:t>
            </a:r>
            <a:endParaRPr kumimoji="0" lang="ru-RU" sz="11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indent="0" algn="just" defTabSz="914400" eaLnBrk="1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ru-RU" sz="1100" dirty="0" smtClean="0"/>
              <a:t>  Убедиться в том, что они хорошо понимают текущие финансовые условия заемщика или контрагента</a:t>
            </a:r>
          </a:p>
          <a:p>
            <a:pPr marL="0" marR="0" indent="0" algn="just" defTabSz="914400" eaLnBrk="1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ru-RU" sz="1100" dirty="0" smtClean="0"/>
              <a:t>  Проводить мониторинг соответствия финансового состояния заемщика установленным </a:t>
            </a:r>
            <a:r>
              <a:rPr lang="ru-RU" sz="1100" dirty="0" err="1" smtClean="0"/>
              <a:t>ковенантам</a:t>
            </a:r>
            <a:endParaRPr lang="ru-RU" sz="1100" dirty="0" smtClean="0"/>
          </a:p>
          <a:p>
            <a:pPr marL="0" marR="0" indent="0" algn="just" defTabSz="914400" eaLnBrk="1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ru-RU" sz="1100" dirty="0" smtClean="0"/>
              <a:t>  Оценить, там где это возможно, величину залога, необходимого для покрытия риска с точки зрения </a:t>
            </a:r>
          </a:p>
          <a:p>
            <a:pPr marL="0" marR="0" indent="0" algn="just" defTabSz="914400" eaLnBrk="1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ru-RU" sz="1100" dirty="0" smtClean="0"/>
              <a:t>   текущего состояния заемщика</a:t>
            </a:r>
          </a:p>
          <a:p>
            <a:pPr marL="0" marR="0" indent="0" algn="just" defTabSz="914400" eaLnBrk="1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ru-RU" sz="1100" dirty="0" smtClean="0"/>
              <a:t>  Идентифицировать  задержки платежей в сравнении с контрактными условиями и своевременно </a:t>
            </a:r>
          </a:p>
          <a:p>
            <a:pPr marL="0" marR="0" indent="0" algn="just" defTabSz="914400" eaLnBrk="1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ru-RU" sz="1100" dirty="0" smtClean="0"/>
              <a:t>   классифицировать потенциально проблемные кредиты </a:t>
            </a:r>
          </a:p>
          <a:p>
            <a:pPr marL="0" marR="0" indent="0" algn="just" defTabSz="914400" eaLnBrk="1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ru-RU" sz="1100" dirty="0" smtClean="0"/>
              <a:t>  Начать  незамедлительные действия по управлению выявленными проблемами </a:t>
            </a:r>
            <a:endParaRPr lang="en-US" sz="11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70965" y="4491318"/>
            <a:ext cx="7808259" cy="17481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/>
              <a:t>Банки должны иметь надлежащую систему мониторинга общей структуры и качества своих</a:t>
            </a:r>
            <a:endParaRPr lang="en-US" sz="1200" dirty="0" smtClean="0"/>
          </a:p>
          <a:p>
            <a:pPr algn="just"/>
            <a:r>
              <a:rPr lang="ru-RU" sz="1200" dirty="0" smtClean="0"/>
              <a:t>кредитных портфелей с точки зрения  концентрации риска на:</a:t>
            </a:r>
            <a:endParaRPr lang="en-US" sz="1200" dirty="0" smtClean="0"/>
          </a:p>
          <a:p>
            <a:pPr algn="just"/>
            <a:endParaRPr lang="ru-RU" sz="1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одном заемщике или группе взаимосвязанных заемщиков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на  конкретной отрасли или секторе экономики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на одном регионе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на использовании  одного кредитного продукта или одного  и того же типа залога</a:t>
            </a:r>
          </a:p>
          <a:p>
            <a:pPr algn="just">
              <a:buFont typeface="Arial" pitchFamily="34" charset="0"/>
              <a:buChar char="•"/>
            </a:pPr>
            <a:endParaRPr lang="ru-RU" sz="1100" dirty="0" smtClean="0"/>
          </a:p>
          <a:p>
            <a:pPr algn="just">
              <a:buFont typeface="Arial" pitchFamily="34" charset="0"/>
              <a:buChar char="•"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5074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873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Сигналы раннего предупреждения</a:t>
            </a:r>
            <a:r>
              <a:rPr lang="en-US" sz="2000" dirty="0" smtClean="0"/>
              <a:t> </a:t>
            </a:r>
            <a:r>
              <a:rPr lang="ru-RU" sz="2000" dirty="0" smtClean="0"/>
              <a:t> на уровне индивидуального кредита</a:t>
            </a:r>
            <a:endParaRPr lang="en-US" sz="2000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6022975" y="6248400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593C7-8D7D-4969-8A81-146B522D89AF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39568" y="2990107"/>
            <a:ext cx="7751081" cy="39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ru-RU" sz="1400" b="1" dirty="0" smtClean="0"/>
              <a:t>Нефинансовые индикаторы обычно раньше предупреждают о возникновении проблем</a:t>
            </a:r>
          </a:p>
          <a:p>
            <a:pPr algn="l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821557"/>
              </p:ext>
            </p:extLst>
          </p:nvPr>
        </p:nvGraphicFramePr>
        <p:xfrm>
          <a:off x="731652" y="1104900"/>
          <a:ext cx="7750628" cy="1910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5314"/>
                <a:gridCol w="3875314"/>
              </a:tblGrid>
              <a:tr h="440660">
                <a:tc>
                  <a:txBody>
                    <a:bodyPr/>
                    <a:lstStyle/>
                    <a:p>
                      <a:pPr algn="l"/>
                      <a:r>
                        <a:rPr lang="ru-RU" sz="1600" b="1" u="sng" baseline="0" dirty="0" smtClean="0">
                          <a:solidFill>
                            <a:schemeClr val="tx1"/>
                          </a:solidFill>
                        </a:rPr>
                        <a:t>Нефинансовые индикаторы:</a:t>
                      </a:r>
                    </a:p>
                    <a:p>
                      <a:pPr algn="l"/>
                      <a:r>
                        <a:rPr lang="ru-RU" sz="1200" b="0" u="none" baseline="0" dirty="0" smtClean="0">
                          <a:solidFill>
                            <a:schemeClr val="tx1"/>
                          </a:solidFill>
                        </a:rPr>
                        <a:t>(кредитный менеджер)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baseline="0" dirty="0" smtClean="0">
                          <a:solidFill>
                            <a:schemeClr val="tx1"/>
                          </a:solidFill>
                        </a:rPr>
                        <a:t>Финансовые индикаторы: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baseline="0" dirty="0" smtClean="0">
                          <a:solidFill>
                            <a:schemeClr val="tx1"/>
                          </a:solidFill>
                        </a:rPr>
                        <a:t>(риск-менеджер)</a:t>
                      </a:r>
                      <a:endParaRPr lang="en-US" sz="1200" b="0" u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92429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Изменения в составе собственности и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 руководстве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Изменения в отрасли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Изменения в рыночной позиции  клиента </a:t>
                      </a:r>
                    </a:p>
                    <a:p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</a:rPr>
                        <a:t> Ухудшение финансового состояния </a:t>
                      </a:r>
                    </a:p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</a:rPr>
                        <a:t>  клиента</a:t>
                      </a:r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</a:rPr>
                        <a:t> Снижение чистого денежного потока</a:t>
                      </a:r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</a:rPr>
                        <a:t> Рост долговой нагрузки</a:t>
                      </a:r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</a:rPr>
                        <a:t> Задержка платежей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751542" y="3683467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Типичные позиции для мониторинга на уровне индивидуального кредита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3594100" y="76549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6D1E46-9303-4EE3-91E1-36B5D77D4EE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14C6D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14C6D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2288"/>
              </p:ext>
            </p:extLst>
          </p:nvPr>
        </p:nvGraphicFramePr>
        <p:xfrm>
          <a:off x="983877" y="4435289"/>
          <a:ext cx="6096000" cy="13716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043082"/>
                <a:gridCol w="2052918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Овердрафты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Неэффективные кредитные транзакции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Еженедельно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Залоги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Задержки платежей (%%, основного долга)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Ежемесячно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Регулярная отчетность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Отраслевой анализ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Ежеквартально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2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ivide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1126</TotalTime>
  <Words>1367</Words>
  <Application>Microsoft Office PowerPoint</Application>
  <PresentationFormat>On-screen Show (4:3)</PresentationFormat>
  <Paragraphs>292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ＭＳ Ｐゴシック</vt:lpstr>
      <vt:lpstr>Andes ExtraLight</vt:lpstr>
      <vt:lpstr>Arial</vt:lpstr>
      <vt:lpstr>Arial Bold</vt:lpstr>
      <vt:lpstr>Arial monospaced for SAP</vt:lpstr>
      <vt:lpstr>Rockwell Extra Bold</vt:lpstr>
      <vt:lpstr>Times New Roman</vt:lpstr>
      <vt:lpstr>Trebuchet MS</vt:lpstr>
      <vt:lpstr>Wingdings</vt:lpstr>
      <vt:lpstr>IFC Fixed 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Повышение эффективности  управления бизнес-моделью банка </vt:lpstr>
      <vt:lpstr>Низкая производительность труда</vt:lpstr>
      <vt:lpstr>Основные направления для улучшений</vt:lpstr>
      <vt:lpstr>Ключевые факторы повышения эффективности (1)</vt:lpstr>
      <vt:lpstr>Ключевые факторы повышения эффективности (2)</vt:lpstr>
      <vt:lpstr>Разумная практика управления кредитным риском</vt:lpstr>
      <vt:lpstr>Основные причины ухудшения качества кредитных портфелей</vt:lpstr>
      <vt:lpstr>Кредитный мониторинг</vt:lpstr>
      <vt:lpstr>Сигналы раннего предупреждения  на уровне индивидуального кредита</vt:lpstr>
      <vt:lpstr>Система раннего предупреждения Стандартизированный и автоматизированный процесс – позволяет выработать алгоритм действий при появлении в анализе «красных флажков» – индикаторов, выходящих за пределы ранее установленных значений </vt:lpstr>
      <vt:lpstr>Сигналы раннего предупреждения на уровне портфеля </vt:lpstr>
      <vt:lpstr>Основные причины ухудшения качества кредитных портфелей</vt:lpstr>
      <vt:lpstr>Кризисный фокус – существующие кредитные портфели 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Palmer Wright</dc:creator>
  <cp:lastModifiedBy>Elena Savinova</cp:lastModifiedBy>
  <cp:revision>31</cp:revision>
  <cp:lastPrinted>2014-06-13T17:21:24Z</cp:lastPrinted>
  <dcterms:created xsi:type="dcterms:W3CDTF">2014-08-08T18:45:38Z</dcterms:created>
  <dcterms:modified xsi:type="dcterms:W3CDTF">2015-03-18T14:02:35Z</dcterms:modified>
</cp:coreProperties>
</file>