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5.xml" ContentType="application/vnd.openxmlformats-officedocument.presentationml.notesSlide+xml"/>
  <Override PartName="/ppt/charts/chart4.xml" ContentType="application/vnd.openxmlformats-officedocument.drawingml.chart+xml"/>
  <Override PartName="/ppt/notesSlides/notesSlide6.xml" ContentType="application/vnd.openxmlformats-officedocument.presentationml.notesSlide+xml"/>
  <Override PartName="/ppt/charts/chart5.xml" ContentType="application/vnd.openxmlformats-officedocument.drawingml.chart+xml"/>
  <Override PartName="/ppt/notesSlides/notesSlide7.xml" ContentType="application/vnd.openxmlformats-officedocument.presentationml.notesSlide+xml"/>
  <Override PartName="/ppt/charts/chart6.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8.xml" ContentType="application/vnd.openxmlformats-officedocument.presentationml.notesSlide+xml"/>
  <Override PartName="/ppt/charts/chart7.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1.xml" ContentType="application/vnd.openxmlformats-officedocument.drawingml.chartshape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 id="2147483678" r:id="rId2"/>
  </p:sldMasterIdLst>
  <p:notesMasterIdLst>
    <p:notesMasterId r:id="rId18"/>
  </p:notesMasterIdLst>
  <p:sldIdLst>
    <p:sldId id="256" r:id="rId3"/>
    <p:sldId id="257" r:id="rId4"/>
    <p:sldId id="258" r:id="rId5"/>
    <p:sldId id="304" r:id="rId6"/>
    <p:sldId id="305" r:id="rId7"/>
    <p:sldId id="306" r:id="rId8"/>
    <p:sldId id="307" r:id="rId9"/>
    <p:sldId id="308" r:id="rId10"/>
    <p:sldId id="309" r:id="rId11"/>
    <p:sldId id="303" r:id="rId12"/>
    <p:sldId id="264" r:id="rId13"/>
    <p:sldId id="267" r:id="rId14"/>
    <p:sldId id="265" r:id="rId15"/>
    <p:sldId id="266" r:id="rId16"/>
    <p:sldId id="260" r:id="rId17"/>
  </p:sldIdLst>
  <p:sldSz cx="12192000" cy="6858000"/>
  <p:notesSz cx="12192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1AEB5CC-7BD7-4CE6-AE70-D91A43EED48D}">
          <p14:sldIdLst>
            <p14:sldId id="256"/>
            <p14:sldId id="257"/>
            <p14:sldId id="258"/>
            <p14:sldId id="304"/>
            <p14:sldId id="305"/>
            <p14:sldId id="306"/>
            <p14:sldId id="307"/>
            <p14:sldId id="308"/>
            <p14:sldId id="309"/>
            <p14:sldId id="303"/>
            <p14:sldId id="264"/>
            <p14:sldId id="267"/>
            <p14:sldId id="265"/>
          </p14:sldIdLst>
        </p14:section>
        <p14:section name="Untitled Section" id="{BB7D4B8D-9A3B-4D62-A680-3481FE5AEBC2}">
          <p14:sldIdLst>
            <p14:sldId id="266"/>
            <p14:sldId id="260"/>
          </p14:sldIdLst>
        </p14:section>
      </p14:sectionLst>
    </p:ex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livera Gjorgjieva" initials="OG" lastIdx="1" clrIdx="0">
    <p:extLst>
      <p:ext uri="{19B8F6BF-5375-455C-9EA6-DF929625EA0E}">
        <p15:presenceInfo xmlns:p15="http://schemas.microsoft.com/office/powerpoint/2012/main" userId="Olivera Gjorgjiev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4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792" y="6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embeddings/oleObject2.bin"/><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embeddings/oleObject3.bin"/><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1" Type="http://schemas.openxmlformats.org/officeDocument/2006/relationships/oleObject" Target="../embeddings/oleObject4.bin"/></Relationships>
</file>

<file path=ppt/charts/_rels/chart5.xml.rels><?xml version="1.0" encoding="UTF-8" standalone="yes"?>
<Relationships xmlns="http://schemas.openxmlformats.org/package/2006/relationships"><Relationship Id="rId1" Type="http://schemas.openxmlformats.org/officeDocument/2006/relationships/oleObject" Target="../embeddings/oleObject5.bin"/></Relationships>
</file>

<file path=ppt/charts/_rels/chart6.xml.rels><?xml version="1.0" encoding="UTF-8" standalone="yes"?>
<Relationships xmlns="http://schemas.openxmlformats.org/package/2006/relationships"><Relationship Id="rId3" Type="http://schemas.openxmlformats.org/officeDocument/2006/relationships/oleObject" Target="../embeddings/oleObject6.bin"/><Relationship Id="rId2" Type="http://schemas.microsoft.com/office/2011/relationships/chartColorStyle" Target="colors4.xml"/><Relationship Id="rId1" Type="http://schemas.microsoft.com/office/2011/relationships/chartStyle" Target="style4.xml"/></Relationships>
</file>

<file path=ppt/charts/_rels/chart7.xml.rels><?xml version="1.0" encoding="UTF-8" standalone="yes"?>
<Relationships xmlns="http://schemas.openxmlformats.org/package/2006/relationships"><Relationship Id="rId3" Type="http://schemas.openxmlformats.org/officeDocument/2006/relationships/oleObject" Target="../embeddings/oleObject7.bin"/><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rgbClr val="333399"/>
                </a:solidFill>
                <a:latin typeface="Arial"/>
                <a:ea typeface="Arial"/>
                <a:cs typeface="Arial"/>
              </a:defRPr>
            </a:pPr>
            <a:r>
              <a:rPr lang="en-US"/>
              <a:t>Total assets (EUR'm)</a:t>
            </a:r>
          </a:p>
        </c:rich>
      </c:tx>
      <c:layout>
        <c:manualLayout>
          <c:xMode val="edge"/>
          <c:yMode val="edge"/>
          <c:x val="0.35405419392998411"/>
          <c:y val="3.3333333333333333E-2"/>
        </c:manualLayout>
      </c:layout>
      <c:overlay val="0"/>
      <c:spPr>
        <a:noFill/>
        <a:ln w="25400">
          <a:noFill/>
        </a:ln>
        <a:effectLst/>
      </c:spPr>
      <c:txPr>
        <a:bodyPr rot="0" spcFirstLastPara="1" vertOverflow="ellipsis" vert="horz" wrap="square" anchor="ctr" anchorCtr="1"/>
        <a:lstStyle/>
        <a:p>
          <a:pPr>
            <a:defRPr sz="1600" b="1" i="0" u="none" strike="noStrike" kern="1200" baseline="0">
              <a:solidFill>
                <a:srgbClr val="333399"/>
              </a:solidFill>
              <a:latin typeface="Arial"/>
              <a:ea typeface="Arial"/>
              <a:cs typeface="Arial"/>
            </a:defRPr>
          </a:pPr>
          <a:endParaRPr lang="mk-MK"/>
        </a:p>
      </c:txPr>
    </c:title>
    <c:autoTitleDeleted val="0"/>
    <c:plotArea>
      <c:layout>
        <c:manualLayout>
          <c:layoutTarget val="inner"/>
          <c:xMode val="edge"/>
          <c:yMode val="edge"/>
          <c:x val="0.11216216216216217"/>
          <c:y val="0.21794926369507134"/>
          <c:w val="0.86891891891891893"/>
          <c:h val="0.53589877779141071"/>
        </c:manualLayout>
      </c:layout>
      <c:barChart>
        <c:barDir val="col"/>
        <c:grouping val="clustered"/>
        <c:varyColors val="0"/>
        <c:ser>
          <c:idx val="0"/>
          <c:order val="0"/>
          <c:tx>
            <c:strRef>
              <c:f>'sl.15-20 ang'!$A$4</c:f>
              <c:strCache>
                <c:ptCount val="1"/>
                <c:pt idx="0">
                  <c:v>Total assets</c:v>
                </c:pt>
              </c:strCache>
            </c:strRef>
          </c:tx>
          <c:spPr>
            <a:solidFill>
              <a:schemeClr val="accent2"/>
            </a:solidFill>
            <a:ln>
              <a:noFill/>
            </a:ln>
            <a:effectLst/>
          </c:spPr>
          <c:invertIfNegative val="0"/>
          <c:dLbls>
            <c:spPr>
              <a:noFill/>
              <a:ln w="25400">
                <a:noFill/>
              </a:ln>
              <a:effectLst/>
            </c:spPr>
            <c:txPr>
              <a:bodyPr rot="0" spcFirstLastPara="1" vertOverflow="ellipsis" vert="horz" wrap="square" anchor="ctr" anchorCtr="1"/>
              <a:lstStyle/>
              <a:p>
                <a:pPr>
                  <a:defRPr sz="1525" b="1" i="0" u="none" strike="noStrike" kern="1200" baseline="0">
                    <a:solidFill>
                      <a:srgbClr val="333399"/>
                    </a:solidFill>
                    <a:latin typeface="Arial"/>
                    <a:ea typeface="Arial"/>
                    <a:cs typeface="Arial"/>
                  </a:defRPr>
                </a:pPr>
                <a:endParaRPr lang="mk-MK"/>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'sl.15-20 ang'!$M$3:$P$3</c:f>
              <c:strCache>
                <c:ptCount val="4"/>
                <c:pt idx="0">
                  <c:v>2018</c:v>
                </c:pt>
                <c:pt idx="1">
                  <c:v>2019</c:v>
                </c:pt>
                <c:pt idx="2">
                  <c:v>2020</c:v>
                </c:pt>
                <c:pt idx="3">
                  <c:v>Q2 2021</c:v>
                </c:pt>
              </c:strCache>
            </c:strRef>
          </c:cat>
          <c:val>
            <c:numRef>
              <c:f>'sl.15-20 ang'!$M$4:$P$4</c:f>
              <c:numCache>
                <c:formatCode>#,##0</c:formatCode>
                <c:ptCount val="4"/>
                <c:pt idx="0">
                  <c:v>8187.1534271078954</c:v>
                </c:pt>
                <c:pt idx="1">
                  <c:v>8944.6797298879737</c:v>
                </c:pt>
                <c:pt idx="2">
                  <c:v>9490.4042532499097</c:v>
                </c:pt>
                <c:pt idx="3">
                  <c:v>9780.4846421914262</c:v>
                </c:pt>
              </c:numCache>
            </c:numRef>
          </c:val>
          <c:extLst>
            <c:ext xmlns:c16="http://schemas.microsoft.com/office/drawing/2014/chart" uri="{C3380CC4-5D6E-409C-BE32-E72D297353CC}">
              <c16:uniqueId val="{00000000-2204-40E1-9699-F3468444FDF9}"/>
            </c:ext>
          </c:extLst>
        </c:ser>
        <c:dLbls>
          <c:showLegendKey val="0"/>
          <c:showVal val="0"/>
          <c:showCatName val="0"/>
          <c:showSerName val="0"/>
          <c:showPercent val="0"/>
          <c:showBubbleSize val="0"/>
        </c:dLbls>
        <c:gapWidth val="150"/>
        <c:axId val="161736248"/>
        <c:axId val="161485712"/>
      </c:barChart>
      <c:catAx>
        <c:axId val="161736248"/>
        <c:scaling>
          <c:orientation val="minMax"/>
        </c:scaling>
        <c:delete val="0"/>
        <c:axPos val="b"/>
        <c:numFmt formatCode="General" sourceLinked="1"/>
        <c:majorTickMark val="out"/>
        <c:minorTickMark val="none"/>
        <c:tickLblPos val="nextTo"/>
        <c:spPr>
          <a:noFill/>
          <a:ln w="3175" cap="flat" cmpd="sng" algn="ctr">
            <a:solidFill>
              <a:srgbClr val="000000"/>
            </a:solidFill>
            <a:prstDash val="solid"/>
            <a:round/>
          </a:ln>
          <a:effectLst/>
        </c:spPr>
        <c:txPr>
          <a:bodyPr rot="0" spcFirstLastPara="1" vertOverflow="ellipsis" wrap="square" anchor="ctr" anchorCtr="1"/>
          <a:lstStyle/>
          <a:p>
            <a:pPr>
              <a:defRPr sz="1525" b="1" i="0" u="none" strike="noStrike" kern="1200" baseline="0">
                <a:solidFill>
                  <a:srgbClr val="333399"/>
                </a:solidFill>
                <a:latin typeface="Arial"/>
                <a:ea typeface="Arial"/>
                <a:cs typeface="Arial"/>
              </a:defRPr>
            </a:pPr>
            <a:endParaRPr lang="mk-MK"/>
          </a:p>
        </c:txPr>
        <c:crossAx val="161485712"/>
        <c:crosses val="autoZero"/>
        <c:auto val="1"/>
        <c:lblAlgn val="ctr"/>
        <c:lblOffset val="100"/>
        <c:tickLblSkip val="1"/>
        <c:tickMarkSkip val="1"/>
        <c:noMultiLvlLbl val="0"/>
      </c:catAx>
      <c:valAx>
        <c:axId val="161485712"/>
        <c:scaling>
          <c:orientation val="minMax"/>
        </c:scaling>
        <c:delete val="0"/>
        <c:axPos val="l"/>
        <c:majorGridlines>
          <c:spPr>
            <a:ln w="3175" cap="flat" cmpd="sng" algn="ctr">
              <a:solidFill>
                <a:srgbClr val="FFFFFF"/>
              </a:solidFill>
              <a:prstDash val="solid"/>
              <a:round/>
            </a:ln>
            <a:effectLst/>
          </c:spPr>
        </c:majorGridlines>
        <c:numFmt formatCode="#,##0" sourceLinked="1"/>
        <c:majorTickMark val="out"/>
        <c:minorTickMark val="none"/>
        <c:tickLblPos val="nextTo"/>
        <c:spPr>
          <a:noFill/>
          <a:ln w="3175" cap="flat" cmpd="sng" algn="ctr">
            <a:solidFill>
              <a:srgbClr val="000000"/>
            </a:solidFill>
            <a:prstDash val="solid"/>
            <a:round/>
          </a:ln>
          <a:effectLst/>
        </c:spPr>
        <c:txPr>
          <a:bodyPr rot="0" spcFirstLastPara="1" vertOverflow="ellipsis" wrap="square" anchor="ctr" anchorCtr="1"/>
          <a:lstStyle/>
          <a:p>
            <a:pPr>
              <a:defRPr sz="1525" b="1" i="0" u="none" strike="noStrike" kern="1200" baseline="0">
                <a:solidFill>
                  <a:srgbClr val="333399"/>
                </a:solidFill>
                <a:latin typeface="Arial"/>
                <a:ea typeface="Arial"/>
                <a:cs typeface="Arial"/>
              </a:defRPr>
            </a:pPr>
            <a:endParaRPr lang="mk-MK"/>
          </a:p>
        </c:txPr>
        <c:crossAx val="161736248"/>
        <c:crosses val="autoZero"/>
        <c:crossBetween val="between"/>
      </c:valAx>
      <c:spPr>
        <a:noFill/>
        <a:ln w="25400">
          <a:noFill/>
        </a:ln>
        <a:effectLst/>
      </c:spPr>
    </c:plotArea>
    <c:legend>
      <c:legendPos val="r"/>
      <c:layout>
        <c:manualLayout>
          <c:xMode val="edge"/>
          <c:yMode val="edge"/>
          <c:x val="0.32906556974872375"/>
          <c:y val="0.9102585638333669"/>
          <c:w val="0.3546737643710029"/>
          <c:h val="7.6923346120196467E-2"/>
        </c:manualLayout>
      </c:layout>
      <c:overlay val="0"/>
      <c:spPr>
        <a:noFill/>
        <a:ln w="25400">
          <a:noFill/>
        </a:ln>
        <a:effectLst/>
      </c:spPr>
      <c:txPr>
        <a:bodyPr rot="0" spcFirstLastPara="1" vertOverflow="ellipsis" vert="horz" wrap="square" anchor="ctr" anchorCtr="1"/>
        <a:lstStyle/>
        <a:p>
          <a:pPr>
            <a:defRPr sz="1015" b="1" i="0" u="none" strike="noStrike" kern="1200" baseline="0">
              <a:solidFill>
                <a:srgbClr val="333399"/>
              </a:solidFill>
              <a:latin typeface="Arial"/>
              <a:ea typeface="Arial"/>
              <a:cs typeface="Arial"/>
            </a:defRPr>
          </a:pPr>
          <a:endParaRPr lang="mk-MK"/>
        </a:p>
      </c:txPr>
    </c:legend>
    <c:plotVisOnly val="1"/>
    <c:dispBlanksAs val="gap"/>
    <c:showDLblsOverMax val="0"/>
  </c:chart>
  <c:spPr>
    <a:solidFill>
      <a:srgbClr val="FFFFFF"/>
    </a:solidFill>
    <a:ln w="9525" cap="flat" cmpd="sng" algn="ctr">
      <a:noFill/>
      <a:prstDash val="solid"/>
    </a:ln>
    <a:effectLst/>
  </c:spPr>
  <c:txPr>
    <a:bodyPr/>
    <a:lstStyle/>
    <a:p>
      <a:pPr>
        <a:defRPr sz="1525" b="0" i="0" u="none" strike="noStrike" baseline="0">
          <a:solidFill>
            <a:srgbClr val="000000"/>
          </a:solidFill>
          <a:latin typeface="Arial"/>
          <a:ea typeface="Arial"/>
          <a:cs typeface="Arial"/>
        </a:defRPr>
      </a:pPr>
      <a:endParaRPr lang="mk-MK"/>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rgbClr val="333399"/>
                </a:solidFill>
                <a:latin typeface="Arial"/>
                <a:ea typeface="Arial"/>
                <a:cs typeface="Arial"/>
              </a:defRPr>
            </a:pPr>
            <a:r>
              <a:rPr lang="en-US"/>
              <a:t>Total assets (EUR'm)</a:t>
            </a:r>
          </a:p>
        </c:rich>
      </c:tx>
      <c:layout>
        <c:manualLayout>
          <c:xMode val="edge"/>
          <c:yMode val="edge"/>
          <c:x val="0.35405419392998411"/>
          <c:y val="3.3333333333333333E-2"/>
        </c:manualLayout>
      </c:layout>
      <c:overlay val="0"/>
      <c:spPr>
        <a:noFill/>
        <a:ln w="25400">
          <a:noFill/>
        </a:ln>
        <a:effectLst/>
      </c:spPr>
      <c:txPr>
        <a:bodyPr rot="0" spcFirstLastPara="1" vertOverflow="ellipsis" vert="horz" wrap="square" anchor="ctr" anchorCtr="1"/>
        <a:lstStyle/>
        <a:p>
          <a:pPr>
            <a:defRPr sz="1600" b="1" i="0" u="none" strike="noStrike" kern="1200" baseline="0">
              <a:solidFill>
                <a:srgbClr val="333399"/>
              </a:solidFill>
              <a:latin typeface="Arial"/>
              <a:ea typeface="Arial"/>
              <a:cs typeface="Arial"/>
            </a:defRPr>
          </a:pPr>
          <a:endParaRPr lang="mk-MK"/>
        </a:p>
      </c:txPr>
    </c:title>
    <c:autoTitleDeleted val="0"/>
    <c:plotArea>
      <c:layout>
        <c:manualLayout>
          <c:layoutTarget val="inner"/>
          <c:xMode val="edge"/>
          <c:yMode val="edge"/>
          <c:x val="0.11216216216216217"/>
          <c:y val="0.21794926369507134"/>
          <c:w val="0.86891891891891893"/>
          <c:h val="0.53589877779141071"/>
        </c:manualLayout>
      </c:layout>
      <c:barChart>
        <c:barDir val="col"/>
        <c:grouping val="clustered"/>
        <c:varyColors val="0"/>
        <c:ser>
          <c:idx val="0"/>
          <c:order val="0"/>
          <c:tx>
            <c:strRef>
              <c:f>'sl.15-20 ang'!$A$4</c:f>
              <c:strCache>
                <c:ptCount val="1"/>
                <c:pt idx="0">
                  <c:v>Total assets</c:v>
                </c:pt>
              </c:strCache>
            </c:strRef>
          </c:tx>
          <c:spPr>
            <a:solidFill>
              <a:srgbClr val="C00000"/>
            </a:solidFill>
            <a:ln>
              <a:noFill/>
            </a:ln>
            <a:effectLst/>
          </c:spPr>
          <c:invertIfNegative val="0"/>
          <c:dLbls>
            <c:spPr>
              <a:noFill/>
              <a:ln w="25400">
                <a:noFill/>
              </a:ln>
              <a:effectLst/>
            </c:spPr>
            <c:txPr>
              <a:bodyPr rot="0" spcFirstLastPara="1" vertOverflow="ellipsis" vert="horz" wrap="square" anchor="ctr" anchorCtr="1"/>
              <a:lstStyle/>
              <a:p>
                <a:pPr>
                  <a:defRPr sz="1525" b="1" i="0" u="none" strike="noStrike" kern="1200" baseline="0">
                    <a:solidFill>
                      <a:srgbClr val="333399"/>
                    </a:solidFill>
                    <a:latin typeface="Arial"/>
                    <a:ea typeface="Arial"/>
                    <a:cs typeface="Arial"/>
                  </a:defRPr>
                </a:pPr>
                <a:endParaRPr lang="mk-MK"/>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'sl.15-20 ang'!$M$3:$P$3</c:f>
              <c:strCache>
                <c:ptCount val="4"/>
                <c:pt idx="0">
                  <c:v>2018</c:v>
                </c:pt>
                <c:pt idx="1">
                  <c:v>2019</c:v>
                </c:pt>
                <c:pt idx="2">
                  <c:v>2020</c:v>
                </c:pt>
                <c:pt idx="3">
                  <c:v>Q2 2021</c:v>
                </c:pt>
              </c:strCache>
            </c:strRef>
          </c:cat>
          <c:val>
            <c:numRef>
              <c:f>'sl.15-20 ang'!$M$4:$P$4</c:f>
              <c:numCache>
                <c:formatCode>#,##0</c:formatCode>
                <c:ptCount val="4"/>
                <c:pt idx="0">
                  <c:v>8187.1534271078954</c:v>
                </c:pt>
                <c:pt idx="1">
                  <c:v>8944.6797298879737</c:v>
                </c:pt>
                <c:pt idx="2">
                  <c:v>9490.4042532499097</c:v>
                </c:pt>
                <c:pt idx="3">
                  <c:v>9780.4846421914262</c:v>
                </c:pt>
              </c:numCache>
            </c:numRef>
          </c:val>
          <c:extLst>
            <c:ext xmlns:c16="http://schemas.microsoft.com/office/drawing/2014/chart" uri="{C3380CC4-5D6E-409C-BE32-E72D297353CC}">
              <c16:uniqueId val="{00000000-2204-40E1-9699-F3468444FDF9}"/>
            </c:ext>
          </c:extLst>
        </c:ser>
        <c:dLbls>
          <c:showLegendKey val="0"/>
          <c:showVal val="0"/>
          <c:showCatName val="0"/>
          <c:showSerName val="0"/>
          <c:showPercent val="0"/>
          <c:showBubbleSize val="0"/>
        </c:dLbls>
        <c:gapWidth val="150"/>
        <c:axId val="161736248"/>
        <c:axId val="161485712"/>
      </c:barChart>
      <c:catAx>
        <c:axId val="161736248"/>
        <c:scaling>
          <c:orientation val="minMax"/>
        </c:scaling>
        <c:delete val="0"/>
        <c:axPos val="b"/>
        <c:numFmt formatCode="General" sourceLinked="1"/>
        <c:majorTickMark val="out"/>
        <c:minorTickMark val="none"/>
        <c:tickLblPos val="nextTo"/>
        <c:spPr>
          <a:noFill/>
          <a:ln w="3175" cap="flat" cmpd="sng" algn="ctr">
            <a:solidFill>
              <a:srgbClr val="000000"/>
            </a:solidFill>
            <a:prstDash val="solid"/>
            <a:round/>
          </a:ln>
          <a:effectLst/>
        </c:spPr>
        <c:txPr>
          <a:bodyPr rot="0" spcFirstLastPara="1" vertOverflow="ellipsis" wrap="square" anchor="ctr" anchorCtr="1"/>
          <a:lstStyle/>
          <a:p>
            <a:pPr>
              <a:defRPr sz="1525" b="1" i="0" u="none" strike="noStrike" kern="1200" baseline="0">
                <a:solidFill>
                  <a:srgbClr val="333399"/>
                </a:solidFill>
                <a:latin typeface="Arial"/>
                <a:ea typeface="Arial"/>
                <a:cs typeface="Arial"/>
              </a:defRPr>
            </a:pPr>
            <a:endParaRPr lang="mk-MK"/>
          </a:p>
        </c:txPr>
        <c:crossAx val="161485712"/>
        <c:crosses val="autoZero"/>
        <c:auto val="1"/>
        <c:lblAlgn val="ctr"/>
        <c:lblOffset val="100"/>
        <c:tickLblSkip val="1"/>
        <c:tickMarkSkip val="1"/>
        <c:noMultiLvlLbl val="0"/>
      </c:catAx>
      <c:valAx>
        <c:axId val="161485712"/>
        <c:scaling>
          <c:orientation val="minMax"/>
        </c:scaling>
        <c:delete val="0"/>
        <c:axPos val="l"/>
        <c:majorGridlines>
          <c:spPr>
            <a:ln w="3175" cap="flat" cmpd="sng" algn="ctr">
              <a:solidFill>
                <a:srgbClr val="FFFFFF"/>
              </a:solidFill>
              <a:prstDash val="solid"/>
              <a:round/>
            </a:ln>
            <a:effectLst/>
          </c:spPr>
        </c:majorGridlines>
        <c:numFmt formatCode="#,##0" sourceLinked="1"/>
        <c:majorTickMark val="out"/>
        <c:minorTickMark val="none"/>
        <c:tickLblPos val="nextTo"/>
        <c:spPr>
          <a:noFill/>
          <a:ln w="3175" cap="flat" cmpd="sng" algn="ctr">
            <a:solidFill>
              <a:srgbClr val="000000"/>
            </a:solidFill>
            <a:prstDash val="solid"/>
            <a:round/>
          </a:ln>
          <a:effectLst/>
        </c:spPr>
        <c:txPr>
          <a:bodyPr rot="0" spcFirstLastPara="1" vertOverflow="ellipsis" wrap="square" anchor="ctr" anchorCtr="1"/>
          <a:lstStyle/>
          <a:p>
            <a:pPr>
              <a:defRPr sz="1525" b="1" i="0" u="none" strike="noStrike" kern="1200" baseline="0">
                <a:solidFill>
                  <a:srgbClr val="333399"/>
                </a:solidFill>
                <a:latin typeface="Arial"/>
                <a:ea typeface="Arial"/>
                <a:cs typeface="Arial"/>
              </a:defRPr>
            </a:pPr>
            <a:endParaRPr lang="mk-MK"/>
          </a:p>
        </c:txPr>
        <c:crossAx val="161736248"/>
        <c:crosses val="autoZero"/>
        <c:crossBetween val="between"/>
      </c:valAx>
      <c:spPr>
        <a:noFill/>
        <a:ln w="25400">
          <a:noFill/>
        </a:ln>
        <a:effectLst/>
      </c:spPr>
    </c:plotArea>
    <c:legend>
      <c:legendPos val="r"/>
      <c:layout>
        <c:manualLayout>
          <c:xMode val="edge"/>
          <c:yMode val="edge"/>
          <c:x val="0.32906556974872375"/>
          <c:y val="0.9102585638333669"/>
          <c:w val="0.3546737643710029"/>
          <c:h val="7.6923346120196467E-2"/>
        </c:manualLayout>
      </c:layout>
      <c:overlay val="0"/>
      <c:spPr>
        <a:noFill/>
        <a:ln w="25400">
          <a:noFill/>
        </a:ln>
        <a:effectLst/>
      </c:spPr>
      <c:txPr>
        <a:bodyPr rot="0" spcFirstLastPara="1" vertOverflow="ellipsis" vert="horz" wrap="square" anchor="ctr" anchorCtr="1"/>
        <a:lstStyle/>
        <a:p>
          <a:pPr>
            <a:defRPr sz="1015" b="1" i="0" u="none" strike="noStrike" kern="1200" baseline="0">
              <a:solidFill>
                <a:srgbClr val="333399"/>
              </a:solidFill>
              <a:latin typeface="Arial"/>
              <a:ea typeface="Arial"/>
              <a:cs typeface="Arial"/>
            </a:defRPr>
          </a:pPr>
          <a:endParaRPr lang="mk-MK"/>
        </a:p>
      </c:txPr>
    </c:legend>
    <c:plotVisOnly val="1"/>
    <c:dispBlanksAs val="gap"/>
    <c:showDLblsOverMax val="0"/>
  </c:chart>
  <c:spPr>
    <a:solidFill>
      <a:srgbClr val="FFFFFF"/>
    </a:solidFill>
    <a:ln w="9525" cap="flat" cmpd="sng" algn="ctr">
      <a:noFill/>
      <a:prstDash val="solid"/>
    </a:ln>
    <a:effectLst/>
  </c:spPr>
  <c:txPr>
    <a:bodyPr/>
    <a:lstStyle/>
    <a:p>
      <a:pPr>
        <a:defRPr sz="1525" b="0" i="0" u="none" strike="noStrike" baseline="0">
          <a:solidFill>
            <a:srgbClr val="000000"/>
          </a:solidFill>
          <a:latin typeface="Arial"/>
          <a:ea typeface="Arial"/>
          <a:cs typeface="Arial"/>
        </a:defRPr>
      </a:pPr>
      <a:endParaRPr lang="mk-MK"/>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600" b="1" i="0" u="none" strike="noStrike" kern="1200" baseline="0">
                <a:solidFill>
                  <a:srgbClr val="333399"/>
                </a:solidFill>
                <a:latin typeface="Arial"/>
                <a:ea typeface="Arial"/>
                <a:cs typeface="Arial"/>
              </a:defRPr>
            </a:pPr>
            <a:r>
              <a:rPr lang="en-US"/>
              <a:t>Placements to non-financial entities (net) (EUR'm)</a:t>
            </a:r>
          </a:p>
        </c:rich>
      </c:tx>
      <c:layout>
        <c:manualLayout>
          <c:xMode val="edge"/>
          <c:yMode val="edge"/>
          <c:x val="0.1566756413512827"/>
          <c:y val="3.3248081841432228E-2"/>
        </c:manualLayout>
      </c:layout>
      <c:overlay val="0"/>
      <c:spPr>
        <a:noFill/>
        <a:ln w="25400">
          <a:noFill/>
        </a:ln>
        <a:effectLst/>
      </c:spPr>
      <c:txPr>
        <a:bodyPr rot="0" spcFirstLastPara="1" vertOverflow="ellipsis" vert="horz" wrap="square" anchor="ctr" anchorCtr="1"/>
        <a:lstStyle/>
        <a:p>
          <a:pPr>
            <a:defRPr sz="1600" b="1" i="0" u="none" strike="noStrike" kern="1200" baseline="0">
              <a:solidFill>
                <a:srgbClr val="333399"/>
              </a:solidFill>
              <a:latin typeface="Arial"/>
              <a:ea typeface="Arial"/>
              <a:cs typeface="Arial"/>
            </a:defRPr>
          </a:pPr>
          <a:endParaRPr lang="mk-MK"/>
        </a:p>
      </c:txPr>
    </c:title>
    <c:autoTitleDeleted val="0"/>
    <c:plotArea>
      <c:layout>
        <c:manualLayout>
          <c:layoutTarget val="inner"/>
          <c:xMode val="edge"/>
          <c:yMode val="edge"/>
          <c:x val="0.11307901907356949"/>
          <c:y val="0.21739157582667618"/>
          <c:w val="0.86784741144414168"/>
          <c:h val="0.53964261764033727"/>
        </c:manualLayout>
      </c:layout>
      <c:barChart>
        <c:barDir val="col"/>
        <c:grouping val="clustered"/>
        <c:varyColors val="0"/>
        <c:ser>
          <c:idx val="0"/>
          <c:order val="0"/>
          <c:spPr>
            <a:solidFill>
              <a:schemeClr val="accent3">
                <a:lumMod val="50000"/>
              </a:schemeClr>
            </a:solidFill>
            <a:ln>
              <a:noFill/>
            </a:ln>
            <a:effectLst/>
          </c:spPr>
          <c:invertIfNegative val="0"/>
          <c:dLbls>
            <c:dLbl>
              <c:idx val="3"/>
              <c:tx>
                <c:rich>
                  <a:bodyPr/>
                  <a:lstStyle/>
                  <a:p>
                    <a:r>
                      <a:rPr lang="en-US"/>
                      <a:t>5,671</a:t>
                    </a:r>
                  </a:p>
                </c:rich>
              </c:tx>
              <c:showLegendKey val="0"/>
              <c:showVal val="0"/>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C37F-4178-AE57-80677C0A0E74}"/>
                </c:ext>
              </c:extLst>
            </c:dLbl>
            <c:spPr>
              <a:noFill/>
              <a:ln w="25400">
                <a:noFill/>
              </a:ln>
              <a:effectLst/>
            </c:spPr>
            <c:txPr>
              <a:bodyPr rot="0" spcFirstLastPara="1" vertOverflow="ellipsis" vert="horz" wrap="square" anchor="ctr" anchorCtr="1"/>
              <a:lstStyle/>
              <a:p>
                <a:pPr>
                  <a:defRPr sz="1500" b="1" i="0" u="none" strike="noStrike" kern="1200" baseline="0">
                    <a:solidFill>
                      <a:srgbClr val="333399"/>
                    </a:solidFill>
                    <a:latin typeface="Arial"/>
                    <a:ea typeface="Arial"/>
                    <a:cs typeface="Arial"/>
                  </a:defRPr>
                </a:pPr>
                <a:endParaRPr lang="mk-MK"/>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'sl.15-20 ang'!$M$93:$P$93</c:f>
              <c:strCache>
                <c:ptCount val="4"/>
                <c:pt idx="0">
                  <c:v>2018</c:v>
                </c:pt>
                <c:pt idx="1">
                  <c:v>2019</c:v>
                </c:pt>
                <c:pt idx="2">
                  <c:v>2020</c:v>
                </c:pt>
                <c:pt idx="3">
                  <c:v>Q2 2021</c:v>
                </c:pt>
              </c:strCache>
            </c:strRef>
          </c:cat>
          <c:val>
            <c:numRef>
              <c:f>'sl.15-20 ang'!$M$94:$P$94</c:f>
              <c:numCache>
                <c:formatCode>#,##0</c:formatCode>
                <c:ptCount val="4"/>
                <c:pt idx="0">
                  <c:v>4879.5674445076838</c:v>
                </c:pt>
                <c:pt idx="1">
                  <c:v>5234.2824986663545</c:v>
                </c:pt>
                <c:pt idx="2">
                  <c:v>5459.4125846921906</c:v>
                </c:pt>
                <c:pt idx="3">
                  <c:v>5670.6540238268899</c:v>
                </c:pt>
              </c:numCache>
            </c:numRef>
          </c:val>
          <c:extLst>
            <c:ext xmlns:c16="http://schemas.microsoft.com/office/drawing/2014/chart" uri="{C3380CC4-5D6E-409C-BE32-E72D297353CC}">
              <c16:uniqueId val="{00000001-C37F-4178-AE57-80677C0A0E74}"/>
            </c:ext>
          </c:extLst>
        </c:ser>
        <c:dLbls>
          <c:showLegendKey val="0"/>
          <c:showVal val="0"/>
          <c:showCatName val="0"/>
          <c:showSerName val="0"/>
          <c:showPercent val="0"/>
          <c:showBubbleSize val="0"/>
        </c:dLbls>
        <c:gapWidth val="150"/>
        <c:axId val="161228120"/>
        <c:axId val="161353104"/>
      </c:barChart>
      <c:catAx>
        <c:axId val="161228120"/>
        <c:scaling>
          <c:orientation val="minMax"/>
        </c:scaling>
        <c:delete val="0"/>
        <c:axPos val="b"/>
        <c:title>
          <c:tx>
            <c:rich>
              <a:bodyPr rot="0" spcFirstLastPara="1" vertOverflow="ellipsis" vert="horz" wrap="square" anchor="ctr" anchorCtr="1"/>
              <a:lstStyle/>
              <a:p>
                <a:pPr algn="ctr" rtl="0">
                  <a:defRPr lang="en-GB" sz="1600" b="1" i="0" u="none" strike="noStrike" kern="1200" baseline="0">
                    <a:solidFill>
                      <a:srgbClr val="333399"/>
                    </a:solidFill>
                    <a:latin typeface="Arial"/>
                    <a:ea typeface="Arial"/>
                    <a:cs typeface="Arial"/>
                  </a:defRPr>
                </a:pPr>
                <a:r>
                  <a:rPr lang="en-GB" sz="1100" b="1" i="0" u="none" strike="noStrike" kern="1200" baseline="0">
                    <a:solidFill>
                      <a:srgbClr val="333399"/>
                    </a:solidFill>
                    <a:latin typeface="Arial"/>
                    <a:ea typeface="Arial"/>
                    <a:cs typeface="Arial"/>
                  </a:rPr>
                  <a:t>Placements to non-financial entities</a:t>
                </a:r>
              </a:p>
            </c:rich>
          </c:tx>
          <c:layout>
            <c:manualLayout>
              <c:xMode val="edge"/>
              <c:yMode val="edge"/>
              <c:x val="0.38340326813986964"/>
              <c:y val="0.89175128045055752"/>
            </c:manualLayout>
          </c:layout>
          <c:overlay val="0"/>
          <c:spPr>
            <a:noFill/>
            <a:ln>
              <a:noFill/>
            </a:ln>
            <a:effectLst/>
          </c:spPr>
          <c:txPr>
            <a:bodyPr rot="0" spcFirstLastPara="1" vertOverflow="ellipsis" vert="horz" wrap="square" anchor="ctr" anchorCtr="1"/>
            <a:lstStyle/>
            <a:p>
              <a:pPr algn="ctr" rtl="0">
                <a:defRPr lang="en-GB" sz="1600" b="1" i="0" u="none" strike="noStrike" kern="1200" baseline="0">
                  <a:solidFill>
                    <a:srgbClr val="333399"/>
                  </a:solidFill>
                  <a:latin typeface="Arial"/>
                  <a:ea typeface="Arial"/>
                  <a:cs typeface="Arial"/>
                </a:defRPr>
              </a:pPr>
              <a:endParaRPr lang="mk-MK"/>
            </a:p>
          </c:txPr>
        </c:title>
        <c:numFmt formatCode="General" sourceLinked="1"/>
        <c:majorTickMark val="out"/>
        <c:minorTickMark val="none"/>
        <c:tickLblPos val="nextTo"/>
        <c:spPr>
          <a:noFill/>
          <a:ln w="3175" cap="flat" cmpd="sng" algn="ctr">
            <a:solidFill>
              <a:srgbClr val="000000"/>
            </a:solidFill>
            <a:prstDash val="solid"/>
            <a:round/>
          </a:ln>
          <a:effectLst/>
        </c:spPr>
        <c:txPr>
          <a:bodyPr rot="0" spcFirstLastPara="1" vertOverflow="ellipsis" wrap="square" anchor="ctr" anchorCtr="1"/>
          <a:lstStyle/>
          <a:p>
            <a:pPr>
              <a:defRPr sz="1500" b="1" i="0" u="none" strike="noStrike" kern="1200" baseline="0">
                <a:solidFill>
                  <a:srgbClr val="333399"/>
                </a:solidFill>
                <a:latin typeface="Arial"/>
                <a:ea typeface="Arial"/>
                <a:cs typeface="Arial"/>
              </a:defRPr>
            </a:pPr>
            <a:endParaRPr lang="mk-MK"/>
          </a:p>
        </c:txPr>
        <c:crossAx val="161353104"/>
        <c:crosses val="autoZero"/>
        <c:auto val="1"/>
        <c:lblAlgn val="ctr"/>
        <c:lblOffset val="100"/>
        <c:tickLblSkip val="1"/>
        <c:tickMarkSkip val="1"/>
        <c:noMultiLvlLbl val="0"/>
      </c:catAx>
      <c:valAx>
        <c:axId val="161353104"/>
        <c:scaling>
          <c:orientation val="minMax"/>
          <c:max val="6000"/>
          <c:min val="3000"/>
        </c:scaling>
        <c:delete val="0"/>
        <c:axPos val="l"/>
        <c:majorGridlines>
          <c:spPr>
            <a:ln w="3175" cap="flat" cmpd="sng" algn="ctr">
              <a:solidFill>
                <a:srgbClr val="FFFFFF"/>
              </a:solidFill>
              <a:prstDash val="solid"/>
              <a:round/>
            </a:ln>
            <a:effectLst/>
          </c:spPr>
        </c:majorGridlines>
        <c:numFmt formatCode="#,##0" sourceLinked="1"/>
        <c:majorTickMark val="out"/>
        <c:minorTickMark val="none"/>
        <c:tickLblPos val="nextTo"/>
        <c:spPr>
          <a:noFill/>
          <a:ln w="3175" cap="flat" cmpd="sng" algn="ctr">
            <a:solidFill>
              <a:srgbClr val="000000"/>
            </a:solidFill>
            <a:prstDash val="solid"/>
            <a:round/>
          </a:ln>
          <a:effectLst/>
        </c:spPr>
        <c:txPr>
          <a:bodyPr rot="0" spcFirstLastPara="1" vertOverflow="ellipsis" wrap="square" anchor="ctr" anchorCtr="1"/>
          <a:lstStyle/>
          <a:p>
            <a:pPr>
              <a:defRPr sz="1500" b="1" i="0" u="none" strike="noStrike" kern="1200" baseline="0">
                <a:solidFill>
                  <a:srgbClr val="333399"/>
                </a:solidFill>
                <a:latin typeface="Arial"/>
                <a:ea typeface="Arial"/>
                <a:cs typeface="Arial"/>
              </a:defRPr>
            </a:pPr>
            <a:endParaRPr lang="mk-MK"/>
          </a:p>
        </c:txPr>
        <c:crossAx val="161228120"/>
        <c:crosses val="autoZero"/>
        <c:crossBetween val="between"/>
      </c:valAx>
      <c:spPr>
        <a:noFill/>
        <a:ln w="25400">
          <a:noFill/>
        </a:ln>
        <a:effectLst/>
      </c:spPr>
    </c:plotArea>
    <c:plotVisOnly val="1"/>
    <c:dispBlanksAs val="gap"/>
    <c:showDLblsOverMax val="0"/>
  </c:chart>
  <c:spPr>
    <a:noFill/>
    <a:ln w="9525" cap="flat" cmpd="sng" algn="ctr">
      <a:noFill/>
      <a:prstDash val="solid"/>
    </a:ln>
    <a:effectLst/>
  </c:spPr>
  <c:txPr>
    <a:bodyPr/>
    <a:lstStyle/>
    <a:p>
      <a:pPr>
        <a:defRPr sz="1500" b="0" i="0" u="none" strike="noStrike" baseline="0">
          <a:solidFill>
            <a:srgbClr val="000000"/>
          </a:solidFill>
          <a:latin typeface="Arial"/>
          <a:ea typeface="Arial"/>
          <a:cs typeface="Arial"/>
        </a:defRPr>
      </a:pPr>
      <a:endParaRPr lang="mk-MK"/>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b="1" i="0" u="none" strike="noStrike" baseline="0">
                <a:solidFill>
                  <a:srgbClr val="333399"/>
                </a:solidFill>
                <a:latin typeface="Arial"/>
                <a:ea typeface="Arial"/>
                <a:cs typeface="Arial"/>
              </a:defRPr>
            </a:pPr>
            <a:r>
              <a:rPr lang="en-US"/>
              <a:t>Deposits from non-financial entities (EUR'm) </a:t>
            </a:r>
          </a:p>
        </c:rich>
      </c:tx>
      <c:layout>
        <c:manualLayout>
          <c:xMode val="edge"/>
          <c:yMode val="edge"/>
          <c:x val="0.1934604120430892"/>
          <c:y val="3.3419281139080416E-2"/>
        </c:manualLayout>
      </c:layout>
      <c:overlay val="0"/>
      <c:spPr>
        <a:noFill/>
        <a:ln w="25400">
          <a:noFill/>
        </a:ln>
      </c:spPr>
    </c:title>
    <c:autoTitleDeleted val="0"/>
    <c:plotArea>
      <c:layout>
        <c:manualLayout>
          <c:layoutTarget val="inner"/>
          <c:xMode val="edge"/>
          <c:yMode val="edge"/>
          <c:x val="0.11475487711559623"/>
          <c:y val="0.21850892758123541"/>
          <c:w val="0.86784741144414168"/>
          <c:h val="0.53727506426735216"/>
        </c:manualLayout>
      </c:layout>
      <c:barChart>
        <c:barDir val="col"/>
        <c:grouping val="clustered"/>
        <c:varyColors val="0"/>
        <c:ser>
          <c:idx val="0"/>
          <c:order val="0"/>
          <c:tx>
            <c:strRef>
              <c:f>'sl.15-20 ang'!$A$123</c:f>
              <c:strCache>
                <c:ptCount val="1"/>
                <c:pt idx="0">
                  <c:v>Deposits from non-financial entities</c:v>
                </c:pt>
              </c:strCache>
            </c:strRef>
          </c:tx>
          <c:spPr>
            <a:solidFill>
              <a:schemeClr val="accent3">
                <a:lumMod val="50000"/>
              </a:schemeClr>
            </a:solidFill>
            <a:ln w="12700">
              <a:solidFill>
                <a:srgbClr val="000000"/>
              </a:solidFill>
              <a:prstDash val="solid"/>
            </a:ln>
          </c:spPr>
          <c:invertIfNegative val="0"/>
          <c:dLbls>
            <c:spPr>
              <a:noFill/>
              <a:ln w="25400">
                <a:noFill/>
              </a:ln>
            </c:spPr>
            <c:txPr>
              <a:bodyPr/>
              <a:lstStyle/>
              <a:p>
                <a:pPr>
                  <a:defRPr sz="1500" b="1" i="0" u="none" strike="noStrike" baseline="0">
                    <a:solidFill>
                      <a:srgbClr val="333399"/>
                    </a:solidFill>
                    <a:latin typeface="Arial"/>
                    <a:ea typeface="Arial"/>
                    <a:cs typeface="Arial"/>
                  </a:defRPr>
                </a:pPr>
                <a:endParaRPr lang="mk-MK"/>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'sl.15-20 ang'!$M$122:$P$122</c:f>
              <c:strCache>
                <c:ptCount val="4"/>
                <c:pt idx="0">
                  <c:v>2018</c:v>
                </c:pt>
                <c:pt idx="1">
                  <c:v>2019</c:v>
                </c:pt>
                <c:pt idx="2">
                  <c:v>2020</c:v>
                </c:pt>
                <c:pt idx="3">
                  <c:v>Q2 2021</c:v>
                </c:pt>
              </c:strCache>
            </c:strRef>
          </c:cat>
          <c:val>
            <c:numRef>
              <c:f>'sl.15-20 ang'!$M$123:$P$123</c:f>
              <c:numCache>
                <c:formatCode>#,##0</c:formatCode>
                <c:ptCount val="4"/>
                <c:pt idx="0">
                  <c:v>6038.4258882836002</c:v>
                </c:pt>
                <c:pt idx="1">
                  <c:v>6596.4551049351394</c:v>
                </c:pt>
                <c:pt idx="2">
                  <c:v>6984.0016857392939</c:v>
                </c:pt>
                <c:pt idx="3">
                  <c:v>7207.0508144906398</c:v>
                </c:pt>
              </c:numCache>
            </c:numRef>
          </c:val>
          <c:extLst>
            <c:ext xmlns:c16="http://schemas.microsoft.com/office/drawing/2014/chart" uri="{C3380CC4-5D6E-409C-BE32-E72D297353CC}">
              <c16:uniqueId val="{00000000-A262-4D51-96AB-FEBEA881F74A}"/>
            </c:ext>
          </c:extLst>
        </c:ser>
        <c:dLbls>
          <c:showLegendKey val="0"/>
          <c:showVal val="0"/>
          <c:showCatName val="0"/>
          <c:showSerName val="0"/>
          <c:showPercent val="0"/>
          <c:showBubbleSize val="0"/>
        </c:dLbls>
        <c:gapWidth val="150"/>
        <c:axId val="162774640"/>
        <c:axId val="160452032"/>
      </c:barChart>
      <c:catAx>
        <c:axId val="162774640"/>
        <c:scaling>
          <c:orientation val="minMax"/>
        </c:scaling>
        <c:delete val="0"/>
        <c:axPos val="b"/>
        <c:numFmt formatCode="General" sourceLinked="1"/>
        <c:majorTickMark val="out"/>
        <c:minorTickMark val="none"/>
        <c:tickLblPos val="nextTo"/>
        <c:spPr>
          <a:ln w="3175">
            <a:solidFill>
              <a:srgbClr val="000000"/>
            </a:solidFill>
            <a:prstDash val="solid"/>
          </a:ln>
        </c:spPr>
        <c:txPr>
          <a:bodyPr rot="0" vert="horz"/>
          <a:lstStyle/>
          <a:p>
            <a:pPr>
              <a:defRPr sz="1500" b="1" i="0" u="none" strike="noStrike" baseline="0">
                <a:solidFill>
                  <a:srgbClr val="333399"/>
                </a:solidFill>
                <a:latin typeface="Arial"/>
                <a:ea typeface="Arial"/>
                <a:cs typeface="Arial"/>
              </a:defRPr>
            </a:pPr>
            <a:endParaRPr lang="mk-MK"/>
          </a:p>
        </c:txPr>
        <c:crossAx val="160452032"/>
        <c:crosses val="autoZero"/>
        <c:auto val="1"/>
        <c:lblAlgn val="ctr"/>
        <c:lblOffset val="100"/>
        <c:tickLblSkip val="1"/>
        <c:tickMarkSkip val="1"/>
        <c:noMultiLvlLbl val="0"/>
      </c:catAx>
      <c:valAx>
        <c:axId val="160452032"/>
        <c:scaling>
          <c:orientation val="minMax"/>
        </c:scaling>
        <c:delete val="0"/>
        <c:axPos val="l"/>
        <c:majorGridlines>
          <c:spPr>
            <a:ln w="3175">
              <a:solidFill>
                <a:srgbClr val="FFFFFF"/>
              </a:solidFill>
              <a:prstDash val="solid"/>
            </a:ln>
          </c:spPr>
        </c:majorGridlines>
        <c:numFmt formatCode="#,##0" sourceLinked="1"/>
        <c:majorTickMark val="out"/>
        <c:minorTickMark val="none"/>
        <c:tickLblPos val="nextTo"/>
        <c:spPr>
          <a:ln w="3175">
            <a:solidFill>
              <a:srgbClr val="000000"/>
            </a:solidFill>
            <a:prstDash val="solid"/>
          </a:ln>
        </c:spPr>
        <c:txPr>
          <a:bodyPr rot="0" vert="horz"/>
          <a:lstStyle/>
          <a:p>
            <a:pPr>
              <a:defRPr sz="1500" b="1" i="0" u="none" strike="noStrike" baseline="0">
                <a:solidFill>
                  <a:srgbClr val="333399"/>
                </a:solidFill>
                <a:latin typeface="Arial"/>
                <a:ea typeface="Arial"/>
                <a:cs typeface="Arial"/>
              </a:defRPr>
            </a:pPr>
            <a:endParaRPr lang="mk-MK"/>
          </a:p>
        </c:txPr>
        <c:crossAx val="162774640"/>
        <c:crosses val="autoZero"/>
        <c:crossBetween val="between"/>
      </c:valAx>
      <c:spPr>
        <a:noFill/>
        <a:ln w="25400">
          <a:noFill/>
        </a:ln>
      </c:spPr>
    </c:plotArea>
    <c:legend>
      <c:legendPos val="r"/>
      <c:layout>
        <c:manualLayout>
          <c:xMode val="edge"/>
          <c:yMode val="edge"/>
          <c:x val="0.28957572274493371"/>
          <c:y val="0.91342070868466918"/>
          <c:w val="0.50836618395673505"/>
          <c:h val="7.5129533678756522E-2"/>
        </c:manualLayout>
      </c:layout>
      <c:overlay val="0"/>
      <c:spPr>
        <a:noFill/>
        <a:ln w="25400">
          <a:noFill/>
        </a:ln>
      </c:spPr>
      <c:txPr>
        <a:bodyPr/>
        <a:lstStyle/>
        <a:p>
          <a:pPr>
            <a:defRPr sz="1065" b="1" i="0" u="none" strike="noStrike" baseline="0">
              <a:solidFill>
                <a:srgbClr val="333399"/>
              </a:solidFill>
              <a:latin typeface="Arial"/>
              <a:ea typeface="Arial"/>
              <a:cs typeface="Arial"/>
            </a:defRPr>
          </a:pPr>
          <a:endParaRPr lang="mk-MK"/>
        </a:p>
      </c:txPr>
    </c:legend>
    <c:plotVisOnly val="1"/>
    <c:dispBlanksAs val="gap"/>
    <c:showDLblsOverMax val="0"/>
  </c:chart>
  <c:spPr>
    <a:noFill/>
    <a:ln w="9525">
      <a:noFill/>
    </a:ln>
  </c:spPr>
  <c:txPr>
    <a:bodyPr/>
    <a:lstStyle/>
    <a:p>
      <a:pPr>
        <a:defRPr sz="1500" b="0" i="0" u="none" strike="noStrike" baseline="0">
          <a:solidFill>
            <a:srgbClr val="000000"/>
          </a:solidFill>
          <a:latin typeface="Arial"/>
          <a:ea typeface="Arial"/>
          <a:cs typeface="Arial"/>
        </a:defRPr>
      </a:pPr>
      <a:endParaRPr lang="mk-MK"/>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b="1" i="0" u="none" strike="noStrike" baseline="0">
                <a:solidFill>
                  <a:srgbClr val="003366"/>
                </a:solidFill>
                <a:latin typeface="Arial"/>
                <a:ea typeface="Arial"/>
                <a:cs typeface="Arial"/>
              </a:defRPr>
            </a:pPr>
            <a:r>
              <a:rPr lang="en-US"/>
              <a:t>Capital &amp; reserves (EUR'm)</a:t>
            </a:r>
          </a:p>
        </c:rich>
      </c:tx>
      <c:layout>
        <c:manualLayout>
          <c:xMode val="edge"/>
          <c:yMode val="edge"/>
          <c:x val="0.31010991025863033"/>
          <c:y val="3.3248081841432228E-2"/>
        </c:manualLayout>
      </c:layout>
      <c:overlay val="0"/>
      <c:spPr>
        <a:noFill/>
        <a:ln w="25400">
          <a:noFill/>
        </a:ln>
      </c:spPr>
    </c:title>
    <c:autoTitleDeleted val="0"/>
    <c:plotArea>
      <c:layout>
        <c:manualLayout>
          <c:layoutTarget val="inner"/>
          <c:xMode val="edge"/>
          <c:yMode val="edge"/>
          <c:x val="9.0164054714255024E-2"/>
          <c:y val="0.21739157582667618"/>
          <c:w val="0.89071157081354968"/>
          <c:h val="0.5422001655912394"/>
        </c:manualLayout>
      </c:layout>
      <c:barChart>
        <c:barDir val="col"/>
        <c:grouping val="clustered"/>
        <c:varyColors val="0"/>
        <c:ser>
          <c:idx val="0"/>
          <c:order val="0"/>
          <c:tx>
            <c:strRef>
              <c:f>'sl.15-20 ang'!$A$34</c:f>
              <c:strCache>
                <c:ptCount val="1"/>
                <c:pt idx="0">
                  <c:v>Capital and reserves</c:v>
                </c:pt>
              </c:strCache>
            </c:strRef>
          </c:tx>
          <c:spPr>
            <a:solidFill>
              <a:schemeClr val="accent3">
                <a:lumMod val="50000"/>
              </a:schemeClr>
            </a:solidFill>
            <a:ln w="12700">
              <a:solidFill>
                <a:srgbClr val="000000"/>
              </a:solidFill>
              <a:prstDash val="solid"/>
            </a:ln>
          </c:spPr>
          <c:invertIfNegative val="0"/>
          <c:dLbls>
            <c:spPr>
              <a:noFill/>
              <a:ln w="25400">
                <a:noFill/>
              </a:ln>
            </c:spPr>
            <c:txPr>
              <a:bodyPr/>
              <a:lstStyle/>
              <a:p>
                <a:pPr>
                  <a:defRPr sz="1800" b="1" i="0" u="none" strike="noStrike" baseline="0">
                    <a:solidFill>
                      <a:srgbClr val="003366"/>
                    </a:solidFill>
                    <a:latin typeface="Arial"/>
                    <a:ea typeface="Arial"/>
                    <a:cs typeface="Arial"/>
                  </a:defRPr>
                </a:pPr>
                <a:endParaRPr lang="mk-MK"/>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'sl.15-20 ang'!$M$33:$P$33</c:f>
              <c:strCache>
                <c:ptCount val="4"/>
                <c:pt idx="0">
                  <c:v>2018</c:v>
                </c:pt>
                <c:pt idx="1">
                  <c:v>2019</c:v>
                </c:pt>
                <c:pt idx="2">
                  <c:v>2020</c:v>
                </c:pt>
                <c:pt idx="3">
                  <c:v>Q2 2021</c:v>
                </c:pt>
              </c:strCache>
            </c:strRef>
          </c:cat>
          <c:val>
            <c:numRef>
              <c:f>'sl.15-20 ang'!$M$34:$P$34</c:f>
              <c:numCache>
                <c:formatCode>0</c:formatCode>
                <c:ptCount val="4"/>
                <c:pt idx="0" formatCode="#,##0">
                  <c:v>883.51898528335641</c:v>
                </c:pt>
                <c:pt idx="1">
                  <c:v>980.63611642400826</c:v>
                </c:pt>
                <c:pt idx="2" formatCode="#,##0">
                  <c:v>1105.0507342691346</c:v>
                </c:pt>
                <c:pt idx="3" formatCode="#,##0">
                  <c:v>1244.0716427587324</c:v>
                </c:pt>
              </c:numCache>
            </c:numRef>
          </c:val>
          <c:extLst>
            <c:ext xmlns:c16="http://schemas.microsoft.com/office/drawing/2014/chart" uri="{C3380CC4-5D6E-409C-BE32-E72D297353CC}">
              <c16:uniqueId val="{00000000-6022-4CA2-A55A-CC8486C6B6CC}"/>
            </c:ext>
          </c:extLst>
        </c:ser>
        <c:dLbls>
          <c:showLegendKey val="0"/>
          <c:showVal val="0"/>
          <c:showCatName val="0"/>
          <c:showSerName val="0"/>
          <c:showPercent val="0"/>
          <c:showBubbleSize val="0"/>
        </c:dLbls>
        <c:gapWidth val="150"/>
        <c:axId val="160453208"/>
        <c:axId val="160453600"/>
      </c:barChart>
      <c:catAx>
        <c:axId val="160453208"/>
        <c:scaling>
          <c:orientation val="minMax"/>
        </c:scaling>
        <c:delete val="0"/>
        <c:axPos val="b"/>
        <c:numFmt formatCode="General" sourceLinked="1"/>
        <c:majorTickMark val="out"/>
        <c:minorTickMark val="none"/>
        <c:tickLblPos val="nextTo"/>
        <c:spPr>
          <a:ln w="3175">
            <a:solidFill>
              <a:srgbClr val="000000"/>
            </a:solidFill>
            <a:prstDash val="solid"/>
          </a:ln>
        </c:spPr>
        <c:txPr>
          <a:bodyPr rot="0" vert="horz"/>
          <a:lstStyle/>
          <a:p>
            <a:pPr>
              <a:defRPr sz="1800" b="1" i="0" u="none" strike="noStrike" baseline="0">
                <a:solidFill>
                  <a:srgbClr val="003366"/>
                </a:solidFill>
                <a:latin typeface="Arial"/>
                <a:ea typeface="Arial"/>
                <a:cs typeface="Arial"/>
              </a:defRPr>
            </a:pPr>
            <a:endParaRPr lang="mk-MK"/>
          </a:p>
        </c:txPr>
        <c:crossAx val="160453600"/>
        <c:crosses val="autoZero"/>
        <c:auto val="1"/>
        <c:lblAlgn val="ctr"/>
        <c:lblOffset val="100"/>
        <c:tickLblSkip val="1"/>
        <c:tickMarkSkip val="1"/>
        <c:noMultiLvlLbl val="0"/>
      </c:catAx>
      <c:valAx>
        <c:axId val="160453600"/>
        <c:scaling>
          <c:orientation val="minMax"/>
        </c:scaling>
        <c:delete val="0"/>
        <c:axPos val="l"/>
        <c:majorGridlines>
          <c:spPr>
            <a:ln w="3175">
              <a:solidFill>
                <a:srgbClr val="FFFFFF"/>
              </a:solidFill>
              <a:prstDash val="solid"/>
            </a:ln>
          </c:spPr>
        </c:majorGridlines>
        <c:numFmt formatCode="#,##0" sourceLinked="1"/>
        <c:majorTickMark val="out"/>
        <c:minorTickMark val="none"/>
        <c:tickLblPos val="nextTo"/>
        <c:spPr>
          <a:ln w="3175">
            <a:solidFill>
              <a:srgbClr val="000000"/>
            </a:solidFill>
            <a:prstDash val="solid"/>
          </a:ln>
        </c:spPr>
        <c:txPr>
          <a:bodyPr rot="0" vert="horz"/>
          <a:lstStyle/>
          <a:p>
            <a:pPr>
              <a:defRPr sz="1600" b="1" i="0" u="none" strike="noStrike" baseline="0">
                <a:solidFill>
                  <a:srgbClr val="003366"/>
                </a:solidFill>
                <a:latin typeface="Arial"/>
                <a:ea typeface="Arial"/>
                <a:cs typeface="Arial"/>
              </a:defRPr>
            </a:pPr>
            <a:endParaRPr lang="mk-MK"/>
          </a:p>
        </c:txPr>
        <c:crossAx val="160453208"/>
        <c:crosses val="autoZero"/>
        <c:crossBetween val="between"/>
      </c:valAx>
      <c:spPr>
        <a:noFill/>
        <a:ln w="25400">
          <a:noFill/>
        </a:ln>
      </c:spPr>
    </c:plotArea>
    <c:legend>
      <c:legendPos val="r"/>
      <c:layout>
        <c:manualLayout>
          <c:xMode val="edge"/>
          <c:yMode val="edge"/>
          <c:x val="0.33635187580853815"/>
          <c:y val="0.91048700753837986"/>
          <c:w val="0.41009055627425611"/>
          <c:h val="7.4168797953964249E-2"/>
        </c:manualLayout>
      </c:layout>
      <c:overlay val="0"/>
      <c:spPr>
        <a:noFill/>
        <a:ln w="25400">
          <a:noFill/>
        </a:ln>
      </c:spPr>
      <c:txPr>
        <a:bodyPr/>
        <a:lstStyle/>
        <a:p>
          <a:pPr>
            <a:defRPr sz="1395" b="1" i="0" u="none" strike="noStrike" baseline="0">
              <a:solidFill>
                <a:srgbClr val="003366"/>
              </a:solidFill>
              <a:latin typeface="Arial"/>
              <a:ea typeface="Arial"/>
              <a:cs typeface="Arial"/>
            </a:defRPr>
          </a:pPr>
          <a:endParaRPr lang="mk-MK"/>
        </a:p>
      </c:txPr>
    </c:legend>
    <c:plotVisOnly val="1"/>
    <c:dispBlanksAs val="gap"/>
    <c:showDLblsOverMax val="0"/>
  </c:chart>
  <c:spPr>
    <a:solidFill>
      <a:srgbClr val="FFFFFF"/>
    </a:solidFill>
    <a:ln w="9525">
      <a:noFill/>
    </a:ln>
  </c:spPr>
  <c:txPr>
    <a:bodyPr/>
    <a:lstStyle/>
    <a:p>
      <a:pPr>
        <a:defRPr sz="1500" b="0" i="0" u="none" strike="noStrike" baseline="0">
          <a:solidFill>
            <a:srgbClr val="000000"/>
          </a:solidFill>
          <a:latin typeface="Arial"/>
          <a:ea typeface="Arial"/>
          <a:cs typeface="Arial"/>
        </a:defRPr>
      </a:pPr>
      <a:endParaRPr lang="mk-MK"/>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rgbClr val="003366"/>
                </a:solidFill>
                <a:latin typeface="Arial"/>
                <a:ea typeface="Arial"/>
                <a:cs typeface="Arial"/>
              </a:defRPr>
            </a:pPr>
            <a:r>
              <a:rPr lang="en-US"/>
              <a:t>Net profit (EUR'm)</a:t>
            </a:r>
          </a:p>
        </c:rich>
      </c:tx>
      <c:layout>
        <c:manualLayout>
          <c:xMode val="edge"/>
          <c:yMode val="edge"/>
          <c:x val="0.37431746646158232"/>
          <c:y val="3.2994923857868022E-2"/>
        </c:manualLayout>
      </c:layout>
      <c:overlay val="0"/>
      <c:spPr>
        <a:noFill/>
        <a:ln w="25400">
          <a:noFill/>
        </a:ln>
        <a:effectLst/>
      </c:spPr>
      <c:txPr>
        <a:bodyPr rot="0" spcFirstLastPara="1" vertOverflow="ellipsis" vert="horz" wrap="square" anchor="ctr" anchorCtr="1"/>
        <a:lstStyle/>
        <a:p>
          <a:pPr>
            <a:defRPr sz="1800" b="1" i="0" u="none" strike="noStrike" kern="1200" baseline="0">
              <a:solidFill>
                <a:srgbClr val="003366"/>
              </a:solidFill>
              <a:latin typeface="Arial"/>
              <a:ea typeface="Arial"/>
              <a:cs typeface="Arial"/>
            </a:defRPr>
          </a:pPr>
          <a:endParaRPr lang="mk-MK"/>
        </a:p>
      </c:txPr>
    </c:title>
    <c:autoTitleDeleted val="0"/>
    <c:plotArea>
      <c:layout>
        <c:manualLayout>
          <c:layoutTarget val="inner"/>
          <c:xMode val="edge"/>
          <c:yMode val="edge"/>
          <c:x val="8.7864759557954378E-2"/>
          <c:y val="0.1379020877469157"/>
          <c:w val="0.92019233368186704"/>
          <c:h val="0.63790266064457679"/>
        </c:manualLayout>
      </c:layout>
      <c:barChart>
        <c:barDir val="col"/>
        <c:grouping val="clustered"/>
        <c:varyColors val="0"/>
        <c:ser>
          <c:idx val="0"/>
          <c:order val="0"/>
          <c:tx>
            <c:strRef>
              <c:f>'sl.15-20 ang'!$A$64</c:f>
              <c:strCache>
                <c:ptCount val="1"/>
                <c:pt idx="0">
                  <c:v>Net profit</c:v>
                </c:pt>
              </c:strCache>
            </c:strRef>
          </c:tx>
          <c:spPr>
            <a:solidFill>
              <a:schemeClr val="accent3">
                <a:lumMod val="50000"/>
              </a:schemeClr>
            </a:solidFill>
            <a:ln>
              <a:noFill/>
            </a:ln>
            <a:effectLst/>
          </c:spPr>
          <c:invertIfNegative val="0"/>
          <c:dLbls>
            <c:dLbl>
              <c:idx val="7"/>
              <c:layout>
                <c:manualLayout>
                  <c:x val="-1.8214936247723133E-3"/>
                  <c:y val="-1.6920473773265651E-2"/>
                </c:manualLayout>
              </c:layout>
              <c:numFmt formatCode="#,##0.0" sourceLinked="0"/>
              <c:spPr>
                <a:noFill/>
                <a:ln>
                  <a:noFill/>
                </a:ln>
                <a:effectLst/>
              </c:spPr>
              <c:txPr>
                <a:bodyPr rot="0" spcFirstLastPara="1" vertOverflow="ellipsis" vert="horz" wrap="square" anchor="ctr" anchorCtr="1"/>
                <a:lstStyle/>
                <a:p>
                  <a:pPr>
                    <a:defRPr sz="1500" b="1" i="0" u="none" strike="noStrike" kern="1200" baseline="0">
                      <a:solidFill>
                        <a:srgbClr val="000000"/>
                      </a:solidFill>
                      <a:latin typeface="Arial"/>
                      <a:ea typeface="Arial"/>
                      <a:cs typeface="Arial"/>
                    </a:defRPr>
                  </a:pPr>
                  <a:endParaRPr lang="mk-MK"/>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DB2-48AC-8812-1087B9C2A4DE}"/>
                </c:ext>
              </c:extLst>
            </c:dLbl>
            <c:dLbl>
              <c:idx val="8"/>
              <c:layout>
                <c:manualLayout>
                  <c:x val="0"/>
                  <c:y val="2.0304834992072692E-2"/>
                </c:manualLayout>
              </c:layout>
              <c:numFmt formatCode="#,##0.0" sourceLinked="0"/>
              <c:spPr>
                <a:noFill/>
                <a:ln>
                  <a:noFill/>
                </a:ln>
                <a:effectLst/>
              </c:spPr>
              <c:txPr>
                <a:bodyPr rot="0" spcFirstLastPara="1" vertOverflow="ellipsis" vert="horz" wrap="square" anchor="ctr" anchorCtr="1"/>
                <a:lstStyle/>
                <a:p>
                  <a:pPr>
                    <a:defRPr sz="1500" b="1" i="0" u="none" strike="noStrike" kern="1200" baseline="0">
                      <a:solidFill>
                        <a:srgbClr val="000000"/>
                      </a:solidFill>
                      <a:latin typeface="Arial"/>
                      <a:ea typeface="Arial"/>
                      <a:cs typeface="Arial"/>
                    </a:defRPr>
                  </a:pPr>
                  <a:endParaRPr lang="mk-MK"/>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DB2-48AC-8812-1087B9C2A4DE}"/>
                </c:ext>
              </c:extLst>
            </c:dLbl>
            <c:numFmt formatCode="#,##0.0" sourceLinked="0"/>
            <c:spPr>
              <a:noFill/>
              <a:ln w="25400">
                <a:noFill/>
              </a:ln>
              <a:effectLst/>
            </c:spPr>
            <c:txPr>
              <a:bodyPr rot="0" spcFirstLastPara="1" vertOverflow="ellipsis" vert="horz" wrap="square" anchor="ctr" anchorCtr="1"/>
              <a:lstStyle/>
              <a:p>
                <a:pPr>
                  <a:defRPr sz="1500" b="1" i="0" u="none" strike="noStrike" kern="1200" baseline="0">
                    <a:solidFill>
                      <a:srgbClr val="000000"/>
                    </a:solidFill>
                    <a:latin typeface="Arial"/>
                    <a:ea typeface="Arial"/>
                    <a:cs typeface="Arial"/>
                  </a:defRPr>
                </a:pPr>
                <a:endParaRPr lang="mk-MK"/>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'sl.15-20 ang'!$M$63:$P$63</c:f>
              <c:strCache>
                <c:ptCount val="4"/>
                <c:pt idx="0">
                  <c:v>2018</c:v>
                </c:pt>
                <c:pt idx="1">
                  <c:v>2019</c:v>
                </c:pt>
                <c:pt idx="2">
                  <c:v>2020</c:v>
                </c:pt>
                <c:pt idx="3">
                  <c:v>Q2 2021</c:v>
                </c:pt>
              </c:strCache>
            </c:strRef>
          </c:cat>
          <c:val>
            <c:numRef>
              <c:f>'sl.15-20 ang'!$M$64:$P$64</c:f>
              <c:numCache>
                <c:formatCode>0.0</c:formatCode>
                <c:ptCount val="4"/>
                <c:pt idx="0" formatCode="#,##0.0">
                  <c:v>135.83218147816896</c:v>
                </c:pt>
                <c:pt idx="1">
                  <c:v>108.72464446959938</c:v>
                </c:pt>
                <c:pt idx="2">
                  <c:v>117.54789768859207</c:v>
                </c:pt>
                <c:pt idx="3">
                  <c:v>73.976821460410079</c:v>
                </c:pt>
              </c:numCache>
            </c:numRef>
          </c:val>
          <c:extLst>
            <c:ext xmlns:c16="http://schemas.microsoft.com/office/drawing/2014/chart" uri="{C3380CC4-5D6E-409C-BE32-E72D297353CC}">
              <c16:uniqueId val="{00000002-DDB2-48AC-8812-1087B9C2A4DE}"/>
            </c:ext>
          </c:extLst>
        </c:ser>
        <c:dLbls>
          <c:showLegendKey val="0"/>
          <c:showVal val="0"/>
          <c:showCatName val="0"/>
          <c:showSerName val="0"/>
          <c:showPercent val="0"/>
          <c:showBubbleSize val="0"/>
        </c:dLbls>
        <c:gapWidth val="150"/>
        <c:axId val="160454776"/>
        <c:axId val="160455168"/>
      </c:barChart>
      <c:catAx>
        <c:axId val="160454776"/>
        <c:scaling>
          <c:orientation val="minMax"/>
        </c:scaling>
        <c:delete val="0"/>
        <c:axPos val="b"/>
        <c:numFmt formatCode="General" sourceLinked="1"/>
        <c:majorTickMark val="out"/>
        <c:minorTickMark val="none"/>
        <c:tickLblPos val="nextTo"/>
        <c:spPr>
          <a:noFill/>
          <a:ln w="3175" cap="flat" cmpd="sng" algn="ctr">
            <a:solidFill>
              <a:srgbClr val="000000"/>
            </a:solidFill>
            <a:prstDash val="solid"/>
            <a:round/>
          </a:ln>
          <a:effectLst/>
        </c:spPr>
        <c:txPr>
          <a:bodyPr rot="0" spcFirstLastPara="1" vertOverflow="ellipsis" wrap="square" anchor="ctr" anchorCtr="1"/>
          <a:lstStyle/>
          <a:p>
            <a:pPr>
              <a:defRPr sz="1600" b="1" i="0" u="none" strike="noStrike" kern="1200" baseline="0">
                <a:solidFill>
                  <a:srgbClr val="003366"/>
                </a:solidFill>
                <a:latin typeface="Arial"/>
                <a:ea typeface="Arial"/>
                <a:cs typeface="Arial"/>
              </a:defRPr>
            </a:pPr>
            <a:endParaRPr lang="mk-MK"/>
          </a:p>
        </c:txPr>
        <c:crossAx val="160455168"/>
        <c:crosses val="autoZero"/>
        <c:auto val="1"/>
        <c:lblAlgn val="ctr"/>
        <c:lblOffset val="300"/>
        <c:tickLblSkip val="1"/>
        <c:tickMarkSkip val="1"/>
        <c:noMultiLvlLbl val="0"/>
      </c:catAx>
      <c:valAx>
        <c:axId val="160455168"/>
        <c:scaling>
          <c:orientation val="minMax"/>
        </c:scaling>
        <c:delete val="0"/>
        <c:axPos val="l"/>
        <c:majorGridlines>
          <c:spPr>
            <a:ln w="3175" cap="flat" cmpd="sng" algn="ctr">
              <a:solidFill>
                <a:srgbClr val="FFFFFF"/>
              </a:solidFill>
              <a:prstDash val="solid"/>
              <a:round/>
            </a:ln>
            <a:effectLst/>
          </c:spPr>
        </c:majorGridlines>
        <c:numFmt formatCode="#,##0.0" sourceLinked="1"/>
        <c:majorTickMark val="out"/>
        <c:minorTickMark val="none"/>
        <c:tickLblPos val="nextTo"/>
        <c:spPr>
          <a:noFill/>
          <a:ln w="3175" cap="flat" cmpd="sng" algn="ctr">
            <a:solidFill>
              <a:srgbClr val="000000"/>
            </a:solidFill>
            <a:prstDash val="solid"/>
            <a:round/>
          </a:ln>
          <a:effectLst/>
        </c:spPr>
        <c:txPr>
          <a:bodyPr rot="0" spcFirstLastPara="1" vertOverflow="ellipsis" wrap="square" anchor="ctr" anchorCtr="1"/>
          <a:lstStyle/>
          <a:p>
            <a:pPr>
              <a:defRPr sz="1600" b="1" i="0" u="none" strike="noStrike" kern="1200" baseline="0">
                <a:solidFill>
                  <a:srgbClr val="003366"/>
                </a:solidFill>
                <a:latin typeface="Arial"/>
                <a:ea typeface="Arial"/>
                <a:cs typeface="Arial"/>
              </a:defRPr>
            </a:pPr>
            <a:endParaRPr lang="mk-MK"/>
          </a:p>
        </c:txPr>
        <c:crossAx val="160454776"/>
        <c:crosses val="autoZero"/>
        <c:crossBetween val="between"/>
      </c:valAx>
      <c:spPr>
        <a:noFill/>
        <a:ln w="25400">
          <a:noFill/>
        </a:ln>
        <a:effectLst/>
      </c:spPr>
    </c:plotArea>
    <c:legend>
      <c:legendPos val="r"/>
      <c:layout>
        <c:manualLayout>
          <c:xMode val="edge"/>
          <c:yMode val="edge"/>
          <c:x val="0.38292367399741267"/>
          <c:y val="0.91370664961296078"/>
          <c:w val="0.28848641655886154"/>
          <c:h val="7.6142131979695438E-2"/>
        </c:manualLayout>
      </c:layout>
      <c:overlay val="0"/>
      <c:spPr>
        <a:noFill/>
        <a:ln w="25400">
          <a:noFill/>
        </a:ln>
        <a:effectLst/>
      </c:spPr>
      <c:txPr>
        <a:bodyPr rot="0" spcFirstLastPara="1" vertOverflow="ellipsis" vert="horz" wrap="square" anchor="ctr" anchorCtr="1"/>
        <a:lstStyle/>
        <a:p>
          <a:pPr>
            <a:defRPr sz="1395" b="1" i="0" u="none" strike="noStrike" kern="1200" baseline="0">
              <a:solidFill>
                <a:srgbClr val="003366"/>
              </a:solidFill>
              <a:latin typeface="Arial"/>
              <a:ea typeface="Arial"/>
              <a:cs typeface="Arial"/>
            </a:defRPr>
          </a:pPr>
          <a:endParaRPr lang="mk-MK"/>
        </a:p>
      </c:txPr>
    </c:legend>
    <c:plotVisOnly val="1"/>
    <c:dispBlanksAs val="gap"/>
    <c:showDLblsOverMax val="0"/>
  </c:chart>
  <c:spPr>
    <a:solidFill>
      <a:srgbClr val="FFFFFF"/>
    </a:solidFill>
    <a:ln w="9525" cap="flat" cmpd="sng" algn="ctr">
      <a:noFill/>
      <a:prstDash val="solid"/>
    </a:ln>
    <a:effectLst/>
  </c:spPr>
  <c:txPr>
    <a:bodyPr/>
    <a:lstStyle/>
    <a:p>
      <a:pPr>
        <a:defRPr sz="1500" b="0" i="0" u="none" strike="noStrike" baseline="0">
          <a:solidFill>
            <a:srgbClr val="000000"/>
          </a:solidFill>
          <a:latin typeface="Arial"/>
          <a:ea typeface="Arial"/>
          <a:cs typeface="Arial"/>
        </a:defRPr>
      </a:pPr>
      <a:endParaRPr lang="mk-MK"/>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rgbClr val="003366"/>
                </a:solidFill>
                <a:latin typeface="Arial"/>
                <a:ea typeface="Arial"/>
                <a:cs typeface="Arial"/>
              </a:defRPr>
            </a:pPr>
            <a:r>
              <a:rPr lang="en-US"/>
              <a:t>Profitability indicators (EUR'm and %)</a:t>
            </a:r>
          </a:p>
        </c:rich>
      </c:tx>
      <c:layout>
        <c:manualLayout>
          <c:xMode val="edge"/>
          <c:yMode val="edge"/>
          <c:x val="0.25728354923376517"/>
          <c:y val="1.5082956259426848E-3"/>
        </c:manualLayout>
      </c:layout>
      <c:overlay val="0"/>
      <c:spPr>
        <a:noFill/>
        <a:ln w="25400">
          <a:noFill/>
        </a:ln>
        <a:effectLst/>
      </c:spPr>
      <c:txPr>
        <a:bodyPr rot="0" spcFirstLastPara="1" vertOverflow="ellipsis" vert="horz" wrap="square" anchor="ctr" anchorCtr="1"/>
        <a:lstStyle/>
        <a:p>
          <a:pPr>
            <a:defRPr sz="1800" b="1" i="0" u="none" strike="noStrike" kern="1200" baseline="0">
              <a:solidFill>
                <a:srgbClr val="003366"/>
              </a:solidFill>
              <a:latin typeface="Arial"/>
              <a:ea typeface="Arial"/>
              <a:cs typeface="Arial"/>
            </a:defRPr>
          </a:pPr>
          <a:endParaRPr lang="mk-MK"/>
        </a:p>
      </c:txPr>
    </c:title>
    <c:autoTitleDeleted val="0"/>
    <c:plotArea>
      <c:layout>
        <c:manualLayout>
          <c:layoutTarget val="inner"/>
          <c:xMode val="edge"/>
          <c:yMode val="edge"/>
          <c:x val="0.10612265605974511"/>
          <c:y val="0.18024156482702106"/>
          <c:w val="0.78477109389666377"/>
          <c:h val="0.61312284926785354"/>
        </c:manualLayout>
      </c:layout>
      <c:barChart>
        <c:barDir val="col"/>
        <c:grouping val="clustered"/>
        <c:varyColors val="0"/>
        <c:ser>
          <c:idx val="1"/>
          <c:order val="1"/>
          <c:tx>
            <c:strRef>
              <c:f>'sl.15-20 ang'!$A$153</c:f>
              <c:strCache>
                <c:ptCount val="1"/>
                <c:pt idx="0">
                  <c:v>NII</c:v>
                </c:pt>
              </c:strCache>
            </c:strRef>
          </c:tx>
          <c:spPr>
            <a:solidFill>
              <a:srgbClr val="C00000"/>
            </a:solidFill>
            <a:ln>
              <a:noFill/>
            </a:ln>
            <a:effectLst/>
          </c:spPr>
          <c:invertIfNegative val="0"/>
          <c:dLbls>
            <c:dLbl>
              <c:idx val="0"/>
              <c:layout>
                <c:manualLayout>
                  <c:x val="-4.0955869054439014E-4"/>
                  <c:y val="0.24186453347482328"/>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AE6-40ED-92FA-F75AB7F90A6D}"/>
                </c:ext>
              </c:extLst>
            </c:dLbl>
            <c:dLbl>
              <c:idx val="1"/>
              <c:layout>
                <c:manualLayout>
                  <c:x val="1.6641477876987013E-3"/>
                  <c:y val="0.28262301009819729"/>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AE6-40ED-92FA-F75AB7F90A6D}"/>
                </c:ext>
              </c:extLst>
            </c:dLbl>
            <c:dLbl>
              <c:idx val="2"/>
              <c:layout>
                <c:manualLayout>
                  <c:x val="-3.4809092259693955E-3"/>
                  <c:y val="0.24704009691096299"/>
                </c:manualLayout>
              </c:layout>
              <c:tx>
                <c:rich>
                  <a:bodyPr/>
                  <a:lstStyle/>
                  <a:p>
                    <a:r>
                      <a:rPr lang="en-US"/>
                      <a:t>244.3</a:t>
                    </a:r>
                  </a:p>
                </c:rich>
              </c:tx>
              <c:dLblPos val="outEnd"/>
              <c:showLegendKey val="0"/>
              <c:showVal val="0"/>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FAE6-40ED-92FA-F75AB7F90A6D}"/>
                </c:ext>
              </c:extLst>
            </c:dLbl>
            <c:dLbl>
              <c:idx val="3"/>
              <c:layout>
                <c:manualLayout>
                  <c:x val="7.3729420186113099E-4"/>
                  <c:y val="7.9076438522107814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AE6-40ED-92FA-F75AB7F90A6D}"/>
                </c:ext>
              </c:extLst>
            </c:dLbl>
            <c:dLbl>
              <c:idx val="4"/>
              <c:layout>
                <c:manualLayout>
                  <c:x val="1.5962290427982216E-3"/>
                  <c:y val="0.13227040058906664"/>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AE6-40ED-92FA-F75AB7F90A6D}"/>
                </c:ext>
              </c:extLst>
            </c:dLbl>
            <c:dLbl>
              <c:idx val="5"/>
              <c:layout>
                <c:manualLayout>
                  <c:x val="0"/>
                  <c:y val="0.12669683257918551"/>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AE6-40ED-92FA-F75AB7F90A6D}"/>
                </c:ext>
              </c:extLst>
            </c:dLbl>
            <c:dLbl>
              <c:idx val="6"/>
              <c:layout>
                <c:manualLayout>
                  <c:x val="0"/>
                  <c:y val="9.3514328808446456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AE6-40ED-92FA-F75AB7F90A6D}"/>
                </c:ext>
              </c:extLst>
            </c:dLbl>
            <c:dLbl>
              <c:idx val="7"/>
              <c:layout>
                <c:manualLayout>
                  <c:x val="0"/>
                  <c:y val="8.7481146304675711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AE6-40ED-92FA-F75AB7F90A6D}"/>
                </c:ext>
              </c:extLst>
            </c:dLbl>
            <c:dLbl>
              <c:idx val="8"/>
              <c:layout>
                <c:manualLayout>
                  <c:x val="0"/>
                  <c:y val="9.6530920060331829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FAE6-40ED-92FA-F75AB7F90A6D}"/>
                </c:ext>
              </c:extLst>
            </c:dLbl>
            <c:dLbl>
              <c:idx val="9"/>
              <c:layout>
                <c:manualLayout>
                  <c:x val="0"/>
                  <c:y val="6.3348416289592757E-2"/>
                </c:manualLayout>
              </c:layout>
              <c:numFmt formatCode="#,##0.0" sourceLinked="0"/>
              <c:spPr>
                <a:noFill/>
                <a:ln w="25400">
                  <a:noFill/>
                </a:ln>
                <a:effectLst/>
              </c:spPr>
              <c:txPr>
                <a:bodyPr rot="0" spcFirstLastPara="1" vertOverflow="ellipsis" vert="horz" wrap="square" anchor="ctr" anchorCtr="1"/>
                <a:lstStyle/>
                <a:p>
                  <a:pPr>
                    <a:defRPr sz="1000" b="1" i="0" u="none" strike="noStrike" kern="1200" baseline="0">
                      <a:solidFill>
                        <a:srgbClr val="FFFFFF"/>
                      </a:solidFill>
                      <a:latin typeface="Arial"/>
                      <a:ea typeface="Arial"/>
                      <a:cs typeface="Arial"/>
                    </a:defRPr>
                  </a:pPr>
                  <a:endParaRPr lang="mk-MK"/>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FAE6-40ED-92FA-F75AB7F90A6D}"/>
                </c:ext>
              </c:extLst>
            </c:dLbl>
            <c:spPr>
              <a:noFill/>
              <a:ln w="25400">
                <a:noFill/>
              </a:ln>
              <a:effectLst/>
            </c:spPr>
            <c:txPr>
              <a:bodyPr rot="0" spcFirstLastPara="1" vertOverflow="ellipsis" vert="horz" wrap="square" anchor="ctr" anchorCtr="1"/>
              <a:lstStyle/>
              <a:p>
                <a:pPr>
                  <a:defRPr sz="1000" b="1" i="0" u="none" strike="noStrike" kern="1200" baseline="0">
                    <a:solidFill>
                      <a:srgbClr val="FFFFFF"/>
                    </a:solidFill>
                    <a:latin typeface="Arial"/>
                    <a:ea typeface="Arial"/>
                    <a:cs typeface="Arial"/>
                  </a:defRPr>
                </a:pPr>
                <a:endParaRPr lang="mk-MK"/>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'sl.15-20 ang'!$M$152:$P$152</c:f>
              <c:strCache>
                <c:ptCount val="4"/>
                <c:pt idx="0">
                  <c:v>2018</c:v>
                </c:pt>
                <c:pt idx="1">
                  <c:v>2019</c:v>
                </c:pt>
                <c:pt idx="2">
                  <c:v>2020</c:v>
                </c:pt>
                <c:pt idx="3">
                  <c:v>Q2 2021</c:v>
                </c:pt>
              </c:strCache>
            </c:strRef>
          </c:cat>
          <c:val>
            <c:numRef>
              <c:f>'sl.15-20 ang'!$M$153:$P$153</c:f>
              <c:numCache>
                <c:formatCode>0.0</c:formatCode>
                <c:ptCount val="4"/>
                <c:pt idx="0" formatCode="#,##0.0">
                  <c:v>250.10163427920969</c:v>
                </c:pt>
                <c:pt idx="1">
                  <c:v>244.20352082438816</c:v>
                </c:pt>
                <c:pt idx="2">
                  <c:v>244.33494343047946</c:v>
                </c:pt>
                <c:pt idx="3">
                  <c:v>123.31631412594213</c:v>
                </c:pt>
              </c:numCache>
            </c:numRef>
          </c:val>
          <c:extLst>
            <c:ext xmlns:c16="http://schemas.microsoft.com/office/drawing/2014/chart" uri="{C3380CC4-5D6E-409C-BE32-E72D297353CC}">
              <c16:uniqueId val="{0000000A-FAE6-40ED-92FA-F75AB7F90A6D}"/>
            </c:ext>
          </c:extLst>
        </c:ser>
        <c:dLbls>
          <c:showLegendKey val="0"/>
          <c:showVal val="0"/>
          <c:showCatName val="0"/>
          <c:showSerName val="0"/>
          <c:showPercent val="0"/>
          <c:showBubbleSize val="0"/>
        </c:dLbls>
        <c:gapWidth val="150"/>
        <c:axId val="162941152"/>
        <c:axId val="162941544"/>
      </c:barChart>
      <c:lineChart>
        <c:grouping val="standard"/>
        <c:varyColors val="0"/>
        <c:ser>
          <c:idx val="0"/>
          <c:order val="0"/>
          <c:tx>
            <c:strRef>
              <c:f>'sl.15-20 ang'!$A$154</c:f>
              <c:strCache>
                <c:ptCount val="1"/>
                <c:pt idx="0">
                  <c:v>ROAA</c:v>
                </c:pt>
              </c:strCache>
            </c:strRef>
          </c:tx>
          <c:spPr>
            <a:ln w="28575" cap="rnd" cmpd="sng" algn="ctr">
              <a:solidFill>
                <a:schemeClr val="accent1">
                  <a:shade val="95000"/>
                  <a:satMod val="105000"/>
                </a:schemeClr>
              </a:solidFill>
              <a:prstDash val="solid"/>
              <a:round/>
            </a:ln>
            <a:effectLst/>
          </c:spPr>
          <c:marker>
            <c:symbol val="circle"/>
            <c:size val="7"/>
            <c:spPr>
              <a:solidFill>
                <a:schemeClr val="accent1"/>
              </a:solidFill>
              <a:ln w="9525" cap="flat" cmpd="sng" algn="ctr">
                <a:solidFill>
                  <a:schemeClr val="accent1">
                    <a:shade val="95000"/>
                    <a:satMod val="105000"/>
                  </a:schemeClr>
                </a:solidFill>
                <a:prstDash val="solid"/>
                <a:round/>
              </a:ln>
              <a:effectLst/>
            </c:spPr>
          </c:marker>
          <c:dLbls>
            <c:dLbl>
              <c:idx val="0"/>
              <c:layout>
                <c:manualLayout>
                  <c:x val="4.553102253970831E-2"/>
                  <c:y val="-3.682141542261968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FAE6-40ED-92FA-F75AB7F90A6D}"/>
                </c:ext>
              </c:extLst>
            </c:dLbl>
            <c:dLbl>
              <c:idx val="1"/>
              <c:layout>
                <c:manualLayout>
                  <c:x val="5.611737965743973E-2"/>
                  <c:y val="-5.078253227396348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FAE6-40ED-92FA-F75AB7F90A6D}"/>
                </c:ext>
              </c:extLst>
            </c:dLbl>
            <c:dLbl>
              <c:idx val="2"/>
              <c:layout>
                <c:manualLayout>
                  <c:x val="4.7567578537218928E-2"/>
                  <c:y val="-3.34371325756226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FAE6-40ED-92FA-F75AB7F90A6D}"/>
                </c:ext>
              </c:extLst>
            </c:dLbl>
            <c:dLbl>
              <c:idx val="3"/>
              <c:layout>
                <c:manualLayout>
                  <c:x val="2.4000189409313526E-2"/>
                  <c:y val="-4.650277312620990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FAE6-40ED-92FA-F75AB7F90A6D}"/>
                </c:ext>
              </c:extLst>
            </c:dLbl>
            <c:dLbl>
              <c:idx val="4"/>
              <c:layout>
                <c:manualLayout>
                  <c:x val="1.4875380844545873E-2"/>
                  <c:y val="-2.442977892297774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FAE6-40ED-92FA-F75AB7F90A6D}"/>
                </c:ext>
              </c:extLst>
            </c:dLbl>
            <c:dLbl>
              <c:idx val="5"/>
              <c:layout>
                <c:manualLayout>
                  <c:x val="1.2698412698412698E-2"/>
                  <c:y val="-2.111613876319758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FAE6-40ED-92FA-F75AB7F90A6D}"/>
                </c:ext>
              </c:extLst>
            </c:dLbl>
            <c:dLbl>
              <c:idx val="6"/>
              <c:layout>
                <c:manualLayout>
                  <c:x val="-1.8140589569160999E-3"/>
                  <c:y val="3.619909502262443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FAE6-40ED-92FA-F75AB7F90A6D}"/>
                </c:ext>
              </c:extLst>
            </c:dLbl>
            <c:dLbl>
              <c:idx val="7"/>
              <c:layout>
                <c:manualLayout>
                  <c:x val="1.7993702204228521E-3"/>
                  <c:y val="3.619909502262454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FAE6-40ED-92FA-F75AB7F90A6D}"/>
                </c:ext>
              </c:extLst>
            </c:dLbl>
            <c:numFmt formatCode="0.0%" sourceLinked="0"/>
            <c:spPr>
              <a:noFill/>
              <a:ln w="25400">
                <a:noFill/>
              </a:ln>
              <a:effectLst/>
            </c:spPr>
            <c:txPr>
              <a:bodyPr rot="0" spcFirstLastPara="1" vertOverflow="ellipsis" vert="horz" wrap="square" anchor="ctr" anchorCtr="1"/>
              <a:lstStyle/>
              <a:p>
                <a:pPr>
                  <a:defRPr sz="1200" b="1" i="0" u="none" strike="noStrike" kern="1200" baseline="0">
                    <a:solidFill>
                      <a:srgbClr val="008080"/>
                    </a:solidFill>
                    <a:latin typeface="Arial"/>
                    <a:ea typeface="Arial"/>
                    <a:cs typeface="Arial"/>
                  </a:defRPr>
                </a:pPr>
                <a:endParaRPr lang="mk-MK"/>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'sl.15-20 ang'!$M$152:$P$152</c:f>
              <c:strCache>
                <c:ptCount val="4"/>
                <c:pt idx="0">
                  <c:v>2018</c:v>
                </c:pt>
                <c:pt idx="1">
                  <c:v>2019</c:v>
                </c:pt>
                <c:pt idx="2">
                  <c:v>2020</c:v>
                </c:pt>
                <c:pt idx="3">
                  <c:v>Q2 2021</c:v>
                </c:pt>
              </c:strCache>
            </c:strRef>
          </c:cat>
          <c:val>
            <c:numRef>
              <c:f>'sl.15-20 ang'!$M$154:$P$154</c:f>
              <c:numCache>
                <c:formatCode>0.0%</c:formatCode>
                <c:ptCount val="4"/>
                <c:pt idx="0">
                  <c:v>1.7000000000000001E-2</c:v>
                </c:pt>
                <c:pt idx="1">
                  <c:v>1.2999999999999999E-2</c:v>
                </c:pt>
                <c:pt idx="2">
                  <c:v>1.2999999999999999E-2</c:v>
                </c:pt>
                <c:pt idx="3">
                  <c:v>1.4999999999999999E-2</c:v>
                </c:pt>
              </c:numCache>
            </c:numRef>
          </c:val>
          <c:smooth val="0"/>
          <c:extLst>
            <c:ext xmlns:c16="http://schemas.microsoft.com/office/drawing/2014/chart" uri="{C3380CC4-5D6E-409C-BE32-E72D297353CC}">
              <c16:uniqueId val="{00000013-FAE6-40ED-92FA-F75AB7F90A6D}"/>
            </c:ext>
          </c:extLst>
        </c:ser>
        <c:ser>
          <c:idx val="2"/>
          <c:order val="2"/>
          <c:tx>
            <c:strRef>
              <c:f>'sl.15-20 ang'!$A$155</c:f>
              <c:strCache>
                <c:ptCount val="1"/>
                <c:pt idx="0">
                  <c:v>ROAE</c:v>
                </c:pt>
              </c:strCache>
            </c:strRef>
          </c:tx>
          <c:spPr>
            <a:ln w="28575" cap="rnd" cmpd="sng" algn="ctr">
              <a:solidFill>
                <a:schemeClr val="accent3">
                  <a:shade val="95000"/>
                  <a:satMod val="105000"/>
                </a:schemeClr>
              </a:solidFill>
              <a:prstDash val="solid"/>
              <a:round/>
            </a:ln>
            <a:effectLst/>
          </c:spPr>
          <c:marker>
            <c:symbol val="circle"/>
            <c:size val="9"/>
            <c:spPr>
              <a:solidFill>
                <a:schemeClr val="accent3"/>
              </a:solidFill>
              <a:ln w="9525" cap="flat" cmpd="sng" algn="ctr">
                <a:solidFill>
                  <a:schemeClr val="accent3">
                    <a:shade val="95000"/>
                    <a:satMod val="105000"/>
                  </a:schemeClr>
                </a:solidFill>
                <a:prstDash val="solid"/>
                <a:round/>
              </a:ln>
              <a:effectLst/>
            </c:spPr>
          </c:marker>
          <c:dLbls>
            <c:dLbl>
              <c:idx val="0"/>
              <c:layout>
                <c:manualLayout>
                  <c:x val="-4.5295702836333461E-2"/>
                  <c:y val="-7.423205070926326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FAE6-40ED-92FA-F75AB7F90A6D}"/>
                </c:ext>
              </c:extLst>
            </c:dLbl>
            <c:dLbl>
              <c:idx val="1"/>
              <c:layout>
                <c:manualLayout>
                  <c:x val="5.2245044731861978E-2"/>
                  <c:y val="-4.842133188814870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FAE6-40ED-92FA-F75AB7F90A6D}"/>
                </c:ext>
              </c:extLst>
            </c:dLbl>
            <c:dLbl>
              <c:idx val="2"/>
              <c:layout>
                <c:manualLayout>
                  <c:x val="3.9319836306911035E-2"/>
                  <c:y val="-6.085960024227740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FAE6-40ED-92FA-F75AB7F90A6D}"/>
                </c:ext>
              </c:extLst>
            </c:dLbl>
            <c:dLbl>
              <c:idx val="3"/>
              <c:layout>
                <c:manualLayout>
                  <c:x val="-1.3877693859696109E-2"/>
                  <c:y val="-3.593068965926770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FAE6-40ED-92FA-F75AB7F90A6D}"/>
                </c:ext>
              </c:extLst>
            </c:dLbl>
            <c:dLbl>
              <c:idx val="4"/>
              <c:layout>
                <c:manualLayout>
                  <c:x val="1.442191154677094E-2"/>
                  <c:y val="2.239332074440921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FAE6-40ED-92FA-F75AB7F90A6D}"/>
                </c:ext>
              </c:extLst>
            </c:dLbl>
            <c:dLbl>
              <c:idx val="5"/>
              <c:layout>
                <c:manualLayout>
                  <c:x val="-4.7203137319148502E-3"/>
                  <c:y val="-3.016591251885369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9-FAE6-40ED-92FA-F75AB7F90A6D}"/>
                </c:ext>
              </c:extLst>
            </c:dLbl>
            <c:dLbl>
              <c:idx val="6"/>
              <c:layout>
                <c:manualLayout>
                  <c:x val="5.4421768707482989E-3"/>
                  <c:y val="-9.0497737556561094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A-FAE6-40ED-92FA-F75AB7F90A6D}"/>
                </c:ext>
              </c:extLst>
            </c:dLbl>
            <c:dLbl>
              <c:idx val="8"/>
              <c:layout>
                <c:manualLayout>
                  <c:x val="5.3981106612685558E-3"/>
                  <c:y val="1.508295625942684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B-FAE6-40ED-92FA-F75AB7F90A6D}"/>
                </c:ext>
              </c:extLst>
            </c:dLbl>
            <c:numFmt formatCode="0.0%" sourceLinked="0"/>
            <c:spPr>
              <a:noFill/>
              <a:ln w="25400">
                <a:noFill/>
              </a:ln>
              <a:effectLst/>
            </c:spPr>
            <c:txPr>
              <a:bodyPr rot="0" spcFirstLastPara="1" vertOverflow="ellipsis" vert="horz" wrap="square" anchor="ctr" anchorCtr="1"/>
              <a:lstStyle/>
              <a:p>
                <a:pPr>
                  <a:defRPr sz="1200" b="1" i="0" u="none" strike="noStrike" kern="1200" baseline="0">
                    <a:solidFill>
                      <a:srgbClr val="808080"/>
                    </a:solidFill>
                    <a:latin typeface="Arial"/>
                    <a:ea typeface="Arial"/>
                    <a:cs typeface="Arial"/>
                  </a:defRPr>
                </a:pPr>
                <a:endParaRPr lang="mk-MK"/>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'sl.15-20 ang'!$M$152:$P$152</c:f>
              <c:strCache>
                <c:ptCount val="4"/>
                <c:pt idx="0">
                  <c:v>2018</c:v>
                </c:pt>
                <c:pt idx="1">
                  <c:v>2019</c:v>
                </c:pt>
                <c:pt idx="2">
                  <c:v>2020</c:v>
                </c:pt>
                <c:pt idx="3">
                  <c:v>Q2 2021</c:v>
                </c:pt>
              </c:strCache>
            </c:strRef>
          </c:cat>
          <c:val>
            <c:numRef>
              <c:f>'sl.15-20 ang'!$M$155:$P$155</c:f>
              <c:numCache>
                <c:formatCode>0.0%</c:formatCode>
                <c:ptCount val="4"/>
                <c:pt idx="0">
                  <c:v>0.16</c:v>
                </c:pt>
                <c:pt idx="1">
                  <c:v>0.11700000000000001</c:v>
                </c:pt>
                <c:pt idx="2">
                  <c:v>0.113</c:v>
                </c:pt>
                <c:pt idx="3">
                  <c:v>0.126</c:v>
                </c:pt>
              </c:numCache>
            </c:numRef>
          </c:val>
          <c:smooth val="0"/>
          <c:extLst>
            <c:ext xmlns:c16="http://schemas.microsoft.com/office/drawing/2014/chart" uri="{C3380CC4-5D6E-409C-BE32-E72D297353CC}">
              <c16:uniqueId val="{0000001C-FAE6-40ED-92FA-F75AB7F90A6D}"/>
            </c:ext>
          </c:extLst>
        </c:ser>
        <c:dLbls>
          <c:showLegendKey val="0"/>
          <c:showVal val="0"/>
          <c:showCatName val="0"/>
          <c:showSerName val="0"/>
          <c:showPercent val="0"/>
          <c:showBubbleSize val="0"/>
        </c:dLbls>
        <c:marker val="1"/>
        <c:smooth val="0"/>
        <c:axId val="162941936"/>
        <c:axId val="162942328"/>
      </c:lineChart>
      <c:catAx>
        <c:axId val="162941152"/>
        <c:scaling>
          <c:orientation val="minMax"/>
        </c:scaling>
        <c:delete val="0"/>
        <c:axPos val="b"/>
        <c:numFmt formatCode="General" sourceLinked="1"/>
        <c:majorTickMark val="out"/>
        <c:minorTickMark val="none"/>
        <c:tickLblPos val="nextTo"/>
        <c:spPr>
          <a:noFill/>
          <a:ln w="3175" cap="flat" cmpd="sng" algn="ctr">
            <a:solidFill>
              <a:srgbClr val="000000"/>
            </a:solidFill>
            <a:prstDash val="solid"/>
            <a:round/>
          </a:ln>
          <a:effectLst/>
        </c:spPr>
        <c:txPr>
          <a:bodyPr rot="0" spcFirstLastPara="1" vertOverflow="ellipsis" wrap="square" anchor="ctr" anchorCtr="1"/>
          <a:lstStyle/>
          <a:p>
            <a:pPr>
              <a:defRPr sz="1400" b="1" i="0" u="none" strike="noStrike" kern="1200" baseline="0">
                <a:solidFill>
                  <a:srgbClr val="003366"/>
                </a:solidFill>
                <a:latin typeface="Arial"/>
                <a:ea typeface="Arial"/>
                <a:cs typeface="Arial"/>
              </a:defRPr>
            </a:pPr>
            <a:endParaRPr lang="mk-MK"/>
          </a:p>
        </c:txPr>
        <c:crossAx val="162941544"/>
        <c:crosses val="autoZero"/>
        <c:auto val="0"/>
        <c:lblAlgn val="ctr"/>
        <c:lblOffset val="100"/>
        <c:tickLblSkip val="1"/>
        <c:tickMarkSkip val="1"/>
        <c:noMultiLvlLbl val="0"/>
      </c:catAx>
      <c:valAx>
        <c:axId val="162941544"/>
        <c:scaling>
          <c:orientation val="minMax"/>
          <c:max val="260"/>
          <c:min val="0"/>
        </c:scaling>
        <c:delete val="0"/>
        <c:axPos val="l"/>
        <c:numFmt formatCode="#,##0.0" sourceLinked="1"/>
        <c:majorTickMark val="out"/>
        <c:minorTickMark val="none"/>
        <c:tickLblPos val="nextTo"/>
        <c:spPr>
          <a:noFill/>
          <a:ln w="3175" cap="flat" cmpd="sng" algn="ctr">
            <a:solidFill>
              <a:srgbClr val="000000"/>
            </a:solidFill>
            <a:prstDash val="solid"/>
            <a:round/>
          </a:ln>
          <a:effectLst/>
        </c:spPr>
        <c:txPr>
          <a:bodyPr rot="0" spcFirstLastPara="1" vertOverflow="ellipsis" wrap="square" anchor="ctr" anchorCtr="1"/>
          <a:lstStyle/>
          <a:p>
            <a:pPr>
              <a:defRPr sz="1400" b="1" i="0" u="none" strike="noStrike" kern="1200" baseline="0">
                <a:solidFill>
                  <a:srgbClr val="003366"/>
                </a:solidFill>
                <a:latin typeface="Arial"/>
                <a:ea typeface="Arial"/>
                <a:cs typeface="Arial"/>
              </a:defRPr>
            </a:pPr>
            <a:endParaRPr lang="mk-MK"/>
          </a:p>
        </c:txPr>
        <c:crossAx val="162941152"/>
        <c:crosses val="autoZero"/>
        <c:crossBetween val="between"/>
        <c:majorUnit val="50"/>
      </c:valAx>
      <c:catAx>
        <c:axId val="162941936"/>
        <c:scaling>
          <c:orientation val="minMax"/>
        </c:scaling>
        <c:delete val="1"/>
        <c:axPos val="b"/>
        <c:numFmt formatCode="General" sourceLinked="1"/>
        <c:majorTickMark val="out"/>
        <c:minorTickMark val="none"/>
        <c:tickLblPos val="nextTo"/>
        <c:crossAx val="162942328"/>
        <c:crosses val="autoZero"/>
        <c:auto val="0"/>
        <c:lblAlgn val="ctr"/>
        <c:lblOffset val="100"/>
        <c:noMultiLvlLbl val="0"/>
      </c:catAx>
      <c:valAx>
        <c:axId val="162942328"/>
        <c:scaling>
          <c:orientation val="minMax"/>
          <c:min val="-5.000000000000001E-3"/>
        </c:scaling>
        <c:delete val="0"/>
        <c:axPos val="r"/>
        <c:numFmt formatCode="0.0%" sourceLinked="1"/>
        <c:majorTickMark val="cross"/>
        <c:minorTickMark val="none"/>
        <c:tickLblPos val="nextTo"/>
        <c:spPr>
          <a:noFill/>
          <a:ln w="3175" cap="flat" cmpd="sng" algn="ctr">
            <a:solidFill>
              <a:srgbClr val="000000"/>
            </a:solidFill>
            <a:prstDash val="solid"/>
            <a:round/>
          </a:ln>
          <a:effectLst/>
        </c:spPr>
        <c:txPr>
          <a:bodyPr rot="0" spcFirstLastPara="1" vertOverflow="ellipsis" wrap="square" anchor="ctr" anchorCtr="1"/>
          <a:lstStyle/>
          <a:p>
            <a:pPr>
              <a:defRPr sz="1400" b="1" i="0" u="none" strike="noStrike" kern="1200" baseline="0">
                <a:solidFill>
                  <a:srgbClr val="003366"/>
                </a:solidFill>
                <a:latin typeface="Arial"/>
                <a:ea typeface="Arial"/>
                <a:cs typeface="Arial"/>
              </a:defRPr>
            </a:pPr>
            <a:endParaRPr lang="mk-MK"/>
          </a:p>
        </c:txPr>
        <c:crossAx val="162941936"/>
        <c:crosses val="max"/>
        <c:crossBetween val="between"/>
        <c:minorUnit val="4.000000000000001E-3"/>
      </c:valAx>
      <c:spPr>
        <a:noFill/>
        <a:ln w="25400">
          <a:noFill/>
        </a:ln>
        <a:effectLst/>
      </c:spPr>
    </c:plotArea>
    <c:legend>
      <c:legendPos val="r"/>
      <c:layout>
        <c:manualLayout>
          <c:xMode val="edge"/>
          <c:yMode val="edge"/>
          <c:x val="0.2000001354669376"/>
          <c:y val="0.92534031662331795"/>
          <c:w val="0.66193589027178057"/>
          <c:h val="5.4298642533936681E-2"/>
        </c:manualLayout>
      </c:layout>
      <c:overlay val="0"/>
      <c:spPr>
        <a:noFill/>
        <a:ln w="25400">
          <a:noFill/>
        </a:ln>
        <a:effectLst/>
      </c:spPr>
      <c:txPr>
        <a:bodyPr rot="0" spcFirstLastPara="1" vertOverflow="ellipsis" vert="horz" wrap="square" anchor="ctr" anchorCtr="1"/>
        <a:lstStyle/>
        <a:p>
          <a:pPr>
            <a:defRPr sz="1395" b="1" i="0" u="none" strike="noStrike" kern="1200" baseline="0">
              <a:solidFill>
                <a:srgbClr val="003366"/>
              </a:solidFill>
              <a:latin typeface="Arial"/>
              <a:ea typeface="Arial"/>
              <a:cs typeface="Arial"/>
            </a:defRPr>
          </a:pPr>
          <a:endParaRPr lang="mk-MK"/>
        </a:p>
      </c:txPr>
    </c:legend>
    <c:plotVisOnly val="1"/>
    <c:dispBlanksAs val="gap"/>
    <c:showDLblsOverMax val="0"/>
  </c:chart>
  <c:spPr>
    <a:noFill/>
    <a:ln w="9525" cap="flat" cmpd="sng" algn="ctr">
      <a:noFill/>
      <a:prstDash val="solid"/>
    </a:ln>
    <a:effectLst/>
  </c:spPr>
  <c:txPr>
    <a:bodyPr/>
    <a:lstStyle/>
    <a:p>
      <a:pPr>
        <a:defRPr sz="1000" b="0" i="0" u="none" strike="noStrike" baseline="0">
          <a:solidFill>
            <a:srgbClr val="000000"/>
          </a:solidFill>
          <a:latin typeface="Arial"/>
          <a:ea typeface="Arial"/>
          <a:cs typeface="Arial"/>
        </a:defRPr>
      </a:pPr>
      <a:endParaRPr lang="mk-MK"/>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withinLinear" id="14">
  <a:schemeClr val="accent1"/>
</cs:colorStyle>
</file>

<file path=ppt/charts/colors4.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5.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drawings/drawing1.xml><?xml version="1.0" encoding="utf-8"?>
<c:userShapes xmlns:c="http://schemas.openxmlformats.org/drawingml/2006/chart">
  <cdr:relSizeAnchor xmlns:cdr="http://schemas.openxmlformats.org/drawingml/2006/chartDrawing">
    <cdr:from>
      <cdr:x>0.49704</cdr:x>
      <cdr:y>0.49758</cdr:y>
    </cdr:from>
    <cdr:to>
      <cdr:x>0.5084</cdr:x>
      <cdr:y>0.54132</cdr:y>
    </cdr:to>
    <cdr:sp macro="" textlink="">
      <cdr:nvSpPr>
        <cdr:cNvPr id="2049" name="Text Box 1"/>
        <cdr:cNvSpPr txBox="1">
          <a:spLocks xmlns:a="http://schemas.openxmlformats.org/drawingml/2006/main" noChangeArrowheads="1" noTextEdit="1"/>
        </cdr:cNvSpPr>
      </cdr:nvSpPr>
      <cdr:spPr bwMode="auto">
        <a:xfrm xmlns:a="http://schemas.openxmlformats.org/drawingml/2006/main">
          <a:off x="3484172" y="2095434"/>
          <a:ext cx="76067" cy="185595"/>
        </a:xfrm>
        <a:prstGeom xmlns:a="http://schemas.openxmlformats.org/drawingml/2006/main" prst="rect">
          <a:avLst/>
        </a:prstGeom>
        <a:noFill xmlns:a="http://schemas.openxmlformats.org/drawingml/2006/main"/>
        <a:ln xmlns:a="http://schemas.openxmlformats.org/drawingml/2006/main" w="1">
          <a:noFill/>
          <a:miter lim="800000"/>
          <a:headEnd/>
          <a:tailEnd/>
        </a:ln>
        <a:effectLst xmlns:a="http://schemas.openxmlformats.org/drawingml/2006/main"/>
      </cdr:spPr>
      <cdr:txBody>
        <a:bodyPr xmlns:a="http://schemas.openxmlformats.org/drawingml/2006/main"/>
        <a:lstStyle xmlns:a="http://schemas.openxmlformats.org/drawingml/2006/main"/>
        <a:p xmlns:a="http://schemas.openxmlformats.org/drawingml/2006/main">
          <a:fld id="{294A0B87-7962-4EFF-B537-65CE0B5BD381}" type="TxLink">
            <a:rPr lang="mk-MK" sz="1000" b="0" i="0" u="none" strike="noStrike">
              <a:solidFill>
                <a:srgbClr val="000000"/>
              </a:solidFill>
              <a:latin typeface="Arial"/>
              <a:cs typeface="Arial"/>
            </a:rPr>
            <a:pPr/>
            <a:t> </a:t>
          </a:fld>
          <a:endParaRPr lang="mk-MK"/>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2832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6905625" y="0"/>
            <a:ext cx="5283200" cy="342900"/>
          </a:xfrm>
          <a:prstGeom prst="rect">
            <a:avLst/>
          </a:prstGeom>
        </p:spPr>
        <p:txBody>
          <a:bodyPr vert="horz" lIns="91440" tIns="45720" rIns="91440" bIns="45720" rtlCol="0"/>
          <a:lstStyle>
            <a:lvl1pPr algn="r">
              <a:defRPr sz="1200"/>
            </a:lvl1pPr>
          </a:lstStyle>
          <a:p>
            <a:fld id="{F27FB1B3-3421-4ADC-B0ED-7058789FA327}" type="datetimeFigureOut">
              <a:rPr lang="en-US" smtClean="0"/>
              <a:t>10/4/2021</a:t>
            </a:fld>
            <a:endParaRPr lang="en-US"/>
          </a:p>
        </p:txBody>
      </p:sp>
      <p:sp>
        <p:nvSpPr>
          <p:cNvPr id="4" name="Slide Image Placeholder 3"/>
          <p:cNvSpPr>
            <a:spLocks noGrp="1" noRot="1" noChangeAspect="1"/>
          </p:cNvSpPr>
          <p:nvPr>
            <p:ph type="sldImg" idx="2"/>
          </p:nvPr>
        </p:nvSpPr>
        <p:spPr>
          <a:xfrm>
            <a:off x="3810000" y="514350"/>
            <a:ext cx="4572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219200" y="3257550"/>
            <a:ext cx="9753600"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52832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6905625" y="6513513"/>
            <a:ext cx="5283200" cy="342900"/>
          </a:xfrm>
          <a:prstGeom prst="rect">
            <a:avLst/>
          </a:prstGeom>
        </p:spPr>
        <p:txBody>
          <a:bodyPr vert="horz" lIns="91440" tIns="45720" rIns="91440" bIns="45720" rtlCol="0" anchor="b"/>
          <a:lstStyle>
            <a:lvl1pPr algn="r">
              <a:defRPr sz="1200"/>
            </a:lvl1pPr>
          </a:lstStyle>
          <a:p>
            <a:fld id="{D1A0B062-2689-4D96-ABC4-93786C8FD6A9}" type="slidenum">
              <a:rPr lang="en-US" smtClean="0"/>
              <a:t>‹#›</a:t>
            </a:fld>
            <a:endParaRPr lang="en-US"/>
          </a:p>
        </p:txBody>
      </p:sp>
    </p:spTree>
    <p:extLst>
      <p:ext uri="{BB962C8B-B14F-4D97-AF65-F5344CB8AC3E}">
        <p14:creationId xmlns:p14="http://schemas.microsoft.com/office/powerpoint/2010/main" val="24763476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A0B062-2689-4D96-ABC4-93786C8FD6A9}" type="slidenum">
              <a:rPr lang="en-US" smtClean="0"/>
              <a:t>2</a:t>
            </a:fld>
            <a:endParaRPr lang="en-US"/>
          </a:p>
        </p:txBody>
      </p:sp>
    </p:spTree>
    <p:extLst>
      <p:ext uri="{BB962C8B-B14F-4D97-AF65-F5344CB8AC3E}">
        <p14:creationId xmlns:p14="http://schemas.microsoft.com/office/powerpoint/2010/main" val="13666105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A0B062-2689-4D96-ABC4-93786C8FD6A9}"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13666105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A0B062-2689-4D96-ABC4-93786C8FD6A9}" type="slidenum">
              <a:rPr lang="en-US" smtClean="0">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13666105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A0B062-2689-4D96-ABC4-93786C8FD6A9}" type="slidenum">
              <a:rPr lang="en-US" smtClean="0">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13666105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A0B062-2689-4D96-ABC4-93786C8FD6A9}" type="slidenum">
              <a:rPr lang="en-US" smtClean="0">
                <a:solidFill>
                  <a:prstClr val="black"/>
                </a:solidFill>
              </a:rPr>
              <a:pPr/>
              <a:t>14</a:t>
            </a:fld>
            <a:endParaRPr lang="en-US">
              <a:solidFill>
                <a:prstClr val="black"/>
              </a:solidFill>
            </a:endParaRPr>
          </a:p>
        </p:txBody>
      </p:sp>
    </p:spTree>
    <p:extLst>
      <p:ext uri="{BB962C8B-B14F-4D97-AF65-F5344CB8AC3E}">
        <p14:creationId xmlns:p14="http://schemas.microsoft.com/office/powerpoint/2010/main" val="1366610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A0B062-2689-4D96-ABC4-93786C8FD6A9}" type="slidenum">
              <a:rPr lang="en-US" smtClean="0"/>
              <a:t>3</a:t>
            </a:fld>
            <a:endParaRPr lang="en-US"/>
          </a:p>
        </p:txBody>
      </p:sp>
    </p:spTree>
    <p:extLst>
      <p:ext uri="{BB962C8B-B14F-4D97-AF65-F5344CB8AC3E}">
        <p14:creationId xmlns:p14="http://schemas.microsoft.com/office/powerpoint/2010/main" val="20165071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A0B062-2689-4D96-ABC4-93786C8FD6A9}" type="slidenum">
              <a:rPr lang="en-US" smtClean="0"/>
              <a:t>4</a:t>
            </a:fld>
            <a:endParaRPr lang="en-US"/>
          </a:p>
        </p:txBody>
      </p:sp>
    </p:spTree>
    <p:extLst>
      <p:ext uri="{BB962C8B-B14F-4D97-AF65-F5344CB8AC3E}">
        <p14:creationId xmlns:p14="http://schemas.microsoft.com/office/powerpoint/2010/main" val="17966291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A0B062-2689-4D96-ABC4-93786C8FD6A9}" type="slidenum">
              <a:rPr lang="en-US" smtClean="0"/>
              <a:t>5</a:t>
            </a:fld>
            <a:endParaRPr lang="en-US"/>
          </a:p>
        </p:txBody>
      </p:sp>
    </p:spTree>
    <p:extLst>
      <p:ext uri="{BB962C8B-B14F-4D97-AF65-F5344CB8AC3E}">
        <p14:creationId xmlns:p14="http://schemas.microsoft.com/office/powerpoint/2010/main" val="26745625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A0B062-2689-4D96-ABC4-93786C8FD6A9}" type="slidenum">
              <a:rPr lang="en-US" smtClean="0"/>
              <a:t>6</a:t>
            </a:fld>
            <a:endParaRPr lang="en-US"/>
          </a:p>
        </p:txBody>
      </p:sp>
    </p:spTree>
    <p:extLst>
      <p:ext uri="{BB962C8B-B14F-4D97-AF65-F5344CB8AC3E}">
        <p14:creationId xmlns:p14="http://schemas.microsoft.com/office/powerpoint/2010/main" val="40206540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A0B062-2689-4D96-ABC4-93786C8FD6A9}" type="slidenum">
              <a:rPr lang="en-US" smtClean="0"/>
              <a:t>7</a:t>
            </a:fld>
            <a:endParaRPr lang="en-US"/>
          </a:p>
        </p:txBody>
      </p:sp>
    </p:spTree>
    <p:extLst>
      <p:ext uri="{BB962C8B-B14F-4D97-AF65-F5344CB8AC3E}">
        <p14:creationId xmlns:p14="http://schemas.microsoft.com/office/powerpoint/2010/main" val="41326186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A0B062-2689-4D96-ABC4-93786C8FD6A9}" type="slidenum">
              <a:rPr lang="en-US" smtClean="0"/>
              <a:t>8</a:t>
            </a:fld>
            <a:endParaRPr lang="en-US"/>
          </a:p>
        </p:txBody>
      </p:sp>
    </p:spTree>
    <p:extLst>
      <p:ext uri="{BB962C8B-B14F-4D97-AF65-F5344CB8AC3E}">
        <p14:creationId xmlns:p14="http://schemas.microsoft.com/office/powerpoint/2010/main" val="41952340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A0B062-2689-4D96-ABC4-93786C8FD6A9}" type="slidenum">
              <a:rPr lang="en-US" smtClean="0"/>
              <a:t>9</a:t>
            </a:fld>
            <a:endParaRPr lang="en-US"/>
          </a:p>
        </p:txBody>
      </p:sp>
    </p:spTree>
    <p:extLst>
      <p:ext uri="{BB962C8B-B14F-4D97-AF65-F5344CB8AC3E}">
        <p14:creationId xmlns:p14="http://schemas.microsoft.com/office/powerpoint/2010/main" val="42208793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A0B062-2689-4D96-ABC4-93786C8FD6A9}" type="slidenum">
              <a:rPr lang="en-US" smtClean="0"/>
              <a:t>10</a:t>
            </a:fld>
            <a:endParaRPr lang="en-US"/>
          </a:p>
        </p:txBody>
      </p:sp>
    </p:spTree>
    <p:extLst>
      <p:ext uri="{BB962C8B-B14F-4D97-AF65-F5344CB8AC3E}">
        <p14:creationId xmlns:p14="http://schemas.microsoft.com/office/powerpoint/2010/main" val="3116584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ECDA9A7-65B6-47C5-9142-16BC6A9317B2}" type="datetime1">
              <a:rPr lang="en-US" smtClean="0"/>
              <a:t>10/4/2021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25400">
              <a:lnSpc>
                <a:spcPts val="1240"/>
              </a:lnSpc>
            </a:pPr>
            <a:fld id="{81D60167-4931-47E6-BA6A-407CBD079E47}" type="slidenum">
              <a:rPr lang="en-US" smtClean="0"/>
              <a:t>‹#›</a:t>
            </a:fld>
            <a:endParaRPr lang="en-US" dirty="0"/>
          </a:p>
        </p:txBody>
      </p:sp>
    </p:spTree>
    <p:extLst>
      <p:ext uri="{BB962C8B-B14F-4D97-AF65-F5344CB8AC3E}">
        <p14:creationId xmlns:p14="http://schemas.microsoft.com/office/powerpoint/2010/main" val="765067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F0591B-D0E2-4408-BC9E-CB4FB395A247}" type="datetime1">
              <a:rPr lang="en-US" smtClean="0"/>
              <a:t>10/4/2021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25400">
              <a:lnSpc>
                <a:spcPts val="1240"/>
              </a:lnSpc>
            </a:pPr>
            <a:fld id="{81D60167-4931-47E6-BA6A-407CBD079E47}" type="slidenum">
              <a:rPr lang="en-US" smtClean="0"/>
              <a:t>‹#›</a:t>
            </a:fld>
            <a:endParaRPr lang="en-US" dirty="0"/>
          </a:p>
        </p:txBody>
      </p:sp>
    </p:spTree>
    <p:extLst>
      <p:ext uri="{BB962C8B-B14F-4D97-AF65-F5344CB8AC3E}">
        <p14:creationId xmlns:p14="http://schemas.microsoft.com/office/powerpoint/2010/main" val="1033136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785600" y="274639"/>
            <a:ext cx="36576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12800" y="274639"/>
            <a:ext cx="10769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4BFA5D-DCA2-44A0-8076-7226AFA285D0}" type="datetime1">
              <a:rPr lang="en-US" smtClean="0"/>
              <a:t>10/4/2021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25400">
              <a:lnSpc>
                <a:spcPts val="1240"/>
              </a:lnSpc>
            </a:pPr>
            <a:fld id="{81D60167-4931-47E6-BA6A-407CBD079E47}" type="slidenum">
              <a:rPr lang="en-US" smtClean="0"/>
              <a:t>‹#›</a:t>
            </a:fld>
            <a:endParaRPr lang="en-US" dirty="0"/>
          </a:p>
        </p:txBody>
      </p:sp>
    </p:spTree>
    <p:extLst>
      <p:ext uri="{BB962C8B-B14F-4D97-AF65-F5344CB8AC3E}">
        <p14:creationId xmlns:p14="http://schemas.microsoft.com/office/powerpoint/2010/main" val="8580000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F57A0E4-392B-45E5-B992-286E0FF998DD}" type="datetime1">
              <a:rPr lang="en-US" smtClean="0">
                <a:solidFill>
                  <a:prstClr val="black">
                    <a:tint val="75000"/>
                  </a:prstClr>
                </a:solidFill>
              </a:rPr>
              <a:t>10/4/2021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marL="25400">
              <a:lnSpc>
                <a:spcPts val="1240"/>
              </a:lnSpc>
            </a:pPr>
            <a:fld id="{81D60167-4931-47E6-BA6A-407CBD079E47}" type="slidenum">
              <a:rPr lang="en-US" smtClean="0">
                <a:solidFill>
                  <a:prstClr val="black">
                    <a:tint val="75000"/>
                  </a:prstClr>
                </a:solidFill>
              </a:rPr>
              <a:pPr marL="25400">
                <a:lnSpc>
                  <a:spcPts val="1240"/>
                </a:lnSpc>
              </a:pPr>
              <a:t>‹#›</a:t>
            </a:fld>
            <a:endParaRPr lang="en-US" dirty="0">
              <a:solidFill>
                <a:prstClr val="black">
                  <a:tint val="75000"/>
                </a:prstClr>
              </a:solidFill>
            </a:endParaRPr>
          </a:p>
        </p:txBody>
      </p:sp>
    </p:spTree>
    <p:extLst>
      <p:ext uri="{BB962C8B-B14F-4D97-AF65-F5344CB8AC3E}">
        <p14:creationId xmlns:p14="http://schemas.microsoft.com/office/powerpoint/2010/main" val="23788579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C6A4570-1E48-4A69-ABA6-980836444E7B}" type="datetime1">
              <a:rPr lang="en-US" smtClean="0">
                <a:solidFill>
                  <a:prstClr val="black">
                    <a:tint val="75000"/>
                  </a:prstClr>
                </a:solidFill>
              </a:rPr>
              <a:t>10/4/2021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marL="25400">
              <a:lnSpc>
                <a:spcPts val="1240"/>
              </a:lnSpc>
            </a:pPr>
            <a:fld id="{81D60167-4931-47E6-BA6A-407CBD079E47}" type="slidenum">
              <a:rPr lang="en-US" smtClean="0">
                <a:solidFill>
                  <a:prstClr val="black">
                    <a:tint val="75000"/>
                  </a:prstClr>
                </a:solidFill>
              </a:rPr>
              <a:pPr marL="25400">
                <a:lnSpc>
                  <a:spcPts val="1240"/>
                </a:lnSpc>
              </a:pPr>
              <a:t>‹#›</a:t>
            </a:fld>
            <a:endParaRPr lang="en-US" dirty="0">
              <a:solidFill>
                <a:prstClr val="black">
                  <a:tint val="75000"/>
                </a:prstClr>
              </a:solidFill>
            </a:endParaRPr>
          </a:p>
        </p:txBody>
      </p:sp>
    </p:spTree>
    <p:extLst>
      <p:ext uri="{BB962C8B-B14F-4D97-AF65-F5344CB8AC3E}">
        <p14:creationId xmlns:p14="http://schemas.microsoft.com/office/powerpoint/2010/main" val="20871813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DA9C77-8AC5-4CA3-AB75-93278C509D78}" type="datetime1">
              <a:rPr lang="en-US" smtClean="0">
                <a:solidFill>
                  <a:prstClr val="black">
                    <a:tint val="75000"/>
                  </a:prstClr>
                </a:solidFill>
              </a:rPr>
              <a:t>10/4/2021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marL="25400">
              <a:lnSpc>
                <a:spcPts val="1240"/>
              </a:lnSpc>
            </a:pPr>
            <a:fld id="{81D60167-4931-47E6-BA6A-407CBD079E47}" type="slidenum">
              <a:rPr lang="en-US" smtClean="0">
                <a:solidFill>
                  <a:prstClr val="black">
                    <a:tint val="75000"/>
                  </a:prstClr>
                </a:solidFill>
              </a:rPr>
              <a:pPr marL="25400">
                <a:lnSpc>
                  <a:spcPts val="1240"/>
                </a:lnSpc>
              </a:pPr>
              <a:t>‹#›</a:t>
            </a:fld>
            <a:endParaRPr lang="en-US" dirty="0">
              <a:solidFill>
                <a:prstClr val="black">
                  <a:tint val="75000"/>
                </a:prstClr>
              </a:solidFill>
            </a:endParaRPr>
          </a:p>
        </p:txBody>
      </p:sp>
    </p:spTree>
    <p:extLst>
      <p:ext uri="{BB962C8B-B14F-4D97-AF65-F5344CB8AC3E}">
        <p14:creationId xmlns:p14="http://schemas.microsoft.com/office/powerpoint/2010/main" val="7708316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128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82296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9F2FBE7-9AE4-4A14-9A2C-1AA194591C0D}" type="datetime1">
              <a:rPr lang="en-US" smtClean="0">
                <a:solidFill>
                  <a:prstClr val="black">
                    <a:tint val="75000"/>
                  </a:prstClr>
                </a:solidFill>
              </a:rPr>
              <a:t>10/4/2021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marL="25400">
              <a:lnSpc>
                <a:spcPts val="1240"/>
              </a:lnSpc>
            </a:pPr>
            <a:fld id="{81D60167-4931-47E6-BA6A-407CBD079E47}" type="slidenum">
              <a:rPr lang="en-US" smtClean="0">
                <a:solidFill>
                  <a:prstClr val="black">
                    <a:tint val="75000"/>
                  </a:prstClr>
                </a:solidFill>
              </a:rPr>
              <a:pPr marL="25400">
                <a:lnSpc>
                  <a:spcPts val="1240"/>
                </a:lnSpc>
              </a:pPr>
              <a:t>‹#›</a:t>
            </a:fld>
            <a:endParaRPr lang="en-US" dirty="0">
              <a:solidFill>
                <a:prstClr val="black">
                  <a:tint val="75000"/>
                </a:prstClr>
              </a:solidFill>
            </a:endParaRPr>
          </a:p>
        </p:txBody>
      </p:sp>
    </p:spTree>
    <p:extLst>
      <p:ext uri="{BB962C8B-B14F-4D97-AF65-F5344CB8AC3E}">
        <p14:creationId xmlns:p14="http://schemas.microsoft.com/office/powerpoint/2010/main" val="31549652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CD2096A-C0DA-41EA-AD9A-D724AF9AD5DD}" type="datetime1">
              <a:rPr lang="en-US" smtClean="0">
                <a:solidFill>
                  <a:prstClr val="black">
                    <a:tint val="75000"/>
                  </a:prstClr>
                </a:solidFill>
              </a:rPr>
              <a:t>10/4/2021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marL="25400">
              <a:lnSpc>
                <a:spcPts val="1240"/>
              </a:lnSpc>
            </a:pPr>
            <a:fld id="{81D60167-4931-47E6-BA6A-407CBD079E47}" type="slidenum">
              <a:rPr lang="en-US" smtClean="0">
                <a:solidFill>
                  <a:prstClr val="black">
                    <a:tint val="75000"/>
                  </a:prstClr>
                </a:solidFill>
              </a:rPr>
              <a:pPr marL="25400">
                <a:lnSpc>
                  <a:spcPts val="1240"/>
                </a:lnSpc>
              </a:pPr>
              <a:t>‹#›</a:t>
            </a:fld>
            <a:endParaRPr lang="en-US" dirty="0">
              <a:solidFill>
                <a:prstClr val="black">
                  <a:tint val="75000"/>
                </a:prstClr>
              </a:solidFill>
            </a:endParaRPr>
          </a:p>
        </p:txBody>
      </p:sp>
    </p:spTree>
    <p:extLst>
      <p:ext uri="{BB962C8B-B14F-4D97-AF65-F5344CB8AC3E}">
        <p14:creationId xmlns:p14="http://schemas.microsoft.com/office/powerpoint/2010/main" val="26873724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0EA45D0-490C-4582-ADDD-945F8CA3A4C9}" type="datetime1">
              <a:rPr lang="en-US" smtClean="0">
                <a:solidFill>
                  <a:prstClr val="black">
                    <a:tint val="75000"/>
                  </a:prstClr>
                </a:solidFill>
              </a:rPr>
              <a:t>10/4/2021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marL="25400">
              <a:lnSpc>
                <a:spcPts val="1240"/>
              </a:lnSpc>
            </a:pPr>
            <a:fld id="{81D60167-4931-47E6-BA6A-407CBD079E47}" type="slidenum">
              <a:rPr lang="en-US" smtClean="0">
                <a:solidFill>
                  <a:prstClr val="black">
                    <a:tint val="75000"/>
                  </a:prstClr>
                </a:solidFill>
              </a:rPr>
              <a:pPr marL="25400">
                <a:lnSpc>
                  <a:spcPts val="1240"/>
                </a:lnSpc>
              </a:pPr>
              <a:t>‹#›</a:t>
            </a:fld>
            <a:endParaRPr lang="en-US" dirty="0">
              <a:solidFill>
                <a:prstClr val="black">
                  <a:tint val="75000"/>
                </a:prstClr>
              </a:solidFill>
            </a:endParaRPr>
          </a:p>
        </p:txBody>
      </p:sp>
    </p:spTree>
    <p:extLst>
      <p:ext uri="{BB962C8B-B14F-4D97-AF65-F5344CB8AC3E}">
        <p14:creationId xmlns:p14="http://schemas.microsoft.com/office/powerpoint/2010/main" val="8338082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86B349-EA30-4FD2-9D2B-50A4DE7CCF1D}" type="datetime1">
              <a:rPr lang="en-US" smtClean="0">
                <a:solidFill>
                  <a:prstClr val="black">
                    <a:tint val="75000"/>
                  </a:prstClr>
                </a:solidFill>
              </a:rPr>
              <a:t>10/4/2021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marL="25400">
              <a:lnSpc>
                <a:spcPts val="1240"/>
              </a:lnSpc>
            </a:pPr>
            <a:fld id="{81D60167-4931-47E6-BA6A-407CBD079E47}" type="slidenum">
              <a:rPr lang="en-US" smtClean="0">
                <a:solidFill>
                  <a:prstClr val="black">
                    <a:tint val="75000"/>
                  </a:prstClr>
                </a:solidFill>
              </a:rPr>
              <a:pPr marL="25400">
                <a:lnSpc>
                  <a:spcPts val="1240"/>
                </a:lnSpc>
              </a:pPr>
              <a:t>‹#›</a:t>
            </a:fld>
            <a:endParaRPr lang="en-US" dirty="0">
              <a:solidFill>
                <a:prstClr val="black">
                  <a:tint val="75000"/>
                </a:prstClr>
              </a:solidFill>
            </a:endParaRPr>
          </a:p>
        </p:txBody>
      </p:sp>
    </p:spTree>
    <p:extLst>
      <p:ext uri="{BB962C8B-B14F-4D97-AF65-F5344CB8AC3E}">
        <p14:creationId xmlns:p14="http://schemas.microsoft.com/office/powerpoint/2010/main" val="22327634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2"/>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2"/>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8B58A85-53E7-4867-AAFD-C64A9E4C3F8B}" type="datetime1">
              <a:rPr lang="en-US" smtClean="0">
                <a:solidFill>
                  <a:prstClr val="black">
                    <a:tint val="75000"/>
                  </a:prstClr>
                </a:solidFill>
              </a:rPr>
              <a:t>10/4/2021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marL="25400">
              <a:lnSpc>
                <a:spcPts val="1240"/>
              </a:lnSpc>
            </a:pPr>
            <a:fld id="{81D60167-4931-47E6-BA6A-407CBD079E47}" type="slidenum">
              <a:rPr lang="en-US" smtClean="0">
                <a:solidFill>
                  <a:prstClr val="black">
                    <a:tint val="75000"/>
                  </a:prstClr>
                </a:solidFill>
              </a:rPr>
              <a:pPr marL="25400">
                <a:lnSpc>
                  <a:spcPts val="1240"/>
                </a:lnSpc>
              </a:pPr>
              <a:t>‹#›</a:t>
            </a:fld>
            <a:endParaRPr lang="en-US" dirty="0">
              <a:solidFill>
                <a:prstClr val="black">
                  <a:tint val="75000"/>
                </a:prstClr>
              </a:solidFill>
            </a:endParaRPr>
          </a:p>
        </p:txBody>
      </p:sp>
    </p:spTree>
    <p:extLst>
      <p:ext uri="{BB962C8B-B14F-4D97-AF65-F5344CB8AC3E}">
        <p14:creationId xmlns:p14="http://schemas.microsoft.com/office/powerpoint/2010/main" val="17968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D7B45BE-BB70-454F-A630-76BD3025A6AC}" type="datetime1">
              <a:rPr lang="en-US" smtClean="0"/>
              <a:t>10/4/2021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25400">
              <a:lnSpc>
                <a:spcPts val="1240"/>
              </a:lnSpc>
            </a:pPr>
            <a:fld id="{81D60167-4931-47E6-BA6A-407CBD079E47}" type="slidenum">
              <a:rPr lang="en-US" smtClean="0"/>
              <a:t>‹#›</a:t>
            </a:fld>
            <a:endParaRPr lang="en-US" dirty="0"/>
          </a:p>
        </p:txBody>
      </p:sp>
    </p:spTree>
    <p:extLst>
      <p:ext uri="{BB962C8B-B14F-4D97-AF65-F5344CB8AC3E}">
        <p14:creationId xmlns:p14="http://schemas.microsoft.com/office/powerpoint/2010/main" val="41898322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A6754E4-7DEF-4599-950E-62361558C31F}" type="datetime1">
              <a:rPr lang="en-US" smtClean="0">
                <a:solidFill>
                  <a:prstClr val="black">
                    <a:tint val="75000"/>
                  </a:prstClr>
                </a:solidFill>
              </a:rPr>
              <a:t>10/4/2021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marL="25400">
              <a:lnSpc>
                <a:spcPts val="1240"/>
              </a:lnSpc>
            </a:pPr>
            <a:fld id="{81D60167-4931-47E6-BA6A-407CBD079E47}" type="slidenum">
              <a:rPr lang="en-US" smtClean="0">
                <a:solidFill>
                  <a:prstClr val="black">
                    <a:tint val="75000"/>
                  </a:prstClr>
                </a:solidFill>
              </a:rPr>
              <a:pPr marL="25400">
                <a:lnSpc>
                  <a:spcPts val="1240"/>
                </a:lnSpc>
              </a:pPr>
              <a:t>‹#›</a:t>
            </a:fld>
            <a:endParaRPr lang="en-US" dirty="0">
              <a:solidFill>
                <a:prstClr val="black">
                  <a:tint val="75000"/>
                </a:prstClr>
              </a:solidFill>
            </a:endParaRPr>
          </a:p>
        </p:txBody>
      </p:sp>
    </p:spTree>
    <p:extLst>
      <p:ext uri="{BB962C8B-B14F-4D97-AF65-F5344CB8AC3E}">
        <p14:creationId xmlns:p14="http://schemas.microsoft.com/office/powerpoint/2010/main" val="31273650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FE76BAC-F056-46E9-9054-EAC25B2E44B1}" type="datetime1">
              <a:rPr lang="en-US" smtClean="0">
                <a:solidFill>
                  <a:prstClr val="black">
                    <a:tint val="75000"/>
                  </a:prstClr>
                </a:solidFill>
              </a:rPr>
              <a:t>10/4/2021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marL="25400">
              <a:lnSpc>
                <a:spcPts val="1240"/>
              </a:lnSpc>
            </a:pPr>
            <a:fld id="{81D60167-4931-47E6-BA6A-407CBD079E47}" type="slidenum">
              <a:rPr lang="en-US" smtClean="0">
                <a:solidFill>
                  <a:prstClr val="black">
                    <a:tint val="75000"/>
                  </a:prstClr>
                </a:solidFill>
              </a:rPr>
              <a:pPr marL="25400">
                <a:lnSpc>
                  <a:spcPts val="1240"/>
                </a:lnSpc>
              </a:pPr>
              <a:t>‹#›</a:t>
            </a:fld>
            <a:endParaRPr lang="en-US" dirty="0">
              <a:solidFill>
                <a:prstClr val="black">
                  <a:tint val="75000"/>
                </a:prstClr>
              </a:solidFill>
            </a:endParaRPr>
          </a:p>
        </p:txBody>
      </p:sp>
    </p:spTree>
    <p:extLst>
      <p:ext uri="{BB962C8B-B14F-4D97-AF65-F5344CB8AC3E}">
        <p14:creationId xmlns:p14="http://schemas.microsoft.com/office/powerpoint/2010/main" val="5560312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785600" y="274639"/>
            <a:ext cx="36576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12800" y="274639"/>
            <a:ext cx="10769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6586F5B-01F7-4B0E-BB74-54C756D3E01E}" type="datetime1">
              <a:rPr lang="en-US" smtClean="0">
                <a:solidFill>
                  <a:prstClr val="black">
                    <a:tint val="75000"/>
                  </a:prstClr>
                </a:solidFill>
              </a:rPr>
              <a:t>10/4/2021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marL="25400">
              <a:lnSpc>
                <a:spcPts val="1240"/>
              </a:lnSpc>
            </a:pPr>
            <a:fld id="{81D60167-4931-47E6-BA6A-407CBD079E47}" type="slidenum">
              <a:rPr lang="en-US" smtClean="0">
                <a:solidFill>
                  <a:prstClr val="black">
                    <a:tint val="75000"/>
                  </a:prstClr>
                </a:solidFill>
              </a:rPr>
              <a:pPr marL="25400">
                <a:lnSpc>
                  <a:spcPts val="1240"/>
                </a:lnSpc>
              </a:pPr>
              <a:t>‹#›</a:t>
            </a:fld>
            <a:endParaRPr lang="en-US" dirty="0">
              <a:solidFill>
                <a:prstClr val="black">
                  <a:tint val="75000"/>
                </a:prstClr>
              </a:solidFill>
            </a:endParaRPr>
          </a:p>
        </p:txBody>
      </p:sp>
    </p:spTree>
    <p:extLst>
      <p:ext uri="{BB962C8B-B14F-4D97-AF65-F5344CB8AC3E}">
        <p14:creationId xmlns:p14="http://schemas.microsoft.com/office/powerpoint/2010/main" val="3450395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B3DD66-92F3-4DD2-BC57-DB69CE8EC1D7}" type="datetime1">
              <a:rPr lang="en-US" smtClean="0"/>
              <a:t>10/4/2021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25400">
              <a:lnSpc>
                <a:spcPts val="1240"/>
              </a:lnSpc>
            </a:pPr>
            <a:fld id="{81D60167-4931-47E6-BA6A-407CBD079E47}" type="slidenum">
              <a:rPr lang="en-US" smtClean="0"/>
              <a:t>‹#›</a:t>
            </a:fld>
            <a:endParaRPr lang="en-US" dirty="0"/>
          </a:p>
        </p:txBody>
      </p:sp>
    </p:spTree>
    <p:extLst>
      <p:ext uri="{BB962C8B-B14F-4D97-AF65-F5344CB8AC3E}">
        <p14:creationId xmlns:p14="http://schemas.microsoft.com/office/powerpoint/2010/main" val="3663441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128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82296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9DB4D10-62F8-4804-B9D9-54ECCC1E47AC}" type="datetime1">
              <a:rPr lang="en-US" smtClean="0"/>
              <a:t>10/4/2021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25400">
              <a:lnSpc>
                <a:spcPts val="1240"/>
              </a:lnSpc>
            </a:pPr>
            <a:fld id="{81D60167-4931-47E6-BA6A-407CBD079E47}" type="slidenum">
              <a:rPr lang="en-US" smtClean="0"/>
              <a:t>‹#›</a:t>
            </a:fld>
            <a:endParaRPr lang="en-US" dirty="0"/>
          </a:p>
        </p:txBody>
      </p:sp>
    </p:spTree>
    <p:extLst>
      <p:ext uri="{BB962C8B-B14F-4D97-AF65-F5344CB8AC3E}">
        <p14:creationId xmlns:p14="http://schemas.microsoft.com/office/powerpoint/2010/main" val="3595512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558A39B-0AA9-464B-BF1F-2C0F85087167}" type="datetime1">
              <a:rPr lang="en-US" smtClean="0"/>
              <a:t>10/4/2021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marL="25400">
              <a:lnSpc>
                <a:spcPts val="1240"/>
              </a:lnSpc>
            </a:pPr>
            <a:fld id="{81D60167-4931-47E6-BA6A-407CBD079E47}" type="slidenum">
              <a:rPr lang="en-US" smtClean="0"/>
              <a:t>‹#›</a:t>
            </a:fld>
            <a:endParaRPr lang="en-US" dirty="0"/>
          </a:p>
        </p:txBody>
      </p:sp>
    </p:spTree>
    <p:extLst>
      <p:ext uri="{BB962C8B-B14F-4D97-AF65-F5344CB8AC3E}">
        <p14:creationId xmlns:p14="http://schemas.microsoft.com/office/powerpoint/2010/main" val="1964371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6AE7A70-0139-403C-B81F-C1E5295BCA39}" type="datetime1">
              <a:rPr lang="en-US" smtClean="0"/>
              <a:t>10/4/2021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marL="25400">
              <a:lnSpc>
                <a:spcPts val="1240"/>
              </a:lnSpc>
            </a:pPr>
            <a:fld id="{81D60167-4931-47E6-BA6A-407CBD079E47}" type="slidenum">
              <a:rPr lang="en-US" smtClean="0"/>
              <a:t>‹#›</a:t>
            </a:fld>
            <a:endParaRPr lang="en-US" dirty="0"/>
          </a:p>
        </p:txBody>
      </p:sp>
    </p:spTree>
    <p:extLst>
      <p:ext uri="{BB962C8B-B14F-4D97-AF65-F5344CB8AC3E}">
        <p14:creationId xmlns:p14="http://schemas.microsoft.com/office/powerpoint/2010/main" val="15634356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675BBE-C08E-4A04-80B8-D0FB2B335E25}" type="datetime1">
              <a:rPr lang="en-US" smtClean="0"/>
              <a:t>10/4/2021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pPr marL="25400">
              <a:lnSpc>
                <a:spcPts val="1240"/>
              </a:lnSpc>
            </a:pPr>
            <a:fld id="{81D60167-4931-47E6-BA6A-407CBD079E47}" type="slidenum">
              <a:rPr lang="en-US" smtClean="0"/>
              <a:t>‹#›</a:t>
            </a:fld>
            <a:endParaRPr lang="en-US" dirty="0"/>
          </a:p>
        </p:txBody>
      </p:sp>
    </p:spTree>
    <p:extLst>
      <p:ext uri="{BB962C8B-B14F-4D97-AF65-F5344CB8AC3E}">
        <p14:creationId xmlns:p14="http://schemas.microsoft.com/office/powerpoint/2010/main" val="1016397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2"/>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2"/>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83D7C28-C736-41DF-8E96-70443A459322}" type="datetime1">
              <a:rPr lang="en-US" smtClean="0"/>
              <a:t>10/4/2021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25400">
              <a:lnSpc>
                <a:spcPts val="1240"/>
              </a:lnSpc>
            </a:pPr>
            <a:fld id="{81D60167-4931-47E6-BA6A-407CBD079E47}" type="slidenum">
              <a:rPr lang="en-US" smtClean="0"/>
              <a:t>‹#›</a:t>
            </a:fld>
            <a:endParaRPr lang="en-US" dirty="0"/>
          </a:p>
        </p:txBody>
      </p:sp>
    </p:spTree>
    <p:extLst>
      <p:ext uri="{BB962C8B-B14F-4D97-AF65-F5344CB8AC3E}">
        <p14:creationId xmlns:p14="http://schemas.microsoft.com/office/powerpoint/2010/main" val="823585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700B55-EEB9-4105-BBCD-36D60A43B7AE}" type="datetime1">
              <a:rPr lang="en-US" smtClean="0"/>
              <a:t>10/4/2021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25400">
              <a:lnSpc>
                <a:spcPts val="1240"/>
              </a:lnSpc>
            </a:pPr>
            <a:fld id="{81D60167-4931-47E6-BA6A-407CBD079E47}" type="slidenum">
              <a:rPr lang="en-US" smtClean="0"/>
              <a:t>‹#›</a:t>
            </a:fld>
            <a:endParaRPr lang="en-US" dirty="0"/>
          </a:p>
        </p:txBody>
      </p:sp>
    </p:spTree>
    <p:extLst>
      <p:ext uri="{BB962C8B-B14F-4D97-AF65-F5344CB8AC3E}">
        <p14:creationId xmlns:p14="http://schemas.microsoft.com/office/powerpoint/2010/main" val="648079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C76E67-6D64-424A-B5EC-A2CD9ED7B1CB}" type="datetime1">
              <a:rPr lang="en-US" smtClean="0"/>
              <a:t>10/4/2021</a:t>
            </a:fld>
            <a:endParaRPr lang="en-US"/>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25400">
              <a:lnSpc>
                <a:spcPts val="1240"/>
              </a:lnSpc>
            </a:pPr>
            <a:fld id="{81D60167-4931-47E6-BA6A-407CBD079E47}" type="slidenum">
              <a:rPr lang="en-US" smtClean="0"/>
              <a:t>‹#›</a:t>
            </a:fld>
            <a:endParaRPr lang="en-US" dirty="0"/>
          </a:p>
        </p:txBody>
      </p:sp>
    </p:spTree>
    <p:extLst>
      <p:ext uri="{BB962C8B-B14F-4D97-AF65-F5344CB8AC3E}">
        <p14:creationId xmlns:p14="http://schemas.microsoft.com/office/powerpoint/2010/main" val="42753747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B23266-2DF0-42AD-B414-01D6DBB87C24}" type="datetime1">
              <a:rPr lang="en-US" smtClean="0">
                <a:solidFill>
                  <a:prstClr val="black">
                    <a:tint val="75000"/>
                  </a:prstClr>
                </a:solidFill>
              </a:rPr>
              <a:t>10/4/2021</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25400">
              <a:lnSpc>
                <a:spcPts val="1240"/>
              </a:lnSpc>
            </a:pPr>
            <a:fld id="{81D60167-4931-47E6-BA6A-407CBD079E47}" type="slidenum">
              <a:rPr lang="en-US" smtClean="0">
                <a:solidFill>
                  <a:prstClr val="black">
                    <a:tint val="75000"/>
                  </a:prstClr>
                </a:solidFill>
              </a:rPr>
              <a:pPr marL="25400">
                <a:lnSpc>
                  <a:spcPts val="1240"/>
                </a:lnSpc>
              </a:pPr>
              <a:t>‹#›</a:t>
            </a:fld>
            <a:endParaRPr lang="en-US" dirty="0">
              <a:solidFill>
                <a:prstClr val="black">
                  <a:tint val="75000"/>
                </a:prstClr>
              </a:solidFill>
            </a:endParaRPr>
          </a:p>
        </p:txBody>
      </p:sp>
    </p:spTree>
    <p:extLst>
      <p:ext uri="{BB962C8B-B14F-4D97-AF65-F5344CB8AC3E}">
        <p14:creationId xmlns:p14="http://schemas.microsoft.com/office/powerpoint/2010/main" val="529406219"/>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15.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3.xml"/><Relationship Id="rId1" Type="http://schemas.openxmlformats.org/officeDocument/2006/relationships/slideLayout" Target="../slideLayouts/slideLayout15.xml"/><Relationship Id="rId4" Type="http://schemas.openxmlformats.org/officeDocument/2006/relationships/image" Target="../media/image5.jpeg"/></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chart" Target="../charts/chart2.xml"/><Relationship Id="rId4" Type="http://schemas.openxmlformats.org/officeDocument/2006/relationships/chart" Target="../charts/char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chart" Target="../charts/chart3.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chart" Target="../charts/chart4.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chart" Target="../charts/chart5.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chart" Target="../charts/chart6.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chart" Target="../charts/char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262544" y="3127457"/>
            <a:ext cx="7484364" cy="1533112"/>
          </a:xfrm>
          <a:prstGeom prst="rect">
            <a:avLst/>
          </a:prstGeom>
        </p:spPr>
        <p:txBody>
          <a:bodyPr vert="horz" wrap="square" lIns="0" tIns="95885" rIns="0" bIns="0" rtlCol="0">
            <a:spAutoFit/>
          </a:bodyPr>
          <a:lstStyle/>
          <a:p>
            <a:pPr marL="12700" marR="5080" indent="-1905" algn="ctr">
              <a:lnSpc>
                <a:spcPts val="5180"/>
              </a:lnSpc>
              <a:spcBef>
                <a:spcPts val="755"/>
              </a:spcBef>
            </a:pPr>
            <a:r>
              <a:rPr lang="en-US" sz="4800" b="1" dirty="0">
                <a:effectLst>
                  <a:outerShdw blurRad="38100" dist="38100" dir="2700000" algn="tl">
                    <a:srgbClr val="000000">
                      <a:alpha val="43137"/>
                    </a:srgbClr>
                  </a:outerShdw>
                </a:effectLst>
                <a:latin typeface="Calibri Light" pitchFamily="34" charset="0"/>
                <a:cs typeface="Calibri Light" pitchFamily="34" charset="0"/>
              </a:rPr>
              <a:t>International Banking Council </a:t>
            </a:r>
          </a:p>
          <a:p>
            <a:pPr marL="12700" marR="5080" indent="-1905" algn="ctr">
              <a:lnSpc>
                <a:spcPts val="5180"/>
              </a:lnSpc>
              <a:spcBef>
                <a:spcPts val="755"/>
              </a:spcBef>
            </a:pPr>
            <a:r>
              <a:rPr lang="en-US" sz="4800" b="1" spc="-20" dirty="0">
                <a:effectLst>
                  <a:outerShdw blurRad="38100" dist="38100" dir="2700000" algn="tl">
                    <a:srgbClr val="000000">
                      <a:alpha val="43137"/>
                    </a:srgbClr>
                  </a:outerShdw>
                </a:effectLst>
                <a:latin typeface="Calibri Light"/>
                <a:cs typeface="Calibri Light"/>
              </a:rPr>
              <a:t>Meeting</a:t>
            </a:r>
            <a:endParaRPr lang="en-US" sz="700" b="1" spc="-20" dirty="0">
              <a:effectLst>
                <a:outerShdw blurRad="38100" dist="38100" dir="2700000" algn="tl">
                  <a:srgbClr val="000000">
                    <a:alpha val="43137"/>
                  </a:srgbClr>
                </a:outerShdw>
              </a:effectLst>
              <a:latin typeface="Calibri Light"/>
              <a:cs typeface="Calibri Light"/>
            </a:endParaRPr>
          </a:p>
        </p:txBody>
      </p:sp>
      <p:sp>
        <p:nvSpPr>
          <p:cNvPr id="4" name="object 4"/>
          <p:cNvSpPr/>
          <p:nvPr/>
        </p:nvSpPr>
        <p:spPr>
          <a:xfrm>
            <a:off x="0" y="1"/>
            <a:ext cx="10439400" cy="719455"/>
          </a:xfrm>
          <a:custGeom>
            <a:avLst/>
            <a:gdLst/>
            <a:ahLst/>
            <a:cxnLst/>
            <a:rect l="l" t="t" r="r" b="b"/>
            <a:pathLst>
              <a:path w="10439400" h="719455">
                <a:moveTo>
                  <a:pt x="10439400" y="0"/>
                </a:moveTo>
                <a:lnTo>
                  <a:pt x="0" y="0"/>
                </a:lnTo>
                <a:lnTo>
                  <a:pt x="0" y="719327"/>
                </a:lnTo>
                <a:lnTo>
                  <a:pt x="239776" y="702817"/>
                </a:lnTo>
                <a:lnTo>
                  <a:pt x="239776" y="239775"/>
                </a:lnTo>
                <a:lnTo>
                  <a:pt x="6959600" y="239775"/>
                </a:lnTo>
                <a:lnTo>
                  <a:pt x="10439400" y="0"/>
                </a:lnTo>
                <a:close/>
              </a:path>
            </a:pathLst>
          </a:custGeom>
          <a:solidFill>
            <a:srgbClr val="006E6C"/>
          </a:solidFill>
        </p:spPr>
        <p:txBody>
          <a:bodyPr wrap="square" lIns="0" tIns="0" rIns="0" bIns="0" rtlCol="0"/>
          <a:lstStyle/>
          <a:p>
            <a:endParaRPr/>
          </a:p>
        </p:txBody>
      </p:sp>
      <p:sp>
        <p:nvSpPr>
          <p:cNvPr id="5" name="object 5"/>
          <p:cNvSpPr/>
          <p:nvPr/>
        </p:nvSpPr>
        <p:spPr>
          <a:xfrm>
            <a:off x="0" y="1"/>
            <a:ext cx="10439400" cy="719455"/>
          </a:xfrm>
          <a:custGeom>
            <a:avLst/>
            <a:gdLst/>
            <a:ahLst/>
            <a:cxnLst/>
            <a:rect l="l" t="t" r="r" b="b"/>
            <a:pathLst>
              <a:path w="10439400" h="719455">
                <a:moveTo>
                  <a:pt x="0" y="0"/>
                </a:moveTo>
                <a:lnTo>
                  <a:pt x="10439400" y="0"/>
                </a:lnTo>
                <a:lnTo>
                  <a:pt x="6959600" y="239775"/>
                </a:lnTo>
                <a:lnTo>
                  <a:pt x="239776" y="239775"/>
                </a:lnTo>
                <a:lnTo>
                  <a:pt x="239776" y="702817"/>
                </a:lnTo>
                <a:lnTo>
                  <a:pt x="0" y="719327"/>
                </a:lnTo>
                <a:lnTo>
                  <a:pt x="0" y="0"/>
                </a:lnTo>
                <a:close/>
              </a:path>
            </a:pathLst>
          </a:custGeom>
          <a:solidFill>
            <a:srgbClr val="C00000"/>
          </a:solidFill>
          <a:ln w="12192">
            <a:solidFill>
              <a:srgbClr val="C00000"/>
            </a:solidFill>
          </a:ln>
        </p:spPr>
        <p:txBody>
          <a:bodyPr wrap="square" lIns="0" tIns="0" rIns="0" bIns="0" rtlCol="0"/>
          <a:lstStyle/>
          <a:p>
            <a:endParaRPr/>
          </a:p>
        </p:txBody>
      </p:sp>
      <p:sp>
        <p:nvSpPr>
          <p:cNvPr id="6" name="object 6"/>
          <p:cNvSpPr/>
          <p:nvPr/>
        </p:nvSpPr>
        <p:spPr>
          <a:xfrm>
            <a:off x="1752600" y="6138673"/>
            <a:ext cx="10439400" cy="719455"/>
          </a:xfrm>
          <a:custGeom>
            <a:avLst/>
            <a:gdLst/>
            <a:ahLst/>
            <a:cxnLst/>
            <a:rect l="l" t="t" r="r" b="b"/>
            <a:pathLst>
              <a:path w="10439400" h="719454">
                <a:moveTo>
                  <a:pt x="10439400" y="0"/>
                </a:moveTo>
                <a:lnTo>
                  <a:pt x="10199624" y="16522"/>
                </a:lnTo>
                <a:lnTo>
                  <a:pt x="10199624" y="479551"/>
                </a:lnTo>
                <a:lnTo>
                  <a:pt x="3479800" y="479551"/>
                </a:lnTo>
                <a:lnTo>
                  <a:pt x="0" y="719327"/>
                </a:lnTo>
                <a:lnTo>
                  <a:pt x="10439400" y="719327"/>
                </a:lnTo>
                <a:lnTo>
                  <a:pt x="10439400" y="0"/>
                </a:lnTo>
                <a:close/>
              </a:path>
            </a:pathLst>
          </a:custGeom>
          <a:solidFill>
            <a:srgbClr val="C00000"/>
          </a:solidFill>
          <a:ln>
            <a:solidFill>
              <a:srgbClr val="C00000"/>
            </a:solidFill>
          </a:ln>
        </p:spPr>
        <p:txBody>
          <a:bodyPr wrap="square" lIns="0" tIns="0" rIns="0" bIns="0" rtlCol="0"/>
          <a:lstStyle/>
          <a:p>
            <a:endParaRPr/>
          </a:p>
        </p:txBody>
      </p:sp>
      <p:sp>
        <p:nvSpPr>
          <p:cNvPr id="8" name="object 8"/>
          <p:cNvSpPr/>
          <p:nvPr/>
        </p:nvSpPr>
        <p:spPr>
          <a:xfrm>
            <a:off x="4719573" y="990600"/>
            <a:ext cx="2881893" cy="1277166"/>
          </a:xfrm>
          <a:prstGeom prst="rect">
            <a:avLst/>
          </a:prstGeom>
          <a:blipFill>
            <a:blip r:embed="rId2" cstate="print"/>
            <a:stretch>
              <a:fillRect/>
            </a:stretch>
          </a:blipFill>
        </p:spPr>
        <p:txBody>
          <a:bodyPr wrap="square" lIns="0" tIns="0" rIns="0" bIns="0" rtlCol="0"/>
          <a:lstStyle/>
          <a:p>
            <a:endParaRPr/>
          </a:p>
        </p:txBody>
      </p:sp>
      <p:sp>
        <p:nvSpPr>
          <p:cNvPr id="3" name="Rectangle 2"/>
          <p:cNvSpPr/>
          <p:nvPr/>
        </p:nvSpPr>
        <p:spPr>
          <a:xfrm>
            <a:off x="2262544" y="5514492"/>
            <a:ext cx="7484364" cy="954107"/>
          </a:xfrm>
          <a:prstGeom prst="rect">
            <a:avLst/>
          </a:prstGeom>
        </p:spPr>
        <p:txBody>
          <a:bodyPr wrap="square">
            <a:spAutoFit/>
          </a:bodyPr>
          <a:lstStyle/>
          <a:p>
            <a:pPr algn="ctr"/>
            <a:r>
              <a:rPr lang="en-US" sz="2800" b="1" dirty="0">
                <a:solidFill>
                  <a:srgbClr val="C00000"/>
                </a:solidFill>
                <a:effectLst>
                  <a:outerShdw blurRad="38100" dist="38100" dir="2700000" algn="tl">
                    <a:srgbClr val="000000">
                      <a:alpha val="43137"/>
                    </a:srgbClr>
                  </a:outerShdw>
                </a:effectLst>
                <a:latin typeface="Calibri Light" pitchFamily="34" charset="0"/>
                <a:cs typeface="Calibri Light" pitchFamily="34" charset="0"/>
              </a:rPr>
              <a:t>October 04-06, 2021</a:t>
            </a:r>
          </a:p>
          <a:p>
            <a:pPr algn="ctr"/>
            <a:r>
              <a:rPr lang="en-US" sz="2800" b="1" dirty="0">
                <a:solidFill>
                  <a:srgbClr val="C00000"/>
                </a:solidFill>
                <a:effectLst>
                  <a:outerShdw blurRad="38100" dist="38100" dir="2700000" algn="tl">
                    <a:srgbClr val="000000">
                      <a:alpha val="43137"/>
                    </a:srgbClr>
                  </a:outerShdw>
                </a:effectLst>
                <a:latin typeface="Calibri Light" pitchFamily="34" charset="0"/>
                <a:cs typeface="Calibri Light" pitchFamily="34" charset="0"/>
              </a:rPr>
              <a:t>Odessa, Ukraine </a:t>
            </a:r>
          </a:p>
        </p:txBody>
      </p:sp>
      <p:sp>
        <p:nvSpPr>
          <p:cNvPr id="7" name="Rectangle 6"/>
          <p:cNvSpPr/>
          <p:nvPr/>
        </p:nvSpPr>
        <p:spPr>
          <a:xfrm>
            <a:off x="5871196" y="5780085"/>
            <a:ext cx="267061" cy="673711"/>
          </a:xfrm>
          <a:prstGeom prst="rect">
            <a:avLst/>
          </a:prstGeom>
        </p:spPr>
        <p:txBody>
          <a:bodyPr wrap="none">
            <a:spAutoFit/>
          </a:bodyPr>
          <a:lstStyle/>
          <a:p>
            <a:pPr marL="12700" marR="5080" lvl="0" indent="-1905" algn="ctr">
              <a:lnSpc>
                <a:spcPts val="5180"/>
              </a:lnSpc>
              <a:spcBef>
                <a:spcPts val="755"/>
              </a:spcBef>
            </a:pPr>
            <a:r>
              <a:rPr lang="mk-MK" sz="2400" b="1" spc="-20" dirty="0">
                <a:solidFill>
                  <a:srgbClr val="C00000"/>
                </a:solidFill>
                <a:effectLst>
                  <a:outerShdw blurRad="38100" dist="38100" dir="2700000" algn="tl">
                    <a:srgbClr val="000000">
                      <a:alpha val="43137"/>
                    </a:srgbClr>
                  </a:outerShdw>
                </a:effectLst>
                <a:latin typeface="Calibri Light"/>
                <a:cs typeface="Calibri Light"/>
              </a:rPr>
              <a:t> </a:t>
            </a:r>
            <a:endParaRPr lang="mk-MK" sz="2400" dirty="0">
              <a:solidFill>
                <a:srgbClr val="C00000"/>
              </a:solidFill>
              <a:effectLst>
                <a:outerShdw blurRad="38100" dist="38100" dir="2700000" algn="tl">
                  <a:srgbClr val="000000">
                    <a:alpha val="43137"/>
                  </a:srgbClr>
                </a:outerShdw>
              </a:effectLst>
              <a:latin typeface="Calibri Light"/>
              <a:cs typeface="Calibri Light"/>
            </a:endParaRPr>
          </a:p>
        </p:txBody>
      </p:sp>
      <p:sp>
        <p:nvSpPr>
          <p:cNvPr id="11" name="Slide Number Placeholder 10">
            <a:extLst>
              <a:ext uri="{FF2B5EF4-FFF2-40B4-BE49-F238E27FC236}">
                <a16:creationId xmlns:a16="http://schemas.microsoft.com/office/drawing/2014/main" id="{0F126A81-29CF-471E-AFA4-567A759418EF}"/>
              </a:ext>
            </a:extLst>
          </p:cNvPr>
          <p:cNvSpPr>
            <a:spLocks noGrp="1"/>
          </p:cNvSpPr>
          <p:nvPr>
            <p:ph type="sldNum" sz="quarter" idx="12"/>
          </p:nvPr>
        </p:nvSpPr>
        <p:spPr/>
        <p:txBody>
          <a:bodyPr/>
          <a:lstStyle/>
          <a:p>
            <a:pPr marL="25400">
              <a:lnSpc>
                <a:spcPts val="1240"/>
              </a:lnSpc>
            </a:pPr>
            <a:fld id="{81D60167-4931-47E6-BA6A-407CBD079E47}" type="slidenum">
              <a:rPr lang="en-US" smtClean="0"/>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0877" y="-7055"/>
            <a:ext cx="10439400" cy="719455"/>
          </a:xfrm>
          <a:custGeom>
            <a:avLst/>
            <a:gdLst/>
            <a:ahLst/>
            <a:cxnLst/>
            <a:rect l="l" t="t" r="r" b="b"/>
            <a:pathLst>
              <a:path w="10439400" h="719455">
                <a:moveTo>
                  <a:pt x="10439400" y="0"/>
                </a:moveTo>
                <a:lnTo>
                  <a:pt x="0" y="0"/>
                </a:lnTo>
                <a:lnTo>
                  <a:pt x="0" y="719327"/>
                </a:lnTo>
                <a:lnTo>
                  <a:pt x="239776" y="702817"/>
                </a:lnTo>
                <a:lnTo>
                  <a:pt x="239776" y="239775"/>
                </a:lnTo>
                <a:lnTo>
                  <a:pt x="6959600" y="239775"/>
                </a:lnTo>
                <a:lnTo>
                  <a:pt x="10439400" y="0"/>
                </a:lnTo>
                <a:close/>
              </a:path>
            </a:pathLst>
          </a:custGeom>
          <a:solidFill>
            <a:srgbClr val="C00000"/>
          </a:solidFill>
          <a:ln>
            <a:solidFill>
              <a:srgbClr val="C00000"/>
            </a:solidFill>
          </a:ln>
        </p:spPr>
        <p:txBody>
          <a:bodyPr wrap="square" lIns="0" tIns="0" rIns="0" bIns="0" rtlCol="0"/>
          <a:lstStyle/>
          <a:p>
            <a:endParaRPr>
              <a:solidFill>
                <a:srgbClr val="C00000"/>
              </a:solidFill>
            </a:endParaRPr>
          </a:p>
        </p:txBody>
      </p:sp>
      <p:sp>
        <p:nvSpPr>
          <p:cNvPr id="3" name="object 3"/>
          <p:cNvSpPr/>
          <p:nvPr/>
        </p:nvSpPr>
        <p:spPr>
          <a:xfrm>
            <a:off x="-20877" y="-7055"/>
            <a:ext cx="10439400" cy="719455"/>
          </a:xfrm>
          <a:custGeom>
            <a:avLst/>
            <a:gdLst/>
            <a:ahLst/>
            <a:cxnLst/>
            <a:rect l="l" t="t" r="r" b="b"/>
            <a:pathLst>
              <a:path w="10439400" h="719455">
                <a:moveTo>
                  <a:pt x="0" y="0"/>
                </a:moveTo>
                <a:lnTo>
                  <a:pt x="10439400" y="0"/>
                </a:lnTo>
                <a:lnTo>
                  <a:pt x="6959600" y="239775"/>
                </a:lnTo>
                <a:lnTo>
                  <a:pt x="239776" y="239775"/>
                </a:lnTo>
                <a:lnTo>
                  <a:pt x="239776" y="702817"/>
                </a:lnTo>
                <a:lnTo>
                  <a:pt x="0" y="719327"/>
                </a:lnTo>
                <a:lnTo>
                  <a:pt x="0" y="0"/>
                </a:lnTo>
                <a:close/>
              </a:path>
            </a:pathLst>
          </a:custGeom>
          <a:solidFill>
            <a:srgbClr val="C00000"/>
          </a:solidFill>
          <a:ln w="12192">
            <a:solidFill>
              <a:srgbClr val="C00000"/>
            </a:solidFill>
          </a:ln>
        </p:spPr>
        <p:txBody>
          <a:bodyPr wrap="square" lIns="0" tIns="0" rIns="0" bIns="0" rtlCol="0"/>
          <a:lstStyle/>
          <a:p>
            <a:endParaRPr/>
          </a:p>
        </p:txBody>
      </p:sp>
      <p:sp>
        <p:nvSpPr>
          <p:cNvPr id="4" name="object 4"/>
          <p:cNvSpPr txBox="1">
            <a:spLocks noGrp="1"/>
          </p:cNvSpPr>
          <p:nvPr>
            <p:ph type="title"/>
          </p:nvPr>
        </p:nvSpPr>
        <p:spPr>
          <a:xfrm>
            <a:off x="304800" y="210537"/>
            <a:ext cx="7467600" cy="597599"/>
          </a:xfrm>
          <a:prstGeom prst="rect">
            <a:avLst/>
          </a:prstGeom>
          <a:ln>
            <a:noFill/>
          </a:ln>
        </p:spPr>
        <p:txBody>
          <a:bodyPr vert="horz" wrap="square" lIns="0" tIns="12700" rIns="0" bIns="0" rtlCol="0">
            <a:spAutoFit/>
          </a:bodyPr>
          <a:lstStyle/>
          <a:p>
            <a:pPr marL="12700" algn="l">
              <a:lnSpc>
                <a:spcPct val="100000"/>
              </a:lnSpc>
              <a:spcBef>
                <a:spcPts val="100"/>
              </a:spcBef>
              <a:tabLst>
                <a:tab pos="6389370" algn="l"/>
              </a:tabLst>
            </a:pPr>
            <a:r>
              <a:rPr lang="en-US" sz="2800" b="1" u="sng" spc="-40" dirty="0">
                <a:solidFill>
                  <a:srgbClr val="C00000"/>
                </a:solidFill>
                <a:uFill>
                  <a:solidFill>
                    <a:srgbClr val="006E6C"/>
                  </a:solidFill>
                </a:uFill>
                <a:latin typeface="Arial" pitchFamily="34" charset="0"/>
                <a:cs typeface="Arial" pitchFamily="34" charset="0"/>
              </a:rPr>
              <a:t>Payment of dividends </a:t>
            </a:r>
            <a:r>
              <a:rPr sz="3800" spc="-30" dirty="0">
                <a:solidFill>
                  <a:srgbClr val="C00000"/>
                </a:solidFill>
                <a:uFill>
                  <a:solidFill>
                    <a:srgbClr val="006E6C"/>
                  </a:solidFill>
                </a:uFill>
              </a:rPr>
              <a:t>	</a:t>
            </a:r>
            <a:endParaRPr sz="3800" dirty="0">
              <a:solidFill>
                <a:srgbClr val="C00000"/>
              </a:solidFill>
            </a:endParaRPr>
          </a:p>
        </p:txBody>
      </p:sp>
      <p:sp>
        <p:nvSpPr>
          <p:cNvPr id="11" name="Content Placeholder 10"/>
          <p:cNvSpPr>
            <a:spLocks noGrp="1"/>
          </p:cNvSpPr>
          <p:nvPr>
            <p:ph sz="half" idx="1"/>
          </p:nvPr>
        </p:nvSpPr>
        <p:spPr>
          <a:xfrm>
            <a:off x="876300" y="1449304"/>
            <a:ext cx="4805773" cy="2580429"/>
          </a:xfrm>
        </p:spPr>
        <p:txBody>
          <a:bodyPr>
            <a:noAutofit/>
          </a:bodyPr>
          <a:lstStyle/>
          <a:p>
            <a:pPr algn="just"/>
            <a:r>
              <a:rPr lang="en-US" sz="1800" dirty="0">
                <a:latin typeface="Arial" panose="020B0604020202020204" pitchFamily="34" charset="0"/>
                <a:cs typeface="Arial" panose="020B0604020202020204" pitchFamily="34" charset="0"/>
              </a:rPr>
              <a:t>On the 26</a:t>
            </a:r>
            <a:r>
              <a:rPr lang="en-US" sz="1800" baseline="30000" dirty="0">
                <a:latin typeface="Arial" panose="020B0604020202020204" pitchFamily="34" charset="0"/>
                <a:cs typeface="Arial" panose="020B0604020202020204" pitchFamily="34" charset="0"/>
              </a:rPr>
              <a:t>th</a:t>
            </a:r>
            <a:r>
              <a:rPr lang="en-US" sz="1800" dirty="0">
                <a:latin typeface="Arial" panose="020B0604020202020204" pitchFamily="34" charset="0"/>
                <a:cs typeface="Arial" panose="020B0604020202020204" pitchFamily="34" charset="0"/>
              </a:rPr>
              <a:t> of February 2021, </a:t>
            </a:r>
            <a:r>
              <a:rPr lang="en-GB" sz="1800" dirty="0">
                <a:latin typeface="Arial" panose="020B0604020202020204" pitchFamily="34" charset="0"/>
                <a:cs typeface="Arial" panose="020B0604020202020204" pitchFamily="34" charset="0"/>
              </a:rPr>
              <a:t>the National Bank Council held a regular meeting and passed a </a:t>
            </a:r>
            <a:r>
              <a:rPr lang="en-GB" sz="1800" b="1" dirty="0">
                <a:latin typeface="Arial" panose="020B0604020202020204" pitchFamily="34" charset="0"/>
                <a:cs typeface="Arial" panose="020B0604020202020204" pitchFamily="34" charset="0"/>
              </a:rPr>
              <a:t>Decision on temporary limitation of the distribution and payment of dividends to bank shareholders</a:t>
            </a:r>
            <a:r>
              <a:rPr lang="en-GB" sz="1800" dirty="0">
                <a:latin typeface="Arial" panose="020B0604020202020204" pitchFamily="34" charset="0"/>
                <a:cs typeface="Arial" panose="020B0604020202020204" pitchFamily="34" charset="0"/>
              </a:rPr>
              <a:t>. This decision also applied to savings houses. The Decision was temporary and was valid until the end of this year.</a:t>
            </a:r>
          </a:p>
          <a:p>
            <a:pPr marL="0" indent="0">
              <a:buNone/>
            </a:pPr>
            <a:endParaRPr lang="en-US" sz="2500" dirty="0">
              <a:latin typeface="Arial" pitchFamily="34" charset="0"/>
              <a:cs typeface="Arial" pitchFamily="34" charset="0"/>
            </a:endParaRPr>
          </a:p>
        </p:txBody>
      </p:sp>
      <p:sp>
        <p:nvSpPr>
          <p:cNvPr id="5" name="object 5"/>
          <p:cNvSpPr/>
          <p:nvPr/>
        </p:nvSpPr>
        <p:spPr>
          <a:xfrm>
            <a:off x="10780845" y="210537"/>
            <a:ext cx="1208391" cy="537301"/>
          </a:xfrm>
          <a:prstGeom prst="rect">
            <a:avLst/>
          </a:prstGeom>
          <a:blipFill>
            <a:blip r:embed="rId3" cstate="print"/>
            <a:stretch>
              <a:fillRect/>
            </a:stretch>
          </a:blipFill>
        </p:spPr>
        <p:txBody>
          <a:bodyPr wrap="square" lIns="0" tIns="0" rIns="0" bIns="0" rtlCol="0"/>
          <a:lstStyle/>
          <a:p>
            <a:endParaRPr/>
          </a:p>
        </p:txBody>
      </p:sp>
      <p:sp>
        <p:nvSpPr>
          <p:cNvPr id="13" name="AutoShape 4"/>
          <p:cNvSpPr>
            <a:spLocks noChangeArrowheads="1"/>
          </p:cNvSpPr>
          <p:nvPr/>
        </p:nvSpPr>
        <p:spPr bwMode="gray">
          <a:xfrm>
            <a:off x="847195" y="1278525"/>
            <a:ext cx="4997135" cy="2751208"/>
          </a:xfrm>
          <a:prstGeom prst="roundRect">
            <a:avLst>
              <a:gd name="adj" fmla="val 6588"/>
            </a:avLst>
          </a:prstGeom>
          <a:noFill/>
          <a:ln w="19050" algn="ctr">
            <a:solidFill>
              <a:srgbClr val="C00000"/>
            </a:solidFill>
            <a:round/>
            <a:headEnd/>
            <a:tailE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sp>
        <p:nvSpPr>
          <p:cNvPr id="16" name="object 6"/>
          <p:cNvSpPr/>
          <p:nvPr/>
        </p:nvSpPr>
        <p:spPr>
          <a:xfrm>
            <a:off x="1752600" y="6138673"/>
            <a:ext cx="10439400" cy="719455"/>
          </a:xfrm>
          <a:custGeom>
            <a:avLst/>
            <a:gdLst/>
            <a:ahLst/>
            <a:cxnLst/>
            <a:rect l="l" t="t" r="r" b="b"/>
            <a:pathLst>
              <a:path w="10439400" h="719454">
                <a:moveTo>
                  <a:pt x="10439400" y="0"/>
                </a:moveTo>
                <a:lnTo>
                  <a:pt x="10199624" y="16522"/>
                </a:lnTo>
                <a:lnTo>
                  <a:pt x="10199624" y="479551"/>
                </a:lnTo>
                <a:lnTo>
                  <a:pt x="3479800" y="479551"/>
                </a:lnTo>
                <a:lnTo>
                  <a:pt x="0" y="719327"/>
                </a:lnTo>
                <a:lnTo>
                  <a:pt x="10439400" y="719327"/>
                </a:lnTo>
                <a:lnTo>
                  <a:pt x="10439400" y="0"/>
                </a:lnTo>
                <a:close/>
              </a:path>
            </a:pathLst>
          </a:custGeom>
          <a:solidFill>
            <a:srgbClr val="C00000"/>
          </a:solidFill>
          <a:ln>
            <a:solidFill>
              <a:srgbClr val="C00000"/>
            </a:solidFill>
          </a:ln>
        </p:spPr>
        <p:txBody>
          <a:bodyPr wrap="square" lIns="0" tIns="0" rIns="0" bIns="0" rtlCol="0"/>
          <a:lstStyle/>
          <a:p>
            <a:endParaRPr/>
          </a:p>
        </p:txBody>
      </p:sp>
      <p:sp>
        <p:nvSpPr>
          <p:cNvPr id="19" name="Content Placeholder 11"/>
          <p:cNvSpPr txBox="1">
            <a:spLocks/>
          </p:cNvSpPr>
          <p:nvPr/>
        </p:nvSpPr>
        <p:spPr>
          <a:xfrm>
            <a:off x="7851463" y="4191000"/>
            <a:ext cx="3081782" cy="13335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buFont typeface="Arial" pitchFamily="34" charset="0"/>
              <a:buNone/>
            </a:pPr>
            <a:endParaRPr lang="mk-MK" dirty="0"/>
          </a:p>
        </p:txBody>
      </p:sp>
      <p:sp>
        <p:nvSpPr>
          <p:cNvPr id="6" name="Slide Number Placeholder 5">
            <a:extLst>
              <a:ext uri="{FF2B5EF4-FFF2-40B4-BE49-F238E27FC236}">
                <a16:creationId xmlns:a16="http://schemas.microsoft.com/office/drawing/2014/main" id="{E4550C5A-F369-4E85-B376-AB241AA9DFE1}"/>
              </a:ext>
            </a:extLst>
          </p:cNvPr>
          <p:cNvSpPr>
            <a:spLocks noGrp="1"/>
          </p:cNvSpPr>
          <p:nvPr>
            <p:ph type="sldNum" sz="quarter" idx="12"/>
          </p:nvPr>
        </p:nvSpPr>
        <p:spPr/>
        <p:txBody>
          <a:bodyPr/>
          <a:lstStyle/>
          <a:p>
            <a:pPr marL="25400">
              <a:lnSpc>
                <a:spcPts val="1240"/>
              </a:lnSpc>
            </a:pPr>
            <a:fld id="{81D60167-4931-47E6-BA6A-407CBD079E47}" type="slidenum">
              <a:rPr lang="en-US" smtClean="0"/>
              <a:t>10</a:t>
            </a:fld>
            <a:endParaRPr lang="en-US" dirty="0"/>
          </a:p>
        </p:txBody>
      </p:sp>
      <p:sp>
        <p:nvSpPr>
          <p:cNvPr id="8" name="Content Placeholder 7">
            <a:extLst>
              <a:ext uri="{FF2B5EF4-FFF2-40B4-BE49-F238E27FC236}">
                <a16:creationId xmlns:a16="http://schemas.microsoft.com/office/drawing/2014/main" id="{7CB80CC4-C91F-4C57-91E2-0FAB04B7066D}"/>
              </a:ext>
            </a:extLst>
          </p:cNvPr>
          <p:cNvSpPr>
            <a:spLocks noGrp="1"/>
          </p:cNvSpPr>
          <p:nvPr>
            <p:ph sz="half" idx="2"/>
          </p:nvPr>
        </p:nvSpPr>
        <p:spPr>
          <a:xfrm>
            <a:off x="6245581" y="1417111"/>
            <a:ext cx="4876800" cy="2277117"/>
          </a:xfrm>
        </p:spPr>
        <p:txBody>
          <a:bodyPr>
            <a:noAutofit/>
          </a:bodyPr>
          <a:lstStyle/>
          <a:p>
            <a:pPr algn="just"/>
            <a:r>
              <a:rPr lang="en-US" sz="1800" dirty="0">
                <a:latin typeface="Arial" panose="020B0604020202020204" pitchFamily="34" charset="0"/>
                <a:cs typeface="Arial" panose="020B0604020202020204" pitchFamily="34" charset="0"/>
              </a:rPr>
              <a:t>On the 3</a:t>
            </a:r>
            <a:r>
              <a:rPr lang="en-US" sz="1800" baseline="30000" dirty="0">
                <a:latin typeface="Arial" panose="020B0604020202020204" pitchFamily="34" charset="0"/>
                <a:cs typeface="Arial" panose="020B0604020202020204" pitchFamily="34" charset="0"/>
              </a:rPr>
              <a:t>rd</a:t>
            </a:r>
            <a:r>
              <a:rPr lang="en-US" sz="1800" dirty="0">
                <a:latin typeface="Arial" panose="020B0604020202020204" pitchFamily="34" charset="0"/>
                <a:cs typeface="Arial" panose="020B0604020202020204" pitchFamily="34" charset="0"/>
              </a:rPr>
              <a:t> of August 2021, </a:t>
            </a:r>
            <a:r>
              <a:rPr lang="en-GB" sz="1800" dirty="0">
                <a:latin typeface="Arial" panose="020B0604020202020204" pitchFamily="34" charset="0"/>
                <a:cs typeface="Arial" panose="020B0604020202020204" pitchFamily="34" charset="0"/>
              </a:rPr>
              <a:t>the National Bank Council reviewed the current global and domestic circumstances and the banking system indicators for the first half of this year and decided to </a:t>
            </a:r>
            <a:r>
              <a:rPr lang="en-GB" sz="1800" b="1" dirty="0">
                <a:latin typeface="Arial" panose="020B0604020202020204" pitchFamily="34" charset="0"/>
                <a:cs typeface="Arial" panose="020B0604020202020204" pitchFamily="34" charset="0"/>
              </a:rPr>
              <a:t>repeal the Decision on temporary restriction of dividend distribution and payment. </a:t>
            </a:r>
            <a:endParaRPr lang="mk-MK" sz="1800" b="1" dirty="0">
              <a:latin typeface="Arial" panose="020B0604020202020204" pitchFamily="34" charset="0"/>
              <a:cs typeface="Arial" panose="020B0604020202020204" pitchFamily="34" charset="0"/>
            </a:endParaRPr>
          </a:p>
        </p:txBody>
      </p:sp>
      <p:sp>
        <p:nvSpPr>
          <p:cNvPr id="21" name="TextBox 20">
            <a:extLst>
              <a:ext uri="{FF2B5EF4-FFF2-40B4-BE49-F238E27FC236}">
                <a16:creationId xmlns:a16="http://schemas.microsoft.com/office/drawing/2014/main" id="{A2AD0BC2-DFB3-49DA-BF8D-B98870EAA91B}"/>
              </a:ext>
            </a:extLst>
          </p:cNvPr>
          <p:cNvSpPr txBox="1"/>
          <p:nvPr/>
        </p:nvSpPr>
        <p:spPr>
          <a:xfrm>
            <a:off x="847195" y="4598454"/>
            <a:ext cx="10439400" cy="1477328"/>
          </a:xfrm>
          <a:prstGeom prst="rect">
            <a:avLst/>
          </a:prstGeom>
          <a:noFill/>
        </p:spPr>
        <p:txBody>
          <a:bodyPr wrap="square">
            <a:spAutoFit/>
          </a:bodyPr>
          <a:lstStyle/>
          <a:p>
            <a:pPr algn="just"/>
            <a:r>
              <a:rPr lang="en-GB" dirty="0">
                <a:latin typeface="Arial" panose="020B0604020202020204" pitchFamily="34" charset="0"/>
                <a:cs typeface="Arial" panose="020B0604020202020204" pitchFamily="34" charset="0"/>
              </a:rPr>
              <a:t>The Council reviewed the initial banking sector indicators as of the end of the first half of 2021 and concluded that its performance since the beginning of the year is favorable </a:t>
            </a:r>
            <a:r>
              <a:rPr lang="en-GB" b="1" i="1" dirty="0">
                <a:latin typeface="Arial" panose="020B0604020202020204" pitchFamily="34" charset="0"/>
                <a:cs typeface="Arial" panose="020B0604020202020204" pitchFamily="34" charset="0"/>
              </a:rPr>
              <a:t>with growing credit support (at an annual rate of 5.1%), improved profitability and further strengthening of the capital position of the banking system as seen through further capital increase of nearly Denar 5.4 billion. </a:t>
            </a:r>
            <a:endParaRPr lang="mk-MK" b="1" i="1" dirty="0">
              <a:latin typeface="Arial" panose="020B0604020202020204" pitchFamily="34" charset="0"/>
              <a:cs typeface="Arial" panose="020B0604020202020204" pitchFamily="34" charset="0"/>
            </a:endParaRPr>
          </a:p>
        </p:txBody>
      </p:sp>
      <p:sp>
        <p:nvSpPr>
          <p:cNvPr id="22" name="AutoShape 4">
            <a:extLst>
              <a:ext uri="{FF2B5EF4-FFF2-40B4-BE49-F238E27FC236}">
                <a16:creationId xmlns:a16="http://schemas.microsoft.com/office/drawing/2014/main" id="{9806EBFC-70FC-4CB5-8999-73695ADAC785}"/>
              </a:ext>
            </a:extLst>
          </p:cNvPr>
          <p:cNvSpPr>
            <a:spLocks noChangeArrowheads="1"/>
          </p:cNvSpPr>
          <p:nvPr/>
        </p:nvSpPr>
        <p:spPr bwMode="gray">
          <a:xfrm>
            <a:off x="760577" y="4538156"/>
            <a:ext cx="10609121" cy="1432256"/>
          </a:xfrm>
          <a:prstGeom prst="roundRect">
            <a:avLst>
              <a:gd name="adj" fmla="val 6588"/>
            </a:avLst>
          </a:prstGeom>
          <a:noFill/>
          <a:ln w="19050" algn="ctr">
            <a:solidFill>
              <a:srgbClr val="C00000"/>
            </a:solidFill>
            <a:round/>
            <a:headEnd/>
            <a:tailE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sp>
        <p:nvSpPr>
          <p:cNvPr id="24" name="AutoShape 4">
            <a:extLst>
              <a:ext uri="{FF2B5EF4-FFF2-40B4-BE49-F238E27FC236}">
                <a16:creationId xmlns:a16="http://schemas.microsoft.com/office/drawing/2014/main" id="{2587BFB2-2D4E-4A23-9375-B1D1DF603B45}"/>
              </a:ext>
            </a:extLst>
          </p:cNvPr>
          <p:cNvSpPr>
            <a:spLocks noChangeArrowheads="1"/>
          </p:cNvSpPr>
          <p:nvPr/>
        </p:nvSpPr>
        <p:spPr bwMode="gray">
          <a:xfrm>
            <a:off x="6185414" y="1285936"/>
            <a:ext cx="4997135" cy="2751208"/>
          </a:xfrm>
          <a:prstGeom prst="roundRect">
            <a:avLst>
              <a:gd name="adj" fmla="val 6588"/>
            </a:avLst>
          </a:prstGeom>
          <a:noFill/>
          <a:ln w="19050" algn="ctr">
            <a:solidFill>
              <a:srgbClr val="C00000"/>
            </a:solidFill>
            <a:round/>
            <a:headEnd/>
            <a:tailE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8677181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0877" y="-7055"/>
            <a:ext cx="10439400" cy="719455"/>
          </a:xfrm>
          <a:custGeom>
            <a:avLst/>
            <a:gdLst/>
            <a:ahLst/>
            <a:cxnLst/>
            <a:rect l="l" t="t" r="r" b="b"/>
            <a:pathLst>
              <a:path w="10439400" h="719455">
                <a:moveTo>
                  <a:pt x="10439400" y="0"/>
                </a:moveTo>
                <a:lnTo>
                  <a:pt x="0" y="0"/>
                </a:lnTo>
                <a:lnTo>
                  <a:pt x="0" y="719327"/>
                </a:lnTo>
                <a:lnTo>
                  <a:pt x="239776" y="702817"/>
                </a:lnTo>
                <a:lnTo>
                  <a:pt x="239776" y="239775"/>
                </a:lnTo>
                <a:lnTo>
                  <a:pt x="6959600" y="239775"/>
                </a:lnTo>
                <a:lnTo>
                  <a:pt x="10439400" y="0"/>
                </a:lnTo>
                <a:close/>
              </a:path>
            </a:pathLst>
          </a:custGeom>
          <a:solidFill>
            <a:srgbClr val="C00000"/>
          </a:solidFill>
          <a:ln>
            <a:solidFill>
              <a:srgbClr val="C00000"/>
            </a:solidFill>
          </a:ln>
        </p:spPr>
        <p:txBody>
          <a:bodyPr wrap="square" lIns="0" tIns="0" rIns="0" bIns="0" rtlCol="0"/>
          <a:lstStyle/>
          <a:p>
            <a:endParaRPr>
              <a:solidFill>
                <a:srgbClr val="C00000"/>
              </a:solidFill>
            </a:endParaRPr>
          </a:p>
        </p:txBody>
      </p:sp>
      <p:sp>
        <p:nvSpPr>
          <p:cNvPr id="3" name="object 3"/>
          <p:cNvSpPr/>
          <p:nvPr/>
        </p:nvSpPr>
        <p:spPr>
          <a:xfrm>
            <a:off x="-20877" y="-7055"/>
            <a:ext cx="10439400" cy="719455"/>
          </a:xfrm>
          <a:custGeom>
            <a:avLst/>
            <a:gdLst/>
            <a:ahLst/>
            <a:cxnLst/>
            <a:rect l="l" t="t" r="r" b="b"/>
            <a:pathLst>
              <a:path w="10439400" h="719455">
                <a:moveTo>
                  <a:pt x="0" y="0"/>
                </a:moveTo>
                <a:lnTo>
                  <a:pt x="10439400" y="0"/>
                </a:lnTo>
                <a:lnTo>
                  <a:pt x="6959600" y="239775"/>
                </a:lnTo>
                <a:lnTo>
                  <a:pt x="239776" y="239775"/>
                </a:lnTo>
                <a:lnTo>
                  <a:pt x="239776" y="702817"/>
                </a:lnTo>
                <a:lnTo>
                  <a:pt x="0" y="719327"/>
                </a:lnTo>
                <a:lnTo>
                  <a:pt x="0" y="0"/>
                </a:lnTo>
                <a:close/>
              </a:path>
            </a:pathLst>
          </a:custGeom>
          <a:solidFill>
            <a:srgbClr val="C00000"/>
          </a:solidFill>
          <a:ln w="12192">
            <a:solidFill>
              <a:srgbClr val="C00000"/>
            </a:solidFill>
          </a:ln>
        </p:spPr>
        <p:txBody>
          <a:bodyPr wrap="square" lIns="0" tIns="0" rIns="0" bIns="0" rtlCol="0"/>
          <a:lstStyle/>
          <a:p>
            <a:endParaRPr>
              <a:solidFill>
                <a:prstClr val="black"/>
              </a:solidFill>
            </a:endParaRPr>
          </a:p>
        </p:txBody>
      </p:sp>
      <p:sp>
        <p:nvSpPr>
          <p:cNvPr id="4" name="object 4"/>
          <p:cNvSpPr txBox="1">
            <a:spLocks noGrp="1"/>
          </p:cNvSpPr>
          <p:nvPr>
            <p:ph type="title"/>
          </p:nvPr>
        </p:nvSpPr>
        <p:spPr>
          <a:xfrm>
            <a:off x="304800" y="210537"/>
            <a:ext cx="7467600" cy="597599"/>
          </a:xfrm>
          <a:prstGeom prst="rect">
            <a:avLst/>
          </a:prstGeom>
          <a:ln>
            <a:noFill/>
          </a:ln>
        </p:spPr>
        <p:txBody>
          <a:bodyPr vert="horz" wrap="square" lIns="0" tIns="12700" rIns="0" bIns="0" rtlCol="0">
            <a:spAutoFit/>
          </a:bodyPr>
          <a:lstStyle/>
          <a:p>
            <a:pPr marL="12700" algn="l">
              <a:lnSpc>
                <a:spcPct val="100000"/>
              </a:lnSpc>
              <a:spcBef>
                <a:spcPts val="100"/>
              </a:spcBef>
              <a:tabLst>
                <a:tab pos="6389370" algn="l"/>
              </a:tabLst>
            </a:pPr>
            <a:r>
              <a:rPr lang="en-US" sz="2800" b="1" u="sng" spc="-40" dirty="0">
                <a:uFill>
                  <a:solidFill>
                    <a:srgbClr val="006E6C"/>
                  </a:solidFill>
                </a:uFill>
                <a:latin typeface="Arial" pitchFamily="34" charset="0"/>
                <a:cs typeface="Arial" pitchFamily="34" charset="0"/>
              </a:rPr>
              <a:t>MBA’s activities during the Corona crisis</a:t>
            </a:r>
            <a:r>
              <a:rPr sz="3800" spc="-30" dirty="0">
                <a:solidFill>
                  <a:srgbClr val="C00000"/>
                </a:solidFill>
                <a:uFill>
                  <a:solidFill>
                    <a:srgbClr val="006E6C"/>
                  </a:solidFill>
                </a:uFill>
              </a:rPr>
              <a:t>	</a:t>
            </a:r>
            <a:endParaRPr sz="3800" dirty="0">
              <a:solidFill>
                <a:srgbClr val="C00000"/>
              </a:solidFill>
            </a:endParaRPr>
          </a:p>
        </p:txBody>
      </p:sp>
      <p:sp>
        <p:nvSpPr>
          <p:cNvPr id="11" name="Content Placeholder 10"/>
          <p:cNvSpPr>
            <a:spLocks noGrp="1"/>
          </p:cNvSpPr>
          <p:nvPr>
            <p:ph sz="half" idx="1"/>
          </p:nvPr>
        </p:nvSpPr>
        <p:spPr>
          <a:xfrm>
            <a:off x="304800" y="1295400"/>
            <a:ext cx="6096000" cy="5105400"/>
          </a:xfrm>
        </p:spPr>
        <p:txBody>
          <a:bodyPr>
            <a:noAutofit/>
          </a:bodyPr>
          <a:lstStyle/>
          <a:p>
            <a:pPr marL="0" indent="0" algn="just">
              <a:buNone/>
            </a:pPr>
            <a:r>
              <a:rPr lang="en-US" sz="2000" dirty="0">
                <a:latin typeface="Arial" pitchFamily="34" charset="0"/>
                <a:cs typeface="Arial" pitchFamily="34" charset="0"/>
              </a:rPr>
              <a:t>The corona virus pandemic created a number of challenges for our members and their customers and in general, for all economic entities and institutions in our country.</a:t>
            </a:r>
          </a:p>
          <a:p>
            <a:pPr marL="0" indent="0" algn="just">
              <a:buNone/>
            </a:pPr>
            <a:r>
              <a:rPr lang="en-US" sz="2000" dirty="0">
                <a:latin typeface="Arial" pitchFamily="34" charset="0"/>
                <a:cs typeface="Arial" pitchFamily="34" charset="0"/>
              </a:rPr>
              <a:t>Because of the uncertainty around the pandemic intensity and duration, the investment and consumer decisions become more difficult adapting their behavior to the new situation. In such conditions for now the banking system manages to withstand the negative effects of pandemic, but the challenges exist.</a:t>
            </a:r>
          </a:p>
          <a:p>
            <a:pPr marL="0" indent="0" algn="just">
              <a:buNone/>
            </a:pPr>
            <a:r>
              <a:rPr lang="en-US" sz="2000" dirty="0">
                <a:latin typeface="Arial" pitchFamily="34" charset="0"/>
                <a:cs typeface="Arial" pitchFamily="34" charset="0"/>
              </a:rPr>
              <a:t>During this corona crisis certainly the most important activity that our members - banks and saving houses have realized is the </a:t>
            </a:r>
            <a:r>
              <a:rPr lang="en-US" sz="2000" b="1" i="1" u="sng" dirty="0">
                <a:solidFill>
                  <a:srgbClr val="C00000"/>
                </a:solidFill>
                <a:latin typeface="Arial" pitchFamily="34" charset="0"/>
                <a:cs typeface="Arial" pitchFamily="34" charset="0"/>
              </a:rPr>
              <a:t>postponement of the repayment of loans to households and legal entities</a:t>
            </a:r>
            <a:r>
              <a:rPr lang="en-US" sz="2000" i="1" u="sng" dirty="0">
                <a:solidFill>
                  <a:srgbClr val="C00000"/>
                </a:solidFill>
                <a:latin typeface="Arial" pitchFamily="34" charset="0"/>
                <a:cs typeface="Arial" pitchFamily="34" charset="0"/>
              </a:rPr>
              <a:t>.</a:t>
            </a:r>
            <a:endParaRPr lang="en-US" sz="2200" i="1" u="sng" dirty="0">
              <a:solidFill>
                <a:srgbClr val="C00000"/>
              </a:solidFill>
              <a:latin typeface="Arial" pitchFamily="34" charset="0"/>
              <a:cs typeface="Arial" pitchFamily="34" charset="0"/>
            </a:endParaRPr>
          </a:p>
        </p:txBody>
      </p:sp>
      <p:sp>
        <p:nvSpPr>
          <p:cNvPr id="5" name="object 5"/>
          <p:cNvSpPr/>
          <p:nvPr/>
        </p:nvSpPr>
        <p:spPr>
          <a:xfrm>
            <a:off x="10780845" y="210537"/>
            <a:ext cx="1208391" cy="537301"/>
          </a:xfrm>
          <a:prstGeom prst="rect">
            <a:avLst/>
          </a:prstGeom>
          <a:blipFill>
            <a:blip r:embed="rId3" cstate="print"/>
            <a:stretch>
              <a:fillRect/>
            </a:stretch>
          </a:blipFill>
        </p:spPr>
        <p:txBody>
          <a:bodyPr wrap="square" lIns="0" tIns="0" rIns="0" bIns="0" rtlCol="0"/>
          <a:lstStyle/>
          <a:p>
            <a:endParaRPr>
              <a:solidFill>
                <a:prstClr val="black"/>
              </a:solidFill>
            </a:endParaRPr>
          </a:p>
        </p:txBody>
      </p:sp>
      <p:sp>
        <p:nvSpPr>
          <p:cNvPr id="8" name="object 8"/>
          <p:cNvSpPr txBox="1"/>
          <p:nvPr/>
        </p:nvSpPr>
        <p:spPr>
          <a:xfrm>
            <a:off x="11158982" y="6465214"/>
            <a:ext cx="128271" cy="463845"/>
          </a:xfrm>
          <a:prstGeom prst="rect">
            <a:avLst/>
          </a:prstGeom>
        </p:spPr>
        <p:txBody>
          <a:bodyPr vert="horz" wrap="square" lIns="0" tIns="0" rIns="0" bIns="0" rtlCol="0">
            <a:spAutoFit/>
          </a:bodyPr>
          <a:lstStyle/>
          <a:p>
            <a:pPr marL="25400">
              <a:lnSpc>
                <a:spcPts val="1240"/>
              </a:lnSpc>
            </a:pPr>
            <a:endParaRPr lang="en-GB" sz="1200" dirty="0">
              <a:solidFill>
                <a:srgbClr val="888888"/>
              </a:solidFill>
              <a:cs typeface="Calibri"/>
            </a:endParaRPr>
          </a:p>
          <a:p>
            <a:pPr marL="25400">
              <a:lnSpc>
                <a:spcPts val="1240"/>
              </a:lnSpc>
            </a:pPr>
            <a:fld id="{81D60167-4931-47E6-BA6A-407CBD079E47}" type="slidenum">
              <a:rPr sz="1200" smtClean="0">
                <a:solidFill>
                  <a:srgbClr val="888888"/>
                </a:solidFill>
                <a:cs typeface="Calibri"/>
              </a:rPr>
              <a:pPr marL="25400">
                <a:lnSpc>
                  <a:spcPts val="1240"/>
                </a:lnSpc>
              </a:pPr>
              <a:t>11</a:t>
            </a:fld>
            <a:endParaRPr sz="1200" dirty="0">
              <a:solidFill>
                <a:prstClr val="black"/>
              </a:solidFill>
              <a:cs typeface="Calibri"/>
            </a:endParaRPr>
          </a:p>
        </p:txBody>
      </p:sp>
      <p:sp>
        <p:nvSpPr>
          <p:cNvPr id="12" name="Content Placeholder 11"/>
          <p:cNvSpPr>
            <a:spLocks noGrp="1"/>
          </p:cNvSpPr>
          <p:nvPr>
            <p:ph sz="half" idx="2"/>
          </p:nvPr>
        </p:nvSpPr>
        <p:spPr>
          <a:xfrm>
            <a:off x="6781800" y="1371600"/>
            <a:ext cx="4876800" cy="4767073"/>
          </a:xfrm>
        </p:spPr>
        <p:txBody>
          <a:bodyPr>
            <a:normAutofit fontScale="70000" lnSpcReduction="20000"/>
          </a:bodyPr>
          <a:lstStyle/>
          <a:p>
            <a:pPr algn="just">
              <a:buFont typeface="Wingdings" pitchFamily="2" charset="2"/>
              <a:buChar char="Ø"/>
            </a:pPr>
            <a:r>
              <a:rPr lang="en-US" b="1" dirty="0">
                <a:latin typeface="Arial" pitchFamily="34" charset="0"/>
                <a:cs typeface="Arial" pitchFamily="34" charset="0"/>
              </a:rPr>
              <a:t>In March 2020, about 70% of the households and about 35% of legal entities</a:t>
            </a:r>
            <a:r>
              <a:rPr lang="en-US" dirty="0">
                <a:latin typeface="Arial" pitchFamily="34" charset="0"/>
                <a:cs typeface="Arial" pitchFamily="34" charset="0"/>
              </a:rPr>
              <a:t> decided to relieve the financial burden by postponing the payment of the loans.</a:t>
            </a:r>
          </a:p>
          <a:p>
            <a:pPr marL="0" indent="0" algn="just">
              <a:buNone/>
            </a:pPr>
            <a:endParaRPr lang="en-US" sz="1400" dirty="0">
              <a:latin typeface="Arial" pitchFamily="34" charset="0"/>
              <a:cs typeface="Arial" pitchFamily="34" charset="0"/>
            </a:endParaRPr>
          </a:p>
          <a:p>
            <a:pPr marL="0" indent="0" algn="just">
              <a:buNone/>
            </a:pPr>
            <a:r>
              <a:rPr lang="en-US" dirty="0">
                <a:latin typeface="Arial" pitchFamily="34" charset="0"/>
                <a:cs typeface="Arial" pitchFamily="34" charset="0"/>
              </a:rPr>
              <a:t>After 30.9.2020, banks and savings houses enabled a second period of deferred repayment of credit products, only for clients who had real, necessary need: lost their job, have reduced monthly income, high treatment costs, etc. i.e., they met the criteria adopted by the Macedonian Banking Association.</a:t>
            </a:r>
          </a:p>
          <a:p>
            <a:pPr marL="0" indent="0" algn="just">
              <a:buNone/>
            </a:pPr>
            <a:endParaRPr lang="en-US" sz="1400" dirty="0">
              <a:latin typeface="Arial" pitchFamily="34" charset="0"/>
              <a:cs typeface="Arial" pitchFamily="34" charset="0"/>
            </a:endParaRPr>
          </a:p>
          <a:p>
            <a:pPr algn="just">
              <a:buFont typeface="Wingdings" pitchFamily="2" charset="2"/>
              <a:buChar char="Ø"/>
            </a:pPr>
            <a:r>
              <a:rPr lang="en-US" b="1" dirty="0">
                <a:latin typeface="Arial" pitchFamily="34" charset="0"/>
                <a:cs typeface="Arial" pitchFamily="34" charset="0"/>
              </a:rPr>
              <a:t>As of January 2021, the second period of deferred repayment of credit products was used by about 7% of total regular loans</a:t>
            </a:r>
            <a:r>
              <a:rPr lang="en-US" dirty="0">
                <a:latin typeface="Arial" pitchFamily="34" charset="0"/>
                <a:cs typeface="Arial" pitchFamily="34" charset="0"/>
              </a:rPr>
              <a:t>.</a:t>
            </a:r>
          </a:p>
          <a:p>
            <a:pPr marL="0" indent="0">
              <a:buNone/>
            </a:pPr>
            <a:endParaRPr lang="mk-MK" dirty="0"/>
          </a:p>
        </p:txBody>
      </p:sp>
      <p:sp>
        <p:nvSpPr>
          <p:cNvPr id="16" name="object 6"/>
          <p:cNvSpPr/>
          <p:nvPr/>
        </p:nvSpPr>
        <p:spPr>
          <a:xfrm>
            <a:off x="1752600" y="6138673"/>
            <a:ext cx="10439400" cy="719455"/>
          </a:xfrm>
          <a:custGeom>
            <a:avLst/>
            <a:gdLst/>
            <a:ahLst/>
            <a:cxnLst/>
            <a:rect l="l" t="t" r="r" b="b"/>
            <a:pathLst>
              <a:path w="10439400" h="719454">
                <a:moveTo>
                  <a:pt x="10439400" y="0"/>
                </a:moveTo>
                <a:lnTo>
                  <a:pt x="10199624" y="16522"/>
                </a:lnTo>
                <a:lnTo>
                  <a:pt x="10199624" y="479551"/>
                </a:lnTo>
                <a:lnTo>
                  <a:pt x="3479800" y="479551"/>
                </a:lnTo>
                <a:lnTo>
                  <a:pt x="0" y="719327"/>
                </a:lnTo>
                <a:lnTo>
                  <a:pt x="10439400" y="719327"/>
                </a:lnTo>
                <a:lnTo>
                  <a:pt x="10439400" y="0"/>
                </a:lnTo>
                <a:close/>
              </a:path>
            </a:pathLst>
          </a:custGeom>
          <a:solidFill>
            <a:srgbClr val="C00000"/>
          </a:solidFill>
          <a:ln>
            <a:solidFill>
              <a:srgbClr val="C00000"/>
            </a:solidFill>
          </a:ln>
        </p:spPr>
        <p:txBody>
          <a:bodyPr wrap="square" lIns="0" tIns="0" rIns="0" bIns="0" rtlCol="0"/>
          <a:lstStyle/>
          <a:p>
            <a:endParaRPr>
              <a:solidFill>
                <a:prstClr val="black"/>
              </a:solidFill>
            </a:endParaRPr>
          </a:p>
        </p:txBody>
      </p:sp>
      <p:sp>
        <p:nvSpPr>
          <p:cNvPr id="19" name="Content Placeholder 11"/>
          <p:cNvSpPr txBox="1">
            <a:spLocks/>
          </p:cNvSpPr>
          <p:nvPr/>
        </p:nvSpPr>
        <p:spPr>
          <a:xfrm>
            <a:off x="7851463" y="4191000"/>
            <a:ext cx="3081782" cy="13335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buFont typeface="Arial" pitchFamily="34" charset="0"/>
              <a:buNone/>
            </a:pPr>
            <a:endParaRPr lang="mk-MK" dirty="0">
              <a:solidFill>
                <a:prstClr val="black"/>
              </a:solidFill>
            </a:endParaRPr>
          </a:p>
        </p:txBody>
      </p:sp>
      <p:sp>
        <p:nvSpPr>
          <p:cNvPr id="6" name="Slide Number Placeholder 5">
            <a:extLst>
              <a:ext uri="{FF2B5EF4-FFF2-40B4-BE49-F238E27FC236}">
                <a16:creationId xmlns:a16="http://schemas.microsoft.com/office/drawing/2014/main" id="{AEECE2EC-2D7E-4260-BE40-C55E715BF27C}"/>
              </a:ext>
            </a:extLst>
          </p:cNvPr>
          <p:cNvSpPr>
            <a:spLocks noGrp="1"/>
          </p:cNvSpPr>
          <p:nvPr>
            <p:ph type="sldNum" sz="quarter" idx="12"/>
          </p:nvPr>
        </p:nvSpPr>
        <p:spPr/>
        <p:txBody>
          <a:bodyPr/>
          <a:lstStyle/>
          <a:p>
            <a:pPr marL="25400">
              <a:lnSpc>
                <a:spcPts val="1240"/>
              </a:lnSpc>
            </a:pPr>
            <a:fld id="{81D60167-4931-47E6-BA6A-407CBD079E47}" type="slidenum">
              <a:rPr lang="en-US" smtClean="0">
                <a:solidFill>
                  <a:prstClr val="black">
                    <a:tint val="75000"/>
                  </a:prstClr>
                </a:solidFill>
              </a:rPr>
              <a:pPr marL="25400">
                <a:lnSpc>
                  <a:spcPts val="1240"/>
                </a:lnSpc>
              </a:pPr>
              <a:t>11</a:t>
            </a:fld>
            <a:endParaRPr lang="en-US" dirty="0">
              <a:solidFill>
                <a:prstClr val="black">
                  <a:tint val="75000"/>
                </a:prstClr>
              </a:solidFill>
            </a:endParaRPr>
          </a:p>
        </p:txBody>
      </p:sp>
    </p:spTree>
    <p:extLst>
      <p:ext uri="{BB962C8B-B14F-4D97-AF65-F5344CB8AC3E}">
        <p14:creationId xmlns:p14="http://schemas.microsoft.com/office/powerpoint/2010/main" val="36454420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0877" y="-7055"/>
            <a:ext cx="10439400" cy="719455"/>
          </a:xfrm>
          <a:custGeom>
            <a:avLst/>
            <a:gdLst/>
            <a:ahLst/>
            <a:cxnLst/>
            <a:rect l="l" t="t" r="r" b="b"/>
            <a:pathLst>
              <a:path w="10439400" h="719455">
                <a:moveTo>
                  <a:pt x="10439400" y="0"/>
                </a:moveTo>
                <a:lnTo>
                  <a:pt x="0" y="0"/>
                </a:lnTo>
                <a:lnTo>
                  <a:pt x="0" y="719327"/>
                </a:lnTo>
                <a:lnTo>
                  <a:pt x="239776" y="702817"/>
                </a:lnTo>
                <a:lnTo>
                  <a:pt x="239776" y="239775"/>
                </a:lnTo>
                <a:lnTo>
                  <a:pt x="6959600" y="239775"/>
                </a:lnTo>
                <a:lnTo>
                  <a:pt x="10439400" y="0"/>
                </a:lnTo>
                <a:close/>
              </a:path>
            </a:pathLst>
          </a:custGeom>
          <a:solidFill>
            <a:srgbClr val="C00000"/>
          </a:solidFill>
          <a:ln>
            <a:solidFill>
              <a:srgbClr val="C00000"/>
            </a:solidFill>
          </a:ln>
        </p:spPr>
        <p:txBody>
          <a:bodyPr wrap="square" lIns="0" tIns="0" rIns="0" bIns="0" rtlCol="0"/>
          <a:lstStyle/>
          <a:p>
            <a:endParaRPr>
              <a:solidFill>
                <a:srgbClr val="C00000"/>
              </a:solidFill>
            </a:endParaRPr>
          </a:p>
        </p:txBody>
      </p:sp>
      <p:sp>
        <p:nvSpPr>
          <p:cNvPr id="3" name="object 3"/>
          <p:cNvSpPr/>
          <p:nvPr/>
        </p:nvSpPr>
        <p:spPr>
          <a:xfrm>
            <a:off x="-20877" y="-7055"/>
            <a:ext cx="10439400" cy="719455"/>
          </a:xfrm>
          <a:custGeom>
            <a:avLst/>
            <a:gdLst/>
            <a:ahLst/>
            <a:cxnLst/>
            <a:rect l="l" t="t" r="r" b="b"/>
            <a:pathLst>
              <a:path w="10439400" h="719455">
                <a:moveTo>
                  <a:pt x="0" y="0"/>
                </a:moveTo>
                <a:lnTo>
                  <a:pt x="10439400" y="0"/>
                </a:lnTo>
                <a:lnTo>
                  <a:pt x="6959600" y="239775"/>
                </a:lnTo>
                <a:lnTo>
                  <a:pt x="239776" y="239775"/>
                </a:lnTo>
                <a:lnTo>
                  <a:pt x="239776" y="702817"/>
                </a:lnTo>
                <a:lnTo>
                  <a:pt x="0" y="719327"/>
                </a:lnTo>
                <a:lnTo>
                  <a:pt x="0" y="0"/>
                </a:lnTo>
                <a:close/>
              </a:path>
            </a:pathLst>
          </a:custGeom>
          <a:solidFill>
            <a:srgbClr val="C00000"/>
          </a:solidFill>
          <a:ln w="12192">
            <a:solidFill>
              <a:srgbClr val="C00000"/>
            </a:solidFill>
          </a:ln>
        </p:spPr>
        <p:txBody>
          <a:bodyPr wrap="square" lIns="0" tIns="0" rIns="0" bIns="0" rtlCol="0"/>
          <a:lstStyle/>
          <a:p>
            <a:endParaRPr>
              <a:solidFill>
                <a:prstClr val="black"/>
              </a:solidFill>
            </a:endParaRPr>
          </a:p>
        </p:txBody>
      </p:sp>
      <p:sp>
        <p:nvSpPr>
          <p:cNvPr id="4" name="object 4"/>
          <p:cNvSpPr txBox="1">
            <a:spLocks noGrp="1"/>
          </p:cNvSpPr>
          <p:nvPr>
            <p:ph type="title"/>
          </p:nvPr>
        </p:nvSpPr>
        <p:spPr>
          <a:xfrm>
            <a:off x="304800" y="210537"/>
            <a:ext cx="7467600" cy="597599"/>
          </a:xfrm>
          <a:prstGeom prst="rect">
            <a:avLst/>
          </a:prstGeom>
          <a:ln>
            <a:noFill/>
          </a:ln>
        </p:spPr>
        <p:txBody>
          <a:bodyPr vert="horz" wrap="square" lIns="0" tIns="12700" rIns="0" bIns="0" rtlCol="0">
            <a:spAutoFit/>
          </a:bodyPr>
          <a:lstStyle/>
          <a:p>
            <a:pPr marL="12700" algn="l">
              <a:lnSpc>
                <a:spcPct val="100000"/>
              </a:lnSpc>
              <a:spcBef>
                <a:spcPts val="100"/>
              </a:spcBef>
              <a:tabLst>
                <a:tab pos="6389370" algn="l"/>
              </a:tabLst>
            </a:pPr>
            <a:r>
              <a:rPr lang="en-US" sz="2800" b="1" u="sng" spc="-40" dirty="0">
                <a:uFill>
                  <a:solidFill>
                    <a:srgbClr val="006E6C"/>
                  </a:solidFill>
                </a:uFill>
                <a:latin typeface="Arial" pitchFamily="34" charset="0"/>
                <a:cs typeface="Arial" pitchFamily="34" charset="0"/>
              </a:rPr>
              <a:t>MBA’s activities during the Corona crisis</a:t>
            </a:r>
            <a:r>
              <a:rPr sz="3800" spc="-30" dirty="0">
                <a:solidFill>
                  <a:srgbClr val="C00000"/>
                </a:solidFill>
                <a:uFill>
                  <a:solidFill>
                    <a:srgbClr val="006E6C"/>
                  </a:solidFill>
                </a:uFill>
              </a:rPr>
              <a:t>	</a:t>
            </a:r>
            <a:endParaRPr sz="3800" dirty="0">
              <a:solidFill>
                <a:srgbClr val="C00000"/>
              </a:solidFill>
            </a:endParaRPr>
          </a:p>
        </p:txBody>
      </p:sp>
      <p:sp>
        <p:nvSpPr>
          <p:cNvPr id="11" name="Content Placeholder 10"/>
          <p:cNvSpPr>
            <a:spLocks noGrp="1"/>
          </p:cNvSpPr>
          <p:nvPr>
            <p:ph sz="half" idx="1"/>
          </p:nvPr>
        </p:nvSpPr>
        <p:spPr>
          <a:xfrm>
            <a:off x="709808" y="1505864"/>
            <a:ext cx="4267200" cy="4632807"/>
          </a:xfrm>
        </p:spPr>
        <p:txBody>
          <a:bodyPr>
            <a:noAutofit/>
          </a:bodyPr>
          <a:lstStyle/>
          <a:p>
            <a:pPr marL="0" indent="0" algn="just">
              <a:lnSpc>
                <a:spcPct val="115000"/>
              </a:lnSpc>
              <a:spcAft>
                <a:spcPts val="0"/>
              </a:spcAft>
              <a:buNone/>
            </a:pPr>
            <a:r>
              <a:rPr lang="en-US" sz="1600" dirty="0">
                <a:latin typeface="Arial" pitchFamily="34" charset="0"/>
                <a:ea typeface="Calibri"/>
                <a:cs typeface="Arial" pitchFamily="34" charset="0"/>
              </a:rPr>
              <a:t>At the very beginning of the corona crisis, the Macedonian Banking Association established regular channeled communication with Central Bank, Ministry of Finance and other institutions related to the banking sector. </a:t>
            </a:r>
          </a:p>
          <a:p>
            <a:pPr marL="0" indent="0" algn="just">
              <a:lnSpc>
                <a:spcPct val="115000"/>
              </a:lnSpc>
              <a:spcAft>
                <a:spcPts val="0"/>
              </a:spcAft>
              <a:buNone/>
            </a:pPr>
            <a:r>
              <a:rPr lang="en-US" sz="1600" dirty="0">
                <a:latin typeface="Arial" pitchFamily="34" charset="0"/>
                <a:ea typeface="Calibri"/>
                <a:cs typeface="Arial" pitchFamily="34" charset="0"/>
              </a:rPr>
              <a:t>In order to provide greater health protection for all users of banking services, </a:t>
            </a:r>
            <a:r>
              <a:rPr lang="en-US" sz="1600" b="1" dirty="0">
                <a:latin typeface="Arial" pitchFamily="34" charset="0"/>
                <a:ea typeface="Calibri"/>
                <a:cs typeface="Arial" pitchFamily="34" charset="0"/>
              </a:rPr>
              <a:t>a new systemic approach to the payment of monthly pensions and rights to social protection was introduced</a:t>
            </a:r>
            <a:r>
              <a:rPr lang="en-US" sz="1600" dirty="0">
                <a:latin typeface="Arial" pitchFamily="34" charset="0"/>
                <a:ea typeface="Calibri"/>
                <a:cs typeface="Arial" pitchFamily="34" charset="0"/>
              </a:rPr>
              <a:t>, payment in groups according to the amount of income or the first letter of the surname.</a:t>
            </a:r>
          </a:p>
          <a:p>
            <a:pPr marL="0" indent="0" algn="just">
              <a:lnSpc>
                <a:spcPct val="115000"/>
              </a:lnSpc>
              <a:spcAft>
                <a:spcPts val="0"/>
              </a:spcAft>
              <a:buNone/>
            </a:pPr>
            <a:endParaRPr lang="en-US" sz="1050" dirty="0">
              <a:latin typeface="Arial" pitchFamily="34" charset="0"/>
              <a:ea typeface="Calibri"/>
              <a:cs typeface="Arial" pitchFamily="34" charset="0"/>
            </a:endParaRPr>
          </a:p>
          <a:p>
            <a:pPr marL="0" indent="0" algn="ctr">
              <a:lnSpc>
                <a:spcPct val="115000"/>
              </a:lnSpc>
              <a:spcAft>
                <a:spcPts val="0"/>
              </a:spcAft>
              <a:buNone/>
            </a:pPr>
            <a:r>
              <a:rPr lang="en-US" sz="1600" i="1" dirty="0">
                <a:latin typeface="Arial" pitchFamily="34" charset="0"/>
                <a:ea typeface="Calibri"/>
                <a:cs typeface="Arial" pitchFamily="34" charset="0"/>
              </a:rPr>
              <a:t>This method of payment continued even after the end of the state of emergency.</a:t>
            </a:r>
          </a:p>
          <a:p>
            <a:pPr marL="0" indent="0" algn="just">
              <a:buNone/>
            </a:pPr>
            <a:endParaRPr lang="en-US" sz="2600" dirty="0"/>
          </a:p>
        </p:txBody>
      </p:sp>
      <p:sp>
        <p:nvSpPr>
          <p:cNvPr id="5" name="object 5"/>
          <p:cNvSpPr/>
          <p:nvPr/>
        </p:nvSpPr>
        <p:spPr>
          <a:xfrm>
            <a:off x="10780845" y="210537"/>
            <a:ext cx="1208391" cy="537301"/>
          </a:xfrm>
          <a:prstGeom prst="rect">
            <a:avLst/>
          </a:prstGeom>
          <a:blipFill>
            <a:blip r:embed="rId3" cstate="print"/>
            <a:stretch>
              <a:fillRect/>
            </a:stretch>
          </a:blipFill>
        </p:spPr>
        <p:txBody>
          <a:bodyPr wrap="square" lIns="0" tIns="0" rIns="0" bIns="0" rtlCol="0"/>
          <a:lstStyle/>
          <a:p>
            <a:endParaRPr>
              <a:solidFill>
                <a:prstClr val="black"/>
              </a:solidFill>
            </a:endParaRPr>
          </a:p>
        </p:txBody>
      </p:sp>
      <p:sp>
        <p:nvSpPr>
          <p:cNvPr id="12" name="Content Placeholder 11"/>
          <p:cNvSpPr>
            <a:spLocks noGrp="1"/>
          </p:cNvSpPr>
          <p:nvPr>
            <p:ph sz="half" idx="2"/>
          </p:nvPr>
        </p:nvSpPr>
        <p:spPr>
          <a:xfrm>
            <a:off x="5816883" y="1365241"/>
            <a:ext cx="5195581" cy="2111866"/>
          </a:xfrm>
        </p:spPr>
        <p:txBody>
          <a:bodyPr>
            <a:noAutofit/>
          </a:bodyPr>
          <a:lstStyle/>
          <a:p>
            <a:pPr marL="0" indent="0" algn="just">
              <a:lnSpc>
                <a:spcPct val="115000"/>
              </a:lnSpc>
              <a:spcAft>
                <a:spcPts val="0"/>
              </a:spcAft>
              <a:buNone/>
            </a:pPr>
            <a:r>
              <a:rPr lang="en-US" sz="1600" dirty="0">
                <a:latin typeface="Arial" pitchFamily="34" charset="0"/>
                <a:ea typeface="Calibri"/>
                <a:cs typeface="Arial" pitchFamily="34" charset="0"/>
              </a:rPr>
              <a:t>In realization of the </a:t>
            </a:r>
            <a:r>
              <a:rPr lang="en-US" sz="1600" b="1" dirty="0">
                <a:latin typeface="Arial" pitchFamily="34" charset="0"/>
                <a:ea typeface="Calibri"/>
                <a:cs typeface="Arial" pitchFamily="34" charset="0"/>
              </a:rPr>
              <a:t>third set</a:t>
            </a:r>
            <a:r>
              <a:rPr lang="en-US" sz="1600" dirty="0">
                <a:latin typeface="Arial" pitchFamily="34" charset="0"/>
                <a:ea typeface="Calibri"/>
                <a:cs typeface="Arial" pitchFamily="34" charset="0"/>
              </a:rPr>
              <a:t> of the Government </a:t>
            </a:r>
            <a:r>
              <a:rPr lang="en-US" sz="1600" dirty="0" err="1">
                <a:latin typeface="Arial" pitchFamily="34" charset="0"/>
                <a:ea typeface="Calibri"/>
                <a:cs typeface="Arial" pitchFamily="34" charset="0"/>
              </a:rPr>
              <a:t>covid</a:t>
            </a:r>
            <a:r>
              <a:rPr lang="en-US" sz="1600" dirty="0">
                <a:latin typeface="Arial" pitchFamily="34" charset="0"/>
                <a:ea typeface="Calibri"/>
                <a:cs typeface="Arial" pitchFamily="34" charset="0"/>
              </a:rPr>
              <a:t>-crises economic measures, nine (9) of </a:t>
            </a:r>
            <a:r>
              <a:rPr lang="en-US" sz="1600" b="1" dirty="0">
                <a:latin typeface="Arial" pitchFamily="34" charset="0"/>
                <a:ea typeface="Calibri"/>
                <a:cs typeface="Arial" pitchFamily="34" charset="0"/>
              </a:rPr>
              <a:t>our member banks have issued and delivered around 273.000 payment cards</a:t>
            </a:r>
            <a:r>
              <a:rPr lang="en-US" sz="1600" dirty="0">
                <a:latin typeface="Arial" pitchFamily="34" charset="0"/>
                <a:ea typeface="Calibri"/>
                <a:cs typeface="Arial" pitchFamily="34" charset="0"/>
              </a:rPr>
              <a:t>.</a:t>
            </a:r>
          </a:p>
          <a:p>
            <a:pPr marL="0" indent="0" algn="ctr">
              <a:lnSpc>
                <a:spcPct val="115000"/>
              </a:lnSpc>
              <a:spcAft>
                <a:spcPts val="0"/>
              </a:spcAft>
              <a:buNone/>
            </a:pPr>
            <a:r>
              <a:rPr lang="en-US" sz="1600" i="1" dirty="0">
                <a:latin typeface="Arial" pitchFamily="34" charset="0"/>
                <a:ea typeface="Calibri"/>
                <a:cs typeface="Arial" pitchFamily="34" charset="0"/>
              </a:rPr>
              <a:t>For the fourth package of measures of the Government, financial support was delivered through bank accounts to around 283.000 users. </a:t>
            </a:r>
          </a:p>
          <a:p>
            <a:pPr marL="0" indent="0">
              <a:buNone/>
            </a:pPr>
            <a:endParaRPr lang="mk-MK" sz="1200" dirty="0"/>
          </a:p>
        </p:txBody>
      </p:sp>
      <p:sp>
        <p:nvSpPr>
          <p:cNvPr id="16" name="object 6"/>
          <p:cNvSpPr/>
          <p:nvPr/>
        </p:nvSpPr>
        <p:spPr>
          <a:xfrm>
            <a:off x="1752600" y="6138673"/>
            <a:ext cx="10439400" cy="719455"/>
          </a:xfrm>
          <a:custGeom>
            <a:avLst/>
            <a:gdLst/>
            <a:ahLst/>
            <a:cxnLst/>
            <a:rect l="l" t="t" r="r" b="b"/>
            <a:pathLst>
              <a:path w="10439400" h="719454">
                <a:moveTo>
                  <a:pt x="10439400" y="0"/>
                </a:moveTo>
                <a:lnTo>
                  <a:pt x="10199624" y="16522"/>
                </a:lnTo>
                <a:lnTo>
                  <a:pt x="10199624" y="479551"/>
                </a:lnTo>
                <a:lnTo>
                  <a:pt x="3479800" y="479551"/>
                </a:lnTo>
                <a:lnTo>
                  <a:pt x="0" y="719327"/>
                </a:lnTo>
                <a:lnTo>
                  <a:pt x="10439400" y="719327"/>
                </a:lnTo>
                <a:lnTo>
                  <a:pt x="10439400" y="0"/>
                </a:lnTo>
                <a:close/>
              </a:path>
            </a:pathLst>
          </a:custGeom>
          <a:solidFill>
            <a:srgbClr val="C00000"/>
          </a:solidFill>
          <a:ln>
            <a:solidFill>
              <a:srgbClr val="C00000"/>
            </a:solidFill>
          </a:ln>
        </p:spPr>
        <p:txBody>
          <a:bodyPr wrap="square" lIns="0" tIns="0" rIns="0" bIns="0" rtlCol="0"/>
          <a:lstStyle/>
          <a:p>
            <a:endParaRPr>
              <a:solidFill>
                <a:prstClr val="black"/>
              </a:solidFill>
            </a:endParaRPr>
          </a:p>
        </p:txBody>
      </p:sp>
      <p:sp>
        <p:nvSpPr>
          <p:cNvPr id="6" name="Rectangle 5"/>
          <p:cNvSpPr/>
          <p:nvPr/>
        </p:nvSpPr>
        <p:spPr>
          <a:xfrm>
            <a:off x="5748053" y="3962400"/>
            <a:ext cx="5342351" cy="2062103"/>
          </a:xfrm>
          <a:prstGeom prst="rect">
            <a:avLst/>
          </a:prstGeom>
        </p:spPr>
        <p:txBody>
          <a:bodyPr wrap="square">
            <a:spAutoFit/>
          </a:bodyPr>
          <a:lstStyle/>
          <a:p>
            <a:pPr algn="just"/>
            <a:r>
              <a:rPr lang="en-US" sz="1600" dirty="0">
                <a:latin typeface="Arial" pitchFamily="34" charset="0"/>
                <a:cs typeface="Arial" pitchFamily="34" charset="0"/>
              </a:rPr>
              <a:t>As part of the </a:t>
            </a:r>
            <a:r>
              <a:rPr lang="en-US" sz="1600" b="1" dirty="0">
                <a:latin typeface="Arial" pitchFamily="34" charset="0"/>
                <a:cs typeface="Arial" pitchFamily="34" charset="0"/>
              </a:rPr>
              <a:t>fourth set </a:t>
            </a:r>
            <a:r>
              <a:rPr lang="en-US" sz="1600" dirty="0">
                <a:latin typeface="Arial" pitchFamily="34" charset="0"/>
                <a:cs typeface="Arial" pitchFamily="34" charset="0"/>
              </a:rPr>
              <a:t>of economic measures implemented by the Government, Development Bank of North Macedonia has offered an opportunity to the borrowers of "Kovid1" interest-free credit line to extend the grace period and the loan repayment period for an additional three months. </a:t>
            </a:r>
          </a:p>
          <a:p>
            <a:pPr algn="ctr"/>
            <a:r>
              <a:rPr lang="en-US" sz="1600" i="1" dirty="0">
                <a:latin typeface="Arial" pitchFamily="34" charset="0"/>
                <a:cs typeface="Arial" pitchFamily="34" charset="0"/>
              </a:rPr>
              <a:t>This credit line supported 737 domestic companies that employ a total of 6,509 people. </a:t>
            </a:r>
          </a:p>
        </p:txBody>
      </p:sp>
      <p:sp>
        <p:nvSpPr>
          <p:cNvPr id="7" name="Rounded Rectangle 6"/>
          <p:cNvSpPr/>
          <p:nvPr/>
        </p:nvSpPr>
        <p:spPr>
          <a:xfrm>
            <a:off x="519308" y="1219198"/>
            <a:ext cx="4648200" cy="4919473"/>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5679479" y="1260950"/>
            <a:ext cx="5479503" cy="2320449"/>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a:off x="5679478" y="3805824"/>
            <a:ext cx="5479503" cy="2251913"/>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9">
            <a:extLst>
              <a:ext uri="{FF2B5EF4-FFF2-40B4-BE49-F238E27FC236}">
                <a16:creationId xmlns:a16="http://schemas.microsoft.com/office/drawing/2014/main" id="{34621FEE-1726-484C-A9C1-96847DC61FCC}"/>
              </a:ext>
            </a:extLst>
          </p:cNvPr>
          <p:cNvSpPr>
            <a:spLocks noGrp="1"/>
          </p:cNvSpPr>
          <p:nvPr>
            <p:ph type="sldNum" sz="quarter" idx="12"/>
          </p:nvPr>
        </p:nvSpPr>
        <p:spPr/>
        <p:txBody>
          <a:bodyPr/>
          <a:lstStyle/>
          <a:p>
            <a:pPr marL="25400">
              <a:lnSpc>
                <a:spcPts val="1240"/>
              </a:lnSpc>
            </a:pPr>
            <a:fld id="{81D60167-4931-47E6-BA6A-407CBD079E47}" type="slidenum">
              <a:rPr lang="en-US" smtClean="0">
                <a:solidFill>
                  <a:prstClr val="black">
                    <a:tint val="75000"/>
                  </a:prstClr>
                </a:solidFill>
              </a:rPr>
              <a:pPr marL="25400">
                <a:lnSpc>
                  <a:spcPts val="1240"/>
                </a:lnSpc>
              </a:pPr>
              <a:t>12</a:t>
            </a:fld>
            <a:endParaRPr lang="en-US" dirty="0">
              <a:solidFill>
                <a:prstClr val="black">
                  <a:tint val="75000"/>
                </a:prstClr>
              </a:solidFill>
            </a:endParaRPr>
          </a:p>
        </p:txBody>
      </p:sp>
    </p:spTree>
    <p:extLst>
      <p:ext uri="{BB962C8B-B14F-4D97-AF65-F5344CB8AC3E}">
        <p14:creationId xmlns:p14="http://schemas.microsoft.com/office/powerpoint/2010/main" val="28081958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0877" y="-7055"/>
            <a:ext cx="10439400" cy="719455"/>
          </a:xfrm>
          <a:custGeom>
            <a:avLst/>
            <a:gdLst/>
            <a:ahLst/>
            <a:cxnLst/>
            <a:rect l="l" t="t" r="r" b="b"/>
            <a:pathLst>
              <a:path w="10439400" h="719455">
                <a:moveTo>
                  <a:pt x="10439400" y="0"/>
                </a:moveTo>
                <a:lnTo>
                  <a:pt x="0" y="0"/>
                </a:lnTo>
                <a:lnTo>
                  <a:pt x="0" y="719327"/>
                </a:lnTo>
                <a:lnTo>
                  <a:pt x="239776" y="702817"/>
                </a:lnTo>
                <a:lnTo>
                  <a:pt x="239776" y="239775"/>
                </a:lnTo>
                <a:lnTo>
                  <a:pt x="6959600" y="239775"/>
                </a:lnTo>
                <a:lnTo>
                  <a:pt x="10439400" y="0"/>
                </a:lnTo>
                <a:close/>
              </a:path>
            </a:pathLst>
          </a:custGeom>
          <a:solidFill>
            <a:srgbClr val="C00000"/>
          </a:solidFill>
          <a:ln>
            <a:solidFill>
              <a:srgbClr val="C00000"/>
            </a:solidFill>
          </a:ln>
        </p:spPr>
        <p:txBody>
          <a:bodyPr wrap="square" lIns="0" tIns="0" rIns="0" bIns="0" rtlCol="0"/>
          <a:lstStyle/>
          <a:p>
            <a:endParaRPr>
              <a:solidFill>
                <a:srgbClr val="C00000"/>
              </a:solidFill>
            </a:endParaRPr>
          </a:p>
        </p:txBody>
      </p:sp>
      <p:sp>
        <p:nvSpPr>
          <p:cNvPr id="3" name="object 3"/>
          <p:cNvSpPr/>
          <p:nvPr/>
        </p:nvSpPr>
        <p:spPr>
          <a:xfrm>
            <a:off x="-20877" y="-7055"/>
            <a:ext cx="10439400" cy="719455"/>
          </a:xfrm>
          <a:custGeom>
            <a:avLst/>
            <a:gdLst/>
            <a:ahLst/>
            <a:cxnLst/>
            <a:rect l="l" t="t" r="r" b="b"/>
            <a:pathLst>
              <a:path w="10439400" h="719455">
                <a:moveTo>
                  <a:pt x="0" y="0"/>
                </a:moveTo>
                <a:lnTo>
                  <a:pt x="10439400" y="0"/>
                </a:lnTo>
                <a:lnTo>
                  <a:pt x="6959600" y="239775"/>
                </a:lnTo>
                <a:lnTo>
                  <a:pt x="239776" y="239775"/>
                </a:lnTo>
                <a:lnTo>
                  <a:pt x="239776" y="702817"/>
                </a:lnTo>
                <a:lnTo>
                  <a:pt x="0" y="719327"/>
                </a:lnTo>
                <a:lnTo>
                  <a:pt x="0" y="0"/>
                </a:lnTo>
                <a:close/>
              </a:path>
            </a:pathLst>
          </a:custGeom>
          <a:solidFill>
            <a:srgbClr val="C00000"/>
          </a:solidFill>
          <a:ln w="12192">
            <a:solidFill>
              <a:srgbClr val="C00000"/>
            </a:solidFill>
          </a:ln>
        </p:spPr>
        <p:txBody>
          <a:bodyPr wrap="square" lIns="0" tIns="0" rIns="0" bIns="0" rtlCol="0"/>
          <a:lstStyle/>
          <a:p>
            <a:endParaRPr>
              <a:solidFill>
                <a:prstClr val="black"/>
              </a:solidFill>
            </a:endParaRPr>
          </a:p>
        </p:txBody>
      </p:sp>
      <p:sp>
        <p:nvSpPr>
          <p:cNvPr id="4" name="object 4"/>
          <p:cNvSpPr txBox="1">
            <a:spLocks noGrp="1"/>
          </p:cNvSpPr>
          <p:nvPr>
            <p:ph type="title"/>
          </p:nvPr>
        </p:nvSpPr>
        <p:spPr>
          <a:xfrm>
            <a:off x="383863" y="196967"/>
            <a:ext cx="7467600" cy="597599"/>
          </a:xfrm>
          <a:prstGeom prst="rect">
            <a:avLst/>
          </a:prstGeom>
          <a:ln>
            <a:noFill/>
          </a:ln>
        </p:spPr>
        <p:txBody>
          <a:bodyPr vert="horz" wrap="square" lIns="0" tIns="12700" rIns="0" bIns="0" rtlCol="0">
            <a:spAutoFit/>
          </a:bodyPr>
          <a:lstStyle/>
          <a:p>
            <a:pPr marL="12700" algn="l">
              <a:lnSpc>
                <a:spcPct val="100000"/>
              </a:lnSpc>
              <a:spcBef>
                <a:spcPts val="100"/>
              </a:spcBef>
              <a:tabLst>
                <a:tab pos="6389370" algn="l"/>
              </a:tabLst>
            </a:pPr>
            <a:r>
              <a:rPr lang="en-US" sz="2800" b="1" u="sng" spc="-40" dirty="0">
                <a:uFill>
                  <a:solidFill>
                    <a:srgbClr val="006E6C"/>
                  </a:solidFill>
                </a:uFill>
                <a:latin typeface="Arial" pitchFamily="34" charset="0"/>
                <a:cs typeface="Arial" pitchFamily="34" charset="0"/>
              </a:rPr>
              <a:t>MBA’s E- Bulletin</a:t>
            </a:r>
            <a:r>
              <a:rPr sz="3800" spc="-30" dirty="0">
                <a:solidFill>
                  <a:srgbClr val="C00000"/>
                </a:solidFill>
                <a:uFill>
                  <a:solidFill>
                    <a:srgbClr val="006E6C"/>
                  </a:solidFill>
                </a:uFill>
              </a:rPr>
              <a:t>	</a:t>
            </a:r>
            <a:endParaRPr sz="3800" dirty="0">
              <a:solidFill>
                <a:srgbClr val="C00000"/>
              </a:solidFill>
            </a:endParaRPr>
          </a:p>
        </p:txBody>
      </p:sp>
      <p:sp>
        <p:nvSpPr>
          <p:cNvPr id="11" name="Content Placeholder 10"/>
          <p:cNvSpPr>
            <a:spLocks noGrp="1"/>
          </p:cNvSpPr>
          <p:nvPr>
            <p:ph sz="half" idx="1"/>
          </p:nvPr>
        </p:nvSpPr>
        <p:spPr>
          <a:xfrm>
            <a:off x="475956" y="1658109"/>
            <a:ext cx="6095321" cy="2532891"/>
          </a:xfrm>
        </p:spPr>
        <p:txBody>
          <a:bodyPr>
            <a:noAutofit/>
          </a:bodyPr>
          <a:lstStyle/>
          <a:p>
            <a:pPr marL="0" indent="0" algn="just">
              <a:buNone/>
            </a:pPr>
            <a:r>
              <a:rPr lang="en-US" sz="2000" dirty="0">
                <a:latin typeface="Arial" pitchFamily="34" charset="0"/>
                <a:cs typeface="Arial" pitchFamily="34" charset="0"/>
              </a:rPr>
              <a:t>In order to contribute to the most intensive financial education and bringing the operation of the banks closer to the citizens, the Macedonian Banking Association </a:t>
            </a:r>
            <a:r>
              <a:rPr lang="en-US" sz="2000" i="1" dirty="0">
                <a:latin typeface="Arial" pitchFamily="34" charset="0"/>
                <a:cs typeface="Arial" pitchFamily="34" charset="0"/>
              </a:rPr>
              <a:t>during this year Global/European Money week, on 26.3.2021 has issued the </a:t>
            </a:r>
            <a:r>
              <a:rPr lang="en-US" sz="2000" b="1" i="1" dirty="0">
                <a:solidFill>
                  <a:srgbClr val="C00000"/>
                </a:solidFill>
                <a:latin typeface="Arial" pitchFamily="34" charset="0"/>
                <a:cs typeface="Arial" pitchFamily="34" charset="0"/>
              </a:rPr>
              <a:t>first edition of MBA E-bulletin</a:t>
            </a:r>
            <a:r>
              <a:rPr lang="en-US" sz="2000" dirty="0">
                <a:latin typeface="Arial" pitchFamily="34" charset="0"/>
                <a:cs typeface="Arial" pitchFamily="34" charset="0"/>
              </a:rPr>
              <a:t>, so far only in local language. The third edition of the MBA E-bulletin will be published soon.  </a:t>
            </a:r>
          </a:p>
          <a:p>
            <a:pPr marL="0" indent="0" algn="just">
              <a:buNone/>
            </a:pPr>
            <a:endParaRPr lang="en-US" sz="2200" dirty="0"/>
          </a:p>
          <a:p>
            <a:pPr marL="0" indent="0" algn="just">
              <a:buNone/>
            </a:pPr>
            <a:endParaRPr lang="en-US" sz="2200" dirty="0"/>
          </a:p>
        </p:txBody>
      </p:sp>
      <p:sp>
        <p:nvSpPr>
          <p:cNvPr id="5" name="object 5"/>
          <p:cNvSpPr/>
          <p:nvPr/>
        </p:nvSpPr>
        <p:spPr>
          <a:xfrm>
            <a:off x="10780845" y="210537"/>
            <a:ext cx="1208391" cy="537301"/>
          </a:xfrm>
          <a:prstGeom prst="rect">
            <a:avLst/>
          </a:prstGeom>
          <a:blipFill>
            <a:blip r:embed="rId3" cstate="print"/>
            <a:stretch>
              <a:fillRect/>
            </a:stretch>
          </a:blipFill>
        </p:spPr>
        <p:txBody>
          <a:bodyPr wrap="square" lIns="0" tIns="0" rIns="0" bIns="0" rtlCol="0"/>
          <a:lstStyle/>
          <a:p>
            <a:endParaRPr>
              <a:solidFill>
                <a:prstClr val="black"/>
              </a:solidFill>
            </a:endParaRPr>
          </a:p>
        </p:txBody>
      </p:sp>
      <p:sp>
        <p:nvSpPr>
          <p:cNvPr id="8" name="object 8"/>
          <p:cNvSpPr txBox="1"/>
          <p:nvPr/>
        </p:nvSpPr>
        <p:spPr>
          <a:xfrm>
            <a:off x="11158982" y="6465214"/>
            <a:ext cx="128271" cy="156068"/>
          </a:xfrm>
          <a:prstGeom prst="rect">
            <a:avLst/>
          </a:prstGeom>
        </p:spPr>
        <p:txBody>
          <a:bodyPr vert="horz" wrap="square" lIns="0" tIns="0" rIns="0" bIns="0" rtlCol="0">
            <a:spAutoFit/>
          </a:bodyPr>
          <a:lstStyle/>
          <a:p>
            <a:pPr marL="25400">
              <a:lnSpc>
                <a:spcPts val="1240"/>
              </a:lnSpc>
            </a:pPr>
            <a:endParaRPr sz="1200" dirty="0">
              <a:solidFill>
                <a:prstClr val="black"/>
              </a:solidFill>
              <a:cs typeface="Calibri"/>
            </a:endParaRPr>
          </a:p>
        </p:txBody>
      </p:sp>
      <p:sp>
        <p:nvSpPr>
          <p:cNvPr id="12" name="Content Placeholder 11"/>
          <p:cNvSpPr>
            <a:spLocks noGrp="1"/>
          </p:cNvSpPr>
          <p:nvPr>
            <p:ph sz="half" idx="2"/>
          </p:nvPr>
        </p:nvSpPr>
        <p:spPr>
          <a:xfrm>
            <a:off x="457879" y="4913310"/>
            <a:ext cx="11276241" cy="1208158"/>
          </a:xfrm>
        </p:spPr>
        <p:txBody>
          <a:bodyPr>
            <a:noAutofit/>
          </a:bodyPr>
          <a:lstStyle/>
          <a:p>
            <a:pPr marL="0" indent="0" algn="just">
              <a:buNone/>
            </a:pPr>
            <a:r>
              <a:rPr lang="en-US" sz="2000" dirty="0">
                <a:latin typeface="Arial" panose="020B0604020202020204" pitchFamily="34" charset="0"/>
                <a:cs typeface="Arial" panose="020B0604020202020204" pitchFamily="34" charset="0"/>
              </a:rPr>
              <a:t>Through this bulletin an important part of the work of the Macedonian Banking Association and its members becomes accessible to banks and saving houses employees, university  and high school students of economics as well as to the overall public, in a different form, which I believe will be of great use to them.</a:t>
            </a:r>
          </a:p>
          <a:p>
            <a:pPr marL="0" indent="0">
              <a:buNone/>
            </a:pPr>
            <a:endParaRPr lang="mk-MK" sz="2000" dirty="0"/>
          </a:p>
        </p:txBody>
      </p:sp>
      <p:sp>
        <p:nvSpPr>
          <p:cNvPr id="16" name="object 6"/>
          <p:cNvSpPr/>
          <p:nvPr/>
        </p:nvSpPr>
        <p:spPr>
          <a:xfrm>
            <a:off x="1752600" y="6138673"/>
            <a:ext cx="10439400" cy="719455"/>
          </a:xfrm>
          <a:custGeom>
            <a:avLst/>
            <a:gdLst/>
            <a:ahLst/>
            <a:cxnLst/>
            <a:rect l="l" t="t" r="r" b="b"/>
            <a:pathLst>
              <a:path w="10439400" h="719454">
                <a:moveTo>
                  <a:pt x="10439400" y="0"/>
                </a:moveTo>
                <a:lnTo>
                  <a:pt x="10199624" y="16522"/>
                </a:lnTo>
                <a:lnTo>
                  <a:pt x="10199624" y="479551"/>
                </a:lnTo>
                <a:lnTo>
                  <a:pt x="3479800" y="479551"/>
                </a:lnTo>
                <a:lnTo>
                  <a:pt x="0" y="719327"/>
                </a:lnTo>
                <a:lnTo>
                  <a:pt x="10439400" y="719327"/>
                </a:lnTo>
                <a:lnTo>
                  <a:pt x="10439400" y="0"/>
                </a:lnTo>
                <a:close/>
              </a:path>
            </a:pathLst>
          </a:custGeom>
          <a:solidFill>
            <a:srgbClr val="C00000"/>
          </a:solidFill>
          <a:ln>
            <a:solidFill>
              <a:srgbClr val="C00000"/>
            </a:solidFill>
          </a:ln>
        </p:spPr>
        <p:txBody>
          <a:bodyPr wrap="square" lIns="0" tIns="0" rIns="0" bIns="0" rtlCol="0"/>
          <a:lstStyle/>
          <a:p>
            <a:endParaRPr>
              <a:solidFill>
                <a:prstClr val="black"/>
              </a:solidFill>
            </a:endParaRPr>
          </a:p>
        </p:txBody>
      </p:sp>
      <p:sp>
        <p:nvSpPr>
          <p:cNvPr id="19" name="Content Placeholder 11"/>
          <p:cNvSpPr txBox="1">
            <a:spLocks/>
          </p:cNvSpPr>
          <p:nvPr/>
        </p:nvSpPr>
        <p:spPr>
          <a:xfrm>
            <a:off x="7851463" y="4191000"/>
            <a:ext cx="3081782" cy="13335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buFont typeface="Arial" pitchFamily="34" charset="0"/>
              <a:buNone/>
            </a:pPr>
            <a:endParaRPr lang="mk-MK" dirty="0">
              <a:solidFill>
                <a:prstClr val="black"/>
              </a:solidFill>
            </a:endParaRP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9359" y="1389564"/>
            <a:ext cx="4723041" cy="3146123"/>
          </a:xfrm>
          <a:prstGeom prst="rect">
            <a:avLst/>
          </a:prstGeom>
          <a:noFill/>
          <a:ln w="28575">
            <a:solidFill>
              <a:srgbClr val="C00000"/>
            </a:solidFill>
            <a:miter lim="800000"/>
            <a:headEnd/>
            <a:tailEnd/>
          </a:ln>
          <a:effectLst>
            <a:outerShdw blurRad="50800" dist="38100" dir="5400000" algn="t" rotWithShape="0">
              <a:prstClr val="black">
                <a:alpha val="40000"/>
              </a:prstClr>
            </a:outerShdw>
            <a:softEdge rad="12700"/>
          </a:effectLst>
          <a:extLst>
            <a:ext uri="{909E8E84-426E-40DD-AFC4-6F175D3DCCD1}">
              <a14:hiddenFill xmlns:a14="http://schemas.microsoft.com/office/drawing/2010/main">
                <a:solidFill>
                  <a:schemeClr val="accent1"/>
                </a:solidFill>
              </a14:hiddenFill>
            </a:ext>
          </a:extLst>
        </p:spPr>
      </p:pic>
      <p:sp>
        <p:nvSpPr>
          <p:cNvPr id="7" name="Slide Number Placeholder 6">
            <a:extLst>
              <a:ext uri="{FF2B5EF4-FFF2-40B4-BE49-F238E27FC236}">
                <a16:creationId xmlns:a16="http://schemas.microsoft.com/office/drawing/2014/main" id="{A30EC49C-EDDC-4D5F-9E8A-95C477CCF385}"/>
              </a:ext>
            </a:extLst>
          </p:cNvPr>
          <p:cNvSpPr>
            <a:spLocks noGrp="1"/>
          </p:cNvSpPr>
          <p:nvPr>
            <p:ph type="sldNum" sz="quarter" idx="12"/>
          </p:nvPr>
        </p:nvSpPr>
        <p:spPr/>
        <p:txBody>
          <a:bodyPr/>
          <a:lstStyle/>
          <a:p>
            <a:pPr marL="25400">
              <a:lnSpc>
                <a:spcPts val="1240"/>
              </a:lnSpc>
            </a:pPr>
            <a:fld id="{81D60167-4931-47E6-BA6A-407CBD079E47}" type="slidenum">
              <a:rPr lang="en-US" smtClean="0">
                <a:solidFill>
                  <a:prstClr val="black">
                    <a:tint val="75000"/>
                  </a:prstClr>
                </a:solidFill>
              </a:rPr>
              <a:pPr marL="25400">
                <a:lnSpc>
                  <a:spcPts val="1240"/>
                </a:lnSpc>
              </a:pPr>
              <a:t>13</a:t>
            </a:fld>
            <a:endParaRPr lang="en-US" dirty="0">
              <a:solidFill>
                <a:prstClr val="black">
                  <a:tint val="75000"/>
                </a:prstClr>
              </a:solidFill>
            </a:endParaRPr>
          </a:p>
        </p:txBody>
      </p:sp>
    </p:spTree>
    <p:extLst>
      <p:ext uri="{BB962C8B-B14F-4D97-AF65-F5344CB8AC3E}">
        <p14:creationId xmlns:p14="http://schemas.microsoft.com/office/powerpoint/2010/main" val="32955225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0877" y="-7055"/>
            <a:ext cx="10439400" cy="719455"/>
          </a:xfrm>
          <a:custGeom>
            <a:avLst/>
            <a:gdLst/>
            <a:ahLst/>
            <a:cxnLst/>
            <a:rect l="l" t="t" r="r" b="b"/>
            <a:pathLst>
              <a:path w="10439400" h="719455">
                <a:moveTo>
                  <a:pt x="10439400" y="0"/>
                </a:moveTo>
                <a:lnTo>
                  <a:pt x="0" y="0"/>
                </a:lnTo>
                <a:lnTo>
                  <a:pt x="0" y="719327"/>
                </a:lnTo>
                <a:lnTo>
                  <a:pt x="239776" y="702817"/>
                </a:lnTo>
                <a:lnTo>
                  <a:pt x="239776" y="239775"/>
                </a:lnTo>
                <a:lnTo>
                  <a:pt x="6959600" y="239775"/>
                </a:lnTo>
                <a:lnTo>
                  <a:pt x="10439400" y="0"/>
                </a:lnTo>
                <a:close/>
              </a:path>
            </a:pathLst>
          </a:custGeom>
          <a:solidFill>
            <a:srgbClr val="C00000"/>
          </a:solidFill>
          <a:ln>
            <a:solidFill>
              <a:srgbClr val="C00000"/>
            </a:solidFill>
          </a:ln>
        </p:spPr>
        <p:txBody>
          <a:bodyPr wrap="square" lIns="0" tIns="0" rIns="0" bIns="0" rtlCol="0"/>
          <a:lstStyle/>
          <a:p>
            <a:endParaRPr>
              <a:solidFill>
                <a:srgbClr val="C00000"/>
              </a:solidFill>
            </a:endParaRPr>
          </a:p>
        </p:txBody>
      </p:sp>
      <p:sp>
        <p:nvSpPr>
          <p:cNvPr id="3" name="object 3"/>
          <p:cNvSpPr/>
          <p:nvPr/>
        </p:nvSpPr>
        <p:spPr>
          <a:xfrm>
            <a:off x="-20877" y="-7055"/>
            <a:ext cx="10439400" cy="719455"/>
          </a:xfrm>
          <a:custGeom>
            <a:avLst/>
            <a:gdLst/>
            <a:ahLst/>
            <a:cxnLst/>
            <a:rect l="l" t="t" r="r" b="b"/>
            <a:pathLst>
              <a:path w="10439400" h="719455">
                <a:moveTo>
                  <a:pt x="0" y="0"/>
                </a:moveTo>
                <a:lnTo>
                  <a:pt x="10439400" y="0"/>
                </a:lnTo>
                <a:lnTo>
                  <a:pt x="6959600" y="239775"/>
                </a:lnTo>
                <a:lnTo>
                  <a:pt x="239776" y="239775"/>
                </a:lnTo>
                <a:lnTo>
                  <a:pt x="239776" y="702817"/>
                </a:lnTo>
                <a:lnTo>
                  <a:pt x="0" y="719327"/>
                </a:lnTo>
                <a:lnTo>
                  <a:pt x="0" y="0"/>
                </a:lnTo>
                <a:close/>
              </a:path>
            </a:pathLst>
          </a:custGeom>
          <a:solidFill>
            <a:srgbClr val="C00000"/>
          </a:solidFill>
          <a:ln w="12192">
            <a:solidFill>
              <a:srgbClr val="C00000"/>
            </a:solidFill>
          </a:ln>
        </p:spPr>
        <p:txBody>
          <a:bodyPr wrap="square" lIns="0" tIns="0" rIns="0" bIns="0" rtlCol="0"/>
          <a:lstStyle/>
          <a:p>
            <a:endParaRPr>
              <a:solidFill>
                <a:prstClr val="black"/>
              </a:solidFill>
            </a:endParaRPr>
          </a:p>
        </p:txBody>
      </p:sp>
      <p:sp>
        <p:nvSpPr>
          <p:cNvPr id="4" name="object 4"/>
          <p:cNvSpPr txBox="1">
            <a:spLocks noGrp="1"/>
          </p:cNvSpPr>
          <p:nvPr>
            <p:ph type="title"/>
          </p:nvPr>
        </p:nvSpPr>
        <p:spPr>
          <a:xfrm>
            <a:off x="309151" y="256813"/>
            <a:ext cx="9779344" cy="751488"/>
          </a:xfrm>
          <a:prstGeom prst="rect">
            <a:avLst/>
          </a:prstGeom>
          <a:ln>
            <a:noFill/>
          </a:ln>
        </p:spPr>
        <p:txBody>
          <a:bodyPr vert="horz" wrap="square" lIns="0" tIns="12700" rIns="0" bIns="0" rtlCol="0">
            <a:spAutoFit/>
          </a:bodyPr>
          <a:lstStyle/>
          <a:p>
            <a:pPr marL="12700" algn="l">
              <a:lnSpc>
                <a:spcPct val="100000"/>
              </a:lnSpc>
              <a:spcBef>
                <a:spcPts val="100"/>
              </a:spcBef>
              <a:tabLst>
                <a:tab pos="6389370" algn="l"/>
              </a:tabLst>
            </a:pPr>
            <a:r>
              <a:rPr lang="en-GB" sz="2400" b="1" u="sng" spc="-40" dirty="0">
                <a:uFill>
                  <a:solidFill>
                    <a:srgbClr val="006E6C"/>
                  </a:solidFill>
                </a:uFill>
                <a:latin typeface="Arial" pitchFamily="34" charset="0"/>
                <a:cs typeface="Arial" pitchFamily="34" charset="0"/>
              </a:rPr>
              <a:t>Guidelines for Banks and Saving houses for transparency and standardization of information related to loans and deposits</a:t>
            </a:r>
            <a:endParaRPr sz="3600" dirty="0">
              <a:solidFill>
                <a:srgbClr val="C00000"/>
              </a:solidFill>
            </a:endParaRPr>
          </a:p>
        </p:txBody>
      </p:sp>
      <p:sp>
        <p:nvSpPr>
          <p:cNvPr id="11" name="Content Placeholder 10"/>
          <p:cNvSpPr>
            <a:spLocks noGrp="1"/>
          </p:cNvSpPr>
          <p:nvPr>
            <p:ph sz="half" idx="1"/>
          </p:nvPr>
        </p:nvSpPr>
        <p:spPr>
          <a:xfrm>
            <a:off x="588498" y="1867657"/>
            <a:ext cx="6172200" cy="4155237"/>
          </a:xfrm>
        </p:spPr>
        <p:txBody>
          <a:bodyPr>
            <a:noAutofit/>
          </a:bodyPr>
          <a:lstStyle/>
          <a:p>
            <a:pPr marL="0" indent="0" algn="just">
              <a:buNone/>
            </a:pPr>
            <a:r>
              <a:rPr lang="en-GB" sz="2200" dirty="0">
                <a:latin typeface="Arial" pitchFamily="34" charset="0"/>
                <a:cs typeface="Arial" pitchFamily="34" charset="0"/>
              </a:rPr>
              <a:t>In July, the Macedonian Banking Association and the Central Bank has brought Guidelines for Banks and Saving houses for transparency and standardization of information related to loans and deposits.</a:t>
            </a:r>
          </a:p>
          <a:p>
            <a:pPr marL="0" indent="0" algn="just">
              <a:buNone/>
            </a:pPr>
            <a:r>
              <a:rPr lang="en-GB" sz="2200" dirty="0">
                <a:latin typeface="Arial" pitchFamily="34" charset="0"/>
                <a:cs typeface="Arial" pitchFamily="34" charset="0"/>
              </a:rPr>
              <a:t>The signing of this document in the domain of the banking sector is the first and important step since the implementation of the first National Strategy for Financial Education and Financial Inclusion, which was recently adopted by the financial regulators.</a:t>
            </a:r>
          </a:p>
        </p:txBody>
      </p:sp>
      <p:sp>
        <p:nvSpPr>
          <p:cNvPr id="5" name="object 5"/>
          <p:cNvSpPr/>
          <p:nvPr/>
        </p:nvSpPr>
        <p:spPr>
          <a:xfrm>
            <a:off x="10780845" y="210537"/>
            <a:ext cx="1208391" cy="537301"/>
          </a:xfrm>
          <a:prstGeom prst="rect">
            <a:avLst/>
          </a:prstGeom>
          <a:blipFill>
            <a:blip r:embed="rId3" cstate="print"/>
            <a:stretch>
              <a:fillRect/>
            </a:stretch>
          </a:blipFill>
        </p:spPr>
        <p:txBody>
          <a:bodyPr wrap="square" lIns="0" tIns="0" rIns="0" bIns="0" rtlCol="0"/>
          <a:lstStyle/>
          <a:p>
            <a:endParaRPr>
              <a:solidFill>
                <a:prstClr val="black"/>
              </a:solidFill>
            </a:endParaRPr>
          </a:p>
        </p:txBody>
      </p:sp>
      <p:sp>
        <p:nvSpPr>
          <p:cNvPr id="16" name="object 6"/>
          <p:cNvSpPr/>
          <p:nvPr/>
        </p:nvSpPr>
        <p:spPr>
          <a:xfrm>
            <a:off x="1752600" y="6138673"/>
            <a:ext cx="10439400" cy="719455"/>
          </a:xfrm>
          <a:custGeom>
            <a:avLst/>
            <a:gdLst/>
            <a:ahLst/>
            <a:cxnLst/>
            <a:rect l="l" t="t" r="r" b="b"/>
            <a:pathLst>
              <a:path w="10439400" h="719454">
                <a:moveTo>
                  <a:pt x="10439400" y="0"/>
                </a:moveTo>
                <a:lnTo>
                  <a:pt x="10199624" y="16522"/>
                </a:lnTo>
                <a:lnTo>
                  <a:pt x="10199624" y="479551"/>
                </a:lnTo>
                <a:lnTo>
                  <a:pt x="3479800" y="479551"/>
                </a:lnTo>
                <a:lnTo>
                  <a:pt x="0" y="719327"/>
                </a:lnTo>
                <a:lnTo>
                  <a:pt x="10439400" y="719327"/>
                </a:lnTo>
                <a:lnTo>
                  <a:pt x="10439400" y="0"/>
                </a:lnTo>
                <a:close/>
              </a:path>
            </a:pathLst>
          </a:custGeom>
          <a:solidFill>
            <a:srgbClr val="C00000"/>
          </a:solidFill>
          <a:ln>
            <a:solidFill>
              <a:srgbClr val="C00000"/>
            </a:solidFill>
          </a:ln>
        </p:spPr>
        <p:txBody>
          <a:bodyPr wrap="square" lIns="0" tIns="0" rIns="0" bIns="0" rtlCol="0"/>
          <a:lstStyle/>
          <a:p>
            <a:endParaRPr>
              <a:solidFill>
                <a:prstClr val="black"/>
              </a:solidFill>
            </a:endParaRPr>
          </a:p>
        </p:txBody>
      </p:sp>
      <p:sp>
        <p:nvSpPr>
          <p:cNvPr id="23" name="Rectangle 22"/>
          <p:cNvSpPr/>
          <p:nvPr/>
        </p:nvSpPr>
        <p:spPr>
          <a:xfrm>
            <a:off x="2286000" y="5324445"/>
            <a:ext cx="3453712" cy="400110"/>
          </a:xfrm>
          <a:prstGeom prst="rect">
            <a:avLst/>
          </a:prstGeom>
        </p:spPr>
        <p:txBody>
          <a:bodyPr wrap="square">
            <a:spAutoFit/>
          </a:bodyPr>
          <a:lstStyle/>
          <a:p>
            <a:pPr algn="ctr"/>
            <a:r>
              <a:rPr lang="en-US" sz="2000" dirty="0">
                <a:solidFill>
                  <a:prstClr val="black"/>
                </a:solidFill>
              </a:rPr>
              <a:t>.</a:t>
            </a:r>
          </a:p>
        </p:txBody>
      </p:sp>
      <p:pic>
        <p:nvPicPr>
          <p:cNvPr id="13" name="Picture 12" descr="A group of women shaking hands&#10;&#10;Description automatically generated with low confidence">
            <a:extLst>
              <a:ext uri="{FF2B5EF4-FFF2-40B4-BE49-F238E27FC236}">
                <a16:creationId xmlns:a16="http://schemas.microsoft.com/office/drawing/2014/main" id="{B42EF2F5-9414-4A58-9F5E-69A57E04F81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50642" y="2158949"/>
            <a:ext cx="4452860" cy="2971800"/>
          </a:xfrm>
          <a:prstGeom prst="rect">
            <a:avLst/>
          </a:prstGeom>
          <a:noFill/>
          <a:ln>
            <a:solidFill>
              <a:srgbClr val="FF0000"/>
            </a:solidFill>
          </a:ln>
          <a:effectLst>
            <a:outerShdw blurRad="127000" sx="102000" sy="102000" algn="ctr" rotWithShape="0">
              <a:srgbClr val="640000">
                <a:alpha val="40000"/>
              </a:srgbClr>
            </a:outerShdw>
          </a:effectLst>
        </p:spPr>
      </p:pic>
      <p:sp>
        <p:nvSpPr>
          <p:cNvPr id="12" name="TextBox 11">
            <a:extLst>
              <a:ext uri="{FF2B5EF4-FFF2-40B4-BE49-F238E27FC236}">
                <a16:creationId xmlns:a16="http://schemas.microsoft.com/office/drawing/2014/main" id="{648B174D-F394-4514-8C9B-600E2F474AC9}"/>
              </a:ext>
            </a:extLst>
          </p:cNvPr>
          <p:cNvSpPr txBox="1"/>
          <p:nvPr/>
        </p:nvSpPr>
        <p:spPr>
          <a:xfrm>
            <a:off x="7437214" y="5213703"/>
            <a:ext cx="3790071" cy="415498"/>
          </a:xfrm>
          <a:prstGeom prst="rect">
            <a:avLst/>
          </a:prstGeom>
          <a:noFill/>
        </p:spPr>
        <p:txBody>
          <a:bodyPr wrap="square">
            <a:spAutoFit/>
          </a:bodyPr>
          <a:lstStyle/>
          <a:p>
            <a:pPr algn="just"/>
            <a:r>
              <a:rPr lang="en-US" sz="1050" dirty="0"/>
              <a:t>On the left is the President of the Macedonian Banking Association and on the right is the Governor of the Central Bank </a:t>
            </a:r>
            <a:endParaRPr lang="mk-MK" sz="1050" dirty="0"/>
          </a:p>
        </p:txBody>
      </p:sp>
    </p:spTree>
    <p:extLst>
      <p:ext uri="{BB962C8B-B14F-4D97-AF65-F5344CB8AC3E}">
        <p14:creationId xmlns:p14="http://schemas.microsoft.com/office/powerpoint/2010/main" val="33331896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286001" y="2856739"/>
            <a:ext cx="7484364" cy="763671"/>
          </a:xfrm>
          <a:prstGeom prst="rect">
            <a:avLst/>
          </a:prstGeom>
        </p:spPr>
        <p:txBody>
          <a:bodyPr vert="horz" wrap="square" lIns="0" tIns="95885" rIns="0" bIns="0" rtlCol="0">
            <a:spAutoFit/>
          </a:bodyPr>
          <a:lstStyle/>
          <a:p>
            <a:pPr marL="12700" marR="5080" indent="-1905" algn="ctr">
              <a:lnSpc>
                <a:spcPts val="5180"/>
              </a:lnSpc>
              <a:spcBef>
                <a:spcPts val="755"/>
              </a:spcBef>
            </a:pPr>
            <a:r>
              <a:rPr lang="en-US" sz="4800" b="1" u="sng" spc="-20" dirty="0">
                <a:effectLst>
                  <a:outerShdw blurRad="38100" dist="38100" dir="2700000" algn="tl">
                    <a:srgbClr val="000000">
                      <a:alpha val="43137"/>
                    </a:srgbClr>
                  </a:outerShdw>
                </a:effectLst>
                <a:latin typeface="Calibri Light"/>
                <a:cs typeface="Calibri Light"/>
              </a:rPr>
              <a:t>Thank you for your attention!</a:t>
            </a:r>
            <a:endParaRPr sz="3200" u="sng" dirty="0">
              <a:effectLst>
                <a:outerShdw blurRad="38100" dist="38100" dir="2700000" algn="tl">
                  <a:srgbClr val="000000">
                    <a:alpha val="43137"/>
                  </a:srgbClr>
                </a:outerShdw>
              </a:effectLst>
              <a:latin typeface="Calibri Light"/>
              <a:cs typeface="Calibri Light"/>
            </a:endParaRPr>
          </a:p>
        </p:txBody>
      </p:sp>
      <p:sp>
        <p:nvSpPr>
          <p:cNvPr id="4" name="object 4"/>
          <p:cNvSpPr/>
          <p:nvPr/>
        </p:nvSpPr>
        <p:spPr>
          <a:xfrm>
            <a:off x="0" y="1"/>
            <a:ext cx="10439400" cy="719455"/>
          </a:xfrm>
          <a:custGeom>
            <a:avLst/>
            <a:gdLst/>
            <a:ahLst/>
            <a:cxnLst/>
            <a:rect l="l" t="t" r="r" b="b"/>
            <a:pathLst>
              <a:path w="10439400" h="719455">
                <a:moveTo>
                  <a:pt x="10439400" y="0"/>
                </a:moveTo>
                <a:lnTo>
                  <a:pt x="0" y="0"/>
                </a:lnTo>
                <a:lnTo>
                  <a:pt x="0" y="719327"/>
                </a:lnTo>
                <a:lnTo>
                  <a:pt x="239776" y="702817"/>
                </a:lnTo>
                <a:lnTo>
                  <a:pt x="239776" y="239775"/>
                </a:lnTo>
                <a:lnTo>
                  <a:pt x="6959600" y="239775"/>
                </a:lnTo>
                <a:lnTo>
                  <a:pt x="10439400" y="0"/>
                </a:lnTo>
                <a:close/>
              </a:path>
            </a:pathLst>
          </a:custGeom>
          <a:solidFill>
            <a:srgbClr val="006E6C"/>
          </a:solidFill>
        </p:spPr>
        <p:txBody>
          <a:bodyPr wrap="square" lIns="0" tIns="0" rIns="0" bIns="0" rtlCol="0"/>
          <a:lstStyle/>
          <a:p>
            <a:endParaRPr/>
          </a:p>
        </p:txBody>
      </p:sp>
      <p:sp>
        <p:nvSpPr>
          <p:cNvPr id="5" name="object 5"/>
          <p:cNvSpPr/>
          <p:nvPr/>
        </p:nvSpPr>
        <p:spPr>
          <a:xfrm>
            <a:off x="0" y="1"/>
            <a:ext cx="10439400" cy="719455"/>
          </a:xfrm>
          <a:custGeom>
            <a:avLst/>
            <a:gdLst/>
            <a:ahLst/>
            <a:cxnLst/>
            <a:rect l="l" t="t" r="r" b="b"/>
            <a:pathLst>
              <a:path w="10439400" h="719455">
                <a:moveTo>
                  <a:pt x="0" y="0"/>
                </a:moveTo>
                <a:lnTo>
                  <a:pt x="10439400" y="0"/>
                </a:lnTo>
                <a:lnTo>
                  <a:pt x="6959600" y="239775"/>
                </a:lnTo>
                <a:lnTo>
                  <a:pt x="239776" y="239775"/>
                </a:lnTo>
                <a:lnTo>
                  <a:pt x="239776" y="702817"/>
                </a:lnTo>
                <a:lnTo>
                  <a:pt x="0" y="719327"/>
                </a:lnTo>
                <a:lnTo>
                  <a:pt x="0" y="0"/>
                </a:lnTo>
                <a:close/>
              </a:path>
            </a:pathLst>
          </a:custGeom>
          <a:solidFill>
            <a:srgbClr val="C00000"/>
          </a:solidFill>
          <a:ln w="12192">
            <a:solidFill>
              <a:srgbClr val="C00000"/>
            </a:solidFill>
          </a:ln>
        </p:spPr>
        <p:txBody>
          <a:bodyPr wrap="square" lIns="0" tIns="0" rIns="0" bIns="0" rtlCol="0"/>
          <a:lstStyle/>
          <a:p>
            <a:endParaRPr/>
          </a:p>
        </p:txBody>
      </p:sp>
      <p:sp>
        <p:nvSpPr>
          <p:cNvPr id="6" name="object 6"/>
          <p:cNvSpPr/>
          <p:nvPr/>
        </p:nvSpPr>
        <p:spPr>
          <a:xfrm>
            <a:off x="1752600" y="6138673"/>
            <a:ext cx="10439400" cy="719455"/>
          </a:xfrm>
          <a:custGeom>
            <a:avLst/>
            <a:gdLst/>
            <a:ahLst/>
            <a:cxnLst/>
            <a:rect l="l" t="t" r="r" b="b"/>
            <a:pathLst>
              <a:path w="10439400" h="719454">
                <a:moveTo>
                  <a:pt x="10439400" y="0"/>
                </a:moveTo>
                <a:lnTo>
                  <a:pt x="10199624" y="16522"/>
                </a:lnTo>
                <a:lnTo>
                  <a:pt x="10199624" y="479551"/>
                </a:lnTo>
                <a:lnTo>
                  <a:pt x="3479800" y="479551"/>
                </a:lnTo>
                <a:lnTo>
                  <a:pt x="0" y="719327"/>
                </a:lnTo>
                <a:lnTo>
                  <a:pt x="10439400" y="719327"/>
                </a:lnTo>
                <a:lnTo>
                  <a:pt x="10439400" y="0"/>
                </a:lnTo>
                <a:close/>
              </a:path>
            </a:pathLst>
          </a:custGeom>
          <a:solidFill>
            <a:srgbClr val="C00000"/>
          </a:solidFill>
          <a:ln>
            <a:solidFill>
              <a:srgbClr val="C00000"/>
            </a:solidFill>
          </a:ln>
        </p:spPr>
        <p:txBody>
          <a:bodyPr wrap="square" lIns="0" tIns="0" rIns="0" bIns="0" rtlCol="0"/>
          <a:lstStyle/>
          <a:p>
            <a:endParaRPr/>
          </a:p>
        </p:txBody>
      </p:sp>
      <p:sp>
        <p:nvSpPr>
          <p:cNvPr id="10" name="object 5"/>
          <p:cNvSpPr/>
          <p:nvPr/>
        </p:nvSpPr>
        <p:spPr>
          <a:xfrm>
            <a:off x="10780845" y="210537"/>
            <a:ext cx="1208391" cy="537301"/>
          </a:xfrm>
          <a:prstGeom prst="rect">
            <a:avLst/>
          </a:prstGeom>
          <a:blipFill>
            <a:blip r:embed="rId2" cstate="print"/>
            <a:stretch>
              <a:fillRect/>
            </a:stretch>
          </a:blipFill>
        </p:spPr>
        <p:txBody>
          <a:bodyPr wrap="square" lIns="0" tIns="0" rIns="0" bIns="0" rtlCol="0"/>
          <a:lstStyle/>
          <a:p>
            <a:endParaRPr/>
          </a:p>
        </p:txBody>
      </p:sp>
      <p:sp>
        <p:nvSpPr>
          <p:cNvPr id="3" name="Slide Number Placeholder 2">
            <a:extLst>
              <a:ext uri="{FF2B5EF4-FFF2-40B4-BE49-F238E27FC236}">
                <a16:creationId xmlns:a16="http://schemas.microsoft.com/office/drawing/2014/main" id="{65B7D511-BC98-47EB-8BD2-5AB5A456B9D5}"/>
              </a:ext>
            </a:extLst>
          </p:cNvPr>
          <p:cNvSpPr>
            <a:spLocks noGrp="1"/>
          </p:cNvSpPr>
          <p:nvPr>
            <p:ph type="sldNum" sz="quarter" idx="12"/>
          </p:nvPr>
        </p:nvSpPr>
        <p:spPr/>
        <p:txBody>
          <a:bodyPr/>
          <a:lstStyle/>
          <a:p>
            <a:pPr marL="25400">
              <a:lnSpc>
                <a:spcPts val="1240"/>
              </a:lnSpc>
            </a:pPr>
            <a:fld id="{81D60167-4931-47E6-BA6A-407CBD079E47}" type="slidenum">
              <a:rPr lang="en-US" smtClean="0"/>
              <a:t>15</a:t>
            </a:fld>
            <a:endParaRPr lang="en-US" dirty="0"/>
          </a:p>
        </p:txBody>
      </p:sp>
    </p:spTree>
    <p:extLst>
      <p:ext uri="{BB962C8B-B14F-4D97-AF65-F5344CB8AC3E}">
        <p14:creationId xmlns:p14="http://schemas.microsoft.com/office/powerpoint/2010/main" val="4121506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0877" y="-7055"/>
            <a:ext cx="10439400" cy="719455"/>
          </a:xfrm>
          <a:custGeom>
            <a:avLst/>
            <a:gdLst/>
            <a:ahLst/>
            <a:cxnLst/>
            <a:rect l="l" t="t" r="r" b="b"/>
            <a:pathLst>
              <a:path w="10439400" h="719455">
                <a:moveTo>
                  <a:pt x="10439400" y="0"/>
                </a:moveTo>
                <a:lnTo>
                  <a:pt x="0" y="0"/>
                </a:lnTo>
                <a:lnTo>
                  <a:pt x="0" y="719327"/>
                </a:lnTo>
                <a:lnTo>
                  <a:pt x="239776" y="702817"/>
                </a:lnTo>
                <a:lnTo>
                  <a:pt x="239776" y="239775"/>
                </a:lnTo>
                <a:lnTo>
                  <a:pt x="6959600" y="239775"/>
                </a:lnTo>
                <a:lnTo>
                  <a:pt x="10439400" y="0"/>
                </a:lnTo>
                <a:close/>
              </a:path>
            </a:pathLst>
          </a:custGeom>
          <a:solidFill>
            <a:srgbClr val="C00000"/>
          </a:solidFill>
          <a:ln>
            <a:solidFill>
              <a:srgbClr val="C00000"/>
            </a:solidFill>
          </a:ln>
        </p:spPr>
        <p:txBody>
          <a:bodyPr wrap="square" lIns="0" tIns="0" rIns="0" bIns="0" rtlCol="0"/>
          <a:lstStyle/>
          <a:p>
            <a:endParaRPr>
              <a:solidFill>
                <a:srgbClr val="C00000"/>
              </a:solidFill>
            </a:endParaRPr>
          </a:p>
        </p:txBody>
      </p:sp>
      <p:sp>
        <p:nvSpPr>
          <p:cNvPr id="3" name="object 3"/>
          <p:cNvSpPr/>
          <p:nvPr/>
        </p:nvSpPr>
        <p:spPr>
          <a:xfrm>
            <a:off x="-20877" y="-7055"/>
            <a:ext cx="10439400" cy="719455"/>
          </a:xfrm>
          <a:custGeom>
            <a:avLst/>
            <a:gdLst/>
            <a:ahLst/>
            <a:cxnLst/>
            <a:rect l="l" t="t" r="r" b="b"/>
            <a:pathLst>
              <a:path w="10439400" h="719455">
                <a:moveTo>
                  <a:pt x="0" y="0"/>
                </a:moveTo>
                <a:lnTo>
                  <a:pt x="10439400" y="0"/>
                </a:lnTo>
                <a:lnTo>
                  <a:pt x="6959600" y="239775"/>
                </a:lnTo>
                <a:lnTo>
                  <a:pt x="239776" y="239775"/>
                </a:lnTo>
                <a:lnTo>
                  <a:pt x="239776" y="702817"/>
                </a:lnTo>
                <a:lnTo>
                  <a:pt x="0" y="719327"/>
                </a:lnTo>
                <a:lnTo>
                  <a:pt x="0" y="0"/>
                </a:lnTo>
                <a:close/>
              </a:path>
            </a:pathLst>
          </a:custGeom>
          <a:solidFill>
            <a:srgbClr val="C00000"/>
          </a:solidFill>
          <a:ln w="12192">
            <a:solidFill>
              <a:srgbClr val="C00000"/>
            </a:solidFill>
          </a:ln>
        </p:spPr>
        <p:txBody>
          <a:bodyPr wrap="square" lIns="0" tIns="0" rIns="0" bIns="0" rtlCol="0"/>
          <a:lstStyle/>
          <a:p>
            <a:endParaRPr/>
          </a:p>
        </p:txBody>
      </p:sp>
      <p:sp>
        <p:nvSpPr>
          <p:cNvPr id="4" name="object 4"/>
          <p:cNvSpPr txBox="1">
            <a:spLocks noGrp="1"/>
          </p:cNvSpPr>
          <p:nvPr>
            <p:ph type="title"/>
          </p:nvPr>
        </p:nvSpPr>
        <p:spPr>
          <a:xfrm>
            <a:off x="304800" y="251653"/>
            <a:ext cx="7731414" cy="1243930"/>
          </a:xfrm>
          <a:prstGeom prst="rect">
            <a:avLst/>
          </a:prstGeom>
          <a:ln>
            <a:noFill/>
          </a:ln>
        </p:spPr>
        <p:txBody>
          <a:bodyPr vert="horz" wrap="square" lIns="0" tIns="12700" rIns="0" bIns="0" rtlCol="0">
            <a:spAutoFit/>
          </a:bodyPr>
          <a:lstStyle/>
          <a:p>
            <a:pPr marL="12700" algn="l">
              <a:lnSpc>
                <a:spcPct val="100000"/>
              </a:lnSpc>
              <a:spcBef>
                <a:spcPts val="100"/>
              </a:spcBef>
              <a:tabLst>
                <a:tab pos="6389370" algn="l"/>
              </a:tabLst>
            </a:pPr>
            <a:r>
              <a:rPr lang="en-GB" sz="2400" b="1" u="sng" spc="-40" dirty="0">
                <a:uFill>
                  <a:solidFill>
                    <a:srgbClr val="006E6C"/>
                  </a:solidFill>
                </a:uFill>
                <a:latin typeface="Arial" pitchFamily="34" charset="0"/>
                <a:cs typeface="Arial" pitchFamily="34" charset="0"/>
              </a:rPr>
              <a:t>The Republic of North Macedonia - Macroeconomic Environment:</a:t>
            </a:r>
            <a:br>
              <a:rPr lang="en-GB" sz="2000" b="1" u="sng" spc="-40" dirty="0">
                <a:uFill>
                  <a:solidFill>
                    <a:srgbClr val="006E6C"/>
                  </a:solidFill>
                </a:uFill>
                <a:latin typeface="Arial" pitchFamily="34" charset="0"/>
                <a:cs typeface="Arial" pitchFamily="34" charset="0"/>
              </a:rPr>
            </a:br>
            <a:r>
              <a:rPr lang="en-US" sz="3200" spc="-30" dirty="0">
                <a:solidFill>
                  <a:srgbClr val="C00000"/>
                </a:solidFill>
                <a:uFill>
                  <a:solidFill>
                    <a:srgbClr val="006E6C"/>
                  </a:solidFill>
                </a:uFill>
              </a:rPr>
              <a:t>	</a:t>
            </a:r>
            <a:endParaRPr lang="en-US" sz="3200" dirty="0">
              <a:solidFill>
                <a:srgbClr val="C00000"/>
              </a:solidFill>
            </a:endParaRPr>
          </a:p>
        </p:txBody>
      </p:sp>
      <p:sp>
        <p:nvSpPr>
          <p:cNvPr id="5" name="object 5"/>
          <p:cNvSpPr/>
          <p:nvPr/>
        </p:nvSpPr>
        <p:spPr>
          <a:xfrm>
            <a:off x="10780845" y="210537"/>
            <a:ext cx="1208391" cy="537301"/>
          </a:xfrm>
          <a:prstGeom prst="rect">
            <a:avLst/>
          </a:prstGeom>
          <a:blipFill>
            <a:blip r:embed="rId3" cstate="print"/>
            <a:stretch>
              <a:fillRect/>
            </a:stretch>
          </a:blipFill>
        </p:spPr>
        <p:txBody>
          <a:bodyPr wrap="square" lIns="0" tIns="0" rIns="0" bIns="0" rtlCol="0"/>
          <a:lstStyle/>
          <a:p>
            <a:endParaRPr/>
          </a:p>
        </p:txBody>
      </p:sp>
      <p:sp>
        <p:nvSpPr>
          <p:cNvPr id="13" name="AutoShape 4"/>
          <p:cNvSpPr>
            <a:spLocks noChangeArrowheads="1"/>
          </p:cNvSpPr>
          <p:nvPr/>
        </p:nvSpPr>
        <p:spPr bwMode="gray">
          <a:xfrm>
            <a:off x="685800" y="1495584"/>
            <a:ext cx="6172200" cy="4448016"/>
          </a:xfrm>
          <a:prstGeom prst="roundRect">
            <a:avLst>
              <a:gd name="adj" fmla="val 6588"/>
            </a:avLst>
          </a:prstGeom>
          <a:noFill/>
          <a:ln w="19050" algn="ctr">
            <a:solidFill>
              <a:srgbClr val="C00000"/>
            </a:solidFill>
            <a:round/>
            <a:headEnd/>
            <a:tailE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sp>
        <p:nvSpPr>
          <p:cNvPr id="14" name="AutoShape 6"/>
          <p:cNvSpPr>
            <a:spLocks noChangeArrowheads="1"/>
          </p:cNvSpPr>
          <p:nvPr/>
        </p:nvSpPr>
        <p:spPr bwMode="gray">
          <a:xfrm>
            <a:off x="7239000" y="1495583"/>
            <a:ext cx="4152718" cy="4448016"/>
          </a:xfrm>
          <a:prstGeom prst="roundRect">
            <a:avLst>
              <a:gd name="adj" fmla="val 20745"/>
            </a:avLst>
          </a:prstGeom>
          <a:solidFill>
            <a:srgbClr val="C00000"/>
          </a:solidFill>
          <a:ln w="9525" algn="ctr">
            <a:solidFill>
              <a:schemeClr val="tx1"/>
            </a:solidFill>
            <a:round/>
            <a:headEnd/>
            <a:tailEnd/>
          </a:ln>
        </p:spPr>
        <p:txBody>
          <a:bodyPr wrap="none" anchor="ctr"/>
          <a:lstStyle/>
          <a:p>
            <a:pPr marL="0" marR="0" lvl="0" indent="0" algn="just" defTabSz="914400" eaLnBrk="1" fontAlgn="auto" latinLnBrk="0" hangingPunct="1">
              <a:lnSpc>
                <a:spcPct val="100000"/>
              </a:lnSpc>
              <a:spcBef>
                <a:spcPts val="0"/>
              </a:spcBef>
              <a:spcAft>
                <a:spcPts val="0"/>
              </a:spcAft>
              <a:buClrTx/>
              <a:buSzTx/>
              <a:buFontTx/>
              <a:buNone/>
              <a:tabLst/>
              <a:defRPr/>
            </a:pPr>
            <a:endParaRPr kumimoji="0" lang="en-GB" sz="2000" b="1" i="0" u="none" strike="noStrike" kern="0" cap="none" spc="0" normalizeH="0" baseline="0" noProof="0" dirty="0">
              <a:ln>
                <a:noFill/>
              </a:ln>
              <a:solidFill>
                <a:schemeClr val="bg1"/>
              </a:solidFill>
              <a:uLnTx/>
              <a:uFillTx/>
            </a:endParaRPr>
          </a:p>
        </p:txBody>
      </p:sp>
      <p:sp>
        <p:nvSpPr>
          <p:cNvPr id="12" name="Content Placeholder 11"/>
          <p:cNvSpPr>
            <a:spLocks noGrp="1"/>
          </p:cNvSpPr>
          <p:nvPr>
            <p:ph sz="half" idx="2"/>
          </p:nvPr>
        </p:nvSpPr>
        <p:spPr>
          <a:xfrm>
            <a:off x="7641201" y="1701467"/>
            <a:ext cx="3617917" cy="4089733"/>
          </a:xfrm>
        </p:spPr>
        <p:txBody>
          <a:bodyPr>
            <a:normAutofit lnSpcReduction="10000"/>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AU" sz="1400" b="0" i="0" u="none" strike="noStrike" kern="1200" cap="none" spc="0" normalizeH="0" baseline="0" noProof="0" dirty="0">
                <a:ln>
                  <a:noFill/>
                </a:ln>
                <a:solidFill>
                  <a:srgbClr val="FFFFFF"/>
                </a:solidFill>
                <a:effectLst/>
                <a:uLnTx/>
                <a:uFillTx/>
                <a:latin typeface="Calibri"/>
                <a:ea typeface="+mn-ea"/>
                <a:cs typeface="+mn-cs"/>
              </a:rPr>
              <a:t>In </a:t>
            </a:r>
            <a:r>
              <a:rPr kumimoji="0" lang="en-AU" sz="1400" b="1" i="0" u="none" strike="noStrike" kern="1200" cap="none" spc="0" normalizeH="0" baseline="0" noProof="0" dirty="0">
                <a:ln>
                  <a:noFill/>
                </a:ln>
                <a:solidFill>
                  <a:srgbClr val="FFFFFF"/>
                </a:solidFill>
                <a:effectLst/>
                <a:uLnTx/>
                <a:uFillTx/>
                <a:latin typeface="Calibri"/>
                <a:ea typeface="+mn-ea"/>
                <a:cs typeface="+mn-cs"/>
              </a:rPr>
              <a:t>May 2021</a:t>
            </a:r>
            <a:r>
              <a:rPr kumimoji="0" lang="en-AU" sz="1400" b="0" i="0" u="none" strike="noStrike" kern="1200" cap="none" spc="0" normalizeH="0" baseline="0" noProof="0" dirty="0">
                <a:ln>
                  <a:noFill/>
                </a:ln>
                <a:solidFill>
                  <a:prstClr val="white"/>
                </a:solidFill>
                <a:effectLst/>
                <a:uLnTx/>
                <a:uFillTx/>
                <a:latin typeface="Calibri"/>
                <a:ea typeface="+mn-ea"/>
                <a:cs typeface="+mn-cs"/>
              </a:rPr>
              <a:t>, The Fitch agency has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Calibri"/>
                <a:ea typeface="+mn-ea"/>
                <a:cs typeface="+mn-cs"/>
              </a:rPr>
              <a:t>confirmed the credit rating of North Macedonia</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Calibri"/>
                <a:ea typeface="+mn-ea"/>
                <a:cs typeface="+mn-cs"/>
              </a:rPr>
              <a:t>BB +, with negative outlook as a result of the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Calibri"/>
                <a:ea typeface="+mn-ea"/>
                <a:cs typeface="+mn-cs"/>
              </a:rPr>
              <a:t>gl</a:t>
            </a:r>
            <a:r>
              <a:rPr kumimoji="0" lang="en-US" sz="1400" b="0" i="0" u="none" strike="noStrike" kern="1200" cap="none" spc="0" normalizeH="0" baseline="0" noProof="0" dirty="0">
                <a:ln>
                  <a:noFill/>
                </a:ln>
                <a:solidFill>
                  <a:srgbClr val="FFFFFF"/>
                </a:solidFill>
                <a:effectLst/>
                <a:uLnTx/>
                <a:uFillTx/>
                <a:latin typeface="Calibri"/>
                <a:ea typeface="+mn-ea"/>
                <a:cs typeface="+mn-cs"/>
              </a:rPr>
              <a:t>obal pandemic. The Macedonian economy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FFFFFF"/>
                </a:solidFill>
                <a:effectLst/>
                <a:uLnTx/>
                <a:uFillTx/>
                <a:latin typeface="Calibri"/>
                <a:ea typeface="+mn-ea"/>
                <a:cs typeface="+mn-cs"/>
              </a:rPr>
              <a:t>is characterized by low inflation and financial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FFFFFF"/>
                </a:solidFill>
                <a:effectLst/>
                <a:uLnTx/>
                <a:uFillTx/>
                <a:latin typeface="Calibri"/>
                <a:ea typeface="+mn-ea"/>
                <a:cs typeface="+mn-cs"/>
              </a:rPr>
              <a:t>stability as a result of the conduct of a credible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FFFFFF"/>
                </a:solidFill>
                <a:effectLst/>
                <a:uLnTx/>
                <a:uFillTx/>
                <a:latin typeface="Calibri"/>
                <a:ea typeface="+mn-ea"/>
                <a:cs typeface="+mn-cs"/>
              </a:rPr>
              <a:t>financial and macroeconomic policy, consistent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FFFFFF"/>
                </a:solidFill>
                <a:effectLst/>
                <a:uLnTx/>
                <a:uFillTx/>
                <a:latin typeface="Calibri"/>
                <a:ea typeface="+mn-ea"/>
                <a:cs typeface="+mn-cs"/>
              </a:rPr>
              <a:t>with the strategy of a stable exchange rate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FFFFFF"/>
                </a:solidFill>
                <a:effectLst/>
                <a:uLnTx/>
                <a:uFillTx/>
                <a:latin typeface="Calibri"/>
                <a:ea typeface="+mn-ea"/>
                <a:cs typeface="+mn-cs"/>
              </a:rPr>
              <a:t>of the denar against the euro.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FFFFFF"/>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FFFFFF"/>
                </a:solidFill>
                <a:effectLst/>
                <a:uLnTx/>
                <a:uFillTx/>
                <a:latin typeface="Calibri"/>
                <a:ea typeface="+mn-ea"/>
                <a:cs typeface="+mn-cs"/>
              </a:rPr>
              <a:t>In </a:t>
            </a:r>
            <a:r>
              <a:rPr kumimoji="0" lang="en-US" sz="1400" b="1" i="0" u="none" strike="noStrike" kern="1200" cap="none" spc="0" normalizeH="0" baseline="0" noProof="0" dirty="0">
                <a:ln>
                  <a:noFill/>
                </a:ln>
                <a:solidFill>
                  <a:srgbClr val="FFFFFF"/>
                </a:solidFill>
                <a:effectLst/>
                <a:uLnTx/>
                <a:uFillTx/>
                <a:latin typeface="Calibri"/>
                <a:ea typeface="+mn-ea"/>
                <a:cs typeface="+mn-cs"/>
              </a:rPr>
              <a:t>February</a:t>
            </a:r>
            <a:r>
              <a:rPr kumimoji="0" lang="en-US" sz="1400" b="0" i="0" u="none" strike="noStrike" kern="1200" cap="none" spc="0" normalizeH="0" baseline="0" noProof="0" dirty="0">
                <a:ln>
                  <a:noFill/>
                </a:ln>
                <a:solidFill>
                  <a:srgbClr val="FFFFFF"/>
                </a:solidFill>
                <a:effectLst/>
                <a:uLnTx/>
                <a:uFillTx/>
                <a:latin typeface="Calibri"/>
                <a:ea typeface="+mn-ea"/>
                <a:cs typeface="+mn-cs"/>
              </a:rPr>
              <a:t> </a:t>
            </a:r>
            <a:r>
              <a:rPr kumimoji="0" lang="en-US" sz="1400" b="1" i="0" u="none" strike="noStrike" kern="1200" cap="none" spc="0" normalizeH="0" baseline="0" noProof="0" dirty="0">
                <a:ln>
                  <a:noFill/>
                </a:ln>
                <a:solidFill>
                  <a:srgbClr val="FFFFFF"/>
                </a:solidFill>
                <a:effectLst/>
                <a:uLnTx/>
                <a:uFillTx/>
                <a:latin typeface="Calibri"/>
                <a:ea typeface="+mn-ea"/>
                <a:cs typeface="+mn-cs"/>
              </a:rPr>
              <a:t>2021</a:t>
            </a:r>
            <a:r>
              <a:rPr kumimoji="0" lang="en-US" sz="1400" b="0" i="0" u="none" strike="noStrike" kern="1200" cap="none" spc="0" normalizeH="0" baseline="0" noProof="0" dirty="0">
                <a:ln>
                  <a:noFill/>
                </a:ln>
                <a:solidFill>
                  <a:srgbClr val="FFFFFF"/>
                </a:solidFill>
                <a:effectLst/>
                <a:uLnTx/>
                <a:uFillTx/>
                <a:latin typeface="Calibri"/>
                <a:ea typeface="+mn-ea"/>
                <a:cs typeface="+mn-cs"/>
              </a:rPr>
              <a:t> the agency Standard &amp; Poor's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FFFFFF"/>
                </a:solidFill>
                <a:effectLst/>
                <a:uLnTx/>
                <a:uFillTx/>
                <a:latin typeface="Calibri"/>
                <a:ea typeface="+mn-ea"/>
                <a:cs typeface="+mn-cs"/>
              </a:rPr>
              <a:t>confirmed the credit rating of North Macedonia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FFFFFF"/>
                </a:solidFill>
                <a:effectLst/>
                <a:uLnTx/>
                <a:uFillTx/>
                <a:latin typeface="Calibri"/>
                <a:ea typeface="+mn-ea"/>
                <a:cs typeface="+mn-cs"/>
              </a:rPr>
              <a:t>as "BB-stable", emphasizing the efforts of the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FFFFFF"/>
                </a:solidFill>
                <a:effectLst/>
                <a:uLnTx/>
                <a:uFillTx/>
                <a:latin typeface="Calibri"/>
                <a:ea typeface="+mn-ea"/>
                <a:cs typeface="+mn-cs"/>
              </a:rPr>
              <a:t>Macedonian government towards adequate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FFFFFF"/>
                </a:solidFill>
                <a:effectLst/>
                <a:uLnTx/>
                <a:uFillTx/>
                <a:latin typeface="Calibri"/>
                <a:ea typeface="+mn-ea"/>
                <a:cs typeface="+mn-cs"/>
              </a:rPr>
              <a:t>budget planning and its dealing with the negative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FFFFFF"/>
                </a:solidFill>
                <a:effectLst/>
                <a:uLnTx/>
                <a:uFillTx/>
                <a:latin typeface="Calibri"/>
                <a:ea typeface="+mn-ea"/>
                <a:cs typeface="+mn-cs"/>
              </a:rPr>
              <a:t>consequences of the Covid-19 pandemic,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FFFFFF"/>
                </a:solidFill>
                <a:effectLst/>
                <a:uLnTx/>
                <a:uFillTx/>
                <a:latin typeface="Calibri"/>
                <a:ea typeface="+mn-ea"/>
                <a:cs typeface="+mn-cs"/>
              </a:rPr>
              <a:t>as well as future planned capital expenditures</a:t>
            </a:r>
            <a:endParaRPr lang="mk-MK" sz="3600" dirty="0"/>
          </a:p>
        </p:txBody>
      </p:sp>
      <p:sp>
        <p:nvSpPr>
          <p:cNvPr id="16" name="object 6"/>
          <p:cNvSpPr/>
          <p:nvPr/>
        </p:nvSpPr>
        <p:spPr>
          <a:xfrm>
            <a:off x="1752600" y="6138673"/>
            <a:ext cx="10439400" cy="719455"/>
          </a:xfrm>
          <a:custGeom>
            <a:avLst/>
            <a:gdLst/>
            <a:ahLst/>
            <a:cxnLst/>
            <a:rect l="l" t="t" r="r" b="b"/>
            <a:pathLst>
              <a:path w="10439400" h="719454">
                <a:moveTo>
                  <a:pt x="10439400" y="0"/>
                </a:moveTo>
                <a:lnTo>
                  <a:pt x="10199624" y="16522"/>
                </a:lnTo>
                <a:lnTo>
                  <a:pt x="10199624" y="479551"/>
                </a:lnTo>
                <a:lnTo>
                  <a:pt x="3479800" y="479551"/>
                </a:lnTo>
                <a:lnTo>
                  <a:pt x="0" y="719327"/>
                </a:lnTo>
                <a:lnTo>
                  <a:pt x="10439400" y="719327"/>
                </a:lnTo>
                <a:lnTo>
                  <a:pt x="10439400" y="0"/>
                </a:lnTo>
                <a:close/>
              </a:path>
            </a:pathLst>
          </a:custGeom>
          <a:solidFill>
            <a:srgbClr val="C00000"/>
          </a:solidFill>
          <a:ln>
            <a:solidFill>
              <a:srgbClr val="C00000"/>
            </a:solidFill>
          </a:ln>
        </p:spPr>
        <p:txBody>
          <a:bodyPr wrap="square" lIns="0" tIns="0" rIns="0" bIns="0" rtlCol="0"/>
          <a:lstStyle/>
          <a:p>
            <a:endParaRPr/>
          </a:p>
        </p:txBody>
      </p:sp>
      <p:sp>
        <p:nvSpPr>
          <p:cNvPr id="19" name="Content Placeholder 11"/>
          <p:cNvSpPr txBox="1">
            <a:spLocks/>
          </p:cNvSpPr>
          <p:nvPr/>
        </p:nvSpPr>
        <p:spPr>
          <a:xfrm>
            <a:off x="7851463" y="4191000"/>
            <a:ext cx="3081782" cy="13335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buFont typeface="Arial" pitchFamily="34" charset="0"/>
              <a:buNone/>
            </a:pPr>
            <a:endParaRPr lang="mk-MK" dirty="0"/>
          </a:p>
        </p:txBody>
      </p:sp>
      <p:pic>
        <p:nvPicPr>
          <p:cNvPr id="10" name="Picture 9">
            <a:extLst>
              <a:ext uri="{FF2B5EF4-FFF2-40B4-BE49-F238E27FC236}">
                <a16:creationId xmlns:a16="http://schemas.microsoft.com/office/drawing/2014/main" id="{F86ED551-94F0-456E-9B3F-B3AD96B6B925}"/>
              </a:ext>
            </a:extLst>
          </p:cNvPr>
          <p:cNvPicPr>
            <a:picLocks noChangeAspect="1"/>
          </p:cNvPicPr>
          <p:nvPr/>
        </p:nvPicPr>
        <p:blipFill>
          <a:blip r:embed="rId4"/>
          <a:stretch>
            <a:fillRect/>
          </a:stretch>
        </p:blipFill>
        <p:spPr>
          <a:xfrm>
            <a:off x="800282" y="1701829"/>
            <a:ext cx="5846571" cy="3834716"/>
          </a:xfrm>
          <a:prstGeom prst="rect">
            <a:avLst/>
          </a:prstGeom>
          <a:ln>
            <a:noFill/>
          </a:ln>
        </p:spPr>
      </p:pic>
      <p:sp>
        <p:nvSpPr>
          <p:cNvPr id="20" name="TextBox 19">
            <a:extLst>
              <a:ext uri="{FF2B5EF4-FFF2-40B4-BE49-F238E27FC236}">
                <a16:creationId xmlns:a16="http://schemas.microsoft.com/office/drawing/2014/main" id="{F10191FD-8E8D-483A-80FF-A61D80D1549B}"/>
              </a:ext>
            </a:extLst>
          </p:cNvPr>
          <p:cNvSpPr txBox="1"/>
          <p:nvPr/>
        </p:nvSpPr>
        <p:spPr>
          <a:xfrm>
            <a:off x="750277" y="6103235"/>
            <a:ext cx="6112412" cy="430887"/>
          </a:xfrm>
          <a:prstGeom prst="rect">
            <a:avLst/>
          </a:prstGeom>
          <a:noFill/>
        </p:spPr>
        <p:txBody>
          <a:bodyPr wrap="square">
            <a:spAutoFit/>
          </a:bodyPr>
          <a:lstStyle/>
          <a:p>
            <a:pPr marL="228600" indent="-228600">
              <a:buFontTx/>
              <a:buAutoNum type="arabicParenBoth"/>
            </a:pPr>
            <a:r>
              <a:rPr lang="en-GB" sz="1050" dirty="0">
                <a:solidFill>
                  <a:srgbClr val="1F497D">
                    <a:lumMod val="75000"/>
                  </a:srgbClr>
                </a:solidFill>
              </a:rPr>
              <a:t>Source: Ministry of Finance, State Statistical office, NBRNM.</a:t>
            </a:r>
            <a:endParaRPr lang="mk-MK" sz="1050" dirty="0">
              <a:solidFill>
                <a:srgbClr val="1F497D">
                  <a:lumMod val="75000"/>
                </a:srgbClr>
              </a:solidFill>
            </a:endParaRPr>
          </a:p>
          <a:p>
            <a:pPr marL="228600" indent="-228600">
              <a:buFontTx/>
              <a:buAutoNum type="arabicParenBoth"/>
            </a:pPr>
            <a:r>
              <a:rPr lang="en-US" sz="1050" dirty="0">
                <a:solidFill>
                  <a:srgbClr val="1F497D">
                    <a:lumMod val="75000"/>
                  </a:srgbClr>
                </a:solidFill>
              </a:rPr>
              <a:t>As at 31.03.2021</a:t>
            </a:r>
            <a:endParaRPr lang="en-GB" sz="1050" dirty="0">
              <a:solidFill>
                <a:srgbClr val="1F497D">
                  <a:lumMod val="75000"/>
                </a:srgbClr>
              </a:solidFill>
            </a:endParaRPr>
          </a:p>
        </p:txBody>
      </p:sp>
      <p:sp>
        <p:nvSpPr>
          <p:cNvPr id="7" name="Slide Number Placeholder 6">
            <a:extLst>
              <a:ext uri="{FF2B5EF4-FFF2-40B4-BE49-F238E27FC236}">
                <a16:creationId xmlns:a16="http://schemas.microsoft.com/office/drawing/2014/main" id="{18B30C84-8EF5-4B3C-B7A5-15ACFC64B0E7}"/>
              </a:ext>
            </a:extLst>
          </p:cNvPr>
          <p:cNvSpPr>
            <a:spLocks noGrp="1"/>
          </p:cNvSpPr>
          <p:nvPr>
            <p:ph type="sldNum" sz="quarter" idx="12"/>
          </p:nvPr>
        </p:nvSpPr>
        <p:spPr/>
        <p:txBody>
          <a:bodyPr/>
          <a:lstStyle/>
          <a:p>
            <a:pPr marL="25400">
              <a:lnSpc>
                <a:spcPts val="1240"/>
              </a:lnSpc>
            </a:pPr>
            <a:fld id="{81D60167-4931-47E6-BA6A-407CBD079E47}" type="slidenum">
              <a:rPr lang="en-US" smtClean="0"/>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object 5"/>
          <p:cNvSpPr txBox="1">
            <a:spLocks noGrp="1"/>
          </p:cNvSpPr>
          <p:nvPr>
            <p:ph type="title"/>
          </p:nvPr>
        </p:nvSpPr>
        <p:spPr>
          <a:xfrm>
            <a:off x="243644" y="169903"/>
            <a:ext cx="9361591" cy="597599"/>
          </a:xfrm>
          <a:prstGeom prst="rect">
            <a:avLst/>
          </a:prstGeom>
        </p:spPr>
        <p:txBody>
          <a:bodyPr vert="horz" wrap="square" lIns="0" tIns="12700" rIns="0" bIns="0" rtlCol="0">
            <a:spAutoFit/>
          </a:bodyPr>
          <a:lstStyle/>
          <a:p>
            <a:pPr marL="12700">
              <a:lnSpc>
                <a:spcPct val="100000"/>
              </a:lnSpc>
              <a:spcBef>
                <a:spcPts val="100"/>
              </a:spcBef>
              <a:tabLst>
                <a:tab pos="6389370" algn="l"/>
              </a:tabLst>
            </a:pPr>
            <a:r>
              <a:rPr lang="en-US" sz="2000" b="1" u="sng" spc="-40" dirty="0">
                <a:uFill>
                  <a:solidFill>
                    <a:srgbClr val="006E6C"/>
                  </a:solidFill>
                </a:uFill>
                <a:latin typeface="Arial" pitchFamily="34" charset="0"/>
                <a:cs typeface="Arial" pitchFamily="34" charset="0"/>
              </a:rPr>
              <a:t>Macedonian Banking Sector</a:t>
            </a:r>
            <a:r>
              <a:rPr lang="en-GB" sz="2000" b="1" u="sng" spc="-40" dirty="0">
                <a:uFill>
                  <a:solidFill>
                    <a:srgbClr val="006E6C"/>
                  </a:solidFill>
                </a:uFill>
                <a:latin typeface="Arial" pitchFamily="34" charset="0"/>
                <a:cs typeface="Arial" pitchFamily="34" charset="0"/>
              </a:rPr>
              <a:t> (I)</a:t>
            </a:r>
            <a:r>
              <a:rPr lang="en-US" sz="2000" b="1" u="sng" spc="-40" dirty="0">
                <a:uFill>
                  <a:solidFill>
                    <a:srgbClr val="006E6C"/>
                  </a:solidFill>
                </a:uFill>
                <a:latin typeface="Arial" pitchFamily="34" charset="0"/>
                <a:cs typeface="Arial" pitchFamily="34" charset="0"/>
              </a:rPr>
              <a:t> - Structure and characteristics as of 30.06.2021</a:t>
            </a:r>
            <a:r>
              <a:rPr sz="3800" u="sng" spc="-30" dirty="0">
                <a:uFill>
                  <a:solidFill>
                    <a:srgbClr val="006E6C"/>
                  </a:solidFill>
                </a:uFill>
                <a:latin typeface="Arial" pitchFamily="34" charset="0"/>
                <a:cs typeface="Arial" pitchFamily="34" charset="0"/>
              </a:rPr>
              <a:t>	</a:t>
            </a:r>
            <a:endParaRPr sz="3800" u="sng" dirty="0">
              <a:latin typeface="Arial" pitchFamily="34" charset="0"/>
              <a:cs typeface="Arial" pitchFamily="34" charset="0"/>
            </a:endParaRPr>
          </a:p>
        </p:txBody>
      </p:sp>
      <p:sp>
        <p:nvSpPr>
          <p:cNvPr id="71" name="object 71"/>
          <p:cNvSpPr/>
          <p:nvPr/>
        </p:nvSpPr>
        <p:spPr>
          <a:xfrm>
            <a:off x="10780845" y="198345"/>
            <a:ext cx="1208391" cy="537301"/>
          </a:xfrm>
          <a:prstGeom prst="rect">
            <a:avLst/>
          </a:prstGeom>
          <a:blipFill>
            <a:blip r:embed="rId3" cstate="print"/>
            <a:stretch>
              <a:fillRect/>
            </a:stretch>
          </a:blipFill>
        </p:spPr>
        <p:txBody>
          <a:bodyPr wrap="square" lIns="0" tIns="0" rIns="0" bIns="0" rtlCol="0"/>
          <a:lstStyle/>
          <a:p>
            <a:endParaRPr/>
          </a:p>
        </p:txBody>
      </p:sp>
      <p:sp>
        <p:nvSpPr>
          <p:cNvPr id="102" name="object 6"/>
          <p:cNvSpPr/>
          <p:nvPr/>
        </p:nvSpPr>
        <p:spPr>
          <a:xfrm>
            <a:off x="1752600" y="6138673"/>
            <a:ext cx="10439400" cy="719455"/>
          </a:xfrm>
          <a:custGeom>
            <a:avLst/>
            <a:gdLst/>
            <a:ahLst/>
            <a:cxnLst/>
            <a:rect l="l" t="t" r="r" b="b"/>
            <a:pathLst>
              <a:path w="10439400" h="719454">
                <a:moveTo>
                  <a:pt x="10439400" y="0"/>
                </a:moveTo>
                <a:lnTo>
                  <a:pt x="10199624" y="16522"/>
                </a:lnTo>
                <a:lnTo>
                  <a:pt x="10199624" y="479551"/>
                </a:lnTo>
                <a:lnTo>
                  <a:pt x="3479800" y="479551"/>
                </a:lnTo>
                <a:lnTo>
                  <a:pt x="0" y="719327"/>
                </a:lnTo>
                <a:lnTo>
                  <a:pt x="10439400" y="719327"/>
                </a:lnTo>
                <a:lnTo>
                  <a:pt x="10439400" y="0"/>
                </a:lnTo>
                <a:close/>
              </a:path>
            </a:pathLst>
          </a:custGeom>
          <a:solidFill>
            <a:srgbClr val="C00000"/>
          </a:solidFill>
          <a:ln>
            <a:solidFill>
              <a:srgbClr val="C00000"/>
            </a:solidFill>
          </a:ln>
        </p:spPr>
        <p:txBody>
          <a:bodyPr wrap="square" lIns="0" tIns="0" rIns="0" bIns="0" rtlCol="0"/>
          <a:lstStyle/>
          <a:p>
            <a:endParaRPr/>
          </a:p>
        </p:txBody>
      </p:sp>
      <p:sp>
        <p:nvSpPr>
          <p:cNvPr id="103" name="object 5"/>
          <p:cNvSpPr/>
          <p:nvPr/>
        </p:nvSpPr>
        <p:spPr>
          <a:xfrm>
            <a:off x="0" y="0"/>
            <a:ext cx="10439400" cy="719455"/>
          </a:xfrm>
          <a:custGeom>
            <a:avLst/>
            <a:gdLst/>
            <a:ahLst/>
            <a:cxnLst/>
            <a:rect l="l" t="t" r="r" b="b"/>
            <a:pathLst>
              <a:path w="10439400" h="719455">
                <a:moveTo>
                  <a:pt x="0" y="0"/>
                </a:moveTo>
                <a:lnTo>
                  <a:pt x="10439400" y="0"/>
                </a:lnTo>
                <a:lnTo>
                  <a:pt x="6959600" y="239775"/>
                </a:lnTo>
                <a:lnTo>
                  <a:pt x="239776" y="239775"/>
                </a:lnTo>
                <a:lnTo>
                  <a:pt x="239776" y="702817"/>
                </a:lnTo>
                <a:lnTo>
                  <a:pt x="0" y="719327"/>
                </a:lnTo>
                <a:lnTo>
                  <a:pt x="0" y="0"/>
                </a:lnTo>
                <a:close/>
              </a:path>
            </a:pathLst>
          </a:custGeom>
          <a:solidFill>
            <a:srgbClr val="C00000"/>
          </a:solidFill>
          <a:ln w="12192">
            <a:solidFill>
              <a:srgbClr val="C00000"/>
            </a:solidFill>
          </a:ln>
        </p:spPr>
        <p:txBody>
          <a:bodyPr wrap="square" lIns="0" tIns="0" rIns="0" bIns="0" rtlCol="0"/>
          <a:lstStyle/>
          <a:p>
            <a:endParaRPr/>
          </a:p>
        </p:txBody>
      </p:sp>
      <p:sp>
        <p:nvSpPr>
          <p:cNvPr id="15" name="TextBox 14">
            <a:extLst>
              <a:ext uri="{FF2B5EF4-FFF2-40B4-BE49-F238E27FC236}">
                <a16:creationId xmlns:a16="http://schemas.microsoft.com/office/drawing/2014/main" id="{636A2A54-17E8-484D-8044-83C26706498D}"/>
              </a:ext>
            </a:extLst>
          </p:cNvPr>
          <p:cNvSpPr txBox="1"/>
          <p:nvPr/>
        </p:nvSpPr>
        <p:spPr>
          <a:xfrm>
            <a:off x="1677190" y="1940919"/>
            <a:ext cx="6105378" cy="2000548"/>
          </a:xfrm>
          <a:prstGeom prst="rect">
            <a:avLst/>
          </a:prstGeom>
          <a:noFill/>
        </p:spPr>
        <p:txBody>
          <a:bodyPr wrap="square">
            <a:spAutoFit/>
          </a:bodyPr>
          <a:lstStyle/>
          <a:p>
            <a:pPr marL="342900" marR="0" lvl="0" indent="-342900" algn="l" defTabSz="914400" rtl="0" eaLnBrk="1" fontAlgn="auto" latinLnBrk="0" hangingPunct="1">
              <a:lnSpc>
                <a:spcPct val="100000"/>
              </a:lnSpc>
              <a:spcBef>
                <a:spcPct val="35000"/>
              </a:spcBef>
              <a:spcAft>
                <a:spcPts val="0"/>
              </a:spcAft>
              <a:buClrTx/>
              <a:buSzTx/>
              <a:buFont typeface="Arial" pitchFamily="34" charset="0"/>
              <a:buNone/>
              <a:tabLst/>
              <a:defRPr/>
            </a:pPr>
            <a:r>
              <a:rPr kumimoji="0" lang="en-US" sz="1600" b="1" i="0" u="none" strike="noStrike" kern="1200" cap="none" spc="0" normalizeH="0" baseline="0" noProof="0" dirty="0">
                <a:ln>
                  <a:noFill/>
                </a:ln>
                <a:solidFill>
                  <a:srgbClr val="1F497D"/>
                </a:solidFill>
                <a:effectLst/>
                <a:uLnTx/>
                <a:uFillTx/>
                <a:latin typeface="Arial"/>
                <a:ea typeface="+mn-ea"/>
                <a:cs typeface="+mn-cs"/>
              </a:rPr>
              <a:t>Structure</a:t>
            </a:r>
          </a:p>
          <a:p>
            <a:pPr marL="342900" marR="0" lvl="0" indent="-342900" algn="l" defTabSz="914400" rtl="0" eaLnBrk="1" fontAlgn="auto" latinLnBrk="0" hangingPunct="1">
              <a:lnSpc>
                <a:spcPct val="100000"/>
              </a:lnSpc>
              <a:spcBef>
                <a:spcPct val="35000"/>
              </a:spcBef>
              <a:spcAft>
                <a:spcPts val="0"/>
              </a:spcAft>
              <a:buClrTx/>
              <a:buSzTx/>
              <a:buFont typeface="Arial" pitchFamily="34" charset="0"/>
              <a:buChar char="•"/>
              <a:tabLst/>
              <a:defRPr/>
            </a:pPr>
            <a:r>
              <a:rPr kumimoji="0" lang="en-US" sz="1600" b="0" i="0" u="none" strike="noStrike" kern="1200" cap="none" spc="0" normalizeH="0" baseline="0" noProof="0" dirty="0">
                <a:ln>
                  <a:noFill/>
                </a:ln>
                <a:solidFill>
                  <a:srgbClr val="1F497D"/>
                </a:solidFill>
                <a:effectLst/>
                <a:uLnTx/>
                <a:uFillTx/>
                <a:latin typeface="Arial"/>
                <a:ea typeface="+mn-ea"/>
                <a:cs typeface="+mn-cs"/>
              </a:rPr>
              <a:t>13 active banks</a:t>
            </a:r>
            <a:r>
              <a:rPr kumimoji="0" lang="en-US" sz="1600" b="0" i="0" u="none" strike="noStrike" kern="1200" cap="none" spc="0" normalizeH="0" baseline="0" noProof="0" dirty="0">
                <a:ln>
                  <a:noFill/>
                </a:ln>
                <a:solidFill>
                  <a:srgbClr val="1F497D">
                    <a:lumMod val="75000"/>
                  </a:srgbClr>
                </a:solidFill>
                <a:effectLst/>
                <a:uLnTx/>
                <a:uFillTx/>
                <a:latin typeface="Arial"/>
                <a:ea typeface="+mn-ea"/>
                <a:cs typeface="+mn-cs"/>
              </a:rPr>
              <a:t>** </a:t>
            </a:r>
            <a:r>
              <a:rPr kumimoji="0" lang="en-US" sz="1600" b="0" i="0" u="none" strike="noStrike" kern="1200" cap="none" spc="0" normalizeH="0" baseline="0" noProof="0" dirty="0">
                <a:ln>
                  <a:noFill/>
                </a:ln>
                <a:solidFill>
                  <a:srgbClr val="1F497D"/>
                </a:solidFill>
                <a:effectLst/>
                <a:uLnTx/>
                <a:uFillTx/>
                <a:latin typeface="Arial"/>
                <a:ea typeface="+mn-ea"/>
                <a:cs typeface="+mn-cs"/>
              </a:rPr>
              <a:t>(5 large*, 5 medium</a:t>
            </a:r>
            <a:r>
              <a:rPr kumimoji="0" lang="mk-MK" sz="1600" b="0" i="0" u="none" strike="noStrike" kern="1200" cap="none" spc="0" normalizeH="0" baseline="0" noProof="0" dirty="0">
                <a:ln>
                  <a:noFill/>
                </a:ln>
                <a:solidFill>
                  <a:srgbClr val="1F497D"/>
                </a:solidFill>
                <a:effectLst/>
                <a:uLnTx/>
                <a:uFillTx/>
                <a:latin typeface="Arial"/>
                <a:ea typeface="+mn-ea"/>
                <a:cs typeface="+mn-cs"/>
              </a:rPr>
              <a:t> </a:t>
            </a:r>
            <a:r>
              <a:rPr kumimoji="0" lang="en-US" sz="1600" b="0" i="0" u="none" strike="noStrike" kern="1200" cap="none" spc="0" normalizeH="0" baseline="0" noProof="0" dirty="0">
                <a:ln>
                  <a:noFill/>
                </a:ln>
                <a:solidFill>
                  <a:srgbClr val="1F497D"/>
                </a:solidFill>
                <a:effectLst/>
                <a:uLnTx/>
                <a:uFillTx/>
                <a:latin typeface="Arial"/>
                <a:ea typeface="+mn-ea"/>
                <a:cs typeface="+mn-cs"/>
              </a:rPr>
              <a:t>and 3 small)</a:t>
            </a:r>
          </a:p>
          <a:p>
            <a:pPr marL="342900" marR="0" lvl="0" indent="-342900" algn="l" defTabSz="914400" rtl="0" eaLnBrk="1" fontAlgn="auto" latinLnBrk="0" hangingPunct="1">
              <a:lnSpc>
                <a:spcPct val="100000"/>
              </a:lnSpc>
              <a:spcBef>
                <a:spcPct val="35000"/>
              </a:spcBef>
              <a:spcAft>
                <a:spcPts val="0"/>
              </a:spcAft>
              <a:buClrTx/>
              <a:buSzTx/>
              <a:buFont typeface="Arial" pitchFamily="34" charset="0"/>
              <a:buChar char="•"/>
              <a:tabLst/>
              <a:defRPr/>
            </a:pPr>
            <a:r>
              <a:rPr kumimoji="0" lang="mk-MK" sz="1600" b="0" i="0" u="none" strike="noStrike" kern="1200" cap="none" spc="0" normalizeH="0" baseline="0" noProof="0" dirty="0">
                <a:ln>
                  <a:noFill/>
                </a:ln>
                <a:solidFill>
                  <a:srgbClr val="1F497D"/>
                </a:solidFill>
                <a:effectLst/>
                <a:uLnTx/>
                <a:uFillTx/>
                <a:latin typeface="Arial"/>
                <a:ea typeface="+mn-ea"/>
                <a:cs typeface="+mn-cs"/>
              </a:rPr>
              <a:t>2</a:t>
            </a:r>
            <a:r>
              <a:rPr kumimoji="0" lang="en-US" sz="1600" b="0" i="0" u="none" strike="noStrike" kern="1200" cap="none" spc="0" normalizeH="0" baseline="0" noProof="0" dirty="0">
                <a:ln>
                  <a:noFill/>
                </a:ln>
                <a:solidFill>
                  <a:srgbClr val="1F497D"/>
                </a:solidFill>
                <a:effectLst/>
                <a:uLnTx/>
                <a:uFillTx/>
                <a:latin typeface="Arial"/>
                <a:ea typeface="+mn-ea"/>
                <a:cs typeface="+mn-cs"/>
              </a:rPr>
              <a:t> saving houses</a:t>
            </a:r>
          </a:p>
          <a:p>
            <a:pPr marL="0" marR="0" lvl="0" indent="0" algn="l" defTabSz="914400" rtl="0" eaLnBrk="1" fontAlgn="auto" latinLnBrk="0" hangingPunct="1">
              <a:lnSpc>
                <a:spcPct val="100000"/>
              </a:lnSpc>
              <a:spcBef>
                <a:spcPct val="35000"/>
              </a:spcBef>
              <a:spcAft>
                <a:spcPts val="0"/>
              </a:spcAft>
              <a:buClrTx/>
              <a:buSzTx/>
              <a:buFont typeface="Arial" pitchFamily="34" charset="0"/>
              <a:buNone/>
              <a:tabLst/>
              <a:defRPr/>
            </a:pPr>
            <a:endParaRPr kumimoji="0" lang="en-US" sz="1600" b="0" i="0" u="none" strike="noStrike" kern="1200" cap="none" spc="0" normalizeH="0" baseline="0" noProof="0" dirty="0">
              <a:ln>
                <a:noFill/>
              </a:ln>
              <a:solidFill>
                <a:srgbClr val="1F497D"/>
              </a:solidFill>
              <a:effectLst/>
              <a:uLnTx/>
              <a:uFillTx/>
              <a:latin typeface="Arial"/>
              <a:ea typeface="+mn-ea"/>
              <a:cs typeface="+mn-cs"/>
            </a:endParaRPr>
          </a:p>
          <a:p>
            <a:pPr marL="342900" marR="0" lvl="0" indent="-342900" algn="l" defTabSz="914400" rtl="0" eaLnBrk="1" fontAlgn="auto" latinLnBrk="0" hangingPunct="1">
              <a:lnSpc>
                <a:spcPct val="100000"/>
              </a:lnSpc>
              <a:spcBef>
                <a:spcPct val="35000"/>
              </a:spcBef>
              <a:spcAft>
                <a:spcPts val="0"/>
              </a:spcAft>
              <a:buClrTx/>
              <a:buSzTx/>
              <a:buFont typeface="Arial" pitchFamily="34" charset="0"/>
              <a:buNone/>
              <a:tabLst/>
              <a:defRPr/>
            </a:pPr>
            <a:r>
              <a:rPr kumimoji="0" lang="en-US" sz="1600" b="1" i="0" u="none" strike="noStrike" kern="1200" cap="none" spc="0" normalizeH="0" baseline="0" noProof="0" dirty="0">
                <a:ln>
                  <a:noFill/>
                </a:ln>
                <a:solidFill>
                  <a:srgbClr val="1F497D"/>
                </a:solidFill>
                <a:effectLst/>
                <a:uLnTx/>
                <a:uFillTx/>
                <a:latin typeface="Arial"/>
                <a:ea typeface="+mn-ea"/>
                <a:cs typeface="+mn-cs"/>
              </a:rPr>
              <a:t>Characteristics</a:t>
            </a:r>
          </a:p>
          <a:p>
            <a:pPr marL="342900" marR="0" lvl="0" indent="-342900" algn="l" defTabSz="914400" rtl="0" eaLnBrk="1" fontAlgn="auto" latinLnBrk="0" hangingPunct="1">
              <a:lnSpc>
                <a:spcPct val="100000"/>
              </a:lnSpc>
              <a:spcBef>
                <a:spcPct val="35000"/>
              </a:spcBef>
              <a:spcAft>
                <a:spcPts val="0"/>
              </a:spcAft>
              <a:buClrTx/>
              <a:buSzTx/>
              <a:buFont typeface="Arial" pitchFamily="34" charset="0"/>
              <a:buChar char="•"/>
              <a:tabLst/>
              <a:defRPr/>
            </a:pPr>
            <a:r>
              <a:rPr kumimoji="0" lang="en-US" sz="1600" b="0" i="0" u="none" strike="noStrike" kern="1200" cap="none" spc="0" normalizeH="0" baseline="0" noProof="0" dirty="0">
                <a:ln>
                  <a:noFill/>
                </a:ln>
                <a:solidFill>
                  <a:srgbClr val="1F497D"/>
                </a:solidFill>
                <a:effectLst/>
                <a:uLnTx/>
                <a:uFillTx/>
                <a:latin typeface="Arial"/>
                <a:ea typeface="+mn-ea"/>
                <a:cs typeface="+mn-cs"/>
              </a:rPr>
              <a:t>High concentration with the large banks</a:t>
            </a:r>
          </a:p>
        </p:txBody>
      </p:sp>
      <p:sp>
        <p:nvSpPr>
          <p:cNvPr id="17" name="Rounded Rectangle 8">
            <a:extLst>
              <a:ext uri="{FF2B5EF4-FFF2-40B4-BE49-F238E27FC236}">
                <a16:creationId xmlns:a16="http://schemas.microsoft.com/office/drawing/2014/main" id="{ACA1E8A4-1CFD-464C-9010-2C2C17E9701C}"/>
              </a:ext>
            </a:extLst>
          </p:cNvPr>
          <p:cNvSpPr/>
          <p:nvPr/>
        </p:nvSpPr>
        <p:spPr>
          <a:xfrm>
            <a:off x="1066800" y="1615187"/>
            <a:ext cx="7326158" cy="2652013"/>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5ADED7EF-2790-4532-8E53-02F8C705CE18}"/>
              </a:ext>
            </a:extLst>
          </p:cNvPr>
          <p:cNvSpPr txBox="1"/>
          <p:nvPr/>
        </p:nvSpPr>
        <p:spPr>
          <a:xfrm>
            <a:off x="1066800" y="5087883"/>
            <a:ext cx="7772400" cy="707886"/>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333399"/>
                </a:solidFill>
                <a:effectLst/>
                <a:uLnTx/>
                <a:uFillTx/>
                <a:latin typeface="Arial"/>
                <a:ea typeface="+mn-ea"/>
                <a:cs typeface="Arial" panose="020B0604020202020204" pitchFamily="34" charset="0"/>
              </a:rPr>
              <a:t>* </a:t>
            </a:r>
            <a:r>
              <a:rPr kumimoji="0" lang="en-US" sz="1000" b="0" i="0" u="none" strike="noStrike" kern="1200" cap="none" spc="0" normalizeH="0" baseline="0" noProof="0" dirty="0">
                <a:ln>
                  <a:noFill/>
                </a:ln>
                <a:solidFill>
                  <a:srgbClr val="002060"/>
                </a:solidFill>
                <a:effectLst/>
                <a:uLnTx/>
                <a:uFillTx/>
                <a:latin typeface="Arial"/>
                <a:ea typeface="+mn-ea"/>
                <a:cs typeface="Arial" panose="020B0604020202020204" pitchFamily="34" charset="0"/>
              </a:rPr>
              <a:t>As at 30.06.2021, the group of large banks is consisted of the following banks: </a:t>
            </a:r>
            <a:r>
              <a:rPr kumimoji="0" lang="en-US" sz="1000" b="0" i="0" u="none" strike="noStrike" kern="1200" cap="none" spc="0" normalizeH="0" baseline="0" noProof="0" dirty="0" err="1">
                <a:ln>
                  <a:noFill/>
                </a:ln>
                <a:solidFill>
                  <a:srgbClr val="002060"/>
                </a:solidFill>
                <a:effectLst/>
                <a:uLnTx/>
                <a:uFillTx/>
                <a:latin typeface="Arial"/>
                <a:ea typeface="+mn-ea"/>
                <a:cs typeface="Arial" panose="020B0604020202020204" pitchFamily="34" charset="0"/>
              </a:rPr>
              <a:t>Komercijalna</a:t>
            </a:r>
            <a:r>
              <a:rPr kumimoji="0" lang="en-US" sz="1000" b="0" i="0" u="none" strike="noStrike" kern="1200" cap="none" spc="0" normalizeH="0" baseline="0" noProof="0" dirty="0">
                <a:ln>
                  <a:noFill/>
                </a:ln>
                <a:solidFill>
                  <a:srgbClr val="002060"/>
                </a:solidFill>
                <a:effectLst/>
                <a:uLnTx/>
                <a:uFillTx/>
                <a:latin typeface="Arial"/>
                <a:ea typeface="+mn-ea"/>
                <a:cs typeface="Arial" panose="020B0604020202020204" pitchFamily="34" charset="0"/>
              </a:rPr>
              <a:t> Banka AD Skopje, </a:t>
            </a:r>
            <a:r>
              <a:rPr kumimoji="0" lang="en-US" sz="1000" b="0" i="0" u="none" strike="noStrike" kern="1200" cap="none" spc="0" normalizeH="0" baseline="0" noProof="0" dirty="0" err="1">
                <a:ln>
                  <a:noFill/>
                </a:ln>
                <a:solidFill>
                  <a:srgbClr val="002060"/>
                </a:solidFill>
                <a:effectLst/>
                <a:uLnTx/>
                <a:uFillTx/>
                <a:latin typeface="Arial"/>
                <a:ea typeface="+mn-ea"/>
                <a:cs typeface="Arial" panose="020B0604020202020204" pitchFamily="34" charset="0"/>
              </a:rPr>
              <a:t>Stopanska</a:t>
            </a:r>
            <a:r>
              <a:rPr kumimoji="0" lang="en-US" sz="1000" b="0" i="0" u="none" strike="noStrike" kern="1200" cap="none" spc="0" normalizeH="0" baseline="0" noProof="0" dirty="0">
                <a:ln>
                  <a:noFill/>
                </a:ln>
                <a:solidFill>
                  <a:srgbClr val="002060"/>
                </a:solidFill>
                <a:effectLst/>
                <a:uLnTx/>
                <a:uFillTx/>
                <a:latin typeface="Arial"/>
                <a:ea typeface="+mn-ea"/>
                <a:cs typeface="Arial" panose="020B0604020202020204" pitchFamily="34" charset="0"/>
              </a:rPr>
              <a:t> Banka AD Skopje, NLB Banka AD Skopje, Sparkasse Banka Makedonija AD Skopje and </a:t>
            </a:r>
            <a:r>
              <a:rPr kumimoji="0" lang="en-US" sz="1000" b="0" i="0" u="none" strike="noStrike" kern="1200" cap="none" spc="0" normalizeH="0" baseline="0" noProof="0" dirty="0" err="1">
                <a:ln>
                  <a:noFill/>
                </a:ln>
                <a:solidFill>
                  <a:srgbClr val="002060"/>
                </a:solidFill>
                <a:effectLst/>
                <a:uLnTx/>
                <a:uFillTx/>
                <a:latin typeface="Arial"/>
                <a:ea typeface="+mn-ea"/>
                <a:cs typeface="Arial" panose="020B0604020202020204" pitchFamily="34" charset="0"/>
              </a:rPr>
              <a:t>Halk</a:t>
            </a:r>
            <a:r>
              <a:rPr kumimoji="0" lang="en-US" sz="1000" b="0" i="0" u="none" strike="noStrike" kern="1200" cap="none" spc="0" normalizeH="0" baseline="0" noProof="0" dirty="0">
                <a:ln>
                  <a:noFill/>
                </a:ln>
                <a:solidFill>
                  <a:srgbClr val="002060"/>
                </a:solidFill>
                <a:effectLst/>
                <a:uLnTx/>
                <a:uFillTx/>
                <a:latin typeface="Arial"/>
                <a:ea typeface="+mn-ea"/>
                <a:cs typeface="Arial" panose="020B0604020202020204" pitchFamily="34" charset="0"/>
              </a:rPr>
              <a:t> Bank AD Skopje.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2060"/>
                </a:solidFill>
                <a:effectLst/>
                <a:uLnTx/>
                <a:uFillTx/>
                <a:latin typeface="Arial"/>
                <a:ea typeface="+mn-ea"/>
                <a:cs typeface="Arial" panose="020B0604020202020204" pitchFamily="34" charset="0"/>
              </a:rPr>
              <a:t>** The division of banks into separate groups according to the NBRNM methodology is performed once a year according to the balance as at 31.12. and is valid throughout the year. </a:t>
            </a:r>
            <a:endParaRPr kumimoji="0" lang="en-US" sz="900" b="0" i="0" u="none" strike="noStrike" kern="1200" cap="none" spc="0" normalizeH="0" baseline="0" noProof="0" dirty="0">
              <a:ln>
                <a:noFill/>
              </a:ln>
              <a:solidFill>
                <a:srgbClr val="1F497D"/>
              </a:solidFill>
              <a:effectLst/>
              <a:uLnTx/>
              <a:uFillTx/>
              <a:latin typeface="Arial"/>
              <a:ea typeface="+mn-ea"/>
              <a:cs typeface="Arial" panose="020B0604020202020204" pitchFamily="34" charset="0"/>
            </a:endParaRPr>
          </a:p>
        </p:txBody>
      </p:sp>
      <p:sp>
        <p:nvSpPr>
          <p:cNvPr id="14" name="Slide Number Placeholder 13">
            <a:extLst>
              <a:ext uri="{FF2B5EF4-FFF2-40B4-BE49-F238E27FC236}">
                <a16:creationId xmlns:a16="http://schemas.microsoft.com/office/drawing/2014/main" id="{7FAC9DEB-003A-4C58-94CE-E5A77ACB147C}"/>
              </a:ext>
            </a:extLst>
          </p:cNvPr>
          <p:cNvSpPr>
            <a:spLocks noGrp="1"/>
          </p:cNvSpPr>
          <p:nvPr>
            <p:ph type="sldNum" sz="quarter" idx="12"/>
          </p:nvPr>
        </p:nvSpPr>
        <p:spPr/>
        <p:txBody>
          <a:bodyPr/>
          <a:lstStyle/>
          <a:p>
            <a:pPr marL="25400">
              <a:lnSpc>
                <a:spcPts val="1240"/>
              </a:lnSpc>
            </a:pPr>
            <a:fld id="{81D60167-4931-47E6-BA6A-407CBD079E47}" type="slidenum">
              <a:rPr lang="en-US" smtClean="0"/>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0877" y="-7055"/>
            <a:ext cx="10439400" cy="719455"/>
          </a:xfrm>
          <a:custGeom>
            <a:avLst/>
            <a:gdLst/>
            <a:ahLst/>
            <a:cxnLst/>
            <a:rect l="l" t="t" r="r" b="b"/>
            <a:pathLst>
              <a:path w="10439400" h="719455">
                <a:moveTo>
                  <a:pt x="10439400" y="0"/>
                </a:moveTo>
                <a:lnTo>
                  <a:pt x="0" y="0"/>
                </a:lnTo>
                <a:lnTo>
                  <a:pt x="0" y="719327"/>
                </a:lnTo>
                <a:lnTo>
                  <a:pt x="239776" y="702817"/>
                </a:lnTo>
                <a:lnTo>
                  <a:pt x="239776" y="239775"/>
                </a:lnTo>
                <a:lnTo>
                  <a:pt x="6959600" y="239775"/>
                </a:lnTo>
                <a:lnTo>
                  <a:pt x="10439400" y="0"/>
                </a:lnTo>
                <a:close/>
              </a:path>
            </a:pathLst>
          </a:custGeom>
          <a:solidFill>
            <a:srgbClr val="C00000"/>
          </a:solidFill>
          <a:ln>
            <a:solidFill>
              <a:srgbClr val="C00000"/>
            </a:solidFill>
          </a:ln>
        </p:spPr>
        <p:txBody>
          <a:bodyPr wrap="square" lIns="0" tIns="0" rIns="0" bIns="0" rtlCol="0"/>
          <a:lstStyle/>
          <a:p>
            <a:endParaRPr>
              <a:solidFill>
                <a:srgbClr val="C00000"/>
              </a:solidFill>
            </a:endParaRPr>
          </a:p>
        </p:txBody>
      </p:sp>
      <p:sp>
        <p:nvSpPr>
          <p:cNvPr id="3" name="object 3"/>
          <p:cNvSpPr/>
          <p:nvPr/>
        </p:nvSpPr>
        <p:spPr>
          <a:xfrm>
            <a:off x="-20877" y="-7055"/>
            <a:ext cx="10439400" cy="719455"/>
          </a:xfrm>
          <a:custGeom>
            <a:avLst/>
            <a:gdLst/>
            <a:ahLst/>
            <a:cxnLst/>
            <a:rect l="l" t="t" r="r" b="b"/>
            <a:pathLst>
              <a:path w="10439400" h="719455">
                <a:moveTo>
                  <a:pt x="0" y="0"/>
                </a:moveTo>
                <a:lnTo>
                  <a:pt x="10439400" y="0"/>
                </a:lnTo>
                <a:lnTo>
                  <a:pt x="6959600" y="239775"/>
                </a:lnTo>
                <a:lnTo>
                  <a:pt x="239776" y="239775"/>
                </a:lnTo>
                <a:lnTo>
                  <a:pt x="239776" y="702817"/>
                </a:lnTo>
                <a:lnTo>
                  <a:pt x="0" y="719327"/>
                </a:lnTo>
                <a:lnTo>
                  <a:pt x="0" y="0"/>
                </a:lnTo>
                <a:close/>
              </a:path>
            </a:pathLst>
          </a:custGeom>
          <a:solidFill>
            <a:srgbClr val="C00000"/>
          </a:solidFill>
          <a:ln w="12192">
            <a:solidFill>
              <a:srgbClr val="C00000"/>
            </a:solidFill>
          </a:ln>
        </p:spPr>
        <p:txBody>
          <a:bodyPr wrap="square" lIns="0" tIns="0" rIns="0" bIns="0" rtlCol="0"/>
          <a:lstStyle/>
          <a:p>
            <a:endParaRPr/>
          </a:p>
        </p:txBody>
      </p:sp>
      <p:sp>
        <p:nvSpPr>
          <p:cNvPr id="4" name="object 4"/>
          <p:cNvSpPr txBox="1">
            <a:spLocks noGrp="1"/>
          </p:cNvSpPr>
          <p:nvPr>
            <p:ph type="title"/>
          </p:nvPr>
        </p:nvSpPr>
        <p:spPr>
          <a:xfrm>
            <a:off x="304800" y="210537"/>
            <a:ext cx="7467600" cy="597599"/>
          </a:xfrm>
          <a:prstGeom prst="rect">
            <a:avLst/>
          </a:prstGeom>
          <a:ln>
            <a:noFill/>
          </a:ln>
        </p:spPr>
        <p:txBody>
          <a:bodyPr vert="horz" wrap="square" lIns="0" tIns="12700" rIns="0" bIns="0" rtlCol="0">
            <a:spAutoFit/>
          </a:bodyPr>
          <a:lstStyle/>
          <a:p>
            <a:pPr marL="12700" algn="l">
              <a:lnSpc>
                <a:spcPct val="100000"/>
              </a:lnSpc>
              <a:spcBef>
                <a:spcPts val="100"/>
              </a:spcBef>
              <a:tabLst>
                <a:tab pos="6389370" algn="l"/>
              </a:tabLst>
            </a:pPr>
            <a:r>
              <a:rPr lang="en-GB" sz="2800" b="1" u="sng" spc="-40" dirty="0">
                <a:uFill>
                  <a:solidFill>
                    <a:srgbClr val="006E6C"/>
                  </a:solidFill>
                </a:uFill>
                <a:latin typeface="Arial" pitchFamily="34" charset="0"/>
                <a:cs typeface="Arial" pitchFamily="34" charset="0"/>
              </a:rPr>
              <a:t>Macedonian Banking Sector (II) ...assets...</a:t>
            </a:r>
            <a:r>
              <a:rPr lang="mk-MK" sz="3800" spc="-30" dirty="0">
                <a:solidFill>
                  <a:srgbClr val="C00000"/>
                </a:solidFill>
                <a:uFill>
                  <a:solidFill>
                    <a:srgbClr val="006E6C"/>
                  </a:solidFill>
                </a:uFill>
              </a:rPr>
              <a:t>	</a:t>
            </a:r>
            <a:endParaRPr lang="mk-MK" sz="3800" dirty="0">
              <a:solidFill>
                <a:srgbClr val="C00000"/>
              </a:solidFill>
            </a:endParaRPr>
          </a:p>
        </p:txBody>
      </p:sp>
      <p:sp>
        <p:nvSpPr>
          <p:cNvPr id="5" name="object 5"/>
          <p:cNvSpPr/>
          <p:nvPr/>
        </p:nvSpPr>
        <p:spPr>
          <a:xfrm>
            <a:off x="10780845" y="210537"/>
            <a:ext cx="1208391" cy="537301"/>
          </a:xfrm>
          <a:prstGeom prst="rect">
            <a:avLst/>
          </a:prstGeom>
          <a:blipFill>
            <a:blip r:embed="rId3" cstate="print"/>
            <a:stretch>
              <a:fillRect/>
            </a:stretch>
          </a:blipFill>
        </p:spPr>
        <p:txBody>
          <a:bodyPr wrap="square" lIns="0" tIns="0" rIns="0" bIns="0" rtlCol="0"/>
          <a:lstStyle/>
          <a:p>
            <a:endParaRPr/>
          </a:p>
        </p:txBody>
      </p:sp>
      <p:sp>
        <p:nvSpPr>
          <p:cNvPr id="13" name="AutoShape 4"/>
          <p:cNvSpPr>
            <a:spLocks noChangeArrowheads="1"/>
          </p:cNvSpPr>
          <p:nvPr/>
        </p:nvSpPr>
        <p:spPr bwMode="gray">
          <a:xfrm>
            <a:off x="1135728" y="1510751"/>
            <a:ext cx="9115753" cy="4227952"/>
          </a:xfrm>
          <a:prstGeom prst="roundRect">
            <a:avLst>
              <a:gd name="adj" fmla="val 6588"/>
            </a:avLst>
          </a:prstGeom>
          <a:noFill/>
          <a:ln w="38100" algn="ctr">
            <a:solidFill>
              <a:srgbClr val="C00000"/>
            </a:solidFill>
            <a:round/>
            <a:headEnd/>
            <a:tailE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sp>
        <p:nvSpPr>
          <p:cNvPr id="16" name="object 6"/>
          <p:cNvSpPr/>
          <p:nvPr/>
        </p:nvSpPr>
        <p:spPr>
          <a:xfrm>
            <a:off x="1752600" y="6138673"/>
            <a:ext cx="10439400" cy="719455"/>
          </a:xfrm>
          <a:custGeom>
            <a:avLst/>
            <a:gdLst/>
            <a:ahLst/>
            <a:cxnLst/>
            <a:rect l="l" t="t" r="r" b="b"/>
            <a:pathLst>
              <a:path w="10439400" h="719454">
                <a:moveTo>
                  <a:pt x="10439400" y="0"/>
                </a:moveTo>
                <a:lnTo>
                  <a:pt x="10199624" y="16522"/>
                </a:lnTo>
                <a:lnTo>
                  <a:pt x="10199624" y="479551"/>
                </a:lnTo>
                <a:lnTo>
                  <a:pt x="3479800" y="479551"/>
                </a:lnTo>
                <a:lnTo>
                  <a:pt x="0" y="719327"/>
                </a:lnTo>
                <a:lnTo>
                  <a:pt x="10439400" y="719327"/>
                </a:lnTo>
                <a:lnTo>
                  <a:pt x="10439400" y="0"/>
                </a:lnTo>
                <a:close/>
              </a:path>
            </a:pathLst>
          </a:custGeom>
          <a:solidFill>
            <a:srgbClr val="C00000"/>
          </a:solidFill>
          <a:ln>
            <a:solidFill>
              <a:srgbClr val="C00000"/>
            </a:solidFill>
          </a:ln>
        </p:spPr>
        <p:txBody>
          <a:bodyPr wrap="square" lIns="0" tIns="0" rIns="0" bIns="0" rtlCol="0"/>
          <a:lstStyle/>
          <a:p>
            <a:endParaRPr/>
          </a:p>
        </p:txBody>
      </p:sp>
      <p:sp>
        <p:nvSpPr>
          <p:cNvPr id="19" name="Content Placeholder 11"/>
          <p:cNvSpPr txBox="1">
            <a:spLocks/>
          </p:cNvSpPr>
          <p:nvPr/>
        </p:nvSpPr>
        <p:spPr>
          <a:xfrm>
            <a:off x="7851463" y="4191000"/>
            <a:ext cx="3081782" cy="13335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buFont typeface="Arial" pitchFamily="34" charset="0"/>
              <a:buNone/>
            </a:pPr>
            <a:endParaRPr lang="mk-MK" dirty="0"/>
          </a:p>
        </p:txBody>
      </p:sp>
      <p:graphicFrame>
        <p:nvGraphicFramePr>
          <p:cNvPr id="20" name="Chart 19">
            <a:extLst>
              <a:ext uri="{FF2B5EF4-FFF2-40B4-BE49-F238E27FC236}">
                <a16:creationId xmlns:a16="http://schemas.microsoft.com/office/drawing/2014/main" id="{C26C279E-D984-4C8A-8B4B-E21CE1548F40}"/>
              </a:ext>
            </a:extLst>
          </p:cNvPr>
          <p:cNvGraphicFramePr>
            <a:graphicFrameLocks/>
          </p:cNvGraphicFramePr>
          <p:nvPr>
            <p:extLst>
              <p:ext uri="{D42A27DB-BD31-4B8C-83A1-F6EECF244321}">
                <p14:modId xmlns:p14="http://schemas.microsoft.com/office/powerpoint/2010/main" val="1511156092"/>
              </p:ext>
            </p:extLst>
          </p:nvPr>
        </p:nvGraphicFramePr>
        <p:xfrm>
          <a:off x="1940519" y="1727540"/>
          <a:ext cx="7461250" cy="383859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Chart 10">
            <a:extLst>
              <a:ext uri="{FF2B5EF4-FFF2-40B4-BE49-F238E27FC236}">
                <a16:creationId xmlns:a16="http://schemas.microsoft.com/office/drawing/2014/main" id="{6B9C2F08-AA3F-4CCA-A63A-0F0CDED5DB79}"/>
              </a:ext>
            </a:extLst>
          </p:cNvPr>
          <p:cNvGraphicFramePr>
            <a:graphicFrameLocks/>
          </p:cNvGraphicFramePr>
          <p:nvPr>
            <p:extLst>
              <p:ext uri="{D42A27DB-BD31-4B8C-83A1-F6EECF244321}">
                <p14:modId xmlns:p14="http://schemas.microsoft.com/office/powerpoint/2010/main" val="99201818"/>
              </p:ext>
            </p:extLst>
          </p:nvPr>
        </p:nvGraphicFramePr>
        <p:xfrm>
          <a:off x="1600200" y="1620969"/>
          <a:ext cx="8141888" cy="4117734"/>
        </p:xfrm>
        <a:graphic>
          <a:graphicData uri="http://schemas.openxmlformats.org/drawingml/2006/chart">
            <c:chart xmlns:c="http://schemas.openxmlformats.org/drawingml/2006/chart" xmlns:r="http://schemas.openxmlformats.org/officeDocument/2006/relationships" r:id="rId5"/>
          </a:graphicData>
        </a:graphic>
      </p:graphicFrame>
      <p:sp>
        <p:nvSpPr>
          <p:cNvPr id="7" name="Slide Number Placeholder 6">
            <a:extLst>
              <a:ext uri="{FF2B5EF4-FFF2-40B4-BE49-F238E27FC236}">
                <a16:creationId xmlns:a16="http://schemas.microsoft.com/office/drawing/2014/main" id="{AF781927-C7F4-4D90-88E8-63EF6978B9AB}"/>
              </a:ext>
            </a:extLst>
          </p:cNvPr>
          <p:cNvSpPr>
            <a:spLocks noGrp="1"/>
          </p:cNvSpPr>
          <p:nvPr>
            <p:ph type="sldNum" sz="quarter" idx="12"/>
          </p:nvPr>
        </p:nvSpPr>
        <p:spPr/>
        <p:txBody>
          <a:bodyPr/>
          <a:lstStyle/>
          <a:p>
            <a:pPr marL="25400">
              <a:lnSpc>
                <a:spcPts val="1240"/>
              </a:lnSpc>
            </a:pPr>
            <a:fld id="{81D60167-4931-47E6-BA6A-407CBD079E47}" type="slidenum">
              <a:rPr lang="en-US" smtClean="0"/>
              <a:t>4</a:t>
            </a:fld>
            <a:endParaRPr lang="en-US" dirty="0"/>
          </a:p>
        </p:txBody>
      </p:sp>
    </p:spTree>
    <p:extLst>
      <p:ext uri="{BB962C8B-B14F-4D97-AF65-F5344CB8AC3E}">
        <p14:creationId xmlns:p14="http://schemas.microsoft.com/office/powerpoint/2010/main" val="35939863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0877" y="-7055"/>
            <a:ext cx="10439400" cy="719455"/>
          </a:xfrm>
          <a:custGeom>
            <a:avLst/>
            <a:gdLst/>
            <a:ahLst/>
            <a:cxnLst/>
            <a:rect l="l" t="t" r="r" b="b"/>
            <a:pathLst>
              <a:path w="10439400" h="719455">
                <a:moveTo>
                  <a:pt x="10439400" y="0"/>
                </a:moveTo>
                <a:lnTo>
                  <a:pt x="0" y="0"/>
                </a:lnTo>
                <a:lnTo>
                  <a:pt x="0" y="719327"/>
                </a:lnTo>
                <a:lnTo>
                  <a:pt x="239776" y="702817"/>
                </a:lnTo>
                <a:lnTo>
                  <a:pt x="239776" y="239775"/>
                </a:lnTo>
                <a:lnTo>
                  <a:pt x="6959600" y="239775"/>
                </a:lnTo>
                <a:lnTo>
                  <a:pt x="10439400" y="0"/>
                </a:lnTo>
                <a:close/>
              </a:path>
            </a:pathLst>
          </a:custGeom>
          <a:solidFill>
            <a:srgbClr val="C00000"/>
          </a:solidFill>
          <a:ln>
            <a:solidFill>
              <a:srgbClr val="C00000"/>
            </a:solidFill>
          </a:ln>
        </p:spPr>
        <p:txBody>
          <a:bodyPr wrap="square" lIns="0" tIns="0" rIns="0" bIns="0" rtlCol="0"/>
          <a:lstStyle/>
          <a:p>
            <a:endParaRPr>
              <a:solidFill>
                <a:srgbClr val="C00000"/>
              </a:solidFill>
            </a:endParaRPr>
          </a:p>
        </p:txBody>
      </p:sp>
      <p:sp>
        <p:nvSpPr>
          <p:cNvPr id="3" name="object 3"/>
          <p:cNvSpPr/>
          <p:nvPr/>
        </p:nvSpPr>
        <p:spPr>
          <a:xfrm>
            <a:off x="-20877" y="-7055"/>
            <a:ext cx="10439400" cy="719455"/>
          </a:xfrm>
          <a:custGeom>
            <a:avLst/>
            <a:gdLst/>
            <a:ahLst/>
            <a:cxnLst/>
            <a:rect l="l" t="t" r="r" b="b"/>
            <a:pathLst>
              <a:path w="10439400" h="719455">
                <a:moveTo>
                  <a:pt x="0" y="0"/>
                </a:moveTo>
                <a:lnTo>
                  <a:pt x="10439400" y="0"/>
                </a:lnTo>
                <a:lnTo>
                  <a:pt x="6959600" y="239775"/>
                </a:lnTo>
                <a:lnTo>
                  <a:pt x="239776" y="239775"/>
                </a:lnTo>
                <a:lnTo>
                  <a:pt x="239776" y="702817"/>
                </a:lnTo>
                <a:lnTo>
                  <a:pt x="0" y="719327"/>
                </a:lnTo>
                <a:lnTo>
                  <a:pt x="0" y="0"/>
                </a:lnTo>
                <a:close/>
              </a:path>
            </a:pathLst>
          </a:custGeom>
          <a:solidFill>
            <a:srgbClr val="C00000"/>
          </a:solidFill>
          <a:ln w="12192">
            <a:solidFill>
              <a:srgbClr val="C00000"/>
            </a:solidFill>
          </a:ln>
        </p:spPr>
        <p:txBody>
          <a:bodyPr wrap="square" lIns="0" tIns="0" rIns="0" bIns="0" rtlCol="0"/>
          <a:lstStyle/>
          <a:p>
            <a:endParaRPr/>
          </a:p>
        </p:txBody>
      </p:sp>
      <p:sp>
        <p:nvSpPr>
          <p:cNvPr id="4" name="object 4"/>
          <p:cNvSpPr txBox="1">
            <a:spLocks noGrp="1"/>
          </p:cNvSpPr>
          <p:nvPr>
            <p:ph type="title"/>
          </p:nvPr>
        </p:nvSpPr>
        <p:spPr>
          <a:xfrm>
            <a:off x="304800" y="275868"/>
            <a:ext cx="8839200" cy="689932"/>
          </a:xfrm>
          <a:prstGeom prst="rect">
            <a:avLst/>
          </a:prstGeom>
          <a:ln>
            <a:noFill/>
          </a:ln>
        </p:spPr>
        <p:txBody>
          <a:bodyPr vert="horz" wrap="square" lIns="0" tIns="12700" rIns="0" bIns="0" rtlCol="0">
            <a:spAutoFit/>
          </a:bodyPr>
          <a:lstStyle/>
          <a:p>
            <a:pPr marL="12700" algn="l">
              <a:lnSpc>
                <a:spcPct val="100000"/>
              </a:lnSpc>
              <a:spcBef>
                <a:spcPts val="100"/>
              </a:spcBef>
              <a:tabLst>
                <a:tab pos="6389370" algn="l"/>
              </a:tabLst>
            </a:pPr>
            <a:r>
              <a:rPr lang="en-GB" sz="2200" b="1" u="sng" spc="-40" dirty="0">
                <a:uFill>
                  <a:solidFill>
                    <a:srgbClr val="006E6C"/>
                  </a:solidFill>
                </a:uFill>
                <a:latin typeface="Arial" pitchFamily="34" charset="0"/>
                <a:cs typeface="Arial" pitchFamily="34" charset="0"/>
              </a:rPr>
              <a:t>Macedonian Banking Sector (III) ...and placements to non-financial entities...</a:t>
            </a:r>
            <a:endParaRPr lang="mk-MK" sz="2200" dirty="0">
              <a:solidFill>
                <a:srgbClr val="C00000"/>
              </a:solidFill>
            </a:endParaRPr>
          </a:p>
        </p:txBody>
      </p:sp>
      <p:sp>
        <p:nvSpPr>
          <p:cNvPr id="5" name="object 5"/>
          <p:cNvSpPr/>
          <p:nvPr/>
        </p:nvSpPr>
        <p:spPr>
          <a:xfrm>
            <a:off x="10780845" y="210537"/>
            <a:ext cx="1208391" cy="537301"/>
          </a:xfrm>
          <a:prstGeom prst="rect">
            <a:avLst/>
          </a:prstGeom>
          <a:blipFill>
            <a:blip r:embed="rId3" cstate="print"/>
            <a:stretch>
              <a:fillRect/>
            </a:stretch>
          </a:blipFill>
        </p:spPr>
        <p:txBody>
          <a:bodyPr wrap="square" lIns="0" tIns="0" rIns="0" bIns="0" rtlCol="0"/>
          <a:lstStyle/>
          <a:p>
            <a:endParaRPr/>
          </a:p>
        </p:txBody>
      </p:sp>
      <p:sp>
        <p:nvSpPr>
          <p:cNvPr id="13" name="AutoShape 4"/>
          <p:cNvSpPr>
            <a:spLocks noChangeArrowheads="1"/>
          </p:cNvSpPr>
          <p:nvPr/>
        </p:nvSpPr>
        <p:spPr bwMode="gray">
          <a:xfrm>
            <a:off x="1135728" y="1510751"/>
            <a:ext cx="9115753" cy="4227952"/>
          </a:xfrm>
          <a:prstGeom prst="roundRect">
            <a:avLst>
              <a:gd name="adj" fmla="val 6588"/>
            </a:avLst>
          </a:prstGeom>
          <a:noFill/>
          <a:ln w="38100" algn="ctr">
            <a:solidFill>
              <a:srgbClr val="C00000"/>
            </a:solidFill>
            <a:round/>
            <a:headEnd/>
            <a:tailE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sp>
        <p:nvSpPr>
          <p:cNvPr id="16" name="object 6"/>
          <p:cNvSpPr/>
          <p:nvPr/>
        </p:nvSpPr>
        <p:spPr>
          <a:xfrm>
            <a:off x="1752600" y="6138673"/>
            <a:ext cx="10439400" cy="719455"/>
          </a:xfrm>
          <a:custGeom>
            <a:avLst/>
            <a:gdLst/>
            <a:ahLst/>
            <a:cxnLst/>
            <a:rect l="l" t="t" r="r" b="b"/>
            <a:pathLst>
              <a:path w="10439400" h="719454">
                <a:moveTo>
                  <a:pt x="10439400" y="0"/>
                </a:moveTo>
                <a:lnTo>
                  <a:pt x="10199624" y="16522"/>
                </a:lnTo>
                <a:lnTo>
                  <a:pt x="10199624" y="479551"/>
                </a:lnTo>
                <a:lnTo>
                  <a:pt x="3479800" y="479551"/>
                </a:lnTo>
                <a:lnTo>
                  <a:pt x="0" y="719327"/>
                </a:lnTo>
                <a:lnTo>
                  <a:pt x="10439400" y="719327"/>
                </a:lnTo>
                <a:lnTo>
                  <a:pt x="10439400" y="0"/>
                </a:lnTo>
                <a:close/>
              </a:path>
            </a:pathLst>
          </a:custGeom>
          <a:solidFill>
            <a:srgbClr val="C00000"/>
          </a:solidFill>
          <a:ln>
            <a:solidFill>
              <a:srgbClr val="C00000"/>
            </a:solidFill>
          </a:ln>
        </p:spPr>
        <p:txBody>
          <a:bodyPr wrap="square" lIns="0" tIns="0" rIns="0" bIns="0" rtlCol="0"/>
          <a:lstStyle/>
          <a:p>
            <a:endParaRPr/>
          </a:p>
        </p:txBody>
      </p:sp>
      <p:sp>
        <p:nvSpPr>
          <p:cNvPr id="19" name="Content Placeholder 11"/>
          <p:cNvSpPr txBox="1">
            <a:spLocks/>
          </p:cNvSpPr>
          <p:nvPr/>
        </p:nvSpPr>
        <p:spPr>
          <a:xfrm>
            <a:off x="7851463" y="4191000"/>
            <a:ext cx="3081782" cy="13335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buFont typeface="Arial" pitchFamily="34" charset="0"/>
              <a:buNone/>
            </a:pPr>
            <a:endParaRPr lang="mk-MK" dirty="0"/>
          </a:p>
        </p:txBody>
      </p:sp>
      <p:graphicFrame>
        <p:nvGraphicFramePr>
          <p:cNvPr id="11" name="Chart 10">
            <a:extLst>
              <a:ext uri="{FF2B5EF4-FFF2-40B4-BE49-F238E27FC236}">
                <a16:creationId xmlns:a16="http://schemas.microsoft.com/office/drawing/2014/main" id="{0D6CBD2C-CE48-4A31-8234-FE90CF646B55}"/>
              </a:ext>
            </a:extLst>
          </p:cNvPr>
          <p:cNvGraphicFramePr>
            <a:graphicFrameLocks/>
          </p:cNvGraphicFramePr>
          <p:nvPr>
            <p:extLst>
              <p:ext uri="{D42A27DB-BD31-4B8C-83A1-F6EECF244321}">
                <p14:modId xmlns:p14="http://schemas.microsoft.com/office/powerpoint/2010/main" val="1021460803"/>
              </p:ext>
            </p:extLst>
          </p:nvPr>
        </p:nvGraphicFramePr>
        <p:xfrm>
          <a:off x="1472026" y="1603635"/>
          <a:ext cx="8443156" cy="4227952"/>
        </p:xfrm>
        <a:graphic>
          <a:graphicData uri="http://schemas.openxmlformats.org/drawingml/2006/chart">
            <c:chart xmlns:c="http://schemas.openxmlformats.org/drawingml/2006/chart" xmlns:r="http://schemas.openxmlformats.org/officeDocument/2006/relationships" r:id="rId4"/>
          </a:graphicData>
        </a:graphic>
      </p:graphicFrame>
      <p:sp>
        <p:nvSpPr>
          <p:cNvPr id="7" name="Slide Number Placeholder 6">
            <a:extLst>
              <a:ext uri="{FF2B5EF4-FFF2-40B4-BE49-F238E27FC236}">
                <a16:creationId xmlns:a16="http://schemas.microsoft.com/office/drawing/2014/main" id="{D7F842D6-66F3-43A6-9E05-0D2CAE6FAB7A}"/>
              </a:ext>
            </a:extLst>
          </p:cNvPr>
          <p:cNvSpPr>
            <a:spLocks noGrp="1"/>
          </p:cNvSpPr>
          <p:nvPr>
            <p:ph type="sldNum" sz="quarter" idx="12"/>
          </p:nvPr>
        </p:nvSpPr>
        <p:spPr/>
        <p:txBody>
          <a:bodyPr/>
          <a:lstStyle/>
          <a:p>
            <a:pPr marL="25400">
              <a:lnSpc>
                <a:spcPts val="1240"/>
              </a:lnSpc>
            </a:pPr>
            <a:fld id="{81D60167-4931-47E6-BA6A-407CBD079E47}" type="slidenum">
              <a:rPr lang="en-US" smtClean="0"/>
              <a:t>5</a:t>
            </a:fld>
            <a:endParaRPr lang="en-US" dirty="0"/>
          </a:p>
        </p:txBody>
      </p:sp>
    </p:spTree>
    <p:extLst>
      <p:ext uri="{BB962C8B-B14F-4D97-AF65-F5344CB8AC3E}">
        <p14:creationId xmlns:p14="http://schemas.microsoft.com/office/powerpoint/2010/main" val="2073557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0877" y="-7055"/>
            <a:ext cx="10439400" cy="719455"/>
          </a:xfrm>
          <a:custGeom>
            <a:avLst/>
            <a:gdLst/>
            <a:ahLst/>
            <a:cxnLst/>
            <a:rect l="l" t="t" r="r" b="b"/>
            <a:pathLst>
              <a:path w="10439400" h="719455">
                <a:moveTo>
                  <a:pt x="10439400" y="0"/>
                </a:moveTo>
                <a:lnTo>
                  <a:pt x="0" y="0"/>
                </a:lnTo>
                <a:lnTo>
                  <a:pt x="0" y="719327"/>
                </a:lnTo>
                <a:lnTo>
                  <a:pt x="239776" y="702817"/>
                </a:lnTo>
                <a:lnTo>
                  <a:pt x="239776" y="239775"/>
                </a:lnTo>
                <a:lnTo>
                  <a:pt x="6959600" y="239775"/>
                </a:lnTo>
                <a:lnTo>
                  <a:pt x="10439400" y="0"/>
                </a:lnTo>
                <a:close/>
              </a:path>
            </a:pathLst>
          </a:custGeom>
          <a:solidFill>
            <a:srgbClr val="C00000"/>
          </a:solidFill>
          <a:ln>
            <a:solidFill>
              <a:srgbClr val="C00000"/>
            </a:solidFill>
          </a:ln>
        </p:spPr>
        <p:txBody>
          <a:bodyPr wrap="square" lIns="0" tIns="0" rIns="0" bIns="0" rtlCol="0"/>
          <a:lstStyle/>
          <a:p>
            <a:endParaRPr>
              <a:solidFill>
                <a:srgbClr val="C00000"/>
              </a:solidFill>
            </a:endParaRPr>
          </a:p>
        </p:txBody>
      </p:sp>
      <p:sp>
        <p:nvSpPr>
          <p:cNvPr id="3" name="object 3"/>
          <p:cNvSpPr/>
          <p:nvPr/>
        </p:nvSpPr>
        <p:spPr>
          <a:xfrm>
            <a:off x="-20877" y="-7055"/>
            <a:ext cx="10439400" cy="719455"/>
          </a:xfrm>
          <a:custGeom>
            <a:avLst/>
            <a:gdLst/>
            <a:ahLst/>
            <a:cxnLst/>
            <a:rect l="l" t="t" r="r" b="b"/>
            <a:pathLst>
              <a:path w="10439400" h="719455">
                <a:moveTo>
                  <a:pt x="0" y="0"/>
                </a:moveTo>
                <a:lnTo>
                  <a:pt x="10439400" y="0"/>
                </a:lnTo>
                <a:lnTo>
                  <a:pt x="6959600" y="239775"/>
                </a:lnTo>
                <a:lnTo>
                  <a:pt x="239776" y="239775"/>
                </a:lnTo>
                <a:lnTo>
                  <a:pt x="239776" y="702817"/>
                </a:lnTo>
                <a:lnTo>
                  <a:pt x="0" y="719327"/>
                </a:lnTo>
                <a:lnTo>
                  <a:pt x="0" y="0"/>
                </a:lnTo>
                <a:close/>
              </a:path>
            </a:pathLst>
          </a:custGeom>
          <a:solidFill>
            <a:srgbClr val="C00000"/>
          </a:solidFill>
          <a:ln w="12192">
            <a:solidFill>
              <a:srgbClr val="C00000"/>
            </a:solidFill>
          </a:ln>
        </p:spPr>
        <p:txBody>
          <a:bodyPr wrap="square" lIns="0" tIns="0" rIns="0" bIns="0" rtlCol="0"/>
          <a:lstStyle/>
          <a:p>
            <a:endParaRPr/>
          </a:p>
        </p:txBody>
      </p:sp>
      <p:sp>
        <p:nvSpPr>
          <p:cNvPr id="4" name="object 4"/>
          <p:cNvSpPr txBox="1">
            <a:spLocks noGrp="1"/>
          </p:cNvSpPr>
          <p:nvPr>
            <p:ph type="title"/>
          </p:nvPr>
        </p:nvSpPr>
        <p:spPr>
          <a:xfrm>
            <a:off x="304800" y="275868"/>
            <a:ext cx="8839200" cy="689932"/>
          </a:xfrm>
          <a:prstGeom prst="rect">
            <a:avLst/>
          </a:prstGeom>
          <a:ln>
            <a:noFill/>
          </a:ln>
        </p:spPr>
        <p:txBody>
          <a:bodyPr vert="horz" wrap="square" lIns="0" tIns="12700" rIns="0" bIns="0" rtlCol="0">
            <a:spAutoFit/>
          </a:bodyPr>
          <a:lstStyle/>
          <a:p>
            <a:pPr marL="12700" algn="l">
              <a:lnSpc>
                <a:spcPct val="100000"/>
              </a:lnSpc>
              <a:spcBef>
                <a:spcPts val="100"/>
              </a:spcBef>
              <a:tabLst>
                <a:tab pos="6389370" algn="l"/>
              </a:tabLst>
            </a:pPr>
            <a:r>
              <a:rPr lang="en-GB" sz="2200" b="1" u="sng" spc="-40" dirty="0">
                <a:uFill>
                  <a:solidFill>
                    <a:srgbClr val="006E6C"/>
                  </a:solidFill>
                </a:uFill>
                <a:latin typeface="Arial" pitchFamily="34" charset="0"/>
                <a:cs typeface="Arial" pitchFamily="34" charset="0"/>
              </a:rPr>
              <a:t>Macedonian Banking Sector (IV) ...and deposits from non-financial entities...</a:t>
            </a:r>
            <a:endParaRPr lang="mk-MK" sz="2200" dirty="0">
              <a:solidFill>
                <a:srgbClr val="C00000"/>
              </a:solidFill>
            </a:endParaRPr>
          </a:p>
        </p:txBody>
      </p:sp>
      <p:sp>
        <p:nvSpPr>
          <p:cNvPr id="5" name="object 5"/>
          <p:cNvSpPr/>
          <p:nvPr/>
        </p:nvSpPr>
        <p:spPr>
          <a:xfrm>
            <a:off x="10780845" y="210537"/>
            <a:ext cx="1208391" cy="537301"/>
          </a:xfrm>
          <a:prstGeom prst="rect">
            <a:avLst/>
          </a:prstGeom>
          <a:blipFill>
            <a:blip r:embed="rId3" cstate="print"/>
            <a:stretch>
              <a:fillRect/>
            </a:stretch>
          </a:blipFill>
        </p:spPr>
        <p:txBody>
          <a:bodyPr wrap="square" lIns="0" tIns="0" rIns="0" bIns="0" rtlCol="0"/>
          <a:lstStyle/>
          <a:p>
            <a:endParaRPr/>
          </a:p>
        </p:txBody>
      </p:sp>
      <p:sp>
        <p:nvSpPr>
          <p:cNvPr id="13" name="AutoShape 4"/>
          <p:cNvSpPr>
            <a:spLocks noChangeArrowheads="1"/>
          </p:cNvSpPr>
          <p:nvPr/>
        </p:nvSpPr>
        <p:spPr bwMode="gray">
          <a:xfrm>
            <a:off x="1135728" y="1510751"/>
            <a:ext cx="9115753" cy="4227952"/>
          </a:xfrm>
          <a:prstGeom prst="roundRect">
            <a:avLst>
              <a:gd name="adj" fmla="val 6588"/>
            </a:avLst>
          </a:prstGeom>
          <a:noFill/>
          <a:ln w="38100" algn="ctr">
            <a:solidFill>
              <a:srgbClr val="C00000"/>
            </a:solidFill>
            <a:round/>
            <a:headEnd/>
            <a:tailE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sp>
        <p:nvSpPr>
          <p:cNvPr id="16" name="object 6"/>
          <p:cNvSpPr/>
          <p:nvPr/>
        </p:nvSpPr>
        <p:spPr>
          <a:xfrm>
            <a:off x="1752600" y="6138673"/>
            <a:ext cx="10439400" cy="719455"/>
          </a:xfrm>
          <a:custGeom>
            <a:avLst/>
            <a:gdLst/>
            <a:ahLst/>
            <a:cxnLst/>
            <a:rect l="l" t="t" r="r" b="b"/>
            <a:pathLst>
              <a:path w="10439400" h="719454">
                <a:moveTo>
                  <a:pt x="10439400" y="0"/>
                </a:moveTo>
                <a:lnTo>
                  <a:pt x="10199624" y="16522"/>
                </a:lnTo>
                <a:lnTo>
                  <a:pt x="10199624" y="479551"/>
                </a:lnTo>
                <a:lnTo>
                  <a:pt x="3479800" y="479551"/>
                </a:lnTo>
                <a:lnTo>
                  <a:pt x="0" y="719327"/>
                </a:lnTo>
                <a:lnTo>
                  <a:pt x="10439400" y="719327"/>
                </a:lnTo>
                <a:lnTo>
                  <a:pt x="10439400" y="0"/>
                </a:lnTo>
                <a:close/>
              </a:path>
            </a:pathLst>
          </a:custGeom>
          <a:solidFill>
            <a:srgbClr val="C00000"/>
          </a:solidFill>
          <a:ln>
            <a:solidFill>
              <a:srgbClr val="C00000"/>
            </a:solidFill>
          </a:ln>
        </p:spPr>
        <p:txBody>
          <a:bodyPr wrap="square" lIns="0" tIns="0" rIns="0" bIns="0" rtlCol="0"/>
          <a:lstStyle/>
          <a:p>
            <a:endParaRPr/>
          </a:p>
        </p:txBody>
      </p:sp>
      <p:sp>
        <p:nvSpPr>
          <p:cNvPr id="19" name="Content Placeholder 11"/>
          <p:cNvSpPr txBox="1">
            <a:spLocks/>
          </p:cNvSpPr>
          <p:nvPr/>
        </p:nvSpPr>
        <p:spPr>
          <a:xfrm>
            <a:off x="7851463" y="4191000"/>
            <a:ext cx="3081782" cy="13335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buFont typeface="Arial" pitchFamily="34" charset="0"/>
              <a:buNone/>
            </a:pPr>
            <a:endParaRPr lang="mk-MK" dirty="0"/>
          </a:p>
        </p:txBody>
      </p:sp>
      <p:graphicFrame>
        <p:nvGraphicFramePr>
          <p:cNvPr id="12" name="Chart 11">
            <a:extLst>
              <a:ext uri="{FF2B5EF4-FFF2-40B4-BE49-F238E27FC236}">
                <a16:creationId xmlns:a16="http://schemas.microsoft.com/office/drawing/2014/main" id="{D78BC33A-F824-4E63-9FDF-B5E810493019}"/>
              </a:ext>
            </a:extLst>
          </p:cNvPr>
          <p:cNvGraphicFramePr>
            <a:graphicFrameLocks/>
          </p:cNvGraphicFramePr>
          <p:nvPr>
            <p:extLst>
              <p:ext uri="{D42A27DB-BD31-4B8C-83A1-F6EECF244321}">
                <p14:modId xmlns:p14="http://schemas.microsoft.com/office/powerpoint/2010/main" val="488191419"/>
              </p:ext>
            </p:extLst>
          </p:nvPr>
        </p:nvGraphicFramePr>
        <p:xfrm>
          <a:off x="1258755" y="1724954"/>
          <a:ext cx="8797502" cy="3799546"/>
        </p:xfrm>
        <a:graphic>
          <a:graphicData uri="http://schemas.openxmlformats.org/drawingml/2006/chart">
            <c:chart xmlns:c="http://schemas.openxmlformats.org/drawingml/2006/chart" xmlns:r="http://schemas.openxmlformats.org/officeDocument/2006/relationships" r:id="rId4"/>
          </a:graphicData>
        </a:graphic>
      </p:graphicFrame>
      <p:sp>
        <p:nvSpPr>
          <p:cNvPr id="7" name="Slide Number Placeholder 6">
            <a:extLst>
              <a:ext uri="{FF2B5EF4-FFF2-40B4-BE49-F238E27FC236}">
                <a16:creationId xmlns:a16="http://schemas.microsoft.com/office/drawing/2014/main" id="{40CE9EE5-ACD3-40FC-9D13-E6A71D2DE638}"/>
              </a:ext>
            </a:extLst>
          </p:cNvPr>
          <p:cNvSpPr>
            <a:spLocks noGrp="1"/>
          </p:cNvSpPr>
          <p:nvPr>
            <p:ph type="sldNum" sz="quarter" idx="12"/>
          </p:nvPr>
        </p:nvSpPr>
        <p:spPr/>
        <p:txBody>
          <a:bodyPr/>
          <a:lstStyle/>
          <a:p>
            <a:pPr marL="25400">
              <a:lnSpc>
                <a:spcPts val="1240"/>
              </a:lnSpc>
            </a:pPr>
            <a:fld id="{81D60167-4931-47E6-BA6A-407CBD079E47}" type="slidenum">
              <a:rPr lang="en-US" smtClean="0"/>
              <a:t>6</a:t>
            </a:fld>
            <a:endParaRPr lang="en-US" dirty="0"/>
          </a:p>
        </p:txBody>
      </p:sp>
    </p:spTree>
    <p:extLst>
      <p:ext uri="{BB962C8B-B14F-4D97-AF65-F5344CB8AC3E}">
        <p14:creationId xmlns:p14="http://schemas.microsoft.com/office/powerpoint/2010/main" val="7919048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0877" y="-7055"/>
            <a:ext cx="10439400" cy="719455"/>
          </a:xfrm>
          <a:custGeom>
            <a:avLst/>
            <a:gdLst/>
            <a:ahLst/>
            <a:cxnLst/>
            <a:rect l="l" t="t" r="r" b="b"/>
            <a:pathLst>
              <a:path w="10439400" h="719455">
                <a:moveTo>
                  <a:pt x="10439400" y="0"/>
                </a:moveTo>
                <a:lnTo>
                  <a:pt x="0" y="0"/>
                </a:lnTo>
                <a:lnTo>
                  <a:pt x="0" y="719327"/>
                </a:lnTo>
                <a:lnTo>
                  <a:pt x="239776" y="702817"/>
                </a:lnTo>
                <a:lnTo>
                  <a:pt x="239776" y="239775"/>
                </a:lnTo>
                <a:lnTo>
                  <a:pt x="6959600" y="239775"/>
                </a:lnTo>
                <a:lnTo>
                  <a:pt x="10439400" y="0"/>
                </a:lnTo>
                <a:close/>
              </a:path>
            </a:pathLst>
          </a:custGeom>
          <a:solidFill>
            <a:srgbClr val="C00000"/>
          </a:solidFill>
          <a:ln>
            <a:solidFill>
              <a:srgbClr val="C00000"/>
            </a:solidFill>
          </a:ln>
        </p:spPr>
        <p:txBody>
          <a:bodyPr wrap="square" lIns="0" tIns="0" rIns="0" bIns="0" rtlCol="0"/>
          <a:lstStyle/>
          <a:p>
            <a:endParaRPr>
              <a:solidFill>
                <a:srgbClr val="C00000"/>
              </a:solidFill>
            </a:endParaRPr>
          </a:p>
        </p:txBody>
      </p:sp>
      <p:sp>
        <p:nvSpPr>
          <p:cNvPr id="3" name="object 3"/>
          <p:cNvSpPr/>
          <p:nvPr/>
        </p:nvSpPr>
        <p:spPr>
          <a:xfrm>
            <a:off x="-20877" y="-7055"/>
            <a:ext cx="10439400" cy="719455"/>
          </a:xfrm>
          <a:custGeom>
            <a:avLst/>
            <a:gdLst/>
            <a:ahLst/>
            <a:cxnLst/>
            <a:rect l="l" t="t" r="r" b="b"/>
            <a:pathLst>
              <a:path w="10439400" h="719455">
                <a:moveTo>
                  <a:pt x="0" y="0"/>
                </a:moveTo>
                <a:lnTo>
                  <a:pt x="10439400" y="0"/>
                </a:lnTo>
                <a:lnTo>
                  <a:pt x="6959600" y="239775"/>
                </a:lnTo>
                <a:lnTo>
                  <a:pt x="239776" y="239775"/>
                </a:lnTo>
                <a:lnTo>
                  <a:pt x="239776" y="702817"/>
                </a:lnTo>
                <a:lnTo>
                  <a:pt x="0" y="719327"/>
                </a:lnTo>
                <a:lnTo>
                  <a:pt x="0" y="0"/>
                </a:lnTo>
                <a:close/>
              </a:path>
            </a:pathLst>
          </a:custGeom>
          <a:solidFill>
            <a:srgbClr val="C00000"/>
          </a:solidFill>
          <a:ln w="12192">
            <a:solidFill>
              <a:srgbClr val="C00000"/>
            </a:solidFill>
          </a:ln>
        </p:spPr>
        <p:txBody>
          <a:bodyPr wrap="square" lIns="0" tIns="0" rIns="0" bIns="0" rtlCol="0"/>
          <a:lstStyle/>
          <a:p>
            <a:endParaRPr/>
          </a:p>
        </p:txBody>
      </p:sp>
      <p:sp>
        <p:nvSpPr>
          <p:cNvPr id="4" name="object 4"/>
          <p:cNvSpPr txBox="1">
            <a:spLocks noGrp="1"/>
          </p:cNvSpPr>
          <p:nvPr>
            <p:ph type="title"/>
          </p:nvPr>
        </p:nvSpPr>
        <p:spPr>
          <a:xfrm>
            <a:off x="381000" y="322550"/>
            <a:ext cx="8839200" cy="397545"/>
          </a:xfrm>
          <a:prstGeom prst="rect">
            <a:avLst/>
          </a:prstGeom>
          <a:ln>
            <a:noFill/>
          </a:ln>
        </p:spPr>
        <p:txBody>
          <a:bodyPr vert="horz" wrap="square" lIns="0" tIns="12700" rIns="0" bIns="0" rtlCol="0">
            <a:spAutoFit/>
          </a:bodyPr>
          <a:lstStyle/>
          <a:p>
            <a:pPr marL="12700" algn="l">
              <a:lnSpc>
                <a:spcPct val="100000"/>
              </a:lnSpc>
              <a:spcBef>
                <a:spcPts val="100"/>
              </a:spcBef>
              <a:tabLst>
                <a:tab pos="6389370" algn="l"/>
              </a:tabLst>
            </a:pPr>
            <a:r>
              <a:rPr lang="en-GB" sz="2500" b="1" u="sng" spc="-40" dirty="0">
                <a:uFill>
                  <a:solidFill>
                    <a:srgbClr val="006E6C"/>
                  </a:solidFill>
                </a:uFill>
                <a:latin typeface="Arial" pitchFamily="34" charset="0"/>
                <a:cs typeface="Arial" pitchFamily="34" charset="0"/>
              </a:rPr>
              <a:t>Macedonian Banking Sector (V) ...and capital &amp; reserves...</a:t>
            </a:r>
            <a:endParaRPr lang="mk-MK" sz="2500" dirty="0">
              <a:solidFill>
                <a:srgbClr val="C00000"/>
              </a:solidFill>
            </a:endParaRPr>
          </a:p>
        </p:txBody>
      </p:sp>
      <p:sp>
        <p:nvSpPr>
          <p:cNvPr id="5" name="object 5"/>
          <p:cNvSpPr/>
          <p:nvPr/>
        </p:nvSpPr>
        <p:spPr>
          <a:xfrm>
            <a:off x="10780845" y="210537"/>
            <a:ext cx="1208391" cy="537301"/>
          </a:xfrm>
          <a:prstGeom prst="rect">
            <a:avLst/>
          </a:prstGeom>
          <a:blipFill>
            <a:blip r:embed="rId3" cstate="print"/>
            <a:stretch>
              <a:fillRect/>
            </a:stretch>
          </a:blipFill>
        </p:spPr>
        <p:txBody>
          <a:bodyPr wrap="square" lIns="0" tIns="0" rIns="0" bIns="0" rtlCol="0"/>
          <a:lstStyle/>
          <a:p>
            <a:endParaRPr/>
          </a:p>
        </p:txBody>
      </p:sp>
      <p:sp>
        <p:nvSpPr>
          <p:cNvPr id="8" name="object 8"/>
          <p:cNvSpPr txBox="1"/>
          <p:nvPr/>
        </p:nvSpPr>
        <p:spPr>
          <a:xfrm>
            <a:off x="11158982" y="6465214"/>
            <a:ext cx="128271" cy="309957"/>
          </a:xfrm>
          <a:prstGeom prst="rect">
            <a:avLst/>
          </a:prstGeom>
        </p:spPr>
        <p:txBody>
          <a:bodyPr vert="horz" wrap="square" lIns="0" tIns="0" rIns="0" bIns="0" rtlCol="0">
            <a:spAutoFit/>
          </a:bodyPr>
          <a:lstStyle/>
          <a:p>
            <a:pPr marL="25400">
              <a:lnSpc>
                <a:spcPts val="1240"/>
              </a:lnSpc>
            </a:pPr>
            <a:endParaRPr lang="en-GB" sz="1200" dirty="0">
              <a:solidFill>
                <a:srgbClr val="888888"/>
              </a:solidFill>
              <a:latin typeface="Calibri"/>
              <a:cs typeface="Calibri"/>
            </a:endParaRPr>
          </a:p>
          <a:p>
            <a:pPr marL="25400">
              <a:lnSpc>
                <a:spcPts val="1240"/>
              </a:lnSpc>
            </a:pPr>
            <a:endParaRPr sz="1200" dirty="0">
              <a:latin typeface="Calibri"/>
              <a:cs typeface="Calibri"/>
            </a:endParaRPr>
          </a:p>
        </p:txBody>
      </p:sp>
      <p:sp>
        <p:nvSpPr>
          <p:cNvPr id="13" name="AutoShape 4"/>
          <p:cNvSpPr>
            <a:spLocks noChangeArrowheads="1"/>
          </p:cNvSpPr>
          <p:nvPr/>
        </p:nvSpPr>
        <p:spPr bwMode="gray">
          <a:xfrm>
            <a:off x="1135728" y="1510751"/>
            <a:ext cx="9115753" cy="4227952"/>
          </a:xfrm>
          <a:prstGeom prst="roundRect">
            <a:avLst>
              <a:gd name="adj" fmla="val 6588"/>
            </a:avLst>
          </a:prstGeom>
          <a:noFill/>
          <a:ln w="38100" algn="ctr">
            <a:solidFill>
              <a:srgbClr val="C00000"/>
            </a:solidFill>
            <a:round/>
            <a:headEnd/>
            <a:tailE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sp>
        <p:nvSpPr>
          <p:cNvPr id="16" name="object 6"/>
          <p:cNvSpPr/>
          <p:nvPr/>
        </p:nvSpPr>
        <p:spPr>
          <a:xfrm>
            <a:off x="1752600" y="6138673"/>
            <a:ext cx="10439400" cy="719455"/>
          </a:xfrm>
          <a:custGeom>
            <a:avLst/>
            <a:gdLst/>
            <a:ahLst/>
            <a:cxnLst/>
            <a:rect l="l" t="t" r="r" b="b"/>
            <a:pathLst>
              <a:path w="10439400" h="719454">
                <a:moveTo>
                  <a:pt x="10439400" y="0"/>
                </a:moveTo>
                <a:lnTo>
                  <a:pt x="10199624" y="16522"/>
                </a:lnTo>
                <a:lnTo>
                  <a:pt x="10199624" y="479551"/>
                </a:lnTo>
                <a:lnTo>
                  <a:pt x="3479800" y="479551"/>
                </a:lnTo>
                <a:lnTo>
                  <a:pt x="0" y="719327"/>
                </a:lnTo>
                <a:lnTo>
                  <a:pt x="10439400" y="719327"/>
                </a:lnTo>
                <a:lnTo>
                  <a:pt x="10439400" y="0"/>
                </a:lnTo>
                <a:close/>
              </a:path>
            </a:pathLst>
          </a:custGeom>
          <a:solidFill>
            <a:srgbClr val="C00000"/>
          </a:solidFill>
          <a:ln>
            <a:solidFill>
              <a:srgbClr val="C00000"/>
            </a:solidFill>
          </a:ln>
        </p:spPr>
        <p:txBody>
          <a:bodyPr wrap="square" lIns="0" tIns="0" rIns="0" bIns="0" rtlCol="0"/>
          <a:lstStyle/>
          <a:p>
            <a:endParaRPr/>
          </a:p>
        </p:txBody>
      </p:sp>
      <p:sp>
        <p:nvSpPr>
          <p:cNvPr id="19" name="Content Placeholder 11"/>
          <p:cNvSpPr txBox="1">
            <a:spLocks/>
          </p:cNvSpPr>
          <p:nvPr/>
        </p:nvSpPr>
        <p:spPr>
          <a:xfrm>
            <a:off x="7851463" y="4191000"/>
            <a:ext cx="3081782" cy="13335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buFont typeface="Arial" pitchFamily="34" charset="0"/>
              <a:buNone/>
            </a:pPr>
            <a:endParaRPr lang="mk-MK" dirty="0"/>
          </a:p>
        </p:txBody>
      </p:sp>
      <p:graphicFrame>
        <p:nvGraphicFramePr>
          <p:cNvPr id="11" name="Chart 10">
            <a:extLst>
              <a:ext uri="{FF2B5EF4-FFF2-40B4-BE49-F238E27FC236}">
                <a16:creationId xmlns:a16="http://schemas.microsoft.com/office/drawing/2014/main" id="{BDC20E3B-5D97-4D28-8420-02AF40CA45BB}"/>
              </a:ext>
            </a:extLst>
          </p:cNvPr>
          <p:cNvGraphicFramePr>
            <a:graphicFrameLocks/>
          </p:cNvGraphicFramePr>
          <p:nvPr>
            <p:extLst>
              <p:ext uri="{D42A27DB-BD31-4B8C-83A1-F6EECF244321}">
                <p14:modId xmlns:p14="http://schemas.microsoft.com/office/powerpoint/2010/main" val="647934092"/>
              </p:ext>
            </p:extLst>
          </p:nvPr>
        </p:nvGraphicFramePr>
        <p:xfrm>
          <a:off x="1538123" y="1602252"/>
          <a:ext cx="8310962" cy="4044950"/>
        </p:xfrm>
        <a:graphic>
          <a:graphicData uri="http://schemas.openxmlformats.org/drawingml/2006/chart">
            <c:chart xmlns:c="http://schemas.openxmlformats.org/drawingml/2006/chart" xmlns:r="http://schemas.openxmlformats.org/officeDocument/2006/relationships" r:id="rId4"/>
          </a:graphicData>
        </a:graphic>
      </p:graphicFrame>
      <p:sp>
        <p:nvSpPr>
          <p:cNvPr id="7" name="Slide Number Placeholder 6">
            <a:extLst>
              <a:ext uri="{FF2B5EF4-FFF2-40B4-BE49-F238E27FC236}">
                <a16:creationId xmlns:a16="http://schemas.microsoft.com/office/drawing/2014/main" id="{32C1F1FD-52B1-4F57-B2B0-8BDEE18DC026}"/>
              </a:ext>
            </a:extLst>
          </p:cNvPr>
          <p:cNvSpPr>
            <a:spLocks noGrp="1"/>
          </p:cNvSpPr>
          <p:nvPr>
            <p:ph type="sldNum" sz="quarter" idx="12"/>
          </p:nvPr>
        </p:nvSpPr>
        <p:spPr/>
        <p:txBody>
          <a:bodyPr/>
          <a:lstStyle/>
          <a:p>
            <a:pPr marL="25400">
              <a:lnSpc>
                <a:spcPts val="1240"/>
              </a:lnSpc>
            </a:pPr>
            <a:fld id="{81D60167-4931-47E6-BA6A-407CBD079E47}" type="slidenum">
              <a:rPr lang="en-US" smtClean="0"/>
              <a:t>7</a:t>
            </a:fld>
            <a:endParaRPr lang="en-US" dirty="0"/>
          </a:p>
        </p:txBody>
      </p:sp>
    </p:spTree>
    <p:extLst>
      <p:ext uri="{BB962C8B-B14F-4D97-AF65-F5344CB8AC3E}">
        <p14:creationId xmlns:p14="http://schemas.microsoft.com/office/powerpoint/2010/main" val="4255919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0877" y="-7055"/>
            <a:ext cx="10439400" cy="719455"/>
          </a:xfrm>
          <a:custGeom>
            <a:avLst/>
            <a:gdLst/>
            <a:ahLst/>
            <a:cxnLst/>
            <a:rect l="l" t="t" r="r" b="b"/>
            <a:pathLst>
              <a:path w="10439400" h="719455">
                <a:moveTo>
                  <a:pt x="10439400" y="0"/>
                </a:moveTo>
                <a:lnTo>
                  <a:pt x="0" y="0"/>
                </a:lnTo>
                <a:lnTo>
                  <a:pt x="0" y="719327"/>
                </a:lnTo>
                <a:lnTo>
                  <a:pt x="239776" y="702817"/>
                </a:lnTo>
                <a:lnTo>
                  <a:pt x="239776" y="239775"/>
                </a:lnTo>
                <a:lnTo>
                  <a:pt x="6959600" y="239775"/>
                </a:lnTo>
                <a:lnTo>
                  <a:pt x="10439400" y="0"/>
                </a:lnTo>
                <a:close/>
              </a:path>
            </a:pathLst>
          </a:custGeom>
          <a:solidFill>
            <a:srgbClr val="C00000"/>
          </a:solidFill>
          <a:ln>
            <a:solidFill>
              <a:srgbClr val="C00000"/>
            </a:solidFill>
          </a:ln>
        </p:spPr>
        <p:txBody>
          <a:bodyPr wrap="square" lIns="0" tIns="0" rIns="0" bIns="0" rtlCol="0"/>
          <a:lstStyle/>
          <a:p>
            <a:endParaRPr>
              <a:solidFill>
                <a:srgbClr val="C00000"/>
              </a:solidFill>
            </a:endParaRPr>
          </a:p>
        </p:txBody>
      </p:sp>
      <p:sp>
        <p:nvSpPr>
          <p:cNvPr id="3" name="object 3"/>
          <p:cNvSpPr/>
          <p:nvPr/>
        </p:nvSpPr>
        <p:spPr>
          <a:xfrm>
            <a:off x="-20877" y="-7055"/>
            <a:ext cx="10439400" cy="719455"/>
          </a:xfrm>
          <a:custGeom>
            <a:avLst/>
            <a:gdLst/>
            <a:ahLst/>
            <a:cxnLst/>
            <a:rect l="l" t="t" r="r" b="b"/>
            <a:pathLst>
              <a:path w="10439400" h="719455">
                <a:moveTo>
                  <a:pt x="0" y="0"/>
                </a:moveTo>
                <a:lnTo>
                  <a:pt x="10439400" y="0"/>
                </a:lnTo>
                <a:lnTo>
                  <a:pt x="6959600" y="239775"/>
                </a:lnTo>
                <a:lnTo>
                  <a:pt x="239776" y="239775"/>
                </a:lnTo>
                <a:lnTo>
                  <a:pt x="239776" y="702817"/>
                </a:lnTo>
                <a:lnTo>
                  <a:pt x="0" y="719327"/>
                </a:lnTo>
                <a:lnTo>
                  <a:pt x="0" y="0"/>
                </a:lnTo>
                <a:close/>
              </a:path>
            </a:pathLst>
          </a:custGeom>
          <a:solidFill>
            <a:srgbClr val="C00000"/>
          </a:solidFill>
          <a:ln w="12192">
            <a:solidFill>
              <a:srgbClr val="C00000"/>
            </a:solidFill>
          </a:ln>
        </p:spPr>
        <p:txBody>
          <a:bodyPr wrap="square" lIns="0" tIns="0" rIns="0" bIns="0" rtlCol="0"/>
          <a:lstStyle/>
          <a:p>
            <a:endParaRPr/>
          </a:p>
        </p:txBody>
      </p:sp>
      <p:sp>
        <p:nvSpPr>
          <p:cNvPr id="4" name="object 4"/>
          <p:cNvSpPr txBox="1">
            <a:spLocks noGrp="1"/>
          </p:cNvSpPr>
          <p:nvPr>
            <p:ph type="title"/>
          </p:nvPr>
        </p:nvSpPr>
        <p:spPr>
          <a:xfrm>
            <a:off x="381000" y="322550"/>
            <a:ext cx="8839200" cy="397545"/>
          </a:xfrm>
          <a:prstGeom prst="rect">
            <a:avLst/>
          </a:prstGeom>
          <a:ln>
            <a:noFill/>
          </a:ln>
        </p:spPr>
        <p:txBody>
          <a:bodyPr vert="horz" wrap="square" lIns="0" tIns="12700" rIns="0" bIns="0" rtlCol="0">
            <a:spAutoFit/>
          </a:bodyPr>
          <a:lstStyle/>
          <a:p>
            <a:pPr marL="12700" algn="l">
              <a:lnSpc>
                <a:spcPct val="100000"/>
              </a:lnSpc>
              <a:spcBef>
                <a:spcPts val="100"/>
              </a:spcBef>
              <a:tabLst>
                <a:tab pos="6389370" algn="l"/>
              </a:tabLst>
            </a:pPr>
            <a:r>
              <a:rPr lang="en-GB" sz="2500" b="1" u="sng" spc="-40" dirty="0">
                <a:uFill>
                  <a:solidFill>
                    <a:srgbClr val="006E6C"/>
                  </a:solidFill>
                </a:uFill>
                <a:latin typeface="Arial" pitchFamily="34" charset="0"/>
                <a:cs typeface="Arial" pitchFamily="34" charset="0"/>
              </a:rPr>
              <a:t>Macedonian Banking Sector (VI)  ...and financial results...</a:t>
            </a:r>
            <a:endParaRPr lang="mk-MK" sz="2500" dirty="0">
              <a:solidFill>
                <a:srgbClr val="C00000"/>
              </a:solidFill>
            </a:endParaRPr>
          </a:p>
        </p:txBody>
      </p:sp>
      <p:sp>
        <p:nvSpPr>
          <p:cNvPr id="5" name="object 5"/>
          <p:cNvSpPr/>
          <p:nvPr/>
        </p:nvSpPr>
        <p:spPr>
          <a:xfrm>
            <a:off x="10780845" y="210537"/>
            <a:ext cx="1208391" cy="537301"/>
          </a:xfrm>
          <a:prstGeom prst="rect">
            <a:avLst/>
          </a:prstGeom>
          <a:blipFill>
            <a:blip r:embed="rId3" cstate="print"/>
            <a:stretch>
              <a:fillRect/>
            </a:stretch>
          </a:blipFill>
        </p:spPr>
        <p:txBody>
          <a:bodyPr wrap="square" lIns="0" tIns="0" rIns="0" bIns="0" rtlCol="0"/>
          <a:lstStyle/>
          <a:p>
            <a:endParaRPr/>
          </a:p>
        </p:txBody>
      </p:sp>
      <p:sp>
        <p:nvSpPr>
          <p:cNvPr id="13" name="AutoShape 4"/>
          <p:cNvSpPr>
            <a:spLocks noChangeArrowheads="1"/>
          </p:cNvSpPr>
          <p:nvPr/>
        </p:nvSpPr>
        <p:spPr bwMode="gray">
          <a:xfrm>
            <a:off x="1135728" y="1510751"/>
            <a:ext cx="9115753" cy="4227952"/>
          </a:xfrm>
          <a:prstGeom prst="roundRect">
            <a:avLst>
              <a:gd name="adj" fmla="val 6588"/>
            </a:avLst>
          </a:prstGeom>
          <a:noFill/>
          <a:ln w="38100" algn="ctr">
            <a:solidFill>
              <a:srgbClr val="C00000"/>
            </a:solidFill>
            <a:round/>
            <a:headEnd/>
            <a:tailE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sp>
        <p:nvSpPr>
          <p:cNvPr id="16" name="object 6"/>
          <p:cNvSpPr/>
          <p:nvPr/>
        </p:nvSpPr>
        <p:spPr>
          <a:xfrm>
            <a:off x="1752600" y="6138673"/>
            <a:ext cx="10439400" cy="719455"/>
          </a:xfrm>
          <a:custGeom>
            <a:avLst/>
            <a:gdLst/>
            <a:ahLst/>
            <a:cxnLst/>
            <a:rect l="l" t="t" r="r" b="b"/>
            <a:pathLst>
              <a:path w="10439400" h="719454">
                <a:moveTo>
                  <a:pt x="10439400" y="0"/>
                </a:moveTo>
                <a:lnTo>
                  <a:pt x="10199624" y="16522"/>
                </a:lnTo>
                <a:lnTo>
                  <a:pt x="10199624" y="479551"/>
                </a:lnTo>
                <a:lnTo>
                  <a:pt x="3479800" y="479551"/>
                </a:lnTo>
                <a:lnTo>
                  <a:pt x="0" y="719327"/>
                </a:lnTo>
                <a:lnTo>
                  <a:pt x="10439400" y="719327"/>
                </a:lnTo>
                <a:lnTo>
                  <a:pt x="10439400" y="0"/>
                </a:lnTo>
                <a:close/>
              </a:path>
            </a:pathLst>
          </a:custGeom>
          <a:solidFill>
            <a:srgbClr val="C00000"/>
          </a:solidFill>
          <a:ln>
            <a:solidFill>
              <a:srgbClr val="C00000"/>
            </a:solidFill>
          </a:ln>
        </p:spPr>
        <p:txBody>
          <a:bodyPr wrap="square" lIns="0" tIns="0" rIns="0" bIns="0" rtlCol="0"/>
          <a:lstStyle/>
          <a:p>
            <a:endParaRPr/>
          </a:p>
        </p:txBody>
      </p:sp>
      <p:sp>
        <p:nvSpPr>
          <p:cNvPr id="19" name="Content Placeholder 11"/>
          <p:cNvSpPr txBox="1">
            <a:spLocks/>
          </p:cNvSpPr>
          <p:nvPr/>
        </p:nvSpPr>
        <p:spPr>
          <a:xfrm>
            <a:off x="7851463" y="4191000"/>
            <a:ext cx="3081782" cy="13335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buFont typeface="Arial" pitchFamily="34" charset="0"/>
              <a:buNone/>
            </a:pPr>
            <a:endParaRPr lang="mk-MK" dirty="0"/>
          </a:p>
        </p:txBody>
      </p:sp>
      <p:graphicFrame>
        <p:nvGraphicFramePr>
          <p:cNvPr id="12" name="Chart 11">
            <a:extLst>
              <a:ext uri="{FF2B5EF4-FFF2-40B4-BE49-F238E27FC236}">
                <a16:creationId xmlns:a16="http://schemas.microsoft.com/office/drawing/2014/main" id="{F8A0FFF3-9A2D-4E99-A988-00DA730F3FD1}"/>
              </a:ext>
            </a:extLst>
          </p:cNvPr>
          <p:cNvGraphicFramePr>
            <a:graphicFrameLocks/>
          </p:cNvGraphicFramePr>
          <p:nvPr>
            <p:extLst>
              <p:ext uri="{D42A27DB-BD31-4B8C-83A1-F6EECF244321}">
                <p14:modId xmlns:p14="http://schemas.microsoft.com/office/powerpoint/2010/main" val="3569223970"/>
              </p:ext>
            </p:extLst>
          </p:nvPr>
        </p:nvGraphicFramePr>
        <p:xfrm>
          <a:off x="1696279" y="1600200"/>
          <a:ext cx="7994650" cy="4049054"/>
        </p:xfrm>
        <a:graphic>
          <a:graphicData uri="http://schemas.openxmlformats.org/drawingml/2006/chart">
            <c:chart xmlns:c="http://schemas.openxmlformats.org/drawingml/2006/chart" xmlns:r="http://schemas.openxmlformats.org/officeDocument/2006/relationships" r:id="rId4"/>
          </a:graphicData>
        </a:graphic>
      </p:graphicFrame>
      <p:sp>
        <p:nvSpPr>
          <p:cNvPr id="7" name="Slide Number Placeholder 6">
            <a:extLst>
              <a:ext uri="{FF2B5EF4-FFF2-40B4-BE49-F238E27FC236}">
                <a16:creationId xmlns:a16="http://schemas.microsoft.com/office/drawing/2014/main" id="{D893EFE9-60BC-412E-95A9-F18901A41B19}"/>
              </a:ext>
            </a:extLst>
          </p:cNvPr>
          <p:cNvSpPr>
            <a:spLocks noGrp="1"/>
          </p:cNvSpPr>
          <p:nvPr>
            <p:ph type="sldNum" sz="quarter" idx="12"/>
          </p:nvPr>
        </p:nvSpPr>
        <p:spPr/>
        <p:txBody>
          <a:bodyPr/>
          <a:lstStyle/>
          <a:p>
            <a:pPr marL="25400">
              <a:lnSpc>
                <a:spcPts val="1240"/>
              </a:lnSpc>
            </a:pPr>
            <a:fld id="{81D60167-4931-47E6-BA6A-407CBD079E47}" type="slidenum">
              <a:rPr lang="en-US" smtClean="0"/>
              <a:t>8</a:t>
            </a:fld>
            <a:endParaRPr lang="en-US" dirty="0"/>
          </a:p>
        </p:txBody>
      </p:sp>
    </p:spTree>
    <p:extLst>
      <p:ext uri="{BB962C8B-B14F-4D97-AF65-F5344CB8AC3E}">
        <p14:creationId xmlns:p14="http://schemas.microsoft.com/office/powerpoint/2010/main" val="28105139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0877" y="-7055"/>
            <a:ext cx="10439400" cy="719455"/>
          </a:xfrm>
          <a:custGeom>
            <a:avLst/>
            <a:gdLst/>
            <a:ahLst/>
            <a:cxnLst/>
            <a:rect l="l" t="t" r="r" b="b"/>
            <a:pathLst>
              <a:path w="10439400" h="719455">
                <a:moveTo>
                  <a:pt x="10439400" y="0"/>
                </a:moveTo>
                <a:lnTo>
                  <a:pt x="0" y="0"/>
                </a:lnTo>
                <a:lnTo>
                  <a:pt x="0" y="719327"/>
                </a:lnTo>
                <a:lnTo>
                  <a:pt x="239776" y="702817"/>
                </a:lnTo>
                <a:lnTo>
                  <a:pt x="239776" y="239775"/>
                </a:lnTo>
                <a:lnTo>
                  <a:pt x="6959600" y="239775"/>
                </a:lnTo>
                <a:lnTo>
                  <a:pt x="10439400" y="0"/>
                </a:lnTo>
                <a:close/>
              </a:path>
            </a:pathLst>
          </a:custGeom>
          <a:solidFill>
            <a:srgbClr val="C00000"/>
          </a:solidFill>
          <a:ln>
            <a:solidFill>
              <a:srgbClr val="C00000"/>
            </a:solidFill>
          </a:ln>
        </p:spPr>
        <p:txBody>
          <a:bodyPr wrap="square" lIns="0" tIns="0" rIns="0" bIns="0" rtlCol="0"/>
          <a:lstStyle/>
          <a:p>
            <a:endParaRPr>
              <a:solidFill>
                <a:srgbClr val="C00000"/>
              </a:solidFill>
            </a:endParaRPr>
          </a:p>
        </p:txBody>
      </p:sp>
      <p:sp>
        <p:nvSpPr>
          <p:cNvPr id="3" name="object 3"/>
          <p:cNvSpPr/>
          <p:nvPr/>
        </p:nvSpPr>
        <p:spPr>
          <a:xfrm>
            <a:off x="-20877" y="-7055"/>
            <a:ext cx="10439400" cy="719455"/>
          </a:xfrm>
          <a:custGeom>
            <a:avLst/>
            <a:gdLst/>
            <a:ahLst/>
            <a:cxnLst/>
            <a:rect l="l" t="t" r="r" b="b"/>
            <a:pathLst>
              <a:path w="10439400" h="719455">
                <a:moveTo>
                  <a:pt x="0" y="0"/>
                </a:moveTo>
                <a:lnTo>
                  <a:pt x="10439400" y="0"/>
                </a:lnTo>
                <a:lnTo>
                  <a:pt x="6959600" y="239775"/>
                </a:lnTo>
                <a:lnTo>
                  <a:pt x="239776" y="239775"/>
                </a:lnTo>
                <a:lnTo>
                  <a:pt x="239776" y="702817"/>
                </a:lnTo>
                <a:lnTo>
                  <a:pt x="0" y="719327"/>
                </a:lnTo>
                <a:lnTo>
                  <a:pt x="0" y="0"/>
                </a:lnTo>
                <a:close/>
              </a:path>
            </a:pathLst>
          </a:custGeom>
          <a:solidFill>
            <a:srgbClr val="C00000"/>
          </a:solidFill>
          <a:ln w="12192">
            <a:solidFill>
              <a:srgbClr val="C00000"/>
            </a:solidFill>
          </a:ln>
        </p:spPr>
        <p:txBody>
          <a:bodyPr wrap="square" lIns="0" tIns="0" rIns="0" bIns="0" rtlCol="0"/>
          <a:lstStyle/>
          <a:p>
            <a:endParaRPr/>
          </a:p>
        </p:txBody>
      </p:sp>
      <p:sp>
        <p:nvSpPr>
          <p:cNvPr id="4" name="object 4"/>
          <p:cNvSpPr txBox="1">
            <a:spLocks noGrp="1"/>
          </p:cNvSpPr>
          <p:nvPr>
            <p:ph type="title"/>
          </p:nvPr>
        </p:nvSpPr>
        <p:spPr>
          <a:xfrm>
            <a:off x="381000" y="322550"/>
            <a:ext cx="8839200" cy="397545"/>
          </a:xfrm>
          <a:prstGeom prst="rect">
            <a:avLst/>
          </a:prstGeom>
          <a:ln>
            <a:noFill/>
          </a:ln>
        </p:spPr>
        <p:txBody>
          <a:bodyPr vert="horz" wrap="square" lIns="0" tIns="12700" rIns="0" bIns="0" rtlCol="0">
            <a:spAutoFit/>
          </a:bodyPr>
          <a:lstStyle/>
          <a:p>
            <a:pPr marL="12700" algn="l">
              <a:lnSpc>
                <a:spcPct val="100000"/>
              </a:lnSpc>
              <a:spcBef>
                <a:spcPts val="100"/>
              </a:spcBef>
              <a:tabLst>
                <a:tab pos="6389370" algn="l"/>
              </a:tabLst>
            </a:pPr>
            <a:r>
              <a:rPr lang="en-GB" sz="2500" b="1" u="sng" spc="-40" dirty="0">
                <a:uFill>
                  <a:solidFill>
                    <a:srgbClr val="006E6C"/>
                  </a:solidFill>
                </a:uFill>
                <a:latin typeface="Arial" pitchFamily="34" charset="0"/>
                <a:cs typeface="Arial" pitchFamily="34" charset="0"/>
              </a:rPr>
              <a:t>Macedonian Banking Sector (VII) ...and profitability</a:t>
            </a:r>
            <a:endParaRPr lang="mk-MK" sz="2500" dirty="0">
              <a:solidFill>
                <a:srgbClr val="C00000"/>
              </a:solidFill>
            </a:endParaRPr>
          </a:p>
        </p:txBody>
      </p:sp>
      <p:sp>
        <p:nvSpPr>
          <p:cNvPr id="5" name="object 5"/>
          <p:cNvSpPr/>
          <p:nvPr/>
        </p:nvSpPr>
        <p:spPr>
          <a:xfrm>
            <a:off x="10780845" y="210537"/>
            <a:ext cx="1208391" cy="537301"/>
          </a:xfrm>
          <a:prstGeom prst="rect">
            <a:avLst/>
          </a:prstGeom>
          <a:blipFill>
            <a:blip r:embed="rId3" cstate="print"/>
            <a:stretch>
              <a:fillRect/>
            </a:stretch>
          </a:blipFill>
        </p:spPr>
        <p:txBody>
          <a:bodyPr wrap="square" lIns="0" tIns="0" rIns="0" bIns="0" rtlCol="0"/>
          <a:lstStyle/>
          <a:p>
            <a:endParaRPr/>
          </a:p>
        </p:txBody>
      </p:sp>
      <p:sp>
        <p:nvSpPr>
          <p:cNvPr id="13" name="AutoShape 4"/>
          <p:cNvSpPr>
            <a:spLocks noChangeArrowheads="1"/>
          </p:cNvSpPr>
          <p:nvPr/>
        </p:nvSpPr>
        <p:spPr bwMode="gray">
          <a:xfrm>
            <a:off x="968686" y="1326573"/>
            <a:ext cx="9449838" cy="4596308"/>
          </a:xfrm>
          <a:prstGeom prst="roundRect">
            <a:avLst>
              <a:gd name="adj" fmla="val 6588"/>
            </a:avLst>
          </a:prstGeom>
          <a:noFill/>
          <a:ln w="38100" algn="ctr">
            <a:solidFill>
              <a:srgbClr val="C00000"/>
            </a:solidFill>
            <a:round/>
            <a:headEnd/>
            <a:tailE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sp>
        <p:nvSpPr>
          <p:cNvPr id="16" name="object 6"/>
          <p:cNvSpPr/>
          <p:nvPr/>
        </p:nvSpPr>
        <p:spPr>
          <a:xfrm>
            <a:off x="1752600" y="6138673"/>
            <a:ext cx="10439400" cy="719455"/>
          </a:xfrm>
          <a:custGeom>
            <a:avLst/>
            <a:gdLst/>
            <a:ahLst/>
            <a:cxnLst/>
            <a:rect l="l" t="t" r="r" b="b"/>
            <a:pathLst>
              <a:path w="10439400" h="719454">
                <a:moveTo>
                  <a:pt x="10439400" y="0"/>
                </a:moveTo>
                <a:lnTo>
                  <a:pt x="10199624" y="16522"/>
                </a:lnTo>
                <a:lnTo>
                  <a:pt x="10199624" y="479551"/>
                </a:lnTo>
                <a:lnTo>
                  <a:pt x="3479800" y="479551"/>
                </a:lnTo>
                <a:lnTo>
                  <a:pt x="0" y="719327"/>
                </a:lnTo>
                <a:lnTo>
                  <a:pt x="10439400" y="719327"/>
                </a:lnTo>
                <a:lnTo>
                  <a:pt x="10439400" y="0"/>
                </a:lnTo>
                <a:close/>
              </a:path>
            </a:pathLst>
          </a:custGeom>
          <a:solidFill>
            <a:srgbClr val="C00000"/>
          </a:solidFill>
          <a:ln>
            <a:solidFill>
              <a:srgbClr val="C00000"/>
            </a:solidFill>
          </a:ln>
        </p:spPr>
        <p:txBody>
          <a:bodyPr wrap="square" lIns="0" tIns="0" rIns="0" bIns="0" rtlCol="0"/>
          <a:lstStyle/>
          <a:p>
            <a:endParaRPr/>
          </a:p>
        </p:txBody>
      </p:sp>
      <p:sp>
        <p:nvSpPr>
          <p:cNvPr id="19" name="Content Placeholder 11"/>
          <p:cNvSpPr txBox="1">
            <a:spLocks/>
          </p:cNvSpPr>
          <p:nvPr/>
        </p:nvSpPr>
        <p:spPr>
          <a:xfrm>
            <a:off x="7851463" y="4191000"/>
            <a:ext cx="3081782" cy="13335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buFont typeface="Arial" pitchFamily="34" charset="0"/>
              <a:buNone/>
            </a:pPr>
            <a:endParaRPr lang="mk-MK" dirty="0"/>
          </a:p>
        </p:txBody>
      </p:sp>
      <p:graphicFrame>
        <p:nvGraphicFramePr>
          <p:cNvPr id="11" name="Chart 10">
            <a:extLst>
              <a:ext uri="{FF2B5EF4-FFF2-40B4-BE49-F238E27FC236}">
                <a16:creationId xmlns:a16="http://schemas.microsoft.com/office/drawing/2014/main" id="{D94F385C-4D32-4983-B8C4-24A7173D7431}"/>
              </a:ext>
            </a:extLst>
          </p:cNvPr>
          <p:cNvGraphicFramePr>
            <a:graphicFrameLocks/>
          </p:cNvGraphicFramePr>
          <p:nvPr>
            <p:extLst>
              <p:ext uri="{D42A27DB-BD31-4B8C-83A1-F6EECF244321}">
                <p14:modId xmlns:p14="http://schemas.microsoft.com/office/powerpoint/2010/main" val="211377065"/>
              </p:ext>
            </p:extLst>
          </p:nvPr>
        </p:nvGraphicFramePr>
        <p:xfrm>
          <a:off x="1981200" y="1468575"/>
          <a:ext cx="7683500" cy="4454306"/>
        </p:xfrm>
        <a:graphic>
          <a:graphicData uri="http://schemas.openxmlformats.org/drawingml/2006/chart">
            <c:chart xmlns:c="http://schemas.openxmlformats.org/drawingml/2006/chart" xmlns:r="http://schemas.openxmlformats.org/officeDocument/2006/relationships" r:id="rId4"/>
          </a:graphicData>
        </a:graphic>
      </p:graphicFrame>
      <p:sp>
        <p:nvSpPr>
          <p:cNvPr id="6" name="Slide Number Placeholder 5">
            <a:extLst>
              <a:ext uri="{FF2B5EF4-FFF2-40B4-BE49-F238E27FC236}">
                <a16:creationId xmlns:a16="http://schemas.microsoft.com/office/drawing/2014/main" id="{ACAA29CB-A2F3-4915-ADF7-3FBC3E318C3C}"/>
              </a:ext>
            </a:extLst>
          </p:cNvPr>
          <p:cNvSpPr>
            <a:spLocks noGrp="1"/>
          </p:cNvSpPr>
          <p:nvPr>
            <p:ph type="sldNum" sz="quarter" idx="12"/>
          </p:nvPr>
        </p:nvSpPr>
        <p:spPr/>
        <p:txBody>
          <a:bodyPr/>
          <a:lstStyle/>
          <a:p>
            <a:pPr marL="25400">
              <a:lnSpc>
                <a:spcPts val="1240"/>
              </a:lnSpc>
            </a:pPr>
            <a:fld id="{81D60167-4931-47E6-BA6A-407CBD079E47}" type="slidenum">
              <a:rPr lang="en-US" smtClean="0"/>
              <a:t>9</a:t>
            </a:fld>
            <a:endParaRPr lang="en-US" dirty="0"/>
          </a:p>
        </p:txBody>
      </p:sp>
    </p:spTree>
    <p:extLst>
      <p:ext uri="{BB962C8B-B14F-4D97-AF65-F5344CB8AC3E}">
        <p14:creationId xmlns:p14="http://schemas.microsoft.com/office/powerpoint/2010/main" val="2200602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2636</TotalTime>
  <Words>1287</Words>
  <Application>Microsoft Office PowerPoint</Application>
  <PresentationFormat>Widescreen</PresentationFormat>
  <Paragraphs>111</Paragraphs>
  <Slides>15</Slides>
  <Notes>13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15</vt:i4>
      </vt:variant>
    </vt:vector>
  </HeadingPairs>
  <TitlesOfParts>
    <vt:vector size="21" baseType="lpstr">
      <vt:lpstr>Arial</vt:lpstr>
      <vt:lpstr>Calibri</vt:lpstr>
      <vt:lpstr>Calibri Light</vt:lpstr>
      <vt:lpstr>Wingdings</vt:lpstr>
      <vt:lpstr>Office Theme</vt:lpstr>
      <vt:lpstr>1_Office Theme</vt:lpstr>
      <vt:lpstr>PowerPoint Presentation</vt:lpstr>
      <vt:lpstr>The Republic of North Macedonia - Macroeconomic Environment:  </vt:lpstr>
      <vt:lpstr>Macedonian Banking Sector (I) - Structure and characteristics as of 30.06.2021 </vt:lpstr>
      <vt:lpstr>Macedonian Banking Sector (II) ...assets... </vt:lpstr>
      <vt:lpstr>Macedonian Banking Sector (III) ...and placements to non-financial entities...</vt:lpstr>
      <vt:lpstr>Macedonian Banking Sector (IV) ...and deposits from non-financial entities...</vt:lpstr>
      <vt:lpstr>Macedonian Banking Sector (V) ...and capital &amp; reserves...</vt:lpstr>
      <vt:lpstr>Macedonian Banking Sector (VI)  ...and financial results...</vt:lpstr>
      <vt:lpstr>Macedonian Banking Sector (VII) ...and profitability</vt:lpstr>
      <vt:lpstr>Payment of dividends  </vt:lpstr>
      <vt:lpstr>MBA’s activities during the Corona crisis </vt:lpstr>
      <vt:lpstr>MBA’s activities during the Corona crisis </vt:lpstr>
      <vt:lpstr>MBA’s E- Bulletin </vt:lpstr>
      <vt:lpstr>Guidelines for Banks and Saving houses for transparency and standardization of information related to loans and deposits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Teodora Arsovska</dc:creator>
  <cp:lastModifiedBy>Olivera Gjorgjieva</cp:lastModifiedBy>
  <cp:revision>43</cp:revision>
  <dcterms:created xsi:type="dcterms:W3CDTF">2020-10-02T11:14:21Z</dcterms:created>
  <dcterms:modified xsi:type="dcterms:W3CDTF">2021-10-04T08:33:57Z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2019-05-17T00:00:00Z</vt:filetime>
  </property>
  <property fmtid="{D5CDD505-2E9C-101B-9397-08002B2CF9AE}" pid="3" name="Creator">
    <vt:lpwstr>Microsoft® PowerPoint® for Office 365</vt:lpwstr>
  </property>
  <property fmtid="{D5CDD505-2E9C-101B-9397-08002B2CF9AE}" pid="4" name="LastSaved">
    <vt:filetime>2020-10-02T00:00:00Z</vt:filetime>
  </property>
</Properties>
</file>