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0" r:id="rId4"/>
    <p:sldId id="269" r:id="rId5"/>
    <p:sldId id="265" r:id="rId6"/>
    <p:sldId id="266" r:id="rId7"/>
    <p:sldId id="271" r:id="rId8"/>
    <p:sldId id="272" r:id="rId9"/>
    <p:sldId id="273" r:id="rId10"/>
    <p:sldId id="275" r:id="rId11"/>
    <p:sldId id="276" r:id="rId12"/>
    <p:sldId id="27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-320" y="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15.03.17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3600" dirty="0" smtClean="0"/>
              <a:t>Актуальные тенденции в регулировании инновационных финансовых услуг: идентификация, </a:t>
            </a:r>
            <a:r>
              <a:rPr lang="en-GB" sz="3600" dirty="0" smtClean="0"/>
              <a:t>Open API </a:t>
            </a:r>
            <a:r>
              <a:rPr lang="ru-RU" sz="3600" dirty="0" smtClean="0"/>
              <a:t>и меры по повышению эффективности рынка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Виктор </a:t>
            </a:r>
            <a:r>
              <a:rPr lang="ru-RU" dirty="0" err="1"/>
              <a:t>достов</a:t>
            </a:r>
            <a:endParaRPr lang="ru-RU" dirty="0"/>
          </a:p>
          <a:p>
            <a:r>
              <a:rPr lang="ru-RU" dirty="0"/>
              <a:t>Ассоциация участников рынка электронных денег и денежных переводов «АЭД»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735" y="106518"/>
            <a:ext cx="1574819" cy="104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2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7280" y="177801"/>
            <a:ext cx="10058400" cy="1447800"/>
          </a:xfrm>
        </p:spPr>
        <p:txBody>
          <a:bodyPr>
            <a:noAutofit/>
          </a:bodyPr>
          <a:lstStyle/>
          <a:p>
            <a:pPr algn="ctr"/>
            <a:r>
              <a:rPr lang="ru-RU" sz="4600" dirty="0" smtClean="0"/>
              <a:t>Дальнейшие меры для развития </a:t>
            </a:r>
            <a:r>
              <a:rPr lang="ru-RU" sz="4600" dirty="0"/>
              <a:t>э</a:t>
            </a:r>
            <a:r>
              <a:rPr lang="ru-RU" sz="4600" dirty="0" smtClean="0"/>
              <a:t>ффективность рынка финансовых услуг</a:t>
            </a:r>
            <a:endParaRPr lang="ru-RU" sz="4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1845734"/>
            <a:ext cx="5676900" cy="402336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Р</a:t>
            </a:r>
            <a:r>
              <a:rPr lang="ru-RU" sz="2400" dirty="0" smtClean="0"/>
              <a:t>егламента </a:t>
            </a:r>
            <a:r>
              <a:rPr lang="ru-RU" sz="2400" dirty="0" smtClean="0"/>
              <a:t>перехода клиентов из одного банка в </a:t>
            </a:r>
            <a:r>
              <a:rPr lang="ru-RU" sz="2400" dirty="0" smtClean="0"/>
              <a:t>другой </a:t>
            </a:r>
          </a:p>
          <a:p>
            <a:pPr marL="0" indent="0">
              <a:buNone/>
            </a:pPr>
            <a:endParaRPr lang="ru-RU" sz="2400" dirty="0" smtClean="0"/>
          </a:p>
          <a:p>
            <a:pPr lvl="2">
              <a:buFont typeface="Arial"/>
              <a:buChar char="•"/>
            </a:pPr>
            <a:r>
              <a:rPr lang="ru-RU" sz="2400" dirty="0" smtClean="0"/>
              <a:t>- Директива </a:t>
            </a:r>
            <a:r>
              <a:rPr lang="ru-RU" sz="2400" dirty="0"/>
              <a:t>2014/92/ </a:t>
            </a:r>
            <a:r>
              <a:rPr lang="en-US" sz="2400" dirty="0"/>
              <a:t>EU</a:t>
            </a:r>
            <a:r>
              <a:rPr lang="ru-RU" sz="2400" dirty="0"/>
              <a:t> </a:t>
            </a:r>
            <a:r>
              <a:rPr lang="ru-RU" sz="2400" dirty="0" smtClean="0"/>
              <a:t>Европейского парламента </a:t>
            </a:r>
            <a:r>
              <a:rPr lang="ru-RU" sz="2400" dirty="0"/>
              <a:t>и</a:t>
            </a:r>
            <a:r>
              <a:rPr lang="ru-RU" sz="2400" dirty="0" smtClean="0"/>
              <a:t> совета от </a:t>
            </a:r>
            <a:r>
              <a:rPr lang="ru-RU" sz="2400" dirty="0"/>
              <a:t>23 июля 2014 года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2" name="Рисунок 2" descr="Смена сче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15384" r="16974" b="11023"/>
          <a:stretch>
            <a:fillRect/>
          </a:stretch>
        </p:blipFill>
        <p:spPr bwMode="auto">
          <a:xfrm>
            <a:off x="5978525" y="1758950"/>
            <a:ext cx="5391150" cy="32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37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Дальнейшие меры для развития эффективность рынка финансовых услуг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100" y="1845734"/>
            <a:ext cx="6172200" cy="402336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</a:t>
            </a:r>
            <a:r>
              <a:rPr lang="ru-RU" sz="2400" dirty="0" smtClean="0"/>
              <a:t>Переносимость номера банковского счета</a:t>
            </a:r>
            <a:endParaRPr lang="en-GB" sz="2400" dirty="0" smtClean="0"/>
          </a:p>
          <a:p>
            <a:endParaRPr lang="ru-RU" sz="2400" dirty="0" smtClean="0"/>
          </a:p>
          <a:p>
            <a:pPr lvl="4">
              <a:buFont typeface="Arial"/>
              <a:buChar char="•"/>
            </a:pPr>
            <a:r>
              <a:rPr lang="ru-RU" sz="2400" dirty="0"/>
              <a:t> </a:t>
            </a:r>
            <a:r>
              <a:rPr lang="en-GB" sz="2400" dirty="0" smtClean="0"/>
              <a:t>- </a:t>
            </a:r>
            <a:r>
              <a:rPr lang="ru-RU" sz="2400" dirty="0" smtClean="0"/>
              <a:t>Вопрос будет рассмотрен Европейской комиссией в сентябре 2018 года;</a:t>
            </a:r>
            <a:endParaRPr lang="en-GB" sz="2400" dirty="0" smtClean="0"/>
          </a:p>
          <a:p>
            <a:pPr marL="201168" lvl="1" indent="0">
              <a:buNone/>
            </a:pPr>
            <a:endParaRPr lang="ru-RU" sz="2400" dirty="0" smtClean="0"/>
          </a:p>
          <a:p>
            <a:pPr lvl="4"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GB" sz="2400" dirty="0" smtClean="0"/>
              <a:t>- </a:t>
            </a:r>
            <a:r>
              <a:rPr lang="ru-RU" sz="2400" dirty="0" smtClean="0"/>
              <a:t>Алгоритм формирования счета не будет изменен (технические решения).</a:t>
            </a:r>
            <a:endParaRPr lang="en-GB" sz="2400" dirty="0" smtClean="0"/>
          </a:p>
          <a:p>
            <a:pPr>
              <a:buFont typeface="Arial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eu-commi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790700"/>
            <a:ext cx="4191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3897"/>
          </a:xfrm>
        </p:spPr>
        <p:txBody>
          <a:bodyPr/>
          <a:lstStyle/>
          <a:p>
            <a:pPr algn="ctr"/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900" y="1845734"/>
            <a:ext cx="66929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Регуляторы во всем мире активно вмешиваются в функционирование рынка электронных платежей;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Банки меняют свой функционал;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Россия не отстает от мировой практики: Центральный банк ведет активную работу по стимулированию использования информационных технологий в финансовом секторе.</a:t>
            </a:r>
            <a:endParaRPr lang="ru-RU" dirty="0"/>
          </a:p>
        </p:txBody>
      </p:sp>
      <p:pic>
        <p:nvPicPr>
          <p:cNvPr id="4" name="Изображение 3" descr="218849.640x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1968500"/>
            <a:ext cx="4254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/>
              <a:t>Виктор Достов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Председатель Совета</a:t>
            </a:r>
            <a:br>
              <a:rPr lang="ru-RU" sz="2800" dirty="0"/>
            </a:br>
            <a:r>
              <a:rPr lang="ru-RU" sz="2800" dirty="0"/>
              <a:t>Ассоциация участников рынка электронных денег и денежных переводов «АЭД»</a:t>
            </a:r>
            <a:br>
              <a:rPr lang="ru-RU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+7 921 963-8515</a:t>
            </a:r>
            <a:br>
              <a:rPr lang="ru-RU" sz="2800" dirty="0"/>
            </a:br>
            <a:r>
              <a:rPr lang="en-US" sz="2800" dirty="0"/>
              <a:t>dostov@npaed.ru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ru-RU" dirty="0"/>
              <a:t>Актуальные тенденции в регулировании инновационных финансовых услуг: идентификация, </a:t>
            </a:r>
            <a:r>
              <a:rPr lang="en-GB" dirty="0"/>
              <a:t>Open API </a:t>
            </a:r>
            <a:r>
              <a:rPr lang="ru-RU" dirty="0"/>
              <a:t>и меры по повышению эффективности рынка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05" y="128674"/>
            <a:ext cx="1901750" cy="126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Точки модернизации регулирования в финансовой сфере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en-GB" sz="2400" b="1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GB" sz="2400" b="1" dirty="0" smtClean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/>
                <a:cs typeface="Times New Roman"/>
              </a:rPr>
              <a:t>Развитие способов идентификации клиентов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/>
                <a:cs typeface="Times New Roman"/>
              </a:rPr>
              <a:t>Реализация </a:t>
            </a:r>
            <a:r>
              <a:rPr lang="en-GB" sz="2400" b="1" dirty="0" smtClean="0">
                <a:latin typeface="Times New Roman"/>
                <a:cs typeface="Times New Roman"/>
              </a:rPr>
              <a:t>Open API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Times New Roman"/>
                <a:cs typeface="Times New Roman"/>
              </a:rPr>
              <a:t>Повышение уровня эффективности</a:t>
            </a:r>
            <a:r>
              <a:rPr lang="en-GB" sz="24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рынка финансовых услуг</a:t>
            </a:r>
            <a:endParaRPr lang="ru-RU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5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Идентификация + новые технологии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82" y="1921641"/>
            <a:ext cx="3132978" cy="2317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27" y="4423259"/>
            <a:ext cx="3141233" cy="1766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063" y="2169066"/>
            <a:ext cx="68311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Новые технологии позволили реализовать новые механизмы идентификации клиентов – получения сведений и проверки их достоверности / принадлежности клиенту:</a:t>
            </a:r>
          </a:p>
          <a:p>
            <a:pPr algn="ctr"/>
            <a:endParaRPr lang="ru-RU" sz="2000" dirty="0"/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ru-RU" sz="2000" dirty="0"/>
              <a:t>Видеосвязь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ru-RU" sz="2000" dirty="0"/>
              <a:t>Верификация через третьи стороны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ru-RU" sz="2000" dirty="0"/>
              <a:t>Создание единых баз данных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ru-RU" sz="2000" dirty="0"/>
              <a:t>Полагание на третьи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38482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9597"/>
          </a:xfrm>
        </p:spPr>
        <p:txBody>
          <a:bodyPr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дентификация </a:t>
            </a:r>
            <a:r>
              <a:rPr lang="ru-RU" dirty="0" smtClean="0"/>
              <a:t>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845734"/>
            <a:ext cx="8496300" cy="4250266"/>
          </a:xfrm>
        </p:spPr>
        <p:txBody>
          <a:bodyPr>
            <a:noAutofit/>
          </a:bodyPr>
          <a:lstStyle/>
          <a:p>
            <a:r>
              <a:rPr lang="ru-RU" dirty="0"/>
              <a:t>1. Удаленная идентификация через ЕСИА (модель Белоруссии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en-GB" dirty="0"/>
              <a:t>3 </a:t>
            </a:r>
            <a:r>
              <a:rPr lang="ru-RU" dirty="0"/>
              <a:t>способа упрощенной идентификации: регламентируются Федеральным законом № 115-</a:t>
            </a:r>
            <a:r>
              <a:rPr lang="ru-RU" dirty="0" smtClean="0"/>
              <a:t>ФЗ;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/>
              <a:t>Расширение способов упрошенной идентификации </a:t>
            </a:r>
            <a:r>
              <a:rPr lang="ru-RU" dirty="0" smtClean="0"/>
              <a:t>клиентов:</a:t>
            </a:r>
          </a:p>
          <a:p>
            <a:endParaRPr lang="en-GB" sz="2000" dirty="0" smtClean="0"/>
          </a:p>
          <a:p>
            <a:pPr lvl="3">
              <a:buFont typeface="Arial"/>
              <a:buChar char="•"/>
            </a:pPr>
            <a:r>
              <a:rPr lang="en-GB" sz="2000" dirty="0" smtClean="0"/>
              <a:t>- </a:t>
            </a:r>
            <a:r>
              <a:rPr lang="ru-RU" sz="2000" dirty="0"/>
              <a:t>С</a:t>
            </a:r>
            <a:r>
              <a:rPr lang="ru-RU" sz="2000" dirty="0" smtClean="0"/>
              <a:t> помощью водительского удостоверения</a:t>
            </a:r>
          </a:p>
          <a:p>
            <a:pPr lvl="3">
              <a:buFont typeface="Arial"/>
              <a:buChar char="•"/>
            </a:pPr>
            <a:r>
              <a:rPr lang="ru-RU" sz="2000" dirty="0" smtClean="0"/>
              <a:t>- Идентификация через НБКИ (Национальное бюро кредитных историй).</a:t>
            </a:r>
            <a:endParaRPr lang="ru-RU" sz="2000" dirty="0"/>
          </a:p>
        </p:txBody>
      </p:sp>
      <p:pic>
        <p:nvPicPr>
          <p:cNvPr id="4" name="Изображение 3" descr="769126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1828800"/>
            <a:ext cx="2590800" cy="2184400"/>
          </a:xfrm>
          <a:prstGeom prst="rect">
            <a:avLst/>
          </a:prstGeom>
        </p:spPr>
      </p:pic>
      <p:pic>
        <p:nvPicPr>
          <p:cNvPr id="6" name="Изображение 5" descr="a96c2bd4-0bc4-4b63-aaa7-0ed574fd0d64МКИ_НБ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089400"/>
            <a:ext cx="2578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 smtClean="0"/>
              <a:t>Open API </a:t>
            </a:r>
            <a:r>
              <a:rPr lang="ru-RU" dirty="0" smtClean="0"/>
              <a:t>и </a:t>
            </a:r>
            <a:r>
              <a:rPr lang="en-GB" dirty="0" smtClean="0"/>
              <a:t>PSD2: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Предпосылки </a:t>
            </a:r>
            <a:r>
              <a:rPr lang="ru-RU" dirty="0"/>
              <a:t>принятия Директивы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57" y="2773912"/>
            <a:ext cx="704159" cy="704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r="10219"/>
          <a:stretch/>
        </p:blipFill>
        <p:spPr>
          <a:xfrm flipH="1">
            <a:off x="1123665" y="2009201"/>
            <a:ext cx="414428" cy="860559"/>
          </a:xfrm>
          <a:prstGeom prst="rect">
            <a:avLst/>
          </a:prstGeom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79" y="2660204"/>
            <a:ext cx="1084660" cy="1084660"/>
          </a:xfr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1888963" y="2492412"/>
            <a:ext cx="1854890" cy="377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888962" y="3426635"/>
            <a:ext cx="1896325" cy="270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713215" y="3144842"/>
            <a:ext cx="1049366" cy="10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6" y="3458522"/>
            <a:ext cx="780922" cy="492171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25" y="2602512"/>
            <a:ext cx="1084660" cy="1084660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23" y="2612597"/>
            <a:ext cx="1084660" cy="1084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919" y="2406670"/>
            <a:ext cx="1355078" cy="1347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492" y="2869760"/>
            <a:ext cx="570333" cy="570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861" y="4333626"/>
            <a:ext cx="10721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/>
              <a:t>Банки традиционно предоставляют связанные </a:t>
            </a:r>
            <a:r>
              <a:rPr lang="ru-RU" sz="2000" dirty="0" smtClean="0"/>
              <a:t>услуги;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AutoNum type="arabicPeriod"/>
            </a:pPr>
            <a:r>
              <a:rPr lang="ru-RU" sz="2000" dirty="0"/>
              <a:t>Банки вольно или невольно создали барьеры для перехода из одного </a:t>
            </a:r>
            <a:r>
              <a:rPr lang="ru-RU" sz="2000" dirty="0" err="1"/>
              <a:t>финучреждения</a:t>
            </a:r>
            <a:r>
              <a:rPr lang="ru-RU" sz="2000" dirty="0"/>
              <a:t> в </a:t>
            </a:r>
            <a:r>
              <a:rPr lang="ru-RU" sz="2000" dirty="0" smtClean="0"/>
              <a:t>другое.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86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/>
              <a:t>Технократическое регулирование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112" y="1999041"/>
            <a:ext cx="5798371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Начинается переход к технократическому регулированию: платежи регулируются как стандартная универсальная услуга (по аналогии с водой или электричеством) – напр., в Великобритании создан </a:t>
            </a:r>
            <a:r>
              <a:rPr lang="en-US" dirty="0"/>
              <a:t>Payment Systems Regulator</a:t>
            </a:r>
            <a:r>
              <a:rPr lang="ru-RU" dirty="0"/>
              <a:t>, который фокусируется на конкуренции и внедрении новых технологий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21" y="1849519"/>
            <a:ext cx="2307102" cy="3460653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64290" y="5376070"/>
            <a:ext cx="4014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Ханна Никсон, управляющий директор</a:t>
            </a:r>
            <a:endParaRPr lang="en-US" dirty="0"/>
          </a:p>
          <a:p>
            <a:pPr algn="ctr"/>
            <a:r>
              <a:rPr lang="en-US" dirty="0"/>
              <a:t>Payment Service Regulator (UK)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Концепция доступа к счетам</a:t>
            </a:r>
            <a:r>
              <a:rPr lang="en-US" dirty="0"/>
              <a:t> (XS2A)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258296" y="2154824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Payment initiation service provider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540" y="4595147"/>
            <a:ext cx="9578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PISP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выступает посредником между клиентом и его банковским счетом: создает удобный интерфейс для составления и передачи распоряжений о переводе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ZAPP,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Рокетбанк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8522459" y="285297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90" y="2450586"/>
            <a:ext cx="1237276" cy="12372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800000">
            <a:off x="5349968" y="285297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283" y="2256524"/>
            <a:ext cx="1625397" cy="16253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11" y="2415035"/>
            <a:ext cx="1595602" cy="1276482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10800000">
            <a:off x="2905014" y="2852971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45405" y="6492875"/>
            <a:ext cx="7194018" cy="365125"/>
          </a:xfrm>
        </p:spPr>
        <p:txBody>
          <a:bodyPr/>
          <a:lstStyle/>
          <a:p>
            <a:r>
              <a:rPr lang="ru-RU" sz="1000" dirty="0"/>
              <a:t>В. Достов, Ассоциация участников рынка электронных денег и денежных переводов "АЭД"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826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/>
              <a:t>Концепция доступа к счетам</a:t>
            </a:r>
            <a:r>
              <a:rPr lang="en-US" dirty="0"/>
              <a:t> (XS2A)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8" y="1784146"/>
            <a:ext cx="1237276" cy="1237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29" y="2463337"/>
            <a:ext cx="1218121" cy="12181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791960" y="2310397"/>
            <a:ext cx="1996966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Account Information Service Provider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148492" y="2801247"/>
            <a:ext cx="1229711" cy="5423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255" y="5106176"/>
            <a:ext cx="913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AISP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агрегируют информацию обо всех счетах в одном интерфейсе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Mint,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AnyBalance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Moven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346427">
            <a:off x="9144001" y="2328453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62" y="2905330"/>
            <a:ext cx="1237276" cy="123727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1393921">
            <a:off x="9256839" y="3413267"/>
            <a:ext cx="641131" cy="432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33" y="1939954"/>
            <a:ext cx="2974670" cy="3049155"/>
          </a:xfrm>
          <a:prstGeom prst="rect">
            <a:avLst/>
          </a:prstGeom>
        </p:spPr>
      </p:pic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45405" y="6492875"/>
            <a:ext cx="7194018" cy="365125"/>
          </a:xfrm>
        </p:spPr>
        <p:txBody>
          <a:bodyPr/>
          <a:lstStyle/>
          <a:p>
            <a:r>
              <a:rPr lang="ru-RU" sz="1000" dirty="0"/>
              <a:t>В. Достов, Ассоциация участников рынка электронных денег и денежных переводов "АЭД"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26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0397"/>
          </a:xfrm>
        </p:spPr>
        <p:txBody>
          <a:bodyPr/>
          <a:lstStyle/>
          <a:p>
            <a:pPr algn="ctr"/>
            <a:r>
              <a:rPr lang="en-GB" dirty="0" smtClean="0"/>
              <a:t>Open API: </a:t>
            </a:r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845734"/>
            <a:ext cx="11003280" cy="402336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Лучшая осведомленность банков о состоянии рынка через более широкий доступ к данным клиентов;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Увеличение количества платформ для распространения банковских продуктов;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Возможность проведения более тщательной проверки ПОД/ФТ благодаря открытому доступу к данным клиентов.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19897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376</TotalTime>
  <Words>483</Words>
  <Application>Microsoft Macintosh PowerPoint</Application>
  <PresentationFormat>Другой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Актуальные тенденции в регулировании инновационных финансовых услуг: идентификация, Open API и меры по повышению эффективности рынка</vt:lpstr>
      <vt:lpstr>Точки модернизации регулирования в финансовой сфере</vt:lpstr>
      <vt:lpstr>Идентификация + новые технологии</vt:lpstr>
      <vt:lpstr>Идентификация в России</vt:lpstr>
      <vt:lpstr>Open API и PSD2: Предпосылки принятия Директивы</vt:lpstr>
      <vt:lpstr>Технократическое регулирование</vt:lpstr>
      <vt:lpstr>Концепция доступа к счетам (XS2A)</vt:lpstr>
      <vt:lpstr>Концепция доступа к счетам (XS2A)</vt:lpstr>
      <vt:lpstr>Open API: основные выводы</vt:lpstr>
      <vt:lpstr>Дальнейшие меры для развития эффективность рынка финансовых услуг</vt:lpstr>
      <vt:lpstr>Дальнейшие меры для развития эффективность рынка финансовых услуг</vt:lpstr>
      <vt:lpstr>Основные выводы</vt:lpstr>
      <vt:lpstr>Виктор Достов  Председатель Совета Ассоциация участников рынка электронных денег и денежных переводов «АЭД»  +7 921 963-8515 dostov@npaed.ru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«Вторая платежная директива ЕС»  Payment Services Directive (№ 2015/2366, 25.11.2016)</dc:title>
  <dc:creator>Paul Shoust</dc:creator>
  <cp:lastModifiedBy>Grigory Zakharzhevskiy</cp:lastModifiedBy>
  <cp:revision>42</cp:revision>
  <dcterms:created xsi:type="dcterms:W3CDTF">2016-08-26T06:16:48Z</dcterms:created>
  <dcterms:modified xsi:type="dcterms:W3CDTF">2017-03-15T16:42:25Z</dcterms:modified>
</cp:coreProperties>
</file>