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5" r:id="rId1"/>
  </p:sldMasterIdLst>
  <p:notesMasterIdLst>
    <p:notesMasterId r:id="rId9"/>
  </p:notesMasterIdLst>
  <p:handoutMasterIdLst>
    <p:handoutMasterId r:id="rId10"/>
  </p:handoutMasterIdLst>
  <p:sldIdLst>
    <p:sldId id="344" r:id="rId2"/>
    <p:sldId id="407" r:id="rId3"/>
    <p:sldId id="397" r:id="rId4"/>
    <p:sldId id="310" r:id="rId5"/>
    <p:sldId id="364" r:id="rId6"/>
    <p:sldId id="422" r:id="rId7"/>
    <p:sldId id="288" r:id="rId8"/>
  </p:sldIdLst>
  <p:sldSz cx="9144000" cy="6858000" type="screen4x3"/>
  <p:notesSz cx="6669088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CCCC00"/>
    <a:srgbClr val="339933"/>
    <a:srgbClr val="660066"/>
    <a:srgbClr val="0000CC"/>
    <a:srgbClr val="FF9900"/>
    <a:srgbClr val="000066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00" autoAdjust="0"/>
    <p:restoredTop sz="99256" autoAdjust="0"/>
  </p:normalViewPr>
  <p:slideViewPr>
    <p:cSldViewPr>
      <p:cViewPr>
        <p:scale>
          <a:sx n="100" d="100"/>
          <a:sy n="100" d="100"/>
        </p:scale>
        <p:origin x="-1698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6"/>
    </p:cViewPr>
  </p:sorterViewPr>
  <p:notesViewPr>
    <p:cSldViewPr>
      <p:cViewPr>
        <p:scale>
          <a:sx n="125" d="100"/>
          <a:sy n="125" d="100"/>
        </p:scale>
        <p:origin x="-2130" y="786"/>
      </p:cViewPr>
      <p:guideLst>
        <p:guide orient="horz" pos="3127"/>
        <p:guide pos="21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7A2EFC-78B3-495C-9A01-AEA1931665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6726EDA-A9B2-4026-846E-F49DD463D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034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4035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1F23B2-7D51-4A40-9F73-451E13D514AE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5637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Векселедателем (заемщиком по кредиту) или лицом, солидарно с ними обязанным по обязательствам, могут выступать субъекты РФ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C7F85D-1D56-46FF-9069-5B3F71F8CBC9}" type="datetime1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61380D-B8F4-496F-8543-20481099F6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471BA-4203-435C-B766-A0879E45EF70}" type="datetime1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0EE4F-867C-4334-A370-CDDF80AD10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26A8D-4B24-4A1B-9C7D-2E16A8157DC9}" type="datetime1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5D8A8-BBD2-42C1-9E37-6BAE2549FA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AC1F-94CC-4504-BD67-24AF3F0B0A75}" type="datetime1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68068-E3CA-495C-938D-2986D268F9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D96BE8-0176-4E75-A752-C99835EFB723}" type="datetime1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EAEE20-AD7E-4358-882F-F3B62371E0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270AD-0019-4011-9152-CF987B7C76D6}" type="datetime1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9580F-AD77-493E-A28F-7755C83ACE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63F04-FD6B-468B-94CE-D86AC8099976}" type="datetime1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A40D2-46AA-42A5-98DC-2B66C05CC8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6A7E-48B9-4FD1-846C-A002E768272B}" type="datetime1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3D3E4-489E-4C3A-9DE1-1DFC2B0582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EAD739-4725-4F52-AD82-A442052BD567}" type="datetime1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AC635D-ACA7-4A3E-ABA8-4E2A704EB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0A824-D274-4B39-9E5F-30480A49EDF4}" type="datetime1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888CA-D2BD-4D12-B9E0-6A3ABFB36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70C6F0-F153-4AD9-A076-DA3B7E7F8942}" type="datetime1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F40D88-7E84-42B1-9160-31AB34DB3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411A248-58B0-4D22-AA7F-26EA753813D7}" type="datetime1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0D5B45AA-B945-4601-A665-66B3D41328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6" r:id="rId2"/>
    <p:sldLayoutId id="2147483808" r:id="rId3"/>
    <p:sldLayoutId id="2147483805" r:id="rId4"/>
    <p:sldLayoutId id="2147483804" r:id="rId5"/>
    <p:sldLayoutId id="2147483803" r:id="rId6"/>
    <p:sldLayoutId id="2147483809" r:id="rId7"/>
    <p:sldLayoutId id="2147483802" r:id="rId8"/>
    <p:sldLayoutId id="2147483810" r:id="rId9"/>
    <p:sldLayoutId id="2147483801" r:id="rId10"/>
    <p:sldLayoutId id="21474838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.ru/dkp/standart_system/print.aspx?file=refinan.htm" TargetMode="External"/><Relationship Id="rId2" Type="http://schemas.openxmlformats.org/officeDocument/2006/relationships/hyperlink" Target="http://www.cbr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5" descr="CBR_logo.png"/>
          <p:cNvPicPr>
            <a:picLocks noChangeAspect="1"/>
          </p:cNvPicPr>
          <p:nvPr/>
        </p:nvPicPr>
        <p:blipFill>
          <a:blip r:embed="rId2">
            <a:lum bright="40000" contrast="-40000"/>
          </a:blip>
          <a:srcRect/>
          <a:stretch>
            <a:fillRect/>
          </a:stretch>
        </p:blipFill>
        <p:spPr bwMode="auto">
          <a:xfrm>
            <a:off x="3357563" y="785813"/>
            <a:ext cx="2500312" cy="247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3786190"/>
            <a:ext cx="2992363" cy="22145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07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5" y="785813"/>
            <a:ext cx="8143875" cy="2214562"/>
          </a:xfrm>
        </p:spPr>
        <p:txBody>
          <a:bodyPr wrap="square" t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400" smtClean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Положение Банка России от 12.11.2007</a:t>
            </a:r>
            <a:br>
              <a:rPr lang="ru-RU" sz="2400" smtClean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2400" smtClean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№ 312-П</a:t>
            </a:r>
            <a:br>
              <a:rPr lang="ru-RU" sz="2400" smtClean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2400" smtClean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«О порядке предоставления Банком России кредитным организациям кредитов, обеспеченных активами или поручительствами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57625" y="3714750"/>
            <a:ext cx="4786313" cy="2357438"/>
          </a:xfrm>
        </p:spPr>
        <p:txBody>
          <a:bodyPr>
            <a:normAutofit/>
          </a:bodyPr>
          <a:lstStyle/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1800" smtClean="0">
                <a:solidFill>
                  <a:schemeClr val="folHlink"/>
                </a:solidFill>
                <a:latin typeface="Times New Roman" pitchFamily="18" charset="0"/>
              </a:rPr>
              <a:t>Платонова Г.Г.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endParaRPr lang="ru-RU" sz="1300" smtClean="0">
              <a:solidFill>
                <a:schemeClr val="folHlink"/>
              </a:solidFill>
              <a:latin typeface="Arial" charset="0"/>
              <a:cs typeface="Arial" charset="0"/>
            </a:endParaRP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1300" smtClean="0">
                <a:solidFill>
                  <a:srgbClr val="404040"/>
                </a:solidFill>
                <a:latin typeface="Arial" charset="0"/>
                <a:cs typeface="Arial" charset="0"/>
              </a:rPr>
              <a:t>Главный экономист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1300" smtClean="0">
                <a:solidFill>
                  <a:srgbClr val="404040"/>
                </a:solidFill>
                <a:latin typeface="Arial" charset="0"/>
                <a:cs typeface="Arial" charset="0"/>
              </a:rPr>
              <a:t>Отдела методологии рефинансирования банков 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1300" smtClean="0">
                <a:solidFill>
                  <a:srgbClr val="404040"/>
                </a:solidFill>
                <a:latin typeface="Arial" charset="0"/>
                <a:cs typeface="Arial" charset="0"/>
              </a:rPr>
              <a:t>Управления методологии денежно-кредитных инструментов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1300" smtClean="0">
                <a:solidFill>
                  <a:srgbClr val="404040"/>
                </a:solidFill>
                <a:latin typeface="Arial" charset="0"/>
                <a:cs typeface="Arial" charset="0"/>
              </a:rPr>
              <a:t>Сводного экономического департамента Банка России 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endParaRPr lang="ru-RU" sz="1300" smtClean="0">
              <a:solidFill>
                <a:srgbClr val="A6A6A6"/>
              </a:solidFill>
              <a:latin typeface="Arial" charset="0"/>
              <a:cs typeface="Arial" charset="0"/>
            </a:endParaRP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endParaRPr lang="ru-RU" sz="1300" smtClean="0">
              <a:solidFill>
                <a:srgbClr val="A6A6A6"/>
              </a:solidFill>
              <a:latin typeface="Arial" charset="0"/>
              <a:cs typeface="Arial" charset="0"/>
            </a:endParaRP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endParaRPr lang="ru-RU" sz="1300" smtClean="0">
              <a:solidFill>
                <a:srgbClr val="A6A6A6"/>
              </a:solidFill>
              <a:latin typeface="Arial" charset="0"/>
              <a:cs typeface="Arial" charset="0"/>
            </a:endParaRP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endParaRPr lang="ru-RU" sz="1300" smtClean="0">
              <a:solidFill>
                <a:srgbClr val="A6A6A6"/>
              </a:solidFill>
              <a:latin typeface="Arial" charset="0"/>
              <a:cs typeface="Arial" charset="0"/>
            </a:endParaRP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endParaRPr lang="en-US" sz="1300" smtClean="0">
              <a:solidFill>
                <a:srgbClr val="A6A6A6"/>
              </a:solidFill>
              <a:latin typeface="Arial" charset="0"/>
              <a:cs typeface="Arial" charset="0"/>
            </a:endParaRP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endParaRPr lang="ru-RU" sz="1300" smtClean="0">
              <a:solidFill>
                <a:srgbClr val="79766F"/>
              </a:solidFill>
              <a:latin typeface="Arial" charset="0"/>
              <a:cs typeface="Arial" charset="0"/>
            </a:endParaRP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1300" b="1" smtClean="0">
                <a:solidFill>
                  <a:srgbClr val="79766F"/>
                </a:solidFill>
                <a:latin typeface="Arial" charset="0"/>
                <a:cs typeface="Arial" charset="0"/>
              </a:rPr>
              <a:t>25 февраля 2014 г. г.Тюмень</a:t>
            </a:r>
          </a:p>
          <a:p>
            <a:pPr marL="36513" eaLnBrk="1" hangingPunct="1">
              <a:lnSpc>
                <a:spcPct val="80000"/>
              </a:lnSpc>
              <a:spcBef>
                <a:spcPct val="0"/>
              </a:spcBef>
            </a:pPr>
            <a:endParaRPr lang="ru-RU" sz="1200" smtClean="0">
              <a:solidFill>
                <a:srgbClr val="79766F"/>
              </a:solidFill>
            </a:endParaRPr>
          </a:p>
          <a:p>
            <a:pPr marL="36513" eaLnBrk="1" hangingPunct="1">
              <a:lnSpc>
                <a:spcPct val="80000"/>
              </a:lnSpc>
              <a:spcBef>
                <a:spcPct val="0"/>
              </a:spcBef>
            </a:pPr>
            <a:endParaRPr lang="ru-RU" sz="1200" i="1" smtClean="0">
              <a:solidFill>
                <a:srgbClr val="A6A6A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500188"/>
            <a:ext cx="8183562" cy="4187825"/>
          </a:xfrm>
        </p:spPr>
        <p:txBody>
          <a:bodyPr>
            <a:normAutofit fontScale="92500" lnSpcReduction="20000"/>
          </a:bodyPr>
          <a:lstStyle/>
          <a:p>
            <a:pPr marL="265176" indent="-265176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соответствии </a:t>
            </a:r>
            <a:r>
              <a:rPr lang="ru-RU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 Федеральным законодательством</a:t>
            </a:r>
            <a:endParaRPr lang="ru-RU" sz="21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endParaRPr lang="ru-RU" sz="21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1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Банк </a:t>
            </a:r>
            <a:r>
              <a:rPr lang="ru-RU" sz="21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России </a:t>
            </a:r>
            <a:endParaRPr lang="ru-RU" sz="2100" b="1" u="sng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100" b="1" u="sng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folHlink"/>
              </a:buClr>
              <a:buFont typeface="Wingdings" pitchFamily="2" charset="2"/>
              <a:buChar char="v"/>
              <a:defRPr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является кредитором последней инстанции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для КО</a:t>
            </a:r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folHlink"/>
              </a:buClr>
              <a:buFont typeface="Wingdings" pitchFamily="2" charset="2"/>
              <a:buChar char="v"/>
              <a:defRPr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организует систему рефинансирования КО (под рефинансированием понимается кредитование Банком России КО)    </a:t>
            </a:r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folHlink"/>
              </a:buClr>
              <a:buFont typeface="Wingdings" pitchFamily="2" charset="2"/>
              <a:buChar char="v"/>
              <a:defRPr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устанавливает формы, порядок и условия рефинансирования</a:t>
            </a:r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folHlink"/>
              </a:buClr>
              <a:buFont typeface="Wingdings" pitchFamily="2" charset="2"/>
              <a:buChar char="v"/>
              <a:defRPr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осуществляет операции рефинансирования КО</a:t>
            </a:r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folHlink"/>
              </a:buClr>
              <a:buFont typeface="Wingdings" pitchFamily="2" charset="2"/>
              <a:buChar char="v"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обеспечением по кредитам Банка России могут выступать ценные бумаги и другие активы</a:t>
            </a:r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folHlink"/>
              </a:buClr>
              <a:buFont typeface="Wingdings" pitchFamily="2" charset="2"/>
              <a:buChar char="v"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 недостатке средств для осуществления кредитования клиентов и выполнения принятых на себя обязательств КО может обращаться за получением кредитов в Банк России (ст. 28 Федеральный закон «О банках и банковской деятельности») </a:t>
            </a:r>
          </a:p>
          <a:p>
            <a:pPr marL="265176" indent="-265176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21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ru-RU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265176" indent="-265176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dirty="0">
              <a:solidFill>
                <a:schemeClr val="folHlink"/>
              </a:solidFill>
              <a:latin typeface="Times New Roman" pitchFamily="18" charset="0"/>
            </a:endParaRPr>
          </a:p>
          <a:p>
            <a:pPr marL="265176" indent="-265176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571500"/>
            <a:ext cx="8183563" cy="5349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smtClean="0">
                <a:solidFill>
                  <a:schemeClr val="tx1"/>
                </a:solidFill>
                <a:effectLst/>
              </a:rPr>
              <a:t>Законодательная база</a:t>
            </a:r>
            <a:endParaRPr lang="ru-RU" sz="3200" smtClean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E1453-4A7A-43FD-9122-0EA2C1618622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Содержимое 2"/>
          <p:cNvSpPr>
            <a:spLocks noGrp="1"/>
          </p:cNvSpPr>
          <p:nvPr>
            <p:ph idx="1"/>
          </p:nvPr>
        </p:nvSpPr>
        <p:spPr>
          <a:xfrm>
            <a:off x="785813" y="1643063"/>
            <a:ext cx="75438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ru-RU" sz="1600" smtClean="0"/>
              <a:t>Данный механизм рефинансирования позволяет </a:t>
            </a:r>
            <a:r>
              <a:rPr lang="ru-RU" sz="1600" b="1" smtClean="0"/>
              <a:t>всем финансово стабильным кредитным организациям</a:t>
            </a:r>
            <a:r>
              <a:rPr lang="ru-RU" sz="1600" smtClean="0"/>
              <a:t> получать кредиты в Банке России</a:t>
            </a:r>
            <a:r>
              <a:rPr lang="ru-RU" sz="1600" smtClean="0">
                <a:latin typeface="Arial" charset="0"/>
              </a:rPr>
              <a:t>, обеспеченные </a:t>
            </a:r>
            <a:r>
              <a:rPr lang="ru-RU" sz="1600" smtClean="0"/>
              <a:t>залог</a:t>
            </a:r>
            <a:r>
              <a:rPr lang="ru-RU" sz="1600" smtClean="0">
                <a:latin typeface="Arial" charset="0"/>
              </a:rPr>
              <a:t>ом</a:t>
            </a:r>
            <a:r>
              <a:rPr lang="ru-RU" sz="1600" smtClean="0"/>
              <a:t> вексел</a:t>
            </a:r>
            <a:r>
              <a:rPr lang="ru-RU" sz="1600" smtClean="0">
                <a:latin typeface="Arial" charset="0"/>
              </a:rPr>
              <a:t>ей</a:t>
            </a:r>
            <a:r>
              <a:rPr lang="ru-RU" sz="1600" smtClean="0"/>
              <a:t> и (или) прав требовани</a:t>
            </a:r>
            <a:r>
              <a:rPr lang="ru-RU" sz="1600" smtClean="0">
                <a:latin typeface="Arial" charset="0"/>
              </a:rPr>
              <a:t>й</a:t>
            </a:r>
            <a:r>
              <a:rPr lang="ru-RU" sz="1600" smtClean="0"/>
              <a:t> по кредитным договорам с </a:t>
            </a:r>
            <a:r>
              <a:rPr lang="ru-RU" sz="1600" b="1" smtClean="0"/>
              <a:t>нефинансовыми организациями</a:t>
            </a:r>
            <a:endParaRPr lang="ru-RU" sz="1600" smtClean="0"/>
          </a:p>
          <a:p>
            <a:pPr eaLnBrk="1" hangingPunct="1">
              <a:buFont typeface="Wingdings" pitchFamily="2" charset="2"/>
              <a:buChar char="v"/>
            </a:pPr>
            <a:endParaRPr lang="ru-RU" sz="1600" smtClean="0"/>
          </a:p>
          <a:p>
            <a:pPr eaLnBrk="1" hangingPunct="1">
              <a:buFont typeface="Wingdings" pitchFamily="2" charset="2"/>
              <a:buChar char="v"/>
            </a:pPr>
            <a:r>
              <a:rPr lang="ru-RU" sz="1600" smtClean="0">
                <a:latin typeface="Arial" charset="0"/>
              </a:rPr>
              <a:t>Е</a:t>
            </a:r>
            <a:r>
              <a:rPr lang="ru-RU" sz="1600" smtClean="0"/>
              <a:t>сли механизмом кредитования </a:t>
            </a:r>
            <a:r>
              <a:rPr lang="ru-RU" sz="1600" smtClean="0">
                <a:latin typeface="Arial" charset="0"/>
              </a:rPr>
              <a:t>по Положению 236-П</a:t>
            </a:r>
            <a:r>
              <a:rPr lang="ru-RU" sz="1600" smtClean="0"/>
              <a:t> могут воспользоваться только кредитные организации, имеющие в портфеле ценные бумаги из Ломбардного списка Банка России</a:t>
            </a:r>
            <a:r>
              <a:rPr lang="ru-RU" sz="1600" smtClean="0">
                <a:latin typeface="Arial" charset="0"/>
              </a:rPr>
              <a:t> (</a:t>
            </a:r>
            <a:r>
              <a:rPr lang="ru-RU" sz="1600" b="1" smtClean="0">
                <a:latin typeface="Arial" charset="0"/>
              </a:rPr>
              <a:t>около 50 %</a:t>
            </a:r>
            <a:r>
              <a:rPr lang="ru-RU" sz="1600" smtClean="0">
                <a:latin typeface="Arial" charset="0"/>
              </a:rPr>
              <a:t> всех КО)</a:t>
            </a:r>
            <a:r>
              <a:rPr lang="ru-RU" sz="1600" smtClean="0"/>
              <a:t>, то </a:t>
            </a:r>
            <a:r>
              <a:rPr lang="ru-RU" sz="1600" i="1" smtClean="0"/>
              <a:t>данный механизм доступен практически </a:t>
            </a:r>
            <a:r>
              <a:rPr lang="ru-RU" sz="1600" b="1" i="1" smtClean="0"/>
              <a:t>всем финансово</a:t>
            </a:r>
            <a:r>
              <a:rPr lang="ru-RU" sz="1600" i="1" smtClean="0"/>
              <a:t> </a:t>
            </a:r>
            <a:r>
              <a:rPr lang="ru-RU" sz="1600" b="1" i="1" smtClean="0"/>
              <a:t>устойчивым</a:t>
            </a:r>
            <a:r>
              <a:rPr lang="ru-RU" sz="1600" i="1" smtClean="0"/>
              <a:t> кредитным организациям </a:t>
            </a:r>
            <a:r>
              <a:rPr lang="ru-RU" sz="1600" smtClean="0"/>
              <a:t>без исключения, занимающимся кредитованием национальной экономики</a:t>
            </a:r>
          </a:p>
        </p:txBody>
      </p:sp>
      <p:sp>
        <p:nvSpPr>
          <p:cNvPr id="43010" name="Прямоугольник 4"/>
          <p:cNvSpPr>
            <a:spLocks noChangeArrowheads="1"/>
          </p:cNvSpPr>
          <p:nvPr/>
        </p:nvSpPr>
        <p:spPr bwMode="auto">
          <a:xfrm>
            <a:off x="714375" y="785813"/>
            <a:ext cx="77866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Arial" charset="0"/>
                <a:cs typeface="Arial" charset="0"/>
              </a:rPr>
              <a:t>Кредиты Банка России,  обеспеченные нерыночными активами или поручительствами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36D7F-6D68-4DE1-BE7E-030AC3065450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5" y="428625"/>
            <a:ext cx="7200900" cy="9286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500" smtClean="0">
                <a:solidFill>
                  <a:schemeClr val="tx1"/>
                </a:solidFill>
                <a:effectLst/>
              </a:rPr>
              <a:t>Основные критерии для обеспечения (кредитные требования</a:t>
            </a:r>
            <a:r>
              <a:rPr lang="ru-RU" sz="2500" smtClean="0">
                <a:solidFill>
                  <a:schemeClr val="tx1"/>
                </a:solidFill>
                <a:effectLst/>
                <a:latin typeface="Arial" charset="0"/>
              </a:rPr>
              <a:t> МСП</a:t>
            </a:r>
            <a:r>
              <a:rPr lang="ru-RU" sz="2500" smtClean="0">
                <a:solidFill>
                  <a:schemeClr val="tx1"/>
                </a:solidFill>
                <a:effectLst/>
              </a:rPr>
              <a:t>)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>
          <a:xfrm>
            <a:off x="785813" y="1785938"/>
            <a:ext cx="7500937" cy="321468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ru-RU" sz="2000" smtClean="0">
                <a:latin typeface="Arial" charset="0"/>
                <a:cs typeface="Arial" charset="0"/>
              </a:rPr>
              <a:t>срок погашения не ранее чем через </a:t>
            </a:r>
            <a:r>
              <a:rPr lang="ru-RU" sz="2000" b="1" smtClean="0">
                <a:latin typeface="Arial" charset="0"/>
                <a:cs typeface="Arial" charset="0"/>
              </a:rPr>
              <a:t>60 дней</a:t>
            </a:r>
            <a:r>
              <a:rPr lang="ru-RU" sz="2000" smtClean="0">
                <a:latin typeface="Arial" charset="0"/>
                <a:cs typeface="Arial" charset="0"/>
              </a:rPr>
              <a:t> после предполагаемого дня погашения кредита Банка России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ru-RU" sz="2000" smtClean="0">
                <a:latin typeface="Arial" charset="0"/>
                <a:cs typeface="Arial" charset="0"/>
              </a:rPr>
              <a:t>отсутствие обременения (подтверждается кредитной организацией)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smtClean="0">
                <a:latin typeface="Arial" charset="0"/>
                <a:cs typeface="Arial" charset="0"/>
              </a:rPr>
              <a:t>I </a:t>
            </a:r>
            <a:r>
              <a:rPr lang="ru-RU" sz="2000" smtClean="0">
                <a:latin typeface="Arial" charset="0"/>
                <a:cs typeface="Arial" charset="0"/>
              </a:rPr>
              <a:t>категория качества в соответствии с Положением Банка России от 26.03.2004 № 254-П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ru-RU" sz="2000" smtClean="0">
                <a:latin typeface="Arial" charset="0"/>
                <a:cs typeface="Arial" charset="0"/>
              </a:rPr>
              <a:t>номинированы в рублях, </a:t>
            </a:r>
            <a:r>
              <a:rPr lang="en-US" sz="2000" smtClean="0">
                <a:latin typeface="Arial" charset="0"/>
                <a:cs typeface="Arial" charset="0"/>
              </a:rPr>
              <a:t>USD</a:t>
            </a:r>
            <a:r>
              <a:rPr lang="ru-RU" sz="2000" smtClean="0">
                <a:latin typeface="Arial" charset="0"/>
                <a:cs typeface="Arial" charset="0"/>
              </a:rPr>
              <a:t>, евро или фунтах стерлингов в сумме (эквиваленте) не менее 2-х млн. рублей</a:t>
            </a:r>
            <a:endParaRPr lang="en-US" sz="20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ru-RU" sz="2000" smtClean="0">
                <a:latin typeface="Arial" charset="0"/>
                <a:cs typeface="Arial" charset="0"/>
              </a:rPr>
              <a:t>соответствие законодательству РФ (для векселей также -  стандартам АУВЕР)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ru-RU" sz="200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3156-FA75-4461-A782-FADFDE8FFB08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0063" y="642938"/>
            <a:ext cx="8183562" cy="16779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Основные критерии для организаций, обязанных по активам</a:t>
            </a:r>
            <a:br>
              <a:rPr lang="ru-RU" sz="320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lang="ru-RU" sz="4000" smtClean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714500"/>
            <a:ext cx="8229600" cy="3643313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 typeface="Wingdings" pitchFamily="2" charset="2"/>
              <a:buChar char="v"/>
            </a:pPr>
            <a:endParaRPr lang="ru-RU" sz="13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v"/>
            </a:pPr>
            <a:r>
              <a:rPr lang="ru-RU" sz="1300" smtClean="0">
                <a:latin typeface="Arial" charset="0"/>
                <a:cs typeface="Arial" charset="0"/>
              </a:rPr>
              <a:t>организация, обязанная по активу, не должна быть аффилированным лицом КО-заемщика, КО-заемщик не должна быть аффилированным лицом организации, обязанной по активу</a:t>
            </a:r>
          </a:p>
          <a:p>
            <a:pPr lvl="1" eaLnBrk="1" hangingPunct="1">
              <a:lnSpc>
                <a:spcPct val="70000"/>
              </a:lnSpc>
              <a:buFont typeface="Wingdings" pitchFamily="2" charset="2"/>
              <a:buChar char="v"/>
            </a:pPr>
            <a:r>
              <a:rPr lang="ru-RU" sz="1300" smtClean="0">
                <a:solidFill>
                  <a:srgbClr val="7F7F7F"/>
                </a:solidFill>
                <a:latin typeface="Arial" charset="0"/>
                <a:cs typeface="Arial" charset="0"/>
              </a:rPr>
              <a:t>доля взаимного участия организации и банка – заемщика (потенциального заемщика) в уставном капитале – не более 20% (или организация имеет не более 20% акций банка – заемщика и наоборот)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v"/>
            </a:pPr>
            <a:r>
              <a:rPr lang="ru-RU" sz="1300" smtClean="0">
                <a:latin typeface="Arial" charset="0"/>
                <a:cs typeface="Arial" charset="0"/>
              </a:rPr>
              <a:t>является резидентом РФ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v"/>
            </a:pPr>
            <a:r>
              <a:rPr lang="ru-RU" sz="1300" smtClean="0">
                <a:latin typeface="Arial" charset="0"/>
                <a:cs typeface="Arial" charset="0"/>
              </a:rPr>
              <a:t>включена в Перечень, установленный Банком России </a:t>
            </a:r>
            <a:r>
              <a:rPr lang="ru-RU" sz="1300" b="1" smtClean="0">
                <a:latin typeface="Arial" charset="0"/>
                <a:cs typeface="Arial" charset="0"/>
              </a:rPr>
              <a:t>ИЛИ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v"/>
            </a:pPr>
            <a:r>
              <a:rPr lang="ru-RU" sz="1300" smtClean="0">
                <a:latin typeface="Arial" charset="0"/>
                <a:cs typeface="Arial" charset="0"/>
              </a:rPr>
              <a:t>зарегистрирована в организационно-правовой форме АО или ГУП, а также ООО, </a:t>
            </a:r>
            <a:r>
              <a:rPr lang="ru-RU" sz="1300" b="1" smtClean="0">
                <a:latin typeface="Arial" charset="0"/>
                <a:cs typeface="Arial" charset="0"/>
              </a:rPr>
              <a:t>может иметь статус малого предприятия при условии отнесения к </a:t>
            </a:r>
            <a:r>
              <a:rPr lang="en-US" sz="1300" b="1" smtClean="0">
                <a:latin typeface="Arial" charset="0"/>
                <a:cs typeface="Arial" charset="0"/>
              </a:rPr>
              <a:t>I </a:t>
            </a:r>
            <a:r>
              <a:rPr lang="ru-RU" sz="1300" b="1" smtClean="0">
                <a:latin typeface="Arial" charset="0"/>
                <a:cs typeface="Arial" charset="0"/>
              </a:rPr>
              <a:t>категории качества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v"/>
            </a:pPr>
            <a:r>
              <a:rPr lang="ru-RU" sz="1300" smtClean="0">
                <a:latin typeface="Arial" charset="0"/>
                <a:cs typeface="Arial" charset="0"/>
              </a:rPr>
              <a:t>период деятельности – </a:t>
            </a:r>
            <a:r>
              <a:rPr lang="ru-RU" sz="1300" b="1" smtClean="0">
                <a:latin typeface="Arial" charset="0"/>
                <a:cs typeface="Arial" charset="0"/>
              </a:rPr>
              <a:t>не менее 3 лет</a:t>
            </a:r>
            <a:r>
              <a:rPr lang="ru-RU" sz="1300" smtClean="0">
                <a:latin typeface="Arial" charset="0"/>
                <a:cs typeface="Arial" charset="0"/>
              </a:rPr>
              <a:t> с даты гос. регистрации (включая организации, реорганизованные в форме преобразования) или  с даты реорганизации (в форме, отличной от преобразования), для организаций, образованных или реорганизованных в соответствии с федеральными законами и (или) нормативными правовыми актами Президента Российской Федерации и (или) Правительства Российской Федерации, период деятельности составляет не менее 1 года с даты государственной регистрации (включая организации, реорганизованные в форме преобразования) или с даты реорганизации (в форме, отличной от преобразования);</a:t>
            </a:r>
            <a:endParaRPr lang="en-US" sz="13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v"/>
            </a:pPr>
            <a:r>
              <a:rPr lang="ru-RU" sz="1300" smtClean="0">
                <a:latin typeface="Arial" charset="0"/>
                <a:cs typeface="Arial" charset="0"/>
              </a:rPr>
              <a:t>осуществляет виды эконом. деятельности, относящиеся к практически ко всем разделам ОКВЭД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v"/>
            </a:pPr>
            <a:r>
              <a:rPr lang="ru-RU" sz="1300" smtClean="0">
                <a:latin typeface="Arial" charset="0"/>
                <a:cs typeface="Arial" charset="0"/>
              </a:rPr>
              <a:t>бухгалтерская отчетность и др. информация соответствуют требованиям отдельных нормативных актов Банка России (не применяется для активов </a:t>
            </a:r>
            <a:r>
              <a:rPr lang="en-US" sz="1300" smtClean="0">
                <a:latin typeface="Arial" charset="0"/>
                <a:cs typeface="Arial" charset="0"/>
              </a:rPr>
              <a:t>I</a:t>
            </a:r>
            <a:r>
              <a:rPr lang="ru-RU" sz="1300" smtClean="0">
                <a:latin typeface="Arial" charset="0"/>
                <a:cs typeface="Arial" charset="0"/>
              </a:rPr>
              <a:t> категории качества)</a:t>
            </a:r>
          </a:p>
          <a:p>
            <a:pPr eaLnBrk="1" hangingPunct="1">
              <a:lnSpc>
                <a:spcPct val="70000"/>
              </a:lnSpc>
              <a:buFont typeface="Wingdings 2" pitchFamily="18" charset="2"/>
              <a:buNone/>
            </a:pPr>
            <a:endParaRPr lang="ru-RU" sz="13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70000"/>
              </a:lnSpc>
              <a:buFont typeface="Wingdings 2" pitchFamily="18" charset="2"/>
              <a:buNone/>
            </a:pPr>
            <a:endParaRPr lang="ru-RU" sz="13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v"/>
            </a:pPr>
            <a:endParaRPr lang="ru-RU" sz="13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v"/>
            </a:pPr>
            <a:endParaRPr lang="ru-RU" sz="130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E36AB9-0536-4DAF-B1AA-243734C02B74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5" name="Rectangle 7"/>
          <p:cNvSpPr>
            <a:spLocks noGrp="1"/>
          </p:cNvSpPr>
          <p:nvPr>
            <p:ph type="ctrTitle" idx="4294967295"/>
          </p:nvPr>
        </p:nvSpPr>
        <p:spPr bwMode="auto">
          <a:xfrm>
            <a:off x="323850" y="620713"/>
            <a:ext cx="8134350" cy="12954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smtClean="0">
                <a:solidFill>
                  <a:schemeClr val="tx1"/>
                </a:solidFill>
                <a:effectLst/>
                <a:latin typeface="Arial" charset="0"/>
              </a:rPr>
              <a:t>Перспективы</a:t>
            </a:r>
          </a:p>
        </p:txBody>
      </p:sp>
      <p:sp>
        <p:nvSpPr>
          <p:cNvPr id="83976" name="Rectangle 8"/>
          <p:cNvSpPr>
            <a:spLocks noGrp="1"/>
          </p:cNvSpPr>
          <p:nvPr>
            <p:ph type="subTitle" idx="4294967295"/>
          </p:nvPr>
        </p:nvSpPr>
        <p:spPr>
          <a:xfrm>
            <a:off x="468313" y="2565400"/>
            <a:ext cx="8207375" cy="33845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2400" smtClean="0">
                <a:latin typeface="Arial" charset="0"/>
              </a:rPr>
              <a:t>создание федерального гарантийного фонда</a:t>
            </a:r>
            <a:r>
              <a:rPr lang="en-US" sz="2400" smtClean="0">
                <a:latin typeface="Arial" charset="0"/>
              </a:rPr>
              <a:t>;</a:t>
            </a:r>
            <a:endParaRPr lang="ru-RU" sz="2400" smtClean="0">
              <a:latin typeface="Arial" charset="0"/>
            </a:endParaRPr>
          </a:p>
          <a:p>
            <a:pPr marL="0" indent="0">
              <a:buFont typeface="Wingdings 2" pitchFamily="18" charset="2"/>
              <a:buNone/>
            </a:pPr>
            <a:endParaRPr lang="ru-RU" sz="2400" smtClean="0">
              <a:latin typeface="Arial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ru-RU" sz="2400" smtClean="0">
                <a:latin typeface="Arial" charset="0"/>
              </a:rPr>
              <a:t>завершение работы над стандартами кредитования субъектов малого и среднего предпринимательства</a:t>
            </a:r>
            <a:r>
              <a:rPr lang="en-US" sz="2400" smtClean="0">
                <a:latin typeface="Arial" charset="0"/>
              </a:rPr>
              <a:t>;</a:t>
            </a:r>
            <a:endParaRPr lang="ru-RU" sz="2400" smtClean="0">
              <a:latin typeface="Arial" charset="0"/>
            </a:endParaRPr>
          </a:p>
          <a:p>
            <a:pPr marL="0" indent="0">
              <a:buFont typeface="Wingdings 2" pitchFamily="18" charset="2"/>
              <a:buNone/>
            </a:pPr>
            <a:endParaRPr lang="ru-RU" sz="2400" smtClean="0">
              <a:latin typeface="Arial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ru-RU" sz="2400" smtClean="0">
                <a:latin typeface="Arial" charset="0"/>
              </a:rPr>
              <a:t>создание рынка облигаций, выпущенных в рамках секьюритизации кредитов, предоставленных субъектам МСП </a:t>
            </a:r>
            <a:r>
              <a:rPr lang="ru-RU" sz="1400" smtClean="0">
                <a:latin typeface="Arial" charset="0"/>
              </a:rPr>
              <a:t>(ФЗ от 21 декабря 2013 года № 379-ФЗ)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571750"/>
            <a:ext cx="8355013" cy="10509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1600" smtClean="0">
                <a:solidFill>
                  <a:schemeClr val="tx1"/>
                </a:solidFill>
                <a:effectLst/>
              </a:rPr>
              <a:t>Источники информации по операциям рефинансирования (кредитования) Банка России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3500438"/>
            <a:ext cx="8183563" cy="2286000"/>
          </a:xfrm>
        </p:spPr>
        <p:txBody>
          <a:bodyPr/>
          <a:lstStyle/>
          <a:p>
            <a:pPr indent="22225" eaLnBrk="1" hangingPunct="1">
              <a:buFont typeface="Wingdings" pitchFamily="2" charset="2"/>
              <a:buNone/>
            </a:pPr>
            <a:r>
              <a:rPr lang="ru-RU" sz="1600" smtClean="0">
                <a:latin typeface="Arial" charset="0"/>
                <a:cs typeface="Arial" charset="0"/>
              </a:rPr>
              <a:t>     </a:t>
            </a:r>
          </a:p>
          <a:p>
            <a:pPr indent="22225" eaLnBrk="1" hangingPunct="1">
              <a:buFont typeface="Wingdings" pitchFamily="2" charset="2"/>
              <a:buNone/>
            </a:pPr>
            <a:r>
              <a:rPr lang="ru-RU" sz="1600" smtClean="0">
                <a:latin typeface="Arial" charset="0"/>
                <a:cs typeface="Arial" charset="0"/>
              </a:rPr>
              <a:t>Сайт Банка России в сети Интернет </a:t>
            </a:r>
          </a:p>
          <a:p>
            <a:pPr indent="22225" eaLnBrk="1" hangingPunct="1">
              <a:buFont typeface="Wingdings" pitchFamily="2" charset="2"/>
              <a:buNone/>
            </a:pPr>
            <a:r>
              <a:rPr lang="en-US" sz="1600" smtClean="0">
                <a:latin typeface="Arial" charset="0"/>
                <a:cs typeface="Arial" charset="0"/>
                <a:hlinkClick r:id="rId2"/>
              </a:rPr>
              <a:t>http://www.cbr.ru</a:t>
            </a:r>
            <a:endParaRPr lang="ru-RU" sz="1600" smtClean="0">
              <a:latin typeface="Arial" charset="0"/>
              <a:cs typeface="Arial" charset="0"/>
            </a:endParaRPr>
          </a:p>
          <a:p>
            <a:pPr indent="22225" eaLnBrk="1" hangingPunct="1">
              <a:buFont typeface="Wingdings" pitchFamily="2" charset="2"/>
              <a:buNone/>
            </a:pPr>
            <a:endParaRPr lang="ru-RU" sz="1600" smtClean="0">
              <a:latin typeface="Arial" charset="0"/>
              <a:cs typeface="Arial" charset="0"/>
            </a:endParaRPr>
          </a:p>
          <a:p>
            <a:pPr indent="22225" eaLnBrk="1" hangingPunct="1">
              <a:buFont typeface="Wingdings" pitchFamily="2" charset="2"/>
              <a:buNone/>
            </a:pPr>
            <a:r>
              <a:rPr lang="ru-RU" sz="1600" smtClean="0">
                <a:latin typeface="Arial" charset="0"/>
                <a:cs typeface="Arial" charset="0"/>
              </a:rPr>
              <a:t>Страница «Обеспеченные кредиты Банка России» раздела «Денежно-кредитная политика» </a:t>
            </a:r>
          </a:p>
          <a:p>
            <a:pPr indent="22225" eaLnBrk="1" hangingPunct="1">
              <a:buFont typeface="Wingdings" pitchFamily="2" charset="2"/>
              <a:buNone/>
            </a:pPr>
            <a:r>
              <a:rPr lang="en-US" sz="1600" smtClean="0">
                <a:latin typeface="Arial" charset="0"/>
                <a:cs typeface="Arial" charset="0"/>
                <a:hlinkClick r:id="rId3"/>
              </a:rPr>
              <a:t>http://www.br.ru/dkp/standart_system/print.aspx?file=refinan.htm</a:t>
            </a:r>
            <a:endParaRPr lang="ru-RU" sz="1600" smtClean="0">
              <a:latin typeface="Arial" charset="0"/>
              <a:cs typeface="Arial" charset="0"/>
            </a:endParaRPr>
          </a:p>
          <a:p>
            <a:pPr indent="22225" eaLnBrk="1" hangingPunct="1">
              <a:buFont typeface="Wingdings" pitchFamily="2" charset="2"/>
              <a:buNone/>
            </a:pPr>
            <a:endParaRPr lang="ru-RU" sz="1600" smtClean="0">
              <a:latin typeface="Arial" charset="0"/>
              <a:cs typeface="Arial" charset="0"/>
            </a:endParaRPr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571500" y="1214438"/>
            <a:ext cx="8229600" cy="1143000"/>
          </a:xfrm>
          <a:prstGeom prst="rect">
            <a:avLst/>
          </a:prstGeom>
        </p:spPr>
        <p:txBody>
          <a:bodyPr anchor="b">
            <a:normAutofit fontScale="6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Спасибо </a:t>
            </a:r>
            <a:br>
              <a:rPr lang="ru-RU" sz="6000" b="1" dirty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6000" b="1" dirty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за внимание !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01519-523E-4FB5-965F-76DDA0477326}" type="slidenum">
              <a:rPr lang="ru-RU"/>
              <a:pPr>
                <a:defRPr/>
              </a:pPr>
              <a:t>7</a:t>
            </a:fld>
            <a:endParaRPr lang="ru-RU"/>
          </a:p>
        </p:txBody>
      </p:sp>
      <p:pic>
        <p:nvPicPr>
          <p:cNvPr id="6" name="Picture 5" descr="main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3929066"/>
            <a:ext cx="588252" cy="50006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Picture 5" descr="main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5072074"/>
            <a:ext cx="588252" cy="50006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6272</TotalTime>
  <Words>531</Words>
  <Application>Microsoft Office PowerPoint</Application>
  <PresentationFormat>Экран (4:3)</PresentationFormat>
  <Paragraphs>70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Times New Roman</vt:lpstr>
      <vt:lpstr>Arial</vt:lpstr>
      <vt:lpstr>Verdana</vt:lpstr>
      <vt:lpstr>Wingdings 2</vt:lpstr>
      <vt:lpstr>Wingdings</vt:lpstr>
      <vt:lpstr>Аспект</vt:lpstr>
      <vt:lpstr>Аспект</vt:lpstr>
      <vt:lpstr>Аспект</vt:lpstr>
      <vt:lpstr>Аспект</vt:lpstr>
      <vt:lpstr>Аспект</vt:lpstr>
      <vt:lpstr>Положение Банка России от 12.11.2007 № 312-П «О порядке предоставления Банком России кредитным организациям кредитов, обеспеченных активами или поручительствами</vt:lpstr>
      <vt:lpstr>Законодательная база</vt:lpstr>
      <vt:lpstr>Слайд 3</vt:lpstr>
      <vt:lpstr>Основные критерии для обеспечения (кредитные требования МСП)</vt:lpstr>
      <vt:lpstr>Основные критерии для организаций, обязанных по активам </vt:lpstr>
      <vt:lpstr>Перспективы</vt:lpstr>
      <vt:lpstr>Источники информации по операциям рефинансирования (кредитования) Банка России</vt:lpstr>
    </vt:vector>
  </TitlesOfParts>
  <Company>CBRF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DX6120</dc:creator>
  <cp:lastModifiedBy>Platonova</cp:lastModifiedBy>
  <cp:revision>196</cp:revision>
  <dcterms:created xsi:type="dcterms:W3CDTF">2008-04-29T06:45:51Z</dcterms:created>
  <dcterms:modified xsi:type="dcterms:W3CDTF">2014-02-19T09:32:15Z</dcterms:modified>
</cp:coreProperties>
</file>