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9"/>
  </p:notesMasterIdLst>
  <p:sldIdLst>
    <p:sldId id="256" r:id="rId2"/>
    <p:sldId id="259" r:id="rId3"/>
    <p:sldId id="258" r:id="rId4"/>
    <p:sldId id="260" r:id="rId5"/>
    <p:sldId id="261"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p:scale>
          <a:sx n="118" d="100"/>
          <a:sy n="118" d="100"/>
        </p:scale>
        <p:origin x="-1434"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75A491-0BAC-4BEB-96BE-14842A4A22E8}" type="datetimeFigureOut">
              <a:rPr lang="en-US" smtClean="0"/>
              <a:t>11/28/2018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EA98F9-5DCC-4BF6-AB88-6AD09BF117EF}" type="slidenum">
              <a:rPr lang="en-US" smtClean="0"/>
              <a:t>‹#›</a:t>
            </a:fld>
            <a:endParaRPr lang="en-US"/>
          </a:p>
        </p:txBody>
      </p:sp>
    </p:spTree>
    <p:extLst>
      <p:ext uri="{BB962C8B-B14F-4D97-AF65-F5344CB8AC3E}">
        <p14:creationId xmlns:p14="http://schemas.microsoft.com/office/powerpoint/2010/main" val="1612996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EA98F9-5DCC-4BF6-AB88-6AD09BF117EF}" type="slidenum">
              <a:rPr lang="en-US" smtClean="0"/>
              <a:t>6</a:t>
            </a:fld>
            <a:endParaRPr lang="en-US"/>
          </a:p>
        </p:txBody>
      </p:sp>
    </p:spTree>
    <p:extLst>
      <p:ext uri="{BB962C8B-B14F-4D97-AF65-F5344CB8AC3E}">
        <p14:creationId xmlns:p14="http://schemas.microsoft.com/office/powerpoint/2010/main" val="1255338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00BA0D88-CDB1-491C-806E-F3269FB168BF}" type="datetimeFigureOut">
              <a:rPr lang="en-US" smtClean="0"/>
              <a:t>11/28/2018</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8F446BD3-87AC-4ECB-B07E-0A09A617677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BA0D88-CDB1-491C-806E-F3269FB168BF}"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446BD3-87AC-4ECB-B07E-0A09A617677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BA0D88-CDB1-491C-806E-F3269FB168BF}"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446BD3-87AC-4ECB-B07E-0A09A617677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00BA0D88-CDB1-491C-806E-F3269FB168BF}" type="datetimeFigureOut">
              <a:rPr lang="en-US" smtClean="0"/>
              <a:t>11/28/2018</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8F446BD3-87AC-4ECB-B07E-0A09A617677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00BA0D88-CDB1-491C-806E-F3269FB168BF}" type="datetimeFigureOut">
              <a:rPr lang="en-US" smtClean="0"/>
              <a:t>11/28/2018</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8F446BD3-87AC-4ECB-B07E-0A09A6176771}" type="slidenum">
              <a:rPr lang="en-US" smtClean="0"/>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00BA0D88-CDB1-491C-806E-F3269FB168BF}" type="datetimeFigureOut">
              <a:rPr lang="en-US" smtClean="0"/>
              <a:t>11/28/2018</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8F446BD3-87AC-4ECB-B07E-0A09A617677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00BA0D88-CDB1-491C-806E-F3269FB168BF}"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8F446BD3-87AC-4ECB-B07E-0A09A6176771}" type="slidenum">
              <a:rPr lang="en-US" smtClean="0"/>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00BA0D88-CDB1-491C-806E-F3269FB168BF}" type="datetimeFigureOut">
              <a:rPr lang="en-US" smtClean="0"/>
              <a:t>11/28/2018</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446BD3-87AC-4ECB-B07E-0A09A617677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0BA0D88-CDB1-491C-806E-F3269FB168BF}" type="datetimeFigureOut">
              <a:rPr lang="en-US" smtClean="0"/>
              <a:t>11/28/2018</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446BD3-87AC-4ECB-B07E-0A09A617677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00BA0D88-CDB1-491C-806E-F3269FB168BF}" type="datetimeFigureOut">
              <a:rPr lang="en-US" smtClean="0"/>
              <a:t>11/28/2018</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446BD3-87AC-4ECB-B07E-0A09A617677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00BA0D88-CDB1-491C-806E-F3269FB168BF}"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8F446BD3-87AC-4ECB-B07E-0A09A6176771}" type="slidenum">
              <a:rPr lang="en-US" smtClean="0"/>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00BA0D88-CDB1-491C-806E-F3269FB168BF}" type="datetimeFigureOut">
              <a:rPr lang="en-US" smtClean="0"/>
              <a:t>11/28/2018</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F446BD3-87AC-4ECB-B07E-0A09A6176771}" type="slidenum">
              <a:rPr lang="en-US" smtClean="0"/>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836712"/>
            <a:ext cx="7772400" cy="1470025"/>
          </a:xfrm>
        </p:spPr>
        <p:txBody>
          <a:bodyPr>
            <a:noAutofit/>
          </a:bodyPr>
          <a:lstStyle/>
          <a:p>
            <a:r>
              <a:rPr lang="en-US" sz="4000" b="1" dirty="0" err="1">
                <a:latin typeface="+mn-lt"/>
              </a:rPr>
              <a:t>Digitalisation</a:t>
            </a:r>
            <a:r>
              <a:rPr lang="en-US" sz="4000" b="1" dirty="0">
                <a:latin typeface="+mn-lt"/>
              </a:rPr>
              <a:t>, </a:t>
            </a:r>
            <a:r>
              <a:rPr lang="en-US" sz="4000" b="1" dirty="0" err="1">
                <a:latin typeface="+mn-lt"/>
              </a:rPr>
              <a:t>FinTech</a:t>
            </a:r>
            <a:r>
              <a:rPr lang="en-US" sz="4000" b="1" dirty="0">
                <a:latin typeface="+mn-lt"/>
              </a:rPr>
              <a:t> impact and regulation</a:t>
            </a:r>
            <a:r>
              <a:rPr lang="en-US" sz="4000" b="1" dirty="0"/>
              <a:t/>
            </a:r>
            <a:br>
              <a:rPr lang="en-US" sz="4000" b="1" dirty="0"/>
            </a:br>
            <a:endParaRPr lang="en-US" sz="4000" b="1" dirty="0"/>
          </a:p>
        </p:txBody>
      </p:sp>
      <p:sp>
        <p:nvSpPr>
          <p:cNvPr id="3" name="Subtitle 2"/>
          <p:cNvSpPr>
            <a:spLocks noGrp="1"/>
          </p:cNvSpPr>
          <p:nvPr>
            <p:ph type="subTitle" idx="1"/>
          </p:nvPr>
        </p:nvSpPr>
        <p:spPr>
          <a:xfrm>
            <a:off x="683568" y="2348880"/>
            <a:ext cx="7560840" cy="3888432"/>
          </a:xfrm>
        </p:spPr>
        <p:txBody>
          <a:bodyPr>
            <a:noAutofit/>
          </a:bodyPr>
          <a:lstStyle/>
          <a:p>
            <a:pPr marL="457200" indent="-457200" algn="just">
              <a:buFontTx/>
              <a:buChar char="-"/>
            </a:pPr>
            <a:r>
              <a:rPr lang="en-US" sz="2000" dirty="0" smtClean="0">
                <a:solidFill>
                  <a:srgbClr val="191919"/>
                </a:solidFill>
                <a:ea typeface="Times New Roman"/>
                <a:cs typeface="Times New Roman"/>
              </a:rPr>
              <a:t>Digital </a:t>
            </a:r>
            <a:r>
              <a:rPr lang="en-US" sz="2000" dirty="0">
                <a:solidFill>
                  <a:srgbClr val="191919"/>
                </a:solidFill>
                <a:ea typeface="Times New Roman"/>
                <a:cs typeface="Times New Roman"/>
              </a:rPr>
              <a:t>technologies are also changing the ways in which firms do business </a:t>
            </a:r>
            <a:r>
              <a:rPr lang="en-US" sz="2000" dirty="0" smtClean="0">
                <a:solidFill>
                  <a:srgbClr val="191919"/>
                </a:solidFill>
                <a:ea typeface="Times New Roman"/>
                <a:cs typeface="Times New Roman"/>
              </a:rPr>
              <a:t>and interact </a:t>
            </a:r>
            <a:r>
              <a:rPr lang="en-US" sz="2000" dirty="0">
                <a:solidFill>
                  <a:srgbClr val="191919"/>
                </a:solidFill>
                <a:ea typeface="Times New Roman"/>
                <a:cs typeface="Times New Roman"/>
              </a:rPr>
              <a:t>with their customers and suppliers</a:t>
            </a:r>
            <a:r>
              <a:rPr lang="en-US" sz="2000" dirty="0" smtClean="0">
                <a:solidFill>
                  <a:srgbClr val="191919"/>
                </a:solidFill>
                <a:ea typeface="Times New Roman"/>
                <a:cs typeface="Times New Roman"/>
              </a:rPr>
              <a:t>.</a:t>
            </a:r>
            <a:endParaRPr lang="sr-Latn-RS" sz="2000" dirty="0" smtClean="0">
              <a:solidFill>
                <a:srgbClr val="191919"/>
              </a:solidFill>
              <a:ea typeface="Times New Roman"/>
              <a:cs typeface="Times New Roman"/>
            </a:endParaRPr>
          </a:p>
          <a:p>
            <a:pPr marL="457200" indent="-457200" algn="just">
              <a:buFontTx/>
              <a:buChar char="-"/>
            </a:pPr>
            <a:endParaRPr lang="en-US" sz="2000" dirty="0" smtClean="0"/>
          </a:p>
          <a:p>
            <a:pPr marL="457200" indent="-457200" algn="just">
              <a:buFontTx/>
              <a:buChar char="-"/>
            </a:pPr>
            <a:r>
              <a:rPr lang="en-US" sz="2000" dirty="0">
                <a:solidFill>
                  <a:srgbClr val="191919"/>
                </a:solidFill>
                <a:ea typeface="Times New Roman"/>
                <a:cs typeface="Times New Roman"/>
              </a:rPr>
              <a:t>Regulation and legislation were not typically seen as a major obstacle, although some firms noted that, while not a hindrance, regulatory frameworks did need to </a:t>
            </a:r>
            <a:r>
              <a:rPr lang="en-US" sz="2000" dirty="0" smtClean="0">
                <a:solidFill>
                  <a:srgbClr val="191919"/>
                </a:solidFill>
                <a:ea typeface="Times New Roman"/>
                <a:cs typeface="Times New Roman"/>
              </a:rPr>
              <a:t>evolve</a:t>
            </a:r>
            <a:endParaRPr lang="sr-Latn-RS" sz="2000" dirty="0" smtClean="0">
              <a:solidFill>
                <a:srgbClr val="191919"/>
              </a:solidFill>
              <a:ea typeface="Times New Roman"/>
              <a:cs typeface="Times New Roman"/>
            </a:endParaRPr>
          </a:p>
          <a:p>
            <a:pPr marL="457200" indent="-457200" algn="just">
              <a:buFontTx/>
              <a:buChar char="-"/>
            </a:pPr>
            <a:endParaRPr lang="en-US" sz="2000" dirty="0" smtClean="0">
              <a:solidFill>
                <a:srgbClr val="191919"/>
              </a:solidFill>
              <a:ea typeface="Times New Roman"/>
              <a:cs typeface="Times New Roman"/>
            </a:endParaRPr>
          </a:p>
          <a:p>
            <a:pPr marL="457200" indent="-457200" algn="just">
              <a:buFontTx/>
              <a:buChar char="-"/>
            </a:pPr>
            <a:r>
              <a:rPr lang="en-GB" sz="2000" dirty="0" smtClean="0">
                <a:solidFill>
                  <a:srgbClr val="191919"/>
                </a:solidFill>
                <a:ea typeface="Times New Roman"/>
                <a:cs typeface="Times New Roman"/>
              </a:rPr>
              <a:t>Banks face increased competition from new market entrants, including digital banks and </a:t>
            </a:r>
            <a:r>
              <a:rPr lang="en-GB" sz="2000" dirty="0" err="1" smtClean="0">
                <a:solidFill>
                  <a:srgbClr val="191919"/>
                </a:solidFill>
                <a:ea typeface="Times New Roman"/>
                <a:cs typeface="Times New Roman"/>
              </a:rPr>
              <a:t>FinTechs</a:t>
            </a:r>
            <a:r>
              <a:rPr lang="en-GB" sz="2000" dirty="0" smtClean="0">
                <a:solidFill>
                  <a:srgbClr val="191919"/>
                </a:solidFill>
                <a:ea typeface="Times New Roman"/>
                <a:cs typeface="Times New Roman"/>
              </a:rPr>
              <a:t>. Leading banks are forced to respond, investing in technology to prevent customer leakage and preserve their value chain.</a:t>
            </a:r>
          </a:p>
        </p:txBody>
      </p:sp>
    </p:spTree>
    <p:extLst>
      <p:ext uri="{BB962C8B-B14F-4D97-AF65-F5344CB8AC3E}">
        <p14:creationId xmlns:p14="http://schemas.microsoft.com/office/powerpoint/2010/main" val="3245070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927696"/>
            <a:ext cx="7416824" cy="4093428"/>
          </a:xfrm>
          <a:prstGeom prst="rect">
            <a:avLst/>
          </a:prstGeom>
        </p:spPr>
        <p:txBody>
          <a:bodyPr wrap="square">
            <a:spAutoFit/>
          </a:bodyPr>
          <a:lstStyle/>
          <a:p>
            <a:pPr algn="just"/>
            <a:endParaRPr lang="en-GB" sz="2000" dirty="0" smtClean="0"/>
          </a:p>
          <a:p>
            <a:pPr algn="just"/>
            <a:endParaRPr lang="en-GB" sz="2000" dirty="0" smtClean="0"/>
          </a:p>
          <a:p>
            <a:pPr algn="just"/>
            <a:endParaRPr lang="en-GB" sz="2000" dirty="0"/>
          </a:p>
          <a:p>
            <a:pPr algn="just"/>
            <a:r>
              <a:rPr lang="en-GB" sz="2000" dirty="0" err="1" smtClean="0"/>
              <a:t>FinTech</a:t>
            </a:r>
            <a:r>
              <a:rPr lang="en-GB" sz="2000" dirty="0" smtClean="0"/>
              <a:t> is a term used to describe technology-enabled innovation in financial services that could result in new business  models,  applications,  processes  or  products  and  could  have  an  associated  material  effect  on financial markets and institutions and how financial services are provided. </a:t>
            </a:r>
            <a:endParaRPr lang="sr-Latn-RS" sz="2000" dirty="0" smtClean="0"/>
          </a:p>
          <a:p>
            <a:pPr algn="just"/>
            <a:endParaRPr lang="en-GB" sz="2000" dirty="0" smtClean="0"/>
          </a:p>
          <a:p>
            <a:pPr algn="just"/>
            <a:r>
              <a:rPr lang="en-GB" sz="2000" dirty="0" err="1" smtClean="0"/>
              <a:t>FinTech</a:t>
            </a:r>
            <a:r>
              <a:rPr lang="en-GB" sz="2000" dirty="0" smtClean="0"/>
              <a:t> is the term used to describe the impact of new technologies on the financial services industry. It includes a variety of products, applications, processes and business models that have transformed the traditional way of providing banking and financial services.</a:t>
            </a:r>
            <a:endParaRPr lang="en-US" sz="2000" dirty="0"/>
          </a:p>
        </p:txBody>
      </p:sp>
      <p:sp>
        <p:nvSpPr>
          <p:cNvPr id="3" name="Title 2"/>
          <p:cNvSpPr>
            <a:spLocks noGrp="1"/>
          </p:cNvSpPr>
          <p:nvPr>
            <p:ph type="title" idx="4294967295"/>
          </p:nvPr>
        </p:nvSpPr>
        <p:spPr>
          <a:xfrm>
            <a:off x="0" y="274638"/>
            <a:ext cx="8229600" cy="1143000"/>
          </a:xfrm>
        </p:spPr>
        <p:txBody>
          <a:bodyPr/>
          <a:lstStyle/>
          <a:p>
            <a:pPr algn="ctr"/>
            <a:r>
              <a:rPr lang="en-US" sz="4000" b="1" dirty="0" err="1" smtClean="0">
                <a:latin typeface="+mn-lt"/>
              </a:rPr>
              <a:t>FinTech</a:t>
            </a:r>
            <a:endParaRPr lang="en-US" sz="4000" b="1" dirty="0">
              <a:latin typeface="+mn-lt"/>
            </a:endParaRPr>
          </a:p>
        </p:txBody>
      </p:sp>
    </p:spTree>
    <p:extLst>
      <p:ext uri="{BB962C8B-B14F-4D97-AF65-F5344CB8AC3E}">
        <p14:creationId xmlns:p14="http://schemas.microsoft.com/office/powerpoint/2010/main" val="2694024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b="1" dirty="0" smtClean="0">
                <a:latin typeface="+mn-lt"/>
              </a:rPr>
              <a:t>CYBER SECURITY</a:t>
            </a:r>
            <a:endParaRPr lang="en-US" b="1" dirty="0">
              <a:latin typeface="+mn-lt"/>
            </a:endParaRPr>
          </a:p>
        </p:txBody>
      </p:sp>
      <p:sp>
        <p:nvSpPr>
          <p:cNvPr id="4" name="Rectangle 3"/>
          <p:cNvSpPr/>
          <p:nvPr/>
        </p:nvSpPr>
        <p:spPr>
          <a:xfrm>
            <a:off x="755577" y="1772816"/>
            <a:ext cx="7632848" cy="4093428"/>
          </a:xfrm>
          <a:prstGeom prst="rect">
            <a:avLst/>
          </a:prstGeom>
        </p:spPr>
        <p:txBody>
          <a:bodyPr wrap="square">
            <a:spAutoFit/>
          </a:bodyPr>
          <a:lstStyle/>
          <a:p>
            <a:pPr algn="just"/>
            <a:r>
              <a:rPr lang="en-GB" sz="2000" dirty="0" smtClean="0"/>
              <a:t>EBF survey reveals that addressing </a:t>
            </a:r>
            <a:r>
              <a:rPr lang="en-GB" sz="2000" dirty="0" err="1" smtClean="0"/>
              <a:t>cybersecuty</a:t>
            </a:r>
            <a:r>
              <a:rPr lang="en-GB" sz="2000" dirty="0" smtClean="0"/>
              <a:t> is the top priority for banks. Artificial </a:t>
            </a:r>
            <a:r>
              <a:rPr lang="en-GB" sz="2000" dirty="0" err="1" smtClean="0"/>
              <a:t>inteligence</a:t>
            </a:r>
            <a:r>
              <a:rPr lang="en-GB" sz="2000" dirty="0" smtClean="0"/>
              <a:t> and advanced analytics can play a key role in the prevention of cyber-attacks, reducing conduct risk and improving transaction monitoring to prevent financial crime.</a:t>
            </a:r>
          </a:p>
          <a:p>
            <a:pPr algn="just"/>
            <a:endParaRPr lang="en-GB" sz="2000" dirty="0" smtClean="0"/>
          </a:p>
          <a:p>
            <a:pPr algn="just"/>
            <a:r>
              <a:rPr lang="en-GB" sz="2000" dirty="0" err="1" smtClean="0"/>
              <a:t>Fintech</a:t>
            </a:r>
            <a:r>
              <a:rPr lang="en-GB" sz="2000" dirty="0" smtClean="0"/>
              <a:t> market moves beyond lending ‘</a:t>
            </a:r>
            <a:r>
              <a:rPr lang="en-GB" sz="2000" dirty="0" err="1" smtClean="0"/>
              <a:t>Regtech</a:t>
            </a:r>
            <a:r>
              <a:rPr lang="en-GB" sz="2000" dirty="0" smtClean="0"/>
              <a:t>’  is a fast-growing area as MiFID  draws close. There is demand for technologies that help banks verify customers and comply with new banking rules.</a:t>
            </a:r>
            <a:endParaRPr lang="sr-Latn-RS" sz="2000" dirty="0" smtClean="0"/>
          </a:p>
          <a:p>
            <a:pPr algn="just"/>
            <a:endParaRPr lang="en-GB" sz="2000" dirty="0" smtClean="0"/>
          </a:p>
          <a:p>
            <a:pPr marL="342900" indent="-342900" algn="just">
              <a:buFontTx/>
              <a:buChar char="-"/>
            </a:pPr>
            <a:r>
              <a:rPr lang="en-GB" sz="2000" dirty="0" err="1" smtClean="0"/>
              <a:t>Regtech</a:t>
            </a:r>
            <a:r>
              <a:rPr lang="en-GB" sz="2000" dirty="0" smtClean="0"/>
              <a:t> is a blend word of 'regulatory technology' that was created to address </a:t>
            </a:r>
            <a:r>
              <a:rPr lang="en-GB" dirty="0" smtClean="0"/>
              <a:t>regulatory</a:t>
            </a:r>
            <a:r>
              <a:rPr lang="en-GB" sz="2000" dirty="0" smtClean="0"/>
              <a:t> challenges in financial services through innovative technology.</a:t>
            </a:r>
          </a:p>
          <a:p>
            <a:pPr marL="342900" indent="-342900" algn="just">
              <a:buFontTx/>
              <a:buChar char="-"/>
            </a:pPr>
            <a:r>
              <a:rPr lang="en-GB" sz="2000" dirty="0" smtClean="0"/>
              <a:t>The markets in financial instruments directive- MiFID</a:t>
            </a:r>
            <a:endParaRPr lang="en-US" sz="2000" dirty="0"/>
          </a:p>
        </p:txBody>
      </p:sp>
    </p:spTree>
    <p:extLst>
      <p:ext uri="{BB962C8B-B14F-4D97-AF65-F5344CB8AC3E}">
        <p14:creationId xmlns:p14="http://schemas.microsoft.com/office/powerpoint/2010/main" val="29333412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b="1" dirty="0" smtClean="0">
                <a:latin typeface="+mn-lt"/>
              </a:rPr>
              <a:t>Regulatory </a:t>
            </a:r>
            <a:r>
              <a:rPr lang="en-GB" b="1" dirty="0" err="1" smtClean="0">
                <a:latin typeface="+mn-lt"/>
              </a:rPr>
              <a:t>approuch</a:t>
            </a:r>
            <a:r>
              <a:rPr lang="en-GB" b="1" dirty="0" smtClean="0">
                <a:latin typeface="+mn-lt"/>
              </a:rPr>
              <a:t> </a:t>
            </a:r>
            <a:endParaRPr lang="en-US" b="1" dirty="0">
              <a:latin typeface="+mn-lt"/>
            </a:endParaRPr>
          </a:p>
        </p:txBody>
      </p:sp>
      <p:sp>
        <p:nvSpPr>
          <p:cNvPr id="4" name="Rectangle 3"/>
          <p:cNvSpPr/>
          <p:nvPr/>
        </p:nvSpPr>
        <p:spPr>
          <a:xfrm>
            <a:off x="491168" y="2132856"/>
            <a:ext cx="8220830" cy="3447098"/>
          </a:xfrm>
          <a:prstGeom prst="rect">
            <a:avLst/>
          </a:prstGeom>
        </p:spPr>
        <p:txBody>
          <a:bodyPr wrap="square">
            <a:spAutoFit/>
          </a:bodyPr>
          <a:lstStyle/>
          <a:p>
            <a:pPr algn="just"/>
            <a:r>
              <a:rPr lang="en-US" sz="2000" dirty="0" smtClean="0"/>
              <a:t>The Commission invites the European Supervisory Authorities, by Q1 2019, to map current authorizing and licensing approaches for innovative Fin Tech business models.</a:t>
            </a:r>
          </a:p>
          <a:p>
            <a:pPr algn="just"/>
            <a:endParaRPr lang="en-US" sz="2000" dirty="0" smtClean="0"/>
          </a:p>
          <a:p>
            <a:pPr algn="just"/>
            <a:r>
              <a:rPr lang="en-US" sz="2000" dirty="0" smtClean="0"/>
              <a:t>The Commission encourages and will  support joint efforts by market players to develop, by mid-2019, </a:t>
            </a:r>
            <a:r>
              <a:rPr lang="en-US" sz="2000" dirty="0" err="1" smtClean="0"/>
              <a:t>standardised</a:t>
            </a:r>
            <a:r>
              <a:rPr lang="en-US" sz="2000" dirty="0" smtClean="0"/>
              <a:t> application programming interfaces that are compliant with the Payment Services Directive and the General Data.</a:t>
            </a:r>
          </a:p>
          <a:p>
            <a:pPr algn="just"/>
            <a:endParaRPr lang="en-US" sz="2000" dirty="0" smtClean="0"/>
          </a:p>
          <a:p>
            <a:pPr algn="just"/>
            <a:r>
              <a:rPr lang="en-US" sz="2000" dirty="0" smtClean="0"/>
              <a:t>Protection Regulation as a basis for European open banking eco-system covering payment and other accounts.</a:t>
            </a:r>
            <a:endParaRPr lang="en-US" sz="2000" dirty="0"/>
          </a:p>
          <a:p>
            <a:endParaRPr lang="en-US" dirty="0"/>
          </a:p>
        </p:txBody>
      </p:sp>
    </p:spTree>
    <p:extLst>
      <p:ext uri="{BB962C8B-B14F-4D97-AF65-F5344CB8AC3E}">
        <p14:creationId xmlns:p14="http://schemas.microsoft.com/office/powerpoint/2010/main" val="3756091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29856" y="1412776"/>
            <a:ext cx="7848872" cy="5293757"/>
          </a:xfrm>
          <a:prstGeom prst="rect">
            <a:avLst/>
          </a:prstGeom>
        </p:spPr>
        <p:txBody>
          <a:bodyPr wrap="square">
            <a:spAutoFit/>
          </a:bodyPr>
          <a:lstStyle/>
          <a:p>
            <a:pPr algn="just"/>
            <a:r>
              <a:rPr lang="en-US" sz="2000" dirty="0" smtClean="0"/>
              <a:t>Responses to the public consultation raise concerns that the use of such technologies may be prevented or constrained by the existing rules, for </a:t>
            </a:r>
            <a:r>
              <a:rPr lang="en-US" sz="2000" dirty="0" err="1" smtClean="0"/>
              <a:t>examle</a:t>
            </a:r>
            <a:r>
              <a:rPr lang="en-US" sz="2000" dirty="0" smtClean="0"/>
              <a:t> in the following ways</a:t>
            </a:r>
            <a:r>
              <a:rPr lang="sr-Latn-RS" sz="2000" dirty="0" smtClean="0"/>
              <a:t>: </a:t>
            </a:r>
          </a:p>
          <a:p>
            <a:pPr algn="just"/>
            <a:endParaRPr lang="sr-Latn-RS" sz="2000" dirty="0"/>
          </a:p>
          <a:p>
            <a:pPr marL="285750" indent="-285750" algn="just">
              <a:buFontTx/>
              <a:buChar char="-"/>
            </a:pPr>
            <a:r>
              <a:rPr lang="sr-Latn-RS" sz="2000" dirty="0" smtClean="0"/>
              <a:t>blockchain-based applications may raise jurisdictional issues about the law applicable and liability issues;</a:t>
            </a:r>
          </a:p>
          <a:p>
            <a:pPr marL="285750" indent="-285750" algn="just">
              <a:buFontTx/>
              <a:buChar char="-"/>
            </a:pPr>
            <a:r>
              <a:rPr lang="sr-Latn-RS" sz="2000" dirty="0"/>
              <a:t>t</a:t>
            </a:r>
            <a:r>
              <a:rPr lang="sr-Latn-RS" sz="2000" dirty="0" smtClean="0"/>
              <a:t>he legal validity and enforceability of smart contracts may need clarification</a:t>
            </a:r>
          </a:p>
          <a:p>
            <a:pPr marL="285750" indent="-285750" algn="just">
              <a:buFontTx/>
              <a:buChar char="-"/>
            </a:pPr>
            <a:r>
              <a:rPr lang="sr-Latn-RS" sz="2000" dirty="0" smtClean="0"/>
              <a:t>there are uncertainties surrounding the legal status of ICOs and rules applicable to them, as set out already under point 1.1.above; </a:t>
            </a:r>
          </a:p>
          <a:p>
            <a:pPr marL="285750" indent="-285750" algn="just">
              <a:buFontTx/>
              <a:buChar char="-"/>
            </a:pPr>
            <a:r>
              <a:rPr lang="sr-Latn-RS" sz="2000" dirty="0" smtClean="0"/>
              <a:t>Further analysis is necessary to assess the extent to which the legal framework for financial services is technology neutral and able to accommodate FinTech innovation, or whether it needs to be adapted to this end. At the same time, it is necessary to ensure that financial stability, consumer and investor protection, anty money laundering requirements and law enforcement are respected.</a:t>
            </a:r>
            <a:endParaRPr lang="sr-Latn-RS" sz="2000" dirty="0"/>
          </a:p>
          <a:p>
            <a:endParaRPr lang="en-US" dirty="0"/>
          </a:p>
        </p:txBody>
      </p:sp>
      <p:sp>
        <p:nvSpPr>
          <p:cNvPr id="4" name="Title 3"/>
          <p:cNvSpPr>
            <a:spLocks noGrp="1"/>
          </p:cNvSpPr>
          <p:nvPr>
            <p:ph type="title" idx="4294967295"/>
          </p:nvPr>
        </p:nvSpPr>
        <p:spPr>
          <a:xfrm>
            <a:off x="0" y="188913"/>
            <a:ext cx="8229600" cy="1012825"/>
          </a:xfrm>
        </p:spPr>
        <p:txBody>
          <a:bodyPr/>
          <a:lstStyle/>
          <a:p>
            <a:pPr algn="ctr"/>
            <a:r>
              <a:rPr lang="en-US" b="1" dirty="0" smtClean="0">
                <a:latin typeface="+mn-lt"/>
              </a:rPr>
              <a:t>R</a:t>
            </a:r>
            <a:r>
              <a:rPr lang="sr-Latn-RS" b="1" dirty="0" smtClean="0">
                <a:latin typeface="+mn-lt"/>
              </a:rPr>
              <a:t>egulatory approuch</a:t>
            </a:r>
            <a:endParaRPr lang="en-US" b="1" dirty="0">
              <a:latin typeface="+mn-lt"/>
            </a:endParaRPr>
          </a:p>
        </p:txBody>
      </p:sp>
    </p:spTree>
    <p:extLst>
      <p:ext uri="{BB962C8B-B14F-4D97-AF65-F5344CB8AC3E}">
        <p14:creationId xmlns:p14="http://schemas.microsoft.com/office/powerpoint/2010/main" val="24929065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6774" y="260648"/>
            <a:ext cx="8229600" cy="1224136"/>
          </a:xfrm>
        </p:spPr>
        <p:txBody>
          <a:bodyPr>
            <a:noAutofit/>
          </a:bodyPr>
          <a:lstStyle/>
          <a:p>
            <a:pPr algn="ctr"/>
            <a:r>
              <a:rPr lang="en-US" b="1" dirty="0" smtClean="0">
                <a:latin typeface="+mn-lt"/>
              </a:rPr>
              <a:t>FINAL</a:t>
            </a:r>
            <a:r>
              <a:rPr lang="sr-Latn-RS" b="1" dirty="0" smtClean="0">
                <a:latin typeface="+mn-lt"/>
              </a:rPr>
              <a:t> </a:t>
            </a:r>
            <a:r>
              <a:rPr lang="en-US" b="1" dirty="0" smtClean="0">
                <a:latin typeface="+mn-lt"/>
              </a:rPr>
              <a:t>CONCLUSIONS</a:t>
            </a:r>
            <a:endParaRPr lang="en-US" b="1" dirty="0">
              <a:latin typeface="+mn-lt"/>
            </a:endParaRPr>
          </a:p>
        </p:txBody>
      </p:sp>
      <p:sp>
        <p:nvSpPr>
          <p:cNvPr id="4" name="Rectangle 3"/>
          <p:cNvSpPr/>
          <p:nvPr/>
        </p:nvSpPr>
        <p:spPr>
          <a:xfrm>
            <a:off x="897645" y="2564904"/>
            <a:ext cx="7527858" cy="2862322"/>
          </a:xfrm>
          <a:prstGeom prst="rect">
            <a:avLst/>
          </a:prstGeom>
        </p:spPr>
        <p:txBody>
          <a:bodyPr wrap="square">
            <a:spAutoFit/>
          </a:bodyPr>
          <a:lstStyle/>
          <a:p>
            <a:r>
              <a:rPr lang="sr-Latn-RS" sz="2000" dirty="0" smtClean="0"/>
              <a:t>Action 7 in the digital education action plan is aimed at tackling the challenges of digital transformation by launching:</a:t>
            </a:r>
          </a:p>
          <a:p>
            <a:endParaRPr lang="sr-Latn-RS" sz="2000" dirty="0" smtClean="0"/>
          </a:p>
          <a:p>
            <a:pPr marL="285750" indent="-285750">
              <a:buFontTx/>
              <a:buChar char="-"/>
            </a:pPr>
            <a:r>
              <a:rPr lang="sr-Latn-RS" sz="2000" dirty="0" smtClean="0"/>
              <a:t>an EU-wide awareness campaign targeting educator, parents and leaners to foster online safety, cyber hygiene and media literacy;</a:t>
            </a:r>
          </a:p>
          <a:p>
            <a:pPr marL="285750" indent="-285750">
              <a:buFontTx/>
              <a:buChar char="-"/>
            </a:pPr>
            <a:endParaRPr lang="sr-Latn-RS" sz="2000" dirty="0" smtClean="0"/>
          </a:p>
          <a:p>
            <a:pPr marL="285750" indent="-285750">
              <a:buFontTx/>
              <a:buChar char="-"/>
            </a:pPr>
            <a:r>
              <a:rPr lang="sr-Latn-RS" sz="2000" dirty="0" smtClean="0"/>
              <a:t>cyber-security teaching initiative building on the digital competence framework for citizens, to empower people to use technology confidently and responsibly.</a:t>
            </a:r>
            <a:endParaRPr lang="sr-Latn-RS" sz="2000" dirty="0"/>
          </a:p>
        </p:txBody>
      </p:sp>
    </p:spTree>
    <p:extLst>
      <p:ext uri="{BB962C8B-B14F-4D97-AF65-F5344CB8AC3E}">
        <p14:creationId xmlns:p14="http://schemas.microsoft.com/office/powerpoint/2010/main" val="22683471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21196" y="332656"/>
            <a:ext cx="8229600" cy="1143000"/>
          </a:xfrm>
        </p:spPr>
        <p:txBody>
          <a:bodyPr>
            <a:normAutofit/>
          </a:bodyPr>
          <a:lstStyle/>
          <a:p>
            <a:pPr algn="ctr"/>
            <a:r>
              <a:rPr lang="en-US" b="1" kern="1200" dirty="0" smtClean="0">
                <a:solidFill>
                  <a:srgbClr val="000000"/>
                </a:solidFill>
                <a:effectLst/>
                <a:latin typeface="+mn-lt"/>
              </a:rPr>
              <a:t>FINAL CONCLUSIONS</a:t>
            </a:r>
            <a:endParaRPr lang="en-US" b="1" dirty="0">
              <a:latin typeface="+mn-lt"/>
            </a:endParaRPr>
          </a:p>
        </p:txBody>
      </p:sp>
      <p:sp>
        <p:nvSpPr>
          <p:cNvPr id="5" name="Rectangle 4"/>
          <p:cNvSpPr/>
          <p:nvPr/>
        </p:nvSpPr>
        <p:spPr>
          <a:xfrm>
            <a:off x="539552" y="2348880"/>
            <a:ext cx="7992888" cy="3139321"/>
          </a:xfrm>
          <a:prstGeom prst="rect">
            <a:avLst/>
          </a:prstGeom>
        </p:spPr>
        <p:txBody>
          <a:bodyPr wrap="square">
            <a:spAutoFit/>
          </a:bodyPr>
          <a:lstStyle/>
          <a:p>
            <a:pPr algn="just"/>
            <a:r>
              <a:rPr lang="sr-Latn-RS" dirty="0" smtClean="0"/>
              <a:t>The Commission invites the ESAs to map, by Q1 2019, the existing supervisory practices across financial sectors around ICT security and governance requirement, and where appropriate:</a:t>
            </a:r>
          </a:p>
          <a:p>
            <a:pPr algn="just"/>
            <a:endParaRPr lang="sr-Latn-RS" dirty="0"/>
          </a:p>
          <a:p>
            <a:pPr marL="285750" indent="-285750" algn="just">
              <a:buFontTx/>
              <a:buChar char="-"/>
            </a:pPr>
            <a:r>
              <a:rPr lang="sr-Latn-RS" dirty="0" smtClean="0"/>
              <a:t>To consider issuing guidelines aimed at supervisory convergence and enforcement of ICT risk management and mitigation requirements in the EU financial sector;</a:t>
            </a:r>
          </a:p>
          <a:p>
            <a:pPr marL="285750" indent="-285750" algn="just">
              <a:buFontTx/>
              <a:buChar char="-"/>
            </a:pPr>
            <a:endParaRPr lang="sr-Latn-RS" dirty="0" smtClean="0"/>
          </a:p>
          <a:p>
            <a:pPr marL="285750" indent="-285750" algn="just">
              <a:buFontTx/>
              <a:buChar char="-"/>
            </a:pPr>
            <a:r>
              <a:rPr lang="sr-Latn-RS" dirty="0" smtClean="0"/>
              <a:t>If necessary, provide the Commission with technical advice on the need for legislative improvements.</a:t>
            </a:r>
          </a:p>
          <a:p>
            <a:pPr marL="285750" indent="-285750">
              <a:buFontTx/>
              <a:buChar char="-"/>
            </a:pPr>
            <a:endParaRPr lang="en-US" dirty="0"/>
          </a:p>
        </p:txBody>
      </p:sp>
    </p:spTree>
    <p:extLst>
      <p:ext uri="{BB962C8B-B14F-4D97-AF65-F5344CB8AC3E}">
        <p14:creationId xmlns:p14="http://schemas.microsoft.com/office/powerpoint/2010/main" val="31256829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136</TotalTime>
  <Words>648</Words>
  <Application>Microsoft Office PowerPoint</Application>
  <PresentationFormat>On-screen Show (4:3)</PresentationFormat>
  <Paragraphs>46</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Trek</vt:lpstr>
      <vt:lpstr>Digitalisation, FinTech impact and regulation </vt:lpstr>
      <vt:lpstr>FinTech</vt:lpstr>
      <vt:lpstr>CYBER SECURITY</vt:lpstr>
      <vt:lpstr>Regulatory approuch </vt:lpstr>
      <vt:lpstr>Regulatory approuch</vt:lpstr>
      <vt:lpstr>FINAL CONCLUSIONS</vt:lpstr>
      <vt:lpstr>FINAL CONCLUSIONS</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Digitalisation, FinTech impact and regulation</dc:title>
  <dc:creator>UB</dc:creator>
  <cp:lastModifiedBy>UB</cp:lastModifiedBy>
  <cp:revision>26</cp:revision>
  <dcterms:created xsi:type="dcterms:W3CDTF">2018-11-27T11:07:30Z</dcterms:created>
  <dcterms:modified xsi:type="dcterms:W3CDTF">2018-11-28T08:50:20Z</dcterms:modified>
</cp:coreProperties>
</file>