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5" r:id="rId1"/>
  </p:sldMasterIdLst>
  <p:notesMasterIdLst>
    <p:notesMasterId r:id="rId26"/>
  </p:notesMasterIdLst>
  <p:sldIdLst>
    <p:sldId id="256" r:id="rId2"/>
    <p:sldId id="260" r:id="rId3"/>
    <p:sldId id="326" r:id="rId4"/>
    <p:sldId id="327" r:id="rId5"/>
    <p:sldId id="272" r:id="rId6"/>
    <p:sldId id="323" r:id="rId7"/>
    <p:sldId id="277" r:id="rId8"/>
    <p:sldId id="325" r:id="rId9"/>
    <p:sldId id="299" r:id="rId10"/>
    <p:sldId id="279" r:id="rId11"/>
    <p:sldId id="322" r:id="rId12"/>
    <p:sldId id="281" r:id="rId13"/>
    <p:sldId id="282" r:id="rId14"/>
    <p:sldId id="303" r:id="rId15"/>
    <p:sldId id="328" r:id="rId16"/>
    <p:sldId id="298" r:id="rId17"/>
    <p:sldId id="321" r:id="rId18"/>
    <p:sldId id="331" r:id="rId19"/>
    <p:sldId id="330" r:id="rId20"/>
    <p:sldId id="332" r:id="rId21"/>
    <p:sldId id="335" r:id="rId22"/>
    <p:sldId id="334" r:id="rId23"/>
    <p:sldId id="294" r:id="rId24"/>
    <p:sldId id="27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700"/>
    <a:srgbClr val="163676"/>
    <a:srgbClr val="FF7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2" autoAdjust="0"/>
    <p:restoredTop sz="94660"/>
  </p:normalViewPr>
  <p:slideViewPr>
    <p:cSldViewPr>
      <p:cViewPr varScale="1">
        <p:scale>
          <a:sx n="88" d="100"/>
          <a:sy n="88" d="100"/>
        </p:scale>
        <p:origin x="-160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1A09B0F8-6243-45E6-953C-44A92697ACA9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13FB8F07-7E3B-4BE5-8E98-EBEE03B99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382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B8F07-7E3B-4BE5-8E98-EBEE03B996E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09F24-F49A-4EB9-B1DE-D391CF4A90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833C1-FAB9-4945-8919-3573351A2E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893905-9E1B-487E-A47D-172F92016F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B3628-9F35-42A0-9FF1-8D54AAF869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06B839A7-E93E-437D-9611-217A758668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F4A48-D67A-489F-812D-AAA01589A3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D2F8F-3032-4CDD-A3EF-C25DC22FB2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678A2-35EC-4308-A69B-51128F980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8C9A4-BE2A-4601-BD57-7F08A4D522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29B13-AE5E-40B5-988C-64230D65EA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55881-724A-44A8-A238-5D87F47230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9DEDA7B-43B1-4819-BC6A-D59F08811D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ransition spd="slow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2802731" y="4725144"/>
            <a:ext cx="6089749" cy="863600"/>
          </a:xfrm>
        </p:spPr>
        <p:txBody>
          <a:bodyPr tIns="0" rtlCol="0">
            <a:noAutofit/>
          </a:bodyPr>
          <a:lstStyle/>
          <a:p>
            <a:pPr marL="36513" indent="0" algn="r" eaLnBrk="1" fontAlgn="auto" hangingPunct="1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ru-RU" sz="1800" b="1" i="1" dirty="0">
                <a:solidFill>
                  <a:srgbClr val="FE6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Чаленко Сергей Николаевич,</a:t>
            </a:r>
          </a:p>
          <a:p>
            <a:pPr marL="36513" indent="0" algn="r" eaLnBrk="1" fontAlgn="auto" hangingPunct="1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ru-RU" sz="1800" b="1" i="1" dirty="0" smtClean="0">
                <a:solidFill>
                  <a:srgbClr val="FE6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Директор по организации</a:t>
            </a:r>
          </a:p>
          <a:p>
            <a:pPr marL="36513" indent="0" algn="r" eaLnBrk="1" fontAlgn="auto" hangingPunct="1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ru-RU" sz="1800" b="1" i="1" dirty="0" smtClean="0">
                <a:solidFill>
                  <a:srgbClr val="FE6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кассовой работы и инкассации,</a:t>
            </a:r>
          </a:p>
          <a:p>
            <a:pPr marL="36513" indent="0" algn="r" eaLnBrk="1" fontAlgn="auto" hangingPunct="1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ru-RU" sz="1800" b="1" i="1" dirty="0" smtClean="0">
                <a:solidFill>
                  <a:srgbClr val="FE6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ОАО </a:t>
            </a:r>
            <a:r>
              <a:rPr lang="en-US" sz="1800" b="1" i="1" dirty="0" smtClean="0">
                <a:solidFill>
                  <a:srgbClr val="FE6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“</a:t>
            </a:r>
            <a:r>
              <a:rPr lang="ru-RU" sz="1800" b="1" i="1" dirty="0" smtClean="0">
                <a:solidFill>
                  <a:srgbClr val="FE6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Промсвязьбанк</a:t>
            </a:r>
            <a:r>
              <a:rPr lang="en-US" sz="1800" b="1" i="1" dirty="0" smtClean="0">
                <a:solidFill>
                  <a:srgbClr val="FE6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”</a:t>
            </a:r>
            <a:endParaRPr lang="ru-RU" sz="1800" b="1" i="1" dirty="0" smtClean="0">
              <a:solidFill>
                <a:srgbClr val="FE67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36513" indent="0" algn="r" eaLnBrk="1" fontAlgn="auto" hangingPunct="1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endParaRPr lang="ru-RU" sz="1800" dirty="0" smtClean="0">
              <a:solidFill>
                <a:srgbClr val="79766F"/>
              </a:solidFill>
              <a:latin typeface="Verdana" pitchFamily="34" charset="0"/>
            </a:endParaRPr>
          </a:p>
        </p:txBody>
      </p:sp>
      <p:sp>
        <p:nvSpPr>
          <p:cNvPr id="14337" name="Slide Number Placeholder 2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BA7D2B-3CF7-4CB6-B944-676178390ADB}" type="slidenum">
              <a:rPr lang="ru-RU" smtClean="0"/>
              <a:pPr/>
              <a:t>1</a:t>
            </a:fld>
            <a:endParaRPr lang="ru-RU" smtClean="0"/>
          </a:p>
        </p:txBody>
      </p:sp>
      <p:pic>
        <p:nvPicPr>
          <p:cNvPr id="14340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875" y="332656"/>
            <a:ext cx="3233738" cy="725488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0" y="6021288"/>
            <a:ext cx="9144000" cy="923330"/>
          </a:xfrm>
          <a:prstGeom prst="rect">
            <a:avLst/>
          </a:prstGeom>
          <a:solidFill>
            <a:schemeClr val="tx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VI</a:t>
            </a:r>
            <a:r>
              <a:rPr lang="ru-RU" b="1" dirty="0" smtClean="0">
                <a:solidFill>
                  <a:srgbClr val="002060"/>
                </a:solidFill>
              </a:rPr>
              <a:t> Международная конференция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«</a:t>
            </a:r>
            <a:r>
              <a:rPr lang="ru-RU" b="1" dirty="0" smtClean="0">
                <a:solidFill>
                  <a:srgbClr val="002060"/>
                </a:solidFill>
              </a:rPr>
              <a:t>Наличное денежное обращение: </a:t>
            </a:r>
            <a:r>
              <a:rPr lang="ru-RU" b="1" dirty="0">
                <a:solidFill>
                  <a:srgbClr val="002060"/>
                </a:solidFill>
              </a:rPr>
              <a:t>Модели. Стандарты. Тенденции»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21—22 ноября 2013 года, Москва, </a:t>
            </a:r>
            <a:r>
              <a:rPr lang="ru-RU" b="1" dirty="0" smtClean="0">
                <a:solidFill>
                  <a:srgbClr val="002060"/>
                </a:solidFill>
              </a:rPr>
              <a:t>Президент-Отель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912764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Новые подходы в автоматизации обработки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наличности</a:t>
            </a:r>
            <a:endParaRPr lang="en-US" sz="3600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sz="36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повышения ее эффективности. Опыт ОАО «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Промсвязьбанк»</a:t>
            </a:r>
            <a:endParaRPr lang="ru-RU" sz="36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2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CA2CAE-C363-4E0A-9BD1-B79173D62E30}" type="slidenum">
              <a:rPr lang="ru-RU" smtClean="0"/>
              <a:pPr/>
              <a:t>10</a:t>
            </a:fld>
            <a:endParaRPr lang="ru-RU" smtClean="0"/>
          </a:p>
        </p:txBody>
      </p:sp>
      <p:pic>
        <p:nvPicPr>
          <p:cNvPr id="25603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88913"/>
            <a:ext cx="2016125" cy="4524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528" y="688042"/>
            <a:ext cx="882047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Для полнофункционального управления движением денежной наличности необходимо использовать современные программные решения, которые </a:t>
            </a:r>
            <a:r>
              <a:rPr lang="ru-RU" b="1" dirty="0" smtClean="0"/>
              <a:t>позволяют </a:t>
            </a:r>
            <a:r>
              <a:rPr lang="ru-RU" b="1" dirty="0"/>
              <a:t>решить следующие задачи:</a:t>
            </a:r>
            <a:br>
              <a:rPr lang="ru-RU" b="1" dirty="0"/>
            </a:br>
            <a:r>
              <a:rPr lang="ru-RU" b="1" dirty="0"/>
              <a:t>1. Внедрить автоматизированную систему обработки наличности, позволяющую оптимизировать потоки и обороты наличных денежных средств.</a:t>
            </a:r>
            <a:br>
              <a:rPr lang="ru-RU" b="1" dirty="0"/>
            </a:br>
            <a:r>
              <a:rPr lang="ru-RU" b="1" dirty="0"/>
              <a:t>2. Обеспечить планирование и прогнозирование потребности в наличных денежных средствах, при этом оптимизировать остатки в местах хранения (в кассах и банкоматах), а также оптимизировать затраты на инкассацию.</a:t>
            </a:r>
            <a:br>
              <a:rPr lang="ru-RU" b="1" dirty="0"/>
            </a:br>
            <a:r>
              <a:rPr lang="ru-RU" b="1" dirty="0"/>
              <a:t>3. Автоматизировать процесс обработки денежной наличности (от приема инкассаторских сумок до их полной обработки/пересчета), при этом повысить эффективность кассовых операций, увеличить скорость и объемы пересчета наличных денег, а также  усилить контроль за работой кассиров и инкассаторов.</a:t>
            </a:r>
            <a:br>
              <a:rPr lang="ru-RU" b="1" dirty="0"/>
            </a:br>
            <a:r>
              <a:rPr lang="ru-RU" b="1" dirty="0"/>
              <a:t>4.Организовать постоянный учет движения денежных средств, получить возможность оперативного контроля и управления наличными денежными средствами. Обеспечить формирование отчетных документов в соответствии с требованиями ЦБ РФ.</a:t>
            </a:r>
            <a:br>
              <a:rPr lang="ru-RU" b="1" dirty="0"/>
            </a:br>
            <a:r>
              <a:rPr lang="ru-RU" b="1" dirty="0"/>
              <a:t>5. Осуществлять учет расходов, связанных с доставкой, обработкой и хранением наличных денег и анализ эффективности выполненных </a:t>
            </a:r>
            <a:r>
              <a:rPr lang="ru-RU" b="1" dirty="0" smtClean="0"/>
              <a:t>операций.</a:t>
            </a:r>
            <a:endParaRPr lang="ru-RU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2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5B6F7D-8DE7-4C9D-B92E-7C93C9A7BE84}" type="slidenum">
              <a:rPr lang="ru-RU" smtClean="0"/>
              <a:pPr/>
              <a:t>11</a:t>
            </a:fld>
            <a:endParaRPr lang="ru-RU" smtClean="0"/>
          </a:p>
        </p:txBody>
      </p:sp>
      <p:pic>
        <p:nvPicPr>
          <p:cNvPr id="26626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88913"/>
            <a:ext cx="2016125" cy="4524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grpSp>
        <p:nvGrpSpPr>
          <p:cNvPr id="26627" name="Группа 4"/>
          <p:cNvGrpSpPr>
            <a:grpSpLocks/>
          </p:cNvGrpSpPr>
          <p:nvPr/>
        </p:nvGrpSpPr>
        <p:grpSpPr bwMode="auto">
          <a:xfrm>
            <a:off x="170949" y="1772816"/>
            <a:ext cx="8793664" cy="4680520"/>
            <a:chOff x="827584" y="1989137"/>
            <a:chExt cx="7776666" cy="3936916"/>
          </a:xfrm>
          <a:solidFill>
            <a:schemeClr val="tx1">
              <a:lumMod val="95000"/>
            </a:schemeClr>
          </a:solidFill>
        </p:grpSpPr>
        <p:grpSp>
          <p:nvGrpSpPr>
            <p:cNvPr id="26629" name="Группа 6"/>
            <p:cNvGrpSpPr>
              <a:grpSpLocks/>
            </p:cNvGrpSpPr>
            <p:nvPr/>
          </p:nvGrpSpPr>
          <p:grpSpPr bwMode="auto">
            <a:xfrm>
              <a:off x="5507721" y="1989137"/>
              <a:ext cx="3096529" cy="3936916"/>
              <a:chOff x="6156135" y="2204864"/>
              <a:chExt cx="2448313" cy="3456385"/>
            </a:xfrm>
            <a:grpFill/>
          </p:grpSpPr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6156135" y="2204864"/>
                <a:ext cx="2448313" cy="345638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237929" y="2577090"/>
                <a:ext cx="2321391" cy="265919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1600" b="1" i="1" u="sng" dirty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Аппаратные средства</a:t>
                </a:r>
                <a:r>
                  <a:rPr lang="ru-RU" sz="1400" b="1" dirty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:</a:t>
                </a:r>
              </a:p>
              <a:p>
                <a:pPr>
                  <a:defRPr/>
                </a:pPr>
                <a:endParaRPr lang="en-US" sz="1600" b="1" dirty="0">
                  <a:solidFill>
                    <a:schemeClr val="accent4">
                      <a:lumMod val="50000"/>
                    </a:schemeClr>
                  </a:solidFill>
                  <a:latin typeface="Verdana" pitchFamily="34" charset="0"/>
                </a:endParaRPr>
              </a:p>
              <a:p>
                <a:pPr marL="285750" indent="-285750">
                  <a:buFontTx/>
                  <a:buChar char="-"/>
                  <a:defRPr/>
                </a:pPr>
                <a:r>
                  <a:rPr lang="ru-RU" sz="1600" b="1" dirty="0" smtClean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ПК с </a:t>
                </a:r>
                <a:r>
                  <a:rPr lang="en-US" sz="1600" b="1" dirty="0" smtClean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Intel Pentium</a:t>
                </a:r>
                <a:r>
                  <a:rPr lang="ru-RU" sz="1600" b="1" dirty="0" smtClean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 </a:t>
                </a:r>
                <a:r>
                  <a:rPr lang="en-US" sz="1600" b="1" dirty="0" smtClean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D</a:t>
                </a:r>
                <a:endParaRPr lang="ru-RU" sz="1600" b="1" dirty="0" smtClean="0">
                  <a:solidFill>
                    <a:schemeClr val="accent4">
                      <a:lumMod val="50000"/>
                    </a:schemeClr>
                  </a:solidFill>
                  <a:latin typeface="Verdana" pitchFamily="34" charset="0"/>
                </a:endParaRPr>
              </a:p>
              <a:p>
                <a:pPr>
                  <a:defRPr/>
                </a:pPr>
                <a:r>
                  <a:rPr lang="en-US" sz="1600" b="1" dirty="0" smtClean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3.4 </a:t>
                </a:r>
                <a:r>
                  <a:rPr lang="en-US" sz="1600" b="1" dirty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GHz, 1GB </a:t>
                </a:r>
                <a:r>
                  <a:rPr lang="ru-RU" sz="1600" b="1" dirty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ОЗУ</a:t>
                </a:r>
              </a:p>
              <a:p>
                <a:pPr>
                  <a:defRPr/>
                </a:pPr>
                <a:endParaRPr lang="ru-RU" sz="1000" b="1" dirty="0">
                  <a:solidFill>
                    <a:schemeClr val="accent4">
                      <a:lumMod val="50000"/>
                    </a:schemeClr>
                  </a:solidFill>
                  <a:latin typeface="Verdana" pitchFamily="34" charset="0"/>
                </a:endParaRPr>
              </a:p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Штрихкодирование</a:t>
                </a:r>
                <a:r>
                  <a:rPr lang="ru-RU" sz="1600" b="1" dirty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:</a:t>
                </a:r>
              </a:p>
              <a:p>
                <a:pPr>
                  <a:defRPr/>
                </a:pPr>
                <a:r>
                  <a:rPr lang="en-US" sz="1600" b="1" dirty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- </a:t>
                </a:r>
                <a:r>
                  <a:rPr lang="ru-RU" sz="1600" b="1" dirty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Сканер </a:t>
                </a:r>
                <a:r>
                  <a:rPr lang="ru-RU" sz="1600" b="1" dirty="0" err="1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штрихкодов</a:t>
                </a:r>
                <a:r>
                  <a:rPr lang="ru-RU" sz="1600" b="1" dirty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 </a:t>
                </a:r>
                <a:r>
                  <a:rPr lang="en-US" sz="1600" b="1" dirty="0" err="1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CipherLab</a:t>
                </a:r>
                <a:r>
                  <a:rPr lang="en-US" sz="1600" b="1" dirty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 CCD-1000</a:t>
                </a:r>
                <a:r>
                  <a:rPr lang="ru-RU" sz="1600" b="1" dirty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;</a:t>
                </a:r>
                <a:endParaRPr lang="en-US" sz="1600" b="1" dirty="0">
                  <a:solidFill>
                    <a:schemeClr val="accent4">
                      <a:lumMod val="50000"/>
                    </a:schemeClr>
                  </a:solidFill>
                  <a:latin typeface="Verdana" pitchFamily="34" charset="0"/>
                </a:endParaRPr>
              </a:p>
              <a:p>
                <a:pPr>
                  <a:defRPr/>
                </a:pPr>
                <a:r>
                  <a:rPr lang="en-US" sz="1600" b="1" dirty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- </a:t>
                </a:r>
                <a:r>
                  <a:rPr lang="ru-RU" sz="1600" b="1" dirty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Интерфейс </a:t>
                </a:r>
                <a:r>
                  <a:rPr lang="en-US" sz="1600" b="1" dirty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USB-Serial </a:t>
                </a:r>
                <a:r>
                  <a:rPr lang="ru-RU" sz="1600" b="1" dirty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(эмуляция </a:t>
                </a:r>
                <a:r>
                  <a:rPr lang="en-US" sz="1600" b="1" dirty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RS-232</a:t>
                </a:r>
                <a:r>
                  <a:rPr lang="ru-RU" sz="1600" b="1" dirty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);</a:t>
                </a:r>
                <a:endParaRPr lang="en-US" sz="1600" b="1" dirty="0">
                  <a:solidFill>
                    <a:schemeClr val="accent4">
                      <a:lumMod val="50000"/>
                    </a:schemeClr>
                  </a:solidFill>
                  <a:latin typeface="Verdana" pitchFamily="34" charset="0"/>
                </a:endParaRPr>
              </a:p>
              <a:p>
                <a:pPr>
                  <a:defRPr/>
                </a:pPr>
                <a:r>
                  <a:rPr lang="en-US" sz="1600" b="1" dirty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- </a:t>
                </a:r>
                <a:r>
                  <a:rPr lang="ru-RU" sz="1600" b="1" dirty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Принтер </a:t>
                </a:r>
                <a:r>
                  <a:rPr lang="en-US" sz="1600" b="1" dirty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Zebra TLP 2824</a:t>
                </a:r>
                <a:endParaRPr lang="ru-RU" sz="1600" b="1" dirty="0">
                  <a:solidFill>
                    <a:schemeClr val="accent4">
                      <a:lumMod val="50000"/>
                    </a:schemeClr>
                  </a:solidFill>
                  <a:latin typeface="Verdana" pitchFamily="34" charset="0"/>
                </a:endParaRPr>
              </a:p>
              <a:p>
                <a:pPr>
                  <a:defRPr/>
                </a:pPr>
                <a:endParaRPr lang="ru-RU" sz="1000" b="1" dirty="0">
                  <a:solidFill>
                    <a:schemeClr val="accent4">
                      <a:lumMod val="50000"/>
                    </a:schemeClr>
                  </a:solidFill>
                  <a:latin typeface="Verdana" pitchFamily="34" charset="0"/>
                </a:endParaRPr>
              </a:p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Сортировщики банкнот:</a:t>
                </a:r>
                <a:endParaRPr lang="ru-RU" sz="1600" b="1" dirty="0">
                  <a:solidFill>
                    <a:schemeClr val="accent4">
                      <a:lumMod val="50000"/>
                    </a:schemeClr>
                  </a:solidFill>
                  <a:latin typeface="Verdana" pitchFamily="34" charset="0"/>
                </a:endParaRPr>
              </a:p>
              <a:p>
                <a:pPr algn="ctr">
                  <a:defRPr/>
                </a:pPr>
                <a:r>
                  <a:rPr lang="en-US" sz="1600" b="1" dirty="0" smtClean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BPS-20</a:t>
                </a:r>
                <a:r>
                  <a:rPr lang="ru-RU" sz="1600" b="1" dirty="0" smtClean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8</a:t>
                </a:r>
                <a:r>
                  <a:rPr lang="en-US" sz="1600" b="1" dirty="0" smtClean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    </a:t>
                </a:r>
                <a:r>
                  <a:rPr lang="en-US" sz="1600" b="1" dirty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-1</a:t>
                </a:r>
              </a:p>
              <a:p>
                <a:pPr algn="ctr">
                  <a:defRPr/>
                </a:pPr>
                <a:r>
                  <a:rPr lang="en-US" sz="1600" b="1" dirty="0" err="1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Numeron</a:t>
                </a:r>
                <a:r>
                  <a:rPr lang="en-US" sz="1600" b="1" dirty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    </a:t>
                </a:r>
                <a:r>
                  <a:rPr lang="en-US" sz="1600" b="1" dirty="0" smtClean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-</a:t>
                </a:r>
                <a:r>
                  <a:rPr lang="ru-RU" sz="1600" b="1" dirty="0" smtClean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9</a:t>
                </a:r>
                <a:endParaRPr lang="ru-RU" sz="1600" b="1" dirty="0">
                  <a:solidFill>
                    <a:schemeClr val="accent4">
                      <a:lumMod val="50000"/>
                    </a:schemeClr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26630" name="Группа 10"/>
            <p:cNvGrpSpPr>
              <a:grpSpLocks/>
            </p:cNvGrpSpPr>
            <p:nvPr/>
          </p:nvGrpSpPr>
          <p:grpSpPr bwMode="auto">
            <a:xfrm>
              <a:off x="827584" y="4941823"/>
              <a:ext cx="4535763" cy="945979"/>
              <a:chOff x="755577" y="2207256"/>
              <a:chExt cx="2447610" cy="3453967"/>
            </a:xfrm>
            <a:grpFill/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755577" y="2207256"/>
                <a:ext cx="2447610" cy="3453967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35601" y="2439402"/>
                <a:ext cx="2329869" cy="293530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1600" b="1" i="1" u="sng" dirty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Программные средства «АСОН»</a:t>
                </a:r>
                <a:r>
                  <a:rPr lang="ru-RU" sz="1400" b="1" dirty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:</a:t>
                </a:r>
                <a:endParaRPr lang="en-US" sz="1400" b="1" dirty="0">
                  <a:solidFill>
                    <a:schemeClr val="accent4">
                      <a:lumMod val="50000"/>
                    </a:schemeClr>
                  </a:solidFill>
                  <a:latin typeface="Verdana" pitchFamily="34" charset="0"/>
                </a:endParaRPr>
              </a:p>
              <a:p>
                <a:pPr>
                  <a:defRPr/>
                </a:pPr>
                <a:r>
                  <a:rPr lang="ru-RU" sz="1400" b="1" dirty="0" smtClean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  - </a:t>
                </a:r>
                <a:r>
                  <a:rPr lang="en-US" sz="1400" b="1" dirty="0" smtClean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Windows </a:t>
                </a:r>
                <a:r>
                  <a:rPr lang="en-US" sz="1400" b="1" dirty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XP SP2</a:t>
                </a:r>
              </a:p>
              <a:p>
                <a:pPr>
                  <a:defRPr/>
                </a:pPr>
                <a:r>
                  <a:rPr lang="ru-RU" sz="1400" b="1" dirty="0" smtClean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  - </a:t>
                </a:r>
                <a:r>
                  <a:rPr lang="en-US" sz="1400" b="1" dirty="0" err="1" smtClean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Interbase</a:t>
                </a:r>
                <a:r>
                  <a:rPr lang="en-US" sz="1400" b="1" dirty="0" smtClean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 </a:t>
                </a:r>
                <a:r>
                  <a:rPr lang="en-US" sz="1400" b="1" dirty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6 DB 6.0.0.627</a:t>
                </a:r>
              </a:p>
              <a:p>
                <a:pPr>
                  <a:defRPr/>
                </a:pPr>
                <a:r>
                  <a:rPr lang="ru-RU" sz="1400" b="1" dirty="0" smtClean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  - </a:t>
                </a:r>
                <a:r>
                  <a:rPr lang="en-US" sz="1400" b="1" dirty="0" smtClean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BDE </a:t>
                </a:r>
                <a:r>
                  <a:rPr lang="en-US" sz="1400" b="1" dirty="0" err="1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Ver</a:t>
                </a:r>
                <a:r>
                  <a:rPr lang="en-US" sz="1400" b="1" dirty="0">
                    <a:solidFill>
                      <a:schemeClr val="accent4">
                        <a:lumMod val="50000"/>
                      </a:schemeClr>
                    </a:solidFill>
                    <a:latin typeface="Verdana" pitchFamily="34" charset="0"/>
                  </a:rPr>
                  <a:t> 5.01</a:t>
                </a:r>
                <a:endParaRPr lang="ru-RU" sz="1600" b="1" dirty="0">
                  <a:solidFill>
                    <a:schemeClr val="accent4">
                      <a:lumMod val="50000"/>
                    </a:schemeClr>
                  </a:solidFill>
                  <a:latin typeface="Verdana" pitchFamily="34" charset="0"/>
                </a:endParaRPr>
              </a:p>
            </p:txBody>
          </p:sp>
        </p:grpSp>
        <p:pic>
          <p:nvPicPr>
            <p:cNvPr id="26631" name="Рисунок 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9592" y="1989137"/>
              <a:ext cx="4328778" cy="275880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338638" y="674693"/>
            <a:ext cx="84100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E6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Состав ПТК «АСОН</a:t>
            </a:r>
            <a:r>
              <a:rPr lang="ru-RU" sz="2800" b="1" dirty="0" smtClean="0">
                <a:solidFill>
                  <a:srgbClr val="FE6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» </a:t>
            </a:r>
            <a:endParaRPr lang="en-US" sz="2800" b="1" dirty="0" smtClean="0">
              <a:solidFill>
                <a:srgbClr val="FE67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FE6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 Промсвязьбанке (используется с 2002 г.)</a:t>
            </a:r>
            <a:endParaRPr lang="ru-RU" sz="2800" b="1" dirty="0">
              <a:solidFill>
                <a:srgbClr val="FE67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245854-BBCB-4256-B9F5-6C3717CA1AAF}" type="slidenum">
              <a:rPr lang="ru-RU" smtClean="0"/>
              <a:pPr/>
              <a:t>12</a:t>
            </a:fld>
            <a:endParaRPr lang="ru-RU" smtClean="0"/>
          </a:p>
        </p:txBody>
      </p:sp>
      <p:pic>
        <p:nvPicPr>
          <p:cNvPr id="27651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88913"/>
            <a:ext cx="2016125" cy="4524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7653" name="Заголовок 1"/>
          <p:cNvSpPr txBox="1">
            <a:spLocks/>
          </p:cNvSpPr>
          <p:nvPr/>
        </p:nvSpPr>
        <p:spPr bwMode="auto">
          <a:xfrm>
            <a:off x="467542" y="692696"/>
            <a:ext cx="8352929" cy="315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r>
              <a:rPr lang="ru-RU" sz="2000" b="1" dirty="0"/>
              <a:t>Обработка денежной наличности с использованием программного обеспечения АСОН позволяет формировать </a:t>
            </a:r>
            <a:r>
              <a:rPr lang="ru-RU" sz="2000" b="1" dirty="0" smtClean="0"/>
              <a:t>в электронной форме, в любой момент  следующие </a:t>
            </a:r>
            <a:r>
              <a:rPr lang="ru-RU" sz="2000" b="1" dirty="0"/>
              <a:t>отчеты</a:t>
            </a:r>
            <a:r>
              <a:rPr lang="ru-RU" sz="2000" b="1" dirty="0" smtClean="0"/>
              <a:t>:</a:t>
            </a:r>
          </a:p>
          <a:p>
            <a:endParaRPr lang="ru-RU" sz="2000" b="1" dirty="0"/>
          </a:p>
          <a:p>
            <a:r>
              <a:rPr lang="ru-RU" sz="2000" b="1" dirty="0" smtClean="0"/>
              <a:t>  - </a:t>
            </a:r>
            <a:r>
              <a:rPr lang="ru-RU" sz="2000" b="1" dirty="0"/>
              <a:t>контрольная </a:t>
            </a:r>
            <a:r>
              <a:rPr lang="ru-RU" sz="2000" b="1" dirty="0" smtClean="0"/>
              <a:t>ведомость по пересчету денежной наличности;</a:t>
            </a:r>
          </a:p>
          <a:p>
            <a:r>
              <a:rPr lang="ru-RU" sz="2000" b="1" dirty="0" smtClean="0"/>
              <a:t>  - справка купюрного строения;</a:t>
            </a:r>
            <a:endParaRPr lang="ru-RU" sz="2000" b="1" dirty="0"/>
          </a:p>
          <a:p>
            <a:r>
              <a:rPr lang="ru-RU" sz="2000" b="1" dirty="0" smtClean="0"/>
              <a:t>  - </a:t>
            </a:r>
            <a:r>
              <a:rPr lang="ru-RU" sz="2000" b="1" dirty="0"/>
              <a:t>журнал учета принятых </a:t>
            </a:r>
            <a:r>
              <a:rPr lang="ru-RU" sz="2000" b="1" dirty="0" smtClean="0"/>
              <a:t>сумок;</a:t>
            </a:r>
            <a:endParaRPr lang="ru-RU" sz="2000" b="1" dirty="0"/>
          </a:p>
          <a:p>
            <a:r>
              <a:rPr lang="ru-RU" sz="2000" b="1" dirty="0" smtClean="0"/>
              <a:t>  - </a:t>
            </a:r>
            <a:r>
              <a:rPr lang="ru-RU" sz="2000" b="1" dirty="0"/>
              <a:t>справка о принятых сумках и порожних </a:t>
            </a:r>
            <a:r>
              <a:rPr lang="ru-RU" sz="2000" b="1" dirty="0" smtClean="0"/>
              <a:t>сумках;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- карточка клиентской </a:t>
            </a:r>
            <a:r>
              <a:rPr lang="ru-RU" sz="2000" b="1" dirty="0" err="1" smtClean="0"/>
              <a:t>ошибаемости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043607" y="3933056"/>
            <a:ext cx="7200800" cy="2304256"/>
            <a:chOff x="523404" y="4077072"/>
            <a:chExt cx="7576988" cy="2520280"/>
          </a:xfrm>
        </p:grpSpPr>
        <p:pic>
          <p:nvPicPr>
            <p:cNvPr id="9" name="Рисунок 8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04" y="4077072"/>
              <a:ext cx="3672408" cy="25202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4077072"/>
              <a:ext cx="3672408" cy="252028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2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F42120-5AE8-4184-B098-88C7EBE06186}" type="slidenum">
              <a:rPr lang="ru-RU" smtClean="0"/>
              <a:pPr/>
              <a:t>13</a:t>
            </a:fld>
            <a:endParaRPr lang="ru-RU" smtClean="0"/>
          </a:p>
        </p:txBody>
      </p:sp>
      <p:pic>
        <p:nvPicPr>
          <p:cNvPr id="2867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88913"/>
            <a:ext cx="2016125" cy="4524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8678" name="Picture 6" descr="5000R_10_a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237917"/>
            <a:ext cx="3133192" cy="137893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7544" y="692696"/>
            <a:ext cx="84970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Автоматизация обработки денежной наличности с применением АСОН уменьшает операционные риски, связанные со спорными ситуациями по пересчету. Программное обеспечение фиксирует реальное время пересчета и фактическое количество денежных средств, что позволяет при просмотре видеозаписи объективно оценить и решить конфликтную ситуацию с клиентом</a:t>
            </a:r>
            <a:r>
              <a:rPr lang="ru-RU" sz="2000" b="1" dirty="0" smtClean="0"/>
              <a:t>.</a:t>
            </a:r>
          </a:p>
          <a:p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Заметно снижается нагрузка на кассовых работников, а, следовательно, и число ошибок, связанных с человеческим фактором (усталость, отвлечение внимания, недостаточный опыт и др</a:t>
            </a:r>
            <a:r>
              <a:rPr lang="ru-RU" sz="2000" b="1" dirty="0" smtClean="0"/>
              <a:t>.).</a:t>
            </a:r>
          </a:p>
          <a:p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Автоматизированная система существенно повышает производительность кассовых операций</a:t>
            </a:r>
            <a:r>
              <a:rPr lang="ru-RU" sz="2000" b="1" dirty="0" smtClean="0"/>
              <a:t>.</a:t>
            </a:r>
            <a:endParaRPr lang="ru-RU" sz="2000" dirty="0"/>
          </a:p>
        </p:txBody>
      </p:sp>
      <p:pic>
        <p:nvPicPr>
          <p:cNvPr id="8" name="Picture 7" descr="500R_10_a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8092" y="5216673"/>
            <a:ext cx="3165955" cy="1400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436" name="Group 16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12049158"/>
              </p:ext>
            </p:extLst>
          </p:nvPr>
        </p:nvGraphicFramePr>
        <p:xfrm>
          <a:off x="179513" y="2060848"/>
          <a:ext cx="8856983" cy="4477032"/>
        </p:xfrm>
        <a:graphic>
          <a:graphicData uri="http://schemas.openxmlformats.org/drawingml/2006/table">
            <a:tbl>
              <a:tblPr/>
              <a:tblGrid>
                <a:gridCol w="5328591"/>
                <a:gridCol w="1728192"/>
                <a:gridCol w="1800200"/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Выполняемые операции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без АСОН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 АСОН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Время, затрачиваемое на прием одной сумки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мин.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мин.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5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Время, затрачиваемое на пересчет одной сумки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мин. 05 сек.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мин. 55 сек.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Время, затрачиваемое на формирование контрольной ведомости (занесение данных по пересчету одной сумки)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мин. 10 сек.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автоматически, по запросу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4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Время, затрачиваемое на формирование справки о принятых и порожних сумках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 мин. 30 сек.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мин. 10 сек.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6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Время, затрачиваемое кассиром-контролером при завершении дня при подведении итогов по контрольной ведомости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 сек. на одну сумку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автоматически, по запросу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Время, затрачиваемое кассовыми работниками при завершении дня при подведении итогов по справке купюрного строения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 сек. на одну сумку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автоматически, по запросу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мин. 25 сек.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 мин. 05 сек.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697" name="Slide Number Placeholder 2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3B88D1-ADDE-4448-B79E-1964D23C67BF}" type="slidenum">
              <a:rPr lang="ru-RU" smtClean="0"/>
              <a:pPr/>
              <a:t>14</a:t>
            </a:fld>
            <a:endParaRPr lang="ru-RU" smtClean="0"/>
          </a:p>
        </p:txBody>
      </p:sp>
      <p:pic>
        <p:nvPicPr>
          <p:cNvPr id="29729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88913"/>
            <a:ext cx="2016125" cy="4524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20688"/>
            <a:ext cx="9143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E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Сравнительная характеристика усредненных временных параметров кассовых операций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2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F42120-5AE8-4184-B098-88C7EBE06186}" type="slidenum">
              <a:rPr lang="ru-RU" smtClean="0"/>
              <a:pPr/>
              <a:t>15</a:t>
            </a:fld>
            <a:endParaRPr lang="ru-RU" smtClean="0"/>
          </a:p>
        </p:txBody>
      </p:sp>
      <p:pic>
        <p:nvPicPr>
          <p:cNvPr id="2867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88913"/>
            <a:ext cx="2016125" cy="4524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7544" y="692696"/>
            <a:ext cx="84970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Таким образом, введенная в Банке автоматизация </a:t>
            </a:r>
            <a:r>
              <a:rPr lang="ru-RU" sz="2000" b="1" dirty="0"/>
              <a:t>обработки денежной наличности с применением АСОН </a:t>
            </a:r>
            <a:r>
              <a:rPr lang="ru-RU" sz="2000" b="1" dirty="0" smtClean="0"/>
              <a:t>сократила рабочее время кассовых работников, затрачиваемое на обработку денежной наличности из одной сумки в среднем более, чем на 5 минут.</a:t>
            </a:r>
          </a:p>
          <a:p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С учетом того, что среднее число обрабатываемых сумок в сутки составляет порядка 700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шт., то для приема и пересчета денежной наличности из сумок без АСОН потребовалось бы дополнительно 9 кассовых работников. Количество персонала представлено с учетом сменного графика.</a:t>
            </a:r>
          </a:p>
          <a:p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Автоматизированная система </a:t>
            </a:r>
            <a:r>
              <a:rPr lang="ru-RU" sz="2000" b="1" dirty="0" smtClean="0"/>
              <a:t>обработки денежной наличности АСОН существенно </a:t>
            </a:r>
            <a:r>
              <a:rPr lang="ru-RU" sz="2000" b="1" dirty="0"/>
              <a:t>повышает производительность кассовых операций</a:t>
            </a:r>
            <a:r>
              <a:rPr lang="ru-RU" sz="2000" b="1" dirty="0" smtClean="0"/>
              <a:t>. </a:t>
            </a:r>
          </a:p>
          <a:p>
            <a:endParaRPr lang="ru-RU" sz="2000" b="1" dirty="0"/>
          </a:p>
          <a:p>
            <a:r>
              <a:rPr lang="ru-RU" sz="2000" b="1" dirty="0" smtClean="0"/>
              <a:t>Однако в настоящее время мы оканчиваем проект внедрения новой автоматизированной системы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SC-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Наличность</a:t>
            </a:r>
            <a:r>
              <a:rPr lang="ru-RU" sz="2000" b="1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8108289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2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5D35D4-B956-4519-B38B-EAB55F3E4E72}" type="slidenum">
              <a:rPr lang="ru-RU" smtClean="0"/>
              <a:pPr/>
              <a:t>16</a:t>
            </a:fld>
            <a:endParaRPr lang="ru-RU" smtClean="0"/>
          </a:p>
        </p:txBody>
      </p:sp>
      <p:pic>
        <p:nvPicPr>
          <p:cNvPr id="17411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88913"/>
            <a:ext cx="2016125" cy="4524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7504" y="683667"/>
            <a:ext cx="8784083" cy="10171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FE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Согласно заявленным параметрам, автоматизированная система «</a:t>
            </a:r>
            <a:r>
              <a:rPr lang="en-US" sz="2400" b="1" dirty="0" smtClean="0">
                <a:solidFill>
                  <a:srgbClr val="FE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</a:t>
            </a:r>
            <a:r>
              <a:rPr lang="ru-RU" sz="2400" b="1" dirty="0" smtClean="0">
                <a:solidFill>
                  <a:srgbClr val="FE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-Наличность»</a:t>
            </a:r>
            <a:endParaRPr lang="ru-RU" sz="2400" b="1" dirty="0">
              <a:solidFill>
                <a:srgbClr val="FE6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519" y="1700808"/>
            <a:ext cx="8784977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При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приеме денежной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наличности: </a:t>
            </a:r>
          </a:p>
          <a:p>
            <a:pPr lvl="1">
              <a:buFont typeface="Wingdings" pitchFamily="2" charset="2"/>
              <a:buNone/>
              <a:defRPr/>
            </a:pP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Сокращает время приема сумки</a:t>
            </a:r>
            <a:r>
              <a:rPr lang="en-US" sz="2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2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мешка</a:t>
            </a:r>
            <a:r>
              <a:rPr lang="en-US" sz="20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2000" b="1" dirty="0">
              <a:solidFill>
                <a:srgbClr val="FF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Гарантирует 100% исключение ошибок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Позволяет зарегистрировать данные о купюрном строении вложения</a:t>
            </a:r>
          </a:p>
          <a:p>
            <a:pPr lvl="1"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При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пересчете денежной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наличности:</a:t>
            </a:r>
          </a:p>
          <a:p>
            <a:pPr lvl="1">
              <a:defRPr/>
            </a:pP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В 2-3 раза сокращает </a:t>
            </a:r>
            <a:r>
              <a:rPr lang="ru-RU" sz="20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временной процесс по обработке наличных денег в кассе пересчета (формирование сумок на </a:t>
            </a:r>
            <a:r>
              <a:rPr lang="en-US" sz="20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ru-RU" sz="20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подкрепление</a:t>
            </a:r>
            <a:r>
              <a:rPr lang="en-US" sz="20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ru-RU" sz="20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пересчет наличных денег из кассет АТМ, платежных терминалов и инкассаторских сумок).</a:t>
            </a:r>
            <a:endParaRPr lang="ru-RU" sz="20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Обеспечивает учет в разрезе купюрного строения банкнот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Обеспечивает обратную связь с </a:t>
            </a:r>
            <a:r>
              <a:rPr lang="ru-RU" sz="20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кассиром</a:t>
            </a:r>
            <a:endParaRPr lang="ru-RU" sz="20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2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79956F-C77E-4789-8078-5D4FF299B2D8}" type="slidenum">
              <a:rPr lang="ru-RU" smtClean="0"/>
              <a:pPr/>
              <a:t>17</a:t>
            </a:fld>
            <a:endParaRPr lang="ru-RU" smtClean="0"/>
          </a:p>
        </p:txBody>
      </p:sp>
      <p:pic>
        <p:nvPicPr>
          <p:cNvPr id="73732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88913"/>
            <a:ext cx="2016125" cy="4524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20688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E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 выполняет следующие функции: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1188" y="1052736"/>
            <a:ext cx="8280400" cy="585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высокой скорости и надежности приема и пересчета денежной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наличности;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стыковки со счетно-денежной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техникой;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автоматизированное получение всей необходимой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отчетности;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оперативный анализ и необходимую отчетность о движении и остатках денежной наличности в разрезе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качества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купюрного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строения;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Функционирование автоматизированного рабочего места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заведующего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кассой;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ведение в электронном виде книг заведующего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кассой;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единообразное совершение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кассовых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операций, операций хранения, перевозки и инкассации денежной наличности и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ценностей;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исключение повторного ввода информации на всем протяжении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цикла учета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обработки денежной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наличности;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автоматического расчета и взыскание комиссионного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вознаграждения;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контроль полноты и своевременности поступления комиссионного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вознаграждения.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2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79956F-C77E-4789-8078-5D4FF299B2D8}" type="slidenum">
              <a:rPr lang="ru-RU" smtClean="0"/>
              <a:pPr/>
              <a:t>18</a:t>
            </a:fld>
            <a:endParaRPr lang="ru-RU" smtClean="0"/>
          </a:p>
        </p:txBody>
      </p:sp>
      <p:pic>
        <p:nvPicPr>
          <p:cNvPr id="73732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88913"/>
            <a:ext cx="2016125" cy="4524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74693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E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Функции управления инкассацией: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204" y="1340768"/>
            <a:ext cx="7921252" cy="336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правление полностью автоматизировано;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процессом инкассации и перевозок (формирование графиков заездов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автоматическая подготовка и ведение всех видов документов, связанных с работой по инкассации (явочных карточек, графиков заездов, нарядов и табелей учета рабочего времени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анализ показателей по результатам работы службы инкассации и 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перевозок;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расчеты платы за услуги (расчет сумм комиссионного вознаграждения, включая плату за перевозки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7" descr="top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547" y="4941168"/>
            <a:ext cx="5904904" cy="1381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154045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2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79956F-C77E-4789-8078-5D4FF299B2D8}" type="slidenum">
              <a:rPr lang="ru-RU" smtClean="0"/>
              <a:pPr/>
              <a:t>19</a:t>
            </a:fld>
            <a:endParaRPr lang="ru-RU" smtClean="0"/>
          </a:p>
        </p:txBody>
      </p:sp>
      <p:pic>
        <p:nvPicPr>
          <p:cNvPr id="73732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88913"/>
            <a:ext cx="2016125" cy="4524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15616" y="-27384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E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взаимодействия элементов системы ПО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 descr="Учет и обработка денежной налично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9"/>
            <a:ext cx="7560840" cy="5760639"/>
          </a:xfrm>
          <a:prstGeom prst="rect">
            <a:avLst/>
          </a:prstGeom>
          <a:noFill/>
          <a:ln w="9525">
            <a:solidFill>
              <a:srgbClr val="FE67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98379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2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BEC92C-6DA7-4486-8A1F-B0032B1D87CE}" type="slidenum">
              <a:rPr lang="ru-RU" smtClean="0"/>
              <a:pPr/>
              <a:t>2</a:t>
            </a:fld>
            <a:endParaRPr lang="ru-RU" smtClean="0"/>
          </a:p>
        </p:txBody>
      </p:sp>
      <p:pic>
        <p:nvPicPr>
          <p:cNvPr id="16388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88913"/>
            <a:ext cx="2016125" cy="4524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99591" y="1268760"/>
            <a:ext cx="792088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Введение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1. Особенности современного НДО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2. Кассовые операции, их эффективность и методы ее 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повышения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3. Программные и аппаратные решения для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бэк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-офиса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4. Автоматизированный программно-технический комплекс АСОН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5.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Проект 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внедрения автоматизированной системы 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SC-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Наличность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 </a:t>
            </a:r>
            <a:endParaRPr lang="ru-RU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Заключение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692696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СОДЕРЖАНИЕ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2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79956F-C77E-4789-8078-5D4FF299B2D8}" type="slidenum">
              <a:rPr lang="ru-RU" smtClean="0"/>
              <a:pPr/>
              <a:t>20</a:t>
            </a:fld>
            <a:endParaRPr lang="ru-RU" smtClean="0"/>
          </a:p>
        </p:txBody>
      </p:sp>
      <p:pic>
        <p:nvPicPr>
          <p:cNvPr id="73732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88913"/>
            <a:ext cx="2016125" cy="4524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74693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FE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Подсистема </a:t>
            </a:r>
            <a:r>
              <a:rPr lang="ru-RU" altLang="ru-RU" sz="2800" b="1" dirty="0">
                <a:solidFill>
                  <a:srgbClr val="FE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altLang="ru-RU" sz="2800" b="1" dirty="0" smtClean="0">
                <a:solidFill>
                  <a:srgbClr val="FE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Кассовый узел»</a:t>
            </a:r>
            <a:r>
              <a:rPr lang="ru-RU" sz="2800" b="1" dirty="0" smtClean="0">
                <a:solidFill>
                  <a:srgbClr val="FE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67545" y="1340768"/>
            <a:ext cx="8497068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indent="17145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eaLnBrk="1" hangingPunct="1">
              <a:buFont typeface="Arial" charset="0"/>
              <a:buChar char="•"/>
            </a:pPr>
            <a:endParaRPr lang="ru-RU" altLang="ru-RU" sz="2000" b="1" dirty="0" smtClean="0"/>
          </a:p>
          <a:p>
            <a:pPr lvl="1" eaLnBrk="1" hangingPunct="1">
              <a:buFont typeface="Arial" charset="0"/>
              <a:buChar char="•"/>
            </a:pPr>
            <a:r>
              <a:rPr lang="ru-RU" altLang="ru-RU" sz="2000" b="1" dirty="0" smtClean="0"/>
              <a:t>увеличивает </a:t>
            </a:r>
            <a:r>
              <a:rPr lang="ru-RU" altLang="ru-RU" sz="2000" b="1" dirty="0"/>
              <a:t>производительность </a:t>
            </a:r>
            <a:r>
              <a:rPr lang="ru-RU" altLang="ru-RU" sz="2000" b="1" dirty="0" smtClean="0"/>
              <a:t>труда;</a:t>
            </a:r>
            <a:endParaRPr lang="ru-RU" altLang="ru-RU" sz="2000" b="1" dirty="0"/>
          </a:p>
          <a:p>
            <a:pPr lvl="1" eaLnBrk="1" hangingPunct="1">
              <a:buFont typeface="Arial" charset="0"/>
              <a:buChar char="•"/>
            </a:pPr>
            <a:r>
              <a:rPr lang="ru-RU" altLang="ru-RU" sz="2000" b="1" dirty="0"/>
              <a:t>сокращает нагрузку на </a:t>
            </a:r>
            <a:r>
              <a:rPr lang="ru-RU" altLang="ru-RU" sz="2000" b="1" dirty="0" smtClean="0"/>
              <a:t>кассовых работников;</a:t>
            </a:r>
            <a:endParaRPr lang="ru-RU" altLang="ru-RU" sz="2000" b="1" dirty="0"/>
          </a:p>
          <a:p>
            <a:pPr lvl="1" eaLnBrk="1" hangingPunct="1">
              <a:buFont typeface="Arial" charset="0"/>
              <a:buChar char="•"/>
            </a:pPr>
            <a:r>
              <a:rPr lang="ru-RU" altLang="ru-RU" sz="2000" b="1" dirty="0"/>
              <a:t>исключает ошибки при обработке денежной наличности, в том числе связанные с человеческим </a:t>
            </a:r>
            <a:r>
              <a:rPr lang="ru-RU" altLang="ru-RU" sz="2000" b="1" dirty="0" smtClean="0"/>
              <a:t>фактором;</a:t>
            </a:r>
            <a:endParaRPr lang="ru-RU" altLang="ru-RU" sz="2000" b="1" dirty="0"/>
          </a:p>
          <a:p>
            <a:pPr lvl="1" eaLnBrk="1" hangingPunct="1">
              <a:buFont typeface="Arial" charset="0"/>
              <a:buChar char="•"/>
            </a:pPr>
            <a:r>
              <a:rPr lang="ru-RU" altLang="ru-RU" sz="2000" b="1" dirty="0"/>
              <a:t>позволяет существенно увеличить объемы обрабатываемой денежной наличности без увеличения штата и других </a:t>
            </a:r>
            <a:r>
              <a:rPr lang="ru-RU" altLang="ru-RU" sz="2000" b="1" dirty="0" smtClean="0"/>
              <a:t>затрат;</a:t>
            </a:r>
            <a:endParaRPr lang="ru-RU" altLang="ru-RU" sz="2000" b="1" dirty="0"/>
          </a:p>
          <a:p>
            <a:pPr lvl="1" eaLnBrk="1" hangingPunct="1">
              <a:buFont typeface="Arial" charset="0"/>
              <a:buChar char="•"/>
            </a:pPr>
            <a:r>
              <a:rPr lang="ru-RU" altLang="ru-RU" sz="2000" b="1" dirty="0"/>
              <a:t>включает специальное кассовое  оборудование для автоматического съема показателей со счетно-денежных </a:t>
            </a:r>
            <a:r>
              <a:rPr lang="ru-RU" altLang="ru-RU" sz="2000" b="1" dirty="0" smtClean="0"/>
              <a:t>машин;</a:t>
            </a:r>
            <a:endParaRPr lang="ru-RU" altLang="ru-RU" sz="2000" b="1" dirty="0"/>
          </a:p>
          <a:p>
            <a:pPr lvl="1" eaLnBrk="1" hangingPunct="1">
              <a:buFont typeface="Arial" charset="0"/>
              <a:buChar char="•"/>
            </a:pPr>
            <a:r>
              <a:rPr lang="ru-RU" altLang="ru-RU" sz="2000" b="1" dirty="0"/>
              <a:t>содержит интерфейсы взаимодействия с </a:t>
            </a:r>
            <a:r>
              <a:rPr lang="ru-RU" altLang="ru-RU" sz="2000" b="1" dirty="0" smtClean="0"/>
              <a:t>ССМ.</a:t>
            </a:r>
            <a:endParaRPr lang="ru-RU" alt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9154045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2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79956F-C77E-4789-8078-5D4FF299B2D8}" type="slidenum">
              <a:rPr lang="ru-RU" smtClean="0"/>
              <a:pPr/>
              <a:t>21</a:t>
            </a:fld>
            <a:endParaRPr lang="ru-RU" smtClean="0"/>
          </a:p>
        </p:txBody>
      </p:sp>
      <p:pic>
        <p:nvPicPr>
          <p:cNvPr id="73732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88913"/>
            <a:ext cx="2016125" cy="4524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20688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FE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Подсистема </a:t>
            </a:r>
            <a:r>
              <a:rPr lang="ru-RU" altLang="ru-RU" sz="2800" b="1" dirty="0">
                <a:solidFill>
                  <a:srgbClr val="FE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altLang="ru-RU" sz="2800" b="1" dirty="0" smtClean="0">
                <a:solidFill>
                  <a:srgbClr val="FE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Кассовый узел» (модули)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611188" y="1189606"/>
            <a:ext cx="8280400" cy="581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ru-RU" altLang="ru-RU" sz="1800" b="1" dirty="0" smtClean="0"/>
          </a:p>
          <a:p>
            <a:pPr algn="ctr" eaLnBrk="1" hangingPunct="1">
              <a:lnSpc>
                <a:spcPct val="90000"/>
              </a:lnSpc>
            </a:pPr>
            <a:r>
              <a:rPr lang="ru-RU" altLang="ru-RU" sz="1800" b="1" dirty="0" smtClean="0"/>
              <a:t>Модуль </a:t>
            </a:r>
            <a:r>
              <a:rPr lang="ru-RU" altLang="ru-RU" sz="1800" b="1" dirty="0"/>
              <a:t>«Касса пересчета» обеспечивает</a:t>
            </a:r>
            <a:r>
              <a:rPr lang="ru-RU" altLang="ru-RU" sz="1800" b="1" dirty="0" smtClean="0"/>
              <a:t>:</a:t>
            </a:r>
          </a:p>
          <a:p>
            <a:pPr algn="ctr" eaLnBrk="1" hangingPunct="1">
              <a:lnSpc>
                <a:spcPct val="90000"/>
              </a:lnSpc>
            </a:pPr>
            <a:endParaRPr lang="ru-RU" altLang="ru-RU" sz="1800" b="1" dirty="0"/>
          </a:p>
          <a:p>
            <a:pPr marL="742950" lvl="1" indent="-285750" eaLnBrk="1" hangingPunct="1">
              <a:buFont typeface="Wingdings" panose="05000000000000000000" pitchFamily="2" charset="2"/>
              <a:buChar char="q"/>
            </a:pPr>
            <a:r>
              <a:rPr lang="ru-RU" altLang="ru-RU" sz="1600" dirty="0" smtClean="0"/>
              <a:t>пересчет </a:t>
            </a:r>
            <a:r>
              <a:rPr lang="ru-RU" altLang="ru-RU" sz="1600" dirty="0"/>
              <a:t>сумок, мешков, инкассаторских пакетов, кассет банкоматов</a:t>
            </a:r>
          </a:p>
          <a:p>
            <a:pPr marL="742950" lvl="1" indent="-285750" eaLnBrk="1" hangingPunct="1">
              <a:buFont typeface="Wingdings" panose="05000000000000000000" pitchFamily="2" charset="2"/>
              <a:buChar char="q"/>
            </a:pPr>
            <a:r>
              <a:rPr lang="ru-RU" altLang="ru-RU" sz="1600" dirty="0"/>
              <a:t>формирование сводных и полных «Контрольных ведомостей» и «Контрольных листов»</a:t>
            </a:r>
          </a:p>
          <a:p>
            <a:pPr marL="742950" lvl="1" indent="-285750" eaLnBrk="1" hangingPunct="1">
              <a:buFont typeface="Wingdings" panose="05000000000000000000" pitchFamily="2" charset="2"/>
              <a:buChar char="q"/>
            </a:pPr>
            <a:r>
              <a:rPr lang="ru-RU" altLang="ru-RU" sz="1600" dirty="0"/>
              <a:t>автоматический купюрный учет в разрезе качеств банкнот</a:t>
            </a:r>
          </a:p>
          <a:p>
            <a:pPr marL="742950" lvl="1" indent="-285750" eaLnBrk="1" hangingPunct="1">
              <a:buFont typeface="Wingdings" panose="05000000000000000000" pitchFamily="2" charset="2"/>
              <a:buChar char="q"/>
            </a:pPr>
            <a:r>
              <a:rPr lang="ru-RU" altLang="ru-RU" sz="1600" dirty="0"/>
              <a:t>интерфейсы взаимодействия с рядом счетно-денежной и сортировочной техники</a:t>
            </a:r>
          </a:p>
          <a:p>
            <a:pPr marL="742950" lvl="1" indent="-285750" eaLnBrk="1" hangingPunct="1">
              <a:buFont typeface="Wingdings" panose="05000000000000000000" pitchFamily="2" charset="2"/>
              <a:buChar char="q"/>
            </a:pPr>
            <a:r>
              <a:rPr lang="ru-RU" altLang="ru-RU" sz="1600" dirty="0"/>
              <a:t>формирование всей необходимой отчетности «под ключ</a:t>
            </a:r>
            <a:r>
              <a:rPr lang="ru-RU" altLang="ru-RU" sz="1600" dirty="0" smtClean="0"/>
              <a:t>»</a:t>
            </a:r>
          </a:p>
          <a:p>
            <a:pPr marL="742950" lvl="1" indent="-285750" eaLnBrk="1" hangingPunct="1">
              <a:buFont typeface="Wingdings" panose="05000000000000000000" pitchFamily="2" charset="2"/>
              <a:buChar char="q"/>
            </a:pPr>
            <a:endParaRPr lang="ru-RU" altLang="ru-RU" sz="1600" dirty="0" smtClean="0"/>
          </a:p>
          <a:p>
            <a:pPr algn="ctr" eaLnBrk="1" hangingPunct="1">
              <a:lnSpc>
                <a:spcPct val="90000"/>
              </a:lnSpc>
            </a:pPr>
            <a:endParaRPr lang="ru-RU" altLang="ru-RU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altLang="ru-RU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Модуль «Автоматический съем результатов пересчета» обеспечивает</a:t>
            </a:r>
            <a:r>
              <a:rPr lang="ru-RU" altLang="ru-RU" b="1" dirty="0" smtClean="0"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ctr" eaLnBrk="1" hangingPunct="1">
              <a:lnSpc>
                <a:spcPct val="90000"/>
              </a:lnSpc>
            </a:pPr>
            <a:endParaRPr lang="ru-RU" altLang="ru-RU" sz="10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ru-RU" altLang="ru-RU" sz="1600" dirty="0" smtClean="0"/>
              <a:t>связь со специальным кассовым оборудованием;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ru-RU" altLang="ru-RU" sz="1600" dirty="0" smtClean="0"/>
              <a:t>автоматическую передачу информации о пересчитанной денежной наличности в разрезе купюрного строения банкнот с рабочего места кассира на компьютер контролера кассы пересчета;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ru-RU" altLang="ru-RU" sz="1600" dirty="0" smtClean="0"/>
              <a:t>пересчет кассет банкоматов комплектом.</a:t>
            </a:r>
          </a:p>
          <a:p>
            <a:pPr marL="742950" lvl="1" indent="-285750" eaLnBrk="1" hangingPunct="1">
              <a:buFont typeface="Wingdings" panose="05000000000000000000" pitchFamily="2" charset="2"/>
              <a:buChar char="q"/>
            </a:pPr>
            <a:endParaRPr lang="ru-RU" altLang="ru-RU" sz="1600" dirty="0" smtClean="0"/>
          </a:p>
          <a:p>
            <a:pPr marL="742950" lvl="1" indent="-285750" eaLnBrk="1" hangingPunct="1">
              <a:buFont typeface="Wingdings" panose="05000000000000000000" pitchFamily="2" charset="2"/>
              <a:buChar char="q"/>
            </a:pPr>
            <a:endParaRPr lang="ru-RU" altLang="ru-RU" sz="1600" dirty="0" smtClean="0"/>
          </a:p>
          <a:p>
            <a:pPr marL="742950" lvl="1" indent="-285750" eaLnBrk="1" hangingPunct="1">
              <a:buFont typeface="Wingdings" panose="05000000000000000000" pitchFamily="2" charset="2"/>
              <a:buChar char="q"/>
            </a:pP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204393517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2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79956F-C77E-4789-8078-5D4FF299B2D8}" type="slidenum">
              <a:rPr lang="ru-RU" smtClean="0"/>
              <a:pPr/>
              <a:t>22</a:t>
            </a:fld>
            <a:endParaRPr lang="ru-RU" smtClean="0"/>
          </a:p>
        </p:txBody>
      </p:sp>
      <p:pic>
        <p:nvPicPr>
          <p:cNvPr id="73732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88913"/>
            <a:ext cx="2016125" cy="4524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74693"/>
            <a:ext cx="9143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FE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Подсистема </a:t>
            </a:r>
            <a:r>
              <a:rPr lang="ru-RU" altLang="ru-RU" sz="2800" b="1" dirty="0">
                <a:solidFill>
                  <a:srgbClr val="FE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altLang="ru-RU" sz="2800" b="1" dirty="0" smtClean="0">
                <a:solidFill>
                  <a:srgbClr val="FE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Кассовый узел» (возможности)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1" y="1772816"/>
            <a:ext cx="9143999" cy="43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b="1" dirty="0" smtClean="0"/>
              <a:t>В результате использования модулей системы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b="1" dirty="0" smtClean="0"/>
              <a:t>создаются возможности: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1050" b="1" dirty="0"/>
          </a:p>
          <a:p>
            <a:pPr lvl="1" eaLnBrk="1" hangingPunct="1">
              <a:buFont typeface="Wingdings" pitchFamily="2" charset="2"/>
              <a:buAutoNum type="arabicPeriod"/>
            </a:pPr>
            <a:r>
              <a:rPr lang="ru-RU" altLang="ru-RU" sz="1800" dirty="0" smtClean="0"/>
              <a:t> Увеличить </a:t>
            </a:r>
            <a:r>
              <a:rPr lang="ru-RU" altLang="ru-RU" sz="1800" dirty="0"/>
              <a:t>скорость и надежность </a:t>
            </a:r>
            <a:r>
              <a:rPr lang="ru-RU" altLang="ru-RU" sz="1800" dirty="0" smtClean="0"/>
              <a:t>процессов </a:t>
            </a:r>
            <a:r>
              <a:rPr lang="ru-RU" altLang="ru-RU" sz="1800" dirty="0"/>
              <a:t>учета и обработки денежной наличности</a:t>
            </a:r>
          </a:p>
          <a:p>
            <a:pPr lvl="1" eaLnBrk="1" hangingPunct="1">
              <a:buFont typeface="Wingdings" pitchFamily="2" charset="2"/>
              <a:buAutoNum type="arabicPeriod"/>
            </a:pPr>
            <a:r>
              <a:rPr lang="ru-RU" altLang="ru-RU" sz="1800" dirty="0" smtClean="0"/>
              <a:t> Повысить </a:t>
            </a:r>
            <a:r>
              <a:rPr lang="ru-RU" altLang="ru-RU" sz="1800" dirty="0"/>
              <a:t>производительность труда на всех этапах </a:t>
            </a:r>
            <a:r>
              <a:rPr lang="ru-RU" altLang="ru-RU" sz="1800" dirty="0" smtClean="0"/>
              <a:t>ее учета </a:t>
            </a:r>
            <a:r>
              <a:rPr lang="ru-RU" altLang="ru-RU" sz="1800" dirty="0"/>
              <a:t>и обработки</a:t>
            </a:r>
          </a:p>
          <a:p>
            <a:pPr lvl="1" eaLnBrk="1" hangingPunct="1">
              <a:buFont typeface="Wingdings" pitchFamily="2" charset="2"/>
              <a:buAutoNum type="arabicPeriod"/>
            </a:pPr>
            <a:r>
              <a:rPr lang="ru-RU" altLang="ru-RU" sz="1800" dirty="0" smtClean="0"/>
              <a:t> Повысить </a:t>
            </a:r>
            <a:r>
              <a:rPr lang="ru-RU" altLang="ru-RU" sz="1800" dirty="0"/>
              <a:t>эффективность взаимодействия между подразделениями банка</a:t>
            </a:r>
          </a:p>
          <a:p>
            <a:pPr lvl="1" eaLnBrk="1" hangingPunct="1">
              <a:buFont typeface="Wingdings" pitchFamily="2" charset="2"/>
              <a:buAutoNum type="arabicPeriod"/>
            </a:pPr>
            <a:r>
              <a:rPr lang="ru-RU" altLang="ru-RU" sz="1800" dirty="0" smtClean="0"/>
              <a:t> Сократить </a:t>
            </a:r>
            <a:r>
              <a:rPr lang="ru-RU" altLang="ru-RU" sz="1800" dirty="0"/>
              <a:t>совокупные издержки в процессе обработки денежной наличности </a:t>
            </a:r>
          </a:p>
          <a:p>
            <a:pPr lvl="1" eaLnBrk="1" hangingPunct="1">
              <a:buFont typeface="Wingdings" pitchFamily="2" charset="2"/>
              <a:buAutoNum type="arabicPeriod"/>
            </a:pPr>
            <a:r>
              <a:rPr lang="ru-RU" altLang="ru-RU" sz="1800" dirty="0" smtClean="0"/>
              <a:t> Гарантировать </a:t>
            </a:r>
            <a:r>
              <a:rPr lang="ru-RU" altLang="ru-RU" sz="1800" dirty="0"/>
              <a:t>правильность совершения  кассовых операций, операций хранения, перевозки и инкассации денежной наличности и ценностей </a:t>
            </a:r>
          </a:p>
          <a:p>
            <a:pPr lvl="1" eaLnBrk="1" hangingPunct="1">
              <a:buFont typeface="Wingdings" pitchFamily="2" charset="2"/>
              <a:buAutoNum type="arabicPeriod"/>
            </a:pPr>
            <a:r>
              <a:rPr lang="ru-RU" altLang="ru-RU" sz="1800" dirty="0" smtClean="0"/>
              <a:t> Обеспечить </a:t>
            </a:r>
            <a:r>
              <a:rPr lang="ru-RU" altLang="ru-RU" sz="1800" dirty="0"/>
              <a:t>доступный и всесторонний анализ информации за любой </a:t>
            </a:r>
            <a:r>
              <a:rPr lang="ru-RU" altLang="ru-RU" sz="1800" dirty="0" smtClean="0"/>
              <a:t>период.</a:t>
            </a: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204393517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Number Placeholder 2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754D1B-6359-47B6-B484-CFB0CC75FA4D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79874" name="TextBox 4"/>
          <p:cNvSpPr txBox="1">
            <a:spLocks noChangeArrowheads="1"/>
          </p:cNvSpPr>
          <p:nvPr/>
        </p:nvSpPr>
        <p:spPr bwMode="auto">
          <a:xfrm>
            <a:off x="719572" y="1287681"/>
            <a:ext cx="784887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Таким образом,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 отметить, что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основным средством  оптимизации работы </a:t>
            </a:r>
            <a:r>
              <a:rPr lang="ru-RU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бэк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-офисов коммерческих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банков и других структур, осуществляющих коммерческие кассовые операции со значительными объемами наличности, является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автоматизация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обработки денежной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наличности,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внедрение новых схем, функциональных и структурных изменений, использование современного оборудования для обработки денежной наличности и разнообразных систем управления денежными потоками, а также изучение потребностей клиентов.</a:t>
            </a:r>
          </a:p>
          <a:p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Желаю всем настойчивости в достижении поставленных целей,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ненапрасных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усилий в этом направлении, удачи и успехов.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987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88913"/>
            <a:ext cx="2016125" cy="4524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91680" y="64135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E67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Заключение</a:t>
            </a:r>
            <a:endParaRPr lang="ru-RU" sz="3600" dirty="0">
              <a:solidFill>
                <a:srgbClr val="FE67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1268413"/>
            <a:ext cx="7772400" cy="1800225"/>
          </a:xfrm>
        </p:spPr>
        <p:txBody>
          <a:bodyPr lIns="45720" rIns="4572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80899" name="Подзаголовок 2"/>
          <p:cNvSpPr>
            <a:spLocks noGrp="1"/>
          </p:cNvSpPr>
          <p:nvPr>
            <p:ph sz="half" idx="1"/>
          </p:nvPr>
        </p:nvSpPr>
        <p:spPr>
          <a:xfrm>
            <a:off x="1587500" y="5103813"/>
            <a:ext cx="6156325" cy="846137"/>
          </a:xfrm>
        </p:spPr>
        <p:txBody>
          <a:bodyPr tIns="0"/>
          <a:lstStyle/>
          <a:p>
            <a:pPr marL="36513" indent="0"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Verdana" pitchFamily="34" charset="0"/>
              </a:rPr>
              <a:t>Чаленко Сергей Николаевич</a:t>
            </a:r>
            <a:endParaRPr lang="ru-RU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6513" indent="0"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Verdana" pitchFamily="34" charset="0"/>
              </a:rPr>
              <a:t>Директор по организации кассовой работы</a:t>
            </a:r>
            <a:endParaRPr lang="ru-RU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6513" indent="0"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Verdana" pitchFamily="34" charset="0"/>
              </a:rPr>
              <a:t> и инкассации ОАО «Промсвязьбанк»</a:t>
            </a:r>
            <a:endParaRPr lang="ru-RU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6513" indent="0" algn="ctr" eaLnBrk="1" hangingPunct="1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ru-RU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80897" name="Slide Number Placeholder 2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6EF7DE-BA5E-4D54-B451-7D6583A8E2BC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4" name="TextBox 3"/>
          <p:cNvSpPr txBox="1"/>
          <p:nvPr/>
        </p:nvSpPr>
        <p:spPr>
          <a:xfrm>
            <a:off x="720117" y="3709481"/>
            <a:ext cx="78482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FE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Спасибо за </a:t>
            </a:r>
            <a:r>
              <a:rPr lang="ru-RU" sz="6000" b="1" dirty="0" smtClean="0">
                <a:solidFill>
                  <a:srgbClr val="FE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внимание!</a:t>
            </a:r>
            <a:endParaRPr lang="ru-RU" sz="6000" b="1" dirty="0">
              <a:solidFill>
                <a:srgbClr val="FE6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8175" y="5868988"/>
            <a:ext cx="54721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rgbClr val="FE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chalenko@psbank.ru</a:t>
            </a:r>
            <a:endParaRPr lang="ru-RU" b="1" i="1" dirty="0">
              <a:solidFill>
                <a:srgbClr val="FE6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072" y="1052736"/>
            <a:ext cx="3416318" cy="205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2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BEC92C-6DA7-4486-8A1F-B0032B1D87CE}" type="slidenum">
              <a:rPr lang="ru-RU" smtClean="0"/>
              <a:pPr/>
              <a:t>3</a:t>
            </a:fld>
            <a:endParaRPr lang="ru-RU" smtClean="0"/>
          </a:p>
        </p:txBody>
      </p:sp>
      <p:pic>
        <p:nvPicPr>
          <p:cNvPr id="16387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893411"/>
            <a:ext cx="2959715" cy="368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188913"/>
            <a:ext cx="2016125" cy="4524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347864" y="764704"/>
            <a:ext cx="561675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dirty="0" err="1" smtClean="0"/>
              <a:t>Промсвязьбанк</a:t>
            </a:r>
            <a:r>
              <a:rPr lang="ru-RU" dirty="0" smtClean="0"/>
              <a:t> – один из ведущих российских частных банков с активами 727 </a:t>
            </a:r>
            <a:r>
              <a:rPr lang="ru-RU" dirty="0" err="1" smtClean="0"/>
              <a:t>млрд</a:t>
            </a:r>
            <a:r>
              <a:rPr lang="ru-RU" dirty="0" smtClean="0"/>
              <a:t> рублей и собственными средствами (капиталом) 92 </a:t>
            </a:r>
            <a:r>
              <a:rPr lang="ru-RU" dirty="0" err="1" smtClean="0"/>
              <a:t>млрд</a:t>
            </a:r>
            <a:r>
              <a:rPr lang="ru-RU" dirty="0" smtClean="0"/>
              <a:t> рублей по состоянию на 01.10.2013  согласно данным по РСБУ. По размеру активов </a:t>
            </a:r>
            <a:r>
              <a:rPr lang="ru-RU" dirty="0" err="1" smtClean="0"/>
              <a:t>Промсвязьбанк</a:t>
            </a:r>
            <a:r>
              <a:rPr lang="ru-RU" dirty="0" smtClean="0"/>
              <a:t> занимает 10-е место среди крупнейших российских банков по версии </a:t>
            </a:r>
            <a:r>
              <a:rPr lang="ru-RU" dirty="0" err="1" smtClean="0"/>
              <a:t>Интерфакс-ЦЭА</a:t>
            </a:r>
            <a:r>
              <a:rPr lang="ru-RU" dirty="0" smtClean="0"/>
              <a:t> по итогам 3 квартала 2013 года. В актуальном рейтинге журнала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Banker</a:t>
            </a:r>
            <a:r>
              <a:rPr lang="ru-RU" dirty="0" smtClean="0"/>
              <a:t> </a:t>
            </a:r>
            <a:r>
              <a:rPr lang="ru-RU" dirty="0" err="1" smtClean="0"/>
              <a:t>Промсвязьбанк</a:t>
            </a:r>
            <a:r>
              <a:rPr lang="ru-RU" dirty="0" smtClean="0"/>
              <a:t> входит в 500 крупнейших банков мира по размеру собственного капитала.</a:t>
            </a:r>
            <a:r>
              <a:rPr lang="en-US" dirty="0" smtClean="0"/>
              <a:t> </a:t>
            </a:r>
            <a:r>
              <a:rPr lang="ru-RU" dirty="0" smtClean="0"/>
              <a:t>Компании «</a:t>
            </a:r>
            <a:r>
              <a:rPr lang="ru-RU" dirty="0" err="1" smtClean="0"/>
              <a:t>Промсвязь</a:t>
            </a:r>
            <a:r>
              <a:rPr lang="ru-RU" dirty="0" smtClean="0"/>
              <a:t> Капитал Б.В.» принадлежит 88,25% в уставном капитале банка, 11,75% – Европейскому Банку Реконструкции и Развития. Банк имеет следующие долгосрочные рейтинги международных рейтинговых агентств: «ВВ» </a:t>
            </a:r>
            <a:r>
              <a:rPr lang="ru-RU" dirty="0" err="1" smtClean="0"/>
              <a:t>Standard</a:t>
            </a:r>
            <a:r>
              <a:rPr lang="ru-RU" dirty="0" smtClean="0"/>
              <a:t> &amp; </a:t>
            </a:r>
            <a:r>
              <a:rPr lang="ru-RU" dirty="0" err="1" smtClean="0"/>
              <a:t>Poor’s</a:t>
            </a:r>
            <a:r>
              <a:rPr lang="ru-RU" dirty="0" smtClean="0"/>
              <a:t>, «Ba3» </a:t>
            </a:r>
            <a:r>
              <a:rPr lang="ru-RU" dirty="0" err="1" smtClean="0"/>
              <a:t>Moody’s</a:t>
            </a:r>
            <a:r>
              <a:rPr lang="ru-RU" dirty="0" smtClean="0"/>
              <a:t> </a:t>
            </a:r>
            <a:r>
              <a:rPr lang="ru-RU" dirty="0" err="1" smtClean="0"/>
              <a:t>Investors</a:t>
            </a:r>
            <a:r>
              <a:rPr lang="ru-RU" dirty="0" smtClean="0"/>
              <a:t> </a:t>
            </a:r>
            <a:r>
              <a:rPr lang="ru-RU" dirty="0" err="1" smtClean="0"/>
              <a:t>Service</a:t>
            </a:r>
            <a:r>
              <a:rPr lang="ru-RU" dirty="0" smtClean="0"/>
              <a:t>, «BB-» </a:t>
            </a:r>
            <a:r>
              <a:rPr lang="ru-RU" dirty="0" err="1" smtClean="0"/>
              <a:t>Fitch</a:t>
            </a:r>
            <a:r>
              <a:rPr lang="ru-RU" dirty="0" smtClean="0"/>
              <a:t> </a:t>
            </a:r>
            <a:r>
              <a:rPr lang="ru-RU" dirty="0" err="1" smtClean="0"/>
              <a:t>Ratings</a:t>
            </a:r>
            <a:r>
              <a:rPr lang="ru-RU" dirty="0" smtClean="0"/>
              <a:t> со стабильным </a:t>
            </a:r>
            <a:r>
              <a:rPr lang="ru-RU" dirty="0" err="1" smtClean="0"/>
              <a:t>пргонозом</a:t>
            </a:r>
            <a:r>
              <a:rPr lang="ru-RU" dirty="0" smtClean="0"/>
              <a:t>, а также индивидуальный рейтинг кредитоспособности «АА+» Национального Рейтингового Агентства.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7951162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2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BEC92C-6DA7-4486-8A1F-B0032B1D87CE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3203848" y="908720"/>
            <a:ext cx="586814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В структуре  Промсвязьбанка насчитывается  302 филиала. Банковские продукты и услуги предоставляются в подавляющем большинстве регионов, охватывающих порядка 88</a:t>
            </a:r>
            <a:r>
              <a:rPr lang="en-US" sz="2000" b="1" dirty="0" smtClean="0"/>
              <a:t>%</a:t>
            </a:r>
            <a:r>
              <a:rPr lang="ru-RU" sz="2000" b="1" dirty="0" smtClean="0"/>
              <a:t> населения России, в состав подразделений Банка входит филиал на Кипре и представительства в Китае, Индии, Украине и Казахстане, которые в первую очередь, осуществляют поддержку российских клиентов. </a:t>
            </a:r>
          </a:p>
          <a:p>
            <a:endParaRPr lang="ru-RU" sz="2000" b="1" dirty="0"/>
          </a:p>
          <a:p>
            <a:r>
              <a:rPr lang="ru-RU" sz="2000" b="1" dirty="0" smtClean="0"/>
              <a:t>В  составе кассовых подразделениях Промсвязьбанка  работает более 900 высококвалифицированных кассовых специалистов.</a:t>
            </a:r>
            <a:endParaRPr lang="ru-RU" sz="2000" b="1" dirty="0"/>
          </a:p>
        </p:txBody>
      </p:sp>
      <p:pic>
        <p:nvPicPr>
          <p:cNvPr id="16388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88913"/>
            <a:ext cx="2016125" cy="4524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467544" y="908720"/>
            <a:ext cx="2255836" cy="5184576"/>
            <a:chOff x="467544" y="908720"/>
            <a:chExt cx="2255836" cy="518457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908720"/>
              <a:ext cx="2255836" cy="1682153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2708920"/>
              <a:ext cx="2255836" cy="1689436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4591912"/>
              <a:ext cx="2255836" cy="1501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342768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2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7D6B87-92F9-4FF8-A0DC-A313C4A7822D}" type="slidenum">
              <a:rPr lang="ru-RU" smtClean="0"/>
              <a:pPr/>
              <a:t>5</a:t>
            </a:fld>
            <a:endParaRPr lang="ru-RU" smtClean="0"/>
          </a:p>
        </p:txBody>
      </p:sp>
      <p:pic>
        <p:nvPicPr>
          <p:cNvPr id="1843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88913"/>
            <a:ext cx="2016125" cy="4524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 bwMode="auto">
          <a:xfrm>
            <a:off x="395288" y="673532"/>
            <a:ext cx="8280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E6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Особенности современного НДО</a:t>
            </a:r>
            <a:endParaRPr lang="ru-RU" sz="2800" b="1" dirty="0">
              <a:solidFill>
                <a:srgbClr val="FE67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539304" y="1262365"/>
            <a:ext cx="842518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Verdana" pitchFamily="34" charset="0"/>
              </a:rPr>
              <a:t>Основные тенденции развития наличного денежного обращения в целом и расчетно-кассовых </a:t>
            </a:r>
            <a:r>
              <a:rPr lang="ru-RU" sz="1600" b="1" dirty="0" smtClean="0">
                <a:latin typeface="Verdana" pitchFamily="34" charset="0"/>
              </a:rPr>
              <a:t>операций - это:</a:t>
            </a:r>
            <a:endParaRPr lang="en-US" sz="1600" b="1" dirty="0" smtClean="0">
              <a:latin typeface="Verdana" pitchFamily="34" charset="0"/>
            </a:endParaRPr>
          </a:p>
          <a:p>
            <a:endParaRPr lang="en-US" sz="1600" b="1" dirty="0" smtClean="0">
              <a:latin typeface="Verdan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/>
              <a:t>разработка </a:t>
            </a:r>
            <a:r>
              <a:rPr lang="ru-RU" sz="1600" b="1" dirty="0"/>
              <a:t>и внедрение новых схем наличного денежного обращения;</a:t>
            </a:r>
          </a:p>
          <a:p>
            <a:endParaRPr lang="ru-RU" sz="1600" b="1" dirty="0">
              <a:latin typeface="Verdan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/>
              <a:t>перераспределение функций (аутсорсинг/инсорсинг) и улучшение взаимодействия между центральными (резервными, национальными) и коммерческими банками, инкассаторскими компаниями и другими финансовыми институтами с целью снижения затрат на обработку, пересчет и транспортировку наличности</a:t>
            </a:r>
            <a:r>
              <a:rPr lang="ru-RU" sz="1600" b="1" dirty="0" smtClean="0"/>
              <a:t>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/>
              <a:t>широкое внедрение средств автоматизации и устройств банковского самообслуживания, расширение их функций для уменьшения затрат на ручной труд и предоставления клиентам максимума услуг;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/>
              <a:t>совершенствование технических средств обработки, хранения и транспортировки наличных денег;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/>
              <a:t>создание крупных кассовых центров на основе автоматизации обработки наличности является одной из основных тенденций в современном </a:t>
            </a:r>
            <a:r>
              <a:rPr lang="ru-RU" sz="1600" b="1" dirty="0" smtClean="0"/>
              <a:t>наличном денежном </a:t>
            </a:r>
            <a:r>
              <a:rPr lang="ru-RU" sz="1600" b="1" dirty="0"/>
              <a:t>обращении.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20"/>
          <p:cNvSpPr txBox="1">
            <a:spLocks noGrp="1"/>
          </p:cNvSpPr>
          <p:nvPr/>
        </p:nvSpPr>
        <p:spPr bwMode="auto">
          <a:xfrm>
            <a:off x="8742363" y="6610350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8FD0139-BA62-433A-A1FE-879FA8394D02}" type="slidenum">
              <a:rPr lang="ru-RU" sz="900">
                <a:latin typeface="Verdana" pitchFamily="34" charset="0"/>
              </a:rPr>
              <a:pPr algn="r"/>
              <a:t>6</a:t>
            </a:fld>
            <a:endParaRPr lang="ru-RU" sz="900">
              <a:latin typeface="Verdana" pitchFamily="34" charset="0"/>
            </a:endParaRP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23850" y="1700213"/>
            <a:ext cx="8640763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Verdana" pitchFamily="34" charset="0"/>
              </a:rPr>
              <a:t>Экономически и технологически обоснованный реинжиниринг кассовой работы создает </a:t>
            </a:r>
            <a:r>
              <a:rPr lang="ru-RU" b="1" u="sng" dirty="0">
                <a:latin typeface="Verdana" pitchFamily="34" charset="0"/>
              </a:rPr>
              <a:t>тройной положительный эффект</a:t>
            </a:r>
            <a:r>
              <a:rPr lang="ru-RU" b="1" dirty="0">
                <a:latin typeface="Verdana" pitchFamily="34" charset="0"/>
              </a:rPr>
              <a:t>:</a:t>
            </a:r>
          </a:p>
          <a:p>
            <a:endParaRPr lang="en-US" b="1" dirty="0">
              <a:latin typeface="Verdana" pitchFamily="34" charset="0"/>
            </a:endParaRPr>
          </a:p>
          <a:p>
            <a:r>
              <a:rPr lang="ru-RU" b="1" dirty="0">
                <a:latin typeface="Verdana" pitchFamily="34" charset="0"/>
              </a:rPr>
              <a:t>1. </a:t>
            </a:r>
            <a:r>
              <a:rPr lang="ru-RU" b="1" dirty="0" smtClean="0">
                <a:latin typeface="Verdana" pitchFamily="34" charset="0"/>
              </a:rPr>
              <a:t>Снижаются </a:t>
            </a:r>
            <a:r>
              <a:rPr lang="ru-RU" b="1" dirty="0">
                <a:latin typeface="Verdana" pitchFamily="34" charset="0"/>
              </a:rPr>
              <a:t>операционные расходы банка на обработку </a:t>
            </a:r>
            <a:r>
              <a:rPr lang="ru-RU" b="1" dirty="0" smtClean="0">
                <a:latin typeface="Verdana" pitchFamily="34" charset="0"/>
              </a:rPr>
              <a:t>наличности </a:t>
            </a:r>
            <a:endParaRPr lang="ru-RU" b="1" dirty="0">
              <a:latin typeface="Verdana" pitchFamily="34" charset="0"/>
            </a:endParaRPr>
          </a:p>
          <a:p>
            <a:endParaRPr lang="en-US" b="1" dirty="0">
              <a:latin typeface="Verdana" pitchFamily="34" charset="0"/>
            </a:endParaRPr>
          </a:p>
          <a:p>
            <a:r>
              <a:rPr lang="ru-RU" b="1" dirty="0">
                <a:latin typeface="Verdana" pitchFamily="34" charset="0"/>
              </a:rPr>
              <a:t>2. </a:t>
            </a:r>
            <a:r>
              <a:rPr lang="ru-RU" b="1" dirty="0" smtClean="0">
                <a:latin typeface="Verdana" pitchFamily="34" charset="0"/>
              </a:rPr>
              <a:t>При </a:t>
            </a:r>
            <a:r>
              <a:rPr lang="ru-RU" b="1" dirty="0">
                <a:latin typeface="Verdana" pitchFamily="34" charset="0"/>
              </a:rPr>
              <a:t>грамотном маркетинге появляется возможность увеличения доходов от кассовых </a:t>
            </a:r>
            <a:r>
              <a:rPr lang="ru-RU" b="1" dirty="0" smtClean="0">
                <a:latin typeface="Verdana" pitchFamily="34" charset="0"/>
              </a:rPr>
              <a:t>операций </a:t>
            </a:r>
            <a:endParaRPr lang="ru-RU" b="1" dirty="0">
              <a:latin typeface="Verdana" pitchFamily="34" charset="0"/>
            </a:endParaRPr>
          </a:p>
          <a:p>
            <a:endParaRPr lang="en-US" b="1" dirty="0">
              <a:latin typeface="Verdana" pitchFamily="34" charset="0"/>
            </a:endParaRPr>
          </a:p>
          <a:p>
            <a:r>
              <a:rPr lang="ru-RU" b="1" dirty="0">
                <a:latin typeface="Verdana" pitchFamily="34" charset="0"/>
              </a:rPr>
              <a:t>3. </a:t>
            </a:r>
            <a:r>
              <a:rPr lang="ru-RU" b="1" dirty="0" smtClean="0">
                <a:latin typeface="Verdana" pitchFamily="34" charset="0"/>
              </a:rPr>
              <a:t>Снижаются </a:t>
            </a:r>
            <a:r>
              <a:rPr lang="ru-RU" b="1" dirty="0">
                <a:latin typeface="Verdana" pitchFamily="34" charset="0"/>
              </a:rPr>
              <a:t>операционные риски.</a:t>
            </a:r>
          </a:p>
        </p:txBody>
      </p:sp>
      <p:pic>
        <p:nvPicPr>
          <p:cNvPr id="19460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88913"/>
            <a:ext cx="2016125" cy="4524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 bwMode="auto">
          <a:xfrm>
            <a:off x="395288" y="682650"/>
            <a:ext cx="8569325" cy="946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E6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Кассовые операции, их эффективность и методы ее повышения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67543" y="4787526"/>
            <a:ext cx="8274819" cy="1665809"/>
            <a:chOff x="396369" y="4787526"/>
            <a:chExt cx="8345994" cy="1665809"/>
          </a:xfrm>
        </p:grpSpPr>
        <p:pic>
          <p:nvPicPr>
            <p:cNvPr id="7065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4787526"/>
              <a:ext cx="2564469" cy="1665809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Рисунок 5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369" y="4787526"/>
              <a:ext cx="2650745" cy="166580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4" name="Picture 5" descr="bps20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72223" y="4787526"/>
              <a:ext cx="2670140" cy="166580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2205038"/>
            <a:ext cx="7772400" cy="3744912"/>
          </a:xfrm>
        </p:spPr>
        <p:txBody>
          <a:bodyPr lIns="45720" rIns="4572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481" name="Slide Number Placeholder 2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768A62-C70D-4B6F-89AA-38CDB4AB6805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503238" y="1769328"/>
            <a:ext cx="8389937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Verdana" pitchFamily="34" charset="0"/>
              </a:rPr>
              <a:t> </a:t>
            </a:r>
          </a:p>
          <a:p>
            <a:r>
              <a:rPr lang="ru-RU" b="1" dirty="0" smtClean="0"/>
              <a:t>1</a:t>
            </a:r>
            <a:r>
              <a:rPr lang="ru-RU" b="1" dirty="0"/>
              <a:t>. Внедрение передовых технологий обработки денежной </a:t>
            </a:r>
            <a:r>
              <a:rPr lang="ru-RU" b="1" dirty="0" smtClean="0"/>
              <a:t>наличности, </a:t>
            </a:r>
            <a:r>
              <a:rPr lang="ru-RU" b="1" dirty="0"/>
              <a:t>новой, более производительной в том числе, банковской техники</a:t>
            </a:r>
          </a:p>
          <a:p>
            <a:endParaRPr lang="en-US" b="1" dirty="0"/>
          </a:p>
          <a:p>
            <a:r>
              <a:rPr lang="ru-RU" b="1" dirty="0"/>
              <a:t>2. Использование средств автоматизации процессов, связанных с кассовыми операциями</a:t>
            </a:r>
          </a:p>
          <a:p>
            <a:endParaRPr lang="en-US" b="1" dirty="0"/>
          </a:p>
          <a:p>
            <a:r>
              <a:rPr lang="ru-RU" b="1" dirty="0"/>
              <a:t>3. Внедрение как аутсорсинга, так и инсорсинга в работу кассовых и инкассаторских подразделений.</a:t>
            </a:r>
          </a:p>
        </p:txBody>
      </p:sp>
      <p:pic>
        <p:nvPicPr>
          <p:cNvPr id="20487" name="Picture 7" descr="top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437112"/>
            <a:ext cx="8497887" cy="1987550"/>
          </a:xfrm>
          <a:prstGeom prst="rect">
            <a:avLst/>
          </a:prstGeom>
          <a:noFill/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188913"/>
            <a:ext cx="2016125" cy="4524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289" y="692696"/>
            <a:ext cx="8497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E6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Основные методы повышения эффективности кассовых операций: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/>
          </p:cNvSpPr>
          <p:nvPr>
            <p:ph sz="half" idx="1"/>
          </p:nvPr>
        </p:nvSpPr>
        <p:spPr>
          <a:xfrm>
            <a:off x="179512" y="885931"/>
            <a:ext cx="8568952" cy="4343269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Arial" charset="0"/>
              </a:rPr>
              <a:t>В настоящее время ОАО «Промсвязьбанк” проводит планомерную работу по оснащению своих кассовых подразделений новой техникой, соответствующей требованиям Банка России, касающихся применения счетно-сортировальных машин (ССМ), перечень которых размещен на сайте Банка России. </a:t>
            </a:r>
          </a:p>
          <a:p>
            <a:endParaRPr lang="ru-RU" sz="1600" b="1" dirty="0" smtClean="0">
              <a:latin typeface="Arial" charset="0"/>
            </a:endParaRPr>
          </a:p>
          <a:p>
            <a:r>
              <a:rPr lang="ru-RU" sz="1600" b="1" dirty="0" smtClean="0">
                <a:latin typeface="Arial" charset="0"/>
              </a:rPr>
              <a:t>Для обработки наличных денег кассовым центром ОАО «Промсвязьбанк» с успехом используется техника компании Giesecke</a:t>
            </a:r>
            <a:r>
              <a:rPr lang="en-US" sz="1600" b="1" dirty="0" smtClean="0">
                <a:latin typeface="Arial" charset="0"/>
              </a:rPr>
              <a:t> </a:t>
            </a:r>
            <a:r>
              <a:rPr lang="ru-RU" sz="1600" b="1" dirty="0" smtClean="0">
                <a:latin typeface="Arial" charset="0"/>
              </a:rPr>
              <a:t>&amp;</a:t>
            </a:r>
            <a:r>
              <a:rPr lang="en-US" sz="1600" b="1" dirty="0" smtClean="0">
                <a:latin typeface="Arial" charset="0"/>
              </a:rPr>
              <a:t> </a:t>
            </a:r>
            <a:r>
              <a:rPr lang="ru-RU" sz="1600" b="1" dirty="0" smtClean="0">
                <a:latin typeface="Arial" charset="0"/>
              </a:rPr>
              <a:t>Devrient. В кассовом центре Банка используется «конвейерный метод» обработки денежной наличности, который позволяет обработать больший объем денежной наличности при использовании меньшего количества персонала.</a:t>
            </a:r>
          </a:p>
          <a:p>
            <a:endParaRPr lang="ru-RU" sz="1600" b="1" dirty="0" smtClean="0">
              <a:solidFill>
                <a:srgbClr val="FF0000"/>
              </a:solidFill>
              <a:latin typeface="Arial" charset="0"/>
            </a:endParaRPr>
          </a:p>
          <a:p>
            <a:r>
              <a:rPr lang="ru-RU" sz="1600" b="1" dirty="0" smtClean="0">
                <a:latin typeface="Arial" charset="0"/>
              </a:rPr>
              <a:t>Существующий комплекс решений позволяет при максимальном увеличении объема обрабатывать большую денежную массу без  дополнительного привлечения персонала, что в свою очередь снижает себестоимость операций.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80274" y="5588756"/>
            <a:ext cx="8978815" cy="1008596"/>
            <a:chOff x="80274" y="5573092"/>
            <a:chExt cx="8978815" cy="1008596"/>
          </a:xfrm>
        </p:grpSpPr>
        <p:pic>
          <p:nvPicPr>
            <p:cNvPr id="23557" name="Picture 5" descr="bps20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74913" y="5587835"/>
              <a:ext cx="1584176" cy="988313"/>
            </a:xfrm>
            <a:prstGeom prst="rect">
              <a:avLst/>
            </a:prstGeom>
            <a:noFill/>
          </p:spPr>
        </p:pic>
        <p:pic>
          <p:nvPicPr>
            <p:cNvPr id="23558" name="Picture 6" descr="header_ru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54233" y="5577581"/>
              <a:ext cx="6120680" cy="1004107"/>
            </a:xfrm>
            <a:prstGeom prst="rect">
              <a:avLst/>
            </a:prstGeom>
            <a:noFill/>
          </p:spPr>
        </p:pic>
        <p:pic>
          <p:nvPicPr>
            <p:cNvPr id="8" name="Рисунок 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274" y="5573092"/>
              <a:ext cx="1270174" cy="1003056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</p:grpSp>
      <p:pic>
        <p:nvPicPr>
          <p:cNvPr id="9" name="Рисунок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188913"/>
            <a:ext cx="2016125" cy="4524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22BC2A-42BF-4BAA-AA12-7568FA8E3241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179512" y="1484784"/>
            <a:ext cx="8856984" cy="461615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	</a:t>
            </a:r>
            <a:r>
              <a:rPr lang="ru-RU" sz="2200" b="1" dirty="0" smtClean="0">
                <a:latin typeface="Arial" charset="0"/>
              </a:rPr>
              <a:t>Сбалансированная работа системы наличного денежного обращения является необходимым условием успешного развития любого банка. Для эффективного управления движением и хранением наличных денежных средств необходимо получить ответы на следующие вопросы: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200" b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b="1" dirty="0" smtClean="0">
                <a:latin typeface="Arial" charset="0"/>
              </a:rPr>
              <a:t>	1. Каков оптимальный запас денежной наличности в хранилищах подразделений Банка?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200" b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b="1" dirty="0" smtClean="0">
                <a:latin typeface="Arial" charset="0"/>
              </a:rPr>
              <a:t>	2. Каким образом можно снизить транспортные и другие операционные и административные расходы, связанные с работой с наличными деньгами?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200" b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b="1" dirty="0" smtClean="0">
                <a:latin typeface="Arial" charset="0"/>
              </a:rPr>
              <a:t>	3. Каким образом организовать работ</a:t>
            </a:r>
            <a:r>
              <a:rPr lang="ru-RU" sz="2200" b="1" dirty="0">
                <a:latin typeface="Arial" charset="0"/>
              </a:rPr>
              <a:t>у</a:t>
            </a:r>
            <a:r>
              <a:rPr lang="ru-RU" sz="2200" b="1" dirty="0" smtClean="0">
                <a:latin typeface="Arial" charset="0"/>
              </a:rPr>
              <a:t> по планированию потребности в местах хранения и использования наличности?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200" b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b="1" dirty="0" smtClean="0">
                <a:latin typeface="Arial" charset="0"/>
              </a:rPr>
              <a:t>	4. Каким образом обеспечить своевременную доставку и вывоз денежной наличности из мест ее хранения и использования?</a:t>
            </a:r>
          </a:p>
        </p:txBody>
      </p:sp>
      <p:pic>
        <p:nvPicPr>
          <p:cNvPr id="24580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88913"/>
            <a:ext cx="2016125" cy="4524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74693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E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Применение программных решений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2293</TotalTime>
  <Words>1618</Words>
  <Application>Microsoft Office PowerPoint</Application>
  <PresentationFormat>Экран (4:3)</PresentationFormat>
  <Paragraphs>224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Victor Ionov</dc:creator>
  <cp:lastModifiedBy>Victor Ionov</cp:lastModifiedBy>
  <cp:revision>230</cp:revision>
  <dcterms:created xsi:type="dcterms:W3CDTF">2010-10-08T06:19:07Z</dcterms:created>
  <dcterms:modified xsi:type="dcterms:W3CDTF">2013-11-19T14:08:04Z</dcterms:modified>
</cp:coreProperties>
</file>