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4" r:id="rId5"/>
    <p:sldId id="259" r:id="rId6"/>
    <p:sldId id="287" r:id="rId7"/>
    <p:sldId id="267" r:id="rId8"/>
    <p:sldId id="290" r:id="rId9"/>
    <p:sldId id="294" r:id="rId10"/>
    <p:sldId id="295" r:id="rId11"/>
    <p:sldId id="293" r:id="rId12"/>
    <p:sldId id="289" r:id="rId13"/>
    <p:sldId id="291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44"/>
    <a:srgbClr val="FFCC88"/>
    <a:srgbClr val="FFCC56"/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9" autoAdjust="0"/>
    <p:restoredTop sz="94660"/>
  </p:normalViewPr>
  <p:slideViewPr>
    <p:cSldViewPr snapToGrid="0">
      <p:cViewPr>
        <p:scale>
          <a:sx n="100" d="100"/>
          <a:sy n="100" d="100"/>
        </p:scale>
        <p:origin x="-4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0579" y="3858259"/>
            <a:ext cx="4062411" cy="15976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ОТДЕЛЬНЫЕ АСПЕКТЫ ИНСПЕКЦИОННОЙ ДЕЯТЕЛЬНОСТИ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В 2019 ГОДУ</a:t>
            </a:r>
            <a:endParaRPr lang="ru-RU" dirty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 txBox="1">
            <a:spLocks/>
          </p:cNvSpPr>
          <p:nvPr/>
        </p:nvSpPr>
        <p:spPr>
          <a:xfrm>
            <a:off x="2342198" y="5715000"/>
            <a:ext cx="3593782" cy="10058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 cap="none" spc="3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Заместитель генерального инспектора </a:t>
            </a:r>
          </a:p>
          <a:p>
            <a:r>
              <a:rPr lang="ru-RU" sz="1400" dirty="0" smtClean="0"/>
              <a:t>Уральской межрегиональной инспекции</a:t>
            </a:r>
          </a:p>
          <a:p>
            <a:r>
              <a:rPr lang="ru-RU" sz="1400" dirty="0" smtClean="0"/>
              <a:t>Н.А. Мишагин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52" y="1436918"/>
            <a:ext cx="10996613" cy="1772791"/>
          </a:xfrm>
        </p:spPr>
        <p:txBody>
          <a:bodyPr wrap="square"/>
          <a:lstStyle/>
          <a:p>
            <a:pPr algn="ctr"/>
            <a:r>
              <a:rPr lang="ru-RU" dirty="0" smtClean="0"/>
              <a:t>С целью облегчения работы </a:t>
            </a:r>
            <a:r>
              <a:rPr lang="ru-RU" dirty="0"/>
              <a:t>кредитных организаций по рассмотрению результатов </a:t>
            </a:r>
            <a:r>
              <a:rPr lang="ru-RU" dirty="0" smtClean="0"/>
              <a:t>проверки Банком России принято решение о дополнительном направлении актов проверок* в </a:t>
            </a:r>
            <a:r>
              <a:rPr lang="ru-RU" dirty="0"/>
              <a:t>электронном виде с использованием личных </a:t>
            </a:r>
            <a:r>
              <a:rPr lang="ru-RU" dirty="0" smtClean="0"/>
              <a:t>кабинетов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AA99AE-6A35-4C1E-8082-A4A87B5CA521}" type="slidenum">
              <a:rPr lang="ru-RU" smtClean="0"/>
              <a:pPr algn="ctr"/>
              <a:t>10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Увеличение роли электронного документооборота</a:t>
            </a:r>
            <a:endParaRPr lang="ru-RU" sz="1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4" y="5769113"/>
            <a:ext cx="341948" cy="3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115" y="3689178"/>
            <a:ext cx="39814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240" y="6131707"/>
            <a:ext cx="11407140" cy="3079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* без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приложения предоставленных проверяемой организацией в ходе проверки документов, подтверждающих выводы рабочей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группы 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35" y="933612"/>
            <a:ext cx="9583104" cy="54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Структура инспекционных подразделений (текущее состояние)</a:t>
            </a:r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z="1800" smtClean="0"/>
              <a:t>2</a:t>
            </a:fld>
            <a:endParaRPr lang="ru-RU" sz="1800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372CF507-CEEA-4426-88F1-A2D82E38A41F}"/>
              </a:ext>
            </a:extLst>
          </p:cNvPr>
          <p:cNvSpPr txBox="1">
            <a:spLocks/>
          </p:cNvSpPr>
          <p:nvPr/>
        </p:nvSpPr>
        <p:spPr>
          <a:xfrm>
            <a:off x="848994" y="1527335"/>
            <a:ext cx="3871595" cy="18254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Свердловская область</a:t>
            </a:r>
            <a:endParaRPr lang="en-US" dirty="0"/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Тюменская область</a:t>
            </a:r>
            <a:endParaRPr lang="en-US" dirty="0"/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Челябинская область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Республика Башкортостан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Пермский край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Оренбургская область</a:t>
            </a:r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/>
              <a:t>Курганская область</a:t>
            </a:r>
            <a:endParaRPr lang="en-US" dirty="0" smtClean="0"/>
          </a:p>
          <a:p>
            <a:pPr marL="216000" indent="-21600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623310" y="1586824"/>
            <a:ext cx="154305" cy="903012"/>
          </a:xfrm>
          <a:prstGeom prst="rightBrace">
            <a:avLst>
              <a:gd name="adj1" fmla="val 54047"/>
              <a:gd name="adj2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6" name="Прямоугольник: скругленные углы 22">
            <a:extLst>
              <a:ext uri="{FF2B5EF4-FFF2-40B4-BE49-F238E27FC236}">
                <a16:creationId xmlns:a16="http://schemas.microsoft.com/office/drawing/2014/main" xmlns="" id="{B112A00C-C513-4144-9166-0DC0265F8BF7}"/>
              </a:ext>
            </a:extLst>
          </p:cNvPr>
          <p:cNvSpPr/>
          <p:nvPr/>
        </p:nvSpPr>
        <p:spPr>
          <a:xfrm>
            <a:off x="3950653" y="1762290"/>
            <a:ext cx="3696017" cy="5897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Инспекционные подразделения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372CF507-CEEA-4426-88F1-A2D82E38A41F}"/>
              </a:ext>
            </a:extLst>
          </p:cNvPr>
          <p:cNvSpPr txBox="1">
            <a:spLocks/>
          </p:cNvSpPr>
          <p:nvPr/>
        </p:nvSpPr>
        <p:spPr>
          <a:xfrm>
            <a:off x="121920" y="977900"/>
            <a:ext cx="4362927" cy="3852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Уральская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1"/>
                </a:solidFill>
              </a:rPr>
              <a:t>межрегиональная инспекция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986154" y="573024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5802306"/>
            <a:ext cx="157416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 smtClean="0"/>
              <a:t>МИ по ЦФО г. Москва</a:t>
            </a:r>
            <a:endParaRPr lang="ru-RU" sz="1200" dirty="0"/>
          </a:p>
        </p:txBody>
      </p:sp>
      <p:sp>
        <p:nvSpPr>
          <p:cNvPr id="15" name="Овал 14"/>
          <p:cNvSpPr/>
          <p:nvPr/>
        </p:nvSpPr>
        <p:spPr>
          <a:xfrm>
            <a:off x="986154" y="602175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6093825"/>
            <a:ext cx="291147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СЗФО г. Санкт-Петербург</a:t>
            </a:r>
            <a:endParaRPr lang="ru-RU" sz="1200" dirty="0"/>
          </a:p>
        </p:txBody>
      </p:sp>
      <p:sp>
        <p:nvSpPr>
          <p:cNvPr id="20" name="Овал 19"/>
          <p:cNvSpPr/>
          <p:nvPr/>
        </p:nvSpPr>
        <p:spPr>
          <a:xfrm>
            <a:off x="986154" y="631327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6385344"/>
            <a:ext cx="291147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</a:t>
            </a:r>
            <a:r>
              <a:rPr lang="ru-RU" sz="1200" dirty="0" err="1" smtClean="0"/>
              <a:t>ЮиСКФО</a:t>
            </a:r>
            <a:r>
              <a:rPr lang="ru-RU" sz="1200" dirty="0" smtClean="0"/>
              <a:t> г. Ростов-на-Дону</a:t>
            </a:r>
            <a:endParaRPr lang="ru-RU" sz="1200" dirty="0"/>
          </a:p>
        </p:txBody>
      </p:sp>
      <p:sp>
        <p:nvSpPr>
          <p:cNvPr id="22" name="Овал 21"/>
          <p:cNvSpPr/>
          <p:nvPr/>
        </p:nvSpPr>
        <p:spPr>
          <a:xfrm>
            <a:off x="8606154" y="5469417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5541483"/>
            <a:ext cx="302006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Волго-Вятский МЦИ г. Нижний Новгород</a:t>
            </a:r>
            <a:endParaRPr lang="ru-RU" sz="1200" dirty="0"/>
          </a:p>
        </p:txBody>
      </p:sp>
      <p:sp>
        <p:nvSpPr>
          <p:cNvPr id="24" name="Овал 23"/>
          <p:cNvSpPr/>
          <p:nvPr/>
        </p:nvSpPr>
        <p:spPr>
          <a:xfrm>
            <a:off x="8606154" y="5760936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5833002"/>
            <a:ext cx="291909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Уральская МИ г. Екатеринбург</a:t>
            </a:r>
            <a:endParaRPr lang="ru-RU" sz="1200" dirty="0"/>
          </a:p>
        </p:txBody>
      </p:sp>
      <p:sp>
        <p:nvSpPr>
          <p:cNvPr id="26" name="Овал 25"/>
          <p:cNvSpPr/>
          <p:nvPr/>
        </p:nvSpPr>
        <p:spPr>
          <a:xfrm>
            <a:off x="8606154" y="6052455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6124521"/>
            <a:ext cx="205422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СФО г. Новосибирск</a:t>
            </a:r>
            <a:endParaRPr lang="ru-RU" sz="1200" dirty="0"/>
          </a:p>
        </p:txBody>
      </p:sp>
      <p:sp>
        <p:nvSpPr>
          <p:cNvPr id="28" name="Овал 27"/>
          <p:cNvSpPr/>
          <p:nvPr/>
        </p:nvSpPr>
        <p:spPr>
          <a:xfrm>
            <a:off x="8606154" y="6343974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6416040"/>
            <a:ext cx="2194560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ДФО г. Хабаровск</a:t>
            </a:r>
            <a:endParaRPr lang="ru-RU" sz="1200" dirty="0"/>
          </a:p>
        </p:txBody>
      </p:sp>
      <p:sp>
        <p:nvSpPr>
          <p:cNvPr id="30" name="Овал 29"/>
          <p:cNvSpPr/>
          <p:nvPr/>
        </p:nvSpPr>
        <p:spPr>
          <a:xfrm>
            <a:off x="2498405" y="403860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510471" y="329088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605328" y="5036873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3" y="4940644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4312920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Овал 32"/>
          <p:cNvSpPr/>
          <p:nvPr/>
        </p:nvSpPr>
        <p:spPr>
          <a:xfrm>
            <a:off x="4018914" y="4749272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337174" y="542881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8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35" y="933612"/>
            <a:ext cx="9583104" cy="548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Овал 54"/>
          <p:cNvSpPr/>
          <p:nvPr/>
        </p:nvSpPr>
        <p:spPr>
          <a:xfrm>
            <a:off x="986154" y="573024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5802306"/>
            <a:ext cx="157416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 smtClean="0"/>
              <a:t>МИ по ЦФО г. Москва</a:t>
            </a:r>
            <a:endParaRPr lang="ru-RU" sz="1200" dirty="0"/>
          </a:p>
        </p:txBody>
      </p:sp>
      <p:sp>
        <p:nvSpPr>
          <p:cNvPr id="57" name="Овал 56"/>
          <p:cNvSpPr/>
          <p:nvPr/>
        </p:nvSpPr>
        <p:spPr>
          <a:xfrm>
            <a:off x="986154" y="6021759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6093825"/>
            <a:ext cx="291147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СЗФО г. Санкт-Петербург</a:t>
            </a:r>
            <a:endParaRPr lang="ru-RU" sz="1200" dirty="0"/>
          </a:p>
        </p:txBody>
      </p:sp>
      <p:sp>
        <p:nvSpPr>
          <p:cNvPr id="59" name="Овал 58"/>
          <p:cNvSpPr/>
          <p:nvPr/>
        </p:nvSpPr>
        <p:spPr>
          <a:xfrm>
            <a:off x="986154" y="631327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1313814" y="6385344"/>
            <a:ext cx="291147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</a:t>
            </a:r>
            <a:r>
              <a:rPr lang="ru-RU" sz="1200" dirty="0" err="1" smtClean="0"/>
              <a:t>ЮиСКФО</a:t>
            </a:r>
            <a:r>
              <a:rPr lang="ru-RU" sz="1200" dirty="0" smtClean="0"/>
              <a:t> г. Ростов-на-Дону</a:t>
            </a:r>
            <a:endParaRPr lang="ru-RU" sz="1200" dirty="0"/>
          </a:p>
        </p:txBody>
      </p:sp>
      <p:sp>
        <p:nvSpPr>
          <p:cNvPr id="61" name="Овал 60"/>
          <p:cNvSpPr/>
          <p:nvPr/>
        </p:nvSpPr>
        <p:spPr>
          <a:xfrm>
            <a:off x="8606154" y="5469417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5541483"/>
            <a:ext cx="3020061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Волго-Вятский МЦИ г. Нижний Новгород</a:t>
            </a:r>
            <a:endParaRPr lang="ru-RU" sz="1200" dirty="0"/>
          </a:p>
        </p:txBody>
      </p:sp>
      <p:sp>
        <p:nvSpPr>
          <p:cNvPr id="63" name="Овал 62"/>
          <p:cNvSpPr/>
          <p:nvPr/>
        </p:nvSpPr>
        <p:spPr>
          <a:xfrm>
            <a:off x="8606154" y="5760936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5833002"/>
            <a:ext cx="291909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Уральская МИ г. Екатеринбург</a:t>
            </a:r>
            <a:endParaRPr lang="ru-RU" sz="1200" dirty="0"/>
          </a:p>
        </p:txBody>
      </p:sp>
      <p:sp>
        <p:nvSpPr>
          <p:cNvPr id="65" name="Овал 64"/>
          <p:cNvSpPr/>
          <p:nvPr/>
        </p:nvSpPr>
        <p:spPr>
          <a:xfrm>
            <a:off x="8606154" y="6052455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6124521"/>
            <a:ext cx="2054226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СФО г. Новосибирск</a:t>
            </a:r>
            <a:endParaRPr lang="ru-RU" sz="1200" dirty="0"/>
          </a:p>
        </p:txBody>
      </p:sp>
      <p:sp>
        <p:nvSpPr>
          <p:cNvPr id="67" name="Овал 66"/>
          <p:cNvSpPr/>
          <p:nvPr/>
        </p:nvSpPr>
        <p:spPr>
          <a:xfrm>
            <a:off x="8606154" y="6343974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 txBox="1">
            <a:spLocks/>
          </p:cNvSpPr>
          <p:nvPr/>
        </p:nvSpPr>
        <p:spPr>
          <a:xfrm>
            <a:off x="8933814" y="6416040"/>
            <a:ext cx="2194560" cy="2235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200" dirty="0" smtClean="0"/>
              <a:t>МИ по ДФО г. Хабаровск</a:t>
            </a:r>
            <a:endParaRPr lang="ru-RU" sz="1200" dirty="0"/>
          </a:p>
        </p:txBody>
      </p:sp>
      <p:sp>
        <p:nvSpPr>
          <p:cNvPr id="69" name="Овал 68"/>
          <p:cNvSpPr/>
          <p:nvPr/>
        </p:nvSpPr>
        <p:spPr>
          <a:xfrm>
            <a:off x="2498405" y="403860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2510471" y="3290888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9605328" y="5036873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33" y="4940644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80" y="4312920"/>
            <a:ext cx="2857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Овал 73"/>
          <p:cNvSpPr/>
          <p:nvPr/>
        </p:nvSpPr>
        <p:spPr>
          <a:xfrm>
            <a:off x="4018914" y="4749272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5337174" y="5428810"/>
            <a:ext cx="274320" cy="27432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800" dirty="0" smtClean="0"/>
              <a:t>Экстерриториальный принцип проведения проверок</a:t>
            </a:r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402916-317F-4C81-B465-CF8060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056">
            <a:off x="2625827" y="1559048"/>
            <a:ext cx="1411930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862" flipH="1">
            <a:off x="7047249" y="1871476"/>
            <a:ext cx="1403756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уга 1"/>
          <p:cNvSpPr/>
          <p:nvPr/>
        </p:nvSpPr>
        <p:spPr>
          <a:xfrm>
            <a:off x="6890909" y="1996782"/>
            <a:ext cx="4135231" cy="3275979"/>
          </a:xfrm>
          <a:prstGeom prst="arc">
            <a:avLst>
              <a:gd name="adj1" fmla="val 15164557"/>
              <a:gd name="adj2" fmla="val 3437025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Дуга 11"/>
          <p:cNvSpPr/>
          <p:nvPr/>
        </p:nvSpPr>
        <p:spPr>
          <a:xfrm flipH="1">
            <a:off x="906777" y="1996783"/>
            <a:ext cx="3511305" cy="2407577"/>
          </a:xfrm>
          <a:prstGeom prst="arc">
            <a:avLst>
              <a:gd name="adj1" fmla="val 16200000"/>
              <a:gd name="adj2" fmla="val 5870871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06213DD1-824A-42E4-B7AB-561A19F966D7}"/>
              </a:ext>
            </a:extLst>
          </p:cNvPr>
          <p:cNvGrpSpPr/>
          <p:nvPr/>
        </p:nvGrpSpPr>
        <p:grpSpPr>
          <a:xfrm>
            <a:off x="4457700" y="4292812"/>
            <a:ext cx="767790" cy="388620"/>
            <a:chOff x="2020603" y="4102791"/>
            <a:chExt cx="1852897" cy="388620"/>
          </a:xfrm>
        </p:grpSpPr>
        <p:sp>
          <p:nvSpPr>
            <p:cNvPr id="21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B40594F7-AAEE-499D-B00F-F397827C4B4A}"/>
                </a:ext>
              </a:extLst>
            </p:cNvPr>
            <p:cNvSpPr/>
            <p:nvPr/>
          </p:nvSpPr>
          <p:spPr>
            <a:xfrm>
              <a:off x="2020603" y="4102791"/>
              <a:ext cx="1852897" cy="2818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Сургут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xmlns="" id="{E3232EA3-9E45-4BED-8A80-1A8A495BF0D2}"/>
                </a:ext>
              </a:extLst>
            </p:cNvPr>
            <p:cNvSpPr/>
            <p:nvPr/>
          </p:nvSpPr>
          <p:spPr>
            <a:xfrm rot="10800000">
              <a:off x="3514582" y="4378181"/>
              <a:ext cx="166218" cy="113230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06213DD1-824A-42E4-B7AB-561A19F966D7}"/>
              </a:ext>
            </a:extLst>
          </p:cNvPr>
          <p:cNvGrpSpPr/>
          <p:nvPr/>
        </p:nvGrpSpPr>
        <p:grpSpPr>
          <a:xfrm>
            <a:off x="5222316" y="4644948"/>
            <a:ext cx="1445183" cy="356468"/>
            <a:chOff x="1881188" y="4028207"/>
            <a:chExt cx="1992312" cy="356468"/>
          </a:xfrm>
        </p:grpSpPr>
        <p:sp>
          <p:nvSpPr>
            <p:cNvPr id="24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B40594F7-AAEE-499D-B00F-F397827C4B4A}"/>
                </a:ext>
              </a:extLst>
            </p:cNvPr>
            <p:cNvSpPr/>
            <p:nvPr/>
          </p:nvSpPr>
          <p:spPr>
            <a:xfrm>
              <a:off x="1881188" y="4102791"/>
              <a:ext cx="1992312" cy="28188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Нижневартовск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xmlns="" id="{E3232EA3-9E45-4BED-8A80-1A8A495BF0D2}"/>
                </a:ext>
              </a:extLst>
            </p:cNvPr>
            <p:cNvSpPr/>
            <p:nvPr/>
          </p:nvSpPr>
          <p:spPr>
            <a:xfrm rot="10800000" flipV="1">
              <a:off x="2022633" y="4028207"/>
              <a:ext cx="166218" cy="10827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6" name="Дуга 25"/>
          <p:cNvSpPr/>
          <p:nvPr/>
        </p:nvSpPr>
        <p:spPr>
          <a:xfrm rot="9698950" flipH="1">
            <a:off x="3087289" y="1841001"/>
            <a:ext cx="2547694" cy="2729125"/>
          </a:xfrm>
          <a:prstGeom prst="arc">
            <a:avLst>
              <a:gd name="adj1" fmla="val 17426405"/>
              <a:gd name="adj2" fmla="val 4684200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/>
          <p:cNvSpPr/>
          <p:nvPr/>
        </p:nvSpPr>
        <p:spPr>
          <a:xfrm rot="12290204">
            <a:off x="5869992" y="2296507"/>
            <a:ext cx="926983" cy="2613588"/>
          </a:xfrm>
          <a:prstGeom prst="arc">
            <a:avLst>
              <a:gd name="adj1" fmla="val 16661210"/>
              <a:gd name="adj2" fmla="val 5104687"/>
            </a:avLst>
          </a:prstGeom>
          <a:ln w="127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Дуга 48"/>
          <p:cNvSpPr/>
          <p:nvPr/>
        </p:nvSpPr>
        <p:spPr>
          <a:xfrm rot="5400000" flipH="1">
            <a:off x="5360566" y="-1698063"/>
            <a:ext cx="2235883" cy="8545194"/>
          </a:xfrm>
          <a:prstGeom prst="arc">
            <a:avLst>
              <a:gd name="adj1" fmla="val 16602641"/>
              <a:gd name="adj2" fmla="val 21018779"/>
            </a:avLst>
          </a:prstGeom>
          <a:ln w="127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Дуга 49"/>
          <p:cNvSpPr/>
          <p:nvPr/>
        </p:nvSpPr>
        <p:spPr>
          <a:xfrm rot="3800261">
            <a:off x="8106901" y="1987938"/>
            <a:ext cx="3215141" cy="3137258"/>
          </a:xfrm>
          <a:prstGeom prst="arc">
            <a:avLst>
              <a:gd name="adj1" fmla="val 13875796"/>
              <a:gd name="adj2" fmla="val 960599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562">
            <a:off x="5096332" y="942503"/>
            <a:ext cx="1411930" cy="7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Дуга 51"/>
          <p:cNvSpPr/>
          <p:nvPr/>
        </p:nvSpPr>
        <p:spPr>
          <a:xfrm flipH="1">
            <a:off x="434339" y="1752649"/>
            <a:ext cx="2992232" cy="3284224"/>
          </a:xfrm>
          <a:prstGeom prst="arc">
            <a:avLst>
              <a:gd name="adj1" fmla="val 18169573"/>
              <a:gd name="adj2" fmla="val 5271559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Дуга 52"/>
          <p:cNvSpPr/>
          <p:nvPr/>
        </p:nvSpPr>
        <p:spPr>
          <a:xfrm rot="5035606" flipH="1" flipV="1">
            <a:off x="2907520" y="-925572"/>
            <a:ext cx="2031092" cy="6188954"/>
          </a:xfrm>
          <a:prstGeom prst="arc">
            <a:avLst>
              <a:gd name="adj1" fmla="val 16642348"/>
              <a:gd name="adj2" fmla="val 3308190"/>
            </a:avLst>
          </a:prstGeom>
          <a:ln w="127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/>
              <a:t>Участие куратора в проверках кредитных организаций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9" y="2845623"/>
            <a:ext cx="1677351" cy="23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07" y="1231560"/>
            <a:ext cx="10646093" cy="482940"/>
          </a:xfrm>
        </p:spPr>
        <p:txBody>
          <a:bodyPr/>
          <a:lstStyle/>
          <a:p>
            <a:pPr algn="ctr"/>
            <a:r>
              <a:rPr lang="ru-RU" sz="2400" dirty="0" smtClean="0"/>
              <a:t>Цели участия куратора в проверках</a:t>
            </a:r>
            <a:endParaRPr lang="ru-RU" sz="2400" dirty="0"/>
          </a:p>
        </p:txBody>
      </p:sp>
      <p:sp>
        <p:nvSpPr>
          <p:cNvPr id="103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4316093" y="2146338"/>
            <a:ext cx="2989899" cy="148079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единой согласованной позиции подразделений дистанционного и контактного надзора Банка России по фактам, рискам, оценкам и нарушениям, установленным в ходе проверки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рямоугольник: скругленные углы 14">
            <a:extLst>
              <a:ext uri="{FF2B5EF4-FFF2-40B4-BE49-F238E27FC236}">
                <a16:creationId xmlns:a16="http://schemas.microsoft.com/office/drawing/2014/main" xmlns="" id="{390E66EA-60E5-42EB-846B-2A691593E31F}"/>
              </a:ext>
            </a:extLst>
          </p:cNvPr>
          <p:cNvSpPr/>
          <p:nvPr/>
        </p:nvSpPr>
        <p:spPr>
          <a:xfrm>
            <a:off x="4316094" y="4490364"/>
            <a:ext cx="2989898" cy="1217628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скорости надзорного реагирования на проблемы в деятельности кредитных организаций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Левая круглая скобка 115">
            <a:extLst>
              <a:ext uri="{FF2B5EF4-FFF2-40B4-BE49-F238E27FC236}">
                <a16:creationId xmlns:a16="http://schemas.microsoft.com/office/drawing/2014/main" xmlns="" id="{C8D89714-165C-4D32-97DB-B15DCB5316B3}"/>
              </a:ext>
            </a:extLst>
          </p:cNvPr>
          <p:cNvSpPr/>
          <p:nvPr/>
        </p:nvSpPr>
        <p:spPr>
          <a:xfrm>
            <a:off x="3934143" y="1861185"/>
            <a:ext cx="212725" cy="4259559"/>
          </a:xfrm>
          <a:prstGeom prst="leftBracket">
            <a:avLst>
              <a:gd name="adj" fmla="val 109159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: скругленные углы 69">
            <a:extLst>
              <a:ext uri="{FF2B5EF4-FFF2-40B4-BE49-F238E27FC236}">
                <a16:creationId xmlns:a16="http://schemas.microsoft.com/office/drawing/2014/main" xmlns="" id="{C7E690D2-F985-47C0-96C4-BABE6F5A87B8}"/>
              </a:ext>
            </a:extLst>
          </p:cNvPr>
          <p:cNvSpPr/>
          <p:nvPr/>
        </p:nvSpPr>
        <p:spPr>
          <a:xfrm>
            <a:off x="1059180" y="2626674"/>
            <a:ext cx="2462530" cy="263463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7787641" y="2814871"/>
            <a:ext cx="3137086" cy="2258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 получает больше возможностей детально познакомиться с особенностями работы курируемой кредитной организации, ее первичными документами, а также совместно с рабочей группой формировать выводы по результатам проверки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3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Взаимодействие рабочей группы с проверяемой кредитной организацие</a:t>
            </a:r>
            <a:r>
              <a:rPr lang="ru-RU" sz="1800" dirty="0"/>
              <a:t>й</a:t>
            </a:r>
          </a:p>
        </p:txBody>
      </p:sp>
      <p:sp>
        <p:nvSpPr>
          <p:cNvPr id="10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07" y="1231560"/>
            <a:ext cx="10646093" cy="482940"/>
          </a:xfrm>
        </p:spPr>
        <p:txBody>
          <a:bodyPr/>
          <a:lstStyle/>
          <a:p>
            <a:pPr algn="ctr"/>
            <a:r>
              <a:rPr lang="ru-RU" sz="2400" dirty="0"/>
              <a:t>Изменения в </a:t>
            </a:r>
            <a:r>
              <a:rPr lang="ru-RU" sz="2400" dirty="0" smtClean="0"/>
              <a:t>подходах к проведению совещаний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220" y="1967556"/>
            <a:ext cx="3429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1876581"/>
            <a:ext cx="3048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: скругленные углы 23">
            <a:extLst>
              <a:ext uri="{FF2B5EF4-FFF2-40B4-BE49-F238E27FC236}">
                <a16:creationId xmlns:a16="http://schemas.microsoft.com/office/drawing/2014/main" xmlns="" id="{0959197E-74DD-4208-9ED2-234D73A0EBF2}"/>
              </a:ext>
            </a:extLst>
          </p:cNvPr>
          <p:cNvSpPr/>
          <p:nvPr/>
        </p:nvSpPr>
        <p:spPr>
          <a:xfrm>
            <a:off x="1211580" y="4329756"/>
            <a:ext cx="3512820" cy="1577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совещания рабочей группы с руководителем кредитной организации для обсуждения предварительных результатов проверки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0959197E-74DD-4208-9ED2-234D73A0EBF2}"/>
              </a:ext>
            </a:extLst>
          </p:cNvPr>
          <p:cNvSpPr/>
          <p:nvPr/>
        </p:nvSpPr>
        <p:spPr>
          <a:xfrm>
            <a:off x="7391400" y="4329756"/>
            <a:ext cx="3512820" cy="157762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вопросов своевременности представления и качества представляемых кредитной организацией по запросам рабочей группы документов и информации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9" y="1738956"/>
            <a:ext cx="796321" cy="7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36" y="1667236"/>
            <a:ext cx="843437" cy="7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Актуальные вопросы при проведении проверок в 2019 году</a:t>
            </a:r>
          </a:p>
        </p:txBody>
      </p:sp>
      <p:sp>
        <p:nvSpPr>
          <p:cNvPr id="14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1318260" y="906780"/>
            <a:ext cx="10492740" cy="566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активов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принимаемых по ним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рисков 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первую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очередь, кредитного)</a:t>
            </a:r>
          </a:p>
          <a:p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операций с ценными бумагами и </a:t>
            </a:r>
            <a:endParaRPr lang="ru-RU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производными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финансовыми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инструментами</a:t>
            </a:r>
          </a:p>
          <a:p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соблюдения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обязательных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нормативов</a:t>
            </a:r>
          </a:p>
          <a:p>
            <a:endParaRPr lang="ru-RU" sz="24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соблюдения </a:t>
            </a:r>
            <a:r>
              <a:rPr lang="ru-RU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кредитными организациями требований законодательства по осуществлению банковского сопровождения проектов жилищного строительства в соответствии с Федеральным законом № 214-Ф3 «Об участии в долевом строительстве многоквартирных домов и иных объектов </a:t>
            </a:r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недвижимости»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" y="3431880"/>
            <a:ext cx="866017" cy="860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" y="4585265"/>
            <a:ext cx="744057" cy="744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" y="2392178"/>
            <a:ext cx="752629" cy="752629"/>
          </a:xfrm>
          <a:prstGeom prst="rect">
            <a:avLst/>
          </a:prstGeom>
        </p:spPr>
      </p:pic>
      <p:pic>
        <p:nvPicPr>
          <p:cNvPr id="1026" name="Picture 2" descr="I:\SAE\Для лекций, семинаров\Иконки\2426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1" y="1296914"/>
            <a:ext cx="744057" cy="7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 dirty="0"/>
          </a:p>
        </p:txBody>
      </p: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/>
              <a:t>СПОСОБЫ СТРОИТЕЛЬСТВА ЖИЛОГО ДОМА </a:t>
            </a:r>
            <a:r>
              <a:rPr lang="ru-RU" sz="1800" dirty="0" smtClean="0"/>
              <a:t>(</a:t>
            </a:r>
            <a:r>
              <a:rPr lang="ru-RU" sz="1800" dirty="0"/>
              <a:t>214-ФЗ)</a:t>
            </a:r>
            <a:endParaRPr lang="ru-RU" sz="1800" dirty="0" smtClean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1C62819-D2AD-4B1D-A86B-0543A49856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0138283"/>
              </p:ext>
            </p:extLst>
          </p:nvPr>
        </p:nvGraphicFramePr>
        <p:xfrm>
          <a:off x="1041400" y="1089512"/>
          <a:ext cx="10626725" cy="562102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368425"/>
                <a:gridCol w="2952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xmlns="" val="661876696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2295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 счет собственных средств (100% собственные средства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 счет собственных средств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(≥ 10% собственных средств) и средств дольщиков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(до 01.07.2019)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 счет собственных средств и кредитных средств с использованием счетов </a:t>
                      </a:r>
                      <a:r>
                        <a:rPr lang="ru-RU" sz="1400" b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эскроу</a:t>
                      </a: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привлечения дольщиков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(обязательно с 01.07.2019)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8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застройщиков)</a:t>
                      </a:r>
                    </a:p>
                  </a:txBody>
                  <a:tcPr marL="54000" marR="54000" marT="54000" marB="5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использование собственных оборотных средств;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реализация площадей только на эксплуатационной фазе</a:t>
                      </a:r>
                    </a:p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полное соблюдение требований 214-ФЗ;</a:t>
                      </a:r>
                    </a:p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отсутствие «подушки» безопасности от снижения спроса.</a:t>
                      </a:r>
                    </a:p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уплата процентов по кредиту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86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Плюсы: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(для застройщиков)</a:t>
                      </a:r>
                    </a:p>
                  </a:txBody>
                  <a:tcPr marL="54000" marR="54000" marT="54000" marB="5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нет необходимости соблюдать требования 214-ФЗ</a:t>
                      </a:r>
                    </a:p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дешевые «деньги» дольщиков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реализация на всех фазах проекта</a:t>
                      </a:r>
                    </a:p>
                    <a:p>
                      <a:pPr algn="l"/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отсутствие зависимости темпов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строительства от спроса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исключение части требований 214-ФЗ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лояльность покупателей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08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со стороны ЦБ (за банками):</a:t>
                      </a:r>
                    </a:p>
                  </a:txBody>
                  <a:tcPr marL="54000" marR="54000" marT="54000" marB="54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1400" u="none" baseline="0" dirty="0" smtClean="0"/>
                        <a:t>оценка платежеспособности застройщиков как заёмщиков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u="none" baseline="0" dirty="0" smtClean="0"/>
                        <a:t>на предмет соответствия критериям для отнесения банков к уполномоченным, имеющим право на открытие счетов </a:t>
                      </a:r>
                      <a:r>
                        <a:rPr lang="ru-RU" sz="1400" u="none" baseline="0" dirty="0" err="1" smtClean="0"/>
                        <a:t>эскроу</a:t>
                      </a:r>
                      <a:endParaRPr lang="ru-RU" sz="1400" u="none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u="none" baseline="0" dirty="0" smtClean="0"/>
                        <a:t>порядок использования счетов </a:t>
                      </a:r>
                      <a:r>
                        <a:rPr lang="ru-RU" sz="1400" u="none" baseline="0" dirty="0" err="1" smtClean="0"/>
                        <a:t>эскроу</a:t>
                      </a:r>
                      <a:endParaRPr lang="ru-RU" sz="1400" u="none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u="none" baseline="0" dirty="0" smtClean="0"/>
                        <a:t>оценка платежеспособности застройщиков как заёмщиков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000" marR="54000" marT="54000" marB="5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1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 dirty="0"/>
          </a:p>
        </p:txBody>
      </p: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Улучшение условий </a:t>
            </a:r>
            <a:r>
              <a:rPr lang="ru-RU" sz="1800" dirty="0"/>
              <a:t>кредитования субъектов малого предпринимательства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97" y="1766570"/>
            <a:ext cx="4181203" cy="4878070"/>
          </a:xfrm>
          <a:prstGeom prst="rect">
            <a:avLst/>
          </a:prstGeom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7482840" y="1539240"/>
            <a:ext cx="4244340" cy="2766060"/>
          </a:xfrm>
          <a:prstGeom prst="wedgeRoundRectCallout">
            <a:avLst>
              <a:gd name="adj1" fmla="val -60411"/>
              <a:gd name="adj2" fmla="val 80495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Данные, используемые для оценки:</a:t>
            </a:r>
          </a:p>
          <a:p>
            <a:endParaRPr lang="ru-RU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содержащиеся в источниках информации, получение которых предусмотрено внутренними документами кредитной организации</a:t>
            </a:r>
          </a:p>
          <a:p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документы, не указанные во внутренних документах кредитной организации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Скругленная прямоугольная выноска 55"/>
          <p:cNvSpPr/>
          <p:nvPr/>
        </p:nvSpPr>
        <p:spPr>
          <a:xfrm>
            <a:off x="588917" y="1539240"/>
            <a:ext cx="3368040" cy="2049780"/>
          </a:xfrm>
          <a:prstGeom prst="wedgeRoundRectCallout">
            <a:avLst>
              <a:gd name="adj1" fmla="val 76466"/>
              <a:gd name="adj2" fmla="val 12419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финансового положения </a:t>
            </a:r>
            <a:r>
              <a:rPr lang="ru-RU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СМП</a:t>
            </a:r>
            <a:endParaRPr lang="ru-RU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47" y="1071540"/>
            <a:ext cx="10646093" cy="482940"/>
          </a:xfrm>
        </p:spPr>
        <p:txBody>
          <a:bodyPr/>
          <a:lstStyle/>
          <a:p>
            <a:r>
              <a:rPr lang="ru-RU" sz="2400" dirty="0"/>
              <a:t>Оценка финансового положения субъектов малого предпринимательства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482840" y="3322320"/>
            <a:ext cx="42443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7482840" y="2141220"/>
            <a:ext cx="424434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539" y="3468696"/>
            <a:ext cx="544611" cy="5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12" y="2269781"/>
            <a:ext cx="576834" cy="4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Вертикальный свиток 34"/>
          <p:cNvSpPr/>
          <p:nvPr/>
        </p:nvSpPr>
        <p:spPr>
          <a:xfrm>
            <a:off x="1316627" y="4526280"/>
            <a:ext cx="1807573" cy="1303020"/>
          </a:xfrm>
          <a:prstGeom prst="verticalScroll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590-П</a:t>
            </a:r>
          </a:p>
        </p:txBody>
      </p:sp>
    </p:spTree>
    <p:extLst>
      <p:ext uri="{BB962C8B-B14F-4D97-AF65-F5344CB8AC3E}">
        <p14:creationId xmlns:p14="http://schemas.microsoft.com/office/powerpoint/2010/main" val="34931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673C61-FEF9-4CDF-AB9E-F6554221A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426994"/>
          </a:xfrm>
        </p:spPr>
        <p:txBody>
          <a:bodyPr/>
          <a:lstStyle/>
          <a:p>
            <a:pPr algn="ctr"/>
            <a:r>
              <a:rPr lang="ru-RU" sz="2400" dirty="0" smtClean="0"/>
              <a:t>Отдельные аспекты подготовки информации в электронном виде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550801-B9A2-473A-8821-C8EDD202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0AA99AE-6A35-4C1E-8082-A4A87B5CA521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460374" y="1615440"/>
            <a:ext cx="3601086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электронных документов в отношении заемщиков – юридических лиц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0747D1C-1F99-4671-9B4B-684A06ADFA42}"/>
              </a:ext>
            </a:extLst>
          </p:cNvPr>
          <p:cNvGrpSpPr/>
          <p:nvPr/>
        </p:nvGrpSpPr>
        <p:grpSpPr>
          <a:xfrm>
            <a:off x="12443311" y="1534500"/>
            <a:ext cx="180000" cy="5071700"/>
            <a:chOff x="6487013" y="1534500"/>
            <a:chExt cx="180000" cy="5071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7136B8B-5CFE-4C38-99E2-41ACEBA93CA2}"/>
                </a:ext>
              </a:extLst>
            </p:cNvPr>
            <p:cNvSpPr/>
            <p:nvPr/>
          </p:nvSpPr>
          <p:spPr>
            <a:xfrm>
              <a:off x="6487013" y="15345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AEC0F740-5C30-455D-AFAC-4B2CCAFC6517}"/>
                </a:ext>
              </a:extLst>
            </p:cNvPr>
            <p:cNvSpPr/>
            <p:nvPr/>
          </p:nvSpPr>
          <p:spPr>
            <a:xfrm>
              <a:off x="6487013" y="223331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50A752FC-321B-4EDD-85F6-5CC1E5AE2607}"/>
                </a:ext>
              </a:extLst>
            </p:cNvPr>
            <p:cNvSpPr/>
            <p:nvPr/>
          </p:nvSpPr>
          <p:spPr>
            <a:xfrm>
              <a:off x="6487013" y="2932128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0DFF6F44-EF94-4695-8961-B38D273B1E9A}"/>
                </a:ext>
              </a:extLst>
            </p:cNvPr>
            <p:cNvSpPr/>
            <p:nvPr/>
          </p:nvSpPr>
          <p:spPr>
            <a:xfrm>
              <a:off x="6487013" y="3630942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367A59E6-0C54-4238-ACD7-ED6B25AAFC27}"/>
                </a:ext>
              </a:extLst>
            </p:cNvPr>
            <p:cNvSpPr/>
            <p:nvPr/>
          </p:nvSpPr>
          <p:spPr>
            <a:xfrm>
              <a:off x="6487013" y="4329756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DBA7837D-CFB9-4876-AE6D-84AF91E605E5}"/>
                </a:ext>
              </a:extLst>
            </p:cNvPr>
            <p:cNvSpPr/>
            <p:nvPr/>
          </p:nvSpPr>
          <p:spPr>
            <a:xfrm>
              <a:off x="6487013" y="502857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F9890FC8-CAB0-475F-A395-4B1ADF6DE927}"/>
                </a:ext>
              </a:extLst>
            </p:cNvPr>
            <p:cNvSpPr/>
            <p:nvPr/>
          </p:nvSpPr>
          <p:spPr>
            <a:xfrm>
              <a:off x="6487013" y="5727384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32D1CE-33CA-4DAF-BEEB-6C006F072007}"/>
                </a:ext>
              </a:extLst>
            </p:cNvPr>
            <p:cNvSpPr/>
            <p:nvPr/>
          </p:nvSpPr>
          <p:spPr>
            <a:xfrm>
              <a:off x="6487013" y="6426200"/>
              <a:ext cx="180000" cy="18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838200" y="2516589"/>
            <a:ext cx="3223260" cy="12653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«Оцифровка» документов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заёмщиков на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постоянной основе, по мере поступления в кредитную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организацию</a:t>
            </a:r>
          </a:p>
          <a:p>
            <a:pPr algn="ctr"/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838200" y="3886201"/>
            <a:ext cx="3223260" cy="2453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порядка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электронного паспорта, который доводится в Уведомлении о проведении проверки либо заявках: 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полнота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актуальность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представляемых документов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максимальной длины полного имени файла (не более 180 символов) и имени файла (не более 25 символов);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архивные папки</a:t>
            </a:r>
          </a:p>
        </p:txBody>
      </p:sp>
      <p:sp>
        <p:nvSpPr>
          <p:cNvPr id="55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4529453" y="1602226"/>
            <a:ext cx="3522533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реестра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кредитных требований физических лиц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4922520" y="2516589"/>
            <a:ext cx="3129467" cy="6252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итоговым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 банка</a:t>
            </a:r>
          </a:p>
        </p:txBody>
      </p:sp>
      <p:sp>
        <p:nvSpPr>
          <p:cNvPr id="60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4922521" y="3229866"/>
            <a:ext cx="3129466" cy="7499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информации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наименовании и ИНН работодателей заёмщиков</a:t>
            </a:r>
          </a:p>
        </p:txBody>
      </p:sp>
      <p:sp>
        <p:nvSpPr>
          <p:cNvPr id="65" name="Прямоугольник: скругленные углы 21">
            <a:extLst>
              <a:ext uri="{FF2B5EF4-FFF2-40B4-BE49-F238E27FC236}">
                <a16:creationId xmlns:a16="http://schemas.microsoft.com/office/drawing/2014/main" xmlns="" id="{D9000D44-87D5-4E04-8BF9-D210684F8F11}"/>
              </a:ext>
            </a:extLst>
          </p:cNvPr>
          <p:cNvSpPr/>
          <p:nvPr/>
        </p:nvSpPr>
        <p:spPr>
          <a:xfrm>
            <a:off x="4914901" y="4081597"/>
            <a:ext cx="3137086" cy="22582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полей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являются существенными для осуществления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проверки, в том числе: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доход; 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асход;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иждивенцев; 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ПСК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текущую дату и на момент выдачи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обеспечении по кредиту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: скругленные углы 4">
            <a:extLst>
              <a:ext uri="{FF2B5EF4-FFF2-40B4-BE49-F238E27FC236}">
                <a16:creationId xmlns:a16="http://schemas.microsoft.com/office/drawing/2014/main" xmlns="" id="{CFA6D99E-A5A9-4E5B-AB0D-B0AC867C3064}"/>
              </a:ext>
            </a:extLst>
          </p:cNvPr>
          <p:cNvSpPr/>
          <p:nvPr/>
        </p:nvSpPr>
        <p:spPr>
          <a:xfrm>
            <a:off x="8362313" y="1615440"/>
            <a:ext cx="3522533" cy="800243"/>
          </a:xfrm>
          <a:prstGeom prst="roundRect">
            <a:avLst/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выборок информации в соответствии с Указанием Банка России № 3462-У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8816340" y="2529803"/>
            <a:ext cx="3068506" cy="61205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на соответствие </a:t>
            </a:r>
            <a:r>
              <a:rPr lang="ru-RU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итоговым </a:t>
            </a:r>
            <a:r>
              <a:rPr lang="ru-RU" sz="120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показателям </a:t>
            </a:r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отчетности банка</a:t>
            </a:r>
          </a:p>
        </p:txBody>
      </p:sp>
      <p:sp>
        <p:nvSpPr>
          <p:cNvPr id="75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8816340" y="3229866"/>
            <a:ext cx="3068506" cy="18887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обновление файлов электронных документов «Информация об открытых и закрытых счетах» на очередную отчетную дату: каждый раз данные необходимо выгружать с начала проверяемого периода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: скругленные углы 20">
            <a:extLst>
              <a:ext uri="{FF2B5EF4-FFF2-40B4-BE49-F238E27FC236}">
                <a16:creationId xmlns:a16="http://schemas.microsoft.com/office/drawing/2014/main" xmlns="" id="{C2110531-FD83-4FE9-ADAC-6679DF44A508}"/>
              </a:ext>
            </a:extLst>
          </p:cNvPr>
          <p:cNvSpPr/>
          <p:nvPr/>
        </p:nvSpPr>
        <p:spPr>
          <a:xfrm>
            <a:off x="8816340" y="5208570"/>
            <a:ext cx="3068506" cy="11312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Корректное заполнение реквизитов внешних платежей в файлах электронных документов «Информация о счетах. Операции»</a:t>
            </a:r>
            <a:endParaRPr lang="ru-RU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D81FF390-3044-4EA6-873F-42DBCECA41C5}"/>
              </a:ext>
            </a:extLst>
          </p:cNvPr>
          <p:cNvCxnSpPr/>
          <p:nvPr/>
        </p:nvCxnSpPr>
        <p:spPr>
          <a:xfrm flipV="1">
            <a:off x="609600" y="2415684"/>
            <a:ext cx="0" cy="2702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>
            <a:endCxn id="22" idx="1"/>
          </p:cNvCxnSpPr>
          <p:nvPr/>
        </p:nvCxnSpPr>
        <p:spPr>
          <a:xfrm>
            <a:off x="609600" y="5113021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609600" y="3237487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D81FF390-3044-4EA6-873F-42DBCECA41C5}"/>
              </a:ext>
            </a:extLst>
          </p:cNvPr>
          <p:cNvCxnSpPr/>
          <p:nvPr/>
        </p:nvCxnSpPr>
        <p:spPr>
          <a:xfrm flipV="1">
            <a:off x="4686300" y="2402469"/>
            <a:ext cx="0" cy="27028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4686300" y="5099806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4686300" y="362813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xmlns="" id="{D81FF390-3044-4EA6-873F-42DBCECA41C5}"/>
              </a:ext>
            </a:extLst>
          </p:cNvPr>
          <p:cNvCxnSpPr/>
          <p:nvPr/>
        </p:nvCxnSpPr>
        <p:spPr>
          <a:xfrm flipV="1">
            <a:off x="8580120" y="2415684"/>
            <a:ext cx="0" cy="340724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8580120" y="5817384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8580120" y="4155210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4693920" y="2820412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34887C30-E428-4B01-A091-7BBA826BEA2C}"/>
              </a:ext>
            </a:extLst>
          </p:cNvPr>
          <p:cNvCxnSpPr/>
          <p:nvPr/>
        </p:nvCxnSpPr>
        <p:spPr>
          <a:xfrm>
            <a:off x="8587740" y="2836950"/>
            <a:ext cx="2286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Нижний колонтитул 4">
            <a:extLst>
              <a:ext uri="{FF2B5EF4-FFF2-40B4-BE49-F238E27FC236}">
                <a16:creationId xmlns:a16="http://schemas.microsoft.com/office/drawing/2014/main" xmlns="" id="{6815ED6B-FAE8-4AD2-9662-CBCD5362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800" dirty="0" smtClean="0"/>
              <a:t>Обработка информации в электронном виде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37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56E3D5-E39D-444D-9600-2B9B0AD40D17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2767</TotalTime>
  <Words>817</Words>
  <Application>Microsoft Office PowerPoint</Application>
  <PresentationFormat>Произвольный</PresentationFormat>
  <Paragraphs>147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Цели участия куратора в проверках</vt:lpstr>
      <vt:lpstr>Изменения в подходах к проведению совещаний</vt:lpstr>
      <vt:lpstr>Презентация PowerPoint</vt:lpstr>
      <vt:lpstr>Презентация PowerPoint</vt:lpstr>
      <vt:lpstr>Оценка финансового положения субъектов малого предпринимательства</vt:lpstr>
      <vt:lpstr>Отдельные аспекты подготовки информации в электронном виде</vt:lpstr>
      <vt:lpstr>С целью облегчения работы кредитных организаций по рассмотрению результатов проверки Банком России принято решение о дополнительном направлении актов проверок* в электронном виде с использованием личных кабинетов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65mna</cp:lastModifiedBy>
  <cp:revision>127</cp:revision>
  <cp:lastPrinted>2018-11-09T14:38:56Z</cp:lastPrinted>
  <dcterms:created xsi:type="dcterms:W3CDTF">2018-11-05T17:34:13Z</dcterms:created>
  <dcterms:modified xsi:type="dcterms:W3CDTF">2019-02-28T02:28:10Z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