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b" ContentType="application/vnd.ms-excel.sheet.binary.macroEnabled.12"/>
  <Default Extension="wdp" ContentType="image/vnd.ms-photo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ags/tag20.xml" ContentType="application/vnd.openxmlformats-officedocument.presentationml.tags+xml"/>
  <Override PartName="/ppt/notesSlides/notesSlide3.xml" ContentType="application/vnd.openxmlformats-officedocument.presentationml.notesSlide+xml"/>
  <Override PartName="/ppt/tags/tag21.xml" ContentType="application/vnd.openxmlformats-officedocument.presentationml.tags+xml"/>
  <Override PartName="/ppt/notesSlides/notesSlide4.xml" ContentType="application/vnd.openxmlformats-officedocument.presentationml.notesSlide+xml"/>
  <Override PartName="/ppt/tags/tag22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 bookmarkIdSeed="2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709" r:id="rId2"/>
    <p:sldId id="710" r:id="rId3"/>
    <p:sldId id="741" r:id="rId4"/>
    <p:sldId id="742" r:id="rId5"/>
    <p:sldId id="743" r:id="rId6"/>
    <p:sldId id="712" r:id="rId7"/>
  </p:sldIdLst>
  <p:sldSz cx="9144000" cy="5143500" type="screen16x9"/>
  <p:notesSz cx="6797675" cy="9856788"/>
  <p:custDataLst>
    <p:tags r:id="rId10"/>
  </p:custDataLst>
  <p:defaultTextStyle>
    <a:defPPr>
      <a:defRPr lang="ru-RU"/>
    </a:defPPr>
    <a:lvl1pPr marL="0" algn="l" defTabSz="718214" rtl="0" eaLnBrk="1" latinLnBrk="0" hangingPunct="1">
      <a:defRPr sz="1414" kern="1200">
        <a:solidFill>
          <a:schemeClr val="tx1"/>
        </a:solidFill>
        <a:latin typeface="+mn-lt"/>
        <a:ea typeface="+mn-ea"/>
        <a:cs typeface="+mn-cs"/>
      </a:defRPr>
    </a:lvl1pPr>
    <a:lvl2pPr marL="359107" algn="l" defTabSz="718214" rtl="0" eaLnBrk="1" latinLnBrk="0" hangingPunct="1">
      <a:defRPr sz="1414" kern="1200">
        <a:solidFill>
          <a:schemeClr val="tx1"/>
        </a:solidFill>
        <a:latin typeface="+mn-lt"/>
        <a:ea typeface="+mn-ea"/>
        <a:cs typeface="+mn-cs"/>
      </a:defRPr>
    </a:lvl2pPr>
    <a:lvl3pPr marL="718214" algn="l" defTabSz="718214" rtl="0" eaLnBrk="1" latinLnBrk="0" hangingPunct="1">
      <a:defRPr sz="1414" kern="1200">
        <a:solidFill>
          <a:schemeClr val="tx1"/>
        </a:solidFill>
        <a:latin typeface="+mn-lt"/>
        <a:ea typeface="+mn-ea"/>
        <a:cs typeface="+mn-cs"/>
      </a:defRPr>
    </a:lvl3pPr>
    <a:lvl4pPr marL="1077320" algn="l" defTabSz="718214" rtl="0" eaLnBrk="1" latinLnBrk="0" hangingPunct="1">
      <a:defRPr sz="1414" kern="1200">
        <a:solidFill>
          <a:schemeClr val="tx1"/>
        </a:solidFill>
        <a:latin typeface="+mn-lt"/>
        <a:ea typeface="+mn-ea"/>
        <a:cs typeface="+mn-cs"/>
      </a:defRPr>
    </a:lvl4pPr>
    <a:lvl5pPr marL="1436427" algn="l" defTabSz="718214" rtl="0" eaLnBrk="1" latinLnBrk="0" hangingPunct="1">
      <a:defRPr sz="1414" kern="1200">
        <a:solidFill>
          <a:schemeClr val="tx1"/>
        </a:solidFill>
        <a:latin typeface="+mn-lt"/>
        <a:ea typeface="+mn-ea"/>
        <a:cs typeface="+mn-cs"/>
      </a:defRPr>
    </a:lvl5pPr>
    <a:lvl6pPr marL="1795534" algn="l" defTabSz="718214" rtl="0" eaLnBrk="1" latinLnBrk="0" hangingPunct="1">
      <a:defRPr sz="1414" kern="1200">
        <a:solidFill>
          <a:schemeClr val="tx1"/>
        </a:solidFill>
        <a:latin typeface="+mn-lt"/>
        <a:ea typeface="+mn-ea"/>
        <a:cs typeface="+mn-cs"/>
      </a:defRPr>
    </a:lvl6pPr>
    <a:lvl7pPr marL="2154641" algn="l" defTabSz="718214" rtl="0" eaLnBrk="1" latinLnBrk="0" hangingPunct="1">
      <a:defRPr sz="1414" kern="1200">
        <a:solidFill>
          <a:schemeClr val="tx1"/>
        </a:solidFill>
        <a:latin typeface="+mn-lt"/>
        <a:ea typeface="+mn-ea"/>
        <a:cs typeface="+mn-cs"/>
      </a:defRPr>
    </a:lvl7pPr>
    <a:lvl8pPr marL="2513749" algn="l" defTabSz="718214" rtl="0" eaLnBrk="1" latinLnBrk="0" hangingPunct="1">
      <a:defRPr sz="1414" kern="1200">
        <a:solidFill>
          <a:schemeClr val="tx1"/>
        </a:solidFill>
        <a:latin typeface="+mn-lt"/>
        <a:ea typeface="+mn-ea"/>
        <a:cs typeface="+mn-cs"/>
      </a:defRPr>
    </a:lvl8pPr>
    <a:lvl9pPr marL="2872856" algn="l" defTabSz="718214" rtl="0" eaLnBrk="1" latinLnBrk="0" hangingPunct="1">
      <a:defRPr sz="141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58" userDrawn="1">
          <p15:clr>
            <a:srgbClr val="A4A3A4"/>
          </p15:clr>
        </p15:guide>
        <p15:guide id="4" pos="5647" userDrawn="1">
          <p15:clr>
            <a:srgbClr val="A4A3A4"/>
          </p15:clr>
        </p15:guide>
        <p15:guide id="5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4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en" initials="ZKM" lastIdx="3" clrIdx="0"/>
  <p:cmAuthor id="1" name="Степанов Антон Сергеевич" initials="САС" lastIdx="1" clrIdx="1">
    <p:extLst>
      <p:ext uri="{19B8F6BF-5375-455C-9EA6-DF929625EA0E}">
        <p15:presenceInfo xmlns:p15="http://schemas.microsoft.com/office/powerpoint/2012/main" userId="S-1-5-21-775621918-982339296-1235820382-316558" providerId="AD"/>
      </p:ext>
    </p:extLst>
  </p:cmAuthor>
  <p:cmAuthor id="2" name="Иванов Станислав Юрьевич" initials="ИСЮ" lastIdx="3" clrIdx="2">
    <p:extLst>
      <p:ext uri="{19B8F6BF-5375-455C-9EA6-DF929625EA0E}">
        <p15:presenceInfo xmlns:p15="http://schemas.microsoft.com/office/powerpoint/2012/main" userId="Иванов Станислав Юрьевич" providerId="None"/>
      </p:ext>
    </p:extLst>
  </p:cmAuthor>
  <p:cmAuthor id="3" name="Слуцкая Марина Витальевна" initials="СМВ" lastIdx="7" clrIdx="3">
    <p:extLst>
      <p:ext uri="{19B8F6BF-5375-455C-9EA6-DF929625EA0E}">
        <p15:presenceInfo xmlns:p15="http://schemas.microsoft.com/office/powerpoint/2012/main" userId="Слуцкая Марина Витальевна" providerId="None"/>
      </p:ext>
    </p:extLst>
  </p:cmAuthor>
  <p:cmAuthor id="4" name="Трусов Михаил Сергеевич" initials="ТМС" lastIdx="2" clrIdx="4">
    <p:extLst>
      <p:ext uri="{19B8F6BF-5375-455C-9EA6-DF929625EA0E}">
        <p15:presenceInfo xmlns:p15="http://schemas.microsoft.com/office/powerpoint/2012/main" userId="Трусов Михаил Сергеевич" providerId="None"/>
      </p:ext>
    </p:extLst>
  </p:cmAuthor>
  <p:cmAuthor id="5" name="Романова Елена Сергеевна" initials="РЕС" lastIdx="5" clrIdx="5">
    <p:extLst>
      <p:ext uri="{19B8F6BF-5375-455C-9EA6-DF929625EA0E}">
        <p15:presenceInfo xmlns:p15="http://schemas.microsoft.com/office/powerpoint/2012/main" userId="Романова Елена Сергее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CCE6"/>
    <a:srgbClr val="8FC54C"/>
    <a:srgbClr val="3E5057"/>
    <a:srgbClr val="DE0000"/>
    <a:srgbClr val="EFF0F1"/>
    <a:srgbClr val="F5F5F5"/>
    <a:srgbClr val="F6F6F6"/>
    <a:srgbClr val="F9F9F9"/>
    <a:srgbClr val="E9EA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78" autoAdjust="0"/>
    <p:restoredTop sz="96280" autoAdjust="0"/>
  </p:normalViewPr>
  <p:slideViewPr>
    <p:cSldViewPr snapToGrid="0">
      <p:cViewPr varScale="1">
        <p:scale>
          <a:sx n="81" d="100"/>
          <a:sy n="81" d="100"/>
        </p:scale>
        <p:origin x="956" y="60"/>
      </p:cViewPr>
      <p:guideLst>
        <p:guide pos="158"/>
        <p:guide pos="5647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1857" y="48"/>
      </p:cViewPr>
      <p:guideLst>
        <p:guide orient="horz" pos="3104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Microsoft_Excel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599816199619003"/>
          <c:y val="6.9360098378623225E-2"/>
          <c:w val="0.54318788326915302"/>
          <c:h val="0.7990170992959114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CDEE0"/>
            </a:solidFill>
            <a:ln>
              <a:noFill/>
            </a:ln>
          </c:spPr>
          <c:dPt>
            <c:idx val="0"/>
            <c:bubble3D val="0"/>
            <c:spPr>
              <a:solidFill>
                <a:srgbClr val="DCDEE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4B8-420E-A1BD-FE62F4F945A2}"/>
              </c:ext>
            </c:extLst>
          </c:dPt>
          <c:dPt>
            <c:idx val="1"/>
            <c:bubble3D val="0"/>
            <c:spPr>
              <a:solidFill>
                <a:srgbClr val="DCDEE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4B8-420E-A1BD-FE62F4F945A2}"/>
              </c:ext>
            </c:extLst>
          </c:dPt>
          <c:dPt>
            <c:idx val="2"/>
            <c:bubble3D val="0"/>
            <c:spPr>
              <a:solidFill>
                <a:srgbClr val="DCDEE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4B8-420E-A1BD-FE62F4F945A2}"/>
              </c:ext>
            </c:extLst>
          </c:dPt>
          <c:dPt>
            <c:idx val="3"/>
            <c:bubble3D val="0"/>
            <c:spPr>
              <a:solidFill>
                <a:srgbClr val="DCDEE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4B8-420E-A1BD-FE62F4F945A2}"/>
              </c:ext>
            </c:extLst>
          </c:dPt>
          <c:cat>
            <c:strRef>
              <c:f>Лист1!$A$2:$A$5</c:f>
              <c:strCache>
                <c:ptCount val="4"/>
                <c:pt idx="0">
                  <c:v>Зеленые активы</c:v>
                </c:pt>
                <c:pt idx="1">
                  <c:v>Социальные активы</c:v>
                </c:pt>
                <c:pt idx="2">
                  <c:v>ESG активы</c:v>
                </c:pt>
                <c:pt idx="3">
                  <c:v>Прочее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18</c:v>
                </c:pt>
                <c:pt idx="1">
                  <c:v>327</c:v>
                </c:pt>
                <c:pt idx="2">
                  <c:v>172</c:v>
                </c:pt>
                <c:pt idx="3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4B8-420E-A1BD-FE62F4F945A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A4B8-420E-A1BD-FE62F4F945A2}"/>
              </c:ext>
            </c:extLst>
          </c:dPt>
          <c:dPt>
            <c:idx val="1"/>
            <c:bubble3D val="0"/>
            <c:spPr>
              <a:solidFill>
                <a:srgbClr val="8FC54C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A4B8-420E-A1BD-FE62F4F945A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A4B8-420E-A1BD-FE62F4F945A2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A4B8-420E-A1BD-FE62F4F945A2}"/>
              </c:ext>
            </c:extLst>
          </c:dPt>
          <c:cat>
            <c:strRef>
              <c:f>Лист1!$A$2:$A$5</c:f>
              <c:strCache>
                <c:ptCount val="4"/>
                <c:pt idx="0">
                  <c:v>Зеленые активы</c:v>
                </c:pt>
                <c:pt idx="1">
                  <c:v>Социальные активы</c:v>
                </c:pt>
                <c:pt idx="2">
                  <c:v>ESG активы</c:v>
                </c:pt>
                <c:pt idx="3">
                  <c:v>Прочее</c:v>
                </c:pt>
              </c:strCache>
            </c:strRef>
          </c:cat>
          <c:val>
            <c:numRef>
              <c:f>Лист1!$C$2:$C$5</c:f>
              <c:numCache>
                <c:formatCode>#,##0</c:formatCode>
                <c:ptCount val="4"/>
                <c:pt idx="0">
                  <c:v>374</c:v>
                </c:pt>
                <c:pt idx="1">
                  <c:v>630</c:v>
                </c:pt>
                <c:pt idx="2">
                  <c:v>0</c:v>
                </c:pt>
                <c:pt idx="3">
                  <c:v>1205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A4B8-420E-A1BD-FE62F4F945A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</c:spPr>
          <c:dPt>
            <c:idx val="0"/>
            <c:bubble3D val="0"/>
            <c:spPr>
              <a:solidFill>
                <a:srgbClr val="3E505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A4B8-420E-A1BD-FE62F4F945A2}"/>
              </c:ext>
            </c:extLst>
          </c:dPt>
          <c:dPt>
            <c:idx val="1"/>
            <c:bubble3D val="0"/>
            <c:spPr>
              <a:solidFill>
                <a:sysClr val="window" lastClr="FFFFF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A4B8-420E-A1BD-FE62F4F945A2}"/>
              </c:ext>
            </c:extLst>
          </c:dPt>
          <c:dPt>
            <c:idx val="2"/>
            <c:bubble3D val="0"/>
            <c:spPr>
              <a:solidFill>
                <a:sysClr val="window" lastClr="FFFFF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A4B8-420E-A1BD-FE62F4F945A2}"/>
              </c:ext>
            </c:extLst>
          </c:dPt>
          <c:dPt>
            <c:idx val="3"/>
            <c:bubble3D val="0"/>
            <c:spPr>
              <a:solidFill>
                <a:sysClr val="window" lastClr="FFFFF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A4B8-420E-A1BD-FE62F4F945A2}"/>
              </c:ext>
            </c:extLst>
          </c:dPt>
          <c:cat>
            <c:strRef>
              <c:f>Лист1!$A$2:$A$5</c:f>
              <c:strCache>
                <c:ptCount val="4"/>
                <c:pt idx="0">
                  <c:v>Зеленые активы</c:v>
                </c:pt>
                <c:pt idx="1">
                  <c:v>Социальные активы</c:v>
                </c:pt>
                <c:pt idx="2">
                  <c:v>ESG активы</c:v>
                </c:pt>
                <c:pt idx="3">
                  <c:v>Прочее</c:v>
                </c:pt>
              </c:strCache>
            </c:strRef>
          </c:cat>
          <c:val>
            <c:numRef>
              <c:f>Лист1!$D$2:$D$5</c:f>
              <c:numCache>
                <c:formatCode>#,##0</c:formatCode>
                <c:ptCount val="4"/>
                <c:pt idx="0">
                  <c:v>563</c:v>
                </c:pt>
                <c:pt idx="1">
                  <c:v>421</c:v>
                </c:pt>
                <c:pt idx="2">
                  <c:v>0</c:v>
                </c:pt>
                <c:pt idx="3">
                  <c:v>1225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A4B8-420E-A1BD-FE62F4F945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54"/>
        <c:holeSize val="4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270566727605118E-2"/>
          <c:y val="0.18713017751479291"/>
          <c:w val="0.86745886654478976"/>
          <c:h val="0.7026627218934911"/>
        </c:manualLayout>
      </c:layout>
      <c:scatterChart>
        <c:scatterStyle val="lineMarker"/>
        <c:varyColors val="0"/>
        <c:ser>
          <c:idx val="0"/>
          <c:order val="0"/>
          <c:spPr>
            <a:ln w="19050" cmpd="sng" algn="ctr">
              <a:solidFill>
                <a:schemeClr val="accent6"/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5"/>
              <c:spPr>
                <a:solidFill>
                  <a:schemeClr val="accent6"/>
                </a:solidFill>
                <a:ln w="9525" cmpd="sng" algn="ctr">
                  <a:solidFill>
                    <a:schemeClr val="accent6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EC3F-934A-A9CC-CECE5C962EC8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accent6"/>
                </a:solidFill>
                <a:ln w="9525" cmpd="sng" algn="ctr">
                  <a:solidFill>
                    <a:schemeClr val="accent6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C3F-934A-A9CC-CECE5C962EC8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6"/>
                </a:solidFill>
                <a:ln w="9525" cmpd="sng" algn="ctr">
                  <a:solidFill>
                    <a:schemeClr val="accent6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EC3F-934A-A9CC-CECE5C962EC8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accent6"/>
                </a:solidFill>
                <a:ln w="9525" cmpd="sng" algn="ctr">
                  <a:solidFill>
                    <a:schemeClr val="accent6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EC3F-934A-A9CC-CECE5C962EC8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6"/>
                </a:solidFill>
                <a:ln w="9525" cmpd="sng" algn="ctr">
                  <a:solidFill>
                    <a:schemeClr val="accent6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C3F-934A-A9CC-CECE5C962EC8}"/>
              </c:ext>
            </c:extLst>
          </c:dPt>
          <c:dLbls>
            <c:dLbl>
              <c:idx val="0"/>
              <c:layout>
                <c:manualLayout>
                  <c:x val="0"/>
                  <c:y val="-7.7662721893491118E-2"/>
                </c:manualLayout>
              </c:layout>
              <c:numFmt formatCode="#,##0&quot;% &quot;;&quot;-&quot;#,##0&quot;% 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5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0-EC3F-934A-A9CC-CECE5C962EC8}"/>
                </c:ext>
              </c:extLst>
            </c:dLbl>
            <c:dLbl>
              <c:idx val="3"/>
              <c:layout>
                <c:manualLayout>
                  <c:x val="0"/>
                  <c:y val="-7.7662721893491118E-2"/>
                </c:manualLayout>
              </c:layout>
              <c:numFmt formatCode="#,##0&quot;% &quot;;&quot;-&quot;#,##0&quot;% 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5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EC3F-934A-A9CC-CECE5C962EC8}"/>
                </c:ext>
              </c:extLst>
            </c:dLbl>
            <c:dLbl>
              <c:idx val="4"/>
              <c:layout>
                <c:manualLayout>
                  <c:x val="0"/>
                  <c:y val="-7.7662721893491118E-2"/>
                </c:manualLayout>
              </c:layout>
              <c:numFmt formatCode="#,##0&quot;% &quot;;&quot;-&quot;#,##0&quot;% 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5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4-EC3F-934A-A9CC-CECE5C962EC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Sheet1!$A$1:$E$1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xVal>
          <c:yVal>
            <c:numRef>
              <c:f>Sheet1!$A$2:$E$2</c:f>
              <c:numCache>
                <c:formatCode>General</c:formatCode>
                <c:ptCount val="5"/>
                <c:pt idx="0">
                  <c:v>27</c:v>
                </c:pt>
                <c:pt idx="1">
                  <c:v>28.000000000000004</c:v>
                </c:pt>
                <c:pt idx="2">
                  <c:v>32</c:v>
                </c:pt>
                <c:pt idx="3">
                  <c:v>42</c:v>
                </c:pt>
                <c:pt idx="4">
                  <c:v>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C3F-934A-A9CC-CECE5C962E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1936024"/>
        <c:axId val="860776016"/>
      </c:scatterChart>
      <c:valAx>
        <c:axId val="761936024"/>
        <c:scaling>
          <c:orientation val="minMax"/>
          <c:max val="2024"/>
          <c:min val="2020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 w="9525" cmpd="sng" algn="ctr">
            <a:solidFill>
              <a:schemeClr val="bg1"/>
            </a:solidFill>
            <a:prstDash val="solid"/>
          </a:ln>
        </c:spPr>
        <c:txPr>
          <a:bodyPr wrap="none"/>
          <a:lstStyle/>
          <a:p>
            <a:pPr>
              <a:defRPr sz="1050" kern="1200"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0776016"/>
        <c:crosses val="min"/>
        <c:crossBetween val="midCat"/>
        <c:majorUnit val="1"/>
      </c:valAx>
      <c:valAx>
        <c:axId val="860776016"/>
        <c:scaling>
          <c:orientation val="minMax"/>
          <c:max val="45"/>
          <c:min val="27"/>
        </c:scaling>
        <c:delete val="1"/>
        <c:axPos val="l"/>
        <c:numFmt formatCode="General" sourceLinked="1"/>
        <c:majorTickMark val="out"/>
        <c:minorTickMark val="none"/>
        <c:tickLblPos val="nextTo"/>
        <c:crossAx val="761936024"/>
        <c:crosses val="min"/>
        <c:crossBetween val="midCat"/>
      </c:valAx>
    </c:plotArea>
    <c:plotVisOnly val="0"/>
    <c:dispBlanksAs val="gap"/>
    <c:showDLblsOverMax val="1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2946400" cy="492125"/>
          </a:xfrm>
          <a:prstGeom prst="rect">
            <a:avLst/>
          </a:prstGeom>
        </p:spPr>
        <p:txBody>
          <a:bodyPr vert="horz" lIns="92003" tIns="46001" rIns="92003" bIns="460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90" y="4"/>
            <a:ext cx="2946400" cy="492125"/>
          </a:xfrm>
          <a:prstGeom prst="rect">
            <a:avLst/>
          </a:prstGeom>
        </p:spPr>
        <p:txBody>
          <a:bodyPr vert="horz" lIns="92003" tIns="46001" rIns="92003" bIns="46001" rtlCol="0"/>
          <a:lstStyle>
            <a:lvl1pPr algn="r">
              <a:defRPr sz="1200"/>
            </a:lvl1pPr>
          </a:lstStyle>
          <a:p>
            <a:fld id="{35AF21F0-B5AA-44B3-A1D1-861E42B1959A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61500"/>
            <a:ext cx="2946400" cy="493712"/>
          </a:xfrm>
          <a:prstGeom prst="rect">
            <a:avLst/>
          </a:prstGeom>
        </p:spPr>
        <p:txBody>
          <a:bodyPr vert="horz" lIns="92003" tIns="46001" rIns="92003" bIns="460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90" y="9361500"/>
            <a:ext cx="2946400" cy="493712"/>
          </a:xfrm>
          <a:prstGeom prst="rect">
            <a:avLst/>
          </a:prstGeom>
        </p:spPr>
        <p:txBody>
          <a:bodyPr vert="horz" lIns="92003" tIns="46001" rIns="92003" bIns="46001" rtlCol="0" anchor="b"/>
          <a:lstStyle>
            <a:lvl1pPr algn="r">
              <a:defRPr sz="1200"/>
            </a:lvl1pPr>
          </a:lstStyle>
          <a:p>
            <a:fld id="{152FAFEC-A59F-456E-8DE8-E6C8C6BD78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09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3" y="15"/>
            <a:ext cx="2945659" cy="492839"/>
          </a:xfrm>
          <a:prstGeom prst="rect">
            <a:avLst/>
          </a:prstGeom>
        </p:spPr>
        <p:txBody>
          <a:bodyPr vert="horz" lIns="92003" tIns="46001" rIns="92003" bIns="46001" rtlCol="0"/>
          <a:lstStyle>
            <a:lvl1pPr algn="l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56" y="15"/>
            <a:ext cx="2945659" cy="492839"/>
          </a:xfrm>
          <a:prstGeom prst="rect">
            <a:avLst/>
          </a:prstGeom>
        </p:spPr>
        <p:txBody>
          <a:bodyPr vert="horz" lIns="92003" tIns="46001" rIns="92003" bIns="46001" rtlCol="0"/>
          <a:lstStyle>
            <a:lvl1pPr algn="r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defRPr>
            </a:lvl1pPr>
          </a:lstStyle>
          <a:p>
            <a:fld id="{66ED5F50-9CB4-4354-93D5-81E7382320EB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5888" y="741363"/>
            <a:ext cx="6565900" cy="3694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03" tIns="46001" rIns="92003" bIns="4600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81976"/>
            <a:ext cx="5438140" cy="4435556"/>
          </a:xfrm>
          <a:prstGeom prst="rect">
            <a:avLst/>
          </a:prstGeom>
        </p:spPr>
        <p:txBody>
          <a:bodyPr vert="horz" lIns="92003" tIns="46001" rIns="92003" bIns="4600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3" y="9362251"/>
            <a:ext cx="2945659" cy="492839"/>
          </a:xfrm>
          <a:prstGeom prst="rect">
            <a:avLst/>
          </a:prstGeom>
        </p:spPr>
        <p:txBody>
          <a:bodyPr vert="horz" lIns="92003" tIns="46001" rIns="92003" bIns="46001" rtlCol="0" anchor="b"/>
          <a:lstStyle>
            <a:lvl1pPr algn="l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56" y="9362251"/>
            <a:ext cx="2945659" cy="492839"/>
          </a:xfrm>
          <a:prstGeom prst="rect">
            <a:avLst/>
          </a:prstGeom>
        </p:spPr>
        <p:txBody>
          <a:bodyPr vert="horz" lIns="92003" tIns="46001" rIns="92003" bIns="46001" rtlCol="0" anchor="b"/>
          <a:lstStyle>
            <a:lvl1pPr algn="r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defRPr>
            </a:lvl1pPr>
          </a:lstStyle>
          <a:p>
            <a:fld id="{BFF26E4C-C26C-4AB6-BC3B-0231819F3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57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8214" rtl="0" eaLnBrk="1" latinLnBrk="0" hangingPunct="1">
      <a:defRPr sz="943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  <a:sym typeface="Tahoma" panose="020B0604030504040204" pitchFamily="34" charset="0"/>
      </a:defRPr>
    </a:lvl1pPr>
    <a:lvl2pPr marL="359107" algn="l" defTabSz="718214" rtl="0" eaLnBrk="1" latinLnBrk="0" hangingPunct="1">
      <a:defRPr sz="943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  <a:sym typeface="Tahoma" panose="020B0604030504040204" pitchFamily="34" charset="0"/>
      </a:defRPr>
    </a:lvl2pPr>
    <a:lvl3pPr marL="718214" algn="l" defTabSz="718214" rtl="0" eaLnBrk="1" latinLnBrk="0" hangingPunct="1">
      <a:defRPr sz="943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  <a:sym typeface="Tahoma" panose="020B0604030504040204" pitchFamily="34" charset="0"/>
      </a:defRPr>
    </a:lvl3pPr>
    <a:lvl4pPr marL="1077320" algn="l" defTabSz="718214" rtl="0" eaLnBrk="1" latinLnBrk="0" hangingPunct="1">
      <a:defRPr sz="943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  <a:sym typeface="Tahoma" panose="020B0604030504040204" pitchFamily="34" charset="0"/>
      </a:defRPr>
    </a:lvl4pPr>
    <a:lvl5pPr marL="1436427" algn="l" defTabSz="718214" rtl="0" eaLnBrk="1" latinLnBrk="0" hangingPunct="1">
      <a:defRPr sz="943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  <a:sym typeface="Tahoma" panose="020B0604030504040204" pitchFamily="34" charset="0"/>
      </a:defRPr>
    </a:lvl5pPr>
    <a:lvl6pPr marL="1795534" algn="l" defTabSz="718214" rtl="0" eaLnBrk="1" latinLnBrk="0" hangingPunct="1">
      <a:defRPr sz="943" kern="1200">
        <a:solidFill>
          <a:schemeClr val="tx1"/>
        </a:solidFill>
        <a:latin typeface="+mn-lt"/>
        <a:ea typeface="+mn-ea"/>
        <a:cs typeface="+mn-cs"/>
      </a:defRPr>
    </a:lvl6pPr>
    <a:lvl7pPr marL="2154641" algn="l" defTabSz="718214" rtl="0" eaLnBrk="1" latinLnBrk="0" hangingPunct="1">
      <a:defRPr sz="943" kern="1200">
        <a:solidFill>
          <a:schemeClr val="tx1"/>
        </a:solidFill>
        <a:latin typeface="+mn-lt"/>
        <a:ea typeface="+mn-ea"/>
        <a:cs typeface="+mn-cs"/>
      </a:defRPr>
    </a:lvl7pPr>
    <a:lvl8pPr marL="2513749" algn="l" defTabSz="718214" rtl="0" eaLnBrk="1" latinLnBrk="0" hangingPunct="1">
      <a:defRPr sz="943" kern="1200">
        <a:solidFill>
          <a:schemeClr val="tx1"/>
        </a:solidFill>
        <a:latin typeface="+mn-lt"/>
        <a:ea typeface="+mn-ea"/>
        <a:cs typeface="+mn-cs"/>
      </a:defRPr>
    </a:lvl8pPr>
    <a:lvl9pPr marL="2872856" algn="l" defTabSz="718214" rtl="0" eaLnBrk="1" latinLnBrk="0" hangingPunct="1">
      <a:defRPr sz="94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F26E4C-C26C-4AB6-BC3B-0231819F3ABB}" type="slidenum">
              <a:rPr lang="ru-RU" smtClean="0"/>
              <a:pPr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4225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F26E4C-C26C-4AB6-BC3B-0231819F3AB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936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BC2FD0-D7C5-43FA-AC27-929EDB739FD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518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BC2FD0-D7C5-43FA-AC27-929EDB739FD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1981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BC2FD0-D7C5-43FA-AC27-929EDB739FD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037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03607167"/>
              </p:ext>
            </p:extLst>
          </p:nvPr>
        </p:nvGraphicFramePr>
        <p:xfrm>
          <a:off x="1591" y="1193"/>
          <a:ext cx="1588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Слайд think-cell" r:id="rId4" imgW="229" imgH="229" progId="TCLayout.ActiveDocument.1">
                  <p:embed/>
                </p:oleObj>
              </mc:Choice>
              <mc:Fallback>
                <p:oleObj name="Слайд think-cell" r:id="rId4" imgW="229" imgH="22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1" y="1193"/>
                        <a:ext cx="1588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bject 2"/>
          <p:cNvSpPr txBox="1">
            <a:spLocks noGrp="1"/>
          </p:cNvSpPr>
          <p:nvPr>
            <p:ph type="title" hasCustomPrompt="1"/>
          </p:nvPr>
        </p:nvSpPr>
        <p:spPr>
          <a:xfrm>
            <a:off x="361507" y="1388821"/>
            <a:ext cx="8418071" cy="5715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8349" marR="3340">
              <a:lnSpc>
                <a:spcPct val="101099"/>
              </a:lnSpc>
              <a:tabLst>
                <a:tab pos="1737357" algn="l"/>
              </a:tabLst>
              <a:defRPr sz="3770">
                <a:solidFill>
                  <a:schemeClr val="accent6"/>
                </a:solidFill>
                <a:latin typeface="+mj-lt"/>
              </a:defRPr>
            </a:lvl1pPr>
          </a:lstStyle>
          <a:p>
            <a:pPr marL="11132" marR="4453">
              <a:lnSpc>
                <a:spcPct val="101099"/>
              </a:lnSpc>
              <a:tabLst>
                <a:tab pos="2316476" algn="l"/>
              </a:tabLst>
            </a:pPr>
            <a:r>
              <a:rPr lang="ru-RU" sz="3921" dirty="0">
                <a:latin typeface="Arial"/>
                <a:cs typeface="Arial"/>
              </a:rPr>
              <a:t>Название презентации</a:t>
            </a:r>
            <a:endParaRPr sz="3921" dirty="0">
              <a:latin typeface="Arial"/>
              <a:cs typeface="Arial"/>
            </a:endParaRPr>
          </a:p>
        </p:txBody>
      </p:sp>
      <p:cxnSp>
        <p:nvCxnSpPr>
          <p:cNvPr id="3" name="Прямая соединительная линия 2"/>
          <p:cNvCxnSpPr/>
          <p:nvPr userDrawn="1"/>
        </p:nvCxnSpPr>
        <p:spPr>
          <a:xfrm>
            <a:off x="361509" y="899113"/>
            <a:ext cx="8420988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 userDrawn="1"/>
        </p:nvCxnSpPr>
        <p:spPr>
          <a:xfrm>
            <a:off x="361510" y="4244390"/>
            <a:ext cx="8420988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>
            <a:spLocks noGrp="1" noChangeArrowheads="1"/>
          </p:cNvSpPr>
          <p:nvPr userDrawn="1">
            <p:ph type="subTitle" idx="1" hasCustomPrompt="1"/>
          </p:nvPr>
        </p:nvSpPr>
        <p:spPr>
          <a:xfrm>
            <a:off x="361510" y="2783472"/>
            <a:ext cx="8418071" cy="3648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37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zh-CN" noProof="0" dirty="0"/>
              <a:t>Адресат презентации, дата</a:t>
            </a:r>
          </a:p>
        </p:txBody>
      </p:sp>
    </p:spTree>
    <p:extLst>
      <p:ext uri="{BB962C8B-B14F-4D97-AF65-F5344CB8AC3E}">
        <p14:creationId xmlns:p14="http://schemas.microsoft.com/office/powerpoint/2010/main" val="167752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34830765"/>
              </p:ext>
            </p:extLst>
          </p:nvPr>
        </p:nvGraphicFramePr>
        <p:xfrm>
          <a:off x="1591" y="1193"/>
          <a:ext cx="1588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Слайд think-cell" r:id="rId4" imgW="229" imgH="229" progId="TCLayout.ActiveDocument.1">
                  <p:embed/>
                </p:oleObj>
              </mc:Choice>
              <mc:Fallback>
                <p:oleObj name="Слайд think-cell" r:id="rId4" imgW="229" imgH="22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1" y="1193"/>
                        <a:ext cx="1588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hape 233">
            <a:extLst>
              <a:ext uri="{FF2B5EF4-FFF2-40B4-BE49-F238E27FC236}">
                <a16:creationId xmlns:a16="http://schemas.microsoft.com/office/drawing/2014/main" id="{C214F46F-7F81-504F-A89F-D7A493FC89C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67296" y="4926019"/>
            <a:ext cx="288000" cy="14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2950" indent="-28575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430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002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574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eaLnBrk="1">
              <a:lnSpc>
                <a:spcPts val="1050"/>
              </a:lnSpc>
            </a:pPr>
            <a:fld id="{9341A735-39CE-4E30-A45B-8F69B017A70B}" type="slidenum">
              <a:rPr lang="ru-RU" altLang="ru-RU" sz="900" b="1">
                <a:solidFill>
                  <a:schemeClr val="accent6"/>
                </a:solidFill>
                <a:latin typeface="+mj-lt"/>
                <a:ea typeface="Helvetica Neue"/>
                <a:cs typeface="Helvetica Neue"/>
                <a:sym typeface="Helvetica Neue"/>
              </a:rPr>
              <a:pPr algn="ctr" eaLnBrk="1">
                <a:lnSpc>
                  <a:spcPts val="1050"/>
                </a:lnSpc>
              </a:pPr>
              <a:t>‹#›</a:t>
            </a:fld>
            <a:r>
              <a:rPr lang="ru-RU" altLang="ru-RU" sz="900" b="1" dirty="0">
                <a:solidFill>
                  <a:schemeClr val="accent6"/>
                </a:solidFill>
                <a:latin typeface="+mj-lt"/>
                <a:ea typeface="Helvetica Neue"/>
                <a:cs typeface="Helvetica Neue"/>
                <a:sym typeface="Helvetica Neue"/>
              </a:rPr>
              <a:t>￼</a:t>
            </a:r>
          </a:p>
        </p:txBody>
      </p:sp>
      <p:pic>
        <p:nvPicPr>
          <p:cNvPr id="4" name="Изображение 14" descr="1_Визитная карточка-04.png">
            <a:extLst>
              <a:ext uri="{FF2B5EF4-FFF2-40B4-BE49-F238E27FC236}">
                <a16:creationId xmlns:a16="http://schemas.microsoft.com/office/drawing/2014/main" id="{B19EBC2B-F8F8-6745-FE65-380B5ADFF4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/>
          <a:stretch/>
        </p:blipFill>
        <p:spPr>
          <a:xfrm>
            <a:off x="8686297" y="159646"/>
            <a:ext cx="287020" cy="30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109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54855421"/>
              </p:ext>
            </p:extLst>
          </p:nvPr>
        </p:nvGraphicFramePr>
        <p:xfrm>
          <a:off x="1591" y="1193"/>
          <a:ext cx="1588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Слайд think-cell" r:id="rId4" imgW="229" imgH="229" progId="TCLayout.ActiveDocument.1">
                  <p:embed/>
                </p:oleObj>
              </mc:Choice>
              <mc:Fallback>
                <p:oleObj name="Слайд think-cell" r:id="rId4" imgW="229" imgH="229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1" y="1193"/>
                        <a:ext cx="1588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hape 233">
            <a:extLst>
              <a:ext uri="{FF2B5EF4-FFF2-40B4-BE49-F238E27FC236}">
                <a16:creationId xmlns:a16="http://schemas.microsoft.com/office/drawing/2014/main" id="{C214F46F-7F81-504F-A89F-D7A493FC89C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67296" y="4926019"/>
            <a:ext cx="288000" cy="14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2950" indent="-28575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430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002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574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eaLnBrk="1">
              <a:lnSpc>
                <a:spcPts val="1050"/>
              </a:lnSpc>
            </a:pPr>
            <a:fld id="{9341A735-39CE-4E30-A45B-8F69B017A70B}" type="slidenum">
              <a:rPr lang="ru-RU" altLang="ru-RU" sz="900" b="1">
                <a:solidFill>
                  <a:schemeClr val="accent6"/>
                </a:solidFill>
                <a:latin typeface="+mj-lt"/>
                <a:ea typeface="Helvetica Neue"/>
                <a:cs typeface="Helvetica Neue"/>
                <a:sym typeface="Helvetica Neue"/>
              </a:rPr>
              <a:pPr algn="ctr" eaLnBrk="1">
                <a:lnSpc>
                  <a:spcPts val="1050"/>
                </a:lnSpc>
              </a:pPr>
              <a:t>‹#›</a:t>
            </a:fld>
            <a:r>
              <a:rPr lang="ru-RU" altLang="ru-RU" sz="900" b="1" dirty="0">
                <a:solidFill>
                  <a:schemeClr val="accent6"/>
                </a:solidFill>
                <a:latin typeface="+mj-lt"/>
                <a:ea typeface="Helvetica Neue"/>
                <a:cs typeface="Helvetica Neue"/>
                <a:sym typeface="Helvetica Neue"/>
              </a:rPr>
              <a:t>￼</a:t>
            </a:r>
          </a:p>
        </p:txBody>
      </p:sp>
      <p:pic>
        <p:nvPicPr>
          <p:cNvPr id="4" name="Изображение 14" descr="1_Визитная карточка-04.png">
            <a:extLst>
              <a:ext uri="{FF2B5EF4-FFF2-40B4-BE49-F238E27FC236}">
                <a16:creationId xmlns:a16="http://schemas.microsoft.com/office/drawing/2014/main" id="{B19EBC2B-F8F8-6745-FE65-380B5ADFF4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/>
          <a:stretch/>
        </p:blipFill>
        <p:spPr>
          <a:xfrm>
            <a:off x="8686297" y="159646"/>
            <a:ext cx="287020" cy="30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666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903450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Слайд think-cell" r:id="rId4" imgW="286" imgH="286" progId="TCLayout.ActiveDocument.1">
                  <p:embed/>
                </p:oleObj>
              </mc:Choice>
              <mc:Fallback>
                <p:oleObj name="Слайд think-cell" r:id="rId4" imgW="286" imgH="28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BE026-B36F-4607-846C-BDF34C158197}" type="datetime1">
              <a:rPr lang="ru-RU" smtClean="0"/>
              <a:t>24.09.2024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02236" y="4767264"/>
            <a:ext cx="2057400" cy="273844"/>
          </a:xfrm>
        </p:spPr>
        <p:txBody>
          <a:bodyPr/>
          <a:lstStyle/>
          <a:p>
            <a:fld id="{5BCBD011-9001-4E68-947D-E861073DC66F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Изображение 14" descr="1_Визитная карточка-04.png">
            <a:extLst>
              <a:ext uri="{FF2B5EF4-FFF2-40B4-BE49-F238E27FC236}">
                <a16:creationId xmlns:a16="http://schemas.microsoft.com/office/drawing/2014/main" id="{B19EBC2B-F8F8-6745-FE65-380B5ADFF4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/>
          <a:stretch/>
        </p:blipFill>
        <p:spPr>
          <a:xfrm>
            <a:off x="8686297" y="159646"/>
            <a:ext cx="287020" cy="30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6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6804857" y="4889275"/>
            <a:ext cx="2104665" cy="91586"/>
          </a:xfrm>
        </p:spPr>
        <p:txBody>
          <a:bodyPr lIns="0" tIns="0" rIns="0" bIns="0"/>
          <a:lstStyle>
            <a:lvl1pPr algn="r">
              <a:defRPr sz="413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0355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74010510"/>
              </p:ext>
            </p:extLst>
          </p:nvPr>
        </p:nvGraphicFramePr>
        <p:xfrm>
          <a:off x="1591" y="1193"/>
          <a:ext cx="1588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Слайд think-cell" r:id="rId9" imgW="229" imgH="229" progId="TCLayout.ActiveDocument.1">
                  <p:embed/>
                </p:oleObj>
              </mc:Choice>
              <mc:Fallback>
                <p:oleObj name="Слайд think-cell" r:id="rId9" imgW="229" imgH="22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91" y="1193"/>
                        <a:ext cx="1588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1068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1" r:id="rId2"/>
    <p:sldLayoutId id="2147483656" r:id="rId3"/>
    <p:sldLayoutId id="2147483655" r:id="rId4"/>
    <p:sldLayoutId id="2147483658" r:id="rId5"/>
  </p:sldLayoutIdLst>
  <p:hf hdr="0" dt="0"/>
  <p:txStyles>
    <p:titleStyle>
      <a:lvl1pPr algn="l" defTabSz="1378818" rtl="0" eaLnBrk="1" latinLnBrk="0" hangingPunct="1">
        <a:lnSpc>
          <a:spcPct val="100000"/>
        </a:lnSpc>
        <a:spcBef>
          <a:spcPct val="0"/>
        </a:spcBef>
        <a:buNone/>
        <a:defRPr sz="2693" b="1" kern="1200">
          <a:solidFill>
            <a:schemeClr val="accent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  <a:sym typeface="Tahoma" panose="020B0604030504040204" pitchFamily="34" charset="0"/>
        </a:defRPr>
      </a:lvl1pPr>
    </p:titleStyle>
    <p:bodyStyle>
      <a:lvl1pPr marL="517057" indent="-517057" algn="l" defTabSz="1378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4825" kern="1200">
          <a:solidFill>
            <a:schemeClr val="tx1"/>
          </a:solidFill>
          <a:latin typeface="+mn-lt"/>
          <a:ea typeface="+mn-ea"/>
          <a:cs typeface="+mn-cs"/>
        </a:defRPr>
      </a:lvl1pPr>
      <a:lvl2pPr marL="1120289" indent="-430881" algn="l" defTabSz="1378818" rtl="0" eaLnBrk="1" latinLnBrk="0" hangingPunct="1">
        <a:spcBef>
          <a:spcPct val="20000"/>
        </a:spcBef>
        <a:buFont typeface="Arial" panose="020B0604020202020204" pitchFamily="34" charset="0"/>
        <a:buChar char="–"/>
        <a:defRPr sz="4223" kern="1200">
          <a:solidFill>
            <a:schemeClr val="tx1"/>
          </a:solidFill>
          <a:latin typeface="+mn-lt"/>
          <a:ea typeface="+mn-ea"/>
          <a:cs typeface="+mn-cs"/>
        </a:defRPr>
      </a:lvl2pPr>
      <a:lvl3pPr marL="1723522" indent="-344705" algn="l" defTabSz="1378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3620" kern="1200">
          <a:solidFill>
            <a:schemeClr val="tx1"/>
          </a:solidFill>
          <a:latin typeface="+mn-lt"/>
          <a:ea typeface="+mn-ea"/>
          <a:cs typeface="+mn-cs"/>
        </a:defRPr>
      </a:lvl3pPr>
      <a:lvl4pPr marL="2412931" indent="-344705" algn="l" defTabSz="1378818" rtl="0" eaLnBrk="1" latinLnBrk="0" hangingPunct="1">
        <a:spcBef>
          <a:spcPct val="20000"/>
        </a:spcBef>
        <a:buFont typeface="Arial" panose="020B0604020202020204" pitchFamily="34" charset="0"/>
        <a:buChar char="–"/>
        <a:defRPr sz="3017" kern="1200">
          <a:solidFill>
            <a:schemeClr val="tx1"/>
          </a:solidFill>
          <a:latin typeface="+mn-lt"/>
          <a:ea typeface="+mn-ea"/>
          <a:cs typeface="+mn-cs"/>
        </a:defRPr>
      </a:lvl4pPr>
      <a:lvl5pPr marL="3102340" indent="-344705" algn="l" defTabSz="1378818" rtl="0" eaLnBrk="1" latinLnBrk="0" hangingPunct="1">
        <a:spcBef>
          <a:spcPct val="20000"/>
        </a:spcBef>
        <a:buFont typeface="Arial" panose="020B0604020202020204" pitchFamily="34" charset="0"/>
        <a:buChar char="»"/>
        <a:defRPr sz="3017" kern="1200">
          <a:solidFill>
            <a:schemeClr val="tx1"/>
          </a:solidFill>
          <a:latin typeface="+mn-lt"/>
          <a:ea typeface="+mn-ea"/>
          <a:cs typeface="+mn-cs"/>
        </a:defRPr>
      </a:lvl5pPr>
      <a:lvl6pPr marL="3791748" indent="-344705" algn="l" defTabSz="1378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3017" kern="1200">
          <a:solidFill>
            <a:schemeClr val="tx1"/>
          </a:solidFill>
          <a:latin typeface="+mn-lt"/>
          <a:ea typeface="+mn-ea"/>
          <a:cs typeface="+mn-cs"/>
        </a:defRPr>
      </a:lvl6pPr>
      <a:lvl7pPr marL="4481158" indent="-344705" algn="l" defTabSz="1378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3017" kern="1200">
          <a:solidFill>
            <a:schemeClr val="tx1"/>
          </a:solidFill>
          <a:latin typeface="+mn-lt"/>
          <a:ea typeface="+mn-ea"/>
          <a:cs typeface="+mn-cs"/>
        </a:defRPr>
      </a:lvl7pPr>
      <a:lvl8pPr marL="5170565" indent="-344705" algn="l" defTabSz="1378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3017" kern="1200">
          <a:solidFill>
            <a:schemeClr val="tx1"/>
          </a:solidFill>
          <a:latin typeface="+mn-lt"/>
          <a:ea typeface="+mn-ea"/>
          <a:cs typeface="+mn-cs"/>
        </a:defRPr>
      </a:lvl8pPr>
      <a:lvl9pPr marL="5859976" indent="-344705" algn="l" defTabSz="1378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30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8818" rtl="0" eaLnBrk="1" latinLnBrk="0" hangingPunct="1">
        <a:defRPr sz="2715" kern="1200">
          <a:solidFill>
            <a:schemeClr val="tx1"/>
          </a:solidFill>
          <a:latin typeface="+mn-lt"/>
          <a:ea typeface="+mn-ea"/>
          <a:cs typeface="+mn-cs"/>
        </a:defRPr>
      </a:lvl1pPr>
      <a:lvl2pPr marL="689409" algn="l" defTabSz="1378818" rtl="0" eaLnBrk="1" latinLnBrk="0" hangingPunct="1">
        <a:defRPr sz="2715" kern="1200">
          <a:solidFill>
            <a:schemeClr val="tx1"/>
          </a:solidFill>
          <a:latin typeface="+mn-lt"/>
          <a:ea typeface="+mn-ea"/>
          <a:cs typeface="+mn-cs"/>
        </a:defRPr>
      </a:lvl2pPr>
      <a:lvl3pPr marL="1378818" algn="l" defTabSz="1378818" rtl="0" eaLnBrk="1" latinLnBrk="0" hangingPunct="1">
        <a:defRPr sz="2715" kern="1200">
          <a:solidFill>
            <a:schemeClr val="tx1"/>
          </a:solidFill>
          <a:latin typeface="+mn-lt"/>
          <a:ea typeface="+mn-ea"/>
          <a:cs typeface="+mn-cs"/>
        </a:defRPr>
      </a:lvl3pPr>
      <a:lvl4pPr marL="2068227" algn="l" defTabSz="1378818" rtl="0" eaLnBrk="1" latinLnBrk="0" hangingPunct="1">
        <a:defRPr sz="2715" kern="1200">
          <a:solidFill>
            <a:schemeClr val="tx1"/>
          </a:solidFill>
          <a:latin typeface="+mn-lt"/>
          <a:ea typeface="+mn-ea"/>
          <a:cs typeface="+mn-cs"/>
        </a:defRPr>
      </a:lvl4pPr>
      <a:lvl5pPr marL="2757636" algn="l" defTabSz="1378818" rtl="0" eaLnBrk="1" latinLnBrk="0" hangingPunct="1">
        <a:defRPr sz="2715" kern="1200">
          <a:solidFill>
            <a:schemeClr val="tx1"/>
          </a:solidFill>
          <a:latin typeface="+mn-lt"/>
          <a:ea typeface="+mn-ea"/>
          <a:cs typeface="+mn-cs"/>
        </a:defRPr>
      </a:lvl5pPr>
      <a:lvl6pPr marL="3447045" algn="l" defTabSz="1378818" rtl="0" eaLnBrk="1" latinLnBrk="0" hangingPunct="1">
        <a:defRPr sz="2715" kern="1200">
          <a:solidFill>
            <a:schemeClr val="tx1"/>
          </a:solidFill>
          <a:latin typeface="+mn-lt"/>
          <a:ea typeface="+mn-ea"/>
          <a:cs typeface="+mn-cs"/>
        </a:defRPr>
      </a:lvl6pPr>
      <a:lvl7pPr marL="4136453" algn="l" defTabSz="1378818" rtl="0" eaLnBrk="1" latinLnBrk="0" hangingPunct="1">
        <a:defRPr sz="2715" kern="1200">
          <a:solidFill>
            <a:schemeClr val="tx1"/>
          </a:solidFill>
          <a:latin typeface="+mn-lt"/>
          <a:ea typeface="+mn-ea"/>
          <a:cs typeface="+mn-cs"/>
        </a:defRPr>
      </a:lvl7pPr>
      <a:lvl8pPr marL="4825862" algn="l" defTabSz="1378818" rtl="0" eaLnBrk="1" latinLnBrk="0" hangingPunct="1">
        <a:defRPr sz="2715" kern="1200">
          <a:solidFill>
            <a:schemeClr val="tx1"/>
          </a:solidFill>
          <a:latin typeface="+mn-lt"/>
          <a:ea typeface="+mn-ea"/>
          <a:cs typeface="+mn-cs"/>
        </a:defRPr>
      </a:lvl8pPr>
      <a:lvl9pPr marL="5515271" algn="l" defTabSz="1378818" rtl="0" eaLnBrk="1" latinLnBrk="0" hangingPunct="1">
        <a:defRPr sz="27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.png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2.pn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image" Target="../media/image11.png"/><Relationship Id="rId2" Type="http://schemas.openxmlformats.org/officeDocument/2006/relationships/tags" Target="../tags/tag9.xml"/><Relationship Id="rId16" Type="http://schemas.openxmlformats.org/officeDocument/2006/relationships/chart" Target="../charts/chart1.xml"/><Relationship Id="rId20" Type="http://schemas.openxmlformats.org/officeDocument/2006/relationships/chart" Target="../charts/chart2.xml"/><Relationship Id="rId1" Type="http://schemas.openxmlformats.org/officeDocument/2006/relationships/vmlDrawing" Target="../drawings/vmlDrawing8.v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5" Type="http://schemas.openxmlformats.org/officeDocument/2006/relationships/image" Target="../media/image6.emf"/><Relationship Id="rId10" Type="http://schemas.openxmlformats.org/officeDocument/2006/relationships/tags" Target="../tags/tag17.xml"/><Relationship Id="rId19" Type="http://schemas.openxmlformats.org/officeDocument/2006/relationships/image" Target="../media/image13.jpeg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tags" Target="../tags/tag2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.emf"/><Relationship Id="rId11" Type="http://schemas.openxmlformats.org/officeDocument/2006/relationships/image" Target="../media/image18.png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7.emf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0.bin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29.png"/><Relationship Id="rId2" Type="http://schemas.openxmlformats.org/officeDocument/2006/relationships/tags" Target="../tags/tag22.xml"/><Relationship Id="rId16" Type="http://schemas.openxmlformats.org/officeDocument/2006/relationships/image" Target="../media/image28.png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.emf"/><Relationship Id="rId11" Type="http://schemas.openxmlformats.org/officeDocument/2006/relationships/image" Target="../media/image24.png"/><Relationship Id="rId5" Type="http://schemas.openxmlformats.org/officeDocument/2006/relationships/oleObject" Target="../embeddings/oleObject11.bin"/><Relationship Id="rId15" Type="http://schemas.openxmlformats.org/officeDocument/2006/relationships/image" Target="../media/image27.png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2.png"/><Relationship Id="rId14" Type="http://schemas.openxmlformats.org/officeDocument/2006/relationships/image" Target="../media/image2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>
            <a:extLst>
              <a:ext uri="{FF2B5EF4-FFF2-40B4-BE49-F238E27FC236}">
                <a16:creationId xmlns:a16="http://schemas.microsoft.com/office/drawing/2014/main" id="{405B1AE6-BFF1-8F15-36FF-8ABA9F93AA7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56283332"/>
              </p:ext>
            </p:extLst>
          </p:nvPr>
        </p:nvGraphicFramePr>
        <p:xfrm>
          <a:off x="2792214" y="790655"/>
          <a:ext cx="655" cy="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Слайд think-cell" r:id="rId5" imgW="532" imgH="533" progId="TCLayout.ActiveDocument.1">
                  <p:embed/>
                </p:oleObj>
              </mc:Choice>
              <mc:Fallback>
                <p:oleObj name="Слайд think-cell" r:id="rId5" imgW="532" imgH="533" progId="TCLayout.ActiveDocument.1">
                  <p:embed/>
                  <p:pic>
                    <p:nvPicPr>
                      <p:cNvPr id="5" name="Объект 4" hidden="1">
                        <a:extLst>
                          <a:ext uri="{FF2B5EF4-FFF2-40B4-BE49-F238E27FC236}">
                            <a16:creationId xmlns:a16="http://schemas.microsoft.com/office/drawing/2014/main" id="{405B1AE6-BFF1-8F15-36FF-8ABA9F93AA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92214" y="790655"/>
                        <a:ext cx="655" cy="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Овал 3">
            <a:extLst>
              <a:ext uri="{FF2B5EF4-FFF2-40B4-BE49-F238E27FC236}">
                <a16:creationId xmlns:a16="http://schemas.microsoft.com/office/drawing/2014/main" id="{3DDD2782-D4C1-1CB6-9AFA-E5F3599BEE3F}"/>
              </a:ext>
            </a:extLst>
          </p:cNvPr>
          <p:cNvSpPr/>
          <p:nvPr/>
        </p:nvSpPr>
        <p:spPr>
          <a:xfrm rot="1800000">
            <a:off x="5071739" y="1787523"/>
            <a:ext cx="4738998" cy="4738998"/>
          </a:xfrm>
          <a:prstGeom prst="ellipse">
            <a:avLst/>
          </a:prstGeom>
          <a:gradFill>
            <a:gsLst>
              <a:gs pos="28000">
                <a:schemeClr val="accent6">
                  <a:alpha val="70000"/>
                </a:schemeClr>
              </a:gs>
              <a:gs pos="71000">
                <a:srgbClr val="00B0F0">
                  <a:alpha val="2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Изображение 14" descr="1_Визитная карточка-04.png">
            <a:extLst>
              <a:ext uri="{FF2B5EF4-FFF2-40B4-BE49-F238E27FC236}">
                <a16:creationId xmlns:a16="http://schemas.microsoft.com/office/drawing/2014/main" id="{5D657EFA-AA5E-4C3D-A72B-DC9588640A9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/>
          <a:stretch/>
        </p:blipFill>
        <p:spPr>
          <a:xfrm>
            <a:off x="8358954" y="198108"/>
            <a:ext cx="543721" cy="54620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5756B2E-DBEC-419B-84A8-9FCC1A9815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2982" y="1702676"/>
            <a:ext cx="4441018" cy="3440824"/>
          </a:xfrm>
          <a:prstGeom prst="rect">
            <a:avLst/>
          </a:prstGeom>
          <a:noFill/>
        </p:spPr>
      </p:pic>
      <p:sp>
        <p:nvSpPr>
          <p:cNvPr id="9" name="object 11">
            <a:extLst>
              <a:ext uri="{FF2B5EF4-FFF2-40B4-BE49-F238E27FC236}">
                <a16:creationId xmlns:a16="http://schemas.microsoft.com/office/drawing/2014/main" id="{C863A8C6-D8C6-487C-8978-0208D7D60CB5}"/>
              </a:ext>
            </a:extLst>
          </p:cNvPr>
          <p:cNvSpPr txBox="1">
            <a:spLocks/>
          </p:cNvSpPr>
          <p:nvPr/>
        </p:nvSpPr>
        <p:spPr>
          <a:xfrm>
            <a:off x="323850" y="2571750"/>
            <a:ext cx="4040479" cy="1528518"/>
          </a:xfrm>
          <a:prstGeom prst="rect">
            <a:avLst/>
          </a:prstGeom>
        </p:spPr>
        <p:txBody>
          <a:bodyPr vert="horz" wrap="square" lIns="0" tIns="4975" rIns="0" bIns="0" rtlCol="0">
            <a:spAutoFit/>
          </a:bodyPr>
          <a:lstStyle>
            <a:lvl1pPr algn="l" defTabSz="28859451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63117" b="1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2200" dirty="0">
                <a:effectLst/>
                <a:latin typeface="+mn-lt"/>
              </a:rPr>
              <a:t>Цифровые механизмы для развития </a:t>
            </a:r>
            <a:r>
              <a:rPr lang="tr-TR" sz="2200" dirty="0">
                <a:effectLst/>
                <a:latin typeface="+mn-lt"/>
              </a:rPr>
              <a:t>ESG </a:t>
            </a:r>
            <a:r>
              <a:rPr lang="ru-RU" sz="2200" dirty="0">
                <a:effectLst/>
                <a:latin typeface="+mn-lt"/>
              </a:rPr>
              <a:t>в жилищном финансировании</a:t>
            </a:r>
          </a:p>
          <a:p>
            <a:pPr>
              <a:spcAft>
                <a:spcPts val="600"/>
              </a:spcAft>
            </a:pPr>
            <a:r>
              <a:rPr lang="ru-RU" sz="1400" dirty="0">
                <a:solidFill>
                  <a:srgbClr val="8FC54C"/>
                </a:solidFill>
                <a:latin typeface="+mn-lt"/>
              </a:rPr>
              <a:t>К</a:t>
            </a:r>
            <a:r>
              <a:rPr lang="ru-RU" sz="1400" dirty="0">
                <a:solidFill>
                  <a:srgbClr val="8FC54C"/>
                </a:solidFill>
                <a:effectLst/>
                <a:latin typeface="+mn-lt"/>
              </a:rPr>
              <a:t>руглый стол «</a:t>
            </a:r>
            <a:r>
              <a:rPr lang="tr-TR" sz="1400" dirty="0">
                <a:solidFill>
                  <a:srgbClr val="8FC54C"/>
                </a:solidFill>
                <a:effectLst/>
                <a:latin typeface="+mn-lt"/>
              </a:rPr>
              <a:t>ESG </a:t>
            </a:r>
            <a:r>
              <a:rPr lang="ru-RU" sz="1400" dirty="0">
                <a:solidFill>
                  <a:srgbClr val="8FC54C"/>
                </a:solidFill>
                <a:effectLst/>
                <a:latin typeface="+mn-lt"/>
              </a:rPr>
              <a:t>банкинг – </a:t>
            </a:r>
            <a:br>
              <a:rPr lang="ru-RU" sz="1400" dirty="0">
                <a:solidFill>
                  <a:srgbClr val="8FC54C"/>
                </a:solidFill>
                <a:effectLst/>
                <a:latin typeface="+mn-lt"/>
              </a:rPr>
            </a:br>
            <a:r>
              <a:rPr lang="ru-RU" sz="1400" dirty="0">
                <a:solidFill>
                  <a:srgbClr val="8FC54C"/>
                </a:solidFill>
                <a:effectLst/>
                <a:latin typeface="+mn-lt"/>
              </a:rPr>
              <a:t>в поисках цифрового ключика» </a:t>
            </a:r>
          </a:p>
        </p:txBody>
      </p:sp>
    </p:spTree>
    <p:extLst>
      <p:ext uri="{BB962C8B-B14F-4D97-AF65-F5344CB8AC3E}">
        <p14:creationId xmlns:p14="http://schemas.microsoft.com/office/powerpoint/2010/main" val="4269956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Объект 15" hidden="1">
            <a:extLst>
              <a:ext uri="{FF2B5EF4-FFF2-40B4-BE49-F238E27FC236}">
                <a16:creationId xmlns:a16="http://schemas.microsoft.com/office/drawing/2014/main" id="{79770BED-8BDA-26AF-0DF8-7AE5985B2A7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71476223"/>
              </p:ext>
            </p:extLst>
          </p:nvPr>
        </p:nvGraphicFramePr>
        <p:xfrm>
          <a:off x="936052" y="527082"/>
          <a:ext cx="976" cy="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Слайд think-cell" r:id="rId5" imgW="7772400" imgH="10058400" progId="TCLayout.ActiveDocument.1">
                  <p:embed/>
                </p:oleObj>
              </mc:Choice>
              <mc:Fallback>
                <p:oleObj name="Слайд think-cell" r:id="rId5" imgW="7772400" imgH="10058400" progId="TCLayout.ActiveDocument.1">
                  <p:embed/>
                  <p:pic>
                    <p:nvPicPr>
                      <p:cNvPr id="16" name="Объект 15" hidden="1">
                        <a:extLst>
                          <a:ext uri="{FF2B5EF4-FFF2-40B4-BE49-F238E27FC236}">
                            <a16:creationId xmlns:a16="http://schemas.microsoft.com/office/drawing/2014/main" id="{79770BED-8BDA-26AF-0DF8-7AE5985B2A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6052" y="527082"/>
                        <a:ext cx="976" cy="1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Овал 8">
            <a:extLst>
              <a:ext uri="{FF2B5EF4-FFF2-40B4-BE49-F238E27FC236}">
                <a16:creationId xmlns:a16="http://schemas.microsoft.com/office/drawing/2014/main" id="{1D0065E4-1027-4773-FA48-24F94000228D}"/>
              </a:ext>
            </a:extLst>
          </p:cNvPr>
          <p:cNvSpPr/>
          <p:nvPr/>
        </p:nvSpPr>
        <p:spPr>
          <a:xfrm>
            <a:off x="4668969" y="1904494"/>
            <a:ext cx="204350" cy="204350"/>
          </a:xfrm>
          <a:prstGeom prst="ellipse">
            <a:avLst/>
          </a:prstGeom>
          <a:solidFill>
            <a:srgbClr val="DEF4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FF22C784-0409-F458-F39C-B1C130644505}"/>
              </a:ext>
            </a:extLst>
          </p:cNvPr>
          <p:cNvSpPr/>
          <p:nvPr/>
        </p:nvSpPr>
        <p:spPr>
          <a:xfrm>
            <a:off x="4670686" y="546244"/>
            <a:ext cx="204350" cy="204350"/>
          </a:xfrm>
          <a:prstGeom prst="ellipse">
            <a:avLst/>
          </a:prstGeom>
          <a:solidFill>
            <a:srgbClr val="DEF4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950BE07A-2CF4-5044-B9A3-B7D5763BD428}"/>
              </a:ext>
            </a:extLst>
          </p:cNvPr>
          <p:cNvSpPr/>
          <p:nvPr/>
        </p:nvSpPr>
        <p:spPr>
          <a:xfrm>
            <a:off x="258674" y="1904494"/>
            <a:ext cx="204350" cy="204350"/>
          </a:xfrm>
          <a:prstGeom prst="ellipse">
            <a:avLst/>
          </a:prstGeom>
          <a:solidFill>
            <a:srgbClr val="DEF4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FB683093-7B4E-1468-0744-02209F9924A2}"/>
              </a:ext>
            </a:extLst>
          </p:cNvPr>
          <p:cNvSpPr/>
          <p:nvPr/>
        </p:nvSpPr>
        <p:spPr>
          <a:xfrm>
            <a:off x="258674" y="546244"/>
            <a:ext cx="204350" cy="204350"/>
          </a:xfrm>
          <a:prstGeom prst="ellipse">
            <a:avLst/>
          </a:prstGeom>
          <a:solidFill>
            <a:srgbClr val="DEF4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137">
            <a:extLst>
              <a:ext uri="{FF2B5EF4-FFF2-40B4-BE49-F238E27FC236}">
                <a16:creationId xmlns:a16="http://schemas.microsoft.com/office/drawing/2014/main" id="{DD3CCA53-7641-6424-A54D-0355318B7B29}"/>
              </a:ext>
            </a:extLst>
          </p:cNvPr>
          <p:cNvSpPr/>
          <p:nvPr/>
        </p:nvSpPr>
        <p:spPr>
          <a:xfrm>
            <a:off x="355827" y="3204779"/>
            <a:ext cx="3852257" cy="16927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>
            <a:spAutoFit/>
          </a:bodyPr>
          <a:lstStyle/>
          <a:p>
            <a:r>
              <a:rPr lang="ru-RU" sz="1100" b="1" dirty="0">
                <a:solidFill>
                  <a:srgbClr val="82CCE6"/>
                </a:solidFill>
              </a:rPr>
              <a:t>+ еще</a:t>
            </a:r>
            <a:r>
              <a:rPr lang="en-US" sz="1100" b="1" dirty="0">
                <a:solidFill>
                  <a:srgbClr val="82CCE6"/>
                </a:solidFill>
              </a:rPr>
              <a:t> 10 критериев </a:t>
            </a:r>
            <a:r>
              <a:rPr lang="ru-RU" sz="1100" b="1" dirty="0">
                <a:solidFill>
                  <a:srgbClr val="82CCE6"/>
                </a:solidFill>
              </a:rPr>
              <a:t>зеленого</a:t>
            </a:r>
            <a:r>
              <a:rPr lang="en-US" sz="1100" b="1" dirty="0">
                <a:solidFill>
                  <a:srgbClr val="82CCE6"/>
                </a:solidFill>
              </a:rPr>
              <a:t> строительства</a:t>
            </a:r>
            <a:endParaRPr lang="ru-RU" sz="1100" b="1" dirty="0">
              <a:solidFill>
                <a:srgbClr val="82CCE6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5828" y="1947265"/>
            <a:ext cx="385226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214"/>
              </a:spcAft>
              <a:buClr>
                <a:srgbClr val="92D050"/>
              </a:buClr>
            </a:pPr>
            <a:r>
              <a:rPr lang="en-US" sz="1200" b="1" dirty="0">
                <a:solidFill>
                  <a:srgbClr val="8FC54C"/>
                </a:solidFill>
              </a:rPr>
              <a:t>Базовые </a:t>
            </a:r>
            <a:r>
              <a:rPr lang="ru-RU" sz="1200" b="1" dirty="0">
                <a:solidFill>
                  <a:srgbClr val="8FC54C"/>
                </a:solidFill>
              </a:rPr>
              <a:t>критерии </a:t>
            </a:r>
            <a:r>
              <a:rPr lang="en-US" sz="1200" b="1" dirty="0">
                <a:solidFill>
                  <a:srgbClr val="8FC54C"/>
                </a:solidFill>
              </a:rPr>
              <a:t>индикации</a:t>
            </a:r>
            <a:r>
              <a:rPr lang="ru-RU" sz="1200" b="1" dirty="0">
                <a:solidFill>
                  <a:srgbClr val="8FC54C"/>
                </a:solidFill>
              </a:rPr>
              <a:t> «Зеленый дом»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7391" y="2207976"/>
            <a:ext cx="4092436" cy="961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58093" indent="-258093">
              <a:spcAft>
                <a:spcPts val="30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ru-RU" sz="1050" dirty="0"/>
              <a:t>Доступность инфраструктуры</a:t>
            </a:r>
          </a:p>
          <a:p>
            <a:pPr marL="258093" indent="-258093">
              <a:spcAft>
                <a:spcPts val="30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ru-RU" sz="1050" dirty="0"/>
              <a:t>Спортивные и детские игровые площадки </a:t>
            </a:r>
          </a:p>
          <a:p>
            <a:pPr marL="258093" indent="-258093">
              <a:spcAft>
                <a:spcPts val="30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ru-RU" sz="1050" dirty="0"/>
              <a:t>Декоративные растения </a:t>
            </a:r>
          </a:p>
          <a:p>
            <a:pPr marL="258093" indent="-258093">
              <a:spcAft>
                <a:spcPts val="30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ru-RU" sz="1050" dirty="0"/>
              <a:t>Доступная среда для маломобильных групп</a:t>
            </a:r>
            <a:endParaRPr lang="en-US" sz="1050" dirty="0"/>
          </a:p>
          <a:p>
            <a:pPr marL="258093" indent="-258093">
              <a:spcAft>
                <a:spcPts val="30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en-US" sz="1050" dirty="0"/>
              <a:t>Класс энергоэффективности A, </a:t>
            </a:r>
            <a:r>
              <a:rPr lang="en-US" sz="1050" dirty="0" err="1"/>
              <a:t>или</a:t>
            </a:r>
            <a:r>
              <a:rPr lang="en-US" sz="1050" dirty="0"/>
              <a:t> A+, </a:t>
            </a:r>
            <a:r>
              <a:rPr lang="en-US" sz="1050" dirty="0" err="1"/>
              <a:t>или</a:t>
            </a:r>
            <a:r>
              <a:rPr lang="en-US" sz="1050" dirty="0"/>
              <a:t> A++</a:t>
            </a:r>
            <a:endParaRPr lang="ru-RU" sz="105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67391" y="1050691"/>
            <a:ext cx="4030653" cy="6848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8600" indent="-228600">
              <a:spcAft>
                <a:spcPts val="300"/>
              </a:spcAft>
              <a:buFont typeface="+mj-lt"/>
              <a:buAutoNum type="arabicPeriod"/>
            </a:pPr>
            <a:r>
              <a:rPr lang="ru-RU" sz="1050" dirty="0">
                <a:effectLst/>
              </a:rPr>
              <a:t>Автоматическая оценка МКД на соответствие зеленым критериям по проектным декларациям застройщиков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/>
            </a:pPr>
            <a:r>
              <a:rPr lang="ru-RU" sz="1050" dirty="0">
                <a:effectLst/>
              </a:rPr>
              <a:t>Перечень базовых критериев индикации соответствует зеленой </a:t>
            </a:r>
            <a:r>
              <a:rPr lang="ru-RU" sz="1050" b="1" dirty="0">
                <a:effectLst/>
              </a:rPr>
              <a:t>программе проектного финансирования</a:t>
            </a:r>
            <a:endParaRPr lang="ru-RU" sz="1050" dirty="0">
              <a:effectLst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46" y="4175176"/>
            <a:ext cx="1210346" cy="7123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/>
          <a:srcRect t="5183" b="7119"/>
          <a:stretch/>
        </p:blipFill>
        <p:spPr>
          <a:xfrm>
            <a:off x="1976986" y="4137429"/>
            <a:ext cx="1342286" cy="787868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67391" y="3864703"/>
            <a:ext cx="1210346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289"/>
              </a:spcAft>
              <a:buClr>
                <a:srgbClr val="92D050"/>
              </a:buClr>
            </a:pPr>
            <a:r>
              <a:rPr lang="en-US" sz="1050" b="1" dirty="0"/>
              <a:t>Товарный знак</a:t>
            </a:r>
            <a:endParaRPr lang="ru-RU" sz="1050" b="1" dirty="0">
              <a:solidFill>
                <a:schemeClr val="accent6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045824" y="3864703"/>
            <a:ext cx="1838849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289"/>
              </a:spcAft>
              <a:buClr>
                <a:srgbClr val="92D050"/>
              </a:buClr>
            </a:pPr>
            <a:r>
              <a:rPr lang="en-US" sz="1050" b="1" dirty="0"/>
              <a:t>Отображение в системе</a:t>
            </a:r>
            <a:endParaRPr lang="ru-RU" sz="1050" b="1" dirty="0">
              <a:solidFill>
                <a:schemeClr val="accent6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60850" y="581779"/>
            <a:ext cx="396000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b="1" dirty="0">
                <a:solidFill>
                  <a:srgbClr val="8FC54C"/>
                </a:solidFill>
                <a:effectLst/>
              </a:rPr>
              <a:t>Единая информационная система жилищного </a:t>
            </a:r>
            <a:r>
              <a:rPr lang="ru-RU" sz="1200" b="1" spc="-20" dirty="0">
                <a:solidFill>
                  <a:srgbClr val="8FC54C"/>
                </a:solidFill>
                <a:effectLst/>
              </a:rPr>
              <a:t>строительства (ЕИСЖС) – основа для зеленого ПФ</a:t>
            </a:r>
            <a:endParaRPr lang="ru-RU" sz="1200" spc="-20" dirty="0">
              <a:solidFill>
                <a:srgbClr val="8FC54C"/>
              </a:solidFill>
              <a:effectLst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772861" y="575648"/>
            <a:ext cx="329719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214"/>
              </a:spcAft>
              <a:buClr>
                <a:srgbClr val="92D050"/>
              </a:buClr>
            </a:pPr>
            <a:r>
              <a:rPr lang="en-US" sz="1200" b="1" dirty="0">
                <a:solidFill>
                  <a:srgbClr val="8FC54C"/>
                </a:solidFill>
              </a:rPr>
              <a:t>Суперсервис </a:t>
            </a:r>
            <a:r>
              <a:rPr lang="ru-RU" sz="1200" b="1" dirty="0">
                <a:solidFill>
                  <a:srgbClr val="8FC54C"/>
                </a:solidFill>
              </a:rPr>
              <a:t>«</a:t>
            </a:r>
            <a:r>
              <a:rPr lang="en-US" sz="1200" b="1" dirty="0">
                <a:solidFill>
                  <a:srgbClr val="8FC54C"/>
                </a:solidFill>
              </a:rPr>
              <a:t>Цифровое строительство</a:t>
            </a:r>
            <a:r>
              <a:rPr lang="ru-RU" sz="1200" b="1" dirty="0">
                <a:solidFill>
                  <a:srgbClr val="8FC54C"/>
                </a:solidFill>
              </a:rPr>
              <a:t>»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1145" y="4149604"/>
            <a:ext cx="1721096" cy="807289"/>
          </a:xfrm>
          <a:prstGeom prst="roundRect">
            <a:avLst>
              <a:gd name="adj" fmla="val 4116"/>
            </a:avLst>
          </a:prstGeom>
          <a:ln w="12700">
            <a:noFill/>
          </a:ln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72824" y="4111419"/>
            <a:ext cx="1265336" cy="845474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4771144" y="1050691"/>
            <a:ext cx="4193470" cy="6848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8600" indent="-228600">
              <a:spcAft>
                <a:spcPts val="300"/>
              </a:spcAft>
              <a:buFont typeface="+mj-lt"/>
              <a:buAutoNum type="arabicPeriod"/>
            </a:pPr>
            <a:r>
              <a:rPr lang="ru-RU" sz="1050" dirty="0">
                <a:effectLst/>
              </a:rPr>
              <a:t>Индикация ИЖС, соответствующих критериям зеленого ГОСТ Р на уровень «Бронза»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/>
            </a:pPr>
            <a:r>
              <a:rPr lang="ru-RU" sz="1050" dirty="0">
                <a:effectLst/>
              </a:rPr>
              <a:t>Подрядчики, разместившие проекты в </a:t>
            </a:r>
            <a:r>
              <a:rPr lang="ru-RU" sz="1050" dirty="0" err="1">
                <a:effectLst/>
              </a:rPr>
              <a:t>суперсервисе</a:t>
            </a:r>
            <a:r>
              <a:rPr lang="ru-RU" sz="1050" dirty="0">
                <a:effectLst/>
              </a:rPr>
              <a:t>, заполняют соответствующие поля анкеты</a:t>
            </a:r>
          </a:p>
        </p:txBody>
      </p:sp>
      <p:grpSp>
        <p:nvGrpSpPr>
          <p:cNvPr id="29" name="Группа 28"/>
          <p:cNvGrpSpPr/>
          <p:nvPr/>
        </p:nvGrpSpPr>
        <p:grpSpPr>
          <a:xfrm>
            <a:off x="4771144" y="1949231"/>
            <a:ext cx="4104000" cy="1420293"/>
            <a:chOff x="507812" y="1733610"/>
            <a:chExt cx="4104000" cy="1420293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507812" y="1733610"/>
              <a:ext cx="3852269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spcAft>
                  <a:spcPts val="214"/>
                </a:spcAft>
                <a:buClr>
                  <a:srgbClr val="92D050"/>
                </a:buClr>
              </a:pPr>
              <a:r>
                <a:rPr lang="ru-RU" sz="1200" b="1" dirty="0">
                  <a:solidFill>
                    <a:srgbClr val="8FC54C"/>
                  </a:solidFill>
                </a:rPr>
                <a:t>Критерии</a:t>
              </a:r>
              <a:r>
                <a:rPr lang="en-US" sz="1200" b="1" dirty="0">
                  <a:solidFill>
                    <a:srgbClr val="8FC54C"/>
                  </a:solidFill>
                </a:rPr>
                <a:t> ГОСТ Р ИЖС </a:t>
              </a:r>
              <a:r>
                <a:rPr lang="ru-RU" sz="1200" b="1" dirty="0">
                  <a:solidFill>
                    <a:srgbClr val="8FC54C"/>
                  </a:solidFill>
                </a:rPr>
                <a:t>на</a:t>
              </a:r>
              <a:r>
                <a:rPr lang="en-US" sz="1200" b="1" dirty="0">
                  <a:solidFill>
                    <a:srgbClr val="8FC54C"/>
                  </a:solidFill>
                </a:rPr>
                <a:t> </a:t>
              </a:r>
              <a:r>
                <a:rPr lang="ru-RU" sz="1200" b="1" dirty="0">
                  <a:solidFill>
                    <a:srgbClr val="8FC54C"/>
                  </a:solidFill>
                </a:rPr>
                <a:t>уровень</a:t>
              </a:r>
              <a:r>
                <a:rPr lang="en-US" sz="1200" b="1" dirty="0">
                  <a:solidFill>
                    <a:srgbClr val="8FC54C"/>
                  </a:solidFill>
                </a:rPr>
                <a:t> </a:t>
              </a:r>
              <a:r>
                <a:rPr lang="ru-RU" sz="1200" b="1" dirty="0">
                  <a:solidFill>
                    <a:srgbClr val="8FC54C"/>
                  </a:solidFill>
                </a:rPr>
                <a:t>«</a:t>
              </a:r>
              <a:r>
                <a:rPr lang="en-US" sz="1200" b="1" dirty="0">
                  <a:solidFill>
                    <a:srgbClr val="8FC54C"/>
                  </a:solidFill>
                </a:rPr>
                <a:t>Бронза</a:t>
              </a:r>
              <a:r>
                <a:rPr lang="ru-RU" sz="1200" b="1" dirty="0">
                  <a:solidFill>
                    <a:srgbClr val="8FC54C"/>
                  </a:solidFill>
                </a:rPr>
                <a:t>»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507812" y="1992046"/>
              <a:ext cx="4104000" cy="116185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171450" indent="-171450">
                <a:spcAft>
                  <a:spcPts val="300"/>
                </a:spcAft>
                <a:buClr>
                  <a:schemeClr val="accent6"/>
                </a:buClr>
                <a:buFont typeface="Wingdings" pitchFamily="2" charset="2"/>
                <a:buChar char="§"/>
              </a:pPr>
              <a:r>
                <a:rPr lang="ru-RU" sz="1050" dirty="0">
                  <a:effectLst/>
                </a:rPr>
                <a:t>Улучшенное потребление энергетических ресурсов</a:t>
              </a:r>
            </a:p>
            <a:p>
              <a:pPr marL="171450" indent="-171450">
                <a:spcAft>
                  <a:spcPts val="300"/>
                </a:spcAft>
                <a:buClr>
                  <a:schemeClr val="accent6"/>
                </a:buClr>
                <a:buFont typeface="Wingdings" pitchFamily="2" charset="2"/>
                <a:buChar char="§"/>
              </a:pPr>
              <a:r>
                <a:rPr lang="ru-RU" sz="1050" dirty="0">
                  <a:effectLst/>
                </a:rPr>
                <a:t>Энергоэффективные объемно-планировочные решения</a:t>
              </a:r>
            </a:p>
            <a:p>
              <a:pPr marL="171450" indent="-171450">
                <a:spcAft>
                  <a:spcPts val="300"/>
                </a:spcAft>
                <a:buClr>
                  <a:schemeClr val="accent6"/>
                </a:buClr>
                <a:buFont typeface="Wingdings" pitchFamily="2" charset="2"/>
                <a:buChar char="§"/>
              </a:pPr>
              <a:r>
                <a:rPr lang="ru-RU" sz="1050" dirty="0">
                  <a:effectLst/>
                </a:rPr>
                <a:t>Ответственное строительство с </a:t>
              </a:r>
              <a:r>
                <a:rPr lang="ru-RU" sz="1050" dirty="0" err="1">
                  <a:effectLst/>
                </a:rPr>
                <a:t>эскроу</a:t>
              </a:r>
              <a:endParaRPr lang="ru-RU" sz="1050" dirty="0">
                <a:effectLst/>
              </a:endParaRPr>
            </a:p>
            <a:p>
              <a:pPr marL="171450" indent="-171450">
                <a:spcAft>
                  <a:spcPts val="300"/>
                </a:spcAft>
                <a:buClr>
                  <a:schemeClr val="accent6"/>
                </a:buClr>
                <a:buFont typeface="Wingdings" pitchFamily="2" charset="2"/>
                <a:buChar char="§"/>
              </a:pPr>
              <a:r>
                <a:rPr lang="ru-RU" sz="1050" dirty="0">
                  <a:effectLst/>
                </a:rPr>
                <a:t>Акустический комфорт</a:t>
              </a:r>
            </a:p>
            <a:p>
              <a:pPr marL="171450" indent="-171450">
                <a:spcAft>
                  <a:spcPts val="300"/>
                </a:spcAft>
                <a:buClr>
                  <a:schemeClr val="accent6"/>
                </a:buClr>
                <a:buFont typeface="Wingdings" pitchFamily="2" charset="2"/>
                <a:buChar char="§"/>
              </a:pPr>
              <a:r>
                <a:rPr lang="ru-RU" sz="1050" dirty="0">
                  <a:effectLst/>
                </a:rPr>
                <a:t>Комфортные условия для жизни в доме</a:t>
              </a:r>
            </a:p>
            <a:p>
              <a:pPr marL="171450" indent="-171450">
                <a:spcAft>
                  <a:spcPts val="300"/>
                </a:spcAft>
                <a:buClr>
                  <a:schemeClr val="accent6"/>
                </a:buClr>
                <a:buFont typeface="Wingdings" pitchFamily="2" charset="2"/>
                <a:buChar char="§"/>
              </a:pPr>
              <a:r>
                <a:rPr lang="ru-RU" sz="1050" dirty="0">
                  <a:effectLst/>
                </a:rPr>
                <a:t>Контролируемое потребление тепловой энергии </a:t>
              </a:r>
            </a:p>
          </p:txBody>
        </p:sp>
      </p:grpSp>
      <p:sp>
        <p:nvSpPr>
          <p:cNvPr id="32" name="Скругленный прямоугольник 137">
            <a:extLst>
              <a:ext uri="{FF2B5EF4-FFF2-40B4-BE49-F238E27FC236}">
                <a16:creationId xmlns:a16="http://schemas.microsoft.com/office/drawing/2014/main" id="{DD3CCA53-7641-6424-A54D-0355318B7B29}"/>
              </a:ext>
            </a:extLst>
          </p:cNvPr>
          <p:cNvSpPr/>
          <p:nvPr/>
        </p:nvSpPr>
        <p:spPr>
          <a:xfrm>
            <a:off x="4771144" y="3408203"/>
            <a:ext cx="3701094" cy="16927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>
            <a:spAutoFit/>
          </a:bodyPr>
          <a:lstStyle/>
          <a:p>
            <a:r>
              <a:rPr lang="ru-RU" sz="1100" b="1" dirty="0">
                <a:solidFill>
                  <a:srgbClr val="82CCE6"/>
                </a:solidFill>
              </a:rPr>
              <a:t>+ еще</a:t>
            </a:r>
            <a:r>
              <a:rPr lang="en-US" sz="1100" b="1" dirty="0">
                <a:solidFill>
                  <a:srgbClr val="82CCE6"/>
                </a:solidFill>
              </a:rPr>
              <a:t> 5 критериев</a:t>
            </a:r>
            <a:r>
              <a:rPr lang="ru-RU" sz="1100" b="1" dirty="0">
                <a:solidFill>
                  <a:srgbClr val="82CCE6"/>
                </a:solidFill>
              </a:rPr>
              <a:t> зеленых</a:t>
            </a:r>
            <a:r>
              <a:rPr lang="en-US" sz="1100" b="1" dirty="0">
                <a:solidFill>
                  <a:srgbClr val="82CCE6"/>
                </a:solidFill>
              </a:rPr>
              <a:t> ИЖС</a:t>
            </a:r>
            <a:endParaRPr lang="ru-RU" sz="1100" b="1" dirty="0">
              <a:solidFill>
                <a:srgbClr val="82CCE6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771144" y="3864703"/>
            <a:ext cx="1498870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289"/>
              </a:spcAft>
              <a:buClr>
                <a:srgbClr val="92D050"/>
              </a:buClr>
            </a:pPr>
            <a:r>
              <a:rPr lang="en-US" sz="1050" b="1" dirty="0"/>
              <a:t>Значок </a:t>
            </a:r>
            <a:r>
              <a:rPr lang="ru-RU" sz="1050" b="1" dirty="0"/>
              <a:t>на</a:t>
            </a:r>
            <a:r>
              <a:rPr lang="en-US" sz="1050" b="1" dirty="0"/>
              <a:t> странице</a:t>
            </a:r>
            <a:endParaRPr lang="ru-RU" sz="1050" b="1" dirty="0">
              <a:solidFill>
                <a:schemeClr val="accent6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872823" y="3864703"/>
            <a:ext cx="1838849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289"/>
              </a:spcAft>
              <a:buClr>
                <a:srgbClr val="92D050"/>
              </a:buClr>
            </a:pPr>
            <a:r>
              <a:rPr lang="en-US" sz="1050" b="1" dirty="0"/>
              <a:t>Отображение в системе</a:t>
            </a:r>
            <a:endParaRPr lang="ru-RU" sz="1050" b="1" dirty="0">
              <a:solidFill>
                <a:schemeClr val="accent6"/>
              </a:solidFill>
            </a:endParaRPr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784F85A9-D23F-79D6-24B6-8E6579DEA4B0}"/>
              </a:ext>
            </a:extLst>
          </p:cNvPr>
          <p:cNvSpPr txBox="1"/>
          <p:nvPr/>
        </p:nvSpPr>
        <p:spPr>
          <a:xfrm>
            <a:off x="258674" y="157163"/>
            <a:ext cx="8294776" cy="282287"/>
          </a:xfrm>
          <a:prstGeom prst="rect">
            <a:avLst/>
          </a:prstGeom>
        </p:spPr>
        <p:txBody>
          <a:bodyPr vert="horz" wrap="square" lIns="0" tIns="5237" rIns="0" bIns="0" rtlCol="0">
            <a:spAutoFit/>
          </a:bodyPr>
          <a:lstStyle/>
          <a:p>
            <a:r>
              <a:rPr lang="ru-RU" sz="1800" b="1" dirty="0">
                <a:effectLst/>
              </a:rPr>
              <a:t>Цифровизация строительной отрасли – в сервисах ДОМ.РФ</a:t>
            </a:r>
            <a:endParaRPr lang="ru-RU" sz="1800" dirty="0">
              <a:effectLst/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E503EC36-3D2A-F594-DCA7-1B0EC658BBB9}"/>
              </a:ext>
            </a:extLst>
          </p:cNvPr>
          <p:cNvCxnSpPr>
            <a:cxnSpLocks/>
          </p:cNvCxnSpPr>
          <p:nvPr/>
        </p:nvCxnSpPr>
        <p:spPr>
          <a:xfrm>
            <a:off x="4495768" y="575648"/>
            <a:ext cx="0" cy="4387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249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Объект 15" hidden="1">
            <a:extLst>
              <a:ext uri="{FF2B5EF4-FFF2-40B4-BE49-F238E27FC236}">
                <a16:creationId xmlns:a16="http://schemas.microsoft.com/office/drawing/2014/main" id="{79770BED-8BDA-26AF-0DF8-7AE5985B2A7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31434783"/>
              </p:ext>
            </p:extLst>
          </p:nvPr>
        </p:nvGraphicFramePr>
        <p:xfrm>
          <a:off x="936052" y="527082"/>
          <a:ext cx="976" cy="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Слайд think-cell" r:id="rId14" imgW="7772400" imgH="10058400" progId="TCLayout.ActiveDocument.1">
                  <p:embed/>
                </p:oleObj>
              </mc:Choice>
              <mc:Fallback>
                <p:oleObj name="Слайд think-cell" r:id="rId14" imgW="7772400" imgH="10058400" progId="TCLayout.ActiveDocument.1">
                  <p:embed/>
                  <p:pic>
                    <p:nvPicPr>
                      <p:cNvPr id="16" name="Объект 15" hidden="1">
                        <a:extLst>
                          <a:ext uri="{FF2B5EF4-FFF2-40B4-BE49-F238E27FC236}">
                            <a16:creationId xmlns:a16="http://schemas.microsoft.com/office/drawing/2014/main" id="{79770BED-8BDA-26AF-0DF8-7AE5985B2A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36052" y="527082"/>
                        <a:ext cx="976" cy="1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2" name="Овал 201">
            <a:extLst>
              <a:ext uri="{FF2B5EF4-FFF2-40B4-BE49-F238E27FC236}">
                <a16:creationId xmlns:a16="http://schemas.microsoft.com/office/drawing/2014/main" id="{A11EECF6-A7EF-4EFC-82BD-EEBDE931B909}"/>
              </a:ext>
            </a:extLst>
          </p:cNvPr>
          <p:cNvSpPr>
            <a:spLocks noChangeAspect="1"/>
          </p:cNvSpPr>
          <p:nvPr/>
        </p:nvSpPr>
        <p:spPr>
          <a:xfrm>
            <a:off x="5037138" y="3354435"/>
            <a:ext cx="144463" cy="1444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Овал 200">
            <a:extLst>
              <a:ext uri="{FF2B5EF4-FFF2-40B4-BE49-F238E27FC236}">
                <a16:creationId xmlns:a16="http://schemas.microsoft.com/office/drawing/2014/main" id="{E5CB4D0A-C4B2-EC96-A0EF-A6D443B01C59}"/>
              </a:ext>
            </a:extLst>
          </p:cNvPr>
          <p:cNvSpPr>
            <a:spLocks noChangeAspect="1"/>
          </p:cNvSpPr>
          <p:nvPr/>
        </p:nvSpPr>
        <p:spPr>
          <a:xfrm>
            <a:off x="3386138" y="3354435"/>
            <a:ext cx="144463" cy="1444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Овал 199">
            <a:extLst>
              <a:ext uri="{FF2B5EF4-FFF2-40B4-BE49-F238E27FC236}">
                <a16:creationId xmlns:a16="http://schemas.microsoft.com/office/drawing/2014/main" id="{AF2C92F0-557E-A612-CC29-2FB27C5671A4}"/>
              </a:ext>
            </a:extLst>
          </p:cNvPr>
          <p:cNvSpPr>
            <a:spLocks noChangeAspect="1"/>
          </p:cNvSpPr>
          <p:nvPr/>
        </p:nvSpPr>
        <p:spPr>
          <a:xfrm>
            <a:off x="351954" y="3354435"/>
            <a:ext cx="144000" cy="144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AF8F70E4-B3B5-F71E-2346-1B7F954A8A16}"/>
              </a:ext>
            </a:extLst>
          </p:cNvPr>
          <p:cNvGrpSpPr/>
          <p:nvPr/>
        </p:nvGrpSpPr>
        <p:grpSpPr>
          <a:xfrm>
            <a:off x="-120992" y="1457726"/>
            <a:ext cx="3210540" cy="2182590"/>
            <a:chOff x="-382456" y="882328"/>
            <a:chExt cx="3667788" cy="2493436"/>
          </a:xfrm>
        </p:grpSpPr>
        <p:graphicFrame>
          <p:nvGraphicFramePr>
            <p:cNvPr id="27" name="Диаграмма 26"/>
            <p:cNvGraphicFramePr/>
            <p:nvPr>
              <p:extLst>
                <p:ext uri="{D42A27DB-BD31-4B8C-83A1-F6EECF244321}">
                  <p14:modId xmlns:p14="http://schemas.microsoft.com/office/powerpoint/2010/main" val="464360942"/>
                </p:ext>
              </p:extLst>
            </p:nvPr>
          </p:nvGraphicFramePr>
          <p:xfrm>
            <a:off x="-382456" y="882328"/>
            <a:ext cx="3667788" cy="24934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6"/>
            </a:graphicData>
          </a:graphic>
        </p:graphicFrame>
        <p:sp>
          <p:nvSpPr>
            <p:cNvPr id="66" name="Прямоугольник 65"/>
            <p:cNvSpPr/>
            <p:nvPr>
              <p:custDataLst>
                <p:tags r:id="rId11"/>
              </p:custDataLst>
            </p:nvPr>
          </p:nvSpPr>
          <p:spPr bwMode="auto">
            <a:xfrm>
              <a:off x="1320827" y="1198539"/>
              <a:ext cx="409697" cy="183580"/>
            </a:xfrm>
            <a:prstGeom prst="rect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0" tIns="0" rIns="0" bIns="0" rtlCol="0" anchor="ctr" anchorCtr="0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ru-RU" sz="1000" b="1" dirty="0">
                  <a:solidFill>
                    <a:schemeClr val="bg1"/>
                  </a:solidFill>
                </a:rPr>
                <a:t>25%</a:t>
              </a:r>
            </a:p>
          </p:txBody>
        </p:sp>
        <p:grpSp>
          <p:nvGrpSpPr>
            <p:cNvPr id="36" name="Группа 35"/>
            <p:cNvGrpSpPr/>
            <p:nvPr/>
          </p:nvGrpSpPr>
          <p:grpSpPr>
            <a:xfrm>
              <a:off x="658832" y="1850624"/>
              <a:ext cx="666594" cy="437142"/>
              <a:chOff x="2124266" y="4673681"/>
              <a:chExt cx="673296" cy="442596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2272248" y="4673681"/>
                <a:ext cx="377343" cy="2847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600" b="1" dirty="0" smtClean="0"/>
                  <a:t>2</a:t>
                </a:r>
                <a:r>
                  <a:rPr lang="en-US" sz="1600" b="1" dirty="0" smtClean="0"/>
                  <a:t>,</a:t>
                </a:r>
                <a:r>
                  <a:rPr lang="en-US" sz="1600" b="1" dirty="0" smtClean="0"/>
                  <a:t>2</a:t>
                </a:r>
                <a:endParaRPr lang="ru-RU" sz="105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124266" y="4929378"/>
                <a:ext cx="673296" cy="1868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ru-RU" sz="1050" dirty="0" smtClean="0"/>
                  <a:t>трлн </a:t>
                </a:r>
                <a:r>
                  <a:rPr lang="ru-RU" sz="1050" dirty="0"/>
                  <a:t>руб.</a:t>
                </a:r>
                <a:endParaRPr lang="ru-RU" sz="1100" dirty="0"/>
              </a:p>
            </p:txBody>
          </p:sp>
        </p:grpSp>
        <p:cxnSp>
          <p:nvCxnSpPr>
            <p:cNvPr id="41" name="Прямая соединительная линия 40"/>
            <p:cNvCxnSpPr/>
            <p:nvPr/>
          </p:nvCxnSpPr>
          <p:spPr>
            <a:xfrm flipV="1">
              <a:off x="1507253" y="1056028"/>
              <a:ext cx="938019" cy="632204"/>
            </a:xfrm>
            <a:prstGeom prst="line">
              <a:avLst/>
            </a:prstGeom>
            <a:ln w="22225" cmpd="sng">
              <a:solidFill>
                <a:srgbClr val="82CCE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994684" y="1464617"/>
              <a:ext cx="888064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00" b="1" dirty="0">
                  <a:solidFill>
                    <a:srgbClr val="82CCE6"/>
                  </a:solidFill>
                </a:rPr>
                <a:t>9</a:t>
              </a:r>
              <a:r>
                <a:rPr lang="ru-RU" sz="1000" b="1" dirty="0">
                  <a:solidFill>
                    <a:srgbClr val="82CCE6"/>
                  </a:solidFill>
                </a:rPr>
                <a:t>%</a:t>
              </a:r>
            </a:p>
            <a:p>
              <a:r>
                <a:rPr lang="en-US" sz="1000" b="1" dirty="0">
                  <a:solidFill>
                    <a:srgbClr val="82CCE6"/>
                  </a:solidFill>
                </a:rPr>
                <a:t>ESG-</a:t>
              </a:r>
              <a:r>
                <a:rPr lang="ru-RU" sz="1000" b="1" dirty="0">
                  <a:solidFill>
                    <a:srgbClr val="82CCE6"/>
                  </a:solidFill>
                </a:rPr>
                <a:t>кредиты</a:t>
              </a:r>
            </a:p>
          </p:txBody>
        </p:sp>
        <p:cxnSp>
          <p:nvCxnSpPr>
            <p:cNvPr id="58" name="Прямая соединительная линия 57"/>
            <p:cNvCxnSpPr/>
            <p:nvPr/>
          </p:nvCxnSpPr>
          <p:spPr>
            <a:xfrm flipV="1">
              <a:off x="1625292" y="1929540"/>
              <a:ext cx="1138139" cy="75329"/>
            </a:xfrm>
            <a:prstGeom prst="line">
              <a:avLst/>
            </a:prstGeom>
            <a:ln w="22225" cmpd="sng">
              <a:solidFill>
                <a:srgbClr val="82CCE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11F6A486-878B-5790-C4D1-FA36F26D9E91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 bwMode="auto">
            <a:xfrm>
              <a:off x="1320827" y="2449088"/>
              <a:ext cx="409697" cy="183580"/>
            </a:xfrm>
            <a:prstGeom prst="rect">
              <a:avLst/>
            </a:prstGeom>
            <a:solidFill>
              <a:schemeClr val="accent6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0" tIns="0" rIns="0" bIns="0" rtlCol="0" anchor="ctr" anchorCtr="0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ru-RU" sz="1000" b="1" dirty="0">
                  <a:solidFill>
                    <a:schemeClr val="bg1"/>
                  </a:solidFill>
                </a:rPr>
                <a:t>29%</a:t>
              </a:r>
            </a:p>
          </p:txBody>
        </p:sp>
      </p:grp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7EE05DC2-2BE8-50A3-ADE6-78C8CAAFB89F}"/>
              </a:ext>
            </a:extLst>
          </p:cNvPr>
          <p:cNvSpPr/>
          <p:nvPr/>
        </p:nvSpPr>
        <p:spPr>
          <a:xfrm>
            <a:off x="7054204" y="546244"/>
            <a:ext cx="1910408" cy="4074121"/>
          </a:xfrm>
          <a:prstGeom prst="roundRect">
            <a:avLst>
              <a:gd name="adj" fmla="val 3313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4EEF784B-09EE-AB99-B570-DF03A27759BC}"/>
              </a:ext>
            </a:extLst>
          </p:cNvPr>
          <p:cNvGrpSpPr/>
          <p:nvPr/>
        </p:nvGrpSpPr>
        <p:grpSpPr>
          <a:xfrm>
            <a:off x="354470" y="1102333"/>
            <a:ext cx="2398939" cy="298116"/>
            <a:chOff x="354470" y="1010971"/>
            <a:chExt cx="2398939" cy="298116"/>
          </a:xfrm>
        </p:grpSpPr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C41B25E5-237D-9165-5E6E-42CAF754EC8B}"/>
                </a:ext>
              </a:extLst>
            </p:cNvPr>
            <p:cNvGrpSpPr/>
            <p:nvPr/>
          </p:nvGrpSpPr>
          <p:grpSpPr>
            <a:xfrm>
              <a:off x="354470" y="1010971"/>
              <a:ext cx="1052563" cy="123111"/>
              <a:chOff x="-1335870" y="937727"/>
              <a:chExt cx="1052563" cy="123111"/>
            </a:xfrm>
          </p:grpSpPr>
          <p:sp>
            <p:nvSpPr>
              <p:cNvPr id="51" name="Прямоугольник 50"/>
              <p:cNvSpPr/>
              <p:nvPr/>
            </p:nvSpPr>
            <p:spPr>
              <a:xfrm>
                <a:off x="-1335870" y="946002"/>
                <a:ext cx="178186" cy="10656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-1115266" y="937727"/>
                <a:ext cx="831959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800" dirty="0"/>
                  <a:t>Зеленые кредиты</a:t>
                </a:r>
              </a:p>
            </p:txBody>
          </p:sp>
        </p:grp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DE3F10E-9C6D-950B-7841-26DFF57F7E6F}"/>
                </a:ext>
              </a:extLst>
            </p:cNvPr>
            <p:cNvGrpSpPr/>
            <p:nvPr/>
          </p:nvGrpSpPr>
          <p:grpSpPr>
            <a:xfrm>
              <a:off x="1518693" y="1012653"/>
              <a:ext cx="1228893" cy="123111"/>
              <a:chOff x="-1335870" y="1092027"/>
              <a:chExt cx="1228893" cy="123111"/>
            </a:xfrm>
          </p:grpSpPr>
          <p:sp>
            <p:nvSpPr>
              <p:cNvPr id="53" name="Прямоугольник 52"/>
              <p:cNvSpPr/>
              <p:nvPr/>
            </p:nvSpPr>
            <p:spPr>
              <a:xfrm>
                <a:off x="-1335870" y="1100302"/>
                <a:ext cx="178186" cy="10656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-1115266" y="1092027"/>
                <a:ext cx="1008289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800" dirty="0"/>
                  <a:t>Социальные кредиты</a:t>
                </a:r>
              </a:p>
            </p:txBody>
          </p:sp>
        </p:grp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7A515E5A-B8F4-F1BD-6C4C-F0A277AAE990}"/>
                </a:ext>
              </a:extLst>
            </p:cNvPr>
            <p:cNvGrpSpPr/>
            <p:nvPr/>
          </p:nvGrpSpPr>
          <p:grpSpPr>
            <a:xfrm>
              <a:off x="1518104" y="1185976"/>
              <a:ext cx="1235305" cy="123111"/>
              <a:chOff x="-1335870" y="1393902"/>
              <a:chExt cx="1235305" cy="123111"/>
            </a:xfrm>
          </p:grpSpPr>
          <p:sp>
            <p:nvSpPr>
              <p:cNvPr id="54" name="Прямоугольник 53"/>
              <p:cNvSpPr/>
              <p:nvPr/>
            </p:nvSpPr>
            <p:spPr>
              <a:xfrm>
                <a:off x="-1335870" y="1402177"/>
                <a:ext cx="178186" cy="106560"/>
              </a:xfrm>
              <a:prstGeom prst="rect">
                <a:avLst/>
              </a:prstGeom>
              <a:solidFill>
                <a:srgbClr val="DCDE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-1115266" y="1393902"/>
                <a:ext cx="1014701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800" dirty="0"/>
                  <a:t>Кредитный портфель</a:t>
                </a:r>
              </a:p>
            </p:txBody>
          </p:sp>
        </p:grp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B5BD2C22-13AA-E280-2F1F-D30B94E20167}"/>
                </a:ext>
              </a:extLst>
            </p:cNvPr>
            <p:cNvGrpSpPr/>
            <p:nvPr/>
          </p:nvGrpSpPr>
          <p:grpSpPr>
            <a:xfrm>
              <a:off x="354470" y="1182447"/>
              <a:ext cx="984535" cy="123111"/>
              <a:chOff x="-1327028" y="1244929"/>
              <a:chExt cx="984535" cy="123111"/>
            </a:xfrm>
          </p:grpSpPr>
          <p:grpSp>
            <p:nvGrpSpPr>
              <p:cNvPr id="47" name="Группа 46"/>
              <p:cNvGrpSpPr/>
              <p:nvPr/>
            </p:nvGrpSpPr>
            <p:grpSpPr>
              <a:xfrm>
                <a:off x="-1327028" y="1252819"/>
                <a:ext cx="178186" cy="107330"/>
                <a:chOff x="6474370" y="5965144"/>
                <a:chExt cx="180000" cy="108781"/>
              </a:xfrm>
            </p:grpSpPr>
            <p:sp>
              <p:nvSpPr>
                <p:cNvPr id="49" name="Прямоугольник 48"/>
                <p:cNvSpPr/>
                <p:nvPr/>
              </p:nvSpPr>
              <p:spPr>
                <a:xfrm>
                  <a:off x="6474370" y="5965144"/>
                  <a:ext cx="180000" cy="1080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0" name="Полилиния 49"/>
                <p:cNvSpPr/>
                <p:nvPr/>
              </p:nvSpPr>
              <p:spPr>
                <a:xfrm>
                  <a:off x="6474370" y="5965932"/>
                  <a:ext cx="90916" cy="107993"/>
                </a:xfrm>
                <a:custGeom>
                  <a:avLst/>
                  <a:gdLst>
                    <a:gd name="connsiteX0" fmla="*/ 0 w 144000"/>
                    <a:gd name="connsiteY0" fmla="*/ 0 h 144000"/>
                    <a:gd name="connsiteX1" fmla="*/ 144000 w 144000"/>
                    <a:gd name="connsiteY1" fmla="*/ 0 h 144000"/>
                    <a:gd name="connsiteX2" fmla="*/ 144000 w 144000"/>
                    <a:gd name="connsiteY2" fmla="*/ 144000 h 144000"/>
                    <a:gd name="connsiteX3" fmla="*/ 0 w 144000"/>
                    <a:gd name="connsiteY3" fmla="*/ 144000 h 14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4000" h="144000">
                      <a:moveTo>
                        <a:pt x="0" y="0"/>
                      </a:moveTo>
                      <a:lnTo>
                        <a:pt x="144000" y="0"/>
                      </a:lnTo>
                      <a:lnTo>
                        <a:pt x="144000" y="144000"/>
                      </a:lnTo>
                      <a:lnTo>
                        <a:pt x="0" y="14400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-1106424" y="1244929"/>
                <a:ext cx="763931" cy="12311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800" dirty="0"/>
                  <a:t>Е</a:t>
                </a:r>
                <a:r>
                  <a:rPr lang="en-US" sz="800" dirty="0"/>
                  <a:t>SG-</a:t>
                </a:r>
                <a:r>
                  <a:rPr lang="ru-RU" sz="800" dirty="0"/>
                  <a:t>кредиты</a:t>
                </a:r>
              </a:p>
            </p:txBody>
          </p:sp>
        </p:grpSp>
      </p:grpSp>
      <p:sp>
        <p:nvSpPr>
          <p:cNvPr id="64" name="TextBox 63"/>
          <p:cNvSpPr txBox="1"/>
          <p:nvPr/>
        </p:nvSpPr>
        <p:spPr>
          <a:xfrm>
            <a:off x="3427413" y="3350070"/>
            <a:ext cx="1330325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800" b="1" dirty="0"/>
              <a:t>97</a:t>
            </a:r>
            <a:r>
              <a:rPr lang="ru-RU" sz="1050" b="1" dirty="0"/>
              <a:t>%</a:t>
            </a:r>
          </a:p>
          <a:p>
            <a:r>
              <a:rPr lang="ru-RU" sz="1050" dirty="0"/>
              <a:t>Доля маркируемых кредитов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30679" y="3350070"/>
            <a:ext cx="26640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800"/>
            </a:lvl1pPr>
          </a:lstStyle>
          <a:p>
            <a:r>
              <a:rPr lang="ru-RU" sz="1050" spc="-20" dirty="0"/>
              <a:t>Маркировка зеленой ипотеки </a:t>
            </a:r>
            <a:br>
              <a:rPr lang="ru-RU" sz="1050" spc="-20" dirty="0"/>
            </a:br>
            <a:r>
              <a:rPr lang="ru-RU" sz="1050" spc="-20" dirty="0"/>
              <a:t>и зеленого проектного финансирования автоматизирована и интегрирована </a:t>
            </a:r>
            <a:br>
              <a:rPr lang="ru-RU" sz="1050" spc="-20" dirty="0"/>
            </a:br>
            <a:r>
              <a:rPr lang="ru-RU" sz="1050" spc="-30" dirty="0"/>
              <a:t>в ежемесячный отчет о принимаемых рисках</a:t>
            </a:r>
          </a:p>
        </p:txBody>
      </p:sp>
      <p:grpSp>
        <p:nvGrpSpPr>
          <p:cNvPr id="213" name="Группа 212">
            <a:extLst>
              <a:ext uri="{FF2B5EF4-FFF2-40B4-BE49-F238E27FC236}">
                <a16:creationId xmlns:a16="http://schemas.microsoft.com/office/drawing/2014/main" id="{2B3B48BF-9E31-529A-EAE4-083E7441F624}"/>
              </a:ext>
            </a:extLst>
          </p:cNvPr>
          <p:cNvGrpSpPr/>
          <p:nvPr/>
        </p:nvGrpSpPr>
        <p:grpSpPr>
          <a:xfrm>
            <a:off x="1341659" y="4214638"/>
            <a:ext cx="4479794" cy="357868"/>
            <a:chOff x="1102927" y="4214638"/>
            <a:chExt cx="4479794" cy="357868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1102927" y="4260081"/>
              <a:ext cx="1842268" cy="266982"/>
              <a:chOff x="232973" y="3955335"/>
              <a:chExt cx="1663062" cy="241012"/>
            </a:xfrm>
          </p:grpSpPr>
          <p:pic>
            <p:nvPicPr>
              <p:cNvPr id="102" name="Рисунок 101"/>
              <p:cNvPicPr>
                <a:picLocks noChangeAspect="1"/>
              </p:cNvPicPr>
              <p:nvPr/>
            </p:nvPicPr>
            <p:blipFill rotWithShape="1">
              <a:blip r:embed="rId17" cstate="print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849" r="10343" b="43099"/>
              <a:stretch/>
            </p:blipFill>
            <p:spPr>
              <a:xfrm>
                <a:off x="232973" y="3955335"/>
                <a:ext cx="489810" cy="237268"/>
              </a:xfrm>
              <a:prstGeom prst="rect">
                <a:avLst/>
              </a:prstGeom>
            </p:spPr>
          </p:pic>
          <p:sp>
            <p:nvSpPr>
              <p:cNvPr id="103" name="Объект 2"/>
              <p:cNvSpPr txBox="1">
                <a:spLocks/>
              </p:cNvSpPr>
              <p:nvPr/>
            </p:nvSpPr>
            <p:spPr>
              <a:xfrm>
                <a:off x="782225" y="4001860"/>
                <a:ext cx="1113810" cy="19448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>
                <a:lvl1pPr marL="0" indent="0" algn="l" defTabSz="914400" rtl="0" eaLnBrk="1" latinLnBrk="0" hangingPunct="1">
                  <a:spcBef>
                    <a:spcPts val="0"/>
                  </a:spcBef>
                  <a:spcAft>
                    <a:spcPts val="400"/>
                  </a:spcAft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71450" indent="-171450" algn="l" defTabSz="914400" rtl="0" eaLnBrk="1" latinLnBrk="0" hangingPunct="1">
                  <a:spcBef>
                    <a:spcPts val="0"/>
                  </a:spcBef>
                  <a:spcAft>
                    <a:spcPts val="400"/>
                  </a:spcAft>
                  <a:buFont typeface="Wingdings" panose="05000000000000000000" pitchFamily="2" charset="2"/>
                  <a:buChar char="§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6088" indent="-171450" algn="l" defTabSz="914400" rtl="0" eaLnBrk="1" latinLnBrk="0" hangingPunct="1">
                  <a:spcBef>
                    <a:spcPts val="0"/>
                  </a:spcBef>
                  <a:spcAft>
                    <a:spcPts val="400"/>
                  </a:spcAft>
                  <a:buFont typeface="Tahoma" panose="020B0604030504040204" pitchFamily="34" charset="0"/>
                  <a:buChar char="‒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19138" indent="-171450" algn="l" defTabSz="914400" rtl="0" eaLnBrk="1" latinLnBrk="0" hangingPunct="1">
                  <a:spcBef>
                    <a:spcPts val="0"/>
                  </a:spcBef>
                  <a:spcAft>
                    <a:spcPts val="400"/>
                  </a:spcAft>
                  <a:buFont typeface="Wingdings" panose="05000000000000000000" pitchFamily="2" charset="2"/>
                  <a:buChar char="§"/>
                  <a:defRPr sz="10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84250" indent="-171450" algn="l" defTabSz="914400" rtl="0" eaLnBrk="1" latinLnBrk="0" hangingPunct="1">
                  <a:spcBef>
                    <a:spcPts val="0"/>
                  </a:spcBef>
                  <a:spcAft>
                    <a:spcPts val="400"/>
                  </a:spcAft>
                  <a:buFont typeface="Tahoma" panose="020B0604030504040204" pitchFamily="34" charset="0"/>
                  <a:buChar char="‒"/>
                  <a:tabLst>
                    <a:tab pos="985838" algn="l"/>
                  </a:tabLst>
                  <a:defRPr sz="10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1" indent="0">
                  <a:spcBef>
                    <a:spcPts val="1200"/>
                  </a:spcBef>
                  <a:spcAft>
                    <a:spcPts val="0"/>
                  </a:spcAft>
                  <a:buClr>
                    <a:schemeClr val="accent6"/>
                  </a:buClr>
                  <a:buNone/>
                </a:pPr>
                <a:r>
                  <a:rPr lang="ru-RU" sz="700" dirty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ТАКСОНОМИЯ</a:t>
                </a:r>
                <a:r>
                  <a:rPr lang="en-US" sz="700" dirty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700" dirty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ПРОЕКТОВ </a:t>
                </a:r>
                <a:r>
                  <a:rPr lang="en-US" sz="700" dirty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en-US" sz="700" dirty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ru-RU" sz="700" dirty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УСТОЙЧИВОГО РАЗВИТИЯ  </a:t>
                </a:r>
              </a:p>
            </p:txBody>
          </p:sp>
        </p:grpSp>
        <p:pic>
          <p:nvPicPr>
            <p:cNvPr id="104" name="Рисунок 103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291350" y="4214638"/>
              <a:ext cx="975830" cy="357868"/>
            </a:xfrm>
            <a:prstGeom prst="rect">
              <a:avLst/>
            </a:prstGeom>
          </p:spPr>
        </p:pic>
        <p:pic>
          <p:nvPicPr>
            <p:cNvPr id="105" name="Picture 15" descr="Social Bonds Principles (SBP) - Infrastructure Tool Navigator"/>
            <p:cNvPicPr>
              <a:picLocks noChangeAspect="1" noChangeArrowheads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0" t="18278" r="8790"/>
            <a:stretch/>
          </p:blipFill>
          <p:spPr bwMode="auto">
            <a:xfrm>
              <a:off x="4613334" y="4239903"/>
              <a:ext cx="969387" cy="307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258674" y="4779954"/>
            <a:ext cx="743667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dirty="0">
                <a:solidFill>
                  <a:schemeClr val="bg1">
                    <a:lumMod val="50000"/>
                  </a:schemeClr>
                </a:solidFill>
              </a:rPr>
              <a:t>1. Постановление Правительства РФ от 21.09.2021 N 1587 (ред. от 30.12.2023) "Об утверждении критериев проектов устойчивого (в том числе зеленого) развития в Российской Федерации и требований к системе верификации инструментов финансирования устойчивого развития в Российской Федерации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082404" y="3350070"/>
            <a:ext cx="1658938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800" b="1" dirty="0"/>
              <a:t>4</a:t>
            </a:r>
            <a:r>
              <a:rPr lang="en-US" sz="1800" b="1" dirty="0"/>
              <a:t>5</a:t>
            </a:r>
            <a:r>
              <a:rPr lang="ru-RU" sz="1050" b="1" dirty="0"/>
              <a:t>%</a:t>
            </a:r>
          </a:p>
          <a:p>
            <a:r>
              <a:rPr lang="ru-RU" sz="1050" dirty="0"/>
              <a:t>Доля кредитов в формате устойчивого развития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6603AD11-20C8-5FC9-8A05-663580993806}"/>
              </a:ext>
            </a:extLst>
          </p:cNvPr>
          <p:cNvSpPr/>
          <p:nvPr/>
        </p:nvSpPr>
        <p:spPr>
          <a:xfrm>
            <a:off x="253170" y="546244"/>
            <a:ext cx="204350" cy="204350"/>
          </a:xfrm>
          <a:prstGeom prst="ellipse">
            <a:avLst/>
          </a:prstGeom>
          <a:solidFill>
            <a:srgbClr val="DEF4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E2A7FEE-30B4-9239-04B3-43A5D0F6C133}"/>
              </a:ext>
            </a:extLst>
          </p:cNvPr>
          <p:cNvSpPr/>
          <p:nvPr/>
        </p:nvSpPr>
        <p:spPr>
          <a:xfrm>
            <a:off x="355346" y="581779"/>
            <a:ext cx="274312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b="1" dirty="0">
                <a:solidFill>
                  <a:schemeClr val="accent6"/>
                </a:solidFill>
              </a:rPr>
              <a:t>Структура кредитного портфеля </a:t>
            </a:r>
            <a:br>
              <a:rPr lang="ru-RU" sz="1200" b="1" dirty="0">
                <a:solidFill>
                  <a:schemeClr val="accent6"/>
                </a:solidFill>
              </a:rPr>
            </a:br>
            <a:r>
              <a:rPr lang="ru-RU" sz="1200" b="1" dirty="0">
                <a:solidFill>
                  <a:schemeClr val="accent6"/>
                </a:solidFill>
              </a:rPr>
              <a:t>на 30.06.2024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AFC19F56-0C65-2C73-FAFF-EFE78271117C}"/>
              </a:ext>
            </a:extLst>
          </p:cNvPr>
          <p:cNvSpPr/>
          <p:nvPr/>
        </p:nvSpPr>
        <p:spPr>
          <a:xfrm>
            <a:off x="3284538" y="546244"/>
            <a:ext cx="204788" cy="204350"/>
          </a:xfrm>
          <a:prstGeom prst="ellipse">
            <a:avLst/>
          </a:prstGeom>
          <a:solidFill>
            <a:srgbClr val="DEF4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C711589-9B95-87B1-E129-7BED9FB76269}"/>
              </a:ext>
            </a:extLst>
          </p:cNvPr>
          <p:cNvSpPr/>
          <p:nvPr/>
        </p:nvSpPr>
        <p:spPr>
          <a:xfrm>
            <a:off x="3387725" y="581779"/>
            <a:ext cx="348297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b="1" spc="-30" dirty="0">
                <a:solidFill>
                  <a:schemeClr val="accent6"/>
                </a:solidFill>
              </a:rPr>
              <a:t>Динамика доли зеленых и/или социальных </a:t>
            </a:r>
            <a:r>
              <a:rPr lang="ru-RU" sz="1200" b="1" dirty="0">
                <a:solidFill>
                  <a:schemeClr val="accent6"/>
                </a:solidFill>
              </a:rPr>
              <a:t>кредитов в кредитном портфеле</a:t>
            </a:r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5C522B3B-C3BC-677A-0D4A-782E212066A7}"/>
              </a:ext>
            </a:extLst>
          </p:cNvPr>
          <p:cNvSpPr txBox="1"/>
          <p:nvPr/>
        </p:nvSpPr>
        <p:spPr>
          <a:xfrm>
            <a:off x="258674" y="157163"/>
            <a:ext cx="8294776" cy="282287"/>
          </a:xfrm>
          <a:prstGeom prst="rect">
            <a:avLst/>
          </a:prstGeom>
        </p:spPr>
        <p:txBody>
          <a:bodyPr vert="horz" wrap="square" lIns="0" tIns="5237" rIns="0" bIns="0" rtlCol="0">
            <a:spAutoFit/>
          </a:bodyPr>
          <a:lstStyle/>
          <a:p>
            <a:pPr defTabSz="684166">
              <a:defRPr/>
            </a:pPr>
            <a:r>
              <a:rPr lang="ru-RU" altLang="ru-RU" sz="1800" b="1" dirty="0"/>
              <a:t>Маркировка кредитного портфеля Банка ДОМ.РФ</a:t>
            </a:r>
          </a:p>
        </p:txBody>
      </p:sp>
      <p:graphicFrame>
        <p:nvGraphicFramePr>
          <p:cNvPr id="206" name="Chart 3">
            <a:extLst>
              <a:ext uri="{FF2B5EF4-FFF2-40B4-BE49-F238E27FC236}">
                <a16:creationId xmlns:a16="http://schemas.microsoft.com/office/drawing/2014/main" id="{65DFC80D-708C-A669-5A81-E02F97380B72}"/>
              </a:ext>
            </a:extLst>
          </p:cNvPr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55489929"/>
              </p:ext>
            </p:extLst>
          </p:nvPr>
        </p:nvGraphicFramePr>
        <p:xfrm>
          <a:off x="3341688" y="979488"/>
          <a:ext cx="3473450" cy="214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127" name="Прямоугольник 126">
            <a:extLst>
              <a:ext uri="{FF2B5EF4-FFF2-40B4-BE49-F238E27FC236}">
                <a16:creationId xmlns:a16="http://schemas.microsoft.com/office/drawing/2014/main" id="{73FAB1E4-0EA8-67AB-D2D0-69C4C8358FF3}"/>
              </a:ext>
            </a:extLst>
          </p:cNvPr>
          <p:cNvSpPr/>
          <p:nvPr>
            <p:custDataLst>
              <p:tags r:id="rId4"/>
            </p:custDataLst>
          </p:nvPr>
        </p:nvSpPr>
        <p:spPr bwMode="gray">
          <a:xfrm>
            <a:off x="3425825" y="2990850"/>
            <a:ext cx="292100" cy="14446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t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fld id="{42A494A6-0323-4B76-AF18-28B7E41084DC}" type="datetime'''2''0''''''''''''''''''''''''''''''''''''''2''''''0'''''''''">
              <a:rPr lang="ru-RU" altLang="en-US" sz="1050" smtClean="0">
                <a:solidFill>
                  <a:schemeClr val="tx1"/>
                </a:solidFill>
                <a:effectLst/>
              </a:rPr>
              <a:pPr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t>2020</a:t>
            </a:fld>
            <a:endParaRPr lang="ru-RU" sz="1050">
              <a:solidFill>
                <a:schemeClr val="tx1"/>
              </a:solidFill>
            </a:endParaRPr>
          </a:p>
        </p:txBody>
      </p: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id="{E84B6737-6706-3D67-B68B-7C77464F0433}"/>
              </a:ext>
            </a:extLst>
          </p:cNvPr>
          <p:cNvSpPr/>
          <p:nvPr>
            <p:custDataLst>
              <p:tags r:id="rId5"/>
            </p:custDataLst>
          </p:nvPr>
        </p:nvSpPr>
        <p:spPr bwMode="gray">
          <a:xfrm>
            <a:off x="4179888" y="2990850"/>
            <a:ext cx="292100" cy="14446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t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fld id="{AB5DE663-EAF3-4FDA-ABE7-534E936411D0}" type="datetime'''''''''''2''''''''''''0''''''2''''''''''''''''''''''1'">
              <a:rPr lang="ru-RU" altLang="en-US" sz="1050" smtClean="0">
                <a:solidFill>
                  <a:schemeClr val="tx1"/>
                </a:solidFill>
                <a:effectLst/>
              </a:rPr>
              <a:pPr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t>2021</a:t>
            </a:fld>
            <a:endParaRPr lang="ru-RU" sz="1050">
              <a:solidFill>
                <a:schemeClr val="tx1"/>
              </a:solidFill>
            </a:endParaRPr>
          </a:p>
        </p:txBody>
      </p:sp>
      <p:sp>
        <p:nvSpPr>
          <p:cNvPr id="129" name="Прямоугольник 128">
            <a:extLst>
              <a:ext uri="{FF2B5EF4-FFF2-40B4-BE49-F238E27FC236}">
                <a16:creationId xmlns:a16="http://schemas.microsoft.com/office/drawing/2014/main" id="{8139329C-BB62-693A-A731-1F3A76F16016}"/>
              </a:ext>
            </a:extLst>
          </p:cNvPr>
          <p:cNvSpPr/>
          <p:nvPr>
            <p:custDataLst>
              <p:tags r:id="rId6"/>
            </p:custDataLst>
          </p:nvPr>
        </p:nvSpPr>
        <p:spPr bwMode="gray">
          <a:xfrm>
            <a:off x="4932363" y="2990850"/>
            <a:ext cx="292100" cy="14446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t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fld id="{5FAEE78B-6CF2-4335-8556-5370F4A33EC6}" type="datetime'''''''''''''''''''20''''''''''''''''''''''''''2''2'''''''">
              <a:rPr lang="ru-RU" altLang="en-US" sz="1050" smtClean="0">
                <a:solidFill>
                  <a:schemeClr val="tx1"/>
                </a:solidFill>
                <a:effectLst/>
              </a:rPr>
              <a:pPr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t>2022</a:t>
            </a:fld>
            <a:endParaRPr lang="ru-RU" sz="1050">
              <a:solidFill>
                <a:schemeClr val="tx1"/>
              </a:solidFill>
            </a:endParaRPr>
          </a:p>
        </p:txBody>
      </p:sp>
      <p:sp>
        <p:nvSpPr>
          <p:cNvPr id="130" name="Прямоугольник 129">
            <a:extLst>
              <a:ext uri="{FF2B5EF4-FFF2-40B4-BE49-F238E27FC236}">
                <a16:creationId xmlns:a16="http://schemas.microsoft.com/office/drawing/2014/main" id="{E92A69D9-E1B0-48FD-4FC3-D5FD334CFCDE}"/>
              </a:ext>
            </a:extLst>
          </p:cNvPr>
          <p:cNvSpPr/>
          <p:nvPr>
            <p:custDataLst>
              <p:tags r:id="rId7"/>
            </p:custDataLst>
          </p:nvPr>
        </p:nvSpPr>
        <p:spPr bwMode="gray">
          <a:xfrm>
            <a:off x="5686425" y="2990850"/>
            <a:ext cx="292100" cy="14446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t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fld id="{8AB7D627-BD8E-41DF-8EEE-81E9E8C5391A}" type="datetime'20''''''''''''''''2''''''3'''''''''''''''''''''''''''''''">
              <a:rPr lang="ru-RU" altLang="en-US" sz="1050" smtClean="0">
                <a:solidFill>
                  <a:schemeClr val="tx1"/>
                </a:solidFill>
                <a:effectLst/>
              </a:rPr>
              <a:pPr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t>2023</a:t>
            </a:fld>
            <a:endParaRPr lang="ru-RU" sz="1050">
              <a:solidFill>
                <a:schemeClr val="tx1"/>
              </a:solidFill>
            </a:endParaRPr>
          </a:p>
        </p:txBody>
      </p:sp>
      <p:sp>
        <p:nvSpPr>
          <p:cNvPr id="131" name="Прямоугольник 130">
            <a:extLst>
              <a:ext uri="{FF2B5EF4-FFF2-40B4-BE49-F238E27FC236}">
                <a16:creationId xmlns:a16="http://schemas.microsoft.com/office/drawing/2014/main" id="{E5F15463-B2A4-53BE-621F-852C23B110AE}"/>
              </a:ext>
            </a:extLst>
          </p:cNvPr>
          <p:cNvSpPr/>
          <p:nvPr>
            <p:custDataLst>
              <p:tags r:id="rId8"/>
            </p:custDataLst>
          </p:nvPr>
        </p:nvSpPr>
        <p:spPr bwMode="gray">
          <a:xfrm>
            <a:off x="6337300" y="2990850"/>
            <a:ext cx="496888" cy="14446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t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050" dirty="0">
                <a:solidFill>
                  <a:schemeClr val="tx1"/>
                </a:solidFill>
                <a:effectLst/>
              </a:rPr>
              <a:t>2024 1Н</a:t>
            </a:r>
            <a:endParaRPr lang="ru-RU" sz="1050" dirty="0">
              <a:solidFill>
                <a:schemeClr val="tx1"/>
              </a:solidFill>
            </a:endParaRPr>
          </a:p>
        </p:txBody>
      </p:sp>
      <p:sp useBgFill="1">
        <p:nvSpPr>
          <p:cNvPr id="176" name="Прямоугольник 175">
            <a:extLst>
              <a:ext uri="{FF2B5EF4-FFF2-40B4-BE49-F238E27FC236}">
                <a16:creationId xmlns:a16="http://schemas.microsoft.com/office/drawing/2014/main" id="{D036139E-A76B-2F03-6178-F13012AAB5F0}"/>
              </a:ext>
            </a:extLst>
          </p:cNvPr>
          <p:cNvSpPr/>
          <p:nvPr>
            <p:custDataLst>
              <p:tags r:id="rId9"/>
            </p:custDataLst>
          </p:nvPr>
        </p:nvSpPr>
        <p:spPr bwMode="gray">
          <a:xfrm>
            <a:off x="4875213" y="2236788"/>
            <a:ext cx="406400" cy="144463"/>
          </a:xfrm>
          <a:prstGeom prst="rect">
            <a:avLst/>
          </a:prstGeom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19050" tIns="0" rIns="19050" bIns="0" rtlCol="0" anchor="b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fld id="{CC04DCA4-D851-4C99-AEA2-B373EB1C2F20}" type="datetime'''''''''''''''3''''''''2''''''''%'''''''''''' '''''">
              <a:rPr lang="ru-RU" altLang="en-US" sz="1050" b="1" smtClean="0">
                <a:solidFill>
                  <a:schemeClr val="tx1"/>
                </a:solidFill>
                <a:effectLst/>
              </a:rPr>
              <a:pPr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t>32% </a:t>
            </a:fld>
            <a:endParaRPr lang="ru-RU" sz="1050" b="1">
              <a:solidFill>
                <a:schemeClr val="tx1"/>
              </a:solidFill>
            </a:endParaRP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BE1D1694-56EB-6FF6-8E25-E5CAF8D00E08}"/>
              </a:ext>
            </a:extLst>
          </p:cNvPr>
          <p:cNvSpPr/>
          <p:nvPr>
            <p:custDataLst>
              <p:tags r:id="rId10"/>
            </p:custDataLst>
          </p:nvPr>
        </p:nvSpPr>
        <p:spPr bwMode="gray">
          <a:xfrm>
            <a:off x="4143375" y="2571750"/>
            <a:ext cx="366713" cy="14446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19050" tIns="0" rIns="19050" bIns="0" rtlCol="0" anchor="b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fld id="{DDDC5352-08FC-4315-B990-F94BF0B04C08}" type="datetime'''''''2''''8''''''''''''''''''''''''''''''''''''%'''''">
              <a:rPr lang="ru-RU" altLang="en-US" sz="1050" b="1" smtClean="0">
                <a:solidFill>
                  <a:schemeClr val="tx1"/>
                </a:solidFill>
              </a:rPr>
              <a:pPr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t>28%</a:t>
            </a:fld>
            <a:endParaRPr lang="ru-RU" sz="1050" b="1" dirty="0">
              <a:solidFill>
                <a:schemeClr val="tx1"/>
              </a:solidFill>
            </a:endParaRPr>
          </a:p>
        </p:txBody>
      </p:sp>
      <p:grpSp>
        <p:nvGrpSpPr>
          <p:cNvPr id="211" name="Группа 210">
            <a:extLst>
              <a:ext uri="{FF2B5EF4-FFF2-40B4-BE49-F238E27FC236}">
                <a16:creationId xmlns:a16="http://schemas.microsoft.com/office/drawing/2014/main" id="{E18AF071-C9D7-08ED-8922-2D75B031AC8C}"/>
              </a:ext>
            </a:extLst>
          </p:cNvPr>
          <p:cNvGrpSpPr/>
          <p:nvPr/>
        </p:nvGrpSpPr>
        <p:grpSpPr>
          <a:xfrm>
            <a:off x="7171224" y="989353"/>
            <a:ext cx="1937649" cy="3175270"/>
            <a:chOff x="7171224" y="892473"/>
            <a:chExt cx="1937649" cy="3175270"/>
          </a:xfrm>
        </p:grpSpPr>
        <p:sp>
          <p:nvSpPr>
            <p:cNvPr id="62" name="TextBox 61"/>
            <p:cNvSpPr txBox="1"/>
            <p:nvPr/>
          </p:nvSpPr>
          <p:spPr>
            <a:xfrm>
              <a:off x="7171224" y="892473"/>
              <a:ext cx="1937649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200" b="1" dirty="0"/>
                <a:t>Корректировка </a:t>
              </a:r>
              <a:r>
                <a:rPr lang="en-US" sz="1200" b="1" dirty="0"/>
                <a:t>PD </a:t>
              </a:r>
              <a:r>
                <a:rPr lang="ru-RU" sz="1200" b="1" dirty="0"/>
                <a:t>зеленой ипотеки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7171224" y="1373072"/>
              <a:ext cx="163534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00" b="1" dirty="0"/>
                <a:t>В 2024 г. банком разработана модель риска «зеленой» ипотеки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171224" y="2110085"/>
              <a:ext cx="1635341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171450" indent="-171450">
                <a:buFont typeface="Wingdings" pitchFamily="2" charset="2"/>
                <a:buChar char="§"/>
              </a:pPr>
              <a:r>
                <a:rPr lang="ru-RU" sz="1000" dirty="0"/>
                <a:t>Влияние «</a:t>
              </a:r>
              <a:r>
                <a:rPr lang="ru-RU" sz="1000" dirty="0" err="1"/>
                <a:t>зелености</a:t>
              </a:r>
              <a:r>
                <a:rPr lang="ru-RU" sz="1000" dirty="0"/>
                <a:t>» ипотеки на PD (вероятность дефолта)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7171224" y="2693988"/>
              <a:ext cx="1519601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171450" indent="-171450">
                <a:buFont typeface="Wingdings" pitchFamily="2" charset="2"/>
                <a:buChar char="§"/>
              </a:pPr>
              <a:r>
                <a:rPr lang="ru-RU" sz="1000" dirty="0"/>
                <a:t>Влияние на величину экономического капитала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7174120" y="3452190"/>
              <a:ext cx="1632446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000" b="1" dirty="0"/>
                <a:t>Критерий «зеленой» ипотеки: </a:t>
              </a:r>
              <a:r>
                <a:rPr lang="ru-RU" sz="1000" dirty="0"/>
                <a:t>Класс энергоэффективности </a:t>
              </a:r>
              <a:br>
                <a:rPr lang="ru-RU" sz="1000" dirty="0"/>
              </a:br>
              <a:r>
                <a:rPr lang="ru-RU" sz="1000" dirty="0"/>
                <a:t>здания А, А+ или А++ </a:t>
              </a:r>
            </a:p>
          </p:txBody>
        </p:sp>
        <p:cxnSp>
          <p:nvCxnSpPr>
            <p:cNvPr id="208" name="Прямая со стрелкой 207">
              <a:extLst>
                <a:ext uri="{FF2B5EF4-FFF2-40B4-BE49-F238E27FC236}">
                  <a16:creationId xmlns:a16="http://schemas.microsoft.com/office/drawing/2014/main" id="{C2203AFC-E466-11A5-41D4-3661F6FFE068}"/>
                </a:ext>
              </a:extLst>
            </p:cNvPr>
            <p:cNvCxnSpPr>
              <a:cxnSpLocks/>
            </p:cNvCxnSpPr>
            <p:nvPr/>
          </p:nvCxnSpPr>
          <p:spPr>
            <a:xfrm>
              <a:off x="8849652" y="2165834"/>
              <a:ext cx="0" cy="350166"/>
            </a:xfrm>
            <a:prstGeom prst="straightConnector1">
              <a:avLst/>
            </a:prstGeom>
            <a:ln w="25400">
              <a:solidFill>
                <a:schemeClr val="accent6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Прямая со стрелкой 209">
              <a:extLst>
                <a:ext uri="{FF2B5EF4-FFF2-40B4-BE49-F238E27FC236}">
                  <a16:creationId xmlns:a16="http://schemas.microsoft.com/office/drawing/2014/main" id="{2DD8330C-80FB-FD33-844A-8C3446D6C012}"/>
                </a:ext>
              </a:extLst>
            </p:cNvPr>
            <p:cNvCxnSpPr>
              <a:cxnSpLocks/>
            </p:cNvCxnSpPr>
            <p:nvPr/>
          </p:nvCxnSpPr>
          <p:spPr>
            <a:xfrm>
              <a:off x="8849652" y="2749737"/>
              <a:ext cx="0" cy="350166"/>
            </a:xfrm>
            <a:prstGeom prst="straightConnector1">
              <a:avLst/>
            </a:prstGeom>
            <a:ln w="25400">
              <a:solidFill>
                <a:schemeClr val="accent6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2" name="Скругленный прямоугольник 211">
            <a:extLst>
              <a:ext uri="{FF2B5EF4-FFF2-40B4-BE49-F238E27FC236}">
                <a16:creationId xmlns:a16="http://schemas.microsoft.com/office/drawing/2014/main" id="{CE4934E3-4549-38FE-6F7F-740FCE4EE6FE}"/>
              </a:ext>
            </a:extLst>
          </p:cNvPr>
          <p:cNvSpPr/>
          <p:nvPr/>
        </p:nvSpPr>
        <p:spPr>
          <a:xfrm>
            <a:off x="253170" y="4166779"/>
            <a:ext cx="6656773" cy="453586"/>
          </a:xfrm>
          <a:prstGeom prst="roundRect">
            <a:avLst>
              <a:gd name="adj" fmla="val 19834"/>
            </a:avLst>
          </a:prstGeom>
          <a:noFill/>
          <a:ln w="12700">
            <a:solidFill>
              <a:srgbClr val="82CC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4564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Объект 2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Слайд think-cell" r:id="rId5" imgW="229" imgH="229" progId="TCLayout.ActiveDocument.1">
                  <p:embed/>
                </p:oleObj>
              </mc:Choice>
              <mc:Fallback>
                <p:oleObj name="Слайд think-cell" r:id="rId5" imgW="229" imgH="22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792538-83B2-58EC-C332-A133B436513A}"/>
              </a:ext>
            </a:extLst>
          </p:cNvPr>
          <p:cNvSpPr txBox="1">
            <a:spLocks/>
          </p:cNvSpPr>
          <p:nvPr/>
        </p:nvSpPr>
        <p:spPr bwMode="auto">
          <a:xfrm>
            <a:off x="259200" y="684920"/>
            <a:ext cx="628925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80190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105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solidFill>
                  <a:schemeClr val="accent6"/>
                </a:solidFill>
              </a:rPr>
              <a:t>Годовые отчеты по устойчивому развитию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96F1262-29EC-71F5-6512-A7B7343602AD}"/>
              </a:ext>
            </a:extLst>
          </p:cNvPr>
          <p:cNvSpPr txBox="1"/>
          <p:nvPr/>
        </p:nvSpPr>
        <p:spPr>
          <a:xfrm>
            <a:off x="259200" y="4927762"/>
            <a:ext cx="645821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500" baseline="30000" dirty="0">
                <a:solidFill>
                  <a:schemeClr val="bg1">
                    <a:lumMod val="50000"/>
                  </a:schemeClr>
                </a:solidFill>
              </a:rPr>
              <a:t>1 </a:t>
            </a:r>
            <a:r>
              <a:rPr lang="ru-RU" sz="500" dirty="0">
                <a:solidFill>
                  <a:schemeClr val="bg1">
                    <a:lumMod val="50000"/>
                  </a:schemeClr>
                </a:solidFill>
              </a:rPr>
              <a:t>Стандарты </a:t>
            </a:r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GRI – </a:t>
            </a:r>
            <a:r>
              <a:rPr lang="ru-RU" sz="500" dirty="0">
                <a:solidFill>
                  <a:schemeClr val="bg1">
                    <a:lumMod val="50000"/>
                  </a:schemeClr>
                </a:solidFill>
              </a:rPr>
              <a:t>стандарты в области нефинансовой отчетности</a:t>
            </a:r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500" dirty="0">
                <a:solidFill>
                  <a:schemeClr val="bg1">
                    <a:lumMod val="50000"/>
                  </a:schemeClr>
                </a:solidFill>
              </a:rPr>
              <a:t>Глобальной инициативы по отчетности (</a:t>
            </a:r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Global Reporting Initiative</a:t>
            </a:r>
            <a:r>
              <a:rPr lang="ru-RU" sz="5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r>
              <a:rPr lang="en-US" sz="500" baseline="30000" dirty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ru-RU" sz="500" baseline="30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TCFD – </a:t>
            </a:r>
            <a:r>
              <a:rPr lang="ru-RU" sz="500" dirty="0">
                <a:solidFill>
                  <a:schemeClr val="bg1">
                    <a:lumMod val="50000"/>
                  </a:schemeClr>
                </a:solidFill>
              </a:rPr>
              <a:t>целевая группа по раскрытию финансовой информации, связанной с климатом </a:t>
            </a:r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 (Task Force on Climate</a:t>
            </a:r>
            <a:r>
              <a:rPr lang="ru-RU" sz="500" dirty="0">
                <a:solidFill>
                  <a:schemeClr val="bg1">
                    <a:lumMod val="50000"/>
                  </a:schemeClr>
                </a:solidFill>
              </a:rPr>
              <a:t>-</a:t>
            </a:r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Related Financial Disclosures)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610137" y="546100"/>
            <a:ext cx="2533863" cy="4304196"/>
          </a:xfrm>
          <a:prstGeom prst="roundRect">
            <a:avLst>
              <a:gd name="adj" fmla="val 7165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3F6FB6F2-B5A2-5D2A-B145-19C0A1D79A20}"/>
              </a:ext>
            </a:extLst>
          </p:cNvPr>
          <p:cNvSpPr/>
          <p:nvPr/>
        </p:nvSpPr>
        <p:spPr>
          <a:xfrm>
            <a:off x="6724297" y="684920"/>
            <a:ext cx="2367166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25913596">
              <a:spcAft>
                <a:spcPts val="385"/>
              </a:spcAft>
              <a:buClr>
                <a:schemeClr val="accent6"/>
              </a:buClr>
              <a:defRPr/>
            </a:pPr>
            <a:r>
              <a:rPr lang="ru-RU" sz="1200" b="1" dirty="0">
                <a:latin typeface="+mj-lt"/>
                <a:ea typeface="+mj-ea"/>
                <a:cs typeface="+mj-cs"/>
              </a:rPr>
              <a:t>Рейтинги, рэнкинги, премии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E9E7CCD-1441-6C96-F58B-6CE70A4FE24F}"/>
              </a:ext>
            </a:extLst>
          </p:cNvPr>
          <p:cNvSpPr txBox="1"/>
          <p:nvPr/>
        </p:nvSpPr>
        <p:spPr>
          <a:xfrm>
            <a:off x="259200" y="158400"/>
            <a:ext cx="7742341" cy="282287"/>
          </a:xfrm>
          <a:prstGeom prst="rect">
            <a:avLst/>
          </a:prstGeom>
        </p:spPr>
        <p:txBody>
          <a:bodyPr vert="horz" wrap="square" lIns="0" tIns="5237" rIns="0" bIns="0" rtlCol="0">
            <a:spAutoFit/>
          </a:bodyPr>
          <a:lstStyle>
            <a:defPPr>
              <a:defRPr lang="ru-RU"/>
            </a:defPPr>
            <a:lvl1pPr>
              <a:defRPr sz="1800" b="1">
                <a:effectLst/>
              </a:defRPr>
            </a:lvl1pPr>
          </a:lstStyle>
          <a:p>
            <a:r>
              <a:rPr lang="ru-RU" dirty="0"/>
              <a:t>Прогресс ДОМ.РФ в области устойчивого развития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61C854C9-D577-A5FC-2B14-6DE908B33363}"/>
              </a:ext>
            </a:extLst>
          </p:cNvPr>
          <p:cNvSpPr/>
          <p:nvPr/>
        </p:nvSpPr>
        <p:spPr>
          <a:xfrm>
            <a:off x="356354" y="3068765"/>
            <a:ext cx="5783362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193"/>
              </a:spcAft>
              <a:buClr>
                <a:schemeClr val="accent6"/>
              </a:buClr>
            </a:pPr>
            <a:r>
              <a:rPr lang="ru-RU" sz="1000" b="1" dirty="0"/>
              <a:t>Отчеты готовятся с учетом лучших практик по раскрытию информации</a:t>
            </a:r>
            <a:endParaRPr lang="ru-RU" sz="1000" dirty="0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75A95947-176E-D1EB-63C9-587DD3E7B17D}"/>
              </a:ext>
            </a:extLst>
          </p:cNvPr>
          <p:cNvSpPr/>
          <p:nvPr/>
        </p:nvSpPr>
        <p:spPr>
          <a:xfrm>
            <a:off x="6724297" y="1697990"/>
            <a:ext cx="1188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75"/>
              </a:spcAft>
              <a:buClr>
                <a:srgbClr val="8FC54C"/>
              </a:buClr>
            </a:pPr>
            <a:r>
              <a:rPr lang="ru-RU" sz="1000" dirty="0"/>
              <a:t>Рейтинг на уровне </a:t>
            </a:r>
            <a:r>
              <a:rPr lang="en-US" sz="1000" b="1" dirty="0"/>
              <a:t>ESG-II (</a:t>
            </a:r>
            <a:r>
              <a:rPr lang="ru-RU" sz="1000" b="1" dirty="0"/>
              <a:t>а)</a:t>
            </a:r>
            <a:endParaRPr lang="ru-RU" sz="1000" dirty="0">
              <a:solidFill>
                <a:srgbClr val="3E5057"/>
              </a:solidFill>
            </a:endParaRPr>
          </a:p>
        </p:txBody>
      </p:sp>
      <p:pic>
        <p:nvPicPr>
          <p:cNvPr id="66" name="Picture 35" descr="Рейтинговое агентство «Эксперт РА» - рейтинги, исследования, обзоры,  конференции">
            <a:extLst>
              <a:ext uri="{FF2B5EF4-FFF2-40B4-BE49-F238E27FC236}">
                <a16:creationId xmlns:a16="http://schemas.microsoft.com/office/drawing/2014/main" id="{304C3B7B-F822-6AC5-CE8D-0904AD0C3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689" y="1697990"/>
            <a:ext cx="945391" cy="224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0AE9BE76-07E7-D218-52F9-C92FC6FB4EB3}"/>
              </a:ext>
            </a:extLst>
          </p:cNvPr>
          <p:cNvSpPr/>
          <p:nvPr/>
        </p:nvSpPr>
        <p:spPr>
          <a:xfrm>
            <a:off x="6724297" y="4313426"/>
            <a:ext cx="1188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75"/>
              </a:spcAft>
              <a:buClr>
                <a:srgbClr val="8FC54C"/>
              </a:buClr>
            </a:pPr>
            <a:r>
              <a:rPr lang="en-US" sz="1000" dirty="0"/>
              <a:t>II </a:t>
            </a:r>
            <a:r>
              <a:rPr lang="ru-RU" sz="1000" dirty="0"/>
              <a:t>место </a:t>
            </a:r>
            <a:br>
              <a:rPr lang="ru-RU" sz="1000" dirty="0"/>
            </a:br>
            <a:r>
              <a:rPr lang="ru-RU" sz="1000" b="1" dirty="0"/>
              <a:t>ГОСТ Р для МКД</a:t>
            </a:r>
            <a:endParaRPr lang="ru-RU" sz="1000" dirty="0">
              <a:solidFill>
                <a:srgbClr val="3E5057"/>
              </a:solidFill>
            </a:endParaRPr>
          </a:p>
        </p:txBody>
      </p:sp>
      <p:pic>
        <p:nvPicPr>
          <p:cNvPr id="71" name="Picture 46" descr="Международный климатический конкурс «Зеленая Евразия» / Потребительский  рынок (новости) / Администрация городского округа Истра">
            <a:extLst>
              <a:ext uri="{FF2B5EF4-FFF2-40B4-BE49-F238E27FC236}">
                <a16:creationId xmlns:a16="http://schemas.microsoft.com/office/drawing/2014/main" id="{D731D87C-4593-E22C-FE44-1DA84044A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689" y="4267865"/>
            <a:ext cx="626834" cy="41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20F68677-548D-1E6F-F713-23E5D2A3945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8094" t="19504" r="38124" b="16515"/>
          <a:stretch/>
        </p:blipFill>
        <p:spPr>
          <a:xfrm>
            <a:off x="6724297" y="2389341"/>
            <a:ext cx="334526" cy="360000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F68677-548D-1E6F-F713-23E5D2A3945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8094" t="19504" r="38124" b="16515"/>
          <a:stretch/>
        </p:blipFill>
        <p:spPr>
          <a:xfrm>
            <a:off x="6724297" y="1137865"/>
            <a:ext cx="372463" cy="400825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7094A34A-C93D-8B6D-582E-76ACD7A22F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74144" y="1146866"/>
            <a:ext cx="1016801" cy="360000"/>
          </a:xfrm>
          <a:prstGeom prst="rect">
            <a:avLst/>
          </a:prstGeom>
        </p:spPr>
      </p:pic>
      <p:grpSp>
        <p:nvGrpSpPr>
          <p:cNvPr id="136" name="Группа 135"/>
          <p:cNvGrpSpPr/>
          <p:nvPr/>
        </p:nvGrpSpPr>
        <p:grpSpPr>
          <a:xfrm>
            <a:off x="259200" y="1065419"/>
            <a:ext cx="2043553" cy="3010562"/>
            <a:chOff x="259200" y="1065419"/>
            <a:chExt cx="2043553" cy="3010562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3253B04B-9BAD-96D5-F18F-74CE27C87579}"/>
                </a:ext>
              </a:extLst>
            </p:cNvPr>
            <p:cNvSpPr/>
            <p:nvPr/>
          </p:nvSpPr>
          <p:spPr>
            <a:xfrm>
              <a:off x="356354" y="3537372"/>
              <a:ext cx="1764000" cy="5386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180000" indent="-180000">
                <a:spcAft>
                  <a:spcPts val="600"/>
                </a:spcAft>
                <a:buClr>
                  <a:schemeClr val="accent6"/>
                </a:buClr>
                <a:buFont typeface="Wingdings" panose="05000000000000000000" pitchFamily="2" charset="2"/>
                <a:buChar char="§"/>
              </a:pPr>
              <a:r>
                <a:rPr lang="ru-RU" sz="1000" dirty="0"/>
                <a:t>Стандарты GRI</a:t>
              </a:r>
              <a:r>
                <a:rPr lang="ru-RU" sz="1000" baseline="30000" dirty="0"/>
                <a:t>1</a:t>
              </a:r>
            </a:p>
            <a:p>
              <a:pPr marL="180000" indent="-180000">
                <a:spcAft>
                  <a:spcPts val="600"/>
                </a:spcAft>
                <a:buClr>
                  <a:schemeClr val="accent6"/>
                </a:buClr>
                <a:buFont typeface="Wingdings" panose="05000000000000000000" pitchFamily="2" charset="2"/>
                <a:buChar char="§"/>
              </a:pPr>
              <a:r>
                <a:rPr lang="ru-RU" sz="1000" dirty="0"/>
                <a:t>Рекомендации Банка России</a:t>
              </a:r>
            </a:p>
          </p:txBody>
        </p:sp>
        <p:grpSp>
          <p:nvGrpSpPr>
            <p:cNvPr id="99" name="Группа 98"/>
            <p:cNvGrpSpPr/>
            <p:nvPr/>
          </p:nvGrpSpPr>
          <p:grpSpPr>
            <a:xfrm>
              <a:off x="259200" y="1065419"/>
              <a:ext cx="1897154" cy="204350"/>
              <a:chOff x="259200" y="959375"/>
              <a:chExt cx="1897154" cy="204350"/>
            </a:xfrm>
          </p:grpSpPr>
          <p:sp>
            <p:nvSpPr>
              <p:cNvPr id="76" name="Овал 75">
                <a:extLst>
                  <a:ext uri="{FF2B5EF4-FFF2-40B4-BE49-F238E27FC236}">
                    <a16:creationId xmlns:a16="http://schemas.microsoft.com/office/drawing/2014/main" id="{950BE07A-2CF4-5044-B9A3-B7D5763BD428}"/>
                  </a:ext>
                </a:extLst>
              </p:cNvPr>
              <p:cNvSpPr/>
              <p:nvPr/>
            </p:nvSpPr>
            <p:spPr>
              <a:xfrm>
                <a:off x="259200" y="959375"/>
                <a:ext cx="204350" cy="204350"/>
              </a:xfrm>
              <a:prstGeom prst="ellipse">
                <a:avLst/>
              </a:prstGeom>
              <a:solidFill>
                <a:srgbClr val="DEF4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356354" y="1002146"/>
                <a:ext cx="1800000" cy="15388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spcAft>
                    <a:spcPts val="214"/>
                  </a:spcAft>
                  <a:buClr>
                    <a:srgbClr val="92D050"/>
                  </a:buClr>
                </a:pPr>
                <a:r>
                  <a:rPr lang="ru-RU" sz="1000" b="1" dirty="0" smtClean="0"/>
                  <a:t>2021 г.</a:t>
                </a:r>
                <a:endParaRPr lang="ru-RU" sz="1000" b="1" dirty="0"/>
              </a:p>
            </p:txBody>
          </p:sp>
        </p:grpSp>
        <p:grpSp>
          <p:nvGrpSpPr>
            <p:cNvPr id="93" name="Группа 92"/>
            <p:cNvGrpSpPr/>
            <p:nvPr/>
          </p:nvGrpSpPr>
          <p:grpSpPr>
            <a:xfrm>
              <a:off x="356354" y="1830712"/>
              <a:ext cx="1946399" cy="169277"/>
              <a:chOff x="356354" y="1616309"/>
              <a:chExt cx="1946399" cy="169277"/>
            </a:xfrm>
          </p:grpSpPr>
          <p:sp>
            <p:nvSpPr>
              <p:cNvPr id="17" name="Прямоугольник 16"/>
              <p:cNvSpPr/>
              <p:nvPr/>
            </p:nvSpPr>
            <p:spPr>
              <a:xfrm>
                <a:off x="538753" y="1627851"/>
                <a:ext cx="1764000" cy="15388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spcAft>
                    <a:spcPts val="193"/>
                  </a:spcAft>
                  <a:buClr>
                    <a:schemeClr val="accent6"/>
                  </a:buClr>
                </a:pPr>
                <a:r>
                  <a:rPr lang="ru-RU" sz="1000" dirty="0"/>
                  <a:t>Не являются публичными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83C9501D-20E0-7D71-BED1-82D34D2A9B94}"/>
                  </a:ext>
                </a:extLst>
              </p:cNvPr>
              <p:cNvSpPr txBox="1"/>
              <p:nvPr/>
            </p:nvSpPr>
            <p:spPr>
              <a:xfrm>
                <a:off x="356354" y="1616309"/>
                <a:ext cx="115416" cy="16927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1100" dirty="0">
                    <a:solidFill>
                      <a:srgbClr val="C00000"/>
                    </a:solidFill>
                    <a:latin typeface="+mj-lt"/>
                  </a:rPr>
                  <a:t>✘</a:t>
                </a:r>
              </a:p>
            </p:txBody>
          </p:sp>
        </p:grpSp>
        <p:grpSp>
          <p:nvGrpSpPr>
            <p:cNvPr id="92" name="Группа 91"/>
            <p:cNvGrpSpPr/>
            <p:nvPr/>
          </p:nvGrpSpPr>
          <p:grpSpPr>
            <a:xfrm>
              <a:off x="356354" y="1465602"/>
              <a:ext cx="1946399" cy="169277"/>
              <a:chOff x="356354" y="1317866"/>
              <a:chExt cx="1946399" cy="169277"/>
            </a:xfrm>
          </p:grpSpPr>
          <p:sp>
            <p:nvSpPr>
              <p:cNvPr id="43" name="Прямоугольник 42">
                <a:extLst>
                  <a:ext uri="{FF2B5EF4-FFF2-40B4-BE49-F238E27FC236}">
                    <a16:creationId xmlns:a16="http://schemas.microsoft.com/office/drawing/2014/main" id="{5B9AFC60-00F9-9C01-E8DB-317853BB68F1}"/>
                  </a:ext>
                </a:extLst>
              </p:cNvPr>
              <p:cNvSpPr/>
              <p:nvPr/>
            </p:nvSpPr>
            <p:spPr>
              <a:xfrm>
                <a:off x="538753" y="1329408"/>
                <a:ext cx="1764000" cy="15388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spcAft>
                    <a:spcPts val="193"/>
                  </a:spcAft>
                  <a:buClr>
                    <a:schemeClr val="accent6"/>
                  </a:buClr>
                </a:pPr>
                <a:r>
                  <a:rPr lang="ru-RU" sz="1000" b="1" dirty="0"/>
                  <a:t>В</a:t>
                </a:r>
                <a:r>
                  <a:rPr lang="ru-RU" sz="1000" b="1" dirty="0" smtClean="0"/>
                  <a:t>первые подготовлены</a:t>
                </a:r>
                <a:endParaRPr lang="ru-RU" sz="1000" b="1" dirty="0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809DFAA-D43E-FB44-D855-C7E37246AF32}"/>
                  </a:ext>
                </a:extLst>
              </p:cNvPr>
              <p:cNvSpPr txBox="1"/>
              <p:nvPr/>
            </p:nvSpPr>
            <p:spPr>
              <a:xfrm>
                <a:off x="356354" y="1317866"/>
                <a:ext cx="105798" cy="16927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1100" b="1" i="0" dirty="0">
                    <a:solidFill>
                      <a:schemeClr val="accent6"/>
                    </a:solidFill>
                    <a:effectLst/>
                    <a:latin typeface="+mj-lt"/>
                  </a:rPr>
                  <a:t>✓</a:t>
                </a:r>
                <a:endParaRPr lang="ru-RU" sz="1100" b="1" dirty="0">
                  <a:solidFill>
                    <a:schemeClr val="accent6"/>
                  </a:solidFill>
                  <a:latin typeface="+mj-lt"/>
                </a:endParaRPr>
              </a:p>
            </p:txBody>
          </p:sp>
        </p:grpSp>
      </p:grpSp>
      <p:grpSp>
        <p:nvGrpSpPr>
          <p:cNvPr id="137" name="Группа 136"/>
          <p:cNvGrpSpPr/>
          <p:nvPr/>
        </p:nvGrpSpPr>
        <p:grpSpPr>
          <a:xfrm>
            <a:off x="2344595" y="1065419"/>
            <a:ext cx="2043553" cy="3010562"/>
            <a:chOff x="2344594" y="1065419"/>
            <a:chExt cx="2043553" cy="3010562"/>
          </a:xfrm>
        </p:grpSpPr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6ACA2447-F71A-44B2-2668-53153E814E81}"/>
                </a:ext>
              </a:extLst>
            </p:cNvPr>
            <p:cNvSpPr/>
            <p:nvPr/>
          </p:nvSpPr>
          <p:spPr>
            <a:xfrm>
              <a:off x="2441748" y="3537372"/>
              <a:ext cx="1764000" cy="5386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180000" indent="-180000">
                <a:spcAft>
                  <a:spcPts val="600"/>
                </a:spcAft>
                <a:buClr>
                  <a:schemeClr val="accent6"/>
                </a:buClr>
                <a:buFont typeface="Wingdings" panose="05000000000000000000" pitchFamily="2" charset="2"/>
                <a:buChar char="§"/>
              </a:pPr>
              <a:r>
                <a:rPr lang="ru-RU" sz="1000" dirty="0"/>
                <a:t>Стандарты GRI и TCFD</a:t>
              </a:r>
              <a:r>
                <a:rPr lang="ru-RU" sz="1000" baseline="30000" dirty="0"/>
                <a:t>2</a:t>
              </a:r>
              <a:endParaRPr lang="ru-RU" sz="1000" dirty="0"/>
            </a:p>
            <a:p>
              <a:pPr marL="180000" indent="-180000">
                <a:spcAft>
                  <a:spcPts val="600"/>
                </a:spcAft>
                <a:buClr>
                  <a:schemeClr val="accent6"/>
                </a:buClr>
                <a:buFont typeface="Wingdings" panose="05000000000000000000" pitchFamily="2" charset="2"/>
                <a:buChar char="§"/>
              </a:pPr>
              <a:r>
                <a:rPr lang="ru-RU" sz="1000" dirty="0"/>
                <a:t>Рекомендации Банка России, Мосбиржи</a:t>
              </a:r>
            </a:p>
          </p:txBody>
        </p:sp>
        <p:grpSp>
          <p:nvGrpSpPr>
            <p:cNvPr id="100" name="Группа 99"/>
            <p:cNvGrpSpPr/>
            <p:nvPr/>
          </p:nvGrpSpPr>
          <p:grpSpPr>
            <a:xfrm>
              <a:off x="2344594" y="1065419"/>
              <a:ext cx="1897154" cy="204350"/>
              <a:chOff x="2307340" y="959375"/>
              <a:chExt cx="1897154" cy="204350"/>
            </a:xfrm>
          </p:grpSpPr>
          <p:sp>
            <p:nvSpPr>
              <p:cNvPr id="79" name="Овал 78">
                <a:extLst>
                  <a:ext uri="{FF2B5EF4-FFF2-40B4-BE49-F238E27FC236}">
                    <a16:creationId xmlns:a16="http://schemas.microsoft.com/office/drawing/2014/main" id="{950BE07A-2CF4-5044-B9A3-B7D5763BD428}"/>
                  </a:ext>
                </a:extLst>
              </p:cNvPr>
              <p:cNvSpPr/>
              <p:nvPr/>
            </p:nvSpPr>
            <p:spPr>
              <a:xfrm>
                <a:off x="2307340" y="959375"/>
                <a:ext cx="204350" cy="204350"/>
              </a:xfrm>
              <a:prstGeom prst="ellipse">
                <a:avLst/>
              </a:prstGeom>
              <a:solidFill>
                <a:srgbClr val="DEF4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0" name="Прямоугольник 79"/>
              <p:cNvSpPr/>
              <p:nvPr/>
            </p:nvSpPr>
            <p:spPr>
              <a:xfrm>
                <a:off x="2404494" y="1002146"/>
                <a:ext cx="1800000" cy="15388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spcAft>
                    <a:spcPts val="214"/>
                  </a:spcAft>
                  <a:buClr>
                    <a:srgbClr val="92D050"/>
                  </a:buClr>
                </a:pPr>
                <a:r>
                  <a:rPr lang="ru-RU" sz="1000" b="1" dirty="0" smtClean="0"/>
                  <a:t>2022 г.</a:t>
                </a:r>
                <a:endParaRPr lang="ru-RU" sz="1000" b="1" dirty="0"/>
              </a:p>
            </p:txBody>
          </p:sp>
        </p:grpSp>
        <p:grpSp>
          <p:nvGrpSpPr>
            <p:cNvPr id="95" name="Группа 94"/>
            <p:cNvGrpSpPr/>
            <p:nvPr/>
          </p:nvGrpSpPr>
          <p:grpSpPr>
            <a:xfrm>
              <a:off x="2441748" y="1465602"/>
              <a:ext cx="1946399" cy="169277"/>
              <a:chOff x="2404494" y="1282879"/>
              <a:chExt cx="1946399" cy="169277"/>
            </a:xfrm>
          </p:grpSpPr>
          <p:sp>
            <p:nvSpPr>
              <p:cNvPr id="42" name="Прямоугольник 41">
                <a:extLst>
                  <a:ext uri="{FF2B5EF4-FFF2-40B4-BE49-F238E27FC236}">
                    <a16:creationId xmlns:a16="http://schemas.microsoft.com/office/drawing/2014/main" id="{C0165484-5EBF-3F39-EF7C-2C4693FD884C}"/>
                  </a:ext>
                </a:extLst>
              </p:cNvPr>
              <p:cNvSpPr/>
              <p:nvPr/>
            </p:nvSpPr>
            <p:spPr>
              <a:xfrm>
                <a:off x="2586893" y="1294421"/>
                <a:ext cx="1764000" cy="15388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spcAft>
                    <a:spcPts val="193"/>
                  </a:spcAft>
                  <a:buClr>
                    <a:schemeClr val="accent6"/>
                  </a:buClr>
                </a:pPr>
                <a:r>
                  <a:rPr lang="ru-RU" sz="1000" b="1" dirty="0"/>
                  <a:t>В</a:t>
                </a:r>
                <a:r>
                  <a:rPr lang="ru-RU" sz="1000" b="1" dirty="0" smtClean="0"/>
                  <a:t>первые опубликованы</a:t>
                </a:r>
                <a:endParaRPr lang="ru-RU" sz="1000" b="1" dirty="0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6809DFAA-D43E-FB44-D855-C7E37246AF32}"/>
                  </a:ext>
                </a:extLst>
              </p:cNvPr>
              <p:cNvSpPr txBox="1"/>
              <p:nvPr/>
            </p:nvSpPr>
            <p:spPr>
              <a:xfrm>
                <a:off x="2404494" y="1282879"/>
                <a:ext cx="105798" cy="16927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1100" b="1" i="0" dirty="0">
                    <a:solidFill>
                      <a:schemeClr val="accent6"/>
                    </a:solidFill>
                    <a:effectLst/>
                    <a:latin typeface="+mj-lt"/>
                  </a:rPr>
                  <a:t>✓</a:t>
                </a:r>
                <a:endParaRPr lang="ru-RU" sz="1100" b="1" dirty="0">
                  <a:solidFill>
                    <a:schemeClr val="accent6"/>
                  </a:solidFill>
                  <a:latin typeface="+mj-lt"/>
                </a:endParaRPr>
              </a:p>
            </p:txBody>
          </p:sp>
        </p:grpSp>
        <p:grpSp>
          <p:nvGrpSpPr>
            <p:cNvPr id="94" name="Группа 93"/>
            <p:cNvGrpSpPr/>
            <p:nvPr/>
          </p:nvGrpSpPr>
          <p:grpSpPr>
            <a:xfrm>
              <a:off x="2441748" y="1830712"/>
              <a:ext cx="1946399" cy="307777"/>
              <a:chOff x="2404494" y="1697990"/>
              <a:chExt cx="1946399" cy="307777"/>
            </a:xfrm>
          </p:grpSpPr>
          <p:sp>
            <p:nvSpPr>
              <p:cNvPr id="18" name="Прямоугольник 17"/>
              <p:cNvSpPr/>
              <p:nvPr/>
            </p:nvSpPr>
            <p:spPr>
              <a:xfrm>
                <a:off x="2586893" y="1697990"/>
                <a:ext cx="1764000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spcAft>
                    <a:spcPts val="193"/>
                  </a:spcAft>
                  <a:buClr>
                    <a:schemeClr val="accent6"/>
                  </a:buClr>
                </a:pPr>
                <a:r>
                  <a:rPr lang="ru-RU" sz="1000" b="1" dirty="0"/>
                  <a:t>Впервые получили общественное заверение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6809DFAA-D43E-FB44-D855-C7E37246AF32}"/>
                  </a:ext>
                </a:extLst>
              </p:cNvPr>
              <p:cNvSpPr txBox="1"/>
              <p:nvPr/>
            </p:nvSpPr>
            <p:spPr>
              <a:xfrm>
                <a:off x="2404494" y="1697990"/>
                <a:ext cx="105798" cy="16927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1100" b="1" i="0" dirty="0">
                    <a:solidFill>
                      <a:schemeClr val="accent6"/>
                    </a:solidFill>
                    <a:effectLst/>
                    <a:latin typeface="+mj-lt"/>
                  </a:rPr>
                  <a:t>✓</a:t>
                </a:r>
                <a:endParaRPr lang="ru-RU" sz="1100" b="1" dirty="0">
                  <a:solidFill>
                    <a:schemeClr val="accent6"/>
                  </a:solidFill>
                  <a:latin typeface="+mj-lt"/>
                </a:endParaRPr>
              </a:p>
            </p:txBody>
          </p:sp>
        </p:grpSp>
      </p:grpSp>
      <p:grpSp>
        <p:nvGrpSpPr>
          <p:cNvPr id="138" name="Группа 137"/>
          <p:cNvGrpSpPr/>
          <p:nvPr/>
        </p:nvGrpSpPr>
        <p:grpSpPr>
          <a:xfrm>
            <a:off x="4429988" y="1065419"/>
            <a:ext cx="2043553" cy="3318339"/>
            <a:chOff x="4429988" y="1065419"/>
            <a:chExt cx="2043553" cy="3318339"/>
          </a:xfrm>
        </p:grpSpPr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CF521151-DFCB-E3C2-5875-3759D9D5D52C}"/>
                </a:ext>
              </a:extLst>
            </p:cNvPr>
            <p:cNvSpPr/>
            <p:nvPr/>
          </p:nvSpPr>
          <p:spPr>
            <a:xfrm>
              <a:off x="4527142" y="3537372"/>
              <a:ext cx="1764000" cy="84638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180000" indent="-180000">
                <a:spcAft>
                  <a:spcPts val="600"/>
                </a:spcAft>
                <a:buClr>
                  <a:schemeClr val="accent6"/>
                </a:buClr>
                <a:buFont typeface="Wingdings" panose="05000000000000000000" pitchFamily="2" charset="2"/>
                <a:buChar char="§"/>
              </a:pPr>
              <a:r>
                <a:rPr lang="ru-RU" sz="1000" dirty="0"/>
                <a:t>Стандарты GRI, TCFD</a:t>
              </a:r>
              <a:r>
                <a:rPr lang="ru-RU" sz="1000" baseline="30000" dirty="0"/>
                <a:t>2</a:t>
              </a:r>
              <a:r>
                <a:rPr lang="ru-RU" sz="1000" dirty="0"/>
                <a:t>, </a:t>
              </a:r>
            </a:p>
            <a:p>
              <a:pPr marL="180000" indent="-180000">
                <a:spcAft>
                  <a:spcPts val="600"/>
                </a:spcAft>
                <a:buClr>
                  <a:schemeClr val="accent6"/>
                </a:buClr>
                <a:buFont typeface="Wingdings" panose="05000000000000000000" pitchFamily="2" charset="2"/>
                <a:buChar char="§"/>
              </a:pPr>
              <a:r>
                <a:rPr lang="ru-RU" sz="1000" dirty="0"/>
                <a:t>Рекомендации Банка России, </a:t>
              </a:r>
              <a:r>
                <a:rPr lang="ru-RU" sz="1000" dirty="0" err="1" smtClean="0"/>
                <a:t>Мосбиржи</a:t>
              </a:r>
              <a:r>
                <a:rPr lang="ru-RU" sz="1000" dirty="0" smtClean="0"/>
                <a:t>, Минэкономразвития </a:t>
              </a:r>
              <a:r>
                <a:rPr lang="ru-RU" sz="1000" dirty="0"/>
                <a:t>России</a:t>
              </a:r>
            </a:p>
          </p:txBody>
        </p:sp>
        <p:grpSp>
          <p:nvGrpSpPr>
            <p:cNvPr id="101" name="Группа 100"/>
            <p:cNvGrpSpPr/>
            <p:nvPr/>
          </p:nvGrpSpPr>
          <p:grpSpPr>
            <a:xfrm>
              <a:off x="4429988" y="1065419"/>
              <a:ext cx="1897154" cy="204350"/>
              <a:chOff x="4429988" y="937301"/>
              <a:chExt cx="1897154" cy="204350"/>
            </a:xfrm>
          </p:grpSpPr>
          <p:sp>
            <p:nvSpPr>
              <p:cNvPr id="82" name="Овал 81">
                <a:extLst>
                  <a:ext uri="{FF2B5EF4-FFF2-40B4-BE49-F238E27FC236}">
                    <a16:creationId xmlns:a16="http://schemas.microsoft.com/office/drawing/2014/main" id="{950BE07A-2CF4-5044-B9A3-B7D5763BD428}"/>
                  </a:ext>
                </a:extLst>
              </p:cNvPr>
              <p:cNvSpPr/>
              <p:nvPr/>
            </p:nvSpPr>
            <p:spPr>
              <a:xfrm>
                <a:off x="4429988" y="937301"/>
                <a:ext cx="204350" cy="204350"/>
              </a:xfrm>
              <a:prstGeom prst="ellipse">
                <a:avLst/>
              </a:prstGeom>
              <a:solidFill>
                <a:srgbClr val="DEF4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3" name="Прямоугольник 82"/>
              <p:cNvSpPr/>
              <p:nvPr/>
            </p:nvSpPr>
            <p:spPr>
              <a:xfrm>
                <a:off x="4527142" y="980072"/>
                <a:ext cx="1800000" cy="15388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spcAft>
                    <a:spcPts val="214"/>
                  </a:spcAft>
                  <a:buClr>
                    <a:srgbClr val="92D050"/>
                  </a:buClr>
                </a:pPr>
                <a:r>
                  <a:rPr lang="ru-RU" sz="1000" b="1" dirty="0" smtClean="0"/>
                  <a:t>2023 г.</a:t>
                </a:r>
                <a:endParaRPr lang="ru-RU" sz="1000" b="1" dirty="0"/>
              </a:p>
            </p:txBody>
          </p:sp>
        </p:grpSp>
        <p:grpSp>
          <p:nvGrpSpPr>
            <p:cNvPr id="96" name="Группа 95"/>
            <p:cNvGrpSpPr/>
            <p:nvPr/>
          </p:nvGrpSpPr>
          <p:grpSpPr>
            <a:xfrm>
              <a:off x="4527142" y="1465602"/>
              <a:ext cx="1946399" cy="169277"/>
              <a:chOff x="4527142" y="1261965"/>
              <a:chExt cx="1946399" cy="169277"/>
            </a:xfrm>
          </p:grpSpPr>
          <p:sp>
            <p:nvSpPr>
              <p:cNvPr id="57" name="Прямоугольник 56">
                <a:extLst>
                  <a:ext uri="{FF2B5EF4-FFF2-40B4-BE49-F238E27FC236}">
                    <a16:creationId xmlns:a16="http://schemas.microsoft.com/office/drawing/2014/main" id="{BAD18FBE-A571-4146-054F-31B1970AF3FF}"/>
                  </a:ext>
                </a:extLst>
              </p:cNvPr>
              <p:cNvSpPr/>
              <p:nvPr/>
            </p:nvSpPr>
            <p:spPr>
              <a:xfrm>
                <a:off x="4709541" y="1273507"/>
                <a:ext cx="1764000" cy="15388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spcAft>
                    <a:spcPts val="193"/>
                  </a:spcAft>
                  <a:buClr>
                    <a:schemeClr val="accent6"/>
                  </a:buClr>
                </a:pPr>
                <a:r>
                  <a:rPr lang="ru-RU" sz="1000" dirty="0" smtClean="0"/>
                  <a:t>Опубликован</a:t>
                </a:r>
                <a:endParaRPr lang="ru-RU" sz="1000" dirty="0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809DFAA-D43E-FB44-D855-C7E37246AF32}"/>
                  </a:ext>
                </a:extLst>
              </p:cNvPr>
              <p:cNvSpPr txBox="1"/>
              <p:nvPr/>
            </p:nvSpPr>
            <p:spPr>
              <a:xfrm>
                <a:off x="4527142" y="1261965"/>
                <a:ext cx="105798" cy="16927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1100" b="1" i="0" dirty="0">
                    <a:solidFill>
                      <a:schemeClr val="accent6"/>
                    </a:solidFill>
                    <a:effectLst/>
                    <a:latin typeface="+mj-lt"/>
                  </a:rPr>
                  <a:t>✓</a:t>
                </a:r>
                <a:endParaRPr lang="ru-RU" sz="1100" b="1" dirty="0">
                  <a:solidFill>
                    <a:schemeClr val="accent6"/>
                  </a:solidFill>
                  <a:latin typeface="+mj-lt"/>
                </a:endParaRPr>
              </a:p>
            </p:txBody>
          </p:sp>
        </p:grpSp>
        <p:grpSp>
          <p:nvGrpSpPr>
            <p:cNvPr id="97" name="Группа 96"/>
            <p:cNvGrpSpPr/>
            <p:nvPr/>
          </p:nvGrpSpPr>
          <p:grpSpPr>
            <a:xfrm>
              <a:off x="4527142" y="1830712"/>
              <a:ext cx="1946399" cy="307777"/>
              <a:chOff x="4527142" y="1604830"/>
              <a:chExt cx="1946399" cy="307777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4709541" y="1604830"/>
                <a:ext cx="1764000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spcAft>
                    <a:spcPts val="193"/>
                  </a:spcAft>
                  <a:buClr>
                    <a:schemeClr val="accent6"/>
                  </a:buClr>
                </a:pPr>
                <a:r>
                  <a:rPr lang="ru-RU" sz="1000" dirty="0"/>
                  <a:t>Планируется пройти общественное заверение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809DFAA-D43E-FB44-D855-C7E37246AF32}"/>
                  </a:ext>
                </a:extLst>
              </p:cNvPr>
              <p:cNvSpPr txBox="1"/>
              <p:nvPr/>
            </p:nvSpPr>
            <p:spPr>
              <a:xfrm>
                <a:off x="4527142" y="1604830"/>
                <a:ext cx="105798" cy="16927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1100" b="1" i="0" dirty="0">
                    <a:solidFill>
                      <a:schemeClr val="accent6"/>
                    </a:solidFill>
                    <a:effectLst/>
                    <a:latin typeface="+mj-lt"/>
                  </a:rPr>
                  <a:t>✓</a:t>
                </a:r>
                <a:endParaRPr lang="ru-RU" sz="1100" b="1" dirty="0">
                  <a:solidFill>
                    <a:schemeClr val="accent6"/>
                  </a:solidFill>
                  <a:latin typeface="+mj-lt"/>
                </a:endParaRPr>
              </a:p>
            </p:txBody>
          </p:sp>
        </p:grpSp>
        <p:grpSp>
          <p:nvGrpSpPr>
            <p:cNvPr id="98" name="Группа 97"/>
            <p:cNvGrpSpPr/>
            <p:nvPr/>
          </p:nvGrpSpPr>
          <p:grpSpPr>
            <a:xfrm>
              <a:off x="4527142" y="2334322"/>
              <a:ext cx="1946399" cy="461665"/>
              <a:chOff x="4527142" y="2130982"/>
              <a:chExt cx="1946399" cy="461665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4709541" y="2130982"/>
                <a:ext cx="1764000" cy="461665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spcAft>
                    <a:spcPts val="193"/>
                  </a:spcAft>
                  <a:buClr>
                    <a:schemeClr val="accent6"/>
                  </a:buClr>
                </a:pPr>
                <a:r>
                  <a:rPr lang="ru-RU" sz="1000" b="1" dirty="0"/>
                  <a:t>Планируется независимое </a:t>
                </a:r>
                <a:r>
                  <a:rPr lang="ru-RU" sz="1000" b="1" dirty="0" smtClean="0"/>
                  <a:t>подтверждение </a:t>
                </a:r>
                <a:r>
                  <a:rPr lang="ru-RU" sz="1000" b="1" dirty="0"/>
                  <a:t>ряда метрик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6809DFAA-D43E-FB44-D855-C7E37246AF32}"/>
                  </a:ext>
                </a:extLst>
              </p:cNvPr>
              <p:cNvSpPr txBox="1"/>
              <p:nvPr/>
            </p:nvSpPr>
            <p:spPr>
              <a:xfrm>
                <a:off x="4527142" y="2131355"/>
                <a:ext cx="105798" cy="16927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1100" b="1" i="0" dirty="0">
                    <a:solidFill>
                      <a:schemeClr val="accent6"/>
                    </a:solidFill>
                    <a:effectLst/>
                    <a:latin typeface="+mj-lt"/>
                  </a:rPr>
                  <a:t>✓</a:t>
                </a:r>
                <a:endParaRPr lang="ru-RU" sz="1100" b="1" dirty="0">
                  <a:solidFill>
                    <a:schemeClr val="accent6"/>
                  </a:solidFill>
                  <a:latin typeface="+mj-lt"/>
                </a:endParaRPr>
              </a:p>
            </p:txBody>
          </p:sp>
        </p:grpSp>
      </p:grp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EBB1F3A1-8B6A-25E3-B3E5-DE0E942578CD}"/>
              </a:ext>
            </a:extLst>
          </p:cNvPr>
          <p:cNvSpPr/>
          <p:nvPr/>
        </p:nvSpPr>
        <p:spPr>
          <a:xfrm>
            <a:off x="6724297" y="2977868"/>
            <a:ext cx="132731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75"/>
              </a:spcAft>
              <a:buClr>
                <a:srgbClr val="8FC54C"/>
              </a:buClr>
            </a:pPr>
            <a:r>
              <a:rPr lang="en-US" sz="1000" dirty="0"/>
              <a:t>ESG-</a:t>
            </a:r>
            <a:r>
              <a:rPr lang="ru-RU" sz="1000" dirty="0"/>
              <a:t>индекс РБК-НКР</a:t>
            </a:r>
            <a:br>
              <a:rPr lang="ru-RU" sz="1000" dirty="0"/>
            </a:br>
            <a:r>
              <a:rPr lang="en-US" sz="1000" b="1" dirty="0"/>
              <a:t>I (</a:t>
            </a:r>
            <a:r>
              <a:rPr lang="ru-RU" sz="1000" b="1" dirty="0"/>
              <a:t>наивысший)</a:t>
            </a:r>
            <a:endParaRPr lang="ru-RU" sz="1000" dirty="0">
              <a:solidFill>
                <a:srgbClr val="3E5057"/>
              </a:solidFill>
            </a:endParaRPr>
          </a:p>
        </p:txBody>
      </p:sp>
      <p:pic>
        <p:nvPicPr>
          <p:cNvPr id="105" name="Рисунок 10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689" y="2977868"/>
            <a:ext cx="740504" cy="180000"/>
          </a:xfrm>
          <a:prstGeom prst="rect">
            <a:avLst/>
          </a:prstGeom>
        </p:spPr>
      </p:pic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30DE446E-38C7-F4CE-CC0A-92D729DFEDC3}"/>
              </a:ext>
            </a:extLst>
          </p:cNvPr>
          <p:cNvSpPr/>
          <p:nvPr/>
        </p:nvSpPr>
        <p:spPr>
          <a:xfrm>
            <a:off x="6724297" y="3545922"/>
            <a:ext cx="118800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75"/>
              </a:spcAft>
              <a:buClr>
                <a:srgbClr val="8FC54C"/>
              </a:buClr>
            </a:pPr>
            <a:r>
              <a:rPr lang="ru-RU" sz="1000" dirty="0"/>
              <a:t>Рейтинг лучших работодателей</a:t>
            </a:r>
            <a:br>
              <a:rPr lang="ru-RU" sz="1000" dirty="0"/>
            </a:br>
            <a:r>
              <a:rPr lang="ru-RU" sz="1000" b="1" dirty="0"/>
              <a:t>Золото</a:t>
            </a:r>
            <a:endParaRPr lang="ru-RU" sz="1000" dirty="0">
              <a:solidFill>
                <a:srgbClr val="3E5057"/>
              </a:solidFill>
            </a:endParaRPr>
          </a:p>
        </p:txBody>
      </p:sp>
      <p:pic>
        <p:nvPicPr>
          <p:cNvPr id="106" name="Рисунок 10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049" y="3545922"/>
            <a:ext cx="736574" cy="288000"/>
          </a:xfrm>
          <a:prstGeom prst="rect">
            <a:avLst/>
          </a:prstGeom>
        </p:spPr>
      </p:pic>
      <p:grpSp>
        <p:nvGrpSpPr>
          <p:cNvPr id="134" name="Группа 133"/>
          <p:cNvGrpSpPr/>
          <p:nvPr/>
        </p:nvGrpSpPr>
        <p:grpSpPr>
          <a:xfrm>
            <a:off x="2323674" y="1493927"/>
            <a:ext cx="0" cy="2871445"/>
            <a:chOff x="2235374" y="1493927"/>
            <a:chExt cx="0" cy="2871445"/>
          </a:xfrm>
        </p:grpSpPr>
        <p:cxnSp>
          <p:nvCxnSpPr>
            <p:cNvPr id="125" name="Прямая соединительная линия 124">
              <a:extLst>
                <a:ext uri="{FF2B5EF4-FFF2-40B4-BE49-F238E27FC236}">
                  <a16:creationId xmlns:a16="http://schemas.microsoft.com/office/drawing/2014/main" id="{1D396798-6CC3-AA37-BC0B-BD60D3B2E1FE}"/>
                </a:ext>
              </a:extLst>
            </p:cNvPr>
            <p:cNvCxnSpPr>
              <a:cxnSpLocks/>
            </p:cNvCxnSpPr>
            <p:nvPr/>
          </p:nvCxnSpPr>
          <p:spPr>
            <a:xfrm>
              <a:off x="2235374" y="1493927"/>
              <a:ext cx="0" cy="133200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Прямая соединительная линия 127">
              <a:extLst>
                <a:ext uri="{FF2B5EF4-FFF2-40B4-BE49-F238E27FC236}">
                  <a16:creationId xmlns:a16="http://schemas.microsoft.com/office/drawing/2014/main" id="{1D396798-6CC3-AA37-BC0B-BD60D3B2E1FE}"/>
                </a:ext>
              </a:extLst>
            </p:cNvPr>
            <p:cNvCxnSpPr>
              <a:cxnSpLocks/>
            </p:cNvCxnSpPr>
            <p:nvPr/>
          </p:nvCxnSpPr>
          <p:spPr>
            <a:xfrm>
              <a:off x="2235374" y="3537372"/>
              <a:ext cx="0" cy="82800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Группа 134"/>
          <p:cNvGrpSpPr/>
          <p:nvPr/>
        </p:nvGrpSpPr>
        <p:grpSpPr>
          <a:xfrm>
            <a:off x="4409068" y="1493927"/>
            <a:ext cx="0" cy="2871445"/>
            <a:chOff x="4409842" y="1493927"/>
            <a:chExt cx="0" cy="2871445"/>
          </a:xfrm>
        </p:grpSpPr>
        <p:cxnSp>
          <p:nvCxnSpPr>
            <p:cNvPr id="127" name="Прямая соединительная линия 126">
              <a:extLst>
                <a:ext uri="{FF2B5EF4-FFF2-40B4-BE49-F238E27FC236}">
                  <a16:creationId xmlns:a16="http://schemas.microsoft.com/office/drawing/2014/main" id="{1D396798-6CC3-AA37-BC0B-BD60D3B2E1FE}"/>
                </a:ext>
              </a:extLst>
            </p:cNvPr>
            <p:cNvCxnSpPr>
              <a:cxnSpLocks/>
            </p:cNvCxnSpPr>
            <p:nvPr/>
          </p:nvCxnSpPr>
          <p:spPr>
            <a:xfrm>
              <a:off x="4409842" y="1493927"/>
              <a:ext cx="0" cy="133200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Прямая соединительная линия 128">
              <a:extLst>
                <a:ext uri="{FF2B5EF4-FFF2-40B4-BE49-F238E27FC236}">
                  <a16:creationId xmlns:a16="http://schemas.microsoft.com/office/drawing/2014/main" id="{1D396798-6CC3-AA37-BC0B-BD60D3B2E1FE}"/>
                </a:ext>
              </a:extLst>
            </p:cNvPr>
            <p:cNvCxnSpPr>
              <a:cxnSpLocks/>
            </p:cNvCxnSpPr>
            <p:nvPr/>
          </p:nvCxnSpPr>
          <p:spPr>
            <a:xfrm>
              <a:off x="4409842" y="3537372"/>
              <a:ext cx="0" cy="82800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204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Объект 2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Слайд think-cell" r:id="rId5" imgW="229" imgH="229" progId="TCLayout.ActiveDocument.1">
                  <p:embed/>
                </p:oleObj>
              </mc:Choice>
              <mc:Fallback>
                <p:oleObj name="Слайд think-cell" r:id="rId5" imgW="229" imgH="22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9E9E7CCD-1441-6C96-F58B-6CE70A4FE24F}"/>
              </a:ext>
            </a:extLst>
          </p:cNvPr>
          <p:cNvSpPr txBox="1"/>
          <p:nvPr/>
        </p:nvSpPr>
        <p:spPr>
          <a:xfrm>
            <a:off x="259200" y="158400"/>
            <a:ext cx="774234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800" b="1" dirty="0">
                <a:latin typeface="Tahoma" panose="020B0604030504040204" pitchFamily="34" charset="0"/>
              </a:rPr>
              <a:t>Прогресс ДОМ.РФ в области устойчивого развития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D396798-6CC3-AA37-BC0B-BD60D3B2E1FE}"/>
              </a:ext>
            </a:extLst>
          </p:cNvPr>
          <p:cNvCxnSpPr>
            <a:cxnSpLocks/>
          </p:cNvCxnSpPr>
          <p:nvPr/>
        </p:nvCxnSpPr>
        <p:spPr>
          <a:xfrm>
            <a:off x="3109134" y="1386992"/>
            <a:ext cx="0" cy="360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A8D8280D-3358-E802-8916-C266BED56B29}"/>
              </a:ext>
            </a:extLst>
          </p:cNvPr>
          <p:cNvCxnSpPr>
            <a:cxnSpLocks/>
          </p:cNvCxnSpPr>
          <p:nvPr/>
        </p:nvCxnSpPr>
        <p:spPr>
          <a:xfrm>
            <a:off x="6125278" y="1386992"/>
            <a:ext cx="0" cy="360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59200" y="601879"/>
            <a:ext cx="49320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b="1" dirty="0" smtClean="0">
                <a:solidFill>
                  <a:schemeClr val="accent6"/>
                </a:solidFill>
              </a:rPr>
              <a:t>Ключевые </a:t>
            </a:r>
            <a:r>
              <a:rPr lang="ru-RU" sz="1200" b="1" dirty="0">
                <a:solidFill>
                  <a:schemeClr val="accent6"/>
                </a:solidFill>
              </a:rPr>
              <a:t>события в области устойчивого развития в 202</a:t>
            </a:r>
            <a:r>
              <a:rPr lang="en-US" sz="1200" b="1" dirty="0">
                <a:solidFill>
                  <a:schemeClr val="accent6"/>
                </a:solidFill>
              </a:rPr>
              <a:t>3</a:t>
            </a:r>
            <a:r>
              <a:rPr lang="ru-RU" sz="1200" b="1" dirty="0">
                <a:solidFill>
                  <a:schemeClr val="accent6"/>
                </a:solidFill>
              </a:rPr>
              <a:t> г</a:t>
            </a:r>
            <a:r>
              <a:rPr lang="ru-RU" sz="1200" b="1" dirty="0" smtClean="0">
                <a:solidFill>
                  <a:schemeClr val="accent6"/>
                </a:solidFill>
              </a:rPr>
              <a:t>.</a:t>
            </a:r>
            <a:endParaRPr lang="ru-RU" sz="1200" b="1" dirty="0">
              <a:solidFill>
                <a:schemeClr val="accent6"/>
              </a:solidFill>
            </a:endParaRPr>
          </a:p>
        </p:txBody>
      </p:sp>
      <p:grpSp>
        <p:nvGrpSpPr>
          <p:cNvPr id="80" name="Группа 79"/>
          <p:cNvGrpSpPr/>
          <p:nvPr/>
        </p:nvGrpSpPr>
        <p:grpSpPr>
          <a:xfrm>
            <a:off x="259200" y="2587341"/>
            <a:ext cx="2701465" cy="1037720"/>
            <a:chOff x="262109" y="2401991"/>
            <a:chExt cx="2701465" cy="1037720"/>
          </a:xfrm>
        </p:grpSpPr>
        <p:grpSp>
          <p:nvGrpSpPr>
            <p:cNvPr id="45" name="Группа 44"/>
            <p:cNvGrpSpPr/>
            <p:nvPr/>
          </p:nvGrpSpPr>
          <p:grpSpPr>
            <a:xfrm>
              <a:off x="262109" y="2401991"/>
              <a:ext cx="2701465" cy="323165"/>
              <a:chOff x="241109" y="2472055"/>
              <a:chExt cx="2701465" cy="323165"/>
            </a:xfrm>
          </p:grpSpPr>
          <p:sp>
            <p:nvSpPr>
              <p:cNvPr id="24" name="Полилиния: фигура 73">
                <a:extLst>
                  <a:ext uri="{FF2B5EF4-FFF2-40B4-BE49-F238E27FC236}">
                    <a16:creationId xmlns:a16="http://schemas.microsoft.com/office/drawing/2014/main" id="{FDE18D68-60EC-49E0-B0D7-7527FCBAB7F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1109" y="2472055"/>
                <a:ext cx="203695" cy="216000"/>
              </a:xfrm>
              <a:custGeom>
                <a:avLst/>
                <a:gdLst>
                  <a:gd name="connsiteX0" fmla="*/ 104108 w 244554"/>
                  <a:gd name="connsiteY0" fmla="*/ 90926 h 259327"/>
                  <a:gd name="connsiteX1" fmla="*/ 34385 w 244554"/>
                  <a:gd name="connsiteY1" fmla="*/ 93640 h 259327"/>
                  <a:gd name="connsiteX2" fmla="*/ 0 w 244554"/>
                  <a:gd name="connsiteY2" fmla="*/ 43634 h 259327"/>
                  <a:gd name="connsiteX3" fmla="*/ 67437 w 244554"/>
                  <a:gd name="connsiteY3" fmla="*/ 34347 h 259327"/>
                  <a:gd name="connsiteX4" fmla="*/ 104156 w 244554"/>
                  <a:gd name="connsiteY4" fmla="*/ 90926 h 259327"/>
                  <a:gd name="connsiteX5" fmla="*/ 201549 w 244554"/>
                  <a:gd name="connsiteY5" fmla="*/ 27584 h 259327"/>
                  <a:gd name="connsiteX6" fmla="*/ 139493 w 244554"/>
                  <a:gd name="connsiteY6" fmla="*/ 73256 h 259327"/>
                  <a:gd name="connsiteX7" fmla="*/ 125968 w 244554"/>
                  <a:gd name="connsiteY7" fmla="*/ 135312 h 259327"/>
                  <a:gd name="connsiteX8" fmla="*/ 135636 w 244554"/>
                  <a:gd name="connsiteY8" fmla="*/ 78733 h 259327"/>
                  <a:gd name="connsiteX9" fmla="*/ 217503 w 244554"/>
                  <a:gd name="connsiteY9" fmla="*/ 72399 h 259327"/>
                  <a:gd name="connsiteX10" fmla="*/ 244554 w 244554"/>
                  <a:gd name="connsiteY10" fmla="*/ 8201 h 259327"/>
                  <a:gd name="connsiteX11" fmla="*/ 167925 w 244554"/>
                  <a:gd name="connsiteY11" fmla="*/ 3009 h 259327"/>
                  <a:gd name="connsiteX12" fmla="*/ 135636 w 244554"/>
                  <a:gd name="connsiteY12" fmla="*/ 78733 h 259327"/>
                  <a:gd name="connsiteX13" fmla="*/ 123730 w 244554"/>
                  <a:gd name="connsiteY13" fmla="*/ 135312 h 259327"/>
                  <a:gd name="connsiteX14" fmla="*/ 92821 w 244554"/>
                  <a:gd name="connsiteY14" fmla="*/ 81448 h 259327"/>
                  <a:gd name="connsiteX15" fmla="*/ 45625 w 244554"/>
                  <a:gd name="connsiteY15" fmla="*/ 59922 h 259327"/>
                  <a:gd name="connsiteX16" fmla="*/ 199024 w 244554"/>
                  <a:gd name="connsiteY16" fmla="*/ 135359 h 259327"/>
                  <a:gd name="connsiteX17" fmla="*/ 44100 w 244554"/>
                  <a:gd name="connsiteY17" fmla="*/ 135359 h 259327"/>
                  <a:gd name="connsiteX18" fmla="*/ 44100 w 244554"/>
                  <a:gd name="connsiteY18" fmla="*/ 169125 h 259327"/>
                  <a:gd name="connsiteX19" fmla="*/ 199024 w 244554"/>
                  <a:gd name="connsiteY19" fmla="*/ 169125 h 259327"/>
                  <a:gd name="connsiteX20" fmla="*/ 199024 w 244554"/>
                  <a:gd name="connsiteY20" fmla="*/ 135359 h 259327"/>
                  <a:gd name="connsiteX21" fmla="*/ 187309 w 244554"/>
                  <a:gd name="connsiteY21" fmla="*/ 169125 h 259327"/>
                  <a:gd name="connsiteX22" fmla="*/ 55864 w 244554"/>
                  <a:gd name="connsiteY22" fmla="*/ 169125 h 259327"/>
                  <a:gd name="connsiteX23" fmla="*/ 65198 w 244554"/>
                  <a:gd name="connsiteY23" fmla="*/ 259328 h 259327"/>
                  <a:gd name="connsiteX24" fmla="*/ 178022 w 244554"/>
                  <a:gd name="connsiteY24" fmla="*/ 259328 h 259327"/>
                  <a:gd name="connsiteX25" fmla="*/ 187357 w 244554"/>
                  <a:gd name="connsiteY25" fmla="*/ 169125 h 259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44554" h="259327">
                    <a:moveTo>
                      <a:pt x="104108" y="90926"/>
                    </a:moveTo>
                    <a:cubicBezTo>
                      <a:pt x="104108" y="90926"/>
                      <a:pt x="66008" y="116643"/>
                      <a:pt x="34385" y="93640"/>
                    </a:cubicBezTo>
                    <a:cubicBezTo>
                      <a:pt x="11953" y="77305"/>
                      <a:pt x="0" y="43634"/>
                      <a:pt x="0" y="43634"/>
                    </a:cubicBezTo>
                    <a:cubicBezTo>
                      <a:pt x="0" y="43634"/>
                      <a:pt x="33004" y="25060"/>
                      <a:pt x="67437" y="34347"/>
                    </a:cubicBezTo>
                    <a:cubicBezTo>
                      <a:pt x="105537" y="44634"/>
                      <a:pt x="104156" y="90926"/>
                      <a:pt x="104156" y="90926"/>
                    </a:cubicBezTo>
                    <a:moveTo>
                      <a:pt x="201549" y="27584"/>
                    </a:moveTo>
                    <a:cubicBezTo>
                      <a:pt x="201549" y="27584"/>
                      <a:pt x="157543" y="50158"/>
                      <a:pt x="139493" y="73256"/>
                    </a:cubicBezTo>
                    <a:cubicBezTo>
                      <a:pt x="117919" y="100831"/>
                      <a:pt x="125968" y="135312"/>
                      <a:pt x="125968" y="135312"/>
                    </a:cubicBezTo>
                    <a:moveTo>
                      <a:pt x="135636" y="78733"/>
                    </a:moveTo>
                    <a:cubicBezTo>
                      <a:pt x="135636" y="78733"/>
                      <a:pt x="183880" y="106213"/>
                      <a:pt x="217503" y="72399"/>
                    </a:cubicBezTo>
                    <a:cubicBezTo>
                      <a:pt x="243840" y="45920"/>
                      <a:pt x="244554" y="8201"/>
                      <a:pt x="244554" y="8201"/>
                    </a:cubicBezTo>
                    <a:cubicBezTo>
                      <a:pt x="244554" y="8201"/>
                      <a:pt x="195215" y="-6039"/>
                      <a:pt x="167925" y="3009"/>
                    </a:cubicBezTo>
                    <a:cubicBezTo>
                      <a:pt x="109299" y="22393"/>
                      <a:pt x="135636" y="78733"/>
                      <a:pt x="135636" y="78733"/>
                    </a:cubicBezTo>
                    <a:moveTo>
                      <a:pt x="123730" y="135312"/>
                    </a:moveTo>
                    <a:cubicBezTo>
                      <a:pt x="123730" y="135312"/>
                      <a:pt x="125016" y="103451"/>
                      <a:pt x="92821" y="81448"/>
                    </a:cubicBezTo>
                    <a:cubicBezTo>
                      <a:pt x="70675" y="66303"/>
                      <a:pt x="45625" y="59922"/>
                      <a:pt x="45625" y="59922"/>
                    </a:cubicBezTo>
                    <a:moveTo>
                      <a:pt x="199024" y="135359"/>
                    </a:moveTo>
                    <a:lnTo>
                      <a:pt x="44100" y="135359"/>
                    </a:lnTo>
                    <a:lnTo>
                      <a:pt x="44100" y="169125"/>
                    </a:lnTo>
                    <a:lnTo>
                      <a:pt x="199024" y="169125"/>
                    </a:lnTo>
                    <a:lnTo>
                      <a:pt x="199024" y="135359"/>
                    </a:lnTo>
                    <a:close/>
                    <a:moveTo>
                      <a:pt x="187309" y="169125"/>
                    </a:moveTo>
                    <a:lnTo>
                      <a:pt x="55864" y="169125"/>
                    </a:lnTo>
                    <a:lnTo>
                      <a:pt x="65198" y="259328"/>
                    </a:lnTo>
                    <a:lnTo>
                      <a:pt x="178022" y="259328"/>
                    </a:lnTo>
                    <a:lnTo>
                      <a:pt x="187357" y="169125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8BC5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530574" y="2472055"/>
                <a:ext cx="2412000" cy="323165"/>
              </a:xfrm>
              <a:prstGeom prst="rect">
                <a:avLst/>
              </a:prstGeom>
            </p:spPr>
            <p:txBody>
              <a:bodyPr lIns="0" tIns="0" rIns="0" bIns="0">
                <a:spAutoFit/>
              </a:bodyPr>
              <a:lstStyle/>
              <a:p>
                <a:pPr defTabSz="25913596">
                  <a:spcAft>
                    <a:spcPts val="193"/>
                  </a:spcAft>
                  <a:buClr>
                    <a:schemeClr val="accent6"/>
                  </a:buClr>
                  <a:tabLst>
                    <a:tab pos="228082" algn="l"/>
                    <a:tab pos="456164" algn="l"/>
                    <a:tab pos="684245" algn="l"/>
                    <a:tab pos="912327" algn="l"/>
                    <a:tab pos="1140410" algn="l"/>
                    <a:tab pos="1368491" algn="l"/>
                    <a:tab pos="1596573" algn="l"/>
                    <a:tab pos="1824655" algn="l"/>
                    <a:tab pos="2052737" algn="l"/>
                    <a:tab pos="2280818" algn="l"/>
                    <a:tab pos="2508900" algn="l"/>
                    <a:tab pos="2736982" algn="l"/>
                  </a:tabLst>
                  <a:defRPr/>
                </a:pPr>
                <a:r>
                  <a:rPr lang="ru-RU" sz="1050" b="1" dirty="0">
                    <a:solidFill>
                      <a:schemeClr val="accent6"/>
                    </a:solidFill>
                  </a:rPr>
                  <a:t>Обучающий курс по «зеленому» ГОСТ Р для </a:t>
                </a:r>
                <a:r>
                  <a:rPr lang="ru-RU" sz="1050" b="1" dirty="0" smtClean="0">
                    <a:solidFill>
                      <a:schemeClr val="accent6"/>
                    </a:solidFill>
                  </a:rPr>
                  <a:t>МКД</a:t>
                </a:r>
                <a:endParaRPr lang="ru-RU" sz="1050" b="1" dirty="0">
                  <a:solidFill>
                    <a:schemeClr val="accent6"/>
                  </a:solidFill>
                </a:endParaRPr>
              </a:p>
            </p:txBody>
          </p:sp>
        </p:grpSp>
        <p:sp>
          <p:nvSpPr>
            <p:cNvPr id="31" name="Прямоугольник 30"/>
            <p:cNvSpPr/>
            <p:nvPr/>
          </p:nvSpPr>
          <p:spPr>
            <a:xfrm>
              <a:off x="551574" y="2793380"/>
              <a:ext cx="2412000" cy="64633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defTabSz="25913596">
                <a:spcAft>
                  <a:spcPts val="193"/>
                </a:spcAft>
                <a:buClr>
                  <a:schemeClr val="accent6"/>
                </a:buClr>
                <a:tabLst>
                  <a:tab pos="228082" algn="l"/>
                  <a:tab pos="456164" algn="l"/>
                  <a:tab pos="684245" algn="l"/>
                  <a:tab pos="912327" algn="l"/>
                  <a:tab pos="1140410" algn="l"/>
                  <a:tab pos="1368491" algn="l"/>
                  <a:tab pos="1596573" algn="l"/>
                  <a:tab pos="1824655" algn="l"/>
                  <a:tab pos="2052737" algn="l"/>
                  <a:tab pos="2280818" algn="l"/>
                  <a:tab pos="2508900" algn="l"/>
                  <a:tab pos="2736982" algn="l"/>
                </a:tabLst>
                <a:defRPr/>
              </a:pPr>
              <a:r>
                <a:rPr lang="ru-RU" sz="1050" dirty="0"/>
                <a:t>Запущена коммерческая обучающая программа Цифровой академии ДОМ.РФ и НИУ ВШЭ по «зеленому» </a:t>
              </a:r>
              <a:r>
                <a:rPr lang="ru-RU" sz="1050" dirty="0" smtClean="0"/>
                <a:t>строительству</a:t>
              </a:r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259200" y="1386992"/>
            <a:ext cx="2704374" cy="932598"/>
            <a:chOff x="259200" y="1386992"/>
            <a:chExt cx="2704374" cy="932598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551574" y="1673259"/>
              <a:ext cx="2412000" cy="64633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defTabSz="25913596">
                <a:spcAft>
                  <a:spcPts val="193"/>
                </a:spcAft>
                <a:buClr>
                  <a:schemeClr val="accent6"/>
                </a:buClr>
                <a:tabLst>
                  <a:tab pos="228082" algn="l"/>
                  <a:tab pos="456164" algn="l"/>
                  <a:tab pos="684245" algn="l"/>
                  <a:tab pos="912327" algn="l"/>
                  <a:tab pos="1140410" algn="l"/>
                  <a:tab pos="1368491" algn="l"/>
                  <a:tab pos="1596573" algn="l"/>
                  <a:tab pos="1824655" algn="l"/>
                  <a:tab pos="2052737" algn="l"/>
                  <a:tab pos="2280818" algn="l"/>
                  <a:tab pos="2508900" algn="l"/>
                  <a:tab pos="2736982" algn="l"/>
                </a:tabLst>
                <a:defRPr/>
              </a:pPr>
              <a:r>
                <a:rPr lang="ru-RU" sz="1050" dirty="0"/>
                <a:t>ДОМ.РФ совместно с ведущими организаторами профильных премий создал номинации для «зеленых» </a:t>
              </a:r>
              <a:r>
                <a:rPr lang="ru-RU" sz="1050" dirty="0" smtClean="0"/>
                <a:t>застройщиков</a:t>
              </a:r>
              <a:endParaRPr lang="ru-RU" sz="1050" dirty="0"/>
            </a:p>
          </p:txBody>
        </p:sp>
        <p:grpSp>
          <p:nvGrpSpPr>
            <p:cNvPr id="42" name="Группа 41"/>
            <p:cNvGrpSpPr/>
            <p:nvPr/>
          </p:nvGrpSpPr>
          <p:grpSpPr>
            <a:xfrm>
              <a:off x="259200" y="1386992"/>
              <a:ext cx="2704374" cy="216000"/>
              <a:chOff x="238200" y="1477457"/>
              <a:chExt cx="2704374" cy="216000"/>
            </a:xfrm>
          </p:grpSpPr>
          <p:sp>
            <p:nvSpPr>
              <p:cNvPr id="12" name="Прямоугольник 11">
                <a:extLst>
                  <a:ext uri="{FF2B5EF4-FFF2-40B4-BE49-F238E27FC236}">
                    <a16:creationId xmlns:a16="http://schemas.microsoft.com/office/drawing/2014/main" id="{609C0895-FD1A-7D43-78A2-C73BBB851D30}"/>
                  </a:ext>
                </a:extLst>
              </p:cNvPr>
              <p:cNvSpPr/>
              <p:nvPr/>
            </p:nvSpPr>
            <p:spPr>
              <a:xfrm>
                <a:off x="530574" y="1504666"/>
                <a:ext cx="2412000" cy="161583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defTabSz="25913596">
                  <a:spcAft>
                    <a:spcPts val="193"/>
                  </a:spcAft>
                  <a:buClr>
                    <a:schemeClr val="accent6"/>
                  </a:buClr>
                  <a:tabLst>
                    <a:tab pos="228082" algn="l"/>
                    <a:tab pos="456164" algn="l"/>
                    <a:tab pos="684245" algn="l"/>
                    <a:tab pos="912327" algn="l"/>
                    <a:tab pos="1140410" algn="l"/>
                    <a:tab pos="1368491" algn="l"/>
                    <a:tab pos="1596573" algn="l"/>
                    <a:tab pos="1824655" algn="l"/>
                    <a:tab pos="2052737" algn="l"/>
                    <a:tab pos="2280818" algn="l"/>
                    <a:tab pos="2508900" algn="l"/>
                    <a:tab pos="2736982" algn="l"/>
                  </a:tabLst>
                  <a:defRPr/>
                </a:pPr>
                <a:r>
                  <a:rPr lang="ru-RU" sz="1050" b="1" dirty="0">
                    <a:solidFill>
                      <a:schemeClr val="accent6"/>
                    </a:solidFill>
                  </a:rPr>
                  <a:t>Премии для застройщиков </a:t>
                </a:r>
              </a:p>
            </p:txBody>
          </p:sp>
          <p:sp>
            <p:nvSpPr>
              <p:cNvPr id="43" name="Полилиния: фигура 37">
                <a:extLst>
                  <a:ext uri="{FF2B5EF4-FFF2-40B4-BE49-F238E27FC236}">
                    <a16:creationId xmlns:a16="http://schemas.microsoft.com/office/drawing/2014/main" id="{7E843316-5738-4F1F-AD29-31CC765E91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8200" y="1477457"/>
                <a:ext cx="209512" cy="216000"/>
              </a:xfrm>
              <a:custGeom>
                <a:avLst/>
                <a:gdLst>
                  <a:gd name="connsiteX0" fmla="*/ 41148 w 242744"/>
                  <a:gd name="connsiteY0" fmla="*/ 84098 h 250261"/>
                  <a:gd name="connsiteX1" fmla="*/ 38433 w 242744"/>
                  <a:gd name="connsiteY1" fmla="*/ 78573 h 250261"/>
                  <a:gd name="connsiteX2" fmla="*/ 68294 w 242744"/>
                  <a:gd name="connsiteY2" fmla="*/ 4516 h 250261"/>
                  <a:gd name="connsiteX3" fmla="*/ 142351 w 242744"/>
                  <a:gd name="connsiteY3" fmla="*/ 34377 h 250261"/>
                  <a:gd name="connsiteX4" fmla="*/ 136731 w 242744"/>
                  <a:gd name="connsiteY4" fmla="*/ 84098 h 250261"/>
                  <a:gd name="connsiteX5" fmla="*/ 224219 w 242744"/>
                  <a:gd name="connsiteY5" fmla="*/ 137247 h 250261"/>
                  <a:gd name="connsiteX6" fmla="*/ 224219 w 242744"/>
                  <a:gd name="connsiteY6" fmla="*/ 93623 h 250261"/>
                  <a:gd name="connsiteX7" fmla="*/ 214694 w 242744"/>
                  <a:gd name="connsiteY7" fmla="*/ 84098 h 250261"/>
                  <a:gd name="connsiteX8" fmla="*/ 9525 w 242744"/>
                  <a:gd name="connsiteY8" fmla="*/ 84098 h 250261"/>
                  <a:gd name="connsiteX9" fmla="*/ 0 w 242744"/>
                  <a:gd name="connsiteY9" fmla="*/ 93623 h 250261"/>
                  <a:gd name="connsiteX10" fmla="*/ 0 w 242744"/>
                  <a:gd name="connsiteY10" fmla="*/ 240736 h 250261"/>
                  <a:gd name="connsiteX11" fmla="*/ 9525 w 242744"/>
                  <a:gd name="connsiteY11" fmla="*/ 250261 h 250261"/>
                  <a:gd name="connsiteX12" fmla="*/ 214694 w 242744"/>
                  <a:gd name="connsiteY12" fmla="*/ 250261 h 250261"/>
                  <a:gd name="connsiteX13" fmla="*/ 224219 w 242744"/>
                  <a:gd name="connsiteY13" fmla="*/ 240736 h 250261"/>
                  <a:gd name="connsiteX14" fmla="*/ 224219 w 242744"/>
                  <a:gd name="connsiteY14" fmla="*/ 197112 h 250261"/>
                  <a:gd name="connsiteX15" fmla="*/ 173069 w 242744"/>
                  <a:gd name="connsiteY15" fmla="*/ 137247 h 250261"/>
                  <a:gd name="connsiteX16" fmla="*/ 143161 w 242744"/>
                  <a:gd name="connsiteY16" fmla="*/ 168108 h 250261"/>
                  <a:gd name="connsiteX17" fmla="*/ 174308 w 242744"/>
                  <a:gd name="connsiteY17" fmla="*/ 197112 h 250261"/>
                  <a:gd name="connsiteX18" fmla="*/ 233220 w 242744"/>
                  <a:gd name="connsiteY18" fmla="*/ 197112 h 250261"/>
                  <a:gd name="connsiteX19" fmla="*/ 242745 w 242744"/>
                  <a:gd name="connsiteY19" fmla="*/ 187587 h 250261"/>
                  <a:gd name="connsiteX20" fmla="*/ 242745 w 242744"/>
                  <a:gd name="connsiteY20" fmla="*/ 146772 h 250261"/>
                  <a:gd name="connsiteX21" fmla="*/ 233220 w 242744"/>
                  <a:gd name="connsiteY21" fmla="*/ 137247 h 250261"/>
                  <a:gd name="connsiteX22" fmla="*/ 173069 w 242744"/>
                  <a:gd name="connsiteY22" fmla="*/ 137247 h 250261"/>
                  <a:gd name="connsiteX23" fmla="*/ 174450 w 242744"/>
                  <a:gd name="connsiteY23" fmla="*/ 153344 h 250261"/>
                  <a:gd name="connsiteX24" fmla="*/ 160639 w 242744"/>
                  <a:gd name="connsiteY24" fmla="*/ 167156 h 250261"/>
                  <a:gd name="connsiteX25" fmla="*/ 174450 w 242744"/>
                  <a:gd name="connsiteY25" fmla="*/ 180967 h 250261"/>
                  <a:gd name="connsiteX26" fmla="*/ 188262 w 242744"/>
                  <a:gd name="connsiteY26" fmla="*/ 167156 h 250261"/>
                  <a:gd name="connsiteX27" fmla="*/ 174450 w 242744"/>
                  <a:gd name="connsiteY27" fmla="*/ 153344 h 250261"/>
                  <a:gd name="connsiteX28" fmla="*/ 87916 w 242744"/>
                  <a:gd name="connsiteY28" fmla="*/ 84050 h 250261"/>
                  <a:gd name="connsiteX29" fmla="*/ 112109 w 242744"/>
                  <a:gd name="connsiteY29" fmla="*/ 64286 h 250261"/>
                  <a:gd name="connsiteX30" fmla="*/ 78248 w 242744"/>
                  <a:gd name="connsiteY30" fmla="*/ 73239 h 250261"/>
                  <a:gd name="connsiteX31" fmla="*/ 88106 w 242744"/>
                  <a:gd name="connsiteY31" fmla="*/ 65191 h 250261"/>
                  <a:gd name="connsiteX32" fmla="*/ 74438 w 242744"/>
                  <a:gd name="connsiteY32" fmla="*/ 21852 h 250261"/>
                  <a:gd name="connsiteX33" fmla="*/ 61341 w 242744"/>
                  <a:gd name="connsiteY33" fmla="*/ 32567 h 250261"/>
                  <a:gd name="connsiteX34" fmla="*/ 88059 w 242744"/>
                  <a:gd name="connsiteY34" fmla="*/ 65238 h 250261"/>
                  <a:gd name="connsiteX35" fmla="*/ 101155 w 242744"/>
                  <a:gd name="connsiteY35" fmla="*/ 54523 h 250261"/>
                  <a:gd name="connsiteX36" fmla="*/ 104108 w 242744"/>
                  <a:gd name="connsiteY36" fmla="*/ 24805 h 250261"/>
                  <a:gd name="connsiteX37" fmla="*/ 74390 w 242744"/>
                  <a:gd name="connsiteY37" fmla="*/ 21852 h 250261"/>
                  <a:gd name="connsiteX38" fmla="*/ 61341 w 242744"/>
                  <a:gd name="connsiteY38" fmla="*/ 32567 h 250261"/>
                  <a:gd name="connsiteX39" fmla="*/ 103489 w 242744"/>
                  <a:gd name="connsiteY39" fmla="*/ 84098 h 250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42744" h="250261">
                    <a:moveTo>
                      <a:pt x="41148" y="84098"/>
                    </a:moveTo>
                    <a:cubicBezTo>
                      <a:pt x="40481" y="82764"/>
                      <a:pt x="39957" y="82193"/>
                      <a:pt x="38433" y="78573"/>
                    </a:cubicBezTo>
                    <a:cubicBezTo>
                      <a:pt x="26241" y="49855"/>
                      <a:pt x="39576" y="16708"/>
                      <a:pt x="68294" y="4516"/>
                    </a:cubicBezTo>
                    <a:cubicBezTo>
                      <a:pt x="97012" y="-7676"/>
                      <a:pt x="130159" y="5659"/>
                      <a:pt x="142351" y="34377"/>
                    </a:cubicBezTo>
                    <a:cubicBezTo>
                      <a:pt x="150209" y="52903"/>
                      <a:pt x="144685" y="71858"/>
                      <a:pt x="136731" y="84098"/>
                    </a:cubicBezTo>
                    <a:moveTo>
                      <a:pt x="224219" y="137247"/>
                    </a:moveTo>
                    <a:lnTo>
                      <a:pt x="224219" y="93623"/>
                    </a:lnTo>
                    <a:cubicBezTo>
                      <a:pt x="224219" y="88384"/>
                      <a:pt x="219932" y="84098"/>
                      <a:pt x="214694" y="84098"/>
                    </a:cubicBezTo>
                    <a:lnTo>
                      <a:pt x="9525" y="84098"/>
                    </a:lnTo>
                    <a:cubicBezTo>
                      <a:pt x="4286" y="84098"/>
                      <a:pt x="0" y="88384"/>
                      <a:pt x="0" y="93623"/>
                    </a:cubicBezTo>
                    <a:lnTo>
                      <a:pt x="0" y="240736"/>
                    </a:lnTo>
                    <a:cubicBezTo>
                      <a:pt x="0" y="245975"/>
                      <a:pt x="4286" y="250261"/>
                      <a:pt x="9525" y="250261"/>
                    </a:cubicBezTo>
                    <a:lnTo>
                      <a:pt x="214694" y="250261"/>
                    </a:lnTo>
                    <a:cubicBezTo>
                      <a:pt x="219932" y="250261"/>
                      <a:pt x="224219" y="245975"/>
                      <a:pt x="224219" y="240736"/>
                    </a:cubicBezTo>
                    <a:lnTo>
                      <a:pt x="224219" y="197112"/>
                    </a:lnTo>
                    <a:moveTo>
                      <a:pt x="173069" y="137247"/>
                    </a:moveTo>
                    <a:cubicBezTo>
                      <a:pt x="156258" y="137247"/>
                      <a:pt x="142637" y="151154"/>
                      <a:pt x="143161" y="168108"/>
                    </a:cubicBezTo>
                    <a:cubicBezTo>
                      <a:pt x="143685" y="185063"/>
                      <a:pt x="157925" y="197112"/>
                      <a:pt x="174308" y="197112"/>
                    </a:cubicBezTo>
                    <a:lnTo>
                      <a:pt x="233220" y="197112"/>
                    </a:lnTo>
                    <a:cubicBezTo>
                      <a:pt x="238458" y="197112"/>
                      <a:pt x="242745" y="192826"/>
                      <a:pt x="242745" y="187587"/>
                    </a:cubicBezTo>
                    <a:lnTo>
                      <a:pt x="242745" y="146772"/>
                    </a:lnTo>
                    <a:cubicBezTo>
                      <a:pt x="242745" y="141533"/>
                      <a:pt x="238458" y="137247"/>
                      <a:pt x="233220" y="137247"/>
                    </a:cubicBezTo>
                    <a:lnTo>
                      <a:pt x="173069" y="137247"/>
                    </a:lnTo>
                    <a:close/>
                    <a:moveTo>
                      <a:pt x="174450" y="153344"/>
                    </a:moveTo>
                    <a:cubicBezTo>
                      <a:pt x="166830" y="153344"/>
                      <a:pt x="160639" y="159536"/>
                      <a:pt x="160639" y="167156"/>
                    </a:cubicBezTo>
                    <a:cubicBezTo>
                      <a:pt x="160639" y="174776"/>
                      <a:pt x="166830" y="180967"/>
                      <a:pt x="174450" y="180967"/>
                    </a:cubicBezTo>
                    <a:cubicBezTo>
                      <a:pt x="182070" y="180967"/>
                      <a:pt x="188262" y="174776"/>
                      <a:pt x="188262" y="167156"/>
                    </a:cubicBezTo>
                    <a:cubicBezTo>
                      <a:pt x="188262" y="159536"/>
                      <a:pt x="182070" y="153344"/>
                      <a:pt x="174450" y="153344"/>
                    </a:cubicBezTo>
                    <a:close/>
                    <a:moveTo>
                      <a:pt x="87916" y="84050"/>
                    </a:moveTo>
                    <a:lnTo>
                      <a:pt x="112109" y="64286"/>
                    </a:lnTo>
                    <a:moveTo>
                      <a:pt x="78248" y="73239"/>
                    </a:moveTo>
                    <a:lnTo>
                      <a:pt x="88106" y="65191"/>
                    </a:lnTo>
                    <a:moveTo>
                      <a:pt x="74438" y="21852"/>
                    </a:moveTo>
                    <a:lnTo>
                      <a:pt x="61341" y="32567"/>
                    </a:lnTo>
                    <a:lnTo>
                      <a:pt x="88059" y="65238"/>
                    </a:lnTo>
                    <a:lnTo>
                      <a:pt x="101155" y="54523"/>
                    </a:lnTo>
                    <a:cubicBezTo>
                      <a:pt x="110157" y="47141"/>
                      <a:pt x="111490" y="33853"/>
                      <a:pt x="104108" y="24805"/>
                    </a:cubicBezTo>
                    <a:cubicBezTo>
                      <a:pt x="96726" y="15803"/>
                      <a:pt x="83439" y="14470"/>
                      <a:pt x="74390" y="21852"/>
                    </a:cubicBezTo>
                    <a:close/>
                    <a:moveTo>
                      <a:pt x="61341" y="32567"/>
                    </a:moveTo>
                    <a:lnTo>
                      <a:pt x="103489" y="84098"/>
                    </a:lnTo>
                  </a:path>
                </a:pathLst>
              </a:custGeom>
              <a:noFill/>
              <a:ln w="9525" cap="rnd">
                <a:solidFill>
                  <a:srgbClr val="8BC5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76" name="Группа 75"/>
          <p:cNvGrpSpPr/>
          <p:nvPr/>
        </p:nvGrpSpPr>
        <p:grpSpPr>
          <a:xfrm>
            <a:off x="259200" y="3892812"/>
            <a:ext cx="2693501" cy="1094180"/>
            <a:chOff x="301825" y="3892812"/>
            <a:chExt cx="2693501" cy="1094180"/>
          </a:xfrm>
        </p:grpSpPr>
        <p:sp>
          <p:nvSpPr>
            <p:cNvPr id="33" name="Прямоугольник 32"/>
            <p:cNvSpPr/>
            <p:nvPr/>
          </p:nvSpPr>
          <p:spPr>
            <a:xfrm>
              <a:off x="583326" y="4179079"/>
              <a:ext cx="2412000" cy="807913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defTabSz="25913596">
                <a:spcAft>
                  <a:spcPts val="193"/>
                </a:spcAft>
                <a:buClr>
                  <a:schemeClr val="accent6"/>
                </a:buClr>
                <a:tabLst>
                  <a:tab pos="228082" algn="l"/>
                  <a:tab pos="456164" algn="l"/>
                  <a:tab pos="684245" algn="l"/>
                  <a:tab pos="912327" algn="l"/>
                  <a:tab pos="1140410" algn="l"/>
                  <a:tab pos="1368491" algn="l"/>
                  <a:tab pos="1596573" algn="l"/>
                  <a:tab pos="1824655" algn="l"/>
                  <a:tab pos="2052737" algn="l"/>
                  <a:tab pos="2280818" algn="l"/>
                  <a:tab pos="2508900" algn="l"/>
                  <a:tab pos="2736982" algn="l"/>
                </a:tabLst>
                <a:defRPr/>
              </a:pPr>
              <a:r>
                <a:rPr lang="ru-RU" sz="1050" dirty="0"/>
                <a:t>В Группе запущен проект «Безбумажный офис». </a:t>
              </a:r>
              <a:r>
                <a:rPr lang="ru-RU" sz="1050" dirty="0" smtClean="0"/>
                <a:t/>
              </a:r>
              <a:br>
                <a:rPr lang="ru-RU" sz="1050" dirty="0" smtClean="0"/>
              </a:br>
              <a:r>
                <a:rPr lang="ru-RU" sz="1050" dirty="0" smtClean="0"/>
                <a:t>Реализуется </a:t>
              </a:r>
              <a:r>
                <a:rPr lang="ru-RU" sz="1050" dirty="0"/>
                <a:t>комплексная программа экологического просвещения сотрудников</a:t>
              </a:r>
            </a:p>
          </p:txBody>
        </p:sp>
        <p:grpSp>
          <p:nvGrpSpPr>
            <p:cNvPr id="46" name="Группа 45"/>
            <p:cNvGrpSpPr/>
            <p:nvPr/>
          </p:nvGrpSpPr>
          <p:grpSpPr>
            <a:xfrm>
              <a:off x="301825" y="3892812"/>
              <a:ext cx="2693501" cy="216000"/>
              <a:chOff x="249073" y="3629150"/>
              <a:chExt cx="2693501" cy="216000"/>
            </a:xfrm>
          </p:grpSpPr>
          <p:sp>
            <p:nvSpPr>
              <p:cNvPr id="32" name="Прямоугольник 31"/>
              <p:cNvSpPr/>
              <p:nvPr/>
            </p:nvSpPr>
            <p:spPr>
              <a:xfrm>
                <a:off x="530574" y="3656359"/>
                <a:ext cx="2412000" cy="161583"/>
              </a:xfrm>
              <a:prstGeom prst="rect">
                <a:avLst/>
              </a:prstGeom>
            </p:spPr>
            <p:txBody>
              <a:bodyPr lIns="0" tIns="0" rIns="0" bIns="0">
                <a:spAutoFit/>
              </a:bodyPr>
              <a:lstStyle/>
              <a:p>
                <a:pPr defTabSz="25913596">
                  <a:spcAft>
                    <a:spcPts val="193"/>
                  </a:spcAft>
                  <a:buClr>
                    <a:schemeClr val="accent6"/>
                  </a:buClr>
                  <a:tabLst>
                    <a:tab pos="228082" algn="l"/>
                    <a:tab pos="456164" algn="l"/>
                    <a:tab pos="684245" algn="l"/>
                    <a:tab pos="912327" algn="l"/>
                    <a:tab pos="1140410" algn="l"/>
                    <a:tab pos="1368491" algn="l"/>
                    <a:tab pos="1596573" algn="l"/>
                    <a:tab pos="1824655" algn="l"/>
                    <a:tab pos="2052737" algn="l"/>
                    <a:tab pos="2280818" algn="l"/>
                    <a:tab pos="2508900" algn="l"/>
                    <a:tab pos="2736982" algn="l"/>
                  </a:tabLst>
                  <a:defRPr/>
                </a:pPr>
                <a:r>
                  <a:rPr lang="ru-RU" sz="1050" b="1" dirty="0">
                    <a:solidFill>
                      <a:schemeClr val="accent6"/>
                    </a:solidFill>
                  </a:rPr>
                  <a:t>«Зеленый» офис </a:t>
                </a:r>
              </a:p>
            </p:txBody>
          </p:sp>
          <p:sp>
            <p:nvSpPr>
              <p:cNvPr id="44" name="Полилиния: фигура 80">
                <a:extLst>
                  <a:ext uri="{FF2B5EF4-FFF2-40B4-BE49-F238E27FC236}">
                    <a16:creationId xmlns:a16="http://schemas.microsoft.com/office/drawing/2014/main" id="{3EDEABD1-14A5-4C60-B382-D76F62F2E8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9073" y="3629150"/>
                <a:ext cx="187767" cy="216000"/>
              </a:xfrm>
              <a:custGeom>
                <a:avLst/>
                <a:gdLst>
                  <a:gd name="connsiteX0" fmla="*/ 98155 w 223313"/>
                  <a:gd name="connsiteY0" fmla="*/ 200453 h 256890"/>
                  <a:gd name="connsiteX1" fmla="*/ 12049 w 223313"/>
                  <a:gd name="connsiteY1" fmla="*/ 200453 h 256890"/>
                  <a:gd name="connsiteX2" fmla="*/ 12049 w 223313"/>
                  <a:gd name="connsiteY2" fmla="*/ 9525 h 256890"/>
                  <a:gd name="connsiteX3" fmla="*/ 21574 w 223313"/>
                  <a:gd name="connsiteY3" fmla="*/ 0 h 256890"/>
                  <a:gd name="connsiteX4" fmla="*/ 123491 w 223313"/>
                  <a:gd name="connsiteY4" fmla="*/ 0 h 256890"/>
                  <a:gd name="connsiteX5" fmla="*/ 133016 w 223313"/>
                  <a:gd name="connsiteY5" fmla="*/ 9525 h 256890"/>
                  <a:gd name="connsiteX6" fmla="*/ 133016 w 223313"/>
                  <a:gd name="connsiteY6" fmla="*/ 176593 h 256890"/>
                  <a:gd name="connsiteX7" fmla="*/ 0 w 223313"/>
                  <a:gd name="connsiteY7" fmla="*/ 200453 h 256890"/>
                  <a:gd name="connsiteX8" fmla="*/ 98155 w 223313"/>
                  <a:gd name="connsiteY8" fmla="*/ 200453 h 256890"/>
                  <a:gd name="connsiteX9" fmla="*/ 104346 w 223313"/>
                  <a:gd name="connsiteY9" fmla="*/ 23241 h 256890"/>
                  <a:gd name="connsiteX10" fmla="*/ 104346 w 223313"/>
                  <a:gd name="connsiteY10" fmla="*/ 52626 h 256890"/>
                  <a:gd name="connsiteX11" fmla="*/ 104346 w 223313"/>
                  <a:gd name="connsiteY11" fmla="*/ 82010 h 256890"/>
                  <a:gd name="connsiteX12" fmla="*/ 104346 w 223313"/>
                  <a:gd name="connsiteY12" fmla="*/ 111395 h 256890"/>
                  <a:gd name="connsiteX13" fmla="*/ 104346 w 223313"/>
                  <a:gd name="connsiteY13" fmla="*/ 140779 h 256890"/>
                  <a:gd name="connsiteX14" fmla="*/ 104346 w 223313"/>
                  <a:gd name="connsiteY14" fmla="*/ 170164 h 256890"/>
                  <a:gd name="connsiteX15" fmla="*/ 40719 w 223313"/>
                  <a:gd name="connsiteY15" fmla="*/ 23336 h 256890"/>
                  <a:gd name="connsiteX16" fmla="*/ 40719 w 223313"/>
                  <a:gd name="connsiteY16" fmla="*/ 52721 h 256890"/>
                  <a:gd name="connsiteX17" fmla="*/ 40719 w 223313"/>
                  <a:gd name="connsiteY17" fmla="*/ 82105 h 256890"/>
                  <a:gd name="connsiteX18" fmla="*/ 40719 w 223313"/>
                  <a:gd name="connsiteY18" fmla="*/ 111490 h 256890"/>
                  <a:gd name="connsiteX19" fmla="*/ 40719 w 223313"/>
                  <a:gd name="connsiteY19" fmla="*/ 140875 h 256890"/>
                  <a:gd name="connsiteX20" fmla="*/ 40719 w 223313"/>
                  <a:gd name="connsiteY20" fmla="*/ 170259 h 256890"/>
                  <a:gd name="connsiteX21" fmla="*/ 72533 w 223313"/>
                  <a:gd name="connsiteY21" fmla="*/ 23432 h 256890"/>
                  <a:gd name="connsiteX22" fmla="*/ 72533 w 223313"/>
                  <a:gd name="connsiteY22" fmla="*/ 52816 h 256890"/>
                  <a:gd name="connsiteX23" fmla="*/ 72533 w 223313"/>
                  <a:gd name="connsiteY23" fmla="*/ 82201 h 256890"/>
                  <a:gd name="connsiteX24" fmla="*/ 72533 w 223313"/>
                  <a:gd name="connsiteY24" fmla="*/ 111586 h 256890"/>
                  <a:gd name="connsiteX25" fmla="*/ 72533 w 223313"/>
                  <a:gd name="connsiteY25" fmla="*/ 140970 h 256890"/>
                  <a:gd name="connsiteX26" fmla="*/ 72533 w 223313"/>
                  <a:gd name="connsiteY26" fmla="*/ 200692 h 256890"/>
                  <a:gd name="connsiteX27" fmla="*/ 206025 w 223313"/>
                  <a:gd name="connsiteY27" fmla="*/ 179070 h 256890"/>
                  <a:gd name="connsiteX28" fmla="*/ 156638 w 223313"/>
                  <a:gd name="connsiteY28" fmla="*/ 171307 h 256890"/>
                  <a:gd name="connsiteX29" fmla="*/ 98155 w 223313"/>
                  <a:gd name="connsiteY29" fmla="*/ 200692 h 256890"/>
                  <a:gd name="connsiteX30" fmla="*/ 107156 w 223313"/>
                  <a:gd name="connsiteY30" fmla="*/ 221170 h 256890"/>
                  <a:gd name="connsiteX31" fmla="*/ 85725 w 223313"/>
                  <a:gd name="connsiteY31" fmla="*/ 215455 h 256890"/>
                  <a:gd name="connsiteX32" fmla="*/ 70865 w 223313"/>
                  <a:gd name="connsiteY32" fmla="*/ 225647 h 256890"/>
                  <a:gd name="connsiteX33" fmla="*/ 42433 w 223313"/>
                  <a:gd name="connsiteY33" fmla="*/ 233076 h 256890"/>
                  <a:gd name="connsiteX34" fmla="*/ 151399 w 223313"/>
                  <a:gd name="connsiteY34" fmla="*/ 250412 h 256890"/>
                  <a:gd name="connsiteX35" fmla="*/ 206073 w 223313"/>
                  <a:gd name="connsiteY35" fmla="*/ 179070 h 256890"/>
                  <a:gd name="connsiteX36" fmla="*/ 99203 w 223313"/>
                  <a:gd name="connsiteY36" fmla="*/ 234077 h 256890"/>
                  <a:gd name="connsiteX37" fmla="*/ 168926 w 223313"/>
                  <a:gd name="connsiteY37" fmla="*/ 218408 h 256890"/>
                  <a:gd name="connsiteX38" fmla="*/ 223313 w 223313"/>
                  <a:gd name="connsiteY38" fmla="*/ 139398 h 256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23313" h="256890">
                    <a:moveTo>
                      <a:pt x="98155" y="200453"/>
                    </a:moveTo>
                    <a:lnTo>
                      <a:pt x="12049" y="200453"/>
                    </a:lnTo>
                    <a:lnTo>
                      <a:pt x="12049" y="9525"/>
                    </a:lnTo>
                    <a:cubicBezTo>
                      <a:pt x="12049" y="4286"/>
                      <a:pt x="16335" y="0"/>
                      <a:pt x="21574" y="0"/>
                    </a:cubicBezTo>
                    <a:lnTo>
                      <a:pt x="123491" y="0"/>
                    </a:lnTo>
                    <a:cubicBezTo>
                      <a:pt x="128730" y="0"/>
                      <a:pt x="133016" y="4286"/>
                      <a:pt x="133016" y="9525"/>
                    </a:cubicBezTo>
                    <a:lnTo>
                      <a:pt x="133016" y="176593"/>
                    </a:lnTo>
                    <a:moveTo>
                      <a:pt x="0" y="200453"/>
                    </a:moveTo>
                    <a:lnTo>
                      <a:pt x="98155" y="200453"/>
                    </a:lnTo>
                    <a:moveTo>
                      <a:pt x="104346" y="23241"/>
                    </a:moveTo>
                    <a:lnTo>
                      <a:pt x="104346" y="52626"/>
                    </a:lnTo>
                    <a:moveTo>
                      <a:pt x="104346" y="82010"/>
                    </a:moveTo>
                    <a:lnTo>
                      <a:pt x="104346" y="111395"/>
                    </a:lnTo>
                    <a:moveTo>
                      <a:pt x="104346" y="140779"/>
                    </a:moveTo>
                    <a:lnTo>
                      <a:pt x="104346" y="170164"/>
                    </a:lnTo>
                    <a:moveTo>
                      <a:pt x="40719" y="23336"/>
                    </a:moveTo>
                    <a:lnTo>
                      <a:pt x="40719" y="52721"/>
                    </a:lnTo>
                    <a:moveTo>
                      <a:pt x="40719" y="82105"/>
                    </a:moveTo>
                    <a:lnTo>
                      <a:pt x="40719" y="111490"/>
                    </a:lnTo>
                    <a:moveTo>
                      <a:pt x="40719" y="140875"/>
                    </a:moveTo>
                    <a:lnTo>
                      <a:pt x="40719" y="170259"/>
                    </a:lnTo>
                    <a:moveTo>
                      <a:pt x="72533" y="23432"/>
                    </a:moveTo>
                    <a:lnTo>
                      <a:pt x="72533" y="52816"/>
                    </a:lnTo>
                    <a:moveTo>
                      <a:pt x="72533" y="82201"/>
                    </a:moveTo>
                    <a:lnTo>
                      <a:pt x="72533" y="111586"/>
                    </a:lnTo>
                    <a:moveTo>
                      <a:pt x="72533" y="140970"/>
                    </a:moveTo>
                    <a:lnTo>
                      <a:pt x="72533" y="200692"/>
                    </a:lnTo>
                    <a:moveTo>
                      <a:pt x="206025" y="179070"/>
                    </a:moveTo>
                    <a:cubicBezTo>
                      <a:pt x="206025" y="179070"/>
                      <a:pt x="190452" y="169021"/>
                      <a:pt x="156638" y="171307"/>
                    </a:cubicBezTo>
                    <a:cubicBezTo>
                      <a:pt x="122158" y="173641"/>
                      <a:pt x="98155" y="200692"/>
                      <a:pt x="98155" y="200692"/>
                    </a:cubicBezTo>
                    <a:lnTo>
                      <a:pt x="107156" y="221170"/>
                    </a:lnTo>
                    <a:lnTo>
                      <a:pt x="85725" y="215455"/>
                    </a:lnTo>
                    <a:cubicBezTo>
                      <a:pt x="85725" y="215455"/>
                      <a:pt x="77628" y="222456"/>
                      <a:pt x="70865" y="225647"/>
                    </a:cubicBezTo>
                    <a:cubicBezTo>
                      <a:pt x="55816" y="232743"/>
                      <a:pt x="42433" y="233076"/>
                      <a:pt x="42433" y="233076"/>
                    </a:cubicBezTo>
                    <a:cubicBezTo>
                      <a:pt x="42433" y="233076"/>
                      <a:pt x="94821" y="271891"/>
                      <a:pt x="151399" y="250412"/>
                    </a:cubicBezTo>
                    <a:cubicBezTo>
                      <a:pt x="201120" y="231505"/>
                      <a:pt x="206073" y="179070"/>
                      <a:pt x="206073" y="179070"/>
                    </a:cubicBezTo>
                    <a:moveTo>
                      <a:pt x="99203" y="234077"/>
                    </a:moveTo>
                    <a:cubicBezTo>
                      <a:pt x="99203" y="234077"/>
                      <a:pt x="132206" y="236696"/>
                      <a:pt x="168926" y="218408"/>
                    </a:cubicBezTo>
                    <a:cubicBezTo>
                      <a:pt x="205644" y="200120"/>
                      <a:pt x="223313" y="139398"/>
                      <a:pt x="223313" y="139398"/>
                    </a:cubicBezTo>
                  </a:path>
                </a:pathLst>
              </a:custGeom>
              <a:noFill/>
              <a:ln w="9525" cap="rnd">
                <a:solidFill>
                  <a:srgbClr val="8BC5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86" name="Группа 85"/>
          <p:cNvGrpSpPr/>
          <p:nvPr/>
        </p:nvGrpSpPr>
        <p:grpSpPr>
          <a:xfrm>
            <a:off x="3272989" y="1386992"/>
            <a:ext cx="2711436" cy="1037720"/>
            <a:chOff x="8623067" y="2401991"/>
            <a:chExt cx="2711436" cy="1037720"/>
          </a:xfrm>
        </p:grpSpPr>
        <p:grpSp>
          <p:nvGrpSpPr>
            <p:cNvPr id="62" name="Группа 61"/>
            <p:cNvGrpSpPr/>
            <p:nvPr/>
          </p:nvGrpSpPr>
          <p:grpSpPr>
            <a:xfrm>
              <a:off x="8623067" y="2401991"/>
              <a:ext cx="2711436" cy="323165"/>
              <a:chOff x="3015972" y="1591605"/>
              <a:chExt cx="2711436" cy="323165"/>
            </a:xfrm>
          </p:grpSpPr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id="{CB1D39A0-28EC-1380-C35F-88D971947574}"/>
                  </a:ext>
                </a:extLst>
              </p:cNvPr>
              <p:cNvSpPr/>
              <p:nvPr/>
            </p:nvSpPr>
            <p:spPr>
              <a:xfrm>
                <a:off x="3315408" y="1591605"/>
                <a:ext cx="2412000" cy="323165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defTabSz="25913596">
                  <a:spcAft>
                    <a:spcPts val="193"/>
                  </a:spcAft>
                  <a:buClr>
                    <a:schemeClr val="accent6"/>
                  </a:buClr>
                  <a:tabLst>
                    <a:tab pos="228082" algn="l"/>
                    <a:tab pos="456164" algn="l"/>
                    <a:tab pos="684245" algn="l"/>
                    <a:tab pos="912327" algn="l"/>
                    <a:tab pos="1140410" algn="l"/>
                    <a:tab pos="1368491" algn="l"/>
                    <a:tab pos="1596573" algn="l"/>
                    <a:tab pos="1824655" algn="l"/>
                    <a:tab pos="2052737" algn="l"/>
                    <a:tab pos="2280818" algn="l"/>
                    <a:tab pos="2508900" algn="l"/>
                    <a:tab pos="2736982" algn="l"/>
                  </a:tabLst>
                  <a:defRPr/>
                </a:pPr>
                <a:r>
                  <a:rPr lang="ru-RU" sz="1050" b="1" dirty="0">
                    <a:solidFill>
                      <a:schemeClr val="accent6"/>
                    </a:solidFill>
                  </a:rPr>
                  <a:t>Благоустройство и </a:t>
                </a:r>
                <a:r>
                  <a:rPr lang="ru-RU" sz="1050" b="1" dirty="0" smtClean="0">
                    <a:solidFill>
                      <a:schemeClr val="accent6"/>
                    </a:solidFill>
                  </a:rPr>
                  <a:t>мастер-планирование</a:t>
                </a:r>
                <a:endParaRPr lang="ru-RU" sz="1050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26" name="Полилиния: фигура 19">
                <a:extLst>
                  <a:ext uri="{FF2B5EF4-FFF2-40B4-BE49-F238E27FC236}">
                    <a16:creationId xmlns:a16="http://schemas.microsoft.com/office/drawing/2014/main" id="{D3DD3949-65E3-45FB-A08B-10052A1AA6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015972" y="1591605"/>
                <a:ext cx="220709" cy="216000"/>
              </a:xfrm>
              <a:custGeom>
                <a:avLst/>
                <a:gdLst>
                  <a:gd name="connsiteX0" fmla="*/ 45148 w 262830"/>
                  <a:gd name="connsiteY0" fmla="*/ 172641 h 257222"/>
                  <a:gd name="connsiteX1" fmla="*/ 45148 w 262830"/>
                  <a:gd name="connsiteY1" fmla="*/ 9525 h 257222"/>
                  <a:gd name="connsiteX2" fmla="*/ 54673 w 262830"/>
                  <a:gd name="connsiteY2" fmla="*/ 0 h 257222"/>
                  <a:gd name="connsiteX3" fmla="*/ 136065 w 262830"/>
                  <a:gd name="connsiteY3" fmla="*/ 0 h 257222"/>
                  <a:gd name="connsiteX4" fmla="*/ 145590 w 262830"/>
                  <a:gd name="connsiteY4" fmla="*/ 9525 h 257222"/>
                  <a:gd name="connsiteX5" fmla="*/ 145590 w 262830"/>
                  <a:gd name="connsiteY5" fmla="*/ 47292 h 257222"/>
                  <a:gd name="connsiteX6" fmla="*/ 145495 w 262830"/>
                  <a:gd name="connsiteY6" fmla="*/ 167878 h 257222"/>
                  <a:gd name="connsiteX7" fmla="*/ 67866 w 262830"/>
                  <a:gd name="connsiteY7" fmla="*/ 23289 h 257222"/>
                  <a:gd name="connsiteX8" fmla="*/ 67866 w 262830"/>
                  <a:gd name="connsiteY8" fmla="*/ 48483 h 257222"/>
                  <a:gd name="connsiteX9" fmla="*/ 96250 w 262830"/>
                  <a:gd name="connsiteY9" fmla="*/ 23289 h 257222"/>
                  <a:gd name="connsiteX10" fmla="*/ 96250 w 262830"/>
                  <a:gd name="connsiteY10" fmla="*/ 48483 h 257222"/>
                  <a:gd name="connsiteX11" fmla="*/ 122873 w 262830"/>
                  <a:gd name="connsiteY11" fmla="*/ 23289 h 257222"/>
                  <a:gd name="connsiteX12" fmla="*/ 122873 w 262830"/>
                  <a:gd name="connsiteY12" fmla="*/ 48483 h 257222"/>
                  <a:gd name="connsiteX13" fmla="*/ 67866 w 262830"/>
                  <a:gd name="connsiteY13" fmla="*/ 69009 h 257222"/>
                  <a:gd name="connsiteX14" fmla="*/ 67866 w 262830"/>
                  <a:gd name="connsiteY14" fmla="*/ 94202 h 257222"/>
                  <a:gd name="connsiteX15" fmla="*/ 96250 w 262830"/>
                  <a:gd name="connsiteY15" fmla="*/ 69009 h 257222"/>
                  <a:gd name="connsiteX16" fmla="*/ 96250 w 262830"/>
                  <a:gd name="connsiteY16" fmla="*/ 94202 h 257222"/>
                  <a:gd name="connsiteX17" fmla="*/ 122873 w 262830"/>
                  <a:gd name="connsiteY17" fmla="*/ 69009 h 257222"/>
                  <a:gd name="connsiteX18" fmla="*/ 122873 w 262830"/>
                  <a:gd name="connsiteY18" fmla="*/ 94202 h 257222"/>
                  <a:gd name="connsiteX19" fmla="*/ 67866 w 262830"/>
                  <a:gd name="connsiteY19" fmla="*/ 115444 h 257222"/>
                  <a:gd name="connsiteX20" fmla="*/ 67866 w 262830"/>
                  <a:gd name="connsiteY20" fmla="*/ 140637 h 257222"/>
                  <a:gd name="connsiteX21" fmla="*/ 96250 w 262830"/>
                  <a:gd name="connsiteY21" fmla="*/ 115444 h 257222"/>
                  <a:gd name="connsiteX22" fmla="*/ 96250 w 262830"/>
                  <a:gd name="connsiteY22" fmla="*/ 140637 h 257222"/>
                  <a:gd name="connsiteX23" fmla="*/ 122873 w 262830"/>
                  <a:gd name="connsiteY23" fmla="*/ 115444 h 257222"/>
                  <a:gd name="connsiteX24" fmla="*/ 122873 w 262830"/>
                  <a:gd name="connsiteY24" fmla="*/ 140637 h 257222"/>
                  <a:gd name="connsiteX25" fmla="*/ 216598 w 262830"/>
                  <a:gd name="connsiteY25" fmla="*/ 163354 h 257222"/>
                  <a:gd name="connsiteX26" fmla="*/ 216598 w 262830"/>
                  <a:gd name="connsiteY26" fmla="*/ 58055 h 257222"/>
                  <a:gd name="connsiteX27" fmla="*/ 207073 w 262830"/>
                  <a:gd name="connsiteY27" fmla="*/ 48530 h 257222"/>
                  <a:gd name="connsiteX28" fmla="*/ 145542 w 262830"/>
                  <a:gd name="connsiteY28" fmla="*/ 48530 h 257222"/>
                  <a:gd name="connsiteX29" fmla="*/ 167260 w 262830"/>
                  <a:gd name="connsiteY29" fmla="*/ 72581 h 257222"/>
                  <a:gd name="connsiteX30" fmla="*/ 167260 w 262830"/>
                  <a:gd name="connsiteY30" fmla="*/ 97774 h 257222"/>
                  <a:gd name="connsiteX31" fmla="*/ 193881 w 262830"/>
                  <a:gd name="connsiteY31" fmla="*/ 72581 h 257222"/>
                  <a:gd name="connsiteX32" fmla="*/ 193881 w 262830"/>
                  <a:gd name="connsiteY32" fmla="*/ 97774 h 257222"/>
                  <a:gd name="connsiteX33" fmla="*/ 167260 w 262830"/>
                  <a:gd name="connsiteY33" fmla="*/ 118301 h 257222"/>
                  <a:gd name="connsiteX34" fmla="*/ 167260 w 262830"/>
                  <a:gd name="connsiteY34" fmla="*/ 143494 h 257222"/>
                  <a:gd name="connsiteX35" fmla="*/ 193881 w 262830"/>
                  <a:gd name="connsiteY35" fmla="*/ 118301 h 257222"/>
                  <a:gd name="connsiteX36" fmla="*/ 193881 w 262830"/>
                  <a:gd name="connsiteY36" fmla="*/ 143494 h 257222"/>
                  <a:gd name="connsiteX37" fmla="*/ 103727 w 262830"/>
                  <a:gd name="connsiteY37" fmla="*/ 194549 h 257222"/>
                  <a:gd name="connsiteX38" fmla="*/ 166544 w 262830"/>
                  <a:gd name="connsiteY38" fmla="*/ 193548 h 257222"/>
                  <a:gd name="connsiteX39" fmla="*/ 164831 w 262830"/>
                  <a:gd name="connsiteY39" fmla="*/ 171403 h 257222"/>
                  <a:gd name="connsiteX40" fmla="*/ 64627 w 262830"/>
                  <a:gd name="connsiteY40" fmla="*/ 156829 h 257222"/>
                  <a:gd name="connsiteX41" fmla="*/ 11573 w 262830"/>
                  <a:gd name="connsiteY41" fmla="*/ 202740 h 257222"/>
                  <a:gd name="connsiteX42" fmla="*/ 49197 w 262830"/>
                  <a:gd name="connsiteY42" fmla="*/ 247031 h 257222"/>
                  <a:gd name="connsiteX43" fmla="*/ 70342 w 262830"/>
                  <a:gd name="connsiteY43" fmla="*/ 228695 h 257222"/>
                  <a:gd name="connsiteX44" fmla="*/ 179070 w 262830"/>
                  <a:gd name="connsiteY44" fmla="*/ 228695 h 257222"/>
                  <a:gd name="connsiteX45" fmla="*/ 259842 w 262830"/>
                  <a:gd name="connsiteY45" fmla="*/ 161544 h 257222"/>
                  <a:gd name="connsiteX46" fmla="*/ 242315 w 262830"/>
                  <a:gd name="connsiteY46" fmla="*/ 149114 h 257222"/>
                  <a:gd name="connsiteX47" fmla="*/ 174022 w 262830"/>
                  <a:gd name="connsiteY47" fmla="*/ 187310 h 257222"/>
                  <a:gd name="connsiteX48" fmla="*/ 0 w 262830"/>
                  <a:gd name="connsiteY48" fmla="*/ 189119 h 257222"/>
                  <a:gd name="connsiteX49" fmla="*/ 57864 w 262830"/>
                  <a:gd name="connsiteY49" fmla="*/ 257223 h 257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262830" h="257222">
                    <a:moveTo>
                      <a:pt x="45148" y="172641"/>
                    </a:moveTo>
                    <a:lnTo>
                      <a:pt x="45148" y="9525"/>
                    </a:lnTo>
                    <a:cubicBezTo>
                      <a:pt x="45148" y="4286"/>
                      <a:pt x="49434" y="0"/>
                      <a:pt x="54673" y="0"/>
                    </a:cubicBezTo>
                    <a:lnTo>
                      <a:pt x="136065" y="0"/>
                    </a:lnTo>
                    <a:cubicBezTo>
                      <a:pt x="141303" y="0"/>
                      <a:pt x="145590" y="4286"/>
                      <a:pt x="145590" y="9525"/>
                    </a:cubicBezTo>
                    <a:lnTo>
                      <a:pt x="145590" y="47292"/>
                    </a:lnTo>
                    <a:lnTo>
                      <a:pt x="145495" y="167878"/>
                    </a:lnTo>
                    <a:moveTo>
                      <a:pt x="67866" y="23289"/>
                    </a:moveTo>
                    <a:lnTo>
                      <a:pt x="67866" y="48483"/>
                    </a:lnTo>
                    <a:moveTo>
                      <a:pt x="96250" y="23289"/>
                    </a:moveTo>
                    <a:lnTo>
                      <a:pt x="96250" y="48483"/>
                    </a:lnTo>
                    <a:moveTo>
                      <a:pt x="122873" y="23289"/>
                    </a:moveTo>
                    <a:lnTo>
                      <a:pt x="122873" y="48483"/>
                    </a:lnTo>
                    <a:moveTo>
                      <a:pt x="67866" y="69009"/>
                    </a:moveTo>
                    <a:lnTo>
                      <a:pt x="67866" y="94202"/>
                    </a:lnTo>
                    <a:moveTo>
                      <a:pt x="96250" y="69009"/>
                    </a:moveTo>
                    <a:lnTo>
                      <a:pt x="96250" y="94202"/>
                    </a:lnTo>
                    <a:moveTo>
                      <a:pt x="122873" y="69009"/>
                    </a:moveTo>
                    <a:lnTo>
                      <a:pt x="122873" y="94202"/>
                    </a:lnTo>
                    <a:moveTo>
                      <a:pt x="67866" y="115444"/>
                    </a:moveTo>
                    <a:lnTo>
                      <a:pt x="67866" y="140637"/>
                    </a:lnTo>
                    <a:moveTo>
                      <a:pt x="96250" y="115444"/>
                    </a:moveTo>
                    <a:lnTo>
                      <a:pt x="96250" y="140637"/>
                    </a:lnTo>
                    <a:moveTo>
                      <a:pt x="122873" y="115444"/>
                    </a:moveTo>
                    <a:lnTo>
                      <a:pt x="122873" y="140637"/>
                    </a:lnTo>
                    <a:moveTo>
                      <a:pt x="216598" y="163354"/>
                    </a:moveTo>
                    <a:lnTo>
                      <a:pt x="216598" y="58055"/>
                    </a:lnTo>
                    <a:cubicBezTo>
                      <a:pt x="216598" y="52817"/>
                      <a:pt x="212313" y="48530"/>
                      <a:pt x="207073" y="48530"/>
                    </a:cubicBezTo>
                    <a:lnTo>
                      <a:pt x="145542" y="48530"/>
                    </a:lnTo>
                    <a:moveTo>
                      <a:pt x="167260" y="72581"/>
                    </a:moveTo>
                    <a:lnTo>
                      <a:pt x="167260" y="97774"/>
                    </a:lnTo>
                    <a:moveTo>
                      <a:pt x="193881" y="72581"/>
                    </a:moveTo>
                    <a:lnTo>
                      <a:pt x="193881" y="97774"/>
                    </a:lnTo>
                    <a:moveTo>
                      <a:pt x="167260" y="118301"/>
                    </a:moveTo>
                    <a:lnTo>
                      <a:pt x="167260" y="143494"/>
                    </a:lnTo>
                    <a:moveTo>
                      <a:pt x="193881" y="118301"/>
                    </a:moveTo>
                    <a:lnTo>
                      <a:pt x="193881" y="143494"/>
                    </a:lnTo>
                    <a:moveTo>
                      <a:pt x="103727" y="194549"/>
                    </a:moveTo>
                    <a:cubicBezTo>
                      <a:pt x="103727" y="194549"/>
                      <a:pt x="153781" y="195406"/>
                      <a:pt x="166544" y="193548"/>
                    </a:cubicBezTo>
                    <a:cubicBezTo>
                      <a:pt x="177737" y="191929"/>
                      <a:pt x="177546" y="173212"/>
                      <a:pt x="164831" y="171403"/>
                    </a:cubicBezTo>
                    <a:cubicBezTo>
                      <a:pt x="159210" y="170593"/>
                      <a:pt x="73010" y="154067"/>
                      <a:pt x="64627" y="156829"/>
                    </a:cubicBezTo>
                    <a:cubicBezTo>
                      <a:pt x="60484" y="158211"/>
                      <a:pt x="11573" y="202740"/>
                      <a:pt x="11573" y="202740"/>
                    </a:cubicBezTo>
                    <a:moveTo>
                      <a:pt x="49197" y="247031"/>
                    </a:moveTo>
                    <a:lnTo>
                      <a:pt x="70342" y="228695"/>
                    </a:lnTo>
                    <a:lnTo>
                      <a:pt x="179070" y="228695"/>
                    </a:lnTo>
                    <a:cubicBezTo>
                      <a:pt x="185119" y="228695"/>
                      <a:pt x="253365" y="168212"/>
                      <a:pt x="259842" y="161544"/>
                    </a:cubicBezTo>
                    <a:cubicBezTo>
                      <a:pt x="267938" y="153305"/>
                      <a:pt x="258747" y="139828"/>
                      <a:pt x="242315" y="149114"/>
                    </a:cubicBezTo>
                    <a:cubicBezTo>
                      <a:pt x="235505" y="152971"/>
                      <a:pt x="174022" y="187310"/>
                      <a:pt x="174022" y="187310"/>
                    </a:cubicBezTo>
                    <a:moveTo>
                      <a:pt x="0" y="189119"/>
                    </a:moveTo>
                    <a:lnTo>
                      <a:pt x="57864" y="257223"/>
                    </a:lnTo>
                  </a:path>
                </a:pathLst>
              </a:custGeom>
              <a:noFill/>
              <a:ln w="9525" cap="rnd">
                <a:solidFill>
                  <a:srgbClr val="8BC5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34" name="Прямоугольник 33"/>
            <p:cNvSpPr/>
            <p:nvPr/>
          </p:nvSpPr>
          <p:spPr>
            <a:xfrm>
              <a:off x="8922503" y="2793380"/>
              <a:ext cx="2412000" cy="64633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defTabSz="25913596">
                <a:spcAft>
                  <a:spcPts val="193"/>
                </a:spcAft>
                <a:buClr>
                  <a:schemeClr val="accent6"/>
                </a:buClr>
                <a:tabLst>
                  <a:tab pos="228082" algn="l"/>
                  <a:tab pos="456164" algn="l"/>
                  <a:tab pos="684245" algn="l"/>
                  <a:tab pos="912327" algn="l"/>
                  <a:tab pos="1140410" algn="l"/>
                  <a:tab pos="1368491" algn="l"/>
                  <a:tab pos="1596573" algn="l"/>
                  <a:tab pos="1824655" algn="l"/>
                  <a:tab pos="2052737" algn="l"/>
                  <a:tab pos="2280818" algn="l"/>
                  <a:tab pos="2508900" algn="l"/>
                  <a:tab pos="2736982" algn="l"/>
                </a:tabLst>
                <a:defRPr/>
              </a:pPr>
              <a:r>
                <a:rPr lang="ru-RU" sz="1050" dirty="0"/>
                <a:t>Благоустроено 20 общественных пространств, в отношении которых Группой ДОМ.РФ были разработаны дизайн-проекты </a:t>
              </a:r>
            </a:p>
          </p:txBody>
        </p:sp>
      </p:grpSp>
      <p:grpSp>
        <p:nvGrpSpPr>
          <p:cNvPr id="78" name="Группа 77"/>
          <p:cNvGrpSpPr/>
          <p:nvPr/>
        </p:nvGrpSpPr>
        <p:grpSpPr>
          <a:xfrm>
            <a:off x="3275343" y="3892812"/>
            <a:ext cx="2709082" cy="609432"/>
            <a:chOff x="-2349547" y="1386992"/>
            <a:chExt cx="2709082" cy="609432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-2052465" y="1673259"/>
              <a:ext cx="2412000" cy="323165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defTabSz="25913596">
                <a:spcAft>
                  <a:spcPts val="193"/>
                </a:spcAft>
                <a:buClr>
                  <a:schemeClr val="accent6"/>
                </a:buClr>
                <a:tabLst>
                  <a:tab pos="228082" algn="l"/>
                  <a:tab pos="456164" algn="l"/>
                  <a:tab pos="684245" algn="l"/>
                  <a:tab pos="912327" algn="l"/>
                  <a:tab pos="1140410" algn="l"/>
                  <a:tab pos="1368491" algn="l"/>
                  <a:tab pos="1596573" algn="l"/>
                  <a:tab pos="1824655" algn="l"/>
                  <a:tab pos="2052737" algn="l"/>
                  <a:tab pos="2280818" algn="l"/>
                  <a:tab pos="2508900" algn="l"/>
                  <a:tab pos="2736982" algn="l"/>
                </a:tabLst>
                <a:defRPr/>
              </a:pPr>
              <a:r>
                <a:rPr lang="ru-RU" sz="1050" spc="-7" dirty="0"/>
                <a:t>Проект Ф, Зачетный курс, Стремись </a:t>
              </a:r>
              <a:r>
                <a:rPr lang="ru-RU" sz="1050" spc="-7" dirty="0" smtClean="0"/>
                <a:t/>
              </a:r>
              <a:br>
                <a:rPr lang="ru-RU" sz="1050" spc="-7" dirty="0" smtClean="0"/>
              </a:br>
              <a:r>
                <a:rPr lang="ru-RU" sz="1050" spc="-7" dirty="0" smtClean="0"/>
                <a:t>к </a:t>
              </a:r>
              <a:r>
                <a:rPr lang="ru-RU" sz="1050" spc="-7" dirty="0"/>
                <a:t>большему, Школа банкинга</a:t>
              </a:r>
            </a:p>
          </p:txBody>
        </p:sp>
        <p:grpSp>
          <p:nvGrpSpPr>
            <p:cNvPr id="64" name="Группа 63"/>
            <p:cNvGrpSpPr/>
            <p:nvPr/>
          </p:nvGrpSpPr>
          <p:grpSpPr>
            <a:xfrm>
              <a:off x="-2349547" y="1386992"/>
              <a:ext cx="2709082" cy="161583"/>
              <a:chOff x="3018326" y="3873628"/>
              <a:chExt cx="2709082" cy="161583"/>
            </a:xfrm>
          </p:grpSpPr>
          <p:sp>
            <p:nvSpPr>
              <p:cNvPr id="37" name="Прямоугольник 36"/>
              <p:cNvSpPr/>
              <p:nvPr/>
            </p:nvSpPr>
            <p:spPr>
              <a:xfrm>
                <a:off x="3315408" y="3873628"/>
                <a:ext cx="2412000" cy="161583"/>
              </a:xfrm>
              <a:prstGeom prst="rect">
                <a:avLst/>
              </a:prstGeom>
            </p:spPr>
            <p:txBody>
              <a:bodyPr lIns="0" tIns="0" rIns="0" bIns="0">
                <a:spAutoFit/>
              </a:bodyPr>
              <a:lstStyle/>
              <a:p>
                <a:pPr defTabSz="25913596">
                  <a:spcAft>
                    <a:spcPts val="193"/>
                  </a:spcAft>
                  <a:buClr>
                    <a:schemeClr val="accent6"/>
                  </a:buClr>
                  <a:tabLst>
                    <a:tab pos="228082" algn="l"/>
                    <a:tab pos="456164" algn="l"/>
                    <a:tab pos="684245" algn="l"/>
                    <a:tab pos="912327" algn="l"/>
                    <a:tab pos="1140410" algn="l"/>
                    <a:tab pos="1368491" algn="l"/>
                    <a:tab pos="1596573" algn="l"/>
                    <a:tab pos="1824655" algn="l"/>
                    <a:tab pos="2052737" algn="l"/>
                    <a:tab pos="2280818" algn="l"/>
                    <a:tab pos="2508900" algn="l"/>
                    <a:tab pos="2736982" algn="l"/>
                  </a:tabLst>
                  <a:defRPr/>
                </a:pPr>
                <a:r>
                  <a:rPr lang="ru-RU" sz="1050" b="1" spc="-7" dirty="0">
                    <a:solidFill>
                      <a:schemeClr val="accent6"/>
                    </a:solidFill>
                  </a:rPr>
                  <a:t>Образовательные </a:t>
                </a:r>
                <a:r>
                  <a:rPr lang="ru-RU" sz="1050" b="1" spc="-7" dirty="0" smtClean="0">
                    <a:solidFill>
                      <a:schemeClr val="accent6"/>
                    </a:solidFill>
                  </a:rPr>
                  <a:t>проекты</a:t>
                </a:r>
                <a:endParaRPr lang="ru-RU" sz="1050" b="1" spc="-7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50" name="Полилиния: фигура 12">
                <a:extLst>
                  <a:ext uri="{FF2B5EF4-FFF2-40B4-BE49-F238E27FC236}">
                    <a16:creationId xmlns:a16="http://schemas.microsoft.com/office/drawing/2014/main" id="{2E50072A-7598-4F70-8387-102620AA7C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018326" y="3894664"/>
                <a:ext cx="216000" cy="119510"/>
              </a:xfrm>
              <a:custGeom>
                <a:avLst/>
                <a:gdLst>
                  <a:gd name="connsiteX0" fmla="*/ 123242 w 256744"/>
                  <a:gd name="connsiteY0" fmla="*/ 81713 h 142053"/>
                  <a:gd name="connsiteX1" fmla="*/ 1464 w 256744"/>
                  <a:gd name="connsiteY1" fmla="*/ 42232 h 142053"/>
                  <a:gd name="connsiteX2" fmla="*/ 1464 w 256744"/>
                  <a:gd name="connsiteY2" fmla="*/ 39946 h 142053"/>
                  <a:gd name="connsiteX3" fmla="*/ 122813 w 256744"/>
                  <a:gd name="connsiteY3" fmla="*/ 464 h 142053"/>
                  <a:gd name="connsiteX4" fmla="*/ 129862 w 256744"/>
                  <a:gd name="connsiteY4" fmla="*/ 464 h 142053"/>
                  <a:gd name="connsiteX5" fmla="*/ 251638 w 256744"/>
                  <a:gd name="connsiteY5" fmla="*/ 39946 h 142053"/>
                  <a:gd name="connsiteX6" fmla="*/ 251638 w 256744"/>
                  <a:gd name="connsiteY6" fmla="*/ 42232 h 142053"/>
                  <a:gd name="connsiteX7" fmla="*/ 130290 w 256744"/>
                  <a:gd name="connsiteY7" fmla="*/ 81713 h 142053"/>
                  <a:gd name="connsiteX8" fmla="*/ 123242 w 256744"/>
                  <a:gd name="connsiteY8" fmla="*/ 81713 h 142053"/>
                  <a:gd name="connsiteX9" fmla="*/ 39659 w 256744"/>
                  <a:gd name="connsiteY9" fmla="*/ 54614 h 142053"/>
                  <a:gd name="connsiteX10" fmla="*/ 39659 w 256744"/>
                  <a:gd name="connsiteY10" fmla="*/ 123956 h 142053"/>
                  <a:gd name="connsiteX11" fmla="*/ 213062 w 256744"/>
                  <a:gd name="connsiteY11" fmla="*/ 54805 h 142053"/>
                  <a:gd name="connsiteX12" fmla="*/ 213062 w 256744"/>
                  <a:gd name="connsiteY12" fmla="*/ 123956 h 142053"/>
                  <a:gd name="connsiteX13" fmla="*/ 39659 w 256744"/>
                  <a:gd name="connsiteY13" fmla="*/ 123956 h 142053"/>
                  <a:gd name="connsiteX14" fmla="*/ 128290 w 256744"/>
                  <a:gd name="connsiteY14" fmla="*/ 142053 h 142053"/>
                  <a:gd name="connsiteX15" fmla="*/ 213110 w 256744"/>
                  <a:gd name="connsiteY15" fmla="*/ 123956 h 142053"/>
                  <a:gd name="connsiteX16" fmla="*/ 248829 w 256744"/>
                  <a:gd name="connsiteY16" fmla="*/ 87475 h 142053"/>
                  <a:gd name="connsiteX17" fmla="*/ 241257 w 256744"/>
                  <a:gd name="connsiteY17" fmla="*/ 123813 h 142053"/>
                  <a:gd name="connsiteX18" fmla="*/ 248829 w 256744"/>
                  <a:gd name="connsiteY18" fmla="*/ 43184 h 142053"/>
                  <a:gd name="connsiteX19" fmla="*/ 248829 w 256744"/>
                  <a:gd name="connsiteY19" fmla="*/ 87475 h 142053"/>
                  <a:gd name="connsiteX20" fmla="*/ 256401 w 256744"/>
                  <a:gd name="connsiteY20" fmla="*/ 123813 h 142053"/>
                  <a:gd name="connsiteX21" fmla="*/ 248829 w 256744"/>
                  <a:gd name="connsiteY21" fmla="*/ 87475 h 142053"/>
                  <a:gd name="connsiteX22" fmla="*/ 241304 w 256744"/>
                  <a:gd name="connsiteY22" fmla="*/ 123813 h 142053"/>
                  <a:gd name="connsiteX23" fmla="*/ 256401 w 256744"/>
                  <a:gd name="connsiteY23" fmla="*/ 123813 h 142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6744" h="142053">
                    <a:moveTo>
                      <a:pt x="123242" y="81713"/>
                    </a:moveTo>
                    <a:lnTo>
                      <a:pt x="1464" y="42232"/>
                    </a:lnTo>
                    <a:cubicBezTo>
                      <a:pt x="-488" y="41612"/>
                      <a:pt x="-488" y="40565"/>
                      <a:pt x="1464" y="39946"/>
                    </a:cubicBezTo>
                    <a:lnTo>
                      <a:pt x="122813" y="464"/>
                    </a:lnTo>
                    <a:cubicBezTo>
                      <a:pt x="124765" y="-155"/>
                      <a:pt x="127909" y="-155"/>
                      <a:pt x="129862" y="464"/>
                    </a:cubicBezTo>
                    <a:lnTo>
                      <a:pt x="251638" y="39946"/>
                    </a:lnTo>
                    <a:cubicBezTo>
                      <a:pt x="253591" y="40565"/>
                      <a:pt x="253591" y="41612"/>
                      <a:pt x="251638" y="42232"/>
                    </a:cubicBezTo>
                    <a:lnTo>
                      <a:pt x="130290" y="81713"/>
                    </a:lnTo>
                    <a:cubicBezTo>
                      <a:pt x="128337" y="82331"/>
                      <a:pt x="125194" y="82331"/>
                      <a:pt x="123242" y="81713"/>
                    </a:cubicBezTo>
                    <a:close/>
                    <a:moveTo>
                      <a:pt x="39659" y="54614"/>
                    </a:moveTo>
                    <a:lnTo>
                      <a:pt x="39659" y="123956"/>
                    </a:lnTo>
                    <a:moveTo>
                      <a:pt x="213062" y="54805"/>
                    </a:moveTo>
                    <a:lnTo>
                      <a:pt x="213062" y="123956"/>
                    </a:lnTo>
                    <a:moveTo>
                      <a:pt x="39659" y="123956"/>
                    </a:moveTo>
                    <a:cubicBezTo>
                      <a:pt x="61996" y="135100"/>
                      <a:pt x="93381" y="142053"/>
                      <a:pt x="128290" y="142053"/>
                    </a:cubicBezTo>
                    <a:cubicBezTo>
                      <a:pt x="161151" y="142053"/>
                      <a:pt x="191060" y="133957"/>
                      <a:pt x="213110" y="123956"/>
                    </a:cubicBezTo>
                    <a:moveTo>
                      <a:pt x="248829" y="87475"/>
                    </a:moveTo>
                    <a:cubicBezTo>
                      <a:pt x="248829" y="87475"/>
                      <a:pt x="238970" y="86094"/>
                      <a:pt x="241257" y="123813"/>
                    </a:cubicBezTo>
                    <a:moveTo>
                      <a:pt x="248829" y="43184"/>
                    </a:moveTo>
                    <a:lnTo>
                      <a:pt x="248829" y="87475"/>
                    </a:lnTo>
                    <a:moveTo>
                      <a:pt x="256401" y="123813"/>
                    </a:moveTo>
                    <a:cubicBezTo>
                      <a:pt x="258687" y="86046"/>
                      <a:pt x="248829" y="87475"/>
                      <a:pt x="248829" y="87475"/>
                    </a:cubicBezTo>
                    <a:moveTo>
                      <a:pt x="241304" y="123813"/>
                    </a:moveTo>
                    <a:cubicBezTo>
                      <a:pt x="241304" y="123813"/>
                      <a:pt x="248210" y="127909"/>
                      <a:pt x="256401" y="123813"/>
                    </a:cubicBezTo>
                  </a:path>
                </a:pathLst>
              </a:custGeom>
              <a:noFill/>
              <a:ln w="9525" cap="rnd">
                <a:solidFill>
                  <a:srgbClr val="8BC5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77" name="Группа 76"/>
          <p:cNvGrpSpPr/>
          <p:nvPr/>
        </p:nvGrpSpPr>
        <p:grpSpPr>
          <a:xfrm>
            <a:off x="3280051" y="2587341"/>
            <a:ext cx="2704374" cy="1094180"/>
            <a:chOff x="-2621255" y="1386992"/>
            <a:chExt cx="2704374" cy="1094180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-2328881" y="1673259"/>
              <a:ext cx="2412000" cy="807913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defTabSz="25913596">
                <a:spcAft>
                  <a:spcPts val="193"/>
                </a:spcAft>
                <a:buClr>
                  <a:schemeClr val="accent6"/>
                </a:buClr>
                <a:tabLst>
                  <a:tab pos="228082" algn="l"/>
                  <a:tab pos="456164" algn="l"/>
                  <a:tab pos="684245" algn="l"/>
                  <a:tab pos="912327" algn="l"/>
                  <a:tab pos="1140410" algn="l"/>
                  <a:tab pos="1368491" algn="l"/>
                  <a:tab pos="1596573" algn="l"/>
                  <a:tab pos="1824655" algn="l"/>
                  <a:tab pos="2052737" algn="l"/>
                  <a:tab pos="2280818" algn="l"/>
                  <a:tab pos="2508900" algn="l"/>
                  <a:tab pos="2736982" algn="l"/>
                </a:tabLst>
                <a:defRPr/>
              </a:pPr>
              <a:r>
                <a:rPr lang="ru-RU" sz="1050" dirty="0"/>
                <a:t>Более 13 млн бесплатных консультаций посредством информационно-сервисного </a:t>
              </a:r>
              <a:r>
                <a:rPr lang="ru-RU" sz="1050" dirty="0" smtClean="0"/>
                <a:t/>
              </a:r>
              <a:br>
                <a:rPr lang="ru-RU" sz="1050" dirty="0" smtClean="0"/>
              </a:br>
              <a:r>
                <a:rPr lang="ru-RU" sz="1050" dirty="0" smtClean="0"/>
                <a:t>портала </a:t>
              </a:r>
              <a:r>
                <a:rPr lang="ru-RU" sz="1050" dirty="0" err="1"/>
                <a:t>спроси.дом.рф</a:t>
              </a:r>
              <a:r>
                <a:rPr lang="ru-RU" sz="1050" dirty="0"/>
                <a:t>, горячей </a:t>
              </a:r>
              <a:r>
                <a:rPr lang="ru-RU" sz="1050"/>
                <a:t>линии </a:t>
              </a:r>
              <a:r>
                <a:rPr lang="ru-RU" sz="1050" smtClean="0"/>
                <a:t>и </a:t>
              </a:r>
              <a:r>
                <a:rPr lang="ru-RU" sz="1050" dirty="0"/>
                <a:t>социальных </a:t>
              </a:r>
              <a:r>
                <a:rPr lang="ru-RU" sz="1050" dirty="0" smtClean="0"/>
                <a:t>сетей</a:t>
              </a:r>
              <a:endParaRPr lang="ru-RU" sz="1050" dirty="0"/>
            </a:p>
          </p:txBody>
        </p:sp>
        <p:grpSp>
          <p:nvGrpSpPr>
            <p:cNvPr id="63" name="Группа 62"/>
            <p:cNvGrpSpPr/>
            <p:nvPr/>
          </p:nvGrpSpPr>
          <p:grpSpPr>
            <a:xfrm>
              <a:off x="-2621255" y="1386992"/>
              <a:ext cx="2704374" cy="216000"/>
              <a:chOff x="3023034" y="2786199"/>
              <a:chExt cx="2704374" cy="216000"/>
            </a:xfrm>
          </p:grpSpPr>
          <p:sp>
            <p:nvSpPr>
              <p:cNvPr id="35" name="Прямоугольник 34"/>
              <p:cNvSpPr/>
              <p:nvPr/>
            </p:nvSpPr>
            <p:spPr>
              <a:xfrm>
                <a:off x="3315408" y="2813408"/>
                <a:ext cx="2412000" cy="161583"/>
              </a:xfrm>
              <a:prstGeom prst="rect">
                <a:avLst/>
              </a:prstGeom>
            </p:spPr>
            <p:txBody>
              <a:bodyPr lIns="0" tIns="0" rIns="0" bIns="0">
                <a:spAutoFit/>
              </a:bodyPr>
              <a:lstStyle/>
              <a:p>
                <a:pPr defTabSz="25913596">
                  <a:spcAft>
                    <a:spcPts val="193"/>
                  </a:spcAft>
                  <a:buClr>
                    <a:schemeClr val="accent6"/>
                  </a:buClr>
                  <a:tabLst>
                    <a:tab pos="228082" algn="l"/>
                    <a:tab pos="456164" algn="l"/>
                    <a:tab pos="684245" algn="l"/>
                    <a:tab pos="912327" algn="l"/>
                    <a:tab pos="1140410" algn="l"/>
                    <a:tab pos="1368491" algn="l"/>
                    <a:tab pos="1596573" algn="l"/>
                    <a:tab pos="1824655" algn="l"/>
                    <a:tab pos="2052737" algn="l"/>
                    <a:tab pos="2280818" algn="l"/>
                    <a:tab pos="2508900" algn="l"/>
                    <a:tab pos="2736982" algn="l"/>
                  </a:tabLst>
                  <a:defRPr/>
                </a:pPr>
                <a:r>
                  <a:rPr lang="ru-RU" sz="1050" b="1" spc="-7" dirty="0">
                    <a:solidFill>
                      <a:schemeClr val="accent6"/>
                    </a:solidFill>
                  </a:rPr>
                  <a:t>Консультационный </a:t>
                </a:r>
                <a:r>
                  <a:rPr lang="ru-RU" sz="1050" b="1" spc="-7" dirty="0" smtClean="0">
                    <a:solidFill>
                      <a:schemeClr val="accent6"/>
                    </a:solidFill>
                  </a:rPr>
                  <a:t>центр</a:t>
                </a:r>
                <a:endParaRPr lang="ru-RU" sz="1050" b="1" spc="-7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51" name="Полилиния: фигура 44">
                <a:extLst>
                  <a:ext uri="{FF2B5EF4-FFF2-40B4-BE49-F238E27FC236}">
                    <a16:creationId xmlns:a16="http://schemas.microsoft.com/office/drawing/2014/main" id="{8135EB8B-D2A6-4E3D-80B9-058355CE78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023034" y="2786199"/>
                <a:ext cx="206585" cy="216000"/>
              </a:xfrm>
              <a:custGeom>
                <a:avLst/>
                <a:gdLst>
                  <a:gd name="connsiteX0" fmla="*/ 24527 w 233410"/>
                  <a:gd name="connsiteY0" fmla="*/ 88297 h 244047"/>
                  <a:gd name="connsiteX1" fmla="*/ 116681 w 233410"/>
                  <a:gd name="connsiteY1" fmla="*/ 0 h 244047"/>
                  <a:gd name="connsiteX2" fmla="*/ 208836 w 233410"/>
                  <a:gd name="connsiteY2" fmla="*/ 88297 h 244047"/>
                  <a:gd name="connsiteX3" fmla="*/ 25527 w 233410"/>
                  <a:gd name="connsiteY3" fmla="*/ 195787 h 244047"/>
                  <a:gd name="connsiteX4" fmla="*/ 58817 w 233410"/>
                  <a:gd name="connsiteY4" fmla="*/ 228648 h 244047"/>
                  <a:gd name="connsiteX5" fmla="*/ 75295 w 233410"/>
                  <a:gd name="connsiteY5" fmla="*/ 224267 h 244047"/>
                  <a:gd name="connsiteX6" fmla="*/ 58436 w 233410"/>
                  <a:gd name="connsiteY6" fmla="*/ 229696 h 244047"/>
                  <a:gd name="connsiteX7" fmla="*/ 69913 w 233410"/>
                  <a:gd name="connsiteY7" fmla="*/ 243221 h 244047"/>
                  <a:gd name="connsiteX8" fmla="*/ 86773 w 233410"/>
                  <a:gd name="connsiteY8" fmla="*/ 237792 h 244047"/>
                  <a:gd name="connsiteX9" fmla="*/ 75295 w 233410"/>
                  <a:gd name="connsiteY9" fmla="*/ 224267 h 244047"/>
                  <a:gd name="connsiteX10" fmla="*/ 38148 w 233410"/>
                  <a:gd name="connsiteY10" fmla="*/ 88297 h 244047"/>
                  <a:gd name="connsiteX11" fmla="*/ 21241 w 233410"/>
                  <a:gd name="connsiteY11" fmla="*/ 88297 h 244047"/>
                  <a:gd name="connsiteX12" fmla="*/ 0 w 233410"/>
                  <a:gd name="connsiteY12" fmla="*/ 109538 h 244047"/>
                  <a:gd name="connsiteX13" fmla="*/ 0 w 233410"/>
                  <a:gd name="connsiteY13" fmla="*/ 174593 h 244047"/>
                  <a:gd name="connsiteX14" fmla="*/ 21241 w 233410"/>
                  <a:gd name="connsiteY14" fmla="*/ 195834 h 244047"/>
                  <a:gd name="connsiteX15" fmla="*/ 38148 w 233410"/>
                  <a:gd name="connsiteY15" fmla="*/ 195834 h 244047"/>
                  <a:gd name="connsiteX16" fmla="*/ 38148 w 233410"/>
                  <a:gd name="connsiteY16" fmla="*/ 88297 h 244047"/>
                  <a:gd name="connsiteX17" fmla="*/ 195263 w 233410"/>
                  <a:gd name="connsiteY17" fmla="*/ 195834 h 244047"/>
                  <a:gd name="connsiteX18" fmla="*/ 212169 w 233410"/>
                  <a:gd name="connsiteY18" fmla="*/ 195834 h 244047"/>
                  <a:gd name="connsiteX19" fmla="*/ 233410 w 233410"/>
                  <a:gd name="connsiteY19" fmla="*/ 174593 h 244047"/>
                  <a:gd name="connsiteX20" fmla="*/ 233410 w 233410"/>
                  <a:gd name="connsiteY20" fmla="*/ 109538 h 244047"/>
                  <a:gd name="connsiteX21" fmla="*/ 212169 w 233410"/>
                  <a:gd name="connsiteY21" fmla="*/ 88297 h 244047"/>
                  <a:gd name="connsiteX22" fmla="*/ 195263 w 233410"/>
                  <a:gd name="connsiteY22" fmla="*/ 88297 h 244047"/>
                  <a:gd name="connsiteX23" fmla="*/ 195263 w 233410"/>
                  <a:gd name="connsiteY23" fmla="*/ 195834 h 24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33410" h="244047">
                    <a:moveTo>
                      <a:pt x="24527" y="88297"/>
                    </a:moveTo>
                    <a:cubicBezTo>
                      <a:pt x="26575" y="39196"/>
                      <a:pt x="67056" y="0"/>
                      <a:pt x="116681" y="0"/>
                    </a:cubicBezTo>
                    <a:cubicBezTo>
                      <a:pt x="166307" y="0"/>
                      <a:pt x="206740" y="39196"/>
                      <a:pt x="208836" y="88297"/>
                    </a:cubicBezTo>
                    <a:moveTo>
                      <a:pt x="25527" y="195787"/>
                    </a:moveTo>
                    <a:cubicBezTo>
                      <a:pt x="33576" y="209217"/>
                      <a:pt x="45291" y="220790"/>
                      <a:pt x="58817" y="228648"/>
                    </a:cubicBezTo>
                    <a:moveTo>
                      <a:pt x="75295" y="224267"/>
                    </a:moveTo>
                    <a:cubicBezTo>
                      <a:pt x="67485" y="222028"/>
                      <a:pt x="59912" y="224504"/>
                      <a:pt x="58436" y="229696"/>
                    </a:cubicBezTo>
                    <a:cubicBezTo>
                      <a:pt x="56959" y="234935"/>
                      <a:pt x="62055" y="240983"/>
                      <a:pt x="69913" y="243221"/>
                    </a:cubicBezTo>
                    <a:cubicBezTo>
                      <a:pt x="77724" y="245459"/>
                      <a:pt x="85296" y="242983"/>
                      <a:pt x="86773" y="237792"/>
                    </a:cubicBezTo>
                    <a:cubicBezTo>
                      <a:pt x="88249" y="232553"/>
                      <a:pt x="83153" y="226505"/>
                      <a:pt x="75295" y="224267"/>
                    </a:cubicBezTo>
                    <a:close/>
                    <a:moveTo>
                      <a:pt x="38148" y="88297"/>
                    </a:moveTo>
                    <a:lnTo>
                      <a:pt x="21241" y="88297"/>
                    </a:lnTo>
                    <a:cubicBezTo>
                      <a:pt x="9525" y="88297"/>
                      <a:pt x="0" y="97822"/>
                      <a:pt x="0" y="109538"/>
                    </a:cubicBezTo>
                    <a:lnTo>
                      <a:pt x="0" y="174593"/>
                    </a:lnTo>
                    <a:cubicBezTo>
                      <a:pt x="0" y="186309"/>
                      <a:pt x="9525" y="195834"/>
                      <a:pt x="21241" y="195834"/>
                    </a:cubicBezTo>
                    <a:lnTo>
                      <a:pt x="38148" y="195834"/>
                    </a:lnTo>
                    <a:lnTo>
                      <a:pt x="38148" y="88297"/>
                    </a:lnTo>
                    <a:close/>
                    <a:moveTo>
                      <a:pt x="195263" y="195834"/>
                    </a:moveTo>
                    <a:lnTo>
                      <a:pt x="212169" y="195834"/>
                    </a:lnTo>
                    <a:cubicBezTo>
                      <a:pt x="223885" y="195834"/>
                      <a:pt x="233410" y="186309"/>
                      <a:pt x="233410" y="174593"/>
                    </a:cubicBezTo>
                    <a:lnTo>
                      <a:pt x="233410" y="109538"/>
                    </a:lnTo>
                    <a:cubicBezTo>
                      <a:pt x="233410" y="97822"/>
                      <a:pt x="223885" y="88297"/>
                      <a:pt x="212169" y="88297"/>
                    </a:cubicBezTo>
                    <a:lnTo>
                      <a:pt x="195263" y="88297"/>
                    </a:lnTo>
                    <a:lnTo>
                      <a:pt x="195263" y="195834"/>
                    </a:lnTo>
                    <a:close/>
                  </a:path>
                </a:pathLst>
              </a:custGeom>
              <a:noFill/>
              <a:ln w="9525" cap="rnd">
                <a:solidFill>
                  <a:srgbClr val="8BC5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85" name="Группа 84"/>
          <p:cNvGrpSpPr/>
          <p:nvPr/>
        </p:nvGrpSpPr>
        <p:grpSpPr>
          <a:xfrm>
            <a:off x="6284450" y="2587341"/>
            <a:ext cx="2714359" cy="714554"/>
            <a:chOff x="6284450" y="2401991"/>
            <a:chExt cx="2714359" cy="714554"/>
          </a:xfrm>
        </p:grpSpPr>
        <p:grpSp>
          <p:nvGrpSpPr>
            <p:cNvPr id="60" name="Группа 59"/>
            <p:cNvGrpSpPr/>
            <p:nvPr/>
          </p:nvGrpSpPr>
          <p:grpSpPr>
            <a:xfrm>
              <a:off x="6284450" y="2401991"/>
              <a:ext cx="2714359" cy="323165"/>
              <a:chOff x="6006147" y="2708405"/>
              <a:chExt cx="2714359" cy="323165"/>
            </a:xfrm>
          </p:grpSpPr>
          <p:sp>
            <p:nvSpPr>
              <p:cNvPr id="27" name="Полилиния: фигура 18">
                <a:extLst>
                  <a:ext uri="{FF2B5EF4-FFF2-40B4-BE49-F238E27FC236}">
                    <a16:creationId xmlns:a16="http://schemas.microsoft.com/office/drawing/2014/main" id="{C459DCA8-BEC8-4CD3-9001-4C5C1A8851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06147" y="2708405"/>
                <a:ext cx="236753" cy="216000"/>
              </a:xfrm>
              <a:custGeom>
                <a:avLst/>
                <a:gdLst>
                  <a:gd name="connsiteX0" fmla="*/ 227029 w 247745"/>
                  <a:gd name="connsiteY0" fmla="*/ 44339 h 226028"/>
                  <a:gd name="connsiteX1" fmla="*/ 183261 w 247745"/>
                  <a:gd name="connsiteY1" fmla="*/ 88678 h 226028"/>
                  <a:gd name="connsiteX2" fmla="*/ 139494 w 247745"/>
                  <a:gd name="connsiteY2" fmla="*/ 44339 h 226028"/>
                  <a:gd name="connsiteX3" fmla="*/ 183261 w 247745"/>
                  <a:gd name="connsiteY3" fmla="*/ 0 h 226028"/>
                  <a:gd name="connsiteX4" fmla="*/ 227029 w 247745"/>
                  <a:gd name="connsiteY4" fmla="*/ 44339 h 226028"/>
                  <a:gd name="connsiteX5" fmla="*/ 247745 w 247745"/>
                  <a:gd name="connsiteY5" fmla="*/ 226028 h 226028"/>
                  <a:gd name="connsiteX6" fmla="*/ 247745 w 247745"/>
                  <a:gd name="connsiteY6" fmla="*/ 145590 h 226028"/>
                  <a:gd name="connsiteX7" fmla="*/ 207026 w 247745"/>
                  <a:gd name="connsiteY7" fmla="*/ 107109 h 226028"/>
                  <a:gd name="connsiteX8" fmla="*/ 157782 w 247745"/>
                  <a:gd name="connsiteY8" fmla="*/ 107109 h 226028"/>
                  <a:gd name="connsiteX9" fmla="*/ 117063 w 247745"/>
                  <a:gd name="connsiteY9" fmla="*/ 145590 h 226028"/>
                  <a:gd name="connsiteX10" fmla="*/ 117063 w 247745"/>
                  <a:gd name="connsiteY10" fmla="*/ 226028 h 226028"/>
                  <a:gd name="connsiteX11" fmla="*/ 164688 w 247745"/>
                  <a:gd name="connsiteY11" fmla="*/ 107109 h 226028"/>
                  <a:gd name="connsiteX12" fmla="*/ 174260 w 247745"/>
                  <a:gd name="connsiteY12" fmla="*/ 126206 h 226028"/>
                  <a:gd name="connsiteX13" fmla="*/ 192214 w 247745"/>
                  <a:gd name="connsiteY13" fmla="*/ 126206 h 226028"/>
                  <a:gd name="connsiteX14" fmla="*/ 201787 w 247745"/>
                  <a:gd name="connsiteY14" fmla="*/ 107109 h 226028"/>
                  <a:gd name="connsiteX15" fmla="*/ 174260 w 247745"/>
                  <a:gd name="connsiteY15" fmla="*/ 126206 h 226028"/>
                  <a:gd name="connsiteX16" fmla="*/ 163973 w 247745"/>
                  <a:gd name="connsiteY16" fmla="*/ 226028 h 226028"/>
                  <a:gd name="connsiteX17" fmla="*/ 192262 w 247745"/>
                  <a:gd name="connsiteY17" fmla="*/ 126206 h 226028"/>
                  <a:gd name="connsiteX18" fmla="*/ 202549 w 247745"/>
                  <a:gd name="connsiteY18" fmla="*/ 226028 h 226028"/>
                  <a:gd name="connsiteX19" fmla="*/ 66199 w 247745"/>
                  <a:gd name="connsiteY19" fmla="*/ 0 h 226028"/>
                  <a:gd name="connsiteX20" fmla="*/ 22432 w 247745"/>
                  <a:gd name="connsiteY20" fmla="*/ 44339 h 226028"/>
                  <a:gd name="connsiteX21" fmla="*/ 66199 w 247745"/>
                  <a:gd name="connsiteY21" fmla="*/ 88678 h 226028"/>
                  <a:gd name="connsiteX22" fmla="*/ 109967 w 247745"/>
                  <a:gd name="connsiteY22" fmla="*/ 44339 h 226028"/>
                  <a:gd name="connsiteX23" fmla="*/ 66199 w 247745"/>
                  <a:gd name="connsiteY23" fmla="*/ 0 h 226028"/>
                  <a:gd name="connsiteX24" fmla="*/ 123683 w 247745"/>
                  <a:gd name="connsiteY24" fmla="*/ 124111 h 226028"/>
                  <a:gd name="connsiteX25" fmla="*/ 89964 w 247745"/>
                  <a:gd name="connsiteY25" fmla="*/ 107109 h 226028"/>
                  <a:gd name="connsiteX26" fmla="*/ 40720 w 247745"/>
                  <a:gd name="connsiteY26" fmla="*/ 107109 h 226028"/>
                  <a:gd name="connsiteX27" fmla="*/ 0 w 247745"/>
                  <a:gd name="connsiteY27" fmla="*/ 145590 h 226028"/>
                  <a:gd name="connsiteX28" fmla="*/ 0 w 247745"/>
                  <a:gd name="connsiteY28" fmla="*/ 226028 h 226028"/>
                  <a:gd name="connsiteX29" fmla="*/ 47911 w 247745"/>
                  <a:gd name="connsiteY29" fmla="*/ 107109 h 226028"/>
                  <a:gd name="connsiteX30" fmla="*/ 57150 w 247745"/>
                  <a:gd name="connsiteY30" fmla="*/ 126206 h 226028"/>
                  <a:gd name="connsiteX31" fmla="*/ 75105 w 247745"/>
                  <a:gd name="connsiteY31" fmla="*/ 126206 h 226028"/>
                  <a:gd name="connsiteX32" fmla="*/ 84677 w 247745"/>
                  <a:gd name="connsiteY32" fmla="*/ 107109 h 226028"/>
                  <a:gd name="connsiteX33" fmla="*/ 57150 w 247745"/>
                  <a:gd name="connsiteY33" fmla="*/ 126206 h 226028"/>
                  <a:gd name="connsiteX34" fmla="*/ 46863 w 247745"/>
                  <a:gd name="connsiteY34" fmla="*/ 226028 h 226028"/>
                  <a:gd name="connsiteX35" fmla="*/ 75152 w 247745"/>
                  <a:gd name="connsiteY35" fmla="*/ 126206 h 226028"/>
                  <a:gd name="connsiteX36" fmla="*/ 85440 w 247745"/>
                  <a:gd name="connsiteY36" fmla="*/ 226028 h 226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47745" h="226028">
                    <a:moveTo>
                      <a:pt x="227029" y="44339"/>
                    </a:moveTo>
                    <a:cubicBezTo>
                      <a:pt x="227029" y="68818"/>
                      <a:pt x="207407" y="88678"/>
                      <a:pt x="183261" y="88678"/>
                    </a:cubicBezTo>
                    <a:cubicBezTo>
                      <a:pt x="159115" y="88678"/>
                      <a:pt x="139494" y="68818"/>
                      <a:pt x="139494" y="44339"/>
                    </a:cubicBezTo>
                    <a:cubicBezTo>
                      <a:pt x="139494" y="19860"/>
                      <a:pt x="159115" y="0"/>
                      <a:pt x="183261" y="0"/>
                    </a:cubicBezTo>
                    <a:cubicBezTo>
                      <a:pt x="207407" y="0"/>
                      <a:pt x="227029" y="19860"/>
                      <a:pt x="227029" y="44339"/>
                    </a:cubicBezTo>
                    <a:close/>
                    <a:moveTo>
                      <a:pt x="247745" y="226028"/>
                    </a:moveTo>
                    <a:lnTo>
                      <a:pt x="247745" y="145590"/>
                    </a:lnTo>
                    <a:cubicBezTo>
                      <a:pt x="247745" y="124444"/>
                      <a:pt x="229410" y="107109"/>
                      <a:pt x="207026" y="107109"/>
                    </a:cubicBezTo>
                    <a:lnTo>
                      <a:pt x="157782" y="107109"/>
                    </a:lnTo>
                    <a:cubicBezTo>
                      <a:pt x="135398" y="107109"/>
                      <a:pt x="117063" y="124397"/>
                      <a:pt x="117063" y="145590"/>
                    </a:cubicBezTo>
                    <a:lnTo>
                      <a:pt x="117063" y="226028"/>
                    </a:lnTo>
                    <a:moveTo>
                      <a:pt x="164688" y="107109"/>
                    </a:moveTo>
                    <a:lnTo>
                      <a:pt x="174260" y="126206"/>
                    </a:lnTo>
                    <a:lnTo>
                      <a:pt x="192214" y="126206"/>
                    </a:lnTo>
                    <a:lnTo>
                      <a:pt x="201787" y="107109"/>
                    </a:lnTo>
                    <a:moveTo>
                      <a:pt x="174260" y="126206"/>
                    </a:moveTo>
                    <a:lnTo>
                      <a:pt x="163973" y="226028"/>
                    </a:lnTo>
                    <a:moveTo>
                      <a:pt x="192262" y="126206"/>
                    </a:moveTo>
                    <a:lnTo>
                      <a:pt x="202549" y="226028"/>
                    </a:lnTo>
                    <a:moveTo>
                      <a:pt x="66199" y="0"/>
                    </a:moveTo>
                    <a:cubicBezTo>
                      <a:pt x="42006" y="0"/>
                      <a:pt x="22432" y="19860"/>
                      <a:pt x="22432" y="44339"/>
                    </a:cubicBezTo>
                    <a:cubicBezTo>
                      <a:pt x="22432" y="68818"/>
                      <a:pt x="42053" y="88678"/>
                      <a:pt x="66199" y="88678"/>
                    </a:cubicBezTo>
                    <a:cubicBezTo>
                      <a:pt x="90345" y="88678"/>
                      <a:pt x="109967" y="68818"/>
                      <a:pt x="109967" y="44339"/>
                    </a:cubicBezTo>
                    <a:cubicBezTo>
                      <a:pt x="109967" y="19860"/>
                      <a:pt x="90345" y="0"/>
                      <a:pt x="66199" y="0"/>
                    </a:cubicBezTo>
                    <a:close/>
                    <a:moveTo>
                      <a:pt x="123683" y="124111"/>
                    </a:moveTo>
                    <a:cubicBezTo>
                      <a:pt x="116348" y="113871"/>
                      <a:pt x="103966" y="107109"/>
                      <a:pt x="89964" y="107109"/>
                    </a:cubicBezTo>
                    <a:lnTo>
                      <a:pt x="40720" y="107109"/>
                    </a:lnTo>
                    <a:cubicBezTo>
                      <a:pt x="18336" y="107109"/>
                      <a:pt x="0" y="124397"/>
                      <a:pt x="0" y="145590"/>
                    </a:cubicBezTo>
                    <a:lnTo>
                      <a:pt x="0" y="226028"/>
                    </a:lnTo>
                    <a:moveTo>
                      <a:pt x="47911" y="107109"/>
                    </a:moveTo>
                    <a:lnTo>
                      <a:pt x="57150" y="126206"/>
                    </a:lnTo>
                    <a:lnTo>
                      <a:pt x="75105" y="126206"/>
                    </a:lnTo>
                    <a:lnTo>
                      <a:pt x="84677" y="107109"/>
                    </a:lnTo>
                    <a:moveTo>
                      <a:pt x="57150" y="126206"/>
                    </a:moveTo>
                    <a:lnTo>
                      <a:pt x="46863" y="226028"/>
                    </a:lnTo>
                    <a:moveTo>
                      <a:pt x="75152" y="126206"/>
                    </a:moveTo>
                    <a:lnTo>
                      <a:pt x="85440" y="226028"/>
                    </a:lnTo>
                  </a:path>
                </a:pathLst>
              </a:custGeom>
              <a:noFill/>
              <a:ln w="9525" cap="rnd">
                <a:solidFill>
                  <a:srgbClr val="8BC5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6308506" y="2708405"/>
                <a:ext cx="2412000" cy="323165"/>
              </a:xfrm>
              <a:prstGeom prst="rect">
                <a:avLst/>
              </a:prstGeom>
            </p:spPr>
            <p:txBody>
              <a:bodyPr lIns="0" tIns="0" rIns="0" bIns="0">
                <a:spAutoFit/>
              </a:bodyPr>
              <a:lstStyle/>
              <a:p>
                <a:pPr defTabSz="25913596">
                  <a:spcAft>
                    <a:spcPts val="193"/>
                  </a:spcAft>
                  <a:buClr>
                    <a:schemeClr val="accent6"/>
                  </a:buClr>
                  <a:tabLst>
                    <a:tab pos="228082" algn="l"/>
                    <a:tab pos="456164" algn="l"/>
                    <a:tab pos="684245" algn="l"/>
                    <a:tab pos="912327" algn="l"/>
                    <a:tab pos="1140410" algn="l"/>
                    <a:tab pos="1368491" algn="l"/>
                    <a:tab pos="1596573" algn="l"/>
                    <a:tab pos="1824655" algn="l"/>
                    <a:tab pos="2052737" algn="l"/>
                    <a:tab pos="2280818" algn="l"/>
                    <a:tab pos="2508900" algn="l"/>
                    <a:tab pos="2736982" algn="l"/>
                  </a:tabLst>
                  <a:defRPr/>
                </a:pPr>
                <a:r>
                  <a:rPr lang="ru-RU" sz="1050" b="1" dirty="0" smtClean="0">
                    <a:solidFill>
                      <a:schemeClr val="accent6"/>
                    </a:solidFill>
                  </a:rPr>
                  <a:t>Информирование заинтересованных сторон</a:t>
                </a:r>
                <a:endParaRPr lang="ru-RU" sz="1050" b="1" dirty="0">
                  <a:solidFill>
                    <a:schemeClr val="accent6"/>
                  </a:solidFill>
                </a:endParaRPr>
              </a:p>
            </p:txBody>
          </p:sp>
        </p:grpSp>
        <p:sp>
          <p:nvSpPr>
            <p:cNvPr id="41" name="Прямоугольник 40"/>
            <p:cNvSpPr/>
            <p:nvPr/>
          </p:nvSpPr>
          <p:spPr>
            <a:xfrm>
              <a:off x="6586809" y="2793380"/>
              <a:ext cx="2412000" cy="323165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defTabSz="25913596">
                <a:spcAft>
                  <a:spcPts val="193"/>
                </a:spcAft>
                <a:buClr>
                  <a:schemeClr val="accent6"/>
                </a:buClr>
                <a:tabLst>
                  <a:tab pos="228082" algn="l"/>
                  <a:tab pos="456164" algn="l"/>
                  <a:tab pos="684245" algn="l"/>
                  <a:tab pos="912327" algn="l"/>
                  <a:tab pos="1140410" algn="l"/>
                  <a:tab pos="1368491" algn="l"/>
                  <a:tab pos="1596573" algn="l"/>
                  <a:tab pos="1824655" algn="l"/>
                  <a:tab pos="2052737" algn="l"/>
                  <a:tab pos="2280818" algn="l"/>
                  <a:tab pos="2508900" algn="l"/>
                  <a:tab pos="2736982" algn="l"/>
                </a:tabLst>
                <a:defRPr/>
              </a:pPr>
              <a:r>
                <a:rPr lang="ru-RU" sz="1050" dirty="0"/>
                <a:t>Запущен раздел «Устойчивое развитие» на сайте ДОМ.РФ</a:t>
              </a:r>
              <a:endParaRPr lang="ru-RU" sz="1050" spc="-13" dirty="0"/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6266132" y="1386992"/>
            <a:ext cx="2674006" cy="771015"/>
            <a:chOff x="6266132" y="1409281"/>
            <a:chExt cx="2674006" cy="771015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6528138" y="1695548"/>
              <a:ext cx="2412000" cy="484748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defTabSz="25913596">
                <a:spcAft>
                  <a:spcPts val="193"/>
                </a:spcAft>
                <a:buClr>
                  <a:schemeClr val="accent6"/>
                </a:buClr>
                <a:tabLst>
                  <a:tab pos="228082" algn="l"/>
                  <a:tab pos="456164" algn="l"/>
                  <a:tab pos="684245" algn="l"/>
                  <a:tab pos="912327" algn="l"/>
                  <a:tab pos="1140410" algn="l"/>
                  <a:tab pos="1368491" algn="l"/>
                  <a:tab pos="1596573" algn="l"/>
                  <a:tab pos="1824655" algn="l"/>
                  <a:tab pos="2052737" algn="l"/>
                  <a:tab pos="2280818" algn="l"/>
                  <a:tab pos="2508900" algn="l"/>
                  <a:tab pos="2736982" algn="l"/>
                </a:tabLst>
                <a:defRPr/>
              </a:pPr>
              <a:r>
                <a:rPr lang="ru-RU" sz="1050" dirty="0"/>
                <a:t>Все организации Группы присоединились к Политике ДОМ.РФ </a:t>
              </a:r>
              <a:r>
                <a:rPr lang="ru-RU" sz="1050" dirty="0" smtClean="0"/>
                <a:t/>
              </a:r>
              <a:br>
                <a:rPr lang="ru-RU" sz="1050" dirty="0" smtClean="0"/>
              </a:br>
              <a:r>
                <a:rPr lang="ru-RU" sz="1050" dirty="0" smtClean="0"/>
                <a:t>в </a:t>
              </a:r>
              <a:r>
                <a:rPr lang="ru-RU" sz="1050" dirty="0"/>
                <a:t>области устойчивого развития </a:t>
              </a:r>
            </a:p>
          </p:txBody>
        </p:sp>
        <p:grpSp>
          <p:nvGrpSpPr>
            <p:cNvPr id="59" name="Группа 58"/>
            <p:cNvGrpSpPr/>
            <p:nvPr/>
          </p:nvGrpSpPr>
          <p:grpSpPr>
            <a:xfrm>
              <a:off x="6266132" y="1409281"/>
              <a:ext cx="2674006" cy="216000"/>
              <a:chOff x="6046500" y="1472748"/>
              <a:chExt cx="2674006" cy="216000"/>
            </a:xfrm>
          </p:grpSpPr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6C60DD68-8001-57C0-40DC-DA76A0A7DB83}"/>
                  </a:ext>
                </a:extLst>
              </p:cNvPr>
              <p:cNvSpPr/>
              <p:nvPr/>
            </p:nvSpPr>
            <p:spPr>
              <a:xfrm>
                <a:off x="6308506" y="1499957"/>
                <a:ext cx="2412000" cy="161583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defTabSz="25913596">
                  <a:spcAft>
                    <a:spcPts val="193"/>
                  </a:spcAft>
                  <a:buClr>
                    <a:schemeClr val="accent6"/>
                  </a:buClr>
                  <a:tabLst>
                    <a:tab pos="228082" algn="l"/>
                    <a:tab pos="456164" algn="l"/>
                    <a:tab pos="684245" algn="l"/>
                    <a:tab pos="912327" algn="l"/>
                    <a:tab pos="1140410" algn="l"/>
                    <a:tab pos="1368491" algn="l"/>
                    <a:tab pos="1596573" algn="l"/>
                    <a:tab pos="1824655" algn="l"/>
                    <a:tab pos="2052737" algn="l"/>
                    <a:tab pos="2280818" algn="l"/>
                    <a:tab pos="2508900" algn="l"/>
                    <a:tab pos="2736982" algn="l"/>
                  </a:tabLst>
                  <a:defRPr/>
                </a:pPr>
                <a:r>
                  <a:rPr lang="ru-RU" sz="1050" b="1" dirty="0">
                    <a:solidFill>
                      <a:schemeClr val="accent6"/>
                    </a:solidFill>
                  </a:rPr>
                  <a:t>Внутренние нормативные </a:t>
                </a:r>
                <a:r>
                  <a:rPr lang="ru-RU" sz="1050" b="1" dirty="0" smtClean="0">
                    <a:solidFill>
                      <a:schemeClr val="accent6"/>
                    </a:solidFill>
                  </a:rPr>
                  <a:t>акты</a:t>
                </a:r>
                <a:endParaRPr lang="ru-RU" sz="1050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56" name="Полилиния: фигура 34">
                <a:extLst>
                  <a:ext uri="{FF2B5EF4-FFF2-40B4-BE49-F238E27FC236}">
                    <a16:creationId xmlns:a16="http://schemas.microsoft.com/office/drawing/2014/main" id="{29031CDB-EEB1-4740-A563-4BC8C7AC0E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46500" y="1472748"/>
                <a:ext cx="156046" cy="216000"/>
              </a:xfrm>
              <a:custGeom>
                <a:avLst/>
                <a:gdLst>
                  <a:gd name="connsiteX0" fmla="*/ 23860 w 185689"/>
                  <a:gd name="connsiteY0" fmla="*/ 47530 h 257032"/>
                  <a:gd name="connsiteX1" fmla="*/ 161925 w 185689"/>
                  <a:gd name="connsiteY1" fmla="*/ 47530 h 257032"/>
                  <a:gd name="connsiteX2" fmla="*/ 23860 w 185689"/>
                  <a:gd name="connsiteY2" fmla="*/ 74057 h 257032"/>
                  <a:gd name="connsiteX3" fmla="*/ 161925 w 185689"/>
                  <a:gd name="connsiteY3" fmla="*/ 74057 h 257032"/>
                  <a:gd name="connsiteX4" fmla="*/ 23860 w 185689"/>
                  <a:gd name="connsiteY4" fmla="*/ 100584 h 257032"/>
                  <a:gd name="connsiteX5" fmla="*/ 161925 w 185689"/>
                  <a:gd name="connsiteY5" fmla="*/ 100584 h 257032"/>
                  <a:gd name="connsiteX6" fmla="*/ 23860 w 185689"/>
                  <a:gd name="connsiteY6" fmla="*/ 127111 h 257032"/>
                  <a:gd name="connsiteX7" fmla="*/ 161925 w 185689"/>
                  <a:gd name="connsiteY7" fmla="*/ 127111 h 257032"/>
                  <a:gd name="connsiteX8" fmla="*/ 89106 w 185689"/>
                  <a:gd name="connsiteY8" fmla="*/ 220361 h 257032"/>
                  <a:gd name="connsiteX9" fmla="*/ 161925 w 185689"/>
                  <a:gd name="connsiteY9" fmla="*/ 220361 h 257032"/>
                  <a:gd name="connsiteX10" fmla="*/ 185690 w 185689"/>
                  <a:gd name="connsiteY10" fmla="*/ 247507 h 257032"/>
                  <a:gd name="connsiteX11" fmla="*/ 185690 w 185689"/>
                  <a:gd name="connsiteY11" fmla="*/ 9525 h 257032"/>
                  <a:gd name="connsiteX12" fmla="*/ 176165 w 185689"/>
                  <a:gd name="connsiteY12" fmla="*/ 0 h 257032"/>
                  <a:gd name="connsiteX13" fmla="*/ 9525 w 185689"/>
                  <a:gd name="connsiteY13" fmla="*/ 0 h 257032"/>
                  <a:gd name="connsiteX14" fmla="*/ 0 w 185689"/>
                  <a:gd name="connsiteY14" fmla="*/ 9525 h 257032"/>
                  <a:gd name="connsiteX15" fmla="*/ 0 w 185689"/>
                  <a:gd name="connsiteY15" fmla="*/ 247507 h 257032"/>
                  <a:gd name="connsiteX16" fmla="*/ 9525 w 185689"/>
                  <a:gd name="connsiteY16" fmla="*/ 257032 h 257032"/>
                  <a:gd name="connsiteX17" fmla="*/ 176165 w 185689"/>
                  <a:gd name="connsiteY17" fmla="*/ 257032 h 257032"/>
                  <a:gd name="connsiteX18" fmla="*/ 185690 w 185689"/>
                  <a:gd name="connsiteY18" fmla="*/ 247507 h 257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5689" h="257032">
                    <a:moveTo>
                      <a:pt x="23860" y="47530"/>
                    </a:moveTo>
                    <a:lnTo>
                      <a:pt x="161925" y="47530"/>
                    </a:lnTo>
                    <a:moveTo>
                      <a:pt x="23860" y="74057"/>
                    </a:moveTo>
                    <a:lnTo>
                      <a:pt x="161925" y="74057"/>
                    </a:lnTo>
                    <a:moveTo>
                      <a:pt x="23860" y="100584"/>
                    </a:moveTo>
                    <a:lnTo>
                      <a:pt x="161925" y="100584"/>
                    </a:lnTo>
                    <a:moveTo>
                      <a:pt x="23860" y="127111"/>
                    </a:moveTo>
                    <a:lnTo>
                      <a:pt x="161925" y="127111"/>
                    </a:lnTo>
                    <a:moveTo>
                      <a:pt x="89106" y="220361"/>
                    </a:moveTo>
                    <a:lnTo>
                      <a:pt x="161925" y="220361"/>
                    </a:lnTo>
                    <a:moveTo>
                      <a:pt x="185690" y="247507"/>
                    </a:moveTo>
                    <a:lnTo>
                      <a:pt x="185690" y="9525"/>
                    </a:lnTo>
                    <a:cubicBezTo>
                      <a:pt x="185690" y="4286"/>
                      <a:pt x="181403" y="0"/>
                      <a:pt x="176165" y="0"/>
                    </a:cubicBezTo>
                    <a:lnTo>
                      <a:pt x="9525" y="0"/>
                    </a:lnTo>
                    <a:cubicBezTo>
                      <a:pt x="4286" y="0"/>
                      <a:pt x="0" y="4286"/>
                      <a:pt x="0" y="9525"/>
                    </a:cubicBezTo>
                    <a:lnTo>
                      <a:pt x="0" y="247507"/>
                    </a:lnTo>
                    <a:cubicBezTo>
                      <a:pt x="0" y="252746"/>
                      <a:pt x="4286" y="257032"/>
                      <a:pt x="9525" y="257032"/>
                    </a:cubicBezTo>
                    <a:lnTo>
                      <a:pt x="176165" y="257032"/>
                    </a:lnTo>
                    <a:cubicBezTo>
                      <a:pt x="181403" y="257032"/>
                      <a:pt x="185690" y="252746"/>
                      <a:pt x="185690" y="247507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8BC5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69" name="Группа 68"/>
          <p:cNvGrpSpPr/>
          <p:nvPr/>
        </p:nvGrpSpPr>
        <p:grpSpPr>
          <a:xfrm>
            <a:off x="259200" y="953025"/>
            <a:ext cx="2041154" cy="204354"/>
            <a:chOff x="1614848" y="722168"/>
            <a:chExt cx="2041154" cy="204354"/>
          </a:xfrm>
        </p:grpSpPr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950BE07A-2CF4-5044-B9A3-B7D5763BD428}"/>
                </a:ext>
              </a:extLst>
            </p:cNvPr>
            <p:cNvSpPr/>
            <p:nvPr/>
          </p:nvSpPr>
          <p:spPr>
            <a:xfrm>
              <a:off x="1614848" y="722168"/>
              <a:ext cx="204350" cy="204350"/>
            </a:xfrm>
            <a:prstGeom prst="ellipse">
              <a:avLst/>
            </a:prstGeom>
            <a:solidFill>
              <a:srgbClr val="DEF4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1712002" y="764939"/>
              <a:ext cx="1944000" cy="16158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spcAft>
                  <a:spcPts val="214"/>
                </a:spcAft>
                <a:buClr>
                  <a:srgbClr val="92D050"/>
                </a:buClr>
              </a:pPr>
              <a:r>
                <a:rPr lang="ru-RU" sz="1050" b="1" dirty="0" smtClean="0"/>
                <a:t>Экологические проекты</a:t>
              </a:r>
              <a:endParaRPr lang="ru-RU" sz="1050" b="1" dirty="0"/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3268282" y="953025"/>
            <a:ext cx="2041154" cy="204354"/>
            <a:chOff x="1614848" y="722168"/>
            <a:chExt cx="2041154" cy="204354"/>
          </a:xfrm>
        </p:grpSpPr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950BE07A-2CF4-5044-B9A3-B7D5763BD428}"/>
                </a:ext>
              </a:extLst>
            </p:cNvPr>
            <p:cNvSpPr/>
            <p:nvPr/>
          </p:nvSpPr>
          <p:spPr>
            <a:xfrm>
              <a:off x="1614848" y="722168"/>
              <a:ext cx="204350" cy="204350"/>
            </a:xfrm>
            <a:prstGeom prst="ellipse">
              <a:avLst/>
            </a:prstGeom>
            <a:solidFill>
              <a:srgbClr val="DEF4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1712002" y="764939"/>
              <a:ext cx="1944000" cy="16158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spcAft>
                  <a:spcPts val="214"/>
                </a:spcAft>
                <a:buClr>
                  <a:srgbClr val="92D050"/>
                </a:buClr>
              </a:pPr>
              <a:r>
                <a:rPr lang="ru-RU" sz="1050" b="1" dirty="0" smtClean="0"/>
                <a:t>Социальные проекты</a:t>
              </a:r>
              <a:endParaRPr lang="ru-RU" sz="1050" b="1" dirty="0"/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6284450" y="953025"/>
            <a:ext cx="2113154" cy="204354"/>
            <a:chOff x="1614848" y="722168"/>
            <a:chExt cx="2113154" cy="204354"/>
          </a:xfrm>
        </p:grpSpPr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950BE07A-2CF4-5044-B9A3-B7D5763BD428}"/>
                </a:ext>
              </a:extLst>
            </p:cNvPr>
            <p:cNvSpPr/>
            <p:nvPr/>
          </p:nvSpPr>
          <p:spPr>
            <a:xfrm>
              <a:off x="1614848" y="722168"/>
              <a:ext cx="204350" cy="204350"/>
            </a:xfrm>
            <a:prstGeom prst="ellipse">
              <a:avLst/>
            </a:prstGeom>
            <a:solidFill>
              <a:srgbClr val="DEF4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1712002" y="764939"/>
              <a:ext cx="2016000" cy="16158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spcAft>
                  <a:spcPts val="214"/>
                </a:spcAft>
                <a:buClr>
                  <a:srgbClr val="92D050"/>
                </a:buClr>
              </a:pPr>
              <a:r>
                <a:rPr lang="ru-RU" sz="1050" b="1" dirty="0" smtClean="0"/>
                <a:t>Корпоративное управление</a:t>
              </a:r>
              <a:endParaRPr lang="ru-RU" sz="105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1645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Объект 2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Слайд think-cell" r:id="rId5" imgW="229" imgH="229" progId="TCLayout.ActiveDocument.1">
                  <p:embed/>
                </p:oleObj>
              </mc:Choice>
              <mc:Fallback>
                <p:oleObj name="Слайд think-cell" r:id="rId5" imgW="229" imgH="229" progId="TCLayout.ActiveDocument.1">
                  <p:embed/>
                  <p:pic>
                    <p:nvPicPr>
                      <p:cNvPr id="25" name="Объект 2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7" name="Таблица 3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288949"/>
              </p:ext>
            </p:extLst>
          </p:nvPr>
        </p:nvGraphicFramePr>
        <p:xfrm>
          <a:off x="355346" y="873171"/>
          <a:ext cx="2383253" cy="1499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444">
                  <a:extLst>
                    <a:ext uri="{9D8B030D-6E8A-4147-A177-3AD203B41FA5}">
                      <a16:colId xmlns:a16="http://schemas.microsoft.com/office/drawing/2014/main" val="3050280937"/>
                    </a:ext>
                  </a:extLst>
                </a:gridCol>
                <a:gridCol w="1113809">
                  <a:extLst>
                    <a:ext uri="{9D8B030D-6E8A-4147-A177-3AD203B41FA5}">
                      <a16:colId xmlns:a16="http://schemas.microsoft.com/office/drawing/2014/main" val="269208837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087145326"/>
                    </a:ext>
                  </a:extLst>
                </a:gridCol>
              </a:tblGrid>
              <a:tr h="206538">
                <a:tc gridSpan="3">
                  <a:txBody>
                    <a:bodyPr/>
                    <a:lstStyle/>
                    <a:p>
                      <a:pPr algn="l"/>
                      <a:r>
                        <a:rPr lang="en-US" sz="800" b="1" dirty="0">
                          <a:solidFill>
                            <a:schemeClr val="accent6"/>
                          </a:solidFill>
                          <a:latin typeface="+mn-lt"/>
                        </a:rPr>
                        <a:t>ESG-</a:t>
                      </a:r>
                      <a:r>
                        <a:rPr lang="ru-RU" sz="800" b="1" dirty="0">
                          <a:solidFill>
                            <a:schemeClr val="accent6"/>
                          </a:solidFill>
                          <a:latin typeface="+mn-lt"/>
                        </a:rPr>
                        <a:t>выпуски, 2022 г.</a:t>
                      </a:r>
                    </a:p>
                  </a:txBody>
                  <a:tcPr marL="54000" marR="0" marT="27000" marB="2700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181091"/>
                  </a:ext>
                </a:extLst>
              </a:tr>
              <a:tr h="174839">
                <a:tc>
                  <a:txBody>
                    <a:bodyPr/>
                    <a:lstStyle/>
                    <a:p>
                      <a:pPr algn="l"/>
                      <a:r>
                        <a:rPr lang="ru-RU" sz="800" b="1" dirty="0">
                          <a:solidFill>
                            <a:schemeClr val="accent4"/>
                          </a:solidFill>
                          <a:latin typeface="+mn-lt"/>
                        </a:rPr>
                        <a:t>№</a:t>
                      </a:r>
                    </a:p>
                  </a:txBody>
                  <a:tcPr marL="54000" marR="0" marT="13500" marB="13500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b="1" dirty="0">
                          <a:solidFill>
                            <a:schemeClr val="accent4"/>
                          </a:solidFill>
                          <a:latin typeface="+mn-lt"/>
                        </a:rPr>
                        <a:t>Организатор</a:t>
                      </a:r>
                    </a:p>
                  </a:txBody>
                  <a:tcPr marL="36000" marR="0" marT="13500" marB="135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4"/>
                          </a:solidFill>
                          <a:latin typeface="+mn-lt"/>
                        </a:rPr>
                        <a:t>Объем,</a:t>
                      </a:r>
                      <a:r>
                        <a:rPr lang="ru-RU" sz="800" b="1" baseline="0" dirty="0">
                          <a:solidFill>
                            <a:schemeClr val="accent4"/>
                          </a:solidFill>
                          <a:latin typeface="+mn-lt"/>
                        </a:rPr>
                        <a:t> </a:t>
                      </a:r>
                      <a:r>
                        <a:rPr lang="ru-RU" sz="800" b="0" baseline="0" dirty="0">
                          <a:solidFill>
                            <a:schemeClr val="accent4"/>
                          </a:solidFill>
                          <a:latin typeface="+mn-lt"/>
                        </a:rPr>
                        <a:t>млн руб.</a:t>
                      </a:r>
                      <a:endParaRPr lang="ru-RU" sz="8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36000" marR="0" marT="13500" marB="135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9667444"/>
                  </a:ext>
                </a:extLst>
              </a:tr>
              <a:tr h="69527">
                <a:tc>
                  <a:txBody>
                    <a:bodyPr/>
                    <a:lstStyle/>
                    <a:p>
                      <a:endParaRPr lang="ru-RU" sz="3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54000" marR="0" marT="13500" marB="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36000" marR="27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36000" marR="7144" marT="7144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1902151"/>
                  </a:ext>
                </a:extLst>
              </a:tr>
              <a:tr h="174839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accent4"/>
                          </a:solidFill>
                          <a:latin typeface="+mn-lt"/>
                        </a:rPr>
                        <a:t>1</a:t>
                      </a:r>
                      <a:endParaRPr lang="ru-RU" sz="8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54000" marR="0" marT="13500" marB="1350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Банк ДОМ.РФ</a:t>
                      </a:r>
                      <a:endParaRPr lang="ru-RU" sz="8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36000" marR="27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28 682</a:t>
                      </a:r>
                    </a:p>
                  </a:txBody>
                  <a:tcPr marL="36000" marR="324000" marT="7144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422819"/>
                  </a:ext>
                </a:extLst>
              </a:tr>
              <a:tr h="174839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accent4"/>
                          </a:solidFill>
                          <a:latin typeface="+mn-lt"/>
                        </a:rPr>
                        <a:t>2</a:t>
                      </a:r>
                      <a:endParaRPr lang="ru-RU" sz="8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54000" marR="0" marT="13500" marB="1350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БК Регион</a:t>
                      </a:r>
                    </a:p>
                  </a:txBody>
                  <a:tcPr marL="36000" marR="27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19 162</a:t>
                      </a:r>
                    </a:p>
                  </a:txBody>
                  <a:tcPr marL="36000" marR="324000" marT="7144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71410"/>
                  </a:ext>
                </a:extLst>
              </a:tr>
              <a:tr h="174839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accent4"/>
                          </a:solidFill>
                          <a:latin typeface="+mn-lt"/>
                        </a:rPr>
                        <a:t>3</a:t>
                      </a:r>
                      <a:endParaRPr lang="ru-RU" sz="8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54000" marR="0" marT="13500" marB="1350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Совкомбанк</a:t>
                      </a:r>
                    </a:p>
                  </a:txBody>
                  <a:tcPr marL="36000" marR="27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14 162</a:t>
                      </a:r>
                    </a:p>
                  </a:txBody>
                  <a:tcPr marL="36000" marR="324000" marT="7144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4080042"/>
                  </a:ext>
                </a:extLst>
              </a:tr>
              <a:tr h="174839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accent4"/>
                          </a:solidFill>
                          <a:latin typeface="+mn-lt"/>
                        </a:rPr>
                        <a:t>4</a:t>
                      </a:r>
                      <a:endParaRPr lang="ru-RU" sz="8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54000" marR="0" marT="13500" marB="1350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Газпромбанк</a:t>
                      </a:r>
                    </a:p>
                  </a:txBody>
                  <a:tcPr marL="36000" marR="27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13 562</a:t>
                      </a:r>
                    </a:p>
                  </a:txBody>
                  <a:tcPr marL="36000" marR="324000" marT="7144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767977"/>
                  </a:ext>
                </a:extLst>
              </a:tr>
              <a:tr h="174839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accent4"/>
                          </a:solidFill>
                          <a:latin typeface="+mn-lt"/>
                        </a:rPr>
                        <a:t>5</a:t>
                      </a:r>
                      <a:endParaRPr lang="ru-RU" sz="8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54000" marR="0" marT="13500" marB="1350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Промсвязьбанк</a:t>
                      </a:r>
                    </a:p>
                  </a:txBody>
                  <a:tcPr marL="36000" marR="27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7 733</a:t>
                      </a:r>
                    </a:p>
                  </a:txBody>
                  <a:tcPr marL="36000" marR="324000" marT="7144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493949"/>
                  </a:ext>
                </a:extLst>
              </a:tr>
              <a:tr h="174839">
                <a:tc>
                  <a:txBody>
                    <a:bodyPr/>
                    <a:lstStyle/>
                    <a:p>
                      <a:endParaRPr lang="ru-RU" sz="8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54000" marR="0" marT="13500" marB="1350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Итого</a:t>
                      </a:r>
                    </a:p>
                  </a:txBody>
                  <a:tcPr marL="36000" marR="27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106 182</a:t>
                      </a:r>
                    </a:p>
                  </a:txBody>
                  <a:tcPr marL="36000" marR="324000" marT="7144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849613"/>
                  </a:ext>
                </a:extLst>
              </a:tr>
            </a:tbl>
          </a:graphicData>
        </a:graphic>
      </p:graphicFrame>
      <p:grpSp>
        <p:nvGrpSpPr>
          <p:cNvPr id="157" name="Группа 156"/>
          <p:cNvGrpSpPr/>
          <p:nvPr/>
        </p:nvGrpSpPr>
        <p:grpSpPr>
          <a:xfrm>
            <a:off x="6028372" y="1885658"/>
            <a:ext cx="2757596" cy="492443"/>
            <a:chOff x="8477434" y="2786167"/>
            <a:chExt cx="4980878" cy="889469"/>
          </a:xfrm>
        </p:grpSpPr>
        <p:sp>
          <p:nvSpPr>
            <p:cNvPr id="161" name="Прямоугольник 160"/>
            <p:cNvSpPr/>
            <p:nvPr/>
          </p:nvSpPr>
          <p:spPr>
            <a:xfrm>
              <a:off x="9073222" y="2786167"/>
              <a:ext cx="4385090" cy="8894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685800">
                <a:defRPr/>
              </a:pPr>
              <a:r>
                <a:rPr lang="ru-RU" sz="800" b="1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Первый в России выпуск облигаций </a:t>
              </a:r>
              <a:br>
                <a:rPr lang="ru-RU" sz="800" b="1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</a:br>
              <a:r>
                <a:rPr lang="ru-RU" sz="800" b="1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устойчивого развития Ипотечного агента</a:t>
              </a:r>
              <a:br>
                <a:rPr lang="ru-RU" sz="800" b="1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</a:br>
              <a:r>
                <a:rPr lang="ru-RU" sz="800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признан победителем в номинации </a:t>
              </a:r>
              <a:br>
                <a:rPr lang="ru-RU" sz="800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</a:br>
              <a:r>
                <a:rPr lang="ru-RU" sz="800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«</a:t>
              </a:r>
              <a:r>
                <a:rPr lang="en-US" sz="800" b="1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ESG-</a:t>
              </a:r>
              <a:r>
                <a:rPr lang="ru-RU" sz="800" b="1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выпуск года в финансовом секторе</a:t>
              </a:r>
              <a:r>
                <a:rPr lang="ru-RU" sz="800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» </a:t>
              </a:r>
            </a:p>
          </p:txBody>
        </p:sp>
        <p:pic>
          <p:nvPicPr>
            <p:cNvPr id="163" name="Рисунок 162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477434" y="2786167"/>
              <a:ext cx="398272" cy="398042"/>
            </a:xfrm>
            <a:prstGeom prst="ellipse">
              <a:avLst/>
            </a:prstGeom>
          </p:spPr>
        </p:pic>
      </p:grpSp>
      <p:grpSp>
        <p:nvGrpSpPr>
          <p:cNvPr id="192" name="Группа 191"/>
          <p:cNvGrpSpPr/>
          <p:nvPr/>
        </p:nvGrpSpPr>
        <p:grpSpPr>
          <a:xfrm>
            <a:off x="6028375" y="1038552"/>
            <a:ext cx="2516344" cy="369332"/>
            <a:chOff x="8477435" y="1583961"/>
            <a:chExt cx="4545117" cy="667102"/>
          </a:xfrm>
        </p:grpSpPr>
        <p:sp>
          <p:nvSpPr>
            <p:cNvPr id="193" name="Прямоугольник 192"/>
            <p:cNvSpPr/>
            <p:nvPr/>
          </p:nvSpPr>
          <p:spPr>
            <a:xfrm>
              <a:off x="9073219" y="1583961"/>
              <a:ext cx="3949333" cy="66710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685800">
                <a:defRPr/>
              </a:pPr>
              <a:r>
                <a:rPr lang="ru-RU" sz="800" b="1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Дебютный </a:t>
              </a:r>
              <a:r>
                <a:rPr lang="en-US" sz="800" b="1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ESG-</a:t>
              </a:r>
              <a:r>
                <a:rPr lang="ru-RU" sz="800" b="1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выпуск Банка ДОМ.РФ </a:t>
              </a:r>
              <a:br>
                <a:rPr lang="ru-RU" sz="800" b="1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</a:br>
              <a:r>
                <a:rPr lang="ru-RU" sz="800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признан победителем в номинации </a:t>
              </a:r>
              <a:br>
                <a:rPr lang="ru-RU" sz="800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</a:br>
              <a:r>
                <a:rPr lang="ru-RU" sz="800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«</a:t>
              </a:r>
              <a:r>
                <a:rPr lang="ru-RU" sz="800" b="1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Лучшая сделка в банковском секторе</a:t>
              </a:r>
              <a:r>
                <a:rPr lang="ru-RU" sz="800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» </a:t>
              </a:r>
            </a:p>
          </p:txBody>
        </p:sp>
        <p:pic>
          <p:nvPicPr>
            <p:cNvPr id="194" name="Рисунок 193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477435" y="1583961"/>
              <a:ext cx="394172" cy="398043"/>
            </a:xfrm>
            <a:prstGeom prst="rect">
              <a:avLst/>
            </a:prstGeom>
          </p:spPr>
        </p:pic>
      </p:grpSp>
      <p:grpSp>
        <p:nvGrpSpPr>
          <p:cNvPr id="195" name="Группа 194"/>
          <p:cNvGrpSpPr/>
          <p:nvPr/>
        </p:nvGrpSpPr>
        <p:grpSpPr>
          <a:xfrm>
            <a:off x="6028369" y="1462105"/>
            <a:ext cx="2680197" cy="369332"/>
            <a:chOff x="8477429" y="2468107"/>
            <a:chExt cx="4841076" cy="667099"/>
          </a:xfrm>
        </p:grpSpPr>
        <p:sp>
          <p:nvSpPr>
            <p:cNvPr id="196" name="Прямоугольник 195"/>
            <p:cNvSpPr/>
            <p:nvPr/>
          </p:nvSpPr>
          <p:spPr>
            <a:xfrm>
              <a:off x="9073222" y="2468107"/>
              <a:ext cx="4245283" cy="6670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685800">
                <a:defRPr/>
              </a:pPr>
              <a:r>
                <a:rPr lang="ru-RU" sz="800" b="1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Первый </a:t>
              </a:r>
              <a:r>
                <a:rPr lang="ru-RU" sz="800" b="1" dirty="0" err="1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флоутер</a:t>
              </a:r>
              <a:r>
                <a:rPr lang="ru-RU" sz="800" b="1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 СОПФ ДОМ.РФ</a:t>
              </a:r>
              <a:br>
                <a:rPr lang="ru-RU" sz="800" b="1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</a:br>
              <a:r>
                <a:rPr lang="ru-RU" sz="800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признан победителем в номинации </a:t>
              </a:r>
              <a:br>
                <a:rPr lang="ru-RU" sz="800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</a:br>
              <a:r>
                <a:rPr lang="ru-RU" sz="800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«</a:t>
              </a:r>
              <a:r>
                <a:rPr lang="ru-RU" sz="800" b="1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Лучший выпуск социальный облигаций</a:t>
              </a:r>
              <a:r>
                <a:rPr lang="ru-RU" sz="800" dirty="0">
                  <a:solidFill>
                    <a:schemeClr val="accent4"/>
                  </a:solidFill>
                  <a:latin typeface="Tahoma"/>
                  <a:cs typeface="Arial" pitchFamily="34" charset="0"/>
                </a:rPr>
                <a:t>» </a:t>
              </a:r>
            </a:p>
          </p:txBody>
        </p:sp>
        <p:pic>
          <p:nvPicPr>
            <p:cNvPr id="197" name="Рисунок 196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477429" y="2468107"/>
              <a:ext cx="394172" cy="400955"/>
            </a:xfrm>
            <a:prstGeom prst="rect">
              <a:avLst/>
            </a:prstGeom>
          </p:spPr>
        </p:pic>
      </p:grpSp>
      <p:grpSp>
        <p:nvGrpSpPr>
          <p:cNvPr id="17" name="Группа 16"/>
          <p:cNvGrpSpPr/>
          <p:nvPr/>
        </p:nvGrpSpPr>
        <p:grpSpPr>
          <a:xfrm>
            <a:off x="6972190" y="2547846"/>
            <a:ext cx="940447" cy="1136304"/>
            <a:chOff x="5936147" y="3655439"/>
            <a:chExt cx="1192243" cy="1420098"/>
          </a:xfrm>
        </p:grpSpPr>
        <p:grpSp>
          <p:nvGrpSpPr>
            <p:cNvPr id="281" name="Группа 280"/>
            <p:cNvGrpSpPr/>
            <p:nvPr/>
          </p:nvGrpSpPr>
          <p:grpSpPr>
            <a:xfrm>
              <a:off x="5936147" y="3655439"/>
              <a:ext cx="1192243" cy="1420098"/>
              <a:chOff x="14459489" y="5130451"/>
              <a:chExt cx="1969464" cy="2227622"/>
            </a:xfrm>
          </p:grpSpPr>
          <p:sp>
            <p:nvSpPr>
              <p:cNvPr id="282" name="Freeform 17">
                <a:extLst>
                  <a:ext uri="{FF2B5EF4-FFF2-40B4-BE49-F238E27FC236}">
                    <a16:creationId xmlns:a16="http://schemas.microsoft.com/office/drawing/2014/main" id="{AB1F7E07-4AB4-4CB4-8FE4-21D5D49C4B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59489" y="5130451"/>
                <a:ext cx="1763999" cy="2227622"/>
              </a:xfrm>
              <a:prstGeom prst="rect">
                <a:avLst/>
              </a:prstGeom>
              <a:solidFill>
                <a:srgbClr val="FFFFFF"/>
              </a:solidFill>
              <a:ln w="6350" cap="rnd" cmpd="sng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514350">
                  <a:defRPr/>
                </a:pPr>
                <a:endParaRPr lang="ru-RU" sz="600" kern="0" dirty="0">
                  <a:solidFill>
                    <a:sysClr val="windowText" lastClr="000000"/>
                  </a:solidFill>
                  <a:latin typeface="Tahoma"/>
                  <a:cs typeface="Arial" pitchFamily="34" charset="0"/>
                </a:endParaRPr>
              </a:p>
            </p:txBody>
          </p:sp>
          <p:sp>
            <p:nvSpPr>
              <p:cNvPr id="283" name="Rectangle 15">
                <a:extLst>
                  <a:ext uri="{FF2B5EF4-FFF2-40B4-BE49-F238E27FC236}">
                    <a16:creationId xmlns:a16="http://schemas.microsoft.com/office/drawing/2014/main" id="{6D2BFDA7-4881-4A1B-9197-FD0B02EB52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68673" y="5582613"/>
                <a:ext cx="1703842" cy="14070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7000" tIns="34287" rIns="27000" bIns="34287">
                <a:spAutoFit/>
              </a:bodyPr>
              <a:lstStyle/>
              <a:p>
                <a:pPr algn="ctr" defTabSz="685800">
                  <a:defRPr/>
                </a:pPr>
                <a:endParaRPr lang="ru-RU" sz="525" b="1" kern="0" dirty="0">
                  <a:solidFill>
                    <a:srgbClr val="70AD47"/>
                  </a:solidFill>
                  <a:latin typeface="Tahoma"/>
                  <a:cs typeface="Arial" pitchFamily="34" charset="0"/>
                </a:endParaRPr>
              </a:p>
              <a:p>
                <a:pPr algn="ctr" defTabSz="685800">
                  <a:defRPr/>
                </a:pPr>
                <a:endParaRPr lang="ru-RU" sz="525" b="1" kern="0" dirty="0">
                  <a:solidFill>
                    <a:srgbClr val="70AD47"/>
                  </a:solidFill>
                  <a:latin typeface="Tahoma"/>
                  <a:cs typeface="Arial" pitchFamily="34" charset="0"/>
                </a:endParaRPr>
              </a:p>
              <a:p>
                <a:pPr algn="ctr" defTabSz="685800">
                  <a:defRPr/>
                </a:pPr>
                <a:r>
                  <a:rPr lang="ru-RU" sz="525" b="1" kern="0" dirty="0">
                    <a:solidFill>
                      <a:srgbClr val="8FC54C"/>
                    </a:solidFill>
                    <a:latin typeface="Tahoma"/>
                    <a:cs typeface="Arial" pitchFamily="34" charset="0"/>
                  </a:rPr>
                  <a:t>«Зеленые»</a:t>
                </a:r>
                <a:r>
                  <a:rPr lang="ru-RU" sz="525" kern="0" dirty="0">
                    <a:solidFill>
                      <a:srgbClr val="70AD47"/>
                    </a:solidFill>
                    <a:latin typeface="Tahoma"/>
                    <a:cs typeface="Arial" pitchFamily="34" charset="0"/>
                  </a:rPr>
                  <a:t/>
                </a:r>
                <a:br>
                  <a:rPr lang="ru-RU" sz="525" kern="0" dirty="0">
                    <a:solidFill>
                      <a:srgbClr val="70AD47"/>
                    </a:solidFill>
                    <a:latin typeface="Tahoma"/>
                    <a:cs typeface="Arial" pitchFamily="34" charset="0"/>
                  </a:rPr>
                </a:br>
                <a:r>
                  <a:rPr lang="ru-RU" sz="525" kern="0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купон КС + 0,47%</a:t>
                </a:r>
              </a:p>
              <a:p>
                <a:pPr algn="ctr" defTabSz="685800">
                  <a:defRPr/>
                </a:pPr>
                <a:r>
                  <a:rPr lang="ru-RU" sz="525" kern="0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срок 10 лет</a:t>
                </a:r>
              </a:p>
              <a:p>
                <a:pPr algn="ctr" defTabSz="685800">
                  <a:lnSpc>
                    <a:spcPct val="120000"/>
                  </a:lnSpc>
                  <a:spcBef>
                    <a:spcPts val="900"/>
                  </a:spcBef>
                  <a:spcAft>
                    <a:spcPts val="450"/>
                  </a:spcAft>
                  <a:defRPr/>
                </a:pPr>
                <a:r>
                  <a:rPr lang="ru-RU" sz="525" b="1" kern="0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5 477 816 000 РУБ</a:t>
                </a:r>
              </a:p>
            </p:txBody>
          </p:sp>
          <p:sp>
            <p:nvSpPr>
              <p:cNvPr id="291" name="Rectangle 14">
                <a:extLst>
                  <a:ext uri="{FF2B5EF4-FFF2-40B4-BE49-F238E27FC236}">
                    <a16:creationId xmlns:a16="http://schemas.microsoft.com/office/drawing/2014/main" id="{1B3BCB20-6B67-4FE1-96DF-08805DFA0BE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5083019" y="5171872"/>
                <a:ext cx="1066654" cy="118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r" defTabSz="685800">
                  <a:defRPr/>
                </a:pPr>
                <a:r>
                  <a:rPr lang="ru-RU" sz="375" i="1" kern="0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29.11.2022</a:t>
                </a:r>
              </a:p>
            </p:txBody>
          </p:sp>
          <p:sp>
            <p:nvSpPr>
              <p:cNvPr id="293" name="TextBox 292">
                <a:extLst>
                  <a:ext uri="{FF2B5EF4-FFF2-40B4-BE49-F238E27FC236}">
                    <a16:creationId xmlns:a16="http://schemas.microsoft.com/office/drawing/2014/main" id="{CB122E17-D4C7-4FBF-8621-669F0301709E}"/>
                  </a:ext>
                </a:extLst>
              </p:cNvPr>
              <p:cNvSpPr txBox="1"/>
              <p:nvPr/>
            </p:nvSpPr>
            <p:spPr>
              <a:xfrm>
                <a:off x="15037382" y="5506251"/>
                <a:ext cx="1391571" cy="473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514350">
                  <a:defRPr/>
                </a:pPr>
                <a:r>
                  <a:rPr lang="ru-RU" sz="450" b="1" dirty="0">
                    <a:solidFill>
                      <a:srgbClr val="3E5057">
                        <a:lumMod val="50000"/>
                      </a:srgbClr>
                    </a:solidFill>
                    <a:latin typeface="Etelka Light Pro" panose="02000503030000020004" pitchFamily="50" charset="0"/>
                  </a:rPr>
                  <a:t>Ипотечный </a:t>
                </a:r>
                <a:br>
                  <a:rPr lang="ru-RU" sz="450" b="1" dirty="0">
                    <a:solidFill>
                      <a:srgbClr val="3E5057">
                        <a:lumMod val="50000"/>
                      </a:srgbClr>
                    </a:solidFill>
                    <a:latin typeface="Etelka Light Pro" panose="02000503030000020004" pitchFamily="50" charset="0"/>
                  </a:rPr>
                </a:br>
                <a:r>
                  <a:rPr lang="ru-RU" sz="450" b="1" dirty="0">
                    <a:solidFill>
                      <a:srgbClr val="3E5057">
                        <a:lumMod val="50000"/>
                      </a:srgbClr>
                    </a:solidFill>
                    <a:latin typeface="Etelka Light Pro" panose="02000503030000020004" pitchFamily="50" charset="0"/>
                  </a:rPr>
                  <a:t>агент</a:t>
                </a:r>
              </a:p>
            </p:txBody>
          </p:sp>
          <p:pic>
            <p:nvPicPr>
              <p:cNvPr id="294" name="Рисунок 293">
                <a:extLst>
                  <a:ext uri="{FF2B5EF4-FFF2-40B4-BE49-F238E27FC236}">
                    <a16:creationId xmlns:a16="http://schemas.microsoft.com/office/drawing/2014/main" id="{D280808C-C167-4217-A479-CF67FCB008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1" r="59510" b="-557"/>
              <a:stretch/>
            </p:blipFill>
            <p:spPr>
              <a:xfrm>
                <a:off x="14725111" y="5474822"/>
                <a:ext cx="427270" cy="498435"/>
              </a:xfrm>
              <a:prstGeom prst="rect">
                <a:avLst/>
              </a:prstGeom>
            </p:spPr>
          </p:pic>
        </p:grpSp>
        <p:pic>
          <p:nvPicPr>
            <p:cNvPr id="370" name="Рисунок 369"/>
            <p:cNvPicPr>
              <a:picLocks noChangeAspect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677" b="-1"/>
            <a:stretch/>
          </p:blipFill>
          <p:spPr>
            <a:xfrm>
              <a:off x="6284377" y="4896944"/>
              <a:ext cx="371405" cy="135607"/>
            </a:xfrm>
            <a:prstGeom prst="rect">
              <a:avLst/>
            </a:prstGeom>
          </p:spPr>
        </p:pic>
      </p:grpSp>
      <p:grpSp>
        <p:nvGrpSpPr>
          <p:cNvPr id="15" name="Группа 14"/>
          <p:cNvGrpSpPr/>
          <p:nvPr/>
        </p:nvGrpSpPr>
        <p:grpSpPr>
          <a:xfrm>
            <a:off x="4758240" y="2547843"/>
            <a:ext cx="874705" cy="1136304"/>
            <a:chOff x="3743394" y="3655437"/>
            <a:chExt cx="1112235" cy="1428271"/>
          </a:xfrm>
        </p:grpSpPr>
        <p:grpSp>
          <p:nvGrpSpPr>
            <p:cNvPr id="249" name="Группа 248"/>
            <p:cNvGrpSpPr/>
            <p:nvPr/>
          </p:nvGrpSpPr>
          <p:grpSpPr>
            <a:xfrm>
              <a:off x="3743394" y="3655437"/>
              <a:ext cx="1112235" cy="1428271"/>
              <a:chOff x="6160275" y="8060628"/>
              <a:chExt cx="1274492" cy="1585572"/>
            </a:xfrm>
          </p:grpSpPr>
          <p:grpSp>
            <p:nvGrpSpPr>
              <p:cNvPr id="250" name="Группа 249"/>
              <p:cNvGrpSpPr/>
              <p:nvPr/>
            </p:nvGrpSpPr>
            <p:grpSpPr>
              <a:xfrm>
                <a:off x="6160275" y="8060628"/>
                <a:ext cx="1227326" cy="1585572"/>
                <a:chOff x="-971242" y="7403088"/>
                <a:chExt cx="1227326" cy="1666194"/>
              </a:xfrm>
            </p:grpSpPr>
            <p:sp>
              <p:nvSpPr>
                <p:cNvPr id="257" name="Freeform 17">
                  <a:extLst>
                    <a:ext uri="{FF2B5EF4-FFF2-40B4-BE49-F238E27FC236}">
                      <a16:creationId xmlns:a16="http://schemas.microsoft.com/office/drawing/2014/main" id="{3D9B35AB-3422-40BF-8E5F-D63558A6E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969578" y="7403088"/>
                  <a:ext cx="1224000" cy="1666194"/>
                </a:xfrm>
                <a:prstGeom prst="rect">
                  <a:avLst/>
                </a:prstGeom>
                <a:solidFill>
                  <a:srgbClr val="FFFFFF"/>
                </a:solidFill>
                <a:ln w="6350" cap="rnd" cmpd="sng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defTabSz="514350">
                    <a:defRPr/>
                  </a:pPr>
                  <a:endParaRPr lang="ru-RU" sz="600" kern="0" dirty="0">
                    <a:solidFill>
                      <a:sysClr val="windowText" lastClr="000000"/>
                    </a:solidFill>
                    <a:latin typeface="Tahoma"/>
                    <a:cs typeface="Arial" pitchFamily="34" charset="0"/>
                  </a:endParaRPr>
                </a:p>
              </p:txBody>
            </p:sp>
            <p:sp>
              <p:nvSpPr>
                <p:cNvPr id="258" name="Rectangle 14">
                  <a:extLst>
                    <a:ext uri="{FF2B5EF4-FFF2-40B4-BE49-F238E27FC236}">
                      <a16:creationId xmlns:a16="http://schemas.microsoft.com/office/drawing/2014/main" id="{227AF517-694C-4FE2-972A-6B64722C4837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-853844" y="7438690"/>
                  <a:ext cx="1066656" cy="88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r" defTabSz="685800">
                    <a:defRPr/>
                  </a:pPr>
                  <a:r>
                    <a:rPr lang="ru-RU" sz="375" i="1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30.06.2022</a:t>
                  </a:r>
                </a:p>
              </p:txBody>
            </p:sp>
            <p:sp>
              <p:nvSpPr>
                <p:cNvPr id="259" name="Rectangle 15">
                  <a:extLst>
                    <a:ext uri="{FF2B5EF4-FFF2-40B4-BE49-F238E27FC236}">
                      <a16:creationId xmlns:a16="http://schemas.microsoft.com/office/drawing/2014/main" id="{7A5C6155-69F5-4414-8C15-C012E1EED0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971242" y="7982684"/>
                  <a:ext cx="1227326" cy="8043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27000" tIns="34287" rIns="27000" bIns="34287">
                  <a:spAutoFit/>
                </a:bodyPr>
                <a:lstStyle/>
                <a:p>
                  <a:pPr algn="ctr" defTabSz="685800">
                    <a:defRPr/>
                  </a:pPr>
                  <a:r>
                    <a:rPr lang="ru-RU" sz="525" b="1" kern="0" dirty="0">
                      <a:solidFill>
                        <a:srgbClr val="FFC000"/>
                      </a:solidFill>
                      <a:latin typeface="Tahoma"/>
                      <a:cs typeface="Arial" pitchFamily="34" charset="0"/>
                    </a:rPr>
                    <a:t>Социальные</a:t>
                  </a:r>
                  <a:br>
                    <a:rPr lang="ru-RU" sz="525" b="1" kern="0" dirty="0">
                      <a:solidFill>
                        <a:srgbClr val="FFC000"/>
                      </a:solidFill>
                      <a:latin typeface="Tahoma"/>
                      <a:cs typeface="Arial" pitchFamily="34" charset="0"/>
                    </a:rPr>
                  </a:br>
                  <a:r>
                    <a:rPr lang="ru-RU" sz="525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купон КС + 0,65%</a:t>
                  </a:r>
                </a:p>
                <a:p>
                  <a:pPr algn="ctr" defTabSz="685800">
                    <a:defRPr/>
                  </a:pPr>
                  <a:r>
                    <a:rPr lang="ru-RU" sz="525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срок </a:t>
                  </a:r>
                  <a:r>
                    <a:rPr lang="en-US" sz="525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10 </a:t>
                  </a:r>
                  <a:r>
                    <a:rPr lang="en-US" sz="525" kern="0" dirty="0" err="1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лет</a:t>
                  </a:r>
                  <a:endParaRPr lang="ru-RU" sz="525" kern="0" dirty="0">
                    <a:solidFill>
                      <a:srgbClr val="3E5057"/>
                    </a:solidFill>
                    <a:latin typeface="Tahoma"/>
                    <a:cs typeface="Arial" pitchFamily="34" charset="0"/>
                  </a:endParaRPr>
                </a:p>
                <a:p>
                  <a:pPr algn="ctr" defTabSz="685800">
                    <a:lnSpc>
                      <a:spcPct val="120000"/>
                    </a:lnSpc>
                    <a:spcBef>
                      <a:spcPts val="900"/>
                    </a:spcBef>
                    <a:spcAft>
                      <a:spcPts val="450"/>
                    </a:spcAft>
                    <a:defRPr/>
                  </a:pPr>
                  <a:r>
                    <a:rPr lang="ru-RU" sz="525" b="1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6 704 238 000 РУБ</a:t>
                  </a:r>
                </a:p>
              </p:txBody>
            </p:sp>
          </p:grpSp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93ED3922-9010-4CBF-8554-43056EEB9DE1}"/>
                  </a:ext>
                </a:extLst>
              </p:cNvPr>
              <p:cNvSpPr txBox="1"/>
              <p:nvPr/>
            </p:nvSpPr>
            <p:spPr>
              <a:xfrm>
                <a:off x="6583836" y="8338366"/>
                <a:ext cx="850931" cy="3372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514350">
                  <a:defRPr/>
                </a:pPr>
                <a:r>
                  <a:rPr lang="ru-RU" sz="450" b="1" dirty="0">
                    <a:solidFill>
                      <a:srgbClr val="3E5057">
                        <a:lumMod val="50000"/>
                      </a:srgbClr>
                    </a:solidFill>
                    <a:latin typeface="Etelka Light Pro" panose="02000503030000020004" pitchFamily="50" charset="0"/>
                  </a:rPr>
                  <a:t>Ипотечный </a:t>
                </a:r>
                <a:br>
                  <a:rPr lang="ru-RU" sz="450" b="1" dirty="0">
                    <a:solidFill>
                      <a:srgbClr val="3E5057">
                        <a:lumMod val="50000"/>
                      </a:srgbClr>
                    </a:solidFill>
                    <a:latin typeface="Etelka Light Pro" panose="02000503030000020004" pitchFamily="50" charset="0"/>
                  </a:rPr>
                </a:br>
                <a:r>
                  <a:rPr lang="ru-RU" sz="450" b="1" dirty="0">
                    <a:solidFill>
                      <a:srgbClr val="3E5057">
                        <a:lumMod val="50000"/>
                      </a:srgbClr>
                    </a:solidFill>
                    <a:latin typeface="Etelka Light Pro" panose="02000503030000020004" pitchFamily="50" charset="0"/>
                  </a:rPr>
                  <a:t>агент</a:t>
                </a:r>
              </a:p>
            </p:txBody>
          </p:sp>
          <p:pic>
            <p:nvPicPr>
              <p:cNvPr id="255" name="Рисунок 254">
                <a:extLst>
                  <a:ext uri="{FF2B5EF4-FFF2-40B4-BE49-F238E27FC236}">
                    <a16:creationId xmlns:a16="http://schemas.microsoft.com/office/drawing/2014/main" id="{F39E8325-A5B0-4184-9659-3E0BE1E2D3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1" r="59510" b="-557"/>
              <a:stretch/>
            </p:blipFill>
            <p:spPr>
              <a:xfrm>
                <a:off x="6373610" y="8315173"/>
                <a:ext cx="307752" cy="352925"/>
              </a:xfrm>
              <a:prstGeom prst="rect">
                <a:avLst/>
              </a:prstGeom>
            </p:spPr>
          </p:pic>
        </p:grpSp>
        <p:pic>
          <p:nvPicPr>
            <p:cNvPr id="373" name="Рисунок 372"/>
            <p:cNvPicPr>
              <a:picLocks noChangeAspect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677" b="-1"/>
            <a:stretch/>
          </p:blipFill>
          <p:spPr>
            <a:xfrm>
              <a:off x="4111664" y="4903175"/>
              <a:ext cx="371405" cy="135607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2544293" y="2549379"/>
            <a:ext cx="957855" cy="1136304"/>
            <a:chOff x="1566873" y="3657392"/>
            <a:chExt cx="1215208" cy="1426314"/>
          </a:xfrm>
        </p:grpSpPr>
        <p:grpSp>
          <p:nvGrpSpPr>
            <p:cNvPr id="361" name="Группа 360"/>
            <p:cNvGrpSpPr/>
            <p:nvPr/>
          </p:nvGrpSpPr>
          <p:grpSpPr>
            <a:xfrm>
              <a:off x="1566873" y="3657392"/>
              <a:ext cx="1215208" cy="1426314"/>
              <a:chOff x="2133714" y="5799878"/>
              <a:chExt cx="1470401" cy="1578424"/>
            </a:xfrm>
          </p:grpSpPr>
          <p:grpSp>
            <p:nvGrpSpPr>
              <p:cNvPr id="362" name="Группа 361"/>
              <p:cNvGrpSpPr/>
              <p:nvPr/>
            </p:nvGrpSpPr>
            <p:grpSpPr>
              <a:xfrm>
                <a:off x="2133714" y="5799878"/>
                <a:ext cx="1470401" cy="1578424"/>
                <a:chOff x="1891472" y="5041557"/>
                <a:chExt cx="1637489" cy="2229209"/>
              </a:xfrm>
            </p:grpSpPr>
            <p:sp>
              <p:nvSpPr>
                <p:cNvPr id="364" name="Freeform 17">
                  <a:extLst>
                    <a:ext uri="{FF2B5EF4-FFF2-40B4-BE49-F238E27FC236}">
                      <a16:creationId xmlns:a16="http://schemas.microsoft.com/office/drawing/2014/main" id="{3D9B35AB-3422-40BF-8E5F-D63558A6E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1472" y="5041557"/>
                  <a:ext cx="1440004" cy="2229209"/>
                </a:xfrm>
                <a:prstGeom prst="rect">
                  <a:avLst/>
                </a:prstGeom>
                <a:solidFill>
                  <a:srgbClr val="FFFFFF"/>
                </a:solidFill>
                <a:ln w="6350" cap="rnd" cmpd="sng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defTabSz="514350">
                    <a:defRPr/>
                  </a:pPr>
                  <a:endParaRPr lang="ru-RU" sz="600" kern="0" dirty="0">
                    <a:solidFill>
                      <a:sysClr val="windowText" lastClr="000000"/>
                    </a:solidFill>
                    <a:latin typeface="Tahoma"/>
                    <a:cs typeface="Arial" pitchFamily="34" charset="0"/>
                  </a:endParaRPr>
                </a:p>
              </p:txBody>
            </p:sp>
            <p:sp>
              <p:nvSpPr>
                <p:cNvPr id="365" name="TextBox 364">
                  <a:extLst>
                    <a:ext uri="{FF2B5EF4-FFF2-40B4-BE49-F238E27FC236}">
                      <a16:creationId xmlns:a16="http://schemas.microsoft.com/office/drawing/2014/main" id="{93ED3922-9010-4CBF-8554-43056EEB9DE1}"/>
                    </a:ext>
                  </a:extLst>
                </p:cNvPr>
                <p:cNvSpPr txBox="1"/>
                <p:nvPr/>
              </p:nvSpPr>
              <p:spPr>
                <a:xfrm>
                  <a:off x="2437055" y="5446528"/>
                  <a:ext cx="1091906" cy="4740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514350">
                    <a:defRPr/>
                  </a:pPr>
                  <a:r>
                    <a:rPr lang="ru-RU" sz="450" b="1" dirty="0">
                      <a:solidFill>
                        <a:srgbClr val="3E5057">
                          <a:lumMod val="50000"/>
                        </a:srgbClr>
                      </a:solidFill>
                      <a:latin typeface="Etelka Light Pro" panose="02000503030000020004" pitchFamily="50" charset="0"/>
                    </a:rPr>
                    <a:t>Ипотечный </a:t>
                  </a:r>
                  <a:br>
                    <a:rPr lang="ru-RU" sz="450" b="1" dirty="0">
                      <a:solidFill>
                        <a:srgbClr val="3E5057">
                          <a:lumMod val="50000"/>
                        </a:srgbClr>
                      </a:solidFill>
                      <a:latin typeface="Etelka Light Pro" panose="02000503030000020004" pitchFamily="50" charset="0"/>
                    </a:rPr>
                  </a:br>
                  <a:r>
                    <a:rPr lang="ru-RU" sz="450" b="1" dirty="0">
                      <a:solidFill>
                        <a:srgbClr val="3E5057">
                          <a:lumMod val="50000"/>
                        </a:srgbClr>
                      </a:solidFill>
                      <a:latin typeface="Etelka Light Pro" panose="02000503030000020004" pitchFamily="50" charset="0"/>
                    </a:rPr>
                    <a:t>агент</a:t>
                  </a:r>
                </a:p>
              </p:txBody>
            </p:sp>
            <p:grpSp>
              <p:nvGrpSpPr>
                <p:cNvPr id="366" name="Группа 365">
                  <a:extLst>
                    <a:ext uri="{FF2B5EF4-FFF2-40B4-BE49-F238E27FC236}">
                      <a16:creationId xmlns:a16="http://schemas.microsoft.com/office/drawing/2014/main" id="{91B37639-CC8B-4EA4-9C26-B2667A59ECF8}"/>
                    </a:ext>
                  </a:extLst>
                </p:cNvPr>
                <p:cNvGrpSpPr/>
                <p:nvPr/>
              </p:nvGrpSpPr>
              <p:grpSpPr>
                <a:xfrm>
                  <a:off x="1893723" y="5088975"/>
                  <a:ext cx="1435499" cy="1840650"/>
                  <a:chOff x="1899865" y="4309660"/>
                  <a:chExt cx="1339392" cy="1860242"/>
                </a:xfrm>
              </p:grpSpPr>
              <p:sp>
                <p:nvSpPr>
                  <p:cNvPr id="367" name="Rectangle 14">
                    <a:extLst>
                      <a:ext uri="{FF2B5EF4-FFF2-40B4-BE49-F238E27FC236}">
                        <a16:creationId xmlns:a16="http://schemas.microsoft.com/office/drawing/2014/main" id="{CFBB3970-77E7-4D5E-B2B5-4CFD89B08B39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161913" y="4309660"/>
                    <a:ext cx="1020762" cy="11978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 algn="r" defTabSz="685800">
                      <a:defRPr/>
                    </a:pPr>
                    <a:r>
                      <a:rPr lang="en-US" sz="375" i="1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15.11.2021</a:t>
                    </a:r>
                    <a:endParaRPr lang="ru-RU" sz="525" i="1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endParaRPr>
                  </a:p>
                </p:txBody>
              </p:sp>
              <p:sp>
                <p:nvSpPr>
                  <p:cNvPr id="368" name="Rectangle 15">
                    <a:extLst>
                      <a:ext uri="{FF2B5EF4-FFF2-40B4-BE49-F238E27FC236}">
                        <a16:creationId xmlns:a16="http://schemas.microsoft.com/office/drawing/2014/main" id="{7A5C6155-69F5-4414-8C15-C012E1EED0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99865" y="4914586"/>
                    <a:ext cx="1339392" cy="125531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27000" tIns="34287" rIns="27000" bIns="34287">
                    <a:spAutoFit/>
                  </a:bodyPr>
                  <a:lstStyle/>
                  <a:p>
                    <a:pPr algn="ctr" defTabSz="685800">
                      <a:defRPr/>
                    </a:pPr>
                    <a:endParaRPr lang="ru-RU" sz="525" b="1" kern="0" dirty="0">
                      <a:solidFill>
                        <a:srgbClr val="70AD47"/>
                      </a:solidFill>
                      <a:latin typeface="Tahoma"/>
                      <a:cs typeface="Arial" pitchFamily="34" charset="0"/>
                    </a:endParaRPr>
                  </a:p>
                  <a:p>
                    <a:pPr algn="ctr" defTabSz="685800">
                      <a:defRPr/>
                    </a:pPr>
                    <a:r>
                      <a:rPr lang="ru-RU" sz="525" b="1" kern="0" dirty="0">
                        <a:solidFill>
                          <a:srgbClr val="FFC000"/>
                        </a:solidFill>
                        <a:latin typeface="Tahoma"/>
                        <a:cs typeface="Arial" pitchFamily="34" charset="0"/>
                      </a:rPr>
                      <a:t>Социальные</a:t>
                    </a:r>
                    <a:br>
                      <a:rPr lang="ru-RU" sz="525" b="1" kern="0" dirty="0">
                        <a:solidFill>
                          <a:srgbClr val="FFC000"/>
                        </a:solidFill>
                        <a:latin typeface="Tahoma"/>
                        <a:cs typeface="Arial" pitchFamily="34" charset="0"/>
                      </a:rPr>
                    </a:br>
                    <a:r>
                      <a:rPr lang="ru-RU" sz="525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купон КС + 0,65%</a:t>
                    </a:r>
                  </a:p>
                  <a:p>
                    <a:pPr algn="ctr" defTabSz="685800">
                      <a:defRPr/>
                    </a:pPr>
                    <a:r>
                      <a:rPr lang="ru-RU" sz="525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срок 9,9 года</a:t>
                    </a:r>
                  </a:p>
                  <a:p>
                    <a:pPr algn="ctr" defTabSz="685800">
                      <a:lnSpc>
                        <a:spcPct val="120000"/>
                      </a:lnSpc>
                      <a:spcBef>
                        <a:spcPts val="900"/>
                      </a:spcBef>
                      <a:spcAft>
                        <a:spcPts val="450"/>
                      </a:spcAft>
                      <a:defRPr/>
                    </a:pPr>
                    <a:r>
                      <a:rPr lang="ru-RU" sz="525" b="1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5 353 129 000 РУБ</a:t>
                    </a:r>
                  </a:p>
                </p:txBody>
              </p:sp>
            </p:grpSp>
          </p:grpSp>
          <p:pic>
            <p:nvPicPr>
              <p:cNvPr id="363" name="Рисунок 362">
                <a:extLst>
                  <a:ext uri="{FF2B5EF4-FFF2-40B4-BE49-F238E27FC236}">
                    <a16:creationId xmlns:a16="http://schemas.microsoft.com/office/drawing/2014/main" id="{D280808C-C167-4217-A479-CF67FCB008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1" r="59510" b="-557"/>
              <a:stretch/>
            </p:blipFill>
            <p:spPr>
              <a:xfrm>
                <a:off x="2403893" y="6064507"/>
                <a:ext cx="312971" cy="350772"/>
              </a:xfrm>
              <a:prstGeom prst="rect">
                <a:avLst/>
              </a:prstGeom>
            </p:spPr>
          </p:pic>
        </p:grpSp>
        <p:pic>
          <p:nvPicPr>
            <p:cNvPr id="376" name="Рисунок 375"/>
            <p:cNvPicPr>
              <a:picLocks noChangeAspect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677" b="-1"/>
            <a:stretch/>
          </p:blipFill>
          <p:spPr>
            <a:xfrm>
              <a:off x="1915496" y="4912903"/>
              <a:ext cx="371405" cy="135607"/>
            </a:xfrm>
            <a:prstGeom prst="rect">
              <a:avLst/>
            </a:prstGeom>
          </p:spPr>
        </p:pic>
      </p:grpSp>
      <p:grpSp>
        <p:nvGrpSpPr>
          <p:cNvPr id="14" name="Группа 13"/>
          <p:cNvGrpSpPr/>
          <p:nvPr/>
        </p:nvGrpSpPr>
        <p:grpSpPr>
          <a:xfrm>
            <a:off x="3651266" y="2549378"/>
            <a:ext cx="842335" cy="1136304"/>
            <a:chOff x="2659641" y="3657390"/>
            <a:chExt cx="1071075" cy="1426316"/>
          </a:xfrm>
        </p:grpSpPr>
        <p:grpSp>
          <p:nvGrpSpPr>
            <p:cNvPr id="260" name="Группа 259">
              <a:extLst>
                <a:ext uri="{FF2B5EF4-FFF2-40B4-BE49-F238E27FC236}">
                  <a16:creationId xmlns:a16="http://schemas.microsoft.com/office/drawing/2014/main" id="{7BB5D48A-76A8-49A7-8BEA-2AF0842EAE06}"/>
                </a:ext>
              </a:extLst>
            </p:cNvPr>
            <p:cNvGrpSpPr/>
            <p:nvPr/>
          </p:nvGrpSpPr>
          <p:grpSpPr>
            <a:xfrm>
              <a:off x="2659641" y="3657390"/>
              <a:ext cx="1071075" cy="1426316"/>
              <a:chOff x="368020" y="5036755"/>
              <a:chExt cx="1448427" cy="2238878"/>
            </a:xfrm>
          </p:grpSpPr>
          <p:sp>
            <p:nvSpPr>
              <p:cNvPr id="261" name="Freeform 17">
                <a:extLst>
                  <a:ext uri="{FF2B5EF4-FFF2-40B4-BE49-F238E27FC236}">
                    <a16:creationId xmlns:a16="http://schemas.microsoft.com/office/drawing/2014/main" id="{ACAA2451-FEE2-48EC-A3F1-CBE94174B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020" y="5036755"/>
                <a:ext cx="1439999" cy="2238878"/>
              </a:xfrm>
              <a:prstGeom prst="rect">
                <a:avLst/>
              </a:prstGeom>
              <a:solidFill>
                <a:srgbClr val="FFFFFF"/>
              </a:solidFill>
              <a:ln w="6350" cap="rnd" cmpd="sng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514350">
                  <a:defRPr/>
                </a:pPr>
                <a:endParaRPr lang="ru-RU" sz="600" kern="0" dirty="0">
                  <a:solidFill>
                    <a:sysClr val="windowText" lastClr="000000"/>
                  </a:solidFill>
                  <a:latin typeface="Tahoma"/>
                  <a:cs typeface="Arial" pitchFamily="34" charset="0"/>
                </a:endParaRPr>
              </a:p>
            </p:txBody>
          </p:sp>
          <p:grpSp>
            <p:nvGrpSpPr>
              <p:cNvPr id="263" name="Группа 262">
                <a:extLst>
                  <a:ext uri="{FF2B5EF4-FFF2-40B4-BE49-F238E27FC236}">
                    <a16:creationId xmlns:a16="http://schemas.microsoft.com/office/drawing/2014/main" id="{CAD6BB51-EA89-4486-BAB6-26BF4D7559F3}"/>
                  </a:ext>
                </a:extLst>
              </p:cNvPr>
              <p:cNvGrpSpPr/>
              <p:nvPr/>
            </p:nvGrpSpPr>
            <p:grpSpPr>
              <a:xfrm>
                <a:off x="380948" y="5089259"/>
                <a:ext cx="1435499" cy="1837072"/>
                <a:chOff x="1893752" y="4271150"/>
                <a:chExt cx="1339392" cy="1856637"/>
              </a:xfrm>
            </p:grpSpPr>
            <p:sp>
              <p:nvSpPr>
                <p:cNvPr id="265" name="Rectangle 14">
                  <a:extLst>
                    <a:ext uri="{FF2B5EF4-FFF2-40B4-BE49-F238E27FC236}">
                      <a16:creationId xmlns:a16="http://schemas.microsoft.com/office/drawing/2014/main" id="{2CE22097-F877-463E-9E06-1967C6FC184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159430" y="4271150"/>
                  <a:ext cx="1020764" cy="120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r" defTabSz="685800">
                    <a:defRPr/>
                  </a:pPr>
                  <a:r>
                    <a:rPr lang="ru-RU" sz="375" i="1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21.12.2021</a:t>
                  </a:r>
                </a:p>
              </p:txBody>
            </p:sp>
            <p:sp>
              <p:nvSpPr>
                <p:cNvPr id="266" name="Rectangle 15">
                  <a:extLst>
                    <a:ext uri="{FF2B5EF4-FFF2-40B4-BE49-F238E27FC236}">
                      <a16:creationId xmlns:a16="http://schemas.microsoft.com/office/drawing/2014/main" id="{4E1C1B8F-929D-4564-9766-4618637E15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93752" y="4867019"/>
                  <a:ext cx="1339392" cy="12607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27000" tIns="34287" rIns="27000" bIns="34287">
                  <a:spAutoFit/>
                </a:bodyPr>
                <a:lstStyle/>
                <a:p>
                  <a:pPr algn="ctr" defTabSz="685800">
                    <a:defRPr/>
                  </a:pPr>
                  <a:endParaRPr lang="ru-RU" sz="525" b="1" kern="0" dirty="0">
                    <a:solidFill>
                      <a:srgbClr val="70AD47"/>
                    </a:solidFill>
                    <a:latin typeface="Tahoma"/>
                    <a:cs typeface="Arial" pitchFamily="34" charset="0"/>
                  </a:endParaRPr>
                </a:p>
                <a:p>
                  <a:pPr algn="ctr" defTabSz="685800">
                    <a:defRPr/>
                  </a:pPr>
                  <a:r>
                    <a:rPr lang="ru-RU" sz="525" b="1" kern="0" dirty="0">
                      <a:solidFill>
                        <a:srgbClr val="FFC000"/>
                      </a:solidFill>
                      <a:latin typeface="Tahoma"/>
                      <a:cs typeface="Arial" pitchFamily="34" charset="0"/>
                    </a:rPr>
                    <a:t>Социальные</a:t>
                  </a:r>
                  <a:br>
                    <a:rPr lang="ru-RU" sz="525" b="1" kern="0" dirty="0">
                      <a:solidFill>
                        <a:srgbClr val="FFC000"/>
                      </a:solidFill>
                      <a:latin typeface="Tahoma"/>
                      <a:cs typeface="Arial" pitchFamily="34" charset="0"/>
                    </a:rPr>
                  </a:br>
                  <a:r>
                    <a:rPr lang="ru-RU" sz="525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купон 9,05%</a:t>
                  </a:r>
                </a:p>
                <a:p>
                  <a:pPr algn="ctr" defTabSz="685800">
                    <a:defRPr/>
                  </a:pPr>
                  <a:r>
                    <a:rPr lang="ru-RU" sz="525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срок 1,9 года</a:t>
                  </a:r>
                </a:p>
                <a:p>
                  <a:pPr algn="ctr" defTabSz="685800">
                    <a:lnSpc>
                      <a:spcPct val="120000"/>
                    </a:lnSpc>
                    <a:spcBef>
                      <a:spcPts val="900"/>
                    </a:spcBef>
                    <a:spcAft>
                      <a:spcPts val="450"/>
                    </a:spcAft>
                    <a:defRPr/>
                  </a:pPr>
                  <a:r>
                    <a:rPr lang="ru-RU" sz="525" b="1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10 000 000 000 РУБ</a:t>
                  </a:r>
                </a:p>
              </p:txBody>
            </p:sp>
          </p:grpSp>
        </p:grpSp>
        <p:pic>
          <p:nvPicPr>
            <p:cNvPr id="377" name="Рисунок 376"/>
            <p:cNvPicPr>
              <a:picLocks noChangeAspect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677" b="-1"/>
            <a:stretch/>
          </p:blipFill>
          <p:spPr>
            <a:xfrm>
              <a:off x="3001856" y="4903176"/>
              <a:ext cx="371405" cy="135607"/>
            </a:xfrm>
            <a:prstGeom prst="rect">
              <a:avLst/>
            </a:prstGeom>
          </p:spPr>
        </p:pic>
      </p:grpSp>
      <p:grpSp>
        <p:nvGrpSpPr>
          <p:cNvPr id="16" name="Группа 15"/>
          <p:cNvGrpSpPr/>
          <p:nvPr/>
        </p:nvGrpSpPr>
        <p:grpSpPr>
          <a:xfrm>
            <a:off x="5865216" y="2547844"/>
            <a:ext cx="842335" cy="1136304"/>
            <a:chOff x="4840696" y="3655438"/>
            <a:chExt cx="1070229" cy="1428269"/>
          </a:xfrm>
        </p:grpSpPr>
        <p:grpSp>
          <p:nvGrpSpPr>
            <p:cNvPr id="274" name="Группа 273">
              <a:extLst>
                <a:ext uri="{FF2B5EF4-FFF2-40B4-BE49-F238E27FC236}">
                  <a16:creationId xmlns:a16="http://schemas.microsoft.com/office/drawing/2014/main" id="{7F1539D7-8A36-474F-AD67-2B9635127973}"/>
                </a:ext>
              </a:extLst>
            </p:cNvPr>
            <p:cNvGrpSpPr/>
            <p:nvPr/>
          </p:nvGrpSpPr>
          <p:grpSpPr>
            <a:xfrm>
              <a:off x="4840696" y="3655438"/>
              <a:ext cx="1070229" cy="1428269"/>
              <a:chOff x="1947449" y="5049103"/>
              <a:chExt cx="1440000" cy="2227994"/>
            </a:xfrm>
          </p:grpSpPr>
          <p:sp>
            <p:nvSpPr>
              <p:cNvPr id="275" name="Freeform 17">
                <a:extLst>
                  <a:ext uri="{FF2B5EF4-FFF2-40B4-BE49-F238E27FC236}">
                    <a16:creationId xmlns:a16="http://schemas.microsoft.com/office/drawing/2014/main" id="{77FCBEAC-BB0D-4D72-9A5C-F76E74A438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7449" y="5049103"/>
                <a:ext cx="1440000" cy="2227994"/>
              </a:xfrm>
              <a:prstGeom prst="rect">
                <a:avLst/>
              </a:prstGeom>
              <a:solidFill>
                <a:srgbClr val="FFFFFF"/>
              </a:solidFill>
              <a:ln w="6350" cap="rnd" cmpd="sng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514350">
                  <a:defRPr/>
                </a:pPr>
                <a:endParaRPr lang="ru-RU" sz="600" kern="0" dirty="0">
                  <a:solidFill>
                    <a:sysClr val="windowText" lastClr="000000"/>
                  </a:solidFill>
                  <a:latin typeface="Tahoma"/>
                  <a:cs typeface="Arial" pitchFamily="34" charset="0"/>
                </a:endParaRPr>
              </a:p>
            </p:txBody>
          </p:sp>
          <p:grpSp>
            <p:nvGrpSpPr>
              <p:cNvPr id="277" name="Группа 276">
                <a:extLst>
                  <a:ext uri="{FF2B5EF4-FFF2-40B4-BE49-F238E27FC236}">
                    <a16:creationId xmlns:a16="http://schemas.microsoft.com/office/drawing/2014/main" id="{DF58B0C9-3765-42C3-AC4A-C6CBA0117B02}"/>
                  </a:ext>
                </a:extLst>
              </p:cNvPr>
              <p:cNvGrpSpPr/>
              <p:nvPr/>
            </p:nvGrpSpPr>
            <p:grpSpPr>
              <a:xfrm>
                <a:off x="1949699" y="5091555"/>
                <a:ext cx="1435499" cy="1826522"/>
                <a:chOff x="1894963" y="4273477"/>
                <a:chExt cx="1339392" cy="1845976"/>
              </a:xfrm>
            </p:grpSpPr>
            <p:sp>
              <p:nvSpPr>
                <p:cNvPr id="279" name="Rectangle 14">
                  <a:extLst>
                    <a:ext uri="{FF2B5EF4-FFF2-40B4-BE49-F238E27FC236}">
                      <a16:creationId xmlns:a16="http://schemas.microsoft.com/office/drawing/2014/main" id="{31A1896F-3632-4953-AD99-B19ABAE51FA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153109" y="4273477"/>
                  <a:ext cx="1020762" cy="1197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r" defTabSz="685800">
                    <a:defRPr/>
                  </a:pPr>
                  <a:r>
                    <a:rPr lang="ru-RU" sz="375" i="1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14.10.2022</a:t>
                  </a:r>
                </a:p>
              </p:txBody>
            </p:sp>
            <p:sp>
              <p:nvSpPr>
                <p:cNvPr id="280" name="Rectangle 15">
                  <a:extLst>
                    <a:ext uri="{FF2B5EF4-FFF2-40B4-BE49-F238E27FC236}">
                      <a16:creationId xmlns:a16="http://schemas.microsoft.com/office/drawing/2014/main" id="{7F1101F9-60D7-4CEF-BDAF-3D812F7F46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94963" y="4864813"/>
                  <a:ext cx="1339392" cy="12546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27000" tIns="34287" rIns="27000" bIns="34287">
                  <a:spAutoFit/>
                </a:bodyPr>
                <a:lstStyle/>
                <a:p>
                  <a:pPr algn="ctr" defTabSz="685800">
                    <a:defRPr/>
                  </a:pPr>
                  <a:endParaRPr lang="ru-RU" sz="525" b="1" kern="0" dirty="0">
                    <a:solidFill>
                      <a:srgbClr val="70AD47"/>
                    </a:solidFill>
                    <a:latin typeface="Tahoma"/>
                    <a:cs typeface="Arial" pitchFamily="34" charset="0"/>
                  </a:endParaRPr>
                </a:p>
                <a:p>
                  <a:pPr algn="ctr" defTabSz="685800">
                    <a:defRPr/>
                  </a:pPr>
                  <a:r>
                    <a:rPr lang="ru-RU" sz="525" b="1" kern="0" dirty="0">
                      <a:solidFill>
                        <a:srgbClr val="FFC000"/>
                      </a:solidFill>
                      <a:latin typeface="Tahoma"/>
                      <a:cs typeface="Arial" pitchFamily="34" charset="0"/>
                    </a:rPr>
                    <a:t>Социальные</a:t>
                  </a:r>
                  <a:br>
                    <a:rPr lang="ru-RU" sz="525" b="1" kern="0" dirty="0">
                      <a:solidFill>
                        <a:srgbClr val="FFC000"/>
                      </a:solidFill>
                      <a:latin typeface="Tahoma"/>
                      <a:cs typeface="Arial" pitchFamily="34" charset="0"/>
                    </a:rPr>
                  </a:br>
                  <a:r>
                    <a:rPr lang="ru-RU" sz="525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купон 9,90%</a:t>
                  </a:r>
                </a:p>
                <a:p>
                  <a:pPr algn="ctr" defTabSz="685800">
                    <a:defRPr/>
                  </a:pPr>
                  <a:r>
                    <a:rPr lang="ru-RU" sz="525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срок 3,1 года</a:t>
                  </a:r>
                </a:p>
                <a:p>
                  <a:pPr algn="ctr" defTabSz="685800">
                    <a:lnSpc>
                      <a:spcPct val="120000"/>
                    </a:lnSpc>
                    <a:spcBef>
                      <a:spcPts val="900"/>
                    </a:spcBef>
                    <a:spcAft>
                      <a:spcPts val="450"/>
                    </a:spcAft>
                    <a:defRPr/>
                  </a:pPr>
                  <a:r>
                    <a:rPr lang="ru-RU" sz="525" b="1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15 000 000 000 РУБ</a:t>
                  </a:r>
                </a:p>
              </p:txBody>
            </p:sp>
          </p:grpSp>
        </p:grpSp>
        <p:pic>
          <p:nvPicPr>
            <p:cNvPr id="378" name="Рисунок 377"/>
            <p:cNvPicPr>
              <a:picLocks noChangeAspect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677" b="-1"/>
            <a:stretch/>
          </p:blipFill>
          <p:spPr>
            <a:xfrm>
              <a:off x="5190108" y="4904645"/>
              <a:ext cx="371405" cy="135607"/>
            </a:xfrm>
            <a:prstGeom prst="rect">
              <a:avLst/>
            </a:prstGeom>
          </p:spPr>
        </p:pic>
      </p:grpSp>
      <p:grpSp>
        <p:nvGrpSpPr>
          <p:cNvPr id="39" name="Группа 38"/>
          <p:cNvGrpSpPr/>
          <p:nvPr/>
        </p:nvGrpSpPr>
        <p:grpSpPr>
          <a:xfrm>
            <a:off x="5862305" y="3789001"/>
            <a:ext cx="845709" cy="1136304"/>
            <a:chOff x="5938219" y="4987788"/>
            <a:chExt cx="1077097" cy="1447200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5938219" y="4987788"/>
              <a:ext cx="1077097" cy="1447200"/>
              <a:chOff x="6004324" y="5171826"/>
              <a:chExt cx="1073514" cy="1424790"/>
            </a:xfrm>
          </p:grpSpPr>
          <p:sp>
            <p:nvSpPr>
              <p:cNvPr id="133" name="Freeform 17">
                <a:extLst>
                  <a:ext uri="{FF2B5EF4-FFF2-40B4-BE49-F238E27FC236}">
                    <a16:creationId xmlns:a16="http://schemas.microsoft.com/office/drawing/2014/main" id="{77FCBEAC-BB0D-4D72-9A5C-F76E74A438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4324" y="5171826"/>
                <a:ext cx="1073514" cy="1424790"/>
              </a:xfrm>
              <a:prstGeom prst="rect">
                <a:avLst/>
              </a:prstGeom>
              <a:solidFill>
                <a:srgbClr val="FFFFFF"/>
              </a:solidFill>
              <a:ln w="6350" cap="rnd" cmpd="sng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514350">
                  <a:defRPr/>
                </a:pPr>
                <a:endParaRPr lang="ru-RU" sz="600" kern="0" dirty="0">
                  <a:solidFill>
                    <a:sysClr val="windowText" lastClr="000000"/>
                  </a:solidFill>
                  <a:latin typeface="Tahoma"/>
                  <a:cs typeface="Arial" pitchFamily="34" charset="0"/>
                </a:endParaRPr>
              </a:p>
            </p:txBody>
          </p:sp>
          <p:sp>
            <p:nvSpPr>
              <p:cNvPr id="134" name="Rectangle 15">
                <a:extLst>
                  <a:ext uri="{FF2B5EF4-FFF2-40B4-BE49-F238E27FC236}">
                    <a16:creationId xmlns:a16="http://schemas.microsoft.com/office/drawing/2014/main" id="{7F1101F9-60D7-4CEF-BDAF-3D812F7F46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6672" y="5581512"/>
                <a:ext cx="1066884" cy="793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34287" rIns="0" bIns="34287">
                <a:spAutoFit/>
              </a:bodyPr>
              <a:lstStyle/>
              <a:p>
                <a:pPr algn="ctr" defTabSz="685800">
                  <a:defRPr/>
                </a:pPr>
                <a:endParaRPr lang="ru-RU" sz="525" b="1" kern="0" dirty="0">
                  <a:solidFill>
                    <a:srgbClr val="70AD47"/>
                  </a:solidFill>
                  <a:latin typeface="Tahoma"/>
                  <a:cs typeface="Arial" pitchFamily="34" charset="0"/>
                </a:endParaRPr>
              </a:p>
              <a:p>
                <a:pPr algn="ctr" defTabSz="685800">
                  <a:defRPr/>
                </a:pPr>
                <a:r>
                  <a:rPr lang="ru-RU" sz="525" b="1" kern="0" dirty="0">
                    <a:solidFill>
                      <a:srgbClr val="FFC000"/>
                    </a:solidFill>
                    <a:latin typeface="Tahoma"/>
                    <a:cs typeface="Arial" pitchFamily="34" charset="0"/>
                  </a:rPr>
                  <a:t>Социальные</a:t>
                </a:r>
                <a:br>
                  <a:rPr lang="ru-RU" sz="525" b="1" kern="0" dirty="0">
                    <a:solidFill>
                      <a:srgbClr val="FFC000"/>
                    </a:solidFill>
                    <a:latin typeface="Tahoma"/>
                    <a:cs typeface="Arial" pitchFamily="34" charset="0"/>
                  </a:rPr>
                </a:br>
                <a:r>
                  <a:rPr lang="ru-RU" sz="525" kern="0" spc="-23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купон </a:t>
                </a:r>
                <a:r>
                  <a:rPr lang="en-US" sz="525" kern="0" spc="-23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RUONIA +</a:t>
                </a:r>
                <a:r>
                  <a:rPr lang="ru-RU" sz="525" kern="0" spc="-23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 135 </a:t>
                </a:r>
                <a:r>
                  <a:rPr lang="ru-RU" sz="525" kern="0" spc="-23" dirty="0" err="1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б.п</a:t>
                </a:r>
                <a:r>
                  <a:rPr lang="ru-RU" sz="525" kern="0" spc="-23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.</a:t>
                </a:r>
              </a:p>
              <a:p>
                <a:pPr algn="ctr" defTabSz="685800">
                  <a:defRPr/>
                </a:pPr>
                <a:r>
                  <a:rPr lang="ru-RU" sz="525" kern="0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срок 3 года</a:t>
                </a:r>
              </a:p>
              <a:p>
                <a:pPr algn="ctr" defTabSz="685800">
                  <a:lnSpc>
                    <a:spcPct val="120000"/>
                  </a:lnSpc>
                  <a:spcBef>
                    <a:spcPts val="900"/>
                  </a:spcBef>
                  <a:spcAft>
                    <a:spcPts val="450"/>
                  </a:spcAft>
                  <a:defRPr/>
                </a:pPr>
                <a:r>
                  <a:rPr lang="ru-RU" sz="525" b="1" kern="0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15 000 000 000 РУБ</a:t>
                </a:r>
              </a:p>
            </p:txBody>
          </p:sp>
          <p:pic>
            <p:nvPicPr>
              <p:cNvPr id="136" name="Рисунок 135"/>
              <p:cNvPicPr>
                <a:picLocks noChangeAspect="1"/>
              </p:cNvPicPr>
              <p:nvPr/>
            </p:nvPicPr>
            <p:blipFill rotWithShape="1"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1677" b="-1"/>
              <a:stretch/>
            </p:blipFill>
            <p:spPr>
              <a:xfrm>
                <a:off x="6343024" y="6431578"/>
                <a:ext cx="371405" cy="135607"/>
              </a:xfrm>
              <a:prstGeom prst="rect">
                <a:avLst/>
              </a:prstGeom>
            </p:spPr>
          </p:pic>
          <p:sp>
            <p:nvSpPr>
              <p:cNvPr id="137" name="Rectangle 14">
                <a:extLst>
                  <a:ext uri="{FF2B5EF4-FFF2-40B4-BE49-F238E27FC236}">
                    <a16:creationId xmlns:a16="http://schemas.microsoft.com/office/drawing/2014/main" id="{31A1896F-3632-4953-AD99-B19ABAE51FA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204281" y="5193841"/>
                <a:ext cx="813082" cy="757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r" defTabSz="685800">
                  <a:defRPr/>
                </a:pPr>
                <a:r>
                  <a:rPr lang="ru-RU" sz="375" i="1" kern="0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26.02.2024</a:t>
                </a:r>
              </a:p>
            </p:txBody>
          </p:sp>
        </p:grpSp>
        <p:pic>
          <p:nvPicPr>
            <p:cNvPr id="178" name="Рисунок 177">
              <a:extLst>
                <a:ext uri="{FF2B5EF4-FFF2-40B4-BE49-F238E27FC236}">
                  <a16:creationId xmlns:a16="http://schemas.microsoft.com/office/drawing/2014/main" id="{1D6164C0-00C2-41A2-99F0-31250A569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962" b="89847" l="5279" r="95015">
                          <a14:foregroundMark x1="20137" y1="31609" x2="20137" y2="31609"/>
                          <a14:foregroundMark x1="10753" y1="30460" x2="10753" y2="30460"/>
                          <a14:foregroundMark x1="5279" y1="42529" x2="5279" y2="42529"/>
                          <a14:foregroundMark x1="8407" y1="59387" x2="8407" y2="59387"/>
                          <a14:foregroundMark x1="5963" y1="66284" x2="5963" y2="66284"/>
                          <a14:foregroundMark x1="20137" y1="69349" x2="20137" y2="69349"/>
                          <a14:foregroundMark x1="41740" y1="45019" x2="41740" y2="45019"/>
                          <a14:foregroundMark x1="41935" y1="29502" x2="41935" y2="29502"/>
                          <a14:foregroundMark x1="41935" y1="29502" x2="41935" y2="29502"/>
                          <a14:foregroundMark x1="42424" y1="36973" x2="42424" y2="36973"/>
                          <a14:foregroundMark x1="42424" y1="36973" x2="42424" y2="36973"/>
                          <a14:foregroundMark x1="41447" y1="60920" x2="41447" y2="60920"/>
                          <a14:foregroundMark x1="41740" y1="61303" x2="41740" y2="61303"/>
                          <a14:foregroundMark x1="49169" y1="45977" x2="49169" y2="45977"/>
                          <a14:foregroundMark x1="61388" y1="46360" x2="61388" y2="46360"/>
                          <a14:foregroundMark x1="74585" y1="45977" x2="74585" y2="45977"/>
                          <a14:foregroundMark x1="84946" y1="45977" x2="84946" y2="45977"/>
                          <a14:foregroundMark x1="95015" y1="48467" x2="95015" y2="48467"/>
                          <a14:foregroundMark x1="89932" y1="58429" x2="89932" y2="58429"/>
                          <a14:foregroundMark x1="74878" y1="58429" x2="74878" y2="58429"/>
                          <a14:foregroundMark x1="82014" y1="58429" x2="82014" y2="5842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46167" y="5232959"/>
              <a:ext cx="661874" cy="319797"/>
            </a:xfrm>
            <a:prstGeom prst="rect">
              <a:avLst/>
            </a:prstGeom>
          </p:spPr>
        </p:pic>
      </p:grpSp>
      <p:grpSp>
        <p:nvGrpSpPr>
          <p:cNvPr id="38" name="Группа 37"/>
          <p:cNvGrpSpPr/>
          <p:nvPr/>
        </p:nvGrpSpPr>
        <p:grpSpPr>
          <a:xfrm>
            <a:off x="6974254" y="3789001"/>
            <a:ext cx="865082" cy="1136304"/>
            <a:chOff x="7023758" y="4987788"/>
            <a:chExt cx="1101771" cy="14472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7023758" y="4987788"/>
              <a:ext cx="1101771" cy="1447200"/>
              <a:chOff x="-1296666" y="5211751"/>
              <a:chExt cx="1122439" cy="1444607"/>
            </a:xfrm>
          </p:grpSpPr>
          <p:sp>
            <p:nvSpPr>
              <p:cNvPr id="127" name="Freeform 17">
                <a:extLst>
                  <a:ext uri="{FF2B5EF4-FFF2-40B4-BE49-F238E27FC236}">
                    <a16:creationId xmlns:a16="http://schemas.microsoft.com/office/drawing/2014/main" id="{77FCBEAC-BB0D-4D72-9A5C-F76E74A438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96666" y="5211751"/>
                <a:ext cx="1092925" cy="1444607"/>
              </a:xfrm>
              <a:prstGeom prst="rect">
                <a:avLst/>
              </a:prstGeom>
              <a:solidFill>
                <a:srgbClr val="FFFFFF"/>
              </a:solidFill>
              <a:ln w="6350" cap="rnd" cmpd="sng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defTabSz="514350">
                  <a:defRPr/>
                </a:pPr>
                <a:endParaRPr lang="ru-RU" sz="600" kern="0" dirty="0">
                  <a:solidFill>
                    <a:sysClr val="windowText" lastClr="000000"/>
                  </a:solidFill>
                  <a:latin typeface="Tahoma"/>
                  <a:cs typeface="Arial" pitchFamily="34" charset="0"/>
                </a:endParaRPr>
              </a:p>
            </p:txBody>
          </p:sp>
          <p:sp>
            <p:nvSpPr>
              <p:cNvPr id="128" name="Rectangle 15">
                <a:extLst>
                  <a:ext uri="{FF2B5EF4-FFF2-40B4-BE49-F238E27FC236}">
                    <a16:creationId xmlns:a16="http://schemas.microsoft.com/office/drawing/2014/main" id="{7F1101F9-60D7-4CEF-BDAF-3D812F7F46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241111" y="5617090"/>
                <a:ext cx="1066884" cy="8049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34287" rIns="0" bIns="34287">
                <a:spAutoFit/>
              </a:bodyPr>
              <a:lstStyle/>
              <a:p>
                <a:pPr algn="ctr" defTabSz="685800">
                  <a:defRPr/>
                </a:pPr>
                <a:endParaRPr lang="ru-RU" sz="525" b="1" kern="0" dirty="0">
                  <a:solidFill>
                    <a:srgbClr val="70AD47"/>
                  </a:solidFill>
                  <a:latin typeface="Tahoma"/>
                  <a:cs typeface="Arial" pitchFamily="34" charset="0"/>
                </a:endParaRPr>
              </a:p>
              <a:p>
                <a:pPr algn="ctr" defTabSz="685800">
                  <a:defRPr/>
                </a:pPr>
                <a:r>
                  <a:rPr lang="ru-RU" sz="525" b="1" kern="0" dirty="0">
                    <a:solidFill>
                      <a:srgbClr val="FFC000"/>
                    </a:solidFill>
                    <a:latin typeface="Tahoma"/>
                    <a:cs typeface="Arial" pitchFamily="34" charset="0"/>
                  </a:rPr>
                  <a:t>Социальные</a:t>
                </a:r>
                <a:br>
                  <a:rPr lang="ru-RU" sz="525" b="1" kern="0" dirty="0">
                    <a:solidFill>
                      <a:srgbClr val="FFC000"/>
                    </a:solidFill>
                    <a:latin typeface="Tahoma"/>
                    <a:cs typeface="Arial" pitchFamily="34" charset="0"/>
                  </a:rPr>
                </a:br>
                <a:r>
                  <a:rPr lang="ru-RU" sz="525" kern="0" spc="-23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купон КС</a:t>
                </a:r>
                <a:r>
                  <a:rPr lang="en-US" sz="525" kern="0" spc="-23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 +</a:t>
                </a:r>
                <a:r>
                  <a:rPr lang="ru-RU" sz="525" kern="0" spc="-23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 115 </a:t>
                </a:r>
                <a:r>
                  <a:rPr lang="ru-RU" sz="525" kern="0" spc="-23" dirty="0" err="1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б.п</a:t>
                </a:r>
                <a:r>
                  <a:rPr lang="ru-RU" sz="525" kern="0" spc="-23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.</a:t>
                </a:r>
              </a:p>
              <a:p>
                <a:pPr algn="ctr" defTabSz="685800">
                  <a:defRPr/>
                </a:pPr>
                <a:r>
                  <a:rPr lang="ru-RU" sz="525" kern="0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срок 3 года</a:t>
                </a:r>
              </a:p>
              <a:p>
                <a:pPr algn="ctr" defTabSz="685800">
                  <a:lnSpc>
                    <a:spcPct val="120000"/>
                  </a:lnSpc>
                  <a:spcBef>
                    <a:spcPts val="900"/>
                  </a:spcBef>
                  <a:spcAft>
                    <a:spcPts val="450"/>
                  </a:spcAft>
                  <a:defRPr/>
                </a:pPr>
                <a:r>
                  <a:rPr lang="ru-RU" sz="525" b="1" kern="0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5 000 000 000 РУБ</a:t>
                </a:r>
              </a:p>
            </p:txBody>
          </p:sp>
          <p:pic>
            <p:nvPicPr>
              <p:cNvPr id="130" name="Рисунок 129"/>
              <p:cNvPicPr>
                <a:picLocks noChangeAspect="1"/>
              </p:cNvPicPr>
              <p:nvPr/>
            </p:nvPicPr>
            <p:blipFill rotWithShape="1"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1677" b="-1"/>
              <a:stretch/>
            </p:blipFill>
            <p:spPr>
              <a:xfrm>
                <a:off x="-924531" y="6485583"/>
                <a:ext cx="371405" cy="135607"/>
              </a:xfrm>
              <a:prstGeom prst="rect">
                <a:avLst/>
              </a:prstGeom>
            </p:spPr>
          </p:pic>
          <p:sp>
            <p:nvSpPr>
              <p:cNvPr id="131" name="Rectangle 14">
                <a:extLst>
                  <a:ext uri="{FF2B5EF4-FFF2-40B4-BE49-F238E27FC236}">
                    <a16:creationId xmlns:a16="http://schemas.microsoft.com/office/drawing/2014/main" id="{31A1896F-3632-4953-AD99-B19ABAE51FA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-1043502" y="5229421"/>
                <a:ext cx="813083" cy="768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r" defTabSz="685800">
                  <a:defRPr/>
                </a:pPr>
                <a:r>
                  <a:rPr lang="ru-RU" sz="375" i="1" kern="0" dirty="0">
                    <a:solidFill>
                      <a:srgbClr val="3E5057"/>
                    </a:solidFill>
                    <a:latin typeface="Tahoma"/>
                    <a:cs typeface="Arial" pitchFamily="34" charset="0"/>
                  </a:rPr>
                  <a:t>26.02.2024</a:t>
                </a:r>
              </a:p>
            </p:txBody>
          </p:sp>
        </p:grpSp>
        <p:pic>
          <p:nvPicPr>
            <p:cNvPr id="181" name="Рисунок 180">
              <a:extLst>
                <a:ext uri="{FF2B5EF4-FFF2-40B4-BE49-F238E27FC236}">
                  <a16:creationId xmlns:a16="http://schemas.microsoft.com/office/drawing/2014/main" id="{1D6164C0-00C2-41A2-99F0-31250A569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962" b="89847" l="5279" r="95015">
                          <a14:foregroundMark x1="20137" y1="31609" x2="20137" y2="31609"/>
                          <a14:foregroundMark x1="10753" y1="30460" x2="10753" y2="30460"/>
                          <a14:foregroundMark x1="5279" y1="42529" x2="5279" y2="42529"/>
                          <a14:foregroundMark x1="8407" y1="59387" x2="8407" y2="59387"/>
                          <a14:foregroundMark x1="5963" y1="66284" x2="5963" y2="66284"/>
                          <a14:foregroundMark x1="20137" y1="69349" x2="20137" y2="69349"/>
                          <a14:foregroundMark x1="41740" y1="45019" x2="41740" y2="45019"/>
                          <a14:foregroundMark x1="41935" y1="29502" x2="41935" y2="29502"/>
                          <a14:foregroundMark x1="41935" y1="29502" x2="41935" y2="29502"/>
                          <a14:foregroundMark x1="42424" y1="36973" x2="42424" y2="36973"/>
                          <a14:foregroundMark x1="42424" y1="36973" x2="42424" y2="36973"/>
                          <a14:foregroundMark x1="41447" y1="60920" x2="41447" y2="60920"/>
                          <a14:foregroundMark x1="41740" y1="61303" x2="41740" y2="61303"/>
                          <a14:foregroundMark x1="49169" y1="45977" x2="49169" y2="45977"/>
                          <a14:foregroundMark x1="61388" y1="46360" x2="61388" y2="46360"/>
                          <a14:foregroundMark x1="74585" y1="45977" x2="74585" y2="45977"/>
                          <a14:foregroundMark x1="84946" y1="45977" x2="84946" y2="45977"/>
                          <a14:foregroundMark x1="95015" y1="48467" x2="95015" y2="48467"/>
                          <a14:foregroundMark x1="89932" y1="58429" x2="89932" y2="58429"/>
                          <a14:foregroundMark x1="74878" y1="58429" x2="74878" y2="58429"/>
                          <a14:foregroundMark x1="82014" y1="58429" x2="82014" y2="5842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68271" y="5224556"/>
              <a:ext cx="661874" cy="319797"/>
            </a:xfrm>
            <a:prstGeom prst="rect">
              <a:avLst/>
            </a:prstGeom>
          </p:spPr>
        </p:pic>
      </p:grpSp>
      <p:grpSp>
        <p:nvGrpSpPr>
          <p:cNvPr id="30" name="Группа 29"/>
          <p:cNvGrpSpPr/>
          <p:nvPr/>
        </p:nvGrpSpPr>
        <p:grpSpPr>
          <a:xfrm>
            <a:off x="8079168" y="2547843"/>
            <a:ext cx="842335" cy="1136304"/>
            <a:chOff x="8115280" y="3346511"/>
            <a:chExt cx="1072800" cy="1447200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8115280" y="3346511"/>
              <a:ext cx="1072800" cy="1447200"/>
              <a:chOff x="7023820" y="3655436"/>
              <a:chExt cx="1068024" cy="1423613"/>
            </a:xfrm>
          </p:grpSpPr>
          <p:grpSp>
            <p:nvGrpSpPr>
              <p:cNvPr id="158" name="Группа 157">
                <a:extLst>
                  <a:ext uri="{FF2B5EF4-FFF2-40B4-BE49-F238E27FC236}">
                    <a16:creationId xmlns:a16="http://schemas.microsoft.com/office/drawing/2014/main" id="{FD4EC571-15D4-4127-8DFA-99997EC18244}"/>
                  </a:ext>
                </a:extLst>
              </p:cNvPr>
              <p:cNvGrpSpPr/>
              <p:nvPr/>
            </p:nvGrpSpPr>
            <p:grpSpPr>
              <a:xfrm>
                <a:off x="7023820" y="3655436"/>
                <a:ext cx="1068024" cy="1423613"/>
                <a:chOff x="5076778" y="5046825"/>
                <a:chExt cx="1440000" cy="2226685"/>
              </a:xfrm>
            </p:grpSpPr>
            <p:sp>
              <p:nvSpPr>
                <p:cNvPr id="160" name="Freeform 17">
                  <a:extLst>
                    <a:ext uri="{FF2B5EF4-FFF2-40B4-BE49-F238E27FC236}">
                      <a16:creationId xmlns:a16="http://schemas.microsoft.com/office/drawing/2014/main" id="{C65A818F-1D97-47BA-816F-3F196E1457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76778" y="5046825"/>
                  <a:ext cx="1440000" cy="2226685"/>
                </a:xfrm>
                <a:prstGeom prst="rect">
                  <a:avLst/>
                </a:prstGeom>
                <a:solidFill>
                  <a:srgbClr val="FFFFFF"/>
                </a:solidFill>
                <a:ln w="6350" cap="rnd" cmpd="sng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defTabSz="514350">
                    <a:defRPr/>
                  </a:pPr>
                  <a:endParaRPr lang="ru-RU" sz="750" kern="0" dirty="0">
                    <a:solidFill>
                      <a:sysClr val="windowText" lastClr="000000"/>
                    </a:solidFill>
                    <a:latin typeface="Tahoma"/>
                    <a:cs typeface="Arial" pitchFamily="34" charset="0"/>
                  </a:endParaRPr>
                </a:p>
              </p:txBody>
            </p:sp>
            <p:grpSp>
              <p:nvGrpSpPr>
                <p:cNvPr id="162" name="Группа 161">
                  <a:extLst>
                    <a:ext uri="{FF2B5EF4-FFF2-40B4-BE49-F238E27FC236}">
                      <a16:creationId xmlns:a16="http://schemas.microsoft.com/office/drawing/2014/main" id="{59B1F0F8-9A1C-429B-BCAC-CE17EA32173E}"/>
                    </a:ext>
                  </a:extLst>
                </p:cNvPr>
                <p:cNvGrpSpPr/>
                <p:nvPr/>
              </p:nvGrpSpPr>
              <p:grpSpPr>
                <a:xfrm>
                  <a:off x="5081195" y="5084607"/>
                  <a:ext cx="1435499" cy="1825958"/>
                  <a:chOff x="3354295" y="4266450"/>
                  <a:chExt cx="1339392" cy="1845406"/>
                </a:xfrm>
              </p:grpSpPr>
              <p:sp>
                <p:nvSpPr>
                  <p:cNvPr id="164" name="Rectangle 14">
                    <a:extLst>
                      <a:ext uri="{FF2B5EF4-FFF2-40B4-BE49-F238E27FC236}">
                        <a16:creationId xmlns:a16="http://schemas.microsoft.com/office/drawing/2014/main" id="{2BBFD01E-EB74-41DB-8AE9-277D71791B3A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19972" y="4266450"/>
                    <a:ext cx="1020762" cy="11964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 algn="r" defTabSz="685800">
                      <a:defRPr/>
                    </a:pPr>
                    <a:r>
                      <a:rPr lang="ru-RU" sz="375" i="1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20.12.2022</a:t>
                    </a:r>
                  </a:p>
                </p:txBody>
              </p:sp>
              <p:sp>
                <p:nvSpPr>
                  <p:cNvPr id="165" name="Rectangle 15">
                    <a:extLst>
                      <a:ext uri="{FF2B5EF4-FFF2-40B4-BE49-F238E27FC236}">
                        <a16:creationId xmlns:a16="http://schemas.microsoft.com/office/drawing/2014/main" id="{6EE574B5-1C9E-4968-80EB-E60F3262BC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54295" y="4857953"/>
                    <a:ext cx="1339392" cy="125390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27000" tIns="34287" rIns="27000" bIns="34287">
                    <a:spAutoFit/>
                  </a:bodyPr>
                  <a:lstStyle/>
                  <a:p>
                    <a:pPr algn="ctr" defTabSz="685800">
                      <a:defRPr/>
                    </a:pPr>
                    <a:endParaRPr lang="ru-RU" sz="525" b="1" kern="0" dirty="0">
                      <a:solidFill>
                        <a:srgbClr val="70AD47"/>
                      </a:solidFill>
                      <a:latin typeface="Tahoma"/>
                      <a:cs typeface="Arial" pitchFamily="34" charset="0"/>
                    </a:endParaRPr>
                  </a:p>
                  <a:p>
                    <a:pPr algn="ctr" defTabSz="685800">
                      <a:defRPr/>
                    </a:pPr>
                    <a:r>
                      <a:rPr lang="ru-RU" sz="525" b="1" kern="0" dirty="0">
                        <a:solidFill>
                          <a:srgbClr val="FFC000"/>
                        </a:solidFill>
                        <a:latin typeface="Tahoma"/>
                        <a:cs typeface="Arial" pitchFamily="34" charset="0"/>
                      </a:rPr>
                      <a:t>Социальные</a:t>
                    </a:r>
                    <a:br>
                      <a:rPr lang="ru-RU" sz="525" b="1" kern="0" dirty="0">
                        <a:solidFill>
                          <a:srgbClr val="FFC000"/>
                        </a:solidFill>
                        <a:latin typeface="Tahoma"/>
                        <a:cs typeface="Arial" pitchFamily="34" charset="0"/>
                      </a:rPr>
                    </a:br>
                    <a:r>
                      <a:rPr lang="ru-RU" sz="525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купон 9,95%</a:t>
                    </a:r>
                  </a:p>
                  <a:p>
                    <a:pPr algn="ctr" defTabSz="959774">
                      <a:defRPr/>
                    </a:pPr>
                    <a:r>
                      <a:rPr lang="ru-RU" sz="525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срок 3,9 года</a:t>
                    </a:r>
                  </a:p>
                  <a:p>
                    <a:pPr algn="ctr" defTabSz="685800">
                      <a:lnSpc>
                        <a:spcPct val="120000"/>
                      </a:lnSpc>
                      <a:spcBef>
                        <a:spcPts val="900"/>
                      </a:spcBef>
                      <a:spcAft>
                        <a:spcPts val="450"/>
                      </a:spcAft>
                      <a:defRPr/>
                    </a:pPr>
                    <a:r>
                      <a:rPr lang="ru-RU" sz="525" b="1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10 000 000 000 РУБ</a:t>
                    </a:r>
                  </a:p>
                </p:txBody>
              </p:sp>
            </p:grpSp>
          </p:grpSp>
          <p:pic>
            <p:nvPicPr>
              <p:cNvPr id="169" name="Рисунок 168"/>
              <p:cNvPicPr>
                <a:picLocks noChangeAspect="1"/>
              </p:cNvPicPr>
              <p:nvPr/>
            </p:nvPicPr>
            <p:blipFill rotWithShape="1"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1677" b="-1"/>
              <a:stretch/>
            </p:blipFill>
            <p:spPr>
              <a:xfrm>
                <a:off x="7372130" y="4901966"/>
                <a:ext cx="371405" cy="135607"/>
              </a:xfrm>
              <a:prstGeom prst="rect">
                <a:avLst/>
              </a:prstGeom>
            </p:spPr>
          </p:pic>
        </p:grpSp>
        <p:pic>
          <p:nvPicPr>
            <p:cNvPr id="184" name="Рисунок 183">
              <a:extLst>
                <a:ext uri="{FF2B5EF4-FFF2-40B4-BE49-F238E27FC236}">
                  <a16:creationId xmlns:a16="http://schemas.microsoft.com/office/drawing/2014/main" id="{1D6164C0-00C2-41A2-99F0-31250A569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962" b="89847" l="5279" r="95015">
                          <a14:foregroundMark x1="20137" y1="31609" x2="20137" y2="31609"/>
                          <a14:foregroundMark x1="10753" y1="30460" x2="10753" y2="30460"/>
                          <a14:foregroundMark x1="5279" y1="42529" x2="5279" y2="42529"/>
                          <a14:foregroundMark x1="8407" y1="59387" x2="8407" y2="59387"/>
                          <a14:foregroundMark x1="5963" y1="66284" x2="5963" y2="66284"/>
                          <a14:foregroundMark x1="20137" y1="69349" x2="20137" y2="69349"/>
                          <a14:foregroundMark x1="41740" y1="45019" x2="41740" y2="45019"/>
                          <a14:foregroundMark x1="41935" y1="29502" x2="41935" y2="29502"/>
                          <a14:foregroundMark x1="41935" y1="29502" x2="41935" y2="29502"/>
                          <a14:foregroundMark x1="42424" y1="36973" x2="42424" y2="36973"/>
                          <a14:foregroundMark x1="42424" y1="36973" x2="42424" y2="36973"/>
                          <a14:foregroundMark x1="41447" y1="60920" x2="41447" y2="60920"/>
                          <a14:foregroundMark x1="41740" y1="61303" x2="41740" y2="61303"/>
                          <a14:foregroundMark x1="49169" y1="45977" x2="49169" y2="45977"/>
                          <a14:foregroundMark x1="61388" y1="46360" x2="61388" y2="46360"/>
                          <a14:foregroundMark x1="74585" y1="45977" x2="74585" y2="45977"/>
                          <a14:foregroundMark x1="84946" y1="45977" x2="84946" y2="45977"/>
                          <a14:foregroundMark x1="95015" y1="48467" x2="95015" y2="48467"/>
                          <a14:foregroundMark x1="89932" y1="58429" x2="89932" y2="58429"/>
                          <a14:foregroundMark x1="74878" y1="58429" x2="74878" y2="58429"/>
                          <a14:foregroundMark x1="82014" y1="58429" x2="82014" y2="5842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36285" y="3571709"/>
              <a:ext cx="661874" cy="319797"/>
            </a:xfrm>
            <a:prstGeom prst="rect">
              <a:avLst/>
            </a:prstGeom>
          </p:spPr>
        </p:pic>
      </p:grpSp>
      <p:pic>
        <p:nvPicPr>
          <p:cNvPr id="185" name="Рисунок 184">
            <a:extLst>
              <a:ext uri="{FF2B5EF4-FFF2-40B4-BE49-F238E27FC236}">
                <a16:creationId xmlns:a16="http://schemas.microsoft.com/office/drawing/2014/main" id="{1D6164C0-00C2-41A2-99F0-31250A569759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2" b="89847" l="5279" r="95015">
                        <a14:foregroundMark x1="20137" y1="31609" x2="20137" y2="31609"/>
                        <a14:foregroundMark x1="10753" y1="30460" x2="10753" y2="30460"/>
                        <a14:foregroundMark x1="5279" y1="42529" x2="5279" y2="42529"/>
                        <a14:foregroundMark x1="8407" y1="59387" x2="8407" y2="59387"/>
                        <a14:foregroundMark x1="5963" y1="66284" x2="5963" y2="66284"/>
                        <a14:foregroundMark x1="20137" y1="69349" x2="20137" y2="69349"/>
                        <a14:foregroundMark x1="41740" y1="45019" x2="41740" y2="45019"/>
                        <a14:foregroundMark x1="41935" y1="29502" x2="41935" y2="29502"/>
                        <a14:foregroundMark x1="41935" y1="29502" x2="41935" y2="29502"/>
                        <a14:foregroundMark x1="42424" y1="36973" x2="42424" y2="36973"/>
                        <a14:foregroundMark x1="42424" y1="36973" x2="42424" y2="36973"/>
                        <a14:foregroundMark x1="41447" y1="60920" x2="41447" y2="60920"/>
                        <a14:foregroundMark x1="41740" y1="61303" x2="41740" y2="61303"/>
                        <a14:foregroundMark x1="49169" y1="45977" x2="49169" y2="45977"/>
                        <a14:foregroundMark x1="61388" y1="46360" x2="61388" y2="46360"/>
                        <a14:foregroundMark x1="74585" y1="45977" x2="74585" y2="45977"/>
                        <a14:foregroundMark x1="84946" y1="45977" x2="84946" y2="45977"/>
                        <a14:foregroundMark x1="95015" y1="48467" x2="95015" y2="48467"/>
                        <a14:foregroundMark x1="89932" y1="58429" x2="89932" y2="58429"/>
                        <a14:foregroundMark x1="74878" y1="58429" x2="74878" y2="58429"/>
                        <a14:foregroundMark x1="82014" y1="58429" x2="82014" y2="584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64637" y="2724663"/>
            <a:ext cx="519687" cy="251097"/>
          </a:xfrm>
          <a:prstGeom prst="rect">
            <a:avLst/>
          </a:prstGeom>
        </p:spPr>
      </p:pic>
      <p:pic>
        <p:nvPicPr>
          <p:cNvPr id="187" name="Рисунок 186">
            <a:extLst>
              <a:ext uri="{FF2B5EF4-FFF2-40B4-BE49-F238E27FC236}">
                <a16:creationId xmlns:a16="http://schemas.microsoft.com/office/drawing/2014/main" id="{1D6164C0-00C2-41A2-99F0-31250A569759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2" b="89847" l="5279" r="95015">
                        <a14:foregroundMark x1="20137" y1="31609" x2="20137" y2="31609"/>
                        <a14:foregroundMark x1="10753" y1="30460" x2="10753" y2="30460"/>
                        <a14:foregroundMark x1="5279" y1="42529" x2="5279" y2="42529"/>
                        <a14:foregroundMark x1="8407" y1="59387" x2="8407" y2="59387"/>
                        <a14:foregroundMark x1="5963" y1="66284" x2="5963" y2="66284"/>
                        <a14:foregroundMark x1="20137" y1="69349" x2="20137" y2="69349"/>
                        <a14:foregroundMark x1="41740" y1="45019" x2="41740" y2="45019"/>
                        <a14:foregroundMark x1="41935" y1="29502" x2="41935" y2="29502"/>
                        <a14:foregroundMark x1="41935" y1="29502" x2="41935" y2="29502"/>
                        <a14:foregroundMark x1="42424" y1="36973" x2="42424" y2="36973"/>
                        <a14:foregroundMark x1="42424" y1="36973" x2="42424" y2="36973"/>
                        <a14:foregroundMark x1="41447" y1="60920" x2="41447" y2="60920"/>
                        <a14:foregroundMark x1="41740" y1="61303" x2="41740" y2="61303"/>
                        <a14:foregroundMark x1="49169" y1="45977" x2="49169" y2="45977"/>
                        <a14:foregroundMark x1="61388" y1="46360" x2="61388" y2="46360"/>
                        <a14:foregroundMark x1="74585" y1="45977" x2="74585" y2="45977"/>
                        <a14:foregroundMark x1="84946" y1="45977" x2="84946" y2="45977"/>
                        <a14:foregroundMark x1="95015" y1="48467" x2="95015" y2="48467"/>
                        <a14:foregroundMark x1="89932" y1="58429" x2="89932" y2="58429"/>
                        <a14:foregroundMark x1="74878" y1="58429" x2="74878" y2="58429"/>
                        <a14:foregroundMark x1="82014" y1="58429" x2="82014" y2="584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43564" y="2723510"/>
            <a:ext cx="519687" cy="251097"/>
          </a:xfrm>
          <a:prstGeom prst="rect">
            <a:avLst/>
          </a:prstGeom>
        </p:spPr>
      </p:pic>
      <p:grpSp>
        <p:nvGrpSpPr>
          <p:cNvPr id="40" name="Группа 39"/>
          <p:cNvGrpSpPr/>
          <p:nvPr/>
        </p:nvGrpSpPr>
        <p:grpSpPr>
          <a:xfrm>
            <a:off x="2536365" y="3793489"/>
            <a:ext cx="852445" cy="1136304"/>
            <a:chOff x="2652698" y="4993504"/>
            <a:chExt cx="1085676" cy="1447200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2652698" y="4993504"/>
              <a:ext cx="1085676" cy="1447200"/>
              <a:chOff x="2652697" y="5150026"/>
              <a:chExt cx="1090267" cy="1446587"/>
            </a:xfrm>
          </p:grpSpPr>
          <p:grpSp>
            <p:nvGrpSpPr>
              <p:cNvPr id="347" name="Группа 346">
                <a:extLst>
                  <a:ext uri="{FF2B5EF4-FFF2-40B4-BE49-F238E27FC236}">
                    <a16:creationId xmlns:a16="http://schemas.microsoft.com/office/drawing/2014/main" id="{7F1539D7-8A36-474F-AD67-2B9635127973}"/>
                  </a:ext>
                </a:extLst>
              </p:cNvPr>
              <p:cNvGrpSpPr/>
              <p:nvPr/>
            </p:nvGrpSpPr>
            <p:grpSpPr>
              <a:xfrm>
                <a:off x="2652697" y="5150026"/>
                <a:ext cx="1090267" cy="1446587"/>
                <a:chOff x="3513744" y="5029465"/>
                <a:chExt cx="1466961" cy="2266147"/>
              </a:xfrm>
            </p:grpSpPr>
            <p:sp>
              <p:nvSpPr>
                <p:cNvPr id="348" name="Freeform 17">
                  <a:extLst>
                    <a:ext uri="{FF2B5EF4-FFF2-40B4-BE49-F238E27FC236}">
                      <a16:creationId xmlns:a16="http://schemas.microsoft.com/office/drawing/2014/main" id="{77FCBEAC-BB0D-4D72-9A5C-F76E74A438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31657" y="5029465"/>
                  <a:ext cx="1449048" cy="2266147"/>
                </a:xfrm>
                <a:prstGeom prst="rect">
                  <a:avLst/>
                </a:prstGeom>
                <a:solidFill>
                  <a:srgbClr val="FFFFFF"/>
                </a:solidFill>
                <a:ln w="6350" cap="rnd" cmpd="sng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defTabSz="514350">
                    <a:defRPr/>
                  </a:pPr>
                  <a:endParaRPr lang="ru-RU" sz="600" kern="0" dirty="0">
                    <a:solidFill>
                      <a:sysClr val="windowText" lastClr="000000"/>
                    </a:solidFill>
                    <a:latin typeface="Tahoma"/>
                    <a:cs typeface="Arial" pitchFamily="34" charset="0"/>
                  </a:endParaRPr>
                </a:p>
              </p:txBody>
            </p:sp>
            <p:grpSp>
              <p:nvGrpSpPr>
                <p:cNvPr id="350" name="Группа 349">
                  <a:extLst>
                    <a:ext uri="{FF2B5EF4-FFF2-40B4-BE49-F238E27FC236}">
                      <a16:creationId xmlns:a16="http://schemas.microsoft.com/office/drawing/2014/main" id="{DF58B0C9-3765-42C3-AC4A-C6CBA0117B02}"/>
                    </a:ext>
                  </a:extLst>
                </p:cNvPr>
                <p:cNvGrpSpPr/>
                <p:nvPr/>
              </p:nvGrpSpPr>
              <p:grpSpPr>
                <a:xfrm>
                  <a:off x="3513744" y="5089252"/>
                  <a:ext cx="1435498" cy="1847780"/>
                  <a:chOff x="3354295" y="4271150"/>
                  <a:chExt cx="1339392" cy="1867460"/>
                </a:xfrm>
              </p:grpSpPr>
              <p:sp>
                <p:nvSpPr>
                  <p:cNvPr id="352" name="Rectangle 14">
                    <a:extLst>
                      <a:ext uri="{FF2B5EF4-FFF2-40B4-BE49-F238E27FC236}">
                        <a16:creationId xmlns:a16="http://schemas.microsoft.com/office/drawing/2014/main" id="{31A1896F-3632-4953-AD99-B19ABAE51FA2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19969" y="4271150"/>
                    <a:ext cx="1020763" cy="12176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pPr algn="r" defTabSz="685800">
                      <a:defRPr/>
                    </a:pPr>
                    <a:r>
                      <a:rPr lang="ru-RU" sz="375" i="1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24.05.2023</a:t>
                    </a:r>
                  </a:p>
                </p:txBody>
              </p:sp>
              <p:sp>
                <p:nvSpPr>
                  <p:cNvPr id="353" name="Rectangle 15">
                    <a:extLst>
                      <a:ext uri="{FF2B5EF4-FFF2-40B4-BE49-F238E27FC236}">
                        <a16:creationId xmlns:a16="http://schemas.microsoft.com/office/drawing/2014/main" id="{7F1101F9-60D7-4CEF-BDAF-3D812F7F46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54295" y="4862486"/>
                    <a:ext cx="1339392" cy="127612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27000" tIns="34287" rIns="27000" bIns="34287">
                    <a:spAutoFit/>
                  </a:bodyPr>
                  <a:lstStyle/>
                  <a:p>
                    <a:pPr algn="ctr" defTabSz="685800">
                      <a:defRPr/>
                    </a:pPr>
                    <a:endParaRPr lang="ru-RU" sz="525" b="1" kern="0" dirty="0">
                      <a:solidFill>
                        <a:srgbClr val="70AD47"/>
                      </a:solidFill>
                      <a:latin typeface="Tahoma"/>
                      <a:cs typeface="Arial" pitchFamily="34" charset="0"/>
                    </a:endParaRPr>
                  </a:p>
                  <a:p>
                    <a:pPr algn="ctr" defTabSz="685800">
                      <a:defRPr/>
                    </a:pPr>
                    <a:r>
                      <a:rPr lang="ru-RU" sz="525" b="1" kern="0" dirty="0">
                        <a:solidFill>
                          <a:srgbClr val="FFC000"/>
                        </a:solidFill>
                        <a:latin typeface="Tahoma"/>
                        <a:cs typeface="Arial" pitchFamily="34" charset="0"/>
                      </a:rPr>
                      <a:t>Социальные</a:t>
                    </a:r>
                    <a:br>
                      <a:rPr lang="ru-RU" sz="525" b="1" kern="0" dirty="0">
                        <a:solidFill>
                          <a:srgbClr val="FFC000"/>
                        </a:solidFill>
                        <a:latin typeface="Tahoma"/>
                        <a:cs typeface="Arial" pitchFamily="34" charset="0"/>
                      </a:rPr>
                    </a:br>
                    <a:r>
                      <a:rPr lang="ru-RU" sz="525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купон 9,65%</a:t>
                    </a:r>
                  </a:p>
                  <a:p>
                    <a:pPr algn="ctr" defTabSz="685800">
                      <a:defRPr/>
                    </a:pPr>
                    <a:r>
                      <a:rPr lang="ru-RU" sz="525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срок 3 года</a:t>
                    </a:r>
                  </a:p>
                  <a:p>
                    <a:pPr algn="ctr" defTabSz="685800">
                      <a:lnSpc>
                        <a:spcPct val="120000"/>
                      </a:lnSpc>
                      <a:spcBef>
                        <a:spcPts val="900"/>
                      </a:spcBef>
                      <a:spcAft>
                        <a:spcPts val="450"/>
                      </a:spcAft>
                      <a:defRPr/>
                    </a:pPr>
                    <a:r>
                      <a:rPr lang="ru-RU" sz="525" b="1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15 000 000 000 РУБ</a:t>
                    </a:r>
                  </a:p>
                </p:txBody>
              </p:sp>
            </p:grpSp>
          </p:grpSp>
          <p:pic>
            <p:nvPicPr>
              <p:cNvPr id="369" name="Рисунок 368"/>
              <p:cNvPicPr>
                <a:picLocks noChangeAspect="1"/>
              </p:cNvPicPr>
              <p:nvPr/>
            </p:nvPicPr>
            <p:blipFill rotWithShape="1"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1677" b="-1"/>
              <a:stretch/>
            </p:blipFill>
            <p:spPr>
              <a:xfrm>
                <a:off x="3009481" y="6424515"/>
                <a:ext cx="371405" cy="135607"/>
              </a:xfrm>
              <a:prstGeom prst="rect">
                <a:avLst/>
              </a:prstGeom>
            </p:spPr>
          </p:pic>
        </p:grpSp>
        <p:pic>
          <p:nvPicPr>
            <p:cNvPr id="191" name="Рисунок 190">
              <a:extLst>
                <a:ext uri="{FF2B5EF4-FFF2-40B4-BE49-F238E27FC236}">
                  <a16:creationId xmlns:a16="http://schemas.microsoft.com/office/drawing/2014/main" id="{1D6164C0-00C2-41A2-99F0-31250A569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962" b="89847" l="5279" r="95015">
                          <a14:foregroundMark x1="20137" y1="31609" x2="20137" y2="31609"/>
                          <a14:foregroundMark x1="10753" y1="30460" x2="10753" y2="30460"/>
                          <a14:foregroundMark x1="5279" y1="42529" x2="5279" y2="42529"/>
                          <a14:foregroundMark x1="8407" y1="59387" x2="8407" y2="59387"/>
                          <a14:foregroundMark x1="5963" y1="66284" x2="5963" y2="66284"/>
                          <a14:foregroundMark x1="20137" y1="69349" x2="20137" y2="69349"/>
                          <a14:foregroundMark x1="41740" y1="45019" x2="41740" y2="45019"/>
                          <a14:foregroundMark x1="41935" y1="29502" x2="41935" y2="29502"/>
                          <a14:foregroundMark x1="41935" y1="29502" x2="41935" y2="29502"/>
                          <a14:foregroundMark x1="42424" y1="36973" x2="42424" y2="36973"/>
                          <a14:foregroundMark x1="42424" y1="36973" x2="42424" y2="36973"/>
                          <a14:foregroundMark x1="41447" y1="60920" x2="41447" y2="60920"/>
                          <a14:foregroundMark x1="41740" y1="61303" x2="41740" y2="61303"/>
                          <a14:foregroundMark x1="49169" y1="45977" x2="49169" y2="45977"/>
                          <a14:foregroundMark x1="61388" y1="46360" x2="61388" y2="46360"/>
                          <a14:foregroundMark x1="74585" y1="45977" x2="74585" y2="45977"/>
                          <a14:foregroundMark x1="84946" y1="45977" x2="84946" y2="45977"/>
                          <a14:foregroundMark x1="95015" y1="48467" x2="95015" y2="48467"/>
                          <a14:foregroundMark x1="89932" y1="58429" x2="89932" y2="58429"/>
                          <a14:foregroundMark x1="74878" y1="58429" x2="74878" y2="58429"/>
                          <a14:foregroundMark x1="82014" y1="58429" x2="82014" y2="5842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30951" y="5232787"/>
              <a:ext cx="661874" cy="319797"/>
            </a:xfrm>
            <a:prstGeom prst="rect">
              <a:avLst/>
            </a:prstGeom>
          </p:spPr>
        </p:pic>
      </p:grpSp>
      <p:grpSp>
        <p:nvGrpSpPr>
          <p:cNvPr id="31" name="Группа 30"/>
          <p:cNvGrpSpPr/>
          <p:nvPr/>
        </p:nvGrpSpPr>
        <p:grpSpPr>
          <a:xfrm>
            <a:off x="8077977" y="3789000"/>
            <a:ext cx="842335" cy="1136304"/>
            <a:chOff x="8113763" y="4835383"/>
            <a:chExt cx="1072800" cy="1447200"/>
          </a:xfrm>
          <a:solidFill>
            <a:schemeClr val="tx2">
              <a:lumMod val="20000"/>
              <a:lumOff val="80000"/>
            </a:schemeClr>
          </a:solidFill>
        </p:grpSpPr>
        <p:grpSp>
          <p:nvGrpSpPr>
            <p:cNvPr id="198" name="Группа 197"/>
            <p:cNvGrpSpPr/>
            <p:nvPr/>
          </p:nvGrpSpPr>
          <p:grpSpPr>
            <a:xfrm>
              <a:off x="8113763" y="4835383"/>
              <a:ext cx="1072800" cy="1447200"/>
              <a:chOff x="7557952" y="9096314"/>
              <a:chExt cx="1223999" cy="1602536"/>
            </a:xfrm>
            <a:grpFill/>
          </p:grpSpPr>
          <p:grpSp>
            <p:nvGrpSpPr>
              <p:cNvPr id="199" name="Группа 198"/>
              <p:cNvGrpSpPr/>
              <p:nvPr/>
            </p:nvGrpSpPr>
            <p:grpSpPr>
              <a:xfrm>
                <a:off x="7557952" y="9096314"/>
                <a:ext cx="1223999" cy="1602536"/>
                <a:chOff x="3350096" y="4211850"/>
                <a:chExt cx="1343591" cy="1602536"/>
              </a:xfrm>
              <a:grpFill/>
            </p:grpSpPr>
            <p:sp>
              <p:nvSpPr>
                <p:cNvPr id="204" name="Freeform 17"/>
                <p:cNvSpPr>
                  <a:spLocks noChangeAspect="1"/>
                </p:cNvSpPr>
                <p:nvPr/>
              </p:nvSpPr>
              <p:spPr bwMode="auto">
                <a:xfrm>
                  <a:off x="3350096" y="4211850"/>
                  <a:ext cx="1343025" cy="1602536"/>
                </a:xfrm>
                <a:custGeom>
                  <a:avLst/>
                  <a:gdLst>
                    <a:gd name="T0" fmla="*/ 0 w 665"/>
                    <a:gd name="T1" fmla="*/ 0 h 781"/>
                    <a:gd name="T2" fmla="*/ 0 w 665"/>
                    <a:gd name="T3" fmla="*/ 2147483647 h 781"/>
                    <a:gd name="T4" fmla="*/ 2147483647 w 665"/>
                    <a:gd name="T5" fmla="*/ 2147483647 h 781"/>
                    <a:gd name="T6" fmla="*/ 2147483647 w 665"/>
                    <a:gd name="T7" fmla="*/ 0 h 781"/>
                    <a:gd name="T8" fmla="*/ 0 w 665"/>
                    <a:gd name="T9" fmla="*/ 0 h 78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65"/>
                    <a:gd name="T16" fmla="*/ 0 h 781"/>
                    <a:gd name="T17" fmla="*/ 665 w 665"/>
                    <a:gd name="T18" fmla="*/ 781 h 78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65" h="781">
                      <a:moveTo>
                        <a:pt x="0" y="0"/>
                      </a:moveTo>
                      <a:lnTo>
                        <a:pt x="0" y="780"/>
                      </a:lnTo>
                      <a:lnTo>
                        <a:pt x="664" y="780"/>
                      </a:lnTo>
                      <a:lnTo>
                        <a:pt x="664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 cap="rnd" cmpd="sng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defTabSz="685786">
                    <a:defRPr/>
                  </a:pPr>
                  <a:endParaRPr lang="ru-RU" sz="1200" kern="0" dirty="0">
                    <a:solidFill>
                      <a:sysClr val="windowText" lastClr="000000"/>
                    </a:solidFill>
                    <a:latin typeface="Tahoma"/>
                    <a:cs typeface="Arial" pitchFamily="34" charset="0"/>
                  </a:endParaRPr>
                </a:p>
              </p:txBody>
            </p:sp>
            <p:sp>
              <p:nvSpPr>
                <p:cNvPr id="203" name="Rectangle 15"/>
                <p:cNvSpPr>
                  <a:spLocks noChangeArrowheads="1"/>
                </p:cNvSpPr>
                <p:nvPr/>
              </p:nvSpPr>
              <p:spPr bwMode="auto">
                <a:xfrm>
                  <a:off x="3354296" y="4674975"/>
                  <a:ext cx="1339391" cy="8382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27000" tIns="34287" rIns="27000" bIns="34287">
                  <a:spAutoFit/>
                </a:bodyPr>
                <a:lstStyle/>
                <a:p>
                  <a:pPr algn="ctr" defTabSz="685800">
                    <a:defRPr/>
                  </a:pPr>
                  <a:endParaRPr lang="ru-RU" sz="525" b="1" kern="0" dirty="0">
                    <a:solidFill>
                      <a:srgbClr val="3E5057"/>
                    </a:solidFill>
                    <a:latin typeface="Tahoma"/>
                    <a:cs typeface="Arial" pitchFamily="34" charset="0"/>
                  </a:endParaRPr>
                </a:p>
                <a:p>
                  <a:pPr lvl="0" algn="ctr">
                    <a:defRPr/>
                  </a:pPr>
                  <a:r>
                    <a:rPr lang="ru-RU" sz="525" b="1" kern="0" spc="-38" dirty="0">
                      <a:solidFill>
                        <a:srgbClr val="82CCE6"/>
                      </a:solidFill>
                      <a:cs typeface="Arial" pitchFamily="34" charset="0"/>
                    </a:rPr>
                    <a:t>Устойчивого развития </a:t>
                  </a:r>
                  <a:r>
                    <a:rPr lang="ru-RU" sz="525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купон КС </a:t>
                  </a:r>
                  <a:r>
                    <a:rPr lang="en-US" sz="525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+ </a:t>
                  </a:r>
                  <a:r>
                    <a:rPr lang="ru-RU" sz="525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4</a:t>
                  </a:r>
                  <a:r>
                    <a:rPr lang="en-US" sz="525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00 </a:t>
                  </a:r>
                  <a:r>
                    <a:rPr lang="ru-RU" sz="525" kern="0" dirty="0" err="1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б.п</a:t>
                  </a:r>
                  <a:r>
                    <a:rPr lang="ru-RU" sz="525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. </a:t>
                  </a:r>
                </a:p>
                <a:p>
                  <a:pPr algn="ctr" defTabSz="685800">
                    <a:defRPr/>
                  </a:pPr>
                  <a:r>
                    <a:rPr lang="ru-RU" sz="525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срок 1,5 года</a:t>
                  </a:r>
                </a:p>
                <a:p>
                  <a:pPr algn="ctr" defTabSz="685786">
                    <a:lnSpc>
                      <a:spcPct val="120000"/>
                    </a:lnSpc>
                    <a:spcBef>
                      <a:spcPts val="900"/>
                    </a:spcBef>
                    <a:spcAft>
                      <a:spcPts val="300"/>
                    </a:spcAft>
                    <a:defRPr/>
                  </a:pPr>
                  <a:r>
                    <a:rPr lang="ru-RU" sz="525" b="1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rPr>
                    <a:t>1 000 000 000 РУБ</a:t>
                  </a:r>
                </a:p>
              </p:txBody>
            </p:sp>
          </p:grpSp>
          <p:pic>
            <p:nvPicPr>
              <p:cNvPr id="200" name="Picture 303" descr="Легенда. Информация об эмитенте. (ИНН 7840438730, ОГРН 1107847309063, LEI  2534006DJ2U7AYVQW811). Новости и кредитные рейтинги. Таблицы с  бухгалтерской и финансовой отчетностью."/>
              <p:cNvPicPr>
                <a:picLocks noChangeAspect="1" noChangeArrowheads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9225" b="70735"/>
              <a:stretch/>
            </p:blipFill>
            <p:spPr bwMode="auto">
              <a:xfrm>
                <a:off x="7738387" y="9479317"/>
                <a:ext cx="930575" cy="15356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06" name="Rectangle 14">
              <a:extLst>
                <a:ext uri="{FF2B5EF4-FFF2-40B4-BE49-F238E27FC236}">
                  <a16:creationId xmlns:a16="http://schemas.microsoft.com/office/drawing/2014/main" id="{CFBB3970-77E7-4D5E-B2B5-4CFD89B08B3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324951" y="4870992"/>
              <a:ext cx="811880" cy="7694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r" defTabSz="685800">
                <a:defRPr/>
              </a:pPr>
              <a:r>
                <a:rPr lang="ru-RU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16</a:t>
              </a:r>
              <a:r>
                <a:rPr lang="en-US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.</a:t>
              </a:r>
              <a:r>
                <a:rPr lang="ru-RU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07.</a:t>
              </a:r>
              <a:r>
                <a:rPr lang="en-US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202</a:t>
              </a:r>
              <a:r>
                <a:rPr lang="ru-RU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4</a:t>
              </a:r>
              <a:endParaRPr lang="ru-RU" sz="525" i="1" kern="0" dirty="0">
                <a:solidFill>
                  <a:srgbClr val="3E5057"/>
                </a:solidFill>
                <a:latin typeface="Tahoma"/>
                <a:cs typeface="Arial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261748" y="2473240"/>
            <a:ext cx="872977" cy="1214352"/>
            <a:chOff x="445000" y="3251496"/>
            <a:chExt cx="1111825" cy="1546601"/>
          </a:xfrm>
        </p:grpSpPr>
        <p:grpSp>
          <p:nvGrpSpPr>
            <p:cNvPr id="217" name="Группа 216"/>
            <p:cNvGrpSpPr/>
            <p:nvPr/>
          </p:nvGrpSpPr>
          <p:grpSpPr>
            <a:xfrm>
              <a:off x="484025" y="3350897"/>
              <a:ext cx="1072800" cy="1447200"/>
              <a:chOff x="479147" y="3666411"/>
              <a:chExt cx="1067602" cy="1425835"/>
            </a:xfrm>
          </p:grpSpPr>
          <p:grpSp>
            <p:nvGrpSpPr>
              <p:cNvPr id="218" name="Группа 217"/>
              <p:cNvGrpSpPr/>
              <p:nvPr/>
            </p:nvGrpSpPr>
            <p:grpSpPr>
              <a:xfrm>
                <a:off x="479147" y="3666411"/>
                <a:ext cx="1067602" cy="1425835"/>
                <a:chOff x="328010" y="5035644"/>
                <a:chExt cx="1440001" cy="2239697"/>
              </a:xfrm>
            </p:grpSpPr>
            <p:sp>
              <p:nvSpPr>
                <p:cNvPr id="220" name="Freeform 17">
                  <a:extLst>
                    <a:ext uri="{FF2B5EF4-FFF2-40B4-BE49-F238E27FC236}">
                      <a16:creationId xmlns:a16="http://schemas.microsoft.com/office/drawing/2014/main" id="{3D9B35AB-3422-40BF-8E5F-D63558A6E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010" y="5035644"/>
                  <a:ext cx="1440001" cy="2239697"/>
                </a:xfrm>
                <a:prstGeom prst="rect">
                  <a:avLst/>
                </a:prstGeom>
                <a:solidFill>
                  <a:srgbClr val="FFFFFF"/>
                </a:solidFill>
                <a:ln w="6350" cap="rnd" cmpd="sng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defTabSz="514350">
                    <a:defRPr/>
                  </a:pPr>
                  <a:endParaRPr lang="ru-RU" sz="600" kern="0" dirty="0">
                    <a:solidFill>
                      <a:sysClr val="windowText" lastClr="000000"/>
                    </a:solidFill>
                    <a:latin typeface="Tahoma"/>
                    <a:cs typeface="Arial" pitchFamily="34" charset="0"/>
                  </a:endParaRPr>
                </a:p>
              </p:txBody>
            </p:sp>
            <p:sp>
              <p:nvSpPr>
                <p:cNvPr id="221" name="Rectangle 15">
                  <a:extLst>
                    <a:ext uri="{FF2B5EF4-FFF2-40B4-BE49-F238E27FC236}">
                      <a16:creationId xmlns:a16="http://schemas.microsoft.com/office/drawing/2014/main" id="{7A5C6155-69F5-4414-8C15-C012E1EED0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0261" y="5665900"/>
                  <a:ext cx="1435500" cy="12479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27000" tIns="34287" rIns="27000" bIns="34287">
                  <a:spAutoFit/>
                </a:bodyPr>
                <a:lstStyle/>
                <a:p>
                  <a:pPr algn="ctr" defTabSz="685800">
                    <a:defRPr/>
                  </a:pPr>
                  <a:endParaRPr lang="ru-RU" sz="525" b="1" kern="0" dirty="0">
                    <a:solidFill>
                      <a:srgbClr val="70AD47"/>
                    </a:solidFill>
                    <a:latin typeface="Etelka Light" panose="02000503030000020004" pitchFamily="50" charset="0"/>
                    <a:cs typeface="Arial" pitchFamily="34" charset="0"/>
                  </a:endParaRPr>
                </a:p>
                <a:p>
                  <a:pPr algn="ctr" defTabSz="685800">
                    <a:defRPr/>
                  </a:pPr>
                  <a:r>
                    <a:rPr lang="ru-RU" sz="525" b="1" kern="0" dirty="0">
                      <a:solidFill>
                        <a:srgbClr val="FFC000"/>
                      </a:solidFill>
                      <a:latin typeface="+mj-lt"/>
                      <a:cs typeface="Arial" pitchFamily="34" charset="0"/>
                    </a:rPr>
                    <a:t>Социальные</a:t>
                  </a:r>
                  <a:br>
                    <a:rPr lang="ru-RU" sz="525" b="1" kern="0" dirty="0">
                      <a:solidFill>
                        <a:srgbClr val="FFC000"/>
                      </a:solidFill>
                      <a:latin typeface="+mj-lt"/>
                      <a:cs typeface="Arial" pitchFamily="34" charset="0"/>
                    </a:rPr>
                  </a:br>
                  <a:r>
                    <a:rPr lang="ru-RU" sz="525" kern="0" dirty="0">
                      <a:solidFill>
                        <a:srgbClr val="3E5057"/>
                      </a:solidFill>
                      <a:latin typeface="+mj-lt"/>
                      <a:cs typeface="Arial" pitchFamily="34" charset="0"/>
                    </a:rPr>
                    <a:t>купон </a:t>
                  </a:r>
                  <a:r>
                    <a:rPr lang="en-US" sz="525" kern="0" dirty="0">
                      <a:solidFill>
                        <a:srgbClr val="3E5057"/>
                      </a:solidFill>
                      <a:latin typeface="+mj-lt"/>
                      <a:cs typeface="Arial" pitchFamily="34" charset="0"/>
                    </a:rPr>
                    <a:t>10,21</a:t>
                  </a:r>
                  <a:r>
                    <a:rPr lang="ru-RU" sz="525" kern="0" dirty="0">
                      <a:solidFill>
                        <a:srgbClr val="3E5057"/>
                      </a:solidFill>
                      <a:latin typeface="+mj-lt"/>
                      <a:cs typeface="Arial" pitchFamily="34" charset="0"/>
                    </a:rPr>
                    <a:t>%</a:t>
                  </a:r>
                </a:p>
                <a:p>
                  <a:pPr algn="ctr" defTabSz="685800">
                    <a:defRPr/>
                  </a:pPr>
                  <a:r>
                    <a:rPr lang="ru-RU" sz="525" kern="0" dirty="0">
                      <a:solidFill>
                        <a:srgbClr val="3E5057"/>
                      </a:solidFill>
                      <a:latin typeface="+mj-lt"/>
                      <a:cs typeface="Arial" pitchFamily="34" charset="0"/>
                    </a:rPr>
                    <a:t>срок </a:t>
                  </a:r>
                  <a:r>
                    <a:rPr lang="en-US" sz="525" kern="0" dirty="0">
                      <a:solidFill>
                        <a:srgbClr val="3E5057"/>
                      </a:solidFill>
                      <a:latin typeface="+mj-lt"/>
                      <a:cs typeface="Arial" pitchFamily="34" charset="0"/>
                    </a:rPr>
                    <a:t>6,5</a:t>
                  </a:r>
                  <a:r>
                    <a:rPr lang="ru-RU" sz="525" kern="0" dirty="0">
                      <a:solidFill>
                        <a:srgbClr val="3E5057"/>
                      </a:solidFill>
                      <a:latin typeface="+mj-lt"/>
                      <a:cs typeface="Arial" pitchFamily="34" charset="0"/>
                    </a:rPr>
                    <a:t> лет</a:t>
                  </a:r>
                </a:p>
                <a:p>
                  <a:pPr algn="ctr" defTabSz="685800">
                    <a:lnSpc>
                      <a:spcPct val="120000"/>
                    </a:lnSpc>
                    <a:spcBef>
                      <a:spcPts val="900"/>
                    </a:spcBef>
                    <a:spcAft>
                      <a:spcPts val="450"/>
                    </a:spcAft>
                    <a:defRPr/>
                  </a:pPr>
                  <a:r>
                    <a:rPr lang="ru-RU" sz="525" b="1" kern="0" dirty="0">
                      <a:solidFill>
                        <a:srgbClr val="3E5057"/>
                      </a:solidFill>
                      <a:latin typeface="+mj-lt"/>
                      <a:cs typeface="Arial" pitchFamily="34" charset="0"/>
                    </a:rPr>
                    <a:t>3 216 0</a:t>
                  </a:r>
                  <a:r>
                    <a:rPr lang="en-US" sz="525" b="1" kern="0" dirty="0">
                      <a:solidFill>
                        <a:srgbClr val="3E5057"/>
                      </a:solidFill>
                      <a:latin typeface="+mj-lt"/>
                      <a:cs typeface="Arial" pitchFamily="34" charset="0"/>
                    </a:rPr>
                    <a:t>86 000 </a:t>
                  </a:r>
                  <a:r>
                    <a:rPr lang="ru-RU" sz="525" b="1" kern="0" dirty="0">
                      <a:solidFill>
                        <a:srgbClr val="3E5057"/>
                      </a:solidFill>
                      <a:latin typeface="+mj-lt"/>
                      <a:cs typeface="Arial" pitchFamily="34" charset="0"/>
                    </a:rPr>
                    <a:t>РУБ</a:t>
                  </a:r>
                </a:p>
              </p:txBody>
            </p:sp>
          </p:grpSp>
          <p:pic>
            <p:nvPicPr>
              <p:cNvPr id="219" name="Рисунок 218"/>
              <p:cNvPicPr>
                <a:picLocks noChangeAspect="1"/>
              </p:cNvPicPr>
              <p:nvPr/>
            </p:nvPicPr>
            <p:blipFill rotWithShape="1"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1677" b="-1"/>
              <a:stretch/>
            </p:blipFill>
            <p:spPr>
              <a:xfrm>
                <a:off x="827246" y="4903657"/>
                <a:ext cx="371405" cy="135607"/>
              </a:xfrm>
              <a:prstGeom prst="rect">
                <a:avLst/>
              </a:prstGeom>
            </p:spPr>
          </p:pic>
        </p:grpSp>
        <p:pic>
          <p:nvPicPr>
            <p:cNvPr id="92221" name="Picture 61" descr="Специализированное финансовое общество «Социального развития»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265" y="3543602"/>
              <a:ext cx="526355" cy="3352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2" name="Rectangle 14">
              <a:extLst>
                <a:ext uri="{FF2B5EF4-FFF2-40B4-BE49-F238E27FC236}">
                  <a16:creationId xmlns:a16="http://schemas.microsoft.com/office/drawing/2014/main" id="{CFBB3970-77E7-4D5E-B2B5-4CFD89B08B3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91159" y="3377007"/>
              <a:ext cx="811880" cy="76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r" defTabSz="685800">
                <a:defRPr/>
              </a:pPr>
              <a:r>
                <a:rPr lang="ru-RU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30.06.2020</a:t>
              </a:r>
              <a:endParaRPr lang="ru-RU" sz="525" i="1" kern="0" dirty="0">
                <a:solidFill>
                  <a:srgbClr val="3E5057"/>
                </a:solidFill>
                <a:latin typeface="Tahoma"/>
                <a:cs typeface="Arial" pitchFamily="34" charset="0"/>
              </a:endParaRPr>
            </a:p>
          </p:txBody>
        </p:sp>
        <p:pic>
          <p:nvPicPr>
            <p:cNvPr id="223" name="Рисунок 222"/>
            <p:cNvPicPr>
              <a:picLocks noChangeAspect="1"/>
            </p:cNvPicPr>
            <p:nvPr/>
          </p:nvPicPr>
          <p:blipFill>
            <a:blip r:embed="rId16">
              <a:clrChange>
                <a:clrFrom>
                  <a:srgbClr val="353535"/>
                </a:clrFrom>
                <a:clrTo>
                  <a:srgbClr val="353535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5000" y="3251496"/>
              <a:ext cx="342000" cy="329067"/>
            </a:xfrm>
            <a:prstGeom prst="rect">
              <a:avLst/>
            </a:prstGeom>
          </p:spPr>
        </p:pic>
      </p:grpSp>
      <p:grpSp>
        <p:nvGrpSpPr>
          <p:cNvPr id="37" name="Группа 36"/>
          <p:cNvGrpSpPr/>
          <p:nvPr/>
        </p:nvGrpSpPr>
        <p:grpSpPr>
          <a:xfrm>
            <a:off x="4724406" y="3738439"/>
            <a:ext cx="908542" cy="1191354"/>
            <a:chOff x="4799326" y="4923393"/>
            <a:chExt cx="1157121" cy="1517313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4799326" y="4923393"/>
              <a:ext cx="1157121" cy="1517313"/>
              <a:chOff x="4799326" y="4770989"/>
              <a:chExt cx="1157121" cy="1517313"/>
            </a:xfrm>
          </p:grpSpPr>
          <p:grpSp>
            <p:nvGrpSpPr>
              <p:cNvPr id="22" name="Группа 21"/>
              <p:cNvGrpSpPr/>
              <p:nvPr/>
            </p:nvGrpSpPr>
            <p:grpSpPr>
              <a:xfrm>
                <a:off x="4837988" y="4841102"/>
                <a:ext cx="1118459" cy="1447200"/>
                <a:chOff x="4837987" y="5150027"/>
                <a:chExt cx="1119912" cy="1447619"/>
              </a:xfrm>
            </p:grpSpPr>
            <p:grpSp>
              <p:nvGrpSpPr>
                <p:cNvPr id="388" name="Группа 387"/>
                <p:cNvGrpSpPr/>
                <p:nvPr/>
              </p:nvGrpSpPr>
              <p:grpSpPr>
                <a:xfrm>
                  <a:off x="4837987" y="5150027"/>
                  <a:ext cx="1119912" cy="1447619"/>
                  <a:chOff x="3535471" y="5799877"/>
                  <a:chExt cx="1355092" cy="1602002"/>
                </a:xfrm>
              </p:grpSpPr>
              <p:grpSp>
                <p:nvGrpSpPr>
                  <p:cNvPr id="389" name="Группа 388"/>
                  <p:cNvGrpSpPr/>
                  <p:nvPr/>
                </p:nvGrpSpPr>
                <p:grpSpPr>
                  <a:xfrm>
                    <a:off x="3535471" y="5799877"/>
                    <a:ext cx="1355092" cy="1602002"/>
                    <a:chOff x="3452515" y="5041559"/>
                    <a:chExt cx="1509076" cy="2262509"/>
                  </a:xfrm>
                </p:grpSpPr>
                <p:sp>
                  <p:nvSpPr>
                    <p:cNvPr id="391" name="Freeform 17">
                      <a:extLst>
                        <a:ext uri="{FF2B5EF4-FFF2-40B4-BE49-F238E27FC236}">
                          <a16:creationId xmlns:a16="http://schemas.microsoft.com/office/drawing/2014/main" id="{3D9B35AB-3422-40BF-8E5F-D63558A6EAF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452515" y="5041559"/>
                      <a:ext cx="1447471" cy="2262509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6350" cap="rnd" cmpd="sng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pPr defTabSz="514350">
                        <a:defRPr/>
                      </a:pPr>
                      <a:endParaRPr lang="ru-RU" sz="600" kern="0" dirty="0">
                        <a:solidFill>
                          <a:sysClr val="windowText" lastClr="000000"/>
                        </a:solidFill>
                        <a:latin typeface="Tahoma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92" name="TextBox 391">
                      <a:extLst>
                        <a:ext uri="{FF2B5EF4-FFF2-40B4-BE49-F238E27FC236}">
                          <a16:creationId xmlns:a16="http://schemas.microsoft.com/office/drawing/2014/main" id="{93ED3922-9010-4CBF-8554-43056EEB9DE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99733" y="5439560"/>
                      <a:ext cx="961858" cy="48116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defTabSz="514350">
                        <a:defRPr/>
                      </a:pPr>
                      <a:r>
                        <a:rPr lang="ru-RU" sz="450" b="1" dirty="0">
                          <a:solidFill>
                            <a:srgbClr val="3E5057">
                              <a:lumMod val="50000"/>
                            </a:srgbClr>
                          </a:solidFill>
                          <a:latin typeface="Etelka Light Pro" panose="02000503030000020004" pitchFamily="50" charset="0"/>
                        </a:rPr>
                        <a:t>Ипотечный </a:t>
                      </a:r>
                      <a:br>
                        <a:rPr lang="ru-RU" sz="450" b="1" dirty="0">
                          <a:solidFill>
                            <a:srgbClr val="3E5057">
                              <a:lumMod val="50000"/>
                            </a:srgbClr>
                          </a:solidFill>
                          <a:latin typeface="Etelka Light Pro" panose="02000503030000020004" pitchFamily="50" charset="0"/>
                        </a:rPr>
                      </a:br>
                      <a:r>
                        <a:rPr lang="ru-RU" sz="450" b="1" dirty="0">
                          <a:solidFill>
                            <a:srgbClr val="3E5057">
                              <a:lumMod val="50000"/>
                            </a:srgbClr>
                          </a:solidFill>
                          <a:latin typeface="Etelka Light Pro" panose="02000503030000020004" pitchFamily="50" charset="0"/>
                        </a:rPr>
                        <a:t>агент</a:t>
                      </a:r>
                    </a:p>
                  </p:txBody>
                </p:sp>
                <p:grpSp>
                  <p:nvGrpSpPr>
                    <p:cNvPr id="393" name="Группа 392">
                      <a:extLst>
                        <a:ext uri="{FF2B5EF4-FFF2-40B4-BE49-F238E27FC236}">
                          <a16:creationId xmlns:a16="http://schemas.microsoft.com/office/drawing/2014/main" id="{91B37639-CC8B-4EA4-9C26-B2667A59EC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52515" y="5088977"/>
                      <a:ext cx="1435499" cy="1782048"/>
                      <a:chOff x="3354295" y="4309662"/>
                      <a:chExt cx="1339392" cy="1801017"/>
                    </a:xfrm>
                  </p:grpSpPr>
                  <p:sp>
                    <p:nvSpPr>
                      <p:cNvPr id="394" name="Rectangle 14">
                        <a:extLst>
                          <a:ext uri="{FF2B5EF4-FFF2-40B4-BE49-F238E27FC236}">
                            <a16:creationId xmlns:a16="http://schemas.microsoft.com/office/drawing/2014/main" id="{CFBB3970-77E7-4D5E-B2B5-4CFD89B08B39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619969" y="4309662"/>
                        <a:ext cx="1020763" cy="1215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lIns="0" tIns="0" rIns="0" bIns="0">
                        <a:spAutoFit/>
                      </a:bodyPr>
                      <a:lstStyle/>
                      <a:p>
                        <a:pPr algn="r" defTabSz="685800">
                          <a:defRPr/>
                        </a:pPr>
                        <a:r>
                          <a:rPr lang="ru-RU" sz="375" i="1" kern="0" dirty="0">
                            <a:solidFill>
                              <a:prstClr val="white"/>
                            </a:solidFill>
                            <a:latin typeface="Tahoma"/>
                            <a:cs typeface="Arial" pitchFamily="34" charset="0"/>
                          </a:rPr>
                          <a:t>27</a:t>
                        </a:r>
                        <a:r>
                          <a:rPr lang="en-US" sz="375" i="1" kern="0" dirty="0">
                            <a:solidFill>
                              <a:prstClr val="white"/>
                            </a:solidFill>
                            <a:latin typeface="Tahoma"/>
                            <a:cs typeface="Arial" pitchFamily="34" charset="0"/>
                          </a:rPr>
                          <a:t>.</a:t>
                        </a:r>
                        <a:r>
                          <a:rPr lang="ru-RU" sz="375" i="1" kern="0" dirty="0">
                            <a:solidFill>
                              <a:prstClr val="white"/>
                            </a:solidFill>
                            <a:latin typeface="Tahoma"/>
                            <a:cs typeface="Arial" pitchFamily="34" charset="0"/>
                          </a:rPr>
                          <a:t>09</a:t>
                        </a:r>
                        <a:r>
                          <a:rPr lang="en-US" sz="375" i="1" kern="0" dirty="0">
                            <a:solidFill>
                              <a:prstClr val="white"/>
                            </a:solidFill>
                            <a:latin typeface="Tahoma"/>
                            <a:cs typeface="Arial" pitchFamily="34" charset="0"/>
                          </a:rPr>
                          <a:t>.202</a:t>
                        </a:r>
                        <a:r>
                          <a:rPr lang="ru-RU" sz="375" i="1" kern="0" dirty="0">
                            <a:solidFill>
                              <a:prstClr val="white"/>
                            </a:solidFill>
                            <a:latin typeface="Tahoma"/>
                            <a:cs typeface="Arial" pitchFamily="34" charset="0"/>
                          </a:rPr>
                          <a:t>3</a:t>
                        </a:r>
                        <a:endParaRPr lang="ru-RU" sz="525" i="1" kern="0" dirty="0">
                          <a:solidFill>
                            <a:prstClr val="white"/>
                          </a:solidFill>
                          <a:latin typeface="Tahoma"/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395" name="Rectangle 15">
                        <a:extLst>
                          <a:ext uri="{FF2B5EF4-FFF2-40B4-BE49-F238E27FC236}">
                            <a16:creationId xmlns:a16="http://schemas.microsoft.com/office/drawing/2014/main" id="{7A5C6155-69F5-4414-8C15-C012E1EED00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354295" y="4914590"/>
                        <a:ext cx="1339392" cy="11960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lIns="27000" tIns="34287" rIns="27000" bIns="34287">
                        <a:spAutoFit/>
                      </a:bodyPr>
                      <a:lstStyle/>
                      <a:p>
                        <a:pPr algn="ctr" defTabSz="685800">
                          <a:defRPr/>
                        </a:pPr>
                        <a:endParaRPr lang="ru-RU" sz="525" b="1" kern="0" dirty="0">
                          <a:solidFill>
                            <a:srgbClr val="70AD47"/>
                          </a:solidFill>
                          <a:latin typeface="Tahoma"/>
                          <a:cs typeface="Arial" pitchFamily="34" charset="0"/>
                        </a:endParaRPr>
                      </a:p>
                      <a:p>
                        <a:pPr algn="ctr" defTabSz="685800">
                          <a:defRPr/>
                        </a:pPr>
                        <a:r>
                          <a:rPr lang="ru-RU" sz="525" b="1" kern="0" spc="-38" dirty="0">
                            <a:solidFill>
                              <a:srgbClr val="82CCE6"/>
                            </a:solidFill>
                            <a:latin typeface="Tahoma"/>
                            <a:cs typeface="Arial" pitchFamily="34" charset="0"/>
                          </a:rPr>
                          <a:t>Устойчивого развития</a:t>
                        </a:r>
                        <a:r>
                          <a:rPr lang="ru-RU" sz="525" b="1" kern="0" dirty="0">
                            <a:solidFill>
                              <a:srgbClr val="FFC000"/>
                            </a:solidFill>
                            <a:latin typeface="Tahoma"/>
                            <a:cs typeface="Arial" pitchFamily="34" charset="0"/>
                          </a:rPr>
                          <a:t/>
                        </a:r>
                        <a:br>
                          <a:rPr lang="ru-RU" sz="525" b="1" kern="0" dirty="0">
                            <a:solidFill>
                              <a:srgbClr val="FFC000"/>
                            </a:solidFill>
                            <a:latin typeface="Tahoma"/>
                            <a:cs typeface="Arial" pitchFamily="34" charset="0"/>
                          </a:rPr>
                        </a:br>
                        <a:r>
                          <a:rPr lang="ru-RU" sz="525" kern="0" dirty="0">
                            <a:solidFill>
                              <a:srgbClr val="3E5057"/>
                            </a:solidFill>
                            <a:latin typeface="Tahoma"/>
                            <a:cs typeface="Arial" pitchFamily="34" charset="0"/>
                          </a:rPr>
                          <a:t>купон </a:t>
                        </a:r>
                        <a:r>
                          <a:rPr lang="en-US" sz="525" kern="0" dirty="0">
                            <a:solidFill>
                              <a:srgbClr val="3E5057"/>
                            </a:solidFill>
                            <a:latin typeface="Tahoma"/>
                            <a:cs typeface="Arial" pitchFamily="34" charset="0"/>
                          </a:rPr>
                          <a:t>pass-through</a:t>
                        </a:r>
                        <a:endParaRPr lang="ru-RU" sz="525" kern="0" dirty="0">
                          <a:solidFill>
                            <a:srgbClr val="3E5057"/>
                          </a:solidFill>
                          <a:latin typeface="Tahoma"/>
                          <a:cs typeface="Arial" pitchFamily="34" charset="0"/>
                        </a:endParaRPr>
                      </a:p>
                      <a:p>
                        <a:pPr algn="ctr" defTabSz="685800">
                          <a:defRPr/>
                        </a:pPr>
                        <a:r>
                          <a:rPr lang="ru-RU" sz="525" kern="0" dirty="0">
                            <a:solidFill>
                              <a:srgbClr val="3E5057"/>
                            </a:solidFill>
                            <a:latin typeface="Tahoma"/>
                            <a:cs typeface="Arial" pitchFamily="34" charset="0"/>
                          </a:rPr>
                          <a:t>срок 9,9 лет</a:t>
                        </a:r>
                      </a:p>
                      <a:p>
                        <a:pPr algn="ctr" defTabSz="685800">
                          <a:lnSpc>
                            <a:spcPct val="120000"/>
                          </a:lnSpc>
                          <a:spcBef>
                            <a:spcPts val="900"/>
                          </a:spcBef>
                          <a:spcAft>
                            <a:spcPts val="450"/>
                          </a:spcAft>
                          <a:defRPr/>
                        </a:pPr>
                        <a:r>
                          <a:rPr lang="ru-RU" sz="525" b="1" kern="0" dirty="0">
                            <a:solidFill>
                              <a:srgbClr val="3E5057"/>
                            </a:solidFill>
                            <a:latin typeface="Tahoma"/>
                            <a:cs typeface="Arial" pitchFamily="34" charset="0"/>
                          </a:rPr>
                          <a:t>29 839 165 000 РУБ</a:t>
                        </a:r>
                      </a:p>
                    </p:txBody>
                  </p:sp>
                </p:grpSp>
              </p:grpSp>
              <p:pic>
                <p:nvPicPr>
                  <p:cNvPr id="390" name="Рисунок 389">
                    <a:extLst>
                      <a:ext uri="{FF2B5EF4-FFF2-40B4-BE49-F238E27FC236}">
                        <a16:creationId xmlns:a16="http://schemas.microsoft.com/office/drawing/2014/main" id="{D280808C-C167-4217-A479-CF67FCB008B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0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t="1" r="59510" b="-557"/>
                  <a:stretch/>
                </p:blipFill>
                <p:spPr>
                  <a:xfrm>
                    <a:off x="3798918" y="6064943"/>
                    <a:ext cx="312971" cy="350773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396" name="Рисунок 395"/>
                <p:cNvPicPr>
                  <a:picLocks noChangeAspect="1"/>
                </p:cNvPicPr>
                <p:nvPr/>
              </p:nvPicPr>
              <p:blipFill rotWithShape="1">
                <a:blip r:embed="rId11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t="1677" b="-1"/>
                <a:stretch/>
              </p:blipFill>
              <p:spPr>
                <a:xfrm>
                  <a:off x="5184941" y="6432198"/>
                  <a:ext cx="371405" cy="135607"/>
                </a:xfrm>
                <a:prstGeom prst="rect">
                  <a:avLst/>
                </a:prstGeom>
              </p:spPr>
            </p:pic>
          </p:grpSp>
          <p:pic>
            <p:nvPicPr>
              <p:cNvPr id="7" name="Рисунок 6"/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799326" y="4770989"/>
                <a:ext cx="346080" cy="352798"/>
              </a:xfrm>
              <a:prstGeom prst="rect">
                <a:avLst/>
              </a:prstGeom>
            </p:spPr>
          </p:pic>
        </p:grpSp>
        <p:sp>
          <p:nvSpPr>
            <p:cNvPr id="173" name="Rectangle 14">
              <a:extLst>
                <a:ext uri="{FF2B5EF4-FFF2-40B4-BE49-F238E27FC236}">
                  <a16:creationId xmlns:a16="http://schemas.microsoft.com/office/drawing/2014/main" id="{31A1896F-3632-4953-AD99-B19ABAE51FA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042987" y="5040503"/>
              <a:ext cx="813081" cy="76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r" defTabSz="685800">
                <a:defRPr/>
              </a:pPr>
              <a:r>
                <a:rPr lang="ru-RU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29.09.2023</a:t>
              </a: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3613073" y="3738440"/>
            <a:ext cx="881366" cy="1191719"/>
            <a:chOff x="3706436" y="4923393"/>
            <a:chExt cx="1122509" cy="1517775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3706436" y="4923393"/>
              <a:ext cx="1122509" cy="1517775"/>
              <a:chOff x="3706436" y="4770989"/>
              <a:chExt cx="1122509" cy="1517775"/>
            </a:xfrm>
          </p:grpSpPr>
          <p:grpSp>
            <p:nvGrpSpPr>
              <p:cNvPr id="21" name="Группа 20"/>
              <p:cNvGrpSpPr/>
              <p:nvPr/>
            </p:nvGrpSpPr>
            <p:grpSpPr>
              <a:xfrm>
                <a:off x="3756145" y="4841564"/>
                <a:ext cx="1072800" cy="1447200"/>
                <a:chOff x="3756145" y="5150489"/>
                <a:chExt cx="1071074" cy="1446124"/>
              </a:xfrm>
            </p:grpSpPr>
            <p:grpSp>
              <p:nvGrpSpPr>
                <p:cNvPr id="379" name="Группа 378">
                  <a:extLst>
                    <a:ext uri="{FF2B5EF4-FFF2-40B4-BE49-F238E27FC236}">
                      <a16:creationId xmlns:a16="http://schemas.microsoft.com/office/drawing/2014/main" id="{7F1539D7-8A36-474F-AD67-2B9635127973}"/>
                    </a:ext>
                  </a:extLst>
                </p:cNvPr>
                <p:cNvGrpSpPr/>
                <p:nvPr/>
              </p:nvGrpSpPr>
              <p:grpSpPr>
                <a:xfrm>
                  <a:off x="3756145" y="5150489"/>
                  <a:ext cx="1071074" cy="1446124"/>
                  <a:chOff x="3508106" y="5027459"/>
                  <a:chExt cx="1441136" cy="2240483"/>
                </a:xfrm>
              </p:grpSpPr>
              <p:sp>
                <p:nvSpPr>
                  <p:cNvPr id="380" name="Freeform 17">
                    <a:extLst>
                      <a:ext uri="{FF2B5EF4-FFF2-40B4-BE49-F238E27FC236}">
                        <a16:creationId xmlns:a16="http://schemas.microsoft.com/office/drawing/2014/main" id="{77FCBEAC-BB0D-4D72-9A5C-F76E74A438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08106" y="5027459"/>
                    <a:ext cx="1428307" cy="2240483"/>
                  </a:xfrm>
                  <a:prstGeom prst="rect">
                    <a:avLst/>
                  </a:prstGeom>
                  <a:solidFill>
                    <a:srgbClr val="FFFFFF"/>
                  </a:solidFill>
                  <a:ln w="6350" cap="rnd" cmpd="sng">
                    <a:solidFill>
                      <a:schemeClr val="bg1">
                        <a:lumMod val="6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pPr defTabSz="514350">
                      <a:defRPr/>
                    </a:pPr>
                    <a:endParaRPr lang="ru-RU" sz="600" kern="0" dirty="0">
                      <a:solidFill>
                        <a:sysClr val="windowText" lastClr="000000"/>
                      </a:solidFill>
                      <a:latin typeface="Tahoma"/>
                      <a:cs typeface="Arial" pitchFamily="34" charset="0"/>
                    </a:endParaRPr>
                  </a:p>
                </p:txBody>
              </p:sp>
              <p:grpSp>
                <p:nvGrpSpPr>
                  <p:cNvPr id="382" name="Группа 381">
                    <a:extLst>
                      <a:ext uri="{FF2B5EF4-FFF2-40B4-BE49-F238E27FC236}">
                        <a16:creationId xmlns:a16="http://schemas.microsoft.com/office/drawing/2014/main" id="{DF58B0C9-3765-42C3-AC4A-C6CBA0117B02}"/>
                      </a:ext>
                    </a:extLst>
                  </p:cNvPr>
                  <p:cNvGrpSpPr/>
                  <p:nvPr/>
                </p:nvGrpSpPr>
                <p:grpSpPr>
                  <a:xfrm>
                    <a:off x="3513743" y="5089250"/>
                    <a:ext cx="1435499" cy="1833479"/>
                    <a:chOff x="3354294" y="4271150"/>
                    <a:chExt cx="1339392" cy="1853008"/>
                  </a:xfrm>
                </p:grpSpPr>
                <p:sp>
                  <p:nvSpPr>
                    <p:cNvPr id="384" name="Rectangle 14">
                      <a:extLst>
                        <a:ext uri="{FF2B5EF4-FFF2-40B4-BE49-F238E27FC236}">
                          <a16:creationId xmlns:a16="http://schemas.microsoft.com/office/drawing/2014/main" id="{31A1896F-3632-4953-AD99-B19ABAE51FA2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19970" y="4271150"/>
                      <a:ext cx="1020762" cy="12039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lIns="0" tIns="0" rIns="0" bIns="0">
                      <a:spAutoFit/>
                    </a:bodyPr>
                    <a:lstStyle/>
                    <a:p>
                      <a:pPr algn="r" defTabSz="685800">
                        <a:defRPr/>
                      </a:pPr>
                      <a:r>
                        <a:rPr lang="ru-RU" sz="375" i="1" kern="0" dirty="0">
                          <a:solidFill>
                            <a:prstClr val="white"/>
                          </a:solidFill>
                          <a:latin typeface="Tahoma"/>
                          <a:cs typeface="Arial" pitchFamily="34" charset="0"/>
                        </a:rPr>
                        <a:t>29.08.2023</a:t>
                      </a:r>
                    </a:p>
                  </p:txBody>
                </p:sp>
                <p:sp>
                  <p:nvSpPr>
                    <p:cNvPr id="385" name="Rectangle 15">
                      <a:extLst>
                        <a:ext uri="{FF2B5EF4-FFF2-40B4-BE49-F238E27FC236}">
                          <a16:creationId xmlns:a16="http://schemas.microsoft.com/office/drawing/2014/main" id="{7F1101F9-60D7-4CEF-BDAF-3D812F7F46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54294" y="4862484"/>
                      <a:ext cx="1339392" cy="126167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lIns="0" tIns="34287" rIns="0" bIns="34287">
                      <a:spAutoFit/>
                    </a:bodyPr>
                    <a:lstStyle/>
                    <a:p>
                      <a:pPr algn="ctr" defTabSz="685800">
                        <a:defRPr/>
                      </a:pPr>
                      <a:endParaRPr lang="ru-RU" sz="525" b="1" kern="0" dirty="0">
                        <a:solidFill>
                          <a:srgbClr val="70AD47"/>
                        </a:solidFill>
                        <a:latin typeface="Tahoma"/>
                        <a:cs typeface="Arial" pitchFamily="34" charset="0"/>
                      </a:endParaRPr>
                    </a:p>
                    <a:p>
                      <a:pPr algn="ctr" defTabSz="685800">
                        <a:defRPr/>
                      </a:pPr>
                      <a:r>
                        <a:rPr lang="ru-RU" sz="525" b="1" kern="0" dirty="0">
                          <a:solidFill>
                            <a:srgbClr val="FFC000"/>
                          </a:solidFill>
                          <a:latin typeface="Tahoma"/>
                          <a:cs typeface="Arial" pitchFamily="34" charset="0"/>
                        </a:rPr>
                        <a:t>Социальные</a:t>
                      </a:r>
                      <a:br>
                        <a:rPr lang="ru-RU" sz="525" b="1" kern="0" dirty="0">
                          <a:solidFill>
                            <a:srgbClr val="FFC000"/>
                          </a:solidFill>
                          <a:latin typeface="Tahoma"/>
                          <a:cs typeface="Arial" pitchFamily="34" charset="0"/>
                        </a:rPr>
                      </a:br>
                      <a:r>
                        <a:rPr lang="ru-RU" sz="525" kern="0" spc="-23" dirty="0">
                          <a:solidFill>
                            <a:srgbClr val="3E5057"/>
                          </a:solidFill>
                          <a:latin typeface="Tahoma"/>
                          <a:cs typeface="Arial" pitchFamily="34" charset="0"/>
                        </a:rPr>
                        <a:t>купон </a:t>
                      </a:r>
                      <a:r>
                        <a:rPr lang="en-US" sz="525" kern="0" spc="-23" dirty="0">
                          <a:solidFill>
                            <a:srgbClr val="3E5057"/>
                          </a:solidFill>
                          <a:latin typeface="Tahoma"/>
                          <a:cs typeface="Arial" pitchFamily="34" charset="0"/>
                        </a:rPr>
                        <a:t>RUONIA +</a:t>
                      </a:r>
                      <a:r>
                        <a:rPr lang="ru-RU" sz="525" kern="0" spc="-23" dirty="0">
                          <a:solidFill>
                            <a:srgbClr val="3E5057"/>
                          </a:solidFill>
                          <a:latin typeface="Tahoma"/>
                          <a:cs typeface="Arial" pitchFamily="34" charset="0"/>
                        </a:rPr>
                        <a:t> 130 </a:t>
                      </a:r>
                      <a:r>
                        <a:rPr lang="ru-RU" sz="525" kern="0" spc="-23" dirty="0" err="1">
                          <a:solidFill>
                            <a:srgbClr val="3E5057"/>
                          </a:solidFill>
                          <a:latin typeface="Tahoma"/>
                          <a:cs typeface="Arial" pitchFamily="34" charset="0"/>
                        </a:rPr>
                        <a:t>б.п</a:t>
                      </a:r>
                      <a:r>
                        <a:rPr lang="ru-RU" sz="525" kern="0" spc="-23" dirty="0">
                          <a:solidFill>
                            <a:srgbClr val="3E5057"/>
                          </a:solidFill>
                          <a:latin typeface="Tahoma"/>
                          <a:cs typeface="Arial" pitchFamily="34" charset="0"/>
                        </a:rPr>
                        <a:t>.</a:t>
                      </a:r>
                    </a:p>
                    <a:p>
                      <a:pPr algn="ctr" defTabSz="685800">
                        <a:defRPr/>
                      </a:pPr>
                      <a:r>
                        <a:rPr lang="ru-RU" sz="525" kern="0" dirty="0">
                          <a:solidFill>
                            <a:srgbClr val="3E5057"/>
                          </a:solidFill>
                          <a:latin typeface="Tahoma"/>
                          <a:cs typeface="Arial" pitchFamily="34" charset="0"/>
                        </a:rPr>
                        <a:t>срок 3 года</a:t>
                      </a:r>
                    </a:p>
                    <a:p>
                      <a:pPr algn="ctr" defTabSz="685800">
                        <a:lnSpc>
                          <a:spcPct val="120000"/>
                        </a:lnSpc>
                        <a:spcBef>
                          <a:spcPts val="900"/>
                        </a:spcBef>
                        <a:spcAft>
                          <a:spcPts val="450"/>
                        </a:spcAft>
                        <a:defRPr/>
                      </a:pPr>
                      <a:r>
                        <a:rPr lang="ru-RU" sz="525" b="1" kern="0" dirty="0">
                          <a:solidFill>
                            <a:srgbClr val="3E5057"/>
                          </a:solidFill>
                          <a:latin typeface="Tahoma"/>
                          <a:cs typeface="Arial" pitchFamily="34" charset="0"/>
                        </a:rPr>
                        <a:t>30 000 000 000 РУБ</a:t>
                      </a:r>
                    </a:p>
                  </p:txBody>
                </p:sp>
              </p:grpSp>
            </p:grpSp>
            <p:pic>
              <p:nvPicPr>
                <p:cNvPr id="386" name="Рисунок 385"/>
                <p:cNvPicPr>
                  <a:picLocks noChangeAspect="1"/>
                </p:cNvPicPr>
                <p:nvPr/>
              </p:nvPicPr>
              <p:blipFill rotWithShape="1">
                <a:blip r:embed="rId11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t="1677" b="-1"/>
                <a:stretch/>
              </p:blipFill>
              <p:spPr>
                <a:xfrm>
                  <a:off x="4116499" y="6424515"/>
                  <a:ext cx="371405" cy="135607"/>
                </a:xfrm>
                <a:prstGeom prst="rect">
                  <a:avLst/>
                </a:prstGeom>
              </p:spPr>
            </p:pic>
          </p:grpSp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9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706436" y="4770989"/>
                <a:ext cx="346355" cy="352313"/>
              </a:xfrm>
              <a:prstGeom prst="rect">
                <a:avLst/>
              </a:prstGeom>
            </p:spPr>
          </p:pic>
        </p:grpSp>
        <p:pic>
          <p:nvPicPr>
            <p:cNvPr id="188" name="Рисунок 187">
              <a:extLst>
                <a:ext uri="{FF2B5EF4-FFF2-40B4-BE49-F238E27FC236}">
                  <a16:creationId xmlns:a16="http://schemas.microsoft.com/office/drawing/2014/main" id="{1D6164C0-00C2-41A2-99F0-31250A569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962" b="89847" l="5279" r="95015">
                          <a14:foregroundMark x1="20137" y1="31609" x2="20137" y2="31609"/>
                          <a14:foregroundMark x1="10753" y1="30460" x2="10753" y2="30460"/>
                          <a14:foregroundMark x1="5279" y1="42529" x2="5279" y2="42529"/>
                          <a14:foregroundMark x1="8407" y1="59387" x2="8407" y2="59387"/>
                          <a14:foregroundMark x1="5963" y1="66284" x2="5963" y2="66284"/>
                          <a14:foregroundMark x1="20137" y1="69349" x2="20137" y2="69349"/>
                          <a14:foregroundMark x1="41740" y1="45019" x2="41740" y2="45019"/>
                          <a14:foregroundMark x1="41935" y1="29502" x2="41935" y2="29502"/>
                          <a14:foregroundMark x1="41935" y1="29502" x2="41935" y2="29502"/>
                          <a14:foregroundMark x1="42424" y1="36973" x2="42424" y2="36973"/>
                          <a14:foregroundMark x1="42424" y1="36973" x2="42424" y2="36973"/>
                          <a14:foregroundMark x1="41447" y1="60920" x2="41447" y2="60920"/>
                          <a14:foregroundMark x1="41740" y1="61303" x2="41740" y2="61303"/>
                          <a14:foregroundMark x1="49169" y1="45977" x2="49169" y2="45977"/>
                          <a14:foregroundMark x1="61388" y1="46360" x2="61388" y2="46360"/>
                          <a14:foregroundMark x1="74585" y1="45977" x2="74585" y2="45977"/>
                          <a14:foregroundMark x1="84946" y1="45977" x2="84946" y2="45977"/>
                          <a14:foregroundMark x1="95015" y1="48467" x2="95015" y2="48467"/>
                          <a14:foregroundMark x1="89932" y1="58429" x2="89932" y2="58429"/>
                          <a14:foregroundMark x1="74878" y1="58429" x2="74878" y2="58429"/>
                          <a14:foregroundMark x1="82014" y1="58429" x2="82014" y2="5842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29977" y="5221572"/>
              <a:ext cx="661874" cy="319797"/>
            </a:xfrm>
            <a:prstGeom prst="rect">
              <a:avLst/>
            </a:prstGeom>
          </p:spPr>
        </p:pic>
        <p:sp>
          <p:nvSpPr>
            <p:cNvPr id="172" name="Rectangle 14">
              <a:extLst>
                <a:ext uri="{FF2B5EF4-FFF2-40B4-BE49-F238E27FC236}">
                  <a16:creationId xmlns:a16="http://schemas.microsoft.com/office/drawing/2014/main" id="{31A1896F-3632-4953-AD99-B19ABAE51FA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966913" y="5030163"/>
              <a:ext cx="813081" cy="76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r" defTabSz="685800">
                <a:defRPr/>
              </a:pPr>
              <a:r>
                <a:rPr lang="ru-RU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29.08.2023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1399363" y="3738438"/>
            <a:ext cx="880602" cy="1191196"/>
            <a:chOff x="1523658" y="4923391"/>
            <a:chExt cx="1121538" cy="1517110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1523658" y="4923391"/>
              <a:ext cx="1121538" cy="1517110"/>
              <a:chOff x="1523658" y="4770987"/>
              <a:chExt cx="1121538" cy="1517110"/>
            </a:xfrm>
          </p:grpSpPr>
          <p:grpSp>
            <p:nvGrpSpPr>
              <p:cNvPr id="339" name="Группа 338"/>
              <p:cNvGrpSpPr/>
              <p:nvPr/>
            </p:nvGrpSpPr>
            <p:grpSpPr>
              <a:xfrm>
                <a:off x="1572396" y="4840897"/>
                <a:ext cx="1072800" cy="1447200"/>
                <a:chOff x="7557952" y="9096315"/>
                <a:chExt cx="1223999" cy="1602536"/>
              </a:xfrm>
            </p:grpSpPr>
            <p:grpSp>
              <p:nvGrpSpPr>
                <p:cNvPr id="340" name="Группа 339"/>
                <p:cNvGrpSpPr/>
                <p:nvPr/>
              </p:nvGrpSpPr>
              <p:grpSpPr>
                <a:xfrm>
                  <a:off x="7557952" y="9096315"/>
                  <a:ext cx="1223999" cy="1602536"/>
                  <a:chOff x="3350096" y="4211851"/>
                  <a:chExt cx="1343591" cy="1602536"/>
                </a:xfrm>
              </p:grpSpPr>
              <p:grpSp>
                <p:nvGrpSpPr>
                  <p:cNvPr id="343" name="Group 11"/>
                  <p:cNvGrpSpPr>
                    <a:grpSpLocks/>
                  </p:cNvGrpSpPr>
                  <p:nvPr/>
                </p:nvGrpSpPr>
                <p:grpSpPr bwMode="auto">
                  <a:xfrm>
                    <a:off x="3350096" y="4211851"/>
                    <a:ext cx="1343025" cy="1602536"/>
                    <a:chOff x="4844" y="509"/>
                    <a:chExt cx="846" cy="1023"/>
                  </a:xfrm>
                </p:grpSpPr>
                <p:sp>
                  <p:nvSpPr>
                    <p:cNvPr id="345" name="Freeform 1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844" y="509"/>
                      <a:ext cx="846" cy="1023"/>
                    </a:xfrm>
                    <a:custGeom>
                      <a:avLst/>
                      <a:gdLst>
                        <a:gd name="T0" fmla="*/ 0 w 665"/>
                        <a:gd name="T1" fmla="*/ 0 h 781"/>
                        <a:gd name="T2" fmla="*/ 0 w 665"/>
                        <a:gd name="T3" fmla="*/ 2147483647 h 781"/>
                        <a:gd name="T4" fmla="*/ 2147483647 w 665"/>
                        <a:gd name="T5" fmla="*/ 2147483647 h 781"/>
                        <a:gd name="T6" fmla="*/ 2147483647 w 665"/>
                        <a:gd name="T7" fmla="*/ 0 h 781"/>
                        <a:gd name="T8" fmla="*/ 0 w 665"/>
                        <a:gd name="T9" fmla="*/ 0 h 78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665"/>
                        <a:gd name="T16" fmla="*/ 0 h 781"/>
                        <a:gd name="T17" fmla="*/ 665 w 665"/>
                        <a:gd name="T18" fmla="*/ 781 h 78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665" h="781">
                          <a:moveTo>
                            <a:pt x="0" y="0"/>
                          </a:moveTo>
                          <a:lnTo>
                            <a:pt x="0" y="780"/>
                          </a:lnTo>
                          <a:lnTo>
                            <a:pt x="664" y="780"/>
                          </a:lnTo>
                          <a:lnTo>
                            <a:pt x="664" y="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 cmpd="sng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pPr defTabSz="685786">
                        <a:defRPr/>
                      </a:pPr>
                      <a:endParaRPr lang="ru-RU" sz="1200" kern="0" dirty="0">
                        <a:solidFill>
                          <a:sysClr val="windowText" lastClr="000000"/>
                        </a:solidFill>
                        <a:latin typeface="Tahoma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46" name="Rectangle 1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4" y="529"/>
                      <a:ext cx="643" cy="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lIns="0" tIns="0" rIns="0" bIns="0">
                      <a:spAutoFit/>
                    </a:bodyPr>
                    <a:lstStyle/>
                    <a:p>
                      <a:pPr algn="r" defTabSz="959755">
                        <a:defRPr/>
                      </a:pPr>
                      <a:r>
                        <a:rPr lang="ru-RU" sz="375" i="1" kern="0" dirty="0">
                          <a:solidFill>
                            <a:prstClr val="white"/>
                          </a:solidFill>
                          <a:latin typeface="Tahoma"/>
                          <a:cs typeface="Arial" pitchFamily="34" charset="0"/>
                        </a:rPr>
                        <a:t>05.05.2023</a:t>
                      </a:r>
                    </a:p>
                  </p:txBody>
                </p:sp>
              </p:grpSp>
              <p:sp>
                <p:nvSpPr>
                  <p:cNvPr id="344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3354296" y="4674974"/>
                    <a:ext cx="1339391" cy="89291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27000" tIns="34287" rIns="27000" bIns="34287">
                    <a:spAutoFit/>
                  </a:bodyPr>
                  <a:lstStyle/>
                  <a:p>
                    <a:pPr algn="ctr" defTabSz="685800">
                      <a:defRPr/>
                    </a:pPr>
                    <a:endParaRPr lang="ru-RU" sz="525" b="1" kern="0" dirty="0">
                      <a:solidFill>
                        <a:srgbClr val="3E5057"/>
                      </a:solidFill>
                      <a:latin typeface="Tahoma"/>
                      <a:cs typeface="Arial" pitchFamily="34" charset="0"/>
                    </a:endParaRPr>
                  </a:p>
                  <a:p>
                    <a:pPr algn="ctr" defTabSz="685800">
                      <a:defRPr/>
                    </a:pPr>
                    <a:r>
                      <a:rPr lang="ru-RU" sz="525" b="1" kern="0" dirty="0">
                        <a:solidFill>
                          <a:srgbClr val="8FC54C"/>
                        </a:solidFill>
                        <a:latin typeface="Tahoma"/>
                        <a:cs typeface="Arial" pitchFamily="34" charset="0"/>
                      </a:rPr>
                      <a:t>«Зеленые»</a:t>
                    </a:r>
                  </a:p>
                  <a:p>
                    <a:pPr algn="ctr" defTabSz="685800">
                      <a:defRPr/>
                    </a:pPr>
                    <a:r>
                      <a:rPr lang="ru-RU" sz="525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купон КС </a:t>
                    </a:r>
                    <a:r>
                      <a:rPr lang="en-US" sz="525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+ 500 </a:t>
                    </a:r>
                    <a:r>
                      <a:rPr lang="ru-RU" sz="525" kern="0" dirty="0" err="1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б.п</a:t>
                    </a:r>
                    <a:r>
                      <a:rPr lang="ru-RU" sz="525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. </a:t>
                    </a:r>
                  </a:p>
                  <a:p>
                    <a:pPr algn="ctr" defTabSz="685800">
                      <a:defRPr/>
                    </a:pPr>
                    <a:r>
                      <a:rPr lang="ru-RU" sz="525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срок 4 года</a:t>
                    </a:r>
                  </a:p>
                  <a:p>
                    <a:pPr algn="ctr" defTabSz="685786">
                      <a:lnSpc>
                        <a:spcPct val="120000"/>
                      </a:lnSpc>
                      <a:spcBef>
                        <a:spcPts val="900"/>
                      </a:spcBef>
                      <a:spcAft>
                        <a:spcPts val="300"/>
                      </a:spcAft>
                      <a:defRPr/>
                    </a:pPr>
                    <a:r>
                      <a:rPr lang="ru-RU" sz="525" b="1" kern="0" dirty="0">
                        <a:solidFill>
                          <a:srgbClr val="3E5057"/>
                        </a:solidFill>
                        <a:latin typeface="Tahoma"/>
                        <a:cs typeface="Arial" pitchFamily="34" charset="0"/>
                      </a:rPr>
                      <a:t>3 000 000 000 РУБ</a:t>
                    </a:r>
                  </a:p>
                </p:txBody>
              </p:sp>
            </p:grpSp>
            <p:pic>
              <p:nvPicPr>
                <p:cNvPr id="341" name="Picture 303" descr="Легенда. Информация об эмитенте. (ИНН 7840438730, ОГРН 1107847309063, LEI  2534006DJ2U7AYVQW811). Новости и кредитные рейтинги. Таблицы с  бухгалтерской и финансовой отчетностью."/>
                <p:cNvPicPr>
                  <a:picLocks noChangeAspect="1" noChangeArrowheads="1"/>
                </p:cNvPicPr>
                <p:nvPr/>
              </p:nvPicPr>
              <p:blipFill rotWithShape="1"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9225" b="70735"/>
                <a:stretch/>
              </p:blipFill>
              <p:spPr bwMode="auto">
                <a:xfrm>
                  <a:off x="7738387" y="9479317"/>
                  <a:ext cx="930575" cy="15356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2" name="Рисунок 341"/>
                <p:cNvPicPr>
                  <a:picLocks noChangeAspect="1"/>
                </p:cNvPicPr>
                <p:nvPr/>
              </p:nvPicPr>
              <p:blipFill rotWithShape="1">
                <a:blip r:embed="rId11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t="1677" b="-1"/>
                <a:stretch/>
              </p:blipFill>
              <p:spPr>
                <a:xfrm>
                  <a:off x="7962420" y="10509454"/>
                  <a:ext cx="424433" cy="150088"/>
                </a:xfrm>
                <a:prstGeom prst="rect">
                  <a:avLst/>
                </a:prstGeom>
              </p:spPr>
            </p:pic>
          </p:grpSp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1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523658" y="4770987"/>
                <a:ext cx="345600" cy="345600"/>
              </a:xfrm>
              <a:prstGeom prst="rect">
                <a:avLst/>
              </a:prstGeom>
            </p:spPr>
          </p:pic>
        </p:grpSp>
        <p:sp>
          <p:nvSpPr>
            <p:cNvPr id="171" name="Rectangle 14">
              <a:extLst>
                <a:ext uri="{FF2B5EF4-FFF2-40B4-BE49-F238E27FC236}">
                  <a16:creationId xmlns:a16="http://schemas.microsoft.com/office/drawing/2014/main" id="{CFBB3970-77E7-4D5E-B2B5-4CFD89B08B3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783582" y="5028906"/>
              <a:ext cx="811880" cy="76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r" defTabSz="685800">
                <a:defRPr/>
              </a:pPr>
              <a:r>
                <a:rPr lang="ru-RU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0</a:t>
              </a:r>
              <a:r>
                <a:rPr lang="en-US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5.</a:t>
              </a:r>
              <a:r>
                <a:rPr lang="ru-RU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05</a:t>
              </a:r>
              <a:r>
                <a:rPr lang="en-US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.202</a:t>
              </a:r>
              <a:r>
                <a:rPr lang="ru-RU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3</a:t>
              </a:r>
              <a:endParaRPr lang="ru-RU" sz="525" i="1" kern="0" dirty="0">
                <a:solidFill>
                  <a:srgbClr val="3E5057"/>
                </a:solidFill>
                <a:latin typeface="Tahoma"/>
                <a:cs typeface="Arial" pitchFamily="34" charset="0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250825" y="3738440"/>
            <a:ext cx="882089" cy="1192224"/>
            <a:chOff x="431087" y="4923393"/>
            <a:chExt cx="1123431" cy="1518420"/>
          </a:xfrm>
        </p:grpSpPr>
        <p:grpSp>
          <p:nvGrpSpPr>
            <p:cNvPr id="26" name="Группа 25"/>
            <p:cNvGrpSpPr/>
            <p:nvPr/>
          </p:nvGrpSpPr>
          <p:grpSpPr>
            <a:xfrm>
              <a:off x="431087" y="4923393"/>
              <a:ext cx="1123431" cy="1518420"/>
              <a:chOff x="431087" y="4770989"/>
              <a:chExt cx="1123431" cy="1518420"/>
            </a:xfrm>
          </p:grpSpPr>
          <p:grpSp>
            <p:nvGrpSpPr>
              <p:cNvPr id="19" name="Группа 18"/>
              <p:cNvGrpSpPr/>
              <p:nvPr/>
            </p:nvGrpSpPr>
            <p:grpSpPr>
              <a:xfrm>
                <a:off x="481718" y="4842209"/>
                <a:ext cx="1072800" cy="1447200"/>
                <a:chOff x="481718" y="5151135"/>
                <a:chExt cx="1071010" cy="1445477"/>
              </a:xfrm>
            </p:grpSpPr>
            <p:grpSp>
              <p:nvGrpSpPr>
                <p:cNvPr id="267" name="Группа 266"/>
                <p:cNvGrpSpPr/>
                <p:nvPr/>
              </p:nvGrpSpPr>
              <p:grpSpPr>
                <a:xfrm>
                  <a:off x="481718" y="5151135"/>
                  <a:ext cx="1071010" cy="1445477"/>
                  <a:chOff x="5889326" y="10261245"/>
                  <a:chExt cx="1439914" cy="2149846"/>
                </a:xfrm>
              </p:grpSpPr>
              <p:grpSp>
                <p:nvGrpSpPr>
                  <p:cNvPr id="268" name="Группа 267">
                    <a:extLst>
                      <a:ext uri="{FF2B5EF4-FFF2-40B4-BE49-F238E27FC236}">
                        <a16:creationId xmlns:a16="http://schemas.microsoft.com/office/drawing/2014/main" id="{FD4EC571-15D4-4127-8DFA-99997EC18244}"/>
                      </a:ext>
                    </a:extLst>
                  </p:cNvPr>
                  <p:cNvGrpSpPr/>
                  <p:nvPr/>
                </p:nvGrpSpPr>
                <p:grpSpPr>
                  <a:xfrm>
                    <a:off x="5889326" y="10261245"/>
                    <a:ext cx="1439914" cy="2149846"/>
                    <a:chOff x="5076781" y="5016673"/>
                    <a:chExt cx="1439914" cy="2259160"/>
                  </a:xfrm>
                </p:grpSpPr>
                <p:sp>
                  <p:nvSpPr>
                    <p:cNvPr id="270" name="Freeform 17">
                      <a:extLst>
                        <a:ext uri="{FF2B5EF4-FFF2-40B4-BE49-F238E27FC236}">
                          <a16:creationId xmlns:a16="http://schemas.microsoft.com/office/drawing/2014/main" id="{C65A818F-1D97-47BA-816F-3F196E1457F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76781" y="5016673"/>
                      <a:ext cx="1436002" cy="225916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6350" cap="rnd" cmpd="sng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pPr defTabSz="514350">
                        <a:defRPr/>
                      </a:pPr>
                      <a:endParaRPr lang="ru-RU" sz="600" kern="0" dirty="0">
                        <a:solidFill>
                          <a:sysClr val="windowText" lastClr="000000"/>
                        </a:solidFill>
                        <a:latin typeface="Tahoma"/>
                        <a:cs typeface="Arial" pitchFamily="34" charset="0"/>
                      </a:endParaRPr>
                    </a:p>
                  </p:txBody>
                </p:sp>
                <p:grpSp>
                  <p:nvGrpSpPr>
                    <p:cNvPr id="271" name="Группа 270">
                      <a:extLst>
                        <a:ext uri="{FF2B5EF4-FFF2-40B4-BE49-F238E27FC236}">
                          <a16:creationId xmlns:a16="http://schemas.microsoft.com/office/drawing/2014/main" id="{59B1F0F8-9A1C-429B-BCAC-CE17EA32173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081196" y="5084609"/>
                      <a:ext cx="1435499" cy="1854815"/>
                      <a:chOff x="3354295" y="4266450"/>
                      <a:chExt cx="1339392" cy="1874569"/>
                    </a:xfrm>
                  </p:grpSpPr>
                  <p:sp>
                    <p:nvSpPr>
                      <p:cNvPr id="272" name="Rectangle 14">
                        <a:extLst>
                          <a:ext uri="{FF2B5EF4-FFF2-40B4-BE49-F238E27FC236}">
                            <a16:creationId xmlns:a16="http://schemas.microsoft.com/office/drawing/2014/main" id="{2BBFD01E-EB74-41DB-8AE9-277D71791B3A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619972" y="4266450"/>
                        <a:ext cx="1020761" cy="1213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lIns="0" tIns="0" rIns="0" bIns="0">
                        <a:spAutoFit/>
                      </a:bodyPr>
                      <a:lstStyle/>
                      <a:p>
                        <a:pPr algn="r" defTabSz="685800">
                          <a:defRPr/>
                        </a:pPr>
                        <a:r>
                          <a:rPr lang="ru-RU" sz="375" i="1" kern="0" dirty="0">
                            <a:solidFill>
                              <a:prstClr val="white"/>
                            </a:solidFill>
                            <a:latin typeface="Tahoma"/>
                            <a:cs typeface="Arial" pitchFamily="34" charset="0"/>
                          </a:rPr>
                          <a:t>15.02.2023</a:t>
                        </a:r>
                      </a:p>
                    </p:txBody>
                  </p:sp>
                  <p:sp>
                    <p:nvSpPr>
                      <p:cNvPr id="273" name="Rectangle 15">
                        <a:extLst>
                          <a:ext uri="{FF2B5EF4-FFF2-40B4-BE49-F238E27FC236}">
                            <a16:creationId xmlns:a16="http://schemas.microsoft.com/office/drawing/2014/main" id="{6EE574B5-1C9E-4968-80EB-E60F3262BC1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354295" y="4868830"/>
                        <a:ext cx="1339392" cy="12721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lIns="27000" tIns="34287" rIns="27000" bIns="34287">
                        <a:spAutoFit/>
                      </a:bodyPr>
                      <a:lstStyle/>
                      <a:p>
                        <a:pPr algn="ctr" defTabSz="685800">
                          <a:defRPr/>
                        </a:pPr>
                        <a:endParaRPr lang="ru-RU" sz="525" b="1" kern="0" dirty="0">
                          <a:solidFill>
                            <a:srgbClr val="70AD47"/>
                          </a:solidFill>
                          <a:latin typeface="Tahoma"/>
                          <a:cs typeface="Arial" pitchFamily="34" charset="0"/>
                        </a:endParaRPr>
                      </a:p>
                      <a:p>
                        <a:pPr algn="ctr" defTabSz="685800">
                          <a:defRPr/>
                        </a:pPr>
                        <a:r>
                          <a:rPr lang="ru-RU" sz="525" b="1" kern="0" dirty="0">
                            <a:solidFill>
                              <a:srgbClr val="8FC54C"/>
                            </a:solidFill>
                            <a:latin typeface="Tahoma"/>
                            <a:cs typeface="Arial" pitchFamily="34" charset="0"/>
                          </a:rPr>
                          <a:t>«Зеленые»</a:t>
                        </a:r>
                        <a:r>
                          <a:rPr lang="ru-RU" sz="525" kern="0" dirty="0">
                            <a:solidFill>
                              <a:srgbClr val="70AD47"/>
                            </a:solidFill>
                            <a:latin typeface="Tahoma"/>
                            <a:cs typeface="Arial" pitchFamily="34" charset="0"/>
                          </a:rPr>
                          <a:t/>
                        </a:r>
                        <a:br>
                          <a:rPr lang="ru-RU" sz="525" kern="0" dirty="0">
                            <a:solidFill>
                              <a:srgbClr val="70AD47"/>
                            </a:solidFill>
                            <a:latin typeface="Tahoma"/>
                            <a:cs typeface="Arial" pitchFamily="34" charset="0"/>
                          </a:rPr>
                        </a:br>
                        <a:r>
                          <a:rPr lang="ru-RU" sz="525" kern="0" dirty="0">
                            <a:solidFill>
                              <a:srgbClr val="3E5057"/>
                            </a:solidFill>
                            <a:latin typeface="Tahoma"/>
                            <a:cs typeface="Arial" pitchFamily="34" charset="0"/>
                          </a:rPr>
                          <a:t>купон 9,70%</a:t>
                        </a:r>
                      </a:p>
                      <a:p>
                        <a:pPr algn="ctr" defTabSz="685800">
                          <a:defRPr/>
                        </a:pPr>
                        <a:r>
                          <a:rPr lang="ru-RU" sz="525" kern="0" dirty="0">
                            <a:solidFill>
                              <a:srgbClr val="3E5057"/>
                            </a:solidFill>
                            <a:latin typeface="Tahoma"/>
                            <a:cs typeface="Arial" pitchFamily="34" charset="0"/>
                          </a:rPr>
                          <a:t>срок 2 года</a:t>
                        </a:r>
                      </a:p>
                      <a:p>
                        <a:pPr algn="ctr" defTabSz="685800">
                          <a:lnSpc>
                            <a:spcPct val="120000"/>
                          </a:lnSpc>
                          <a:spcBef>
                            <a:spcPts val="900"/>
                          </a:spcBef>
                          <a:spcAft>
                            <a:spcPts val="450"/>
                          </a:spcAft>
                          <a:defRPr/>
                        </a:pPr>
                        <a:r>
                          <a:rPr lang="ru-RU" sz="525" b="1" kern="0" dirty="0">
                            <a:solidFill>
                              <a:srgbClr val="3E5057"/>
                            </a:solidFill>
                            <a:latin typeface="Tahoma"/>
                            <a:cs typeface="Arial" pitchFamily="34" charset="0"/>
                          </a:rPr>
                          <a:t>5 000 000 000 РУБ</a:t>
                        </a:r>
                      </a:p>
                    </p:txBody>
                  </p:sp>
                </p:grpSp>
              </p:grpSp>
              <p:pic>
                <p:nvPicPr>
                  <p:cNvPr id="269" name="Рисунок 268">
                    <a:extLst>
                      <a:ext uri="{FF2B5EF4-FFF2-40B4-BE49-F238E27FC236}">
                        <a16:creationId xmlns:a16="http://schemas.microsoft.com/office/drawing/2014/main" id="{7515A214-D431-41D8-8F45-EA36548E7E5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1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t="1677" b="-1"/>
                  <a:stretch/>
                </p:blipFill>
                <p:spPr>
                  <a:xfrm>
                    <a:off x="6229336" y="10713330"/>
                    <a:ext cx="834377" cy="309108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372" name="Рисунок 371"/>
                <p:cNvPicPr>
                  <a:picLocks noChangeAspect="1"/>
                </p:cNvPicPr>
                <p:nvPr/>
              </p:nvPicPr>
              <p:blipFill rotWithShape="1">
                <a:blip r:embed="rId11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t="1677" b="-1"/>
                <a:stretch/>
              </p:blipFill>
              <p:spPr>
                <a:xfrm>
                  <a:off x="830065" y="6426012"/>
                  <a:ext cx="371405" cy="135607"/>
                </a:xfrm>
                <a:prstGeom prst="rect">
                  <a:avLst/>
                </a:prstGeom>
              </p:spPr>
            </p:pic>
          </p:grpSp>
          <p:pic>
            <p:nvPicPr>
              <p:cNvPr id="10" name="Рисунок 9"/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31087" y="4770989"/>
                <a:ext cx="342236" cy="345600"/>
              </a:xfrm>
              <a:prstGeom prst="rect">
                <a:avLst/>
              </a:prstGeom>
            </p:spPr>
          </p:pic>
        </p:grpSp>
        <p:sp>
          <p:nvSpPr>
            <p:cNvPr id="170" name="Rectangle 14">
              <a:extLst>
                <a:ext uri="{FF2B5EF4-FFF2-40B4-BE49-F238E27FC236}">
                  <a16:creationId xmlns:a16="http://schemas.microsoft.com/office/drawing/2014/main" id="{CFBB3970-77E7-4D5E-B2B5-4CFD89B08B3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92875" y="5027802"/>
              <a:ext cx="811880" cy="76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r" defTabSz="685800">
                <a:defRPr/>
              </a:pPr>
              <a:r>
                <a:rPr lang="ru-RU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15</a:t>
              </a:r>
              <a:r>
                <a:rPr lang="en-US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.</a:t>
              </a:r>
              <a:r>
                <a:rPr lang="ru-RU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02</a:t>
              </a:r>
              <a:r>
                <a:rPr lang="en-US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.202</a:t>
              </a:r>
              <a:r>
                <a:rPr lang="ru-RU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3</a:t>
              </a:r>
              <a:endParaRPr lang="ru-RU" sz="525" i="1" kern="0" dirty="0">
                <a:solidFill>
                  <a:srgbClr val="3E5057"/>
                </a:solidFill>
                <a:latin typeface="Tahoma"/>
                <a:cs typeface="Arial" pitchFamily="34" charset="0"/>
              </a:endParaRP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0A6302CD-7011-A94C-3565-1FF64ECDF471}"/>
              </a:ext>
            </a:extLst>
          </p:cNvPr>
          <p:cNvGrpSpPr/>
          <p:nvPr/>
        </p:nvGrpSpPr>
        <p:grpSpPr>
          <a:xfrm>
            <a:off x="1399364" y="2473241"/>
            <a:ext cx="880287" cy="1215970"/>
            <a:chOff x="1399364" y="2417584"/>
            <a:chExt cx="880287" cy="1215970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1399364" y="2417584"/>
              <a:ext cx="880287" cy="1215970"/>
              <a:chOff x="1521399" y="3251496"/>
              <a:chExt cx="1121136" cy="1548663"/>
            </a:xfrm>
          </p:grpSpPr>
          <p:grpSp>
            <p:nvGrpSpPr>
              <p:cNvPr id="9" name="Группа 8"/>
              <p:cNvGrpSpPr/>
              <p:nvPr/>
            </p:nvGrpSpPr>
            <p:grpSpPr>
              <a:xfrm>
                <a:off x="1521399" y="3251496"/>
                <a:ext cx="1121136" cy="1548663"/>
                <a:chOff x="1521399" y="3251496"/>
                <a:chExt cx="1121136" cy="1548663"/>
              </a:xfrm>
            </p:grpSpPr>
            <p:grpSp>
              <p:nvGrpSpPr>
                <p:cNvPr id="12" name="Группа 11"/>
                <p:cNvGrpSpPr/>
                <p:nvPr/>
              </p:nvGrpSpPr>
              <p:grpSpPr>
                <a:xfrm>
                  <a:off x="1569735" y="3352958"/>
                  <a:ext cx="1072800" cy="1447201"/>
                  <a:chOff x="479147" y="3661806"/>
                  <a:chExt cx="1067602" cy="1425832"/>
                </a:xfrm>
              </p:grpSpPr>
              <p:grpSp>
                <p:nvGrpSpPr>
                  <p:cNvPr id="354" name="Группа 353"/>
                  <p:cNvGrpSpPr/>
                  <p:nvPr/>
                </p:nvGrpSpPr>
                <p:grpSpPr>
                  <a:xfrm>
                    <a:off x="479147" y="3661806"/>
                    <a:ext cx="1067602" cy="1425832"/>
                    <a:chOff x="328010" y="5028425"/>
                    <a:chExt cx="1440001" cy="2239693"/>
                  </a:xfrm>
                </p:grpSpPr>
                <p:sp>
                  <p:nvSpPr>
                    <p:cNvPr id="355" name="Freeform 17">
                      <a:extLst>
                        <a:ext uri="{FF2B5EF4-FFF2-40B4-BE49-F238E27FC236}">
                          <a16:creationId xmlns:a16="http://schemas.microsoft.com/office/drawing/2014/main" id="{3D9B35AB-3422-40BF-8E5F-D63558A6EAF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28010" y="5028425"/>
                      <a:ext cx="1440001" cy="2239693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6350" cap="rnd" cmpd="sng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pPr defTabSz="514350">
                        <a:defRPr/>
                      </a:pPr>
                      <a:endParaRPr lang="ru-RU" sz="600" kern="0" dirty="0">
                        <a:solidFill>
                          <a:sysClr val="windowText" lastClr="000000"/>
                        </a:solidFill>
                        <a:latin typeface="Tahoma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57" name="Rectangle 15">
                      <a:extLst>
                        <a:ext uri="{FF2B5EF4-FFF2-40B4-BE49-F238E27FC236}">
                          <a16:creationId xmlns:a16="http://schemas.microsoft.com/office/drawing/2014/main" id="{7A5C6155-69F5-4414-8C15-C012E1EED0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0261" y="5665899"/>
                      <a:ext cx="1435500" cy="124793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lIns="27000" tIns="34287" rIns="27000" bIns="34287">
                      <a:spAutoFit/>
                    </a:bodyPr>
                    <a:lstStyle/>
                    <a:p>
                      <a:pPr algn="ctr" defTabSz="685800">
                        <a:defRPr/>
                      </a:pPr>
                      <a:endParaRPr lang="ru-RU" sz="525" b="1" kern="0" dirty="0">
                        <a:solidFill>
                          <a:srgbClr val="70AD47"/>
                        </a:solidFill>
                        <a:latin typeface="Etelka Light" panose="02000503030000020004" pitchFamily="50" charset="0"/>
                        <a:cs typeface="Arial" pitchFamily="34" charset="0"/>
                      </a:endParaRPr>
                    </a:p>
                    <a:p>
                      <a:pPr algn="ctr" defTabSz="685800">
                        <a:defRPr/>
                      </a:pPr>
                      <a:r>
                        <a:rPr lang="ru-RU" sz="525" b="1" kern="0" dirty="0">
                          <a:solidFill>
                            <a:srgbClr val="FFC000"/>
                          </a:solidFill>
                          <a:latin typeface="+mj-lt"/>
                          <a:cs typeface="Arial" pitchFamily="34" charset="0"/>
                        </a:rPr>
                        <a:t>Социальные</a:t>
                      </a:r>
                      <a:br>
                        <a:rPr lang="ru-RU" sz="525" b="1" kern="0" dirty="0">
                          <a:solidFill>
                            <a:srgbClr val="FFC000"/>
                          </a:solidFill>
                          <a:latin typeface="+mj-lt"/>
                          <a:cs typeface="Arial" pitchFamily="34" charset="0"/>
                        </a:rPr>
                      </a:br>
                      <a:r>
                        <a:rPr lang="ru-RU" sz="525" kern="0" dirty="0">
                          <a:solidFill>
                            <a:srgbClr val="3E5057"/>
                          </a:solidFill>
                          <a:latin typeface="+mj-lt"/>
                          <a:cs typeface="Arial" pitchFamily="34" charset="0"/>
                        </a:rPr>
                        <a:t>купон 8,00%</a:t>
                      </a:r>
                    </a:p>
                    <a:p>
                      <a:pPr algn="ctr" defTabSz="685800">
                        <a:defRPr/>
                      </a:pPr>
                      <a:r>
                        <a:rPr lang="ru-RU" sz="525" kern="0" dirty="0">
                          <a:solidFill>
                            <a:srgbClr val="3E5057"/>
                          </a:solidFill>
                          <a:latin typeface="+mj-lt"/>
                          <a:cs typeface="Arial" pitchFamily="34" charset="0"/>
                        </a:rPr>
                        <a:t>срок 3,2 года</a:t>
                      </a:r>
                    </a:p>
                    <a:p>
                      <a:pPr algn="ctr" defTabSz="685800">
                        <a:lnSpc>
                          <a:spcPct val="120000"/>
                        </a:lnSpc>
                        <a:spcBef>
                          <a:spcPts val="900"/>
                        </a:spcBef>
                        <a:spcAft>
                          <a:spcPts val="450"/>
                        </a:spcAft>
                        <a:defRPr/>
                      </a:pPr>
                      <a:r>
                        <a:rPr lang="ru-RU" sz="525" b="1" kern="0" dirty="0">
                          <a:solidFill>
                            <a:srgbClr val="3E5057"/>
                          </a:solidFill>
                          <a:latin typeface="+mj-lt"/>
                          <a:cs typeface="Arial" pitchFamily="34" charset="0"/>
                        </a:rPr>
                        <a:t>10 000 000 000 РУБ</a:t>
                      </a:r>
                    </a:p>
                  </p:txBody>
                </p:sp>
              </p:grpSp>
              <p:pic>
                <p:nvPicPr>
                  <p:cNvPr id="375" name="Рисунок 374"/>
                  <p:cNvPicPr>
                    <a:picLocks noChangeAspect="1"/>
                  </p:cNvPicPr>
                  <p:nvPr/>
                </p:nvPicPr>
                <p:blipFill rotWithShape="1">
                  <a:blip r:embed="rId11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t="1677" b="-1"/>
                  <a:stretch/>
                </p:blipFill>
                <p:spPr>
                  <a:xfrm>
                    <a:off x="827246" y="4903657"/>
                    <a:ext cx="371405" cy="135607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359" name="Рисунок 358"/>
                <p:cNvPicPr>
                  <a:picLocks noChangeAspect="1"/>
                </p:cNvPicPr>
                <p:nvPr/>
              </p:nvPicPr>
              <p:blipFill>
                <a:blip r:embed="rId16">
                  <a:clrChange>
                    <a:clrFrom>
                      <a:srgbClr val="353535"/>
                    </a:clrFrom>
                    <a:clrTo>
                      <a:srgbClr val="353535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1521399" y="3251496"/>
                  <a:ext cx="341999" cy="329066"/>
                </a:xfrm>
                <a:prstGeom prst="rect">
                  <a:avLst/>
                </a:prstGeom>
              </p:spPr>
            </p:pic>
          </p:grpSp>
          <p:pic>
            <p:nvPicPr>
              <p:cNvPr id="174" name="Рисунок 173">
                <a:extLst>
                  <a:ext uri="{FF2B5EF4-FFF2-40B4-BE49-F238E27FC236}">
                    <a16:creationId xmlns:a16="http://schemas.microsoft.com/office/drawing/2014/main" id="{1D6164C0-00C2-41A2-99F0-31250A5697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9962" b="89847" l="5279" r="95015">
                            <a14:foregroundMark x1="20137" y1="31609" x2="20137" y2="31609"/>
                            <a14:foregroundMark x1="10753" y1="30460" x2="10753" y2="30460"/>
                            <a14:foregroundMark x1="5279" y1="42529" x2="5279" y2="42529"/>
                            <a14:foregroundMark x1="8407" y1="59387" x2="8407" y2="59387"/>
                            <a14:foregroundMark x1="5963" y1="66284" x2="5963" y2="66284"/>
                            <a14:foregroundMark x1="20137" y1="69349" x2="20137" y2="69349"/>
                            <a14:foregroundMark x1="41740" y1="45019" x2="41740" y2="45019"/>
                            <a14:foregroundMark x1="41935" y1="29502" x2="41935" y2="29502"/>
                            <a14:foregroundMark x1="41935" y1="29502" x2="41935" y2="29502"/>
                            <a14:foregroundMark x1="42424" y1="36973" x2="42424" y2="36973"/>
                            <a14:foregroundMark x1="42424" y1="36973" x2="42424" y2="36973"/>
                            <a14:foregroundMark x1="41447" y1="60920" x2="41447" y2="60920"/>
                            <a14:foregroundMark x1="41740" y1="61303" x2="41740" y2="61303"/>
                            <a14:foregroundMark x1="49169" y1="45977" x2="49169" y2="45977"/>
                            <a14:foregroundMark x1="61388" y1="46360" x2="61388" y2="46360"/>
                            <a14:foregroundMark x1="74585" y1="45977" x2="74585" y2="45977"/>
                            <a14:foregroundMark x1="84946" y1="45977" x2="84946" y2="45977"/>
                            <a14:foregroundMark x1="95015" y1="48467" x2="95015" y2="48467"/>
                            <a14:foregroundMark x1="89932" y1="58429" x2="89932" y2="58429"/>
                            <a14:foregroundMark x1="74878" y1="58429" x2="74878" y2="58429"/>
                            <a14:foregroundMark x1="82014" y1="58429" x2="82014" y2="5842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798563" y="3570239"/>
                <a:ext cx="661874" cy="319797"/>
              </a:xfrm>
              <a:prstGeom prst="rect">
                <a:avLst/>
              </a:prstGeom>
            </p:spPr>
          </p:pic>
        </p:grpSp>
        <p:sp>
          <p:nvSpPr>
            <p:cNvPr id="149" name="Rectangle 14">
              <a:extLst>
                <a:ext uri="{FF2B5EF4-FFF2-40B4-BE49-F238E27FC236}">
                  <a16:creationId xmlns:a16="http://schemas.microsoft.com/office/drawing/2014/main" id="{CFBB3970-77E7-4D5E-B2B5-4CFD89B08B3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601011" y="2516363"/>
              <a:ext cx="637467" cy="60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r" defTabSz="685800">
                <a:defRPr/>
              </a:pPr>
              <a:r>
                <a:rPr lang="ru-RU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21</a:t>
              </a:r>
              <a:r>
                <a:rPr lang="en-US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.</a:t>
              </a:r>
              <a:r>
                <a:rPr lang="ru-RU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09</a:t>
              </a:r>
              <a:r>
                <a:rPr lang="en-US" sz="375" i="1" kern="0" dirty="0">
                  <a:solidFill>
                    <a:srgbClr val="3E5057"/>
                  </a:solidFill>
                  <a:latin typeface="Tahoma"/>
                  <a:cs typeface="Arial" pitchFamily="34" charset="0"/>
                </a:rPr>
                <a:t>.2021</a:t>
              </a:r>
              <a:endParaRPr lang="ru-RU" sz="525" i="1" kern="0" dirty="0">
                <a:solidFill>
                  <a:srgbClr val="3E5057"/>
                </a:solidFill>
                <a:latin typeface="Tahoma"/>
                <a:cs typeface="Arial" pitchFamily="34" charset="0"/>
              </a:endParaRPr>
            </a:p>
          </p:txBody>
        </p:sp>
      </p:grpSp>
      <p:sp>
        <p:nvSpPr>
          <p:cNvPr id="179" name="Полилиния 178"/>
          <p:cNvSpPr/>
          <p:nvPr/>
        </p:nvSpPr>
        <p:spPr>
          <a:xfrm>
            <a:off x="8062329" y="3838287"/>
            <a:ext cx="475263" cy="131715"/>
          </a:xfrm>
          <a:custGeom>
            <a:avLst/>
            <a:gdLst>
              <a:gd name="connsiteX0" fmla="*/ 0 w 605296"/>
              <a:gd name="connsiteY0" fmla="*/ 0 h 167752"/>
              <a:gd name="connsiteX1" fmla="*/ 566438 w 605296"/>
              <a:gd name="connsiteY1" fmla="*/ 0 h 167752"/>
              <a:gd name="connsiteX2" fmla="*/ 605296 w 605296"/>
              <a:gd name="connsiteY2" fmla="*/ 167752 h 167752"/>
              <a:gd name="connsiteX3" fmla="*/ 0 w 605296"/>
              <a:gd name="connsiteY3" fmla="*/ 167752 h 16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5296" h="167752">
                <a:moveTo>
                  <a:pt x="0" y="0"/>
                </a:moveTo>
                <a:lnTo>
                  <a:pt x="566438" y="0"/>
                </a:lnTo>
                <a:lnTo>
                  <a:pt x="605296" y="167752"/>
                </a:lnTo>
                <a:lnTo>
                  <a:pt x="0" y="16775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75" b="1" dirty="0"/>
              <a:t>ЦФА</a:t>
            </a:r>
          </a:p>
        </p:txBody>
      </p:sp>
      <p:sp>
        <p:nvSpPr>
          <p:cNvPr id="2" name="object 14">
            <a:extLst>
              <a:ext uri="{FF2B5EF4-FFF2-40B4-BE49-F238E27FC236}">
                <a16:creationId xmlns:a16="http://schemas.microsoft.com/office/drawing/2014/main" id="{81880C36-1180-F00C-A9FB-1059E9A37517}"/>
              </a:ext>
            </a:extLst>
          </p:cNvPr>
          <p:cNvSpPr txBox="1"/>
          <p:nvPr/>
        </p:nvSpPr>
        <p:spPr>
          <a:xfrm>
            <a:off x="258674" y="157163"/>
            <a:ext cx="8294776" cy="282287"/>
          </a:xfrm>
          <a:prstGeom prst="rect">
            <a:avLst/>
          </a:prstGeom>
        </p:spPr>
        <p:txBody>
          <a:bodyPr vert="horz" wrap="square" lIns="0" tIns="5237" rIns="0" bIns="0" rtlCol="0">
            <a:spAutoFit/>
          </a:bodyPr>
          <a:lstStyle/>
          <a:p>
            <a:pPr defTabSz="684166">
              <a:defRPr/>
            </a:pPr>
            <a:r>
              <a:rPr lang="ru-RU" altLang="ru-RU" sz="1800" b="1" dirty="0"/>
              <a:t>Банк ДОМ.РФ – лидер по организации выпусков ESG облигаций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A3C5C175-0C02-A264-D402-156E78E467DF}"/>
              </a:ext>
            </a:extLst>
          </p:cNvPr>
          <p:cNvSpPr/>
          <p:nvPr/>
        </p:nvSpPr>
        <p:spPr>
          <a:xfrm>
            <a:off x="253170" y="546244"/>
            <a:ext cx="204350" cy="204350"/>
          </a:xfrm>
          <a:prstGeom prst="ellipse">
            <a:avLst/>
          </a:prstGeom>
          <a:solidFill>
            <a:srgbClr val="DEF4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255C1CC-19AC-07F2-0CCB-E78471DE4BEE}"/>
              </a:ext>
            </a:extLst>
          </p:cNvPr>
          <p:cNvSpPr/>
          <p:nvPr/>
        </p:nvSpPr>
        <p:spPr>
          <a:xfrm>
            <a:off x="355346" y="581779"/>
            <a:ext cx="5377488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85841">
              <a:defRPr/>
            </a:pPr>
            <a:r>
              <a:rPr lang="ru-RU" sz="1200" b="1" spc="-20" dirty="0">
                <a:solidFill>
                  <a:schemeClr val="accent6"/>
                </a:solidFill>
              </a:rPr>
              <a:t>Позиции Банка ДОМ.РФ в рэнкинге организаторов </a:t>
            </a:r>
            <a:r>
              <a:rPr lang="en-US" sz="1200" b="1" spc="-20" dirty="0">
                <a:solidFill>
                  <a:schemeClr val="accent6"/>
                </a:solidFill>
              </a:rPr>
              <a:t>ESG-</a:t>
            </a:r>
            <a:r>
              <a:rPr lang="ru-RU" sz="1200" b="1" spc="-20" dirty="0">
                <a:solidFill>
                  <a:schemeClr val="accent6"/>
                </a:solidFill>
              </a:rPr>
              <a:t>выпусков</a:t>
            </a:r>
          </a:p>
        </p:txBody>
      </p:sp>
      <p:graphicFrame>
        <p:nvGraphicFramePr>
          <p:cNvPr id="33" name="Таблица 32">
            <a:extLst>
              <a:ext uri="{FF2B5EF4-FFF2-40B4-BE49-F238E27FC236}">
                <a16:creationId xmlns:a16="http://schemas.microsoft.com/office/drawing/2014/main" id="{A94B6BCC-4AC5-07CB-7C45-58CD916EC4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457705"/>
              </p:ext>
            </p:extLst>
          </p:nvPr>
        </p:nvGraphicFramePr>
        <p:xfrm>
          <a:off x="2969825" y="873171"/>
          <a:ext cx="2383253" cy="1502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444">
                  <a:extLst>
                    <a:ext uri="{9D8B030D-6E8A-4147-A177-3AD203B41FA5}">
                      <a16:colId xmlns:a16="http://schemas.microsoft.com/office/drawing/2014/main" val="3050280937"/>
                    </a:ext>
                  </a:extLst>
                </a:gridCol>
                <a:gridCol w="1113809">
                  <a:extLst>
                    <a:ext uri="{9D8B030D-6E8A-4147-A177-3AD203B41FA5}">
                      <a16:colId xmlns:a16="http://schemas.microsoft.com/office/drawing/2014/main" val="269208837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087145326"/>
                    </a:ext>
                  </a:extLst>
                </a:gridCol>
              </a:tblGrid>
              <a:tr h="206866">
                <a:tc gridSpan="3">
                  <a:txBody>
                    <a:bodyPr/>
                    <a:lstStyle/>
                    <a:p>
                      <a:pPr algn="l"/>
                      <a:r>
                        <a:rPr lang="en-US" sz="800" b="1" dirty="0">
                          <a:solidFill>
                            <a:schemeClr val="accent6"/>
                          </a:solidFill>
                          <a:latin typeface="+mn-lt"/>
                        </a:rPr>
                        <a:t>ESG-</a:t>
                      </a:r>
                      <a:r>
                        <a:rPr lang="ru-RU" sz="800" b="1" dirty="0">
                          <a:solidFill>
                            <a:schemeClr val="accent6"/>
                          </a:solidFill>
                          <a:latin typeface="+mn-lt"/>
                        </a:rPr>
                        <a:t>выпуски, 2023 г.</a:t>
                      </a:r>
                    </a:p>
                  </a:txBody>
                  <a:tcPr marL="54000" marR="0" marT="27000" marB="2700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0" marT="36000" marB="360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181091"/>
                  </a:ext>
                </a:extLst>
              </a:tr>
              <a:tr h="175116">
                <a:tc>
                  <a:txBody>
                    <a:bodyPr/>
                    <a:lstStyle/>
                    <a:p>
                      <a:pPr algn="l"/>
                      <a:r>
                        <a:rPr lang="ru-RU" sz="800" b="1" dirty="0">
                          <a:solidFill>
                            <a:schemeClr val="accent4"/>
                          </a:solidFill>
                          <a:latin typeface="+mn-lt"/>
                        </a:rPr>
                        <a:t>№</a:t>
                      </a:r>
                    </a:p>
                  </a:txBody>
                  <a:tcPr marL="54000" marR="0" marT="13500" marB="13500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b="1" dirty="0">
                          <a:solidFill>
                            <a:schemeClr val="accent4"/>
                          </a:solidFill>
                          <a:latin typeface="+mn-lt"/>
                        </a:rPr>
                        <a:t>Организатор</a:t>
                      </a:r>
                    </a:p>
                  </a:txBody>
                  <a:tcPr marL="36000" marR="0" marT="13500" marB="135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4"/>
                          </a:solidFill>
                          <a:latin typeface="+mn-lt"/>
                        </a:rPr>
                        <a:t>Объем,</a:t>
                      </a:r>
                      <a:r>
                        <a:rPr lang="ru-RU" sz="800" b="1" baseline="0" dirty="0">
                          <a:solidFill>
                            <a:schemeClr val="accent4"/>
                          </a:solidFill>
                          <a:latin typeface="+mn-lt"/>
                        </a:rPr>
                        <a:t> </a:t>
                      </a:r>
                      <a:r>
                        <a:rPr lang="ru-RU" sz="800" b="0" baseline="0" dirty="0">
                          <a:solidFill>
                            <a:schemeClr val="accent4"/>
                          </a:solidFill>
                          <a:latin typeface="+mn-lt"/>
                        </a:rPr>
                        <a:t>млн руб.</a:t>
                      </a:r>
                      <a:endParaRPr lang="ru-RU" sz="8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36000" marR="0" marT="13500" marB="135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9667444"/>
                  </a:ext>
                </a:extLst>
              </a:tr>
              <a:tr h="69637">
                <a:tc>
                  <a:txBody>
                    <a:bodyPr/>
                    <a:lstStyle/>
                    <a:p>
                      <a:endParaRPr lang="ru-RU" sz="3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54000" marR="0" marT="13500" marB="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36000" marR="27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36000" marR="7144" marT="7144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1902151"/>
                  </a:ext>
                </a:extLst>
              </a:tr>
              <a:tr h="175116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accent4"/>
                          </a:solidFill>
                          <a:latin typeface="+mn-lt"/>
                        </a:rPr>
                        <a:t>1</a:t>
                      </a:r>
                      <a:endParaRPr lang="ru-RU" sz="8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54000" marR="0" marT="13500" marB="1350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Банк ДОМ.РФ</a:t>
                      </a:r>
                      <a:endParaRPr lang="ru-RU" sz="800" b="0" i="0" u="none" strike="noStrike" dirty="0">
                        <a:solidFill>
                          <a:schemeClr val="accent4"/>
                        </a:solidFill>
                        <a:effectLst/>
                        <a:latin typeface="+mj-lt"/>
                      </a:endParaRPr>
                    </a:p>
                  </a:txBody>
                  <a:tcPr marL="36000" marR="27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chemeClr val="accent4"/>
                          </a:solidFill>
                          <a:effectLst/>
                          <a:latin typeface="+mj-lt"/>
                        </a:rPr>
                        <a:t>39 418</a:t>
                      </a:r>
                    </a:p>
                  </a:txBody>
                  <a:tcPr marL="7144" marR="324000" marT="7144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422819"/>
                  </a:ext>
                </a:extLst>
              </a:tr>
              <a:tr h="175116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accent4"/>
                          </a:solidFill>
                          <a:latin typeface="+mn-lt"/>
                        </a:rPr>
                        <a:t>2</a:t>
                      </a:r>
                      <a:endParaRPr lang="ru-RU" sz="8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54000" marR="0" marT="13500" marB="1350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Газпромбанк</a:t>
                      </a:r>
                    </a:p>
                  </a:txBody>
                  <a:tcPr marL="36000" marR="27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j-lt"/>
                        </a:rPr>
                        <a:t>39 418</a:t>
                      </a:r>
                    </a:p>
                  </a:txBody>
                  <a:tcPr marL="7144" marR="324000" marT="7144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571410"/>
                  </a:ext>
                </a:extLst>
              </a:tr>
              <a:tr h="175116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accent4"/>
                          </a:solidFill>
                          <a:latin typeface="+mn-lt"/>
                        </a:rPr>
                        <a:t>3</a:t>
                      </a:r>
                      <a:endParaRPr lang="ru-RU" sz="8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54000" marR="0" marT="13500" marB="1350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j-lt"/>
                        </a:rPr>
                        <a:t>Совкомбанк</a:t>
                      </a:r>
                    </a:p>
                  </a:txBody>
                  <a:tcPr marL="36000" marR="27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j-lt"/>
                        </a:rPr>
                        <a:t>17 359</a:t>
                      </a:r>
                    </a:p>
                  </a:txBody>
                  <a:tcPr marL="7144" marR="324000" marT="7144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4080042"/>
                  </a:ext>
                </a:extLst>
              </a:tr>
              <a:tr h="175116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accent4"/>
                          </a:solidFill>
                          <a:latin typeface="+mn-lt"/>
                        </a:rPr>
                        <a:t>4</a:t>
                      </a:r>
                      <a:endParaRPr lang="ru-RU" sz="8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54000" marR="0" marT="13500" marB="1350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j-lt"/>
                        </a:rPr>
                        <a:t>МКБ</a:t>
                      </a:r>
                    </a:p>
                  </a:txBody>
                  <a:tcPr marL="36000" marR="27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j-lt"/>
                        </a:rPr>
                        <a:t>12 000</a:t>
                      </a:r>
                    </a:p>
                  </a:txBody>
                  <a:tcPr marL="7144" marR="324000" marT="7144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767977"/>
                  </a:ext>
                </a:extLst>
              </a:tr>
              <a:tr h="175116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accent4"/>
                          </a:solidFill>
                          <a:latin typeface="+mn-lt"/>
                        </a:rPr>
                        <a:t>5</a:t>
                      </a:r>
                      <a:endParaRPr lang="ru-RU" sz="8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54000" marR="0" marT="13500" marB="1350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j-lt"/>
                        </a:rPr>
                        <a:t>Альфа-Банк</a:t>
                      </a:r>
                    </a:p>
                  </a:txBody>
                  <a:tcPr marL="36000" marR="27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j-lt"/>
                        </a:rPr>
                        <a:t>11 987</a:t>
                      </a:r>
                    </a:p>
                  </a:txBody>
                  <a:tcPr marL="7144" marR="324000" marT="7144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493949"/>
                  </a:ext>
                </a:extLst>
              </a:tr>
              <a:tr h="175116">
                <a:tc>
                  <a:txBody>
                    <a:bodyPr/>
                    <a:lstStyle/>
                    <a:p>
                      <a:endParaRPr lang="ru-RU" sz="8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54000" marR="0" marT="13500" marB="1350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Итого</a:t>
                      </a:r>
                      <a:endParaRPr lang="ru-RU" sz="800" b="0" i="0" u="none" strike="noStrike" dirty="0">
                        <a:solidFill>
                          <a:schemeClr val="accent4"/>
                        </a:solidFill>
                        <a:effectLst/>
                        <a:latin typeface="+mj-lt"/>
                      </a:endParaRPr>
                    </a:p>
                  </a:txBody>
                  <a:tcPr marL="36000" marR="2700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j-lt"/>
                        </a:rPr>
                        <a:t>140 839</a:t>
                      </a:r>
                    </a:p>
                  </a:txBody>
                  <a:tcPr marL="7144" marR="324000" marT="7144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849613"/>
                  </a:ext>
                </a:extLst>
              </a:tr>
            </a:tbl>
          </a:graphicData>
        </a:graphic>
      </p:graphicFrame>
      <p:sp>
        <p:nvSpPr>
          <p:cNvPr id="41" name="Овал 40">
            <a:extLst>
              <a:ext uri="{FF2B5EF4-FFF2-40B4-BE49-F238E27FC236}">
                <a16:creationId xmlns:a16="http://schemas.microsoft.com/office/drawing/2014/main" id="{31025A46-2F34-1BA9-5EC8-C41A99F6049D}"/>
              </a:ext>
            </a:extLst>
          </p:cNvPr>
          <p:cNvSpPr/>
          <p:nvPr/>
        </p:nvSpPr>
        <p:spPr>
          <a:xfrm>
            <a:off x="5926195" y="546244"/>
            <a:ext cx="204350" cy="204350"/>
          </a:xfrm>
          <a:prstGeom prst="ellipse">
            <a:avLst/>
          </a:prstGeom>
          <a:solidFill>
            <a:srgbClr val="DEF4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43DB4F55-21A1-34A9-3E67-1E8C16568F0E}"/>
              </a:ext>
            </a:extLst>
          </p:cNvPr>
          <p:cNvSpPr/>
          <p:nvPr/>
        </p:nvSpPr>
        <p:spPr>
          <a:xfrm>
            <a:off x="6028371" y="581779"/>
            <a:ext cx="280225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85841">
              <a:defRPr/>
            </a:pPr>
            <a:r>
              <a:rPr lang="ru-RU" sz="1200" b="1" dirty="0">
                <a:solidFill>
                  <a:schemeClr val="accent6"/>
                </a:solidFill>
              </a:rPr>
              <a:t>Отдельные  </a:t>
            </a:r>
            <a:r>
              <a:rPr lang="en-US" sz="1200" b="1" dirty="0">
                <a:solidFill>
                  <a:schemeClr val="accent6"/>
                </a:solidFill>
              </a:rPr>
              <a:t>ESG </a:t>
            </a:r>
            <a:r>
              <a:rPr lang="ru-RU" sz="1200" b="1" dirty="0">
                <a:solidFill>
                  <a:schemeClr val="accent6"/>
                </a:solidFill>
              </a:rPr>
              <a:t>награды Группы ДОМ.РФ на </a:t>
            </a:r>
            <a:r>
              <a:rPr lang="en-US" sz="1200" b="1" dirty="0" err="1">
                <a:solidFill>
                  <a:schemeClr val="accent6"/>
                </a:solidFill>
              </a:rPr>
              <a:t>Cbonds</a:t>
            </a:r>
            <a:r>
              <a:rPr lang="en-US" sz="1200" b="1" dirty="0">
                <a:solidFill>
                  <a:schemeClr val="accent6"/>
                </a:solidFill>
              </a:rPr>
              <a:t> Awards 2023</a:t>
            </a:r>
            <a:endParaRPr lang="ru-RU" sz="12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8934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5081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3&quot;&gt;&lt;elem m_fUsage=&quot;3.80321559900000094601E+00&quot;&gt;&lt;m_msothmcolidx val=&quot;0&quot;/&gt;&lt;m_rgb r=&quot;D2&quot; g=&quot;E8&quot; b=&quot;B7&quot;/&gt;&lt;m_nBrightness val=&quot;0&quot;/&gt;&lt;/elem&gt;&lt;elem m_fUsage=&quot;1.89999999999999991118E+00&quot;&gt;&lt;m_msothmcolidx val=&quot;0&quot;/&gt;&lt;m_rgb r=&quot;BF&quot; g=&quot;BF&quot; b=&quot;BF&quot;/&gt;&lt;m_nBrightness val=&quot;0&quot;/&gt;&lt;/elem&gt;&lt;elem m_fUsage=&quot;8.10000000000000053291E-01&quot;&gt;&lt;m_msothmcolidx val=&quot;0&quot;/&gt;&lt;m_rgb r=&quot;FF&quot; g=&quot;C0&quot; b=&quot;00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UBgFMU1Sn5Hgt3s7q2Ix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0ZQ5rGpd7yPRyexwtt05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AqkXNxBkgrYTFlzqdJV0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4R0Oyy7DPVFdHTjktQtF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VlxLyO7l0uP3yCoC2j.B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KpJG4HX3ePWqbST21GDG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y30d4y_tF7I.2yKGM_sJ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fYt1AV3KeKOHn6bCV9zG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P_wL3s4j1vnI1Z4M.yWQ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P_wL3s4j1vnI1Z4M.yWQ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АИЖК">
      <a:dk1>
        <a:srgbClr val="3E5057"/>
      </a:dk1>
      <a:lt1>
        <a:sysClr val="window" lastClr="FFFFFF"/>
      </a:lt1>
      <a:dk2>
        <a:srgbClr val="3E5057"/>
      </a:dk2>
      <a:lt2>
        <a:srgbClr val="FFFFFF"/>
      </a:lt2>
      <a:accent1>
        <a:srgbClr val="DCDEE0"/>
      </a:accent1>
      <a:accent2>
        <a:srgbClr val="A6AAA9"/>
      </a:accent2>
      <a:accent3>
        <a:srgbClr val="7F7F7F"/>
      </a:accent3>
      <a:accent4>
        <a:srgbClr val="3E5057"/>
      </a:accent4>
      <a:accent5>
        <a:srgbClr val="A6AAA9"/>
      </a:accent5>
      <a:accent6>
        <a:srgbClr val="8FC54C"/>
      </a:accent6>
      <a:hlink>
        <a:srgbClr val="8FC54C"/>
      </a:hlink>
      <a:folHlink>
        <a:srgbClr val="3E5057"/>
      </a:folHlink>
    </a:clrScheme>
    <a:fontScheme name="Другая 3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AHML_4.pptx [только чтение]" id="{683D8B4C-CCED-4A32-AB74-DC63D92A5C4B}" vid="{85563BA2-75FB-4245-8164-76E951ED826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5">
    <a:dk1>
      <a:srgbClr val="3E5057"/>
    </a:dk1>
    <a:lt1>
      <a:sysClr val="window" lastClr="FFFFFF"/>
    </a:lt1>
    <a:dk2>
      <a:srgbClr val="3E5057"/>
    </a:dk2>
    <a:lt2>
      <a:srgbClr val="FFFFFF"/>
    </a:lt2>
    <a:accent1>
      <a:srgbClr val="DCDEE0"/>
    </a:accent1>
    <a:accent2>
      <a:srgbClr val="A6AAA9"/>
    </a:accent2>
    <a:accent3>
      <a:srgbClr val="7F7F7F"/>
    </a:accent3>
    <a:accent4>
      <a:srgbClr val="3E5057"/>
    </a:accent4>
    <a:accent5>
      <a:srgbClr val="A6AAA9"/>
    </a:accent5>
    <a:accent6>
      <a:srgbClr val="8FC54C"/>
    </a:accent6>
    <a:hlink>
      <a:srgbClr val="7F7F7F"/>
    </a:hlink>
    <a:folHlink>
      <a:srgbClr val="3E5057"/>
    </a:folHlink>
  </a:clrScheme>
  <a:fontScheme name="Другая 3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12016</TotalTime>
  <Words>1127</Words>
  <Application>Microsoft Office PowerPoint</Application>
  <PresentationFormat>On-screen Show (16:9)</PresentationFormat>
  <Paragraphs>260</Paragraphs>
  <Slides>6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Calibri</vt:lpstr>
      <vt:lpstr>Etelka Light</vt:lpstr>
      <vt:lpstr>Etelka Light Pro</vt:lpstr>
      <vt:lpstr>Helvetica Neue</vt:lpstr>
      <vt:lpstr>Tahoma</vt:lpstr>
      <vt:lpstr>Wingdings</vt:lpstr>
      <vt:lpstr>Тема Office</vt:lpstr>
      <vt:lpstr>Слайд think-cell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Степанов Антон Сергеевич</dc:creator>
  <cp:lastModifiedBy>Ларионов Иван Владимирович</cp:lastModifiedBy>
  <cp:revision>1674</cp:revision>
  <cp:lastPrinted>2024-04-16T10:47:30Z</cp:lastPrinted>
  <dcterms:created xsi:type="dcterms:W3CDTF">2017-03-22T09:24:22Z</dcterms:created>
  <dcterms:modified xsi:type="dcterms:W3CDTF">2024-09-24T04:37:08Z</dcterms:modified>
</cp:coreProperties>
</file>