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314" r:id="rId3"/>
    <p:sldId id="280" r:id="rId4"/>
    <p:sldId id="308" r:id="rId5"/>
    <p:sldId id="309" r:id="rId6"/>
    <p:sldId id="310" r:id="rId7"/>
    <p:sldId id="311" r:id="rId8"/>
    <p:sldId id="279" r:id="rId9"/>
  </p:sldIdLst>
  <p:sldSz cx="9906000" cy="6858000" type="A4"/>
  <p:notesSz cx="7102475" cy="10234613"/>
  <p:embeddedFontLst>
    <p:embeddedFont>
      <p:font typeface="Segoe UI Semilight" pitchFamily="34" charset="0"/>
      <p:regular r:id="rId12"/>
      <p: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andara" pitchFamily="34" charset="0"/>
      <p:regular r:id="rId18"/>
      <p:bold r:id="rId19"/>
      <p:italic r:id="rId20"/>
      <p:boldItalic r:id="rId21"/>
    </p:embeddedFont>
    <p:embeddedFont>
      <p:font typeface="Cambria Math" pitchFamily="18" charset="0"/>
      <p:regular r:id="rId22"/>
    </p:embeddedFont>
  </p:embeddedFontLst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28"/>
    <a:srgbClr val="003300"/>
    <a:srgbClr val="006600"/>
    <a:srgbClr val="993366"/>
    <a:srgbClr val="B2B2B2"/>
    <a:srgbClr val="660033"/>
    <a:srgbClr val="2A0015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66" autoAdjust="0"/>
  </p:normalViewPr>
  <p:slideViewPr>
    <p:cSldViewPr snapToGrid="0" snapToObjects="1">
      <p:cViewPr>
        <p:scale>
          <a:sx n="75" d="100"/>
          <a:sy n="75" d="100"/>
        </p:scale>
        <p:origin x="-936" y="2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-3168" y="-84"/>
      </p:cViewPr>
      <p:guideLst>
        <p:guide orient="horz" pos="3224"/>
        <p:guide pos="22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E3C84-1AE5-4FA8-B916-B286BEFBB3DC}" type="doc">
      <dgm:prSet loTypeId="urn:microsoft.com/office/officeart/2005/8/layout/venn1" loCatId="relationship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ED6552D5-6A2F-41B7-B5B9-471ED1772180}">
      <dgm:prSet phldrT="[Текст]" custT="1"/>
      <dgm:spPr>
        <a:ln>
          <a:solidFill>
            <a:srgbClr val="500028"/>
          </a:solidFill>
        </a:ln>
      </dgm:spPr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Политика регулятора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02D096D4-4B9B-413A-ABDC-77A63205FD09}" type="parTrans" cxnId="{264CB86B-1841-46C1-AB69-9F5F678EA636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F3113570-E08F-4203-9BF3-854E3B606D53}" type="sibTrans" cxnId="{264CB86B-1841-46C1-AB69-9F5F678EA636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75CE3956-1241-439D-865C-F2BEFC48D162}">
      <dgm:prSet custT="1"/>
      <dgm:spPr>
        <a:ln>
          <a:solidFill>
            <a:srgbClr val="500028"/>
          </a:solidFill>
        </a:ln>
      </dgm:spPr>
      <dgm:t>
        <a:bodyPr/>
        <a:lstStyle/>
        <a:p>
          <a:pPr marL="85725" indent="-85725"/>
          <a:r>
            <a:rPr lang="ru-RU" sz="1200" dirty="0" smtClean="0">
              <a:latin typeface="Arial" pitchFamily="34" charset="0"/>
              <a:cs typeface="Arial" pitchFamily="34" charset="0"/>
            </a:rPr>
            <a:t>Значительный объем отозванных лицензий в последние 2 года</a:t>
          </a:r>
        </a:p>
      </dgm:t>
    </dgm:pt>
    <dgm:pt modelId="{778CCFEE-7B1B-4157-B814-6F817B88A086}" type="parTrans" cxnId="{2F2D62B7-0657-4EF4-B443-4FB4F749AD7B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D02111C5-0A7C-4C91-A8A8-C11D8D536F88}" type="sibTrans" cxnId="{2F2D62B7-0657-4EF4-B443-4FB4F749AD7B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3481435D-C633-421D-9F45-A7011B7D0B45}">
      <dgm:prSet custT="1"/>
      <dgm:spPr>
        <a:ln>
          <a:solidFill>
            <a:srgbClr val="500028"/>
          </a:solidFill>
        </a:ln>
      </dgm:spPr>
      <dgm:t>
        <a:bodyPr/>
        <a:lstStyle/>
        <a:p>
          <a:pPr marL="85725" indent="-85725"/>
          <a:r>
            <a:rPr lang="ru-RU" sz="1200" dirty="0" smtClean="0">
              <a:latin typeface="Arial" pitchFamily="34" charset="0"/>
              <a:cs typeface="Arial" pitchFamily="34" charset="0"/>
            </a:rPr>
            <a:t>Усиление контроля за сомнительными банковскими практиками</a:t>
          </a:r>
        </a:p>
      </dgm:t>
    </dgm:pt>
    <dgm:pt modelId="{4B1B1258-4475-4CFE-8019-182DE048251D}" type="parTrans" cxnId="{E6BF66BA-F395-4BD4-AEB7-3F4315850140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B006750F-F328-4E56-9835-510693B7FD1F}" type="sibTrans" cxnId="{E6BF66BA-F395-4BD4-AEB7-3F4315850140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69D4B389-2E08-4227-A556-8D010149FD18}">
      <dgm:prSet custT="1"/>
      <dgm:spPr>
        <a:ln>
          <a:solidFill>
            <a:srgbClr val="500028"/>
          </a:solidFill>
        </a:ln>
      </dgm:spPr>
      <dgm:t>
        <a:bodyPr/>
        <a:lstStyle/>
        <a:p>
          <a:pPr marL="85725" indent="-85725"/>
          <a:r>
            <a:rPr lang="en-US" sz="1200" dirty="0" smtClean="0">
              <a:latin typeface="Arial" pitchFamily="34" charset="0"/>
              <a:cs typeface="Arial" pitchFamily="34" charset="0"/>
            </a:rPr>
            <a:t>Basel III</a:t>
          </a:r>
        </a:p>
      </dgm:t>
    </dgm:pt>
    <dgm:pt modelId="{DB59D6B5-CA6E-47A0-B3FC-96196A5E57EE}" type="parTrans" cxnId="{D7755AA4-473E-4C4E-951D-B31DA681BE2E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1BD52501-7ED7-43F2-A1F7-D292D6D87D53}" type="sibTrans" cxnId="{D7755AA4-473E-4C4E-951D-B31DA681BE2E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BA2F77CB-8632-40E4-A65C-DEEF75DBAB04}">
      <dgm:prSet custT="1"/>
      <dgm:spPr>
        <a:solidFill>
          <a:schemeClr val="lt1">
            <a:hueOff val="0"/>
            <a:satOff val="0"/>
            <a:lumOff val="0"/>
            <a:alpha val="83000"/>
          </a:schemeClr>
        </a:solidFill>
        <a:ln>
          <a:solidFill>
            <a:srgbClr val="500028"/>
          </a:solidFill>
        </a:ln>
      </dgm:spPr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Консолидация банковского сектора как государственный приоритет</a:t>
          </a:r>
        </a:p>
      </dgm:t>
    </dgm:pt>
    <dgm:pt modelId="{368671A2-E35B-4C7F-BFBF-056E8BF8DA74}" type="parTrans" cxnId="{12248EDF-C495-48D2-B4D3-A16F0FC8BD14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D1703221-D72C-4908-99B6-B17785D53D46}" type="sibTrans" cxnId="{12248EDF-C495-48D2-B4D3-A16F0FC8BD14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56E7E30D-5E7D-47B4-858E-06870FD28B25}">
      <dgm:prSet custT="1"/>
      <dgm:spPr>
        <a:solidFill>
          <a:schemeClr val="lt1">
            <a:hueOff val="0"/>
            <a:satOff val="0"/>
            <a:lumOff val="0"/>
            <a:alpha val="83000"/>
          </a:schemeClr>
        </a:solidFill>
        <a:ln>
          <a:solidFill>
            <a:srgbClr val="500028"/>
          </a:solidFill>
        </a:ln>
      </dgm:spPr>
      <dgm:t>
        <a:bodyPr/>
        <a:lstStyle/>
        <a:p>
          <a:pPr marL="85725" indent="-85725"/>
          <a:r>
            <a:rPr lang="ru-RU" sz="1200" dirty="0" smtClean="0">
              <a:latin typeface="Arial" pitchFamily="34" charset="0"/>
              <a:cs typeface="Arial" pitchFamily="34" charset="0"/>
            </a:rPr>
            <a:t>Сокращение общего числа кредитных организаций в РФ</a:t>
          </a:r>
        </a:p>
      </dgm:t>
    </dgm:pt>
    <dgm:pt modelId="{53424C66-38BF-4126-9E0C-00A1C2D1D9AF}" type="parTrans" cxnId="{B29AE5EF-7CD4-4817-AFEB-A134B154A329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3C9F0AB1-753F-426D-A2C5-F88E1CA1A434}" type="sibTrans" cxnId="{B29AE5EF-7CD4-4817-AFEB-A134B154A329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50C22392-36D6-4003-A98D-4C2F47BB51A7}">
      <dgm:prSet custT="1"/>
      <dgm:spPr>
        <a:solidFill>
          <a:schemeClr val="lt1">
            <a:hueOff val="0"/>
            <a:satOff val="0"/>
            <a:lumOff val="0"/>
            <a:alpha val="83000"/>
          </a:schemeClr>
        </a:solidFill>
        <a:ln>
          <a:solidFill>
            <a:srgbClr val="500028"/>
          </a:solidFill>
        </a:ln>
      </dgm:spPr>
      <dgm:t>
        <a:bodyPr/>
        <a:lstStyle/>
        <a:p>
          <a:pPr marL="85725" indent="-85725"/>
          <a:r>
            <a:rPr lang="ru-RU" sz="1200" dirty="0" smtClean="0">
              <a:latin typeface="Arial" pitchFamily="34" charset="0"/>
              <a:cs typeface="Arial" pitchFamily="34" charset="0"/>
            </a:rPr>
            <a:t>Подготовка состава системно значимых банков</a:t>
          </a:r>
        </a:p>
      </dgm:t>
    </dgm:pt>
    <dgm:pt modelId="{93CC8F9A-01B4-4DC9-ACA7-A58995F6877A}" type="parTrans" cxnId="{F87C6038-EB6B-43BD-86BB-91F07D91438C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305E27D0-9C04-40E4-9E54-B09563A50992}" type="sibTrans" cxnId="{F87C6038-EB6B-43BD-86BB-91F07D91438C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BA48A9DD-13CC-43C9-BBEE-10B1E6691CDF}">
      <dgm:prSet custT="1"/>
      <dgm:spPr>
        <a:ln>
          <a:solidFill>
            <a:srgbClr val="500028"/>
          </a:solidFill>
        </a:ln>
      </dgm:spPr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Усложнение общей ситуации в экономике и на финансовом рынке</a:t>
          </a:r>
        </a:p>
      </dgm:t>
    </dgm:pt>
    <dgm:pt modelId="{FD9C10FE-E93C-48F9-8D09-CF29DDAC9BF1}" type="parTrans" cxnId="{F372945A-33E5-4C87-A67B-A0D4B1DF3B19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2C58BE88-75F7-4904-AEAB-47B243E27209}" type="sibTrans" cxnId="{F372945A-33E5-4C87-A67B-A0D4B1DF3B19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E145C1EC-EF92-41D1-BD72-2E2D8C1ABD98}">
      <dgm:prSet custT="1"/>
      <dgm:spPr>
        <a:ln>
          <a:solidFill>
            <a:srgbClr val="500028"/>
          </a:solidFill>
        </a:ln>
      </dgm:spPr>
      <dgm:t>
        <a:bodyPr/>
        <a:lstStyle/>
        <a:p>
          <a:pPr marL="180975" indent="-180975"/>
          <a:r>
            <a:rPr lang="ru-RU" sz="1200" i="1" u="sng" dirty="0" smtClean="0">
              <a:latin typeface="Arial" pitchFamily="34" charset="0"/>
              <a:cs typeface="Arial" pitchFamily="34" charset="0"/>
            </a:rPr>
            <a:t>Политические и глобальные риски</a:t>
          </a:r>
        </a:p>
      </dgm:t>
    </dgm:pt>
    <dgm:pt modelId="{B99BC9FC-219F-49C4-92F0-C4EFE58651C6}" type="parTrans" cxnId="{607A7102-045A-4D61-BAC4-0FDFD92C817F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E9FBBA53-BDC6-4CC8-A127-5EAB0B2EE76D}" type="sibTrans" cxnId="{607A7102-045A-4D61-BAC4-0FDFD92C817F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ED5AA49A-32B3-4DB9-93C2-0E1CF8FE58C4}">
      <dgm:prSet custT="1"/>
      <dgm:spPr>
        <a:ln>
          <a:solidFill>
            <a:srgbClr val="500028"/>
          </a:solidFill>
        </a:ln>
      </dgm:spPr>
      <dgm:t>
        <a:bodyPr/>
        <a:lstStyle/>
        <a:p>
          <a:pPr marL="180975" indent="-180975"/>
          <a:r>
            <a:rPr lang="ru-RU" sz="1200" dirty="0" smtClean="0">
              <a:latin typeface="Arial" pitchFamily="34" charset="0"/>
              <a:cs typeface="Arial" pitchFamily="34" charset="0"/>
            </a:rPr>
            <a:t>Экономический рост</a:t>
          </a:r>
        </a:p>
      </dgm:t>
    </dgm:pt>
    <dgm:pt modelId="{A3FEE3CB-81B9-4692-8933-2529F993B98C}" type="parTrans" cxnId="{5B63787B-FBBF-4AAD-A5DE-AEF8A6C8CEDB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306CAD13-34B1-4953-AB16-470A5A04F55D}" type="sibTrans" cxnId="{5B63787B-FBBF-4AAD-A5DE-AEF8A6C8CEDB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B07BE235-0A30-41FF-9604-83F26E75FB7A}">
      <dgm:prSet custT="1"/>
      <dgm:spPr>
        <a:ln>
          <a:solidFill>
            <a:srgbClr val="500028"/>
          </a:solidFill>
        </a:ln>
      </dgm:spPr>
      <dgm:t>
        <a:bodyPr/>
        <a:lstStyle/>
        <a:p>
          <a:pPr marL="180975" indent="-180975"/>
          <a:r>
            <a:rPr lang="ru-RU" sz="1200" dirty="0" smtClean="0">
              <a:latin typeface="Arial" pitchFamily="34" charset="0"/>
              <a:cs typeface="Arial" pitchFamily="34" charset="0"/>
            </a:rPr>
            <a:t>Ликвидность</a:t>
          </a:r>
        </a:p>
      </dgm:t>
    </dgm:pt>
    <dgm:pt modelId="{F7A445F4-A3F0-4A80-9CE1-8940649D81F0}" type="parTrans" cxnId="{F2683D86-15A6-4804-9F33-E8D87C9FEB88}">
      <dgm:prSet/>
      <dgm:spPr/>
      <dgm:t>
        <a:bodyPr/>
        <a:lstStyle/>
        <a:p>
          <a:endParaRPr lang="ru-RU"/>
        </a:p>
      </dgm:t>
    </dgm:pt>
    <dgm:pt modelId="{63D2AA92-EE51-4DB3-A130-45B944F1F0FA}" type="sibTrans" cxnId="{F2683D86-15A6-4804-9F33-E8D87C9FEB88}">
      <dgm:prSet/>
      <dgm:spPr/>
      <dgm:t>
        <a:bodyPr/>
        <a:lstStyle/>
        <a:p>
          <a:endParaRPr lang="ru-RU"/>
        </a:p>
      </dgm:t>
    </dgm:pt>
    <dgm:pt modelId="{A19BD0B5-6ECC-4DBB-8825-E66E2BD2251A}">
      <dgm:prSet custT="1"/>
      <dgm:spPr>
        <a:ln>
          <a:solidFill>
            <a:srgbClr val="500028"/>
          </a:solidFill>
        </a:ln>
      </dgm:spPr>
      <dgm:t>
        <a:bodyPr/>
        <a:lstStyle/>
        <a:p>
          <a:pPr marL="180975" indent="-180975"/>
          <a:r>
            <a:rPr lang="ru-RU" sz="1200" dirty="0" smtClean="0">
              <a:latin typeface="Arial" pitchFamily="34" charset="0"/>
              <a:cs typeface="Arial" pitchFamily="34" charset="0"/>
            </a:rPr>
            <a:t>Системные риски банковского сектора</a:t>
          </a:r>
        </a:p>
      </dgm:t>
    </dgm:pt>
    <dgm:pt modelId="{5BBF3ED1-1F9A-4115-8107-68B70249464B}" type="parTrans" cxnId="{A6361C5E-66F8-4A1F-A0D4-0819FE676129}">
      <dgm:prSet/>
      <dgm:spPr/>
      <dgm:t>
        <a:bodyPr/>
        <a:lstStyle/>
        <a:p>
          <a:endParaRPr lang="ru-RU"/>
        </a:p>
      </dgm:t>
    </dgm:pt>
    <dgm:pt modelId="{F712146E-6401-4A91-AC03-A87E2ABB6DA3}" type="sibTrans" cxnId="{A6361C5E-66F8-4A1F-A0D4-0819FE676129}">
      <dgm:prSet/>
      <dgm:spPr/>
      <dgm:t>
        <a:bodyPr/>
        <a:lstStyle/>
        <a:p>
          <a:endParaRPr lang="ru-RU"/>
        </a:p>
      </dgm:t>
    </dgm:pt>
    <dgm:pt modelId="{DC7A769C-601E-4982-A815-1D91E55E8779}">
      <dgm:prSet custT="1"/>
      <dgm:spPr>
        <a:ln>
          <a:solidFill>
            <a:srgbClr val="500028"/>
          </a:solidFill>
        </a:ln>
      </dgm:spPr>
      <dgm:t>
        <a:bodyPr/>
        <a:lstStyle/>
        <a:p>
          <a:pPr marL="180975" indent="-180975"/>
          <a:r>
            <a:rPr lang="ru-RU" sz="1200" dirty="0" err="1" smtClean="0">
              <a:latin typeface="Arial" pitchFamily="34" charset="0"/>
              <a:cs typeface="Arial" pitchFamily="34" charset="0"/>
            </a:rPr>
            <a:t>Волатильность</a:t>
          </a:r>
          <a:r>
            <a:rPr lang="ru-RU" sz="1200" dirty="0" smtClean="0">
              <a:latin typeface="Arial" pitchFamily="34" charset="0"/>
              <a:cs typeface="Arial" pitchFamily="34" charset="0"/>
            </a:rPr>
            <a:t> финансовых рынков</a:t>
          </a:r>
        </a:p>
      </dgm:t>
    </dgm:pt>
    <dgm:pt modelId="{1EB18BAD-8CF3-42A5-AF0E-1520F0D5B943}" type="parTrans" cxnId="{F084E948-CBED-47CF-9987-125DCFF1EB45}">
      <dgm:prSet/>
      <dgm:spPr/>
      <dgm:t>
        <a:bodyPr/>
        <a:lstStyle/>
        <a:p>
          <a:endParaRPr lang="ru-RU"/>
        </a:p>
      </dgm:t>
    </dgm:pt>
    <dgm:pt modelId="{B1D851AE-029E-4066-B641-91328494F1C3}" type="sibTrans" cxnId="{F084E948-CBED-47CF-9987-125DCFF1EB45}">
      <dgm:prSet/>
      <dgm:spPr/>
      <dgm:t>
        <a:bodyPr/>
        <a:lstStyle/>
        <a:p>
          <a:endParaRPr lang="ru-RU"/>
        </a:p>
      </dgm:t>
    </dgm:pt>
    <dgm:pt modelId="{38B3DE6A-D69E-48D8-8825-24D220574166}" type="pres">
      <dgm:prSet presAssocID="{736E3C84-1AE5-4FA8-B916-B286BEFBB3D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53CAE1-DF2F-4246-8A09-857BD7AD2F23}" type="pres">
      <dgm:prSet presAssocID="{ED6552D5-6A2F-41B7-B5B9-471ED1772180}" presName="circ1" presStyleLbl="vennNode1" presStyleIdx="0" presStyleCnt="3" custScaleX="101670" custScaleY="88824"/>
      <dgm:spPr/>
      <dgm:t>
        <a:bodyPr/>
        <a:lstStyle/>
        <a:p>
          <a:endParaRPr lang="ru-RU"/>
        </a:p>
      </dgm:t>
    </dgm:pt>
    <dgm:pt modelId="{FFF0F31F-5DA2-43C1-8EBD-B54951614962}" type="pres">
      <dgm:prSet presAssocID="{ED6552D5-6A2F-41B7-B5B9-471ED177218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B71BB-0F61-4BC1-AE08-BE89661504FA}" type="pres">
      <dgm:prSet presAssocID="{BA2F77CB-8632-40E4-A65C-DEEF75DBAB04}" presName="circ2" presStyleLbl="vennNode1" presStyleIdx="1" presStyleCnt="3" custScaleY="90104"/>
      <dgm:spPr/>
      <dgm:t>
        <a:bodyPr/>
        <a:lstStyle/>
        <a:p>
          <a:endParaRPr lang="ru-RU"/>
        </a:p>
      </dgm:t>
    </dgm:pt>
    <dgm:pt modelId="{AC51718B-5027-408C-B539-B47AD6145990}" type="pres">
      <dgm:prSet presAssocID="{BA2F77CB-8632-40E4-A65C-DEEF75DBAB0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EE077-C4B5-4CED-9374-D94CBED0E4C6}" type="pres">
      <dgm:prSet presAssocID="{BA48A9DD-13CC-43C9-BBEE-10B1E6691CDF}" presName="circ3" presStyleLbl="vennNode1" presStyleIdx="2" presStyleCnt="3" custScaleX="102155" custScaleY="90104"/>
      <dgm:spPr/>
      <dgm:t>
        <a:bodyPr/>
        <a:lstStyle/>
        <a:p>
          <a:endParaRPr lang="ru-RU"/>
        </a:p>
      </dgm:t>
    </dgm:pt>
    <dgm:pt modelId="{36A72E0F-2B6A-4096-8C4B-78F14A3E96D6}" type="pres">
      <dgm:prSet presAssocID="{BA48A9DD-13CC-43C9-BBEE-10B1E6691CD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DF3C49-08CD-4986-AA8A-741AAF425B09}" type="presOf" srcId="{ED6552D5-6A2F-41B7-B5B9-471ED1772180}" destId="{FFF0F31F-5DA2-43C1-8EBD-B54951614962}" srcOrd="1" destOrd="0" presId="urn:microsoft.com/office/officeart/2005/8/layout/venn1"/>
    <dgm:cxn modelId="{E0726F26-32E8-475A-8FE0-18B2B2F45FB4}" type="presOf" srcId="{56E7E30D-5E7D-47B4-858E-06870FD28B25}" destId="{AC51718B-5027-408C-B539-B47AD6145990}" srcOrd="1" destOrd="1" presId="urn:microsoft.com/office/officeart/2005/8/layout/venn1"/>
    <dgm:cxn modelId="{A1D1420C-0631-4C95-AF3A-AAAF6124F627}" type="presOf" srcId="{B07BE235-0A30-41FF-9604-83F26E75FB7A}" destId="{F4FEE077-C4B5-4CED-9374-D94CBED0E4C6}" srcOrd="0" destOrd="3" presId="urn:microsoft.com/office/officeart/2005/8/layout/venn1"/>
    <dgm:cxn modelId="{D7755AA4-473E-4C4E-951D-B31DA681BE2E}" srcId="{ED6552D5-6A2F-41B7-B5B9-471ED1772180}" destId="{69D4B389-2E08-4227-A556-8D010149FD18}" srcOrd="2" destOrd="0" parTransId="{DB59D6B5-CA6E-47A0-B3FC-96196A5E57EE}" sibTransId="{1BD52501-7ED7-43F2-A1F7-D292D6D87D53}"/>
    <dgm:cxn modelId="{D3D74F93-3D47-458E-A9C4-A3C85B15E606}" type="presOf" srcId="{69D4B389-2E08-4227-A556-8D010149FD18}" destId="{8D53CAE1-DF2F-4246-8A09-857BD7AD2F23}" srcOrd="0" destOrd="3" presId="urn:microsoft.com/office/officeart/2005/8/layout/venn1"/>
    <dgm:cxn modelId="{E6BF66BA-F395-4BD4-AEB7-3F4315850140}" srcId="{ED6552D5-6A2F-41B7-B5B9-471ED1772180}" destId="{3481435D-C633-421D-9F45-A7011B7D0B45}" srcOrd="1" destOrd="0" parTransId="{4B1B1258-4475-4CFE-8019-182DE048251D}" sibTransId="{B006750F-F328-4E56-9835-510693B7FD1F}"/>
    <dgm:cxn modelId="{15049C9C-D7DE-4AF9-BC03-4D27DFDD9F28}" type="presOf" srcId="{DC7A769C-601E-4982-A815-1D91E55E8779}" destId="{F4FEE077-C4B5-4CED-9374-D94CBED0E4C6}" srcOrd="0" destOrd="5" presId="urn:microsoft.com/office/officeart/2005/8/layout/venn1"/>
    <dgm:cxn modelId="{10855F68-CD9C-4593-9C49-1C7B51E85D9A}" type="presOf" srcId="{75CE3956-1241-439D-865C-F2BEFC48D162}" destId="{8D53CAE1-DF2F-4246-8A09-857BD7AD2F23}" srcOrd="0" destOrd="1" presId="urn:microsoft.com/office/officeart/2005/8/layout/venn1"/>
    <dgm:cxn modelId="{8178A543-310A-4414-97D7-05DF5339B397}" type="presOf" srcId="{E145C1EC-EF92-41D1-BD72-2E2D8C1ABD98}" destId="{F4FEE077-C4B5-4CED-9374-D94CBED0E4C6}" srcOrd="0" destOrd="1" presId="urn:microsoft.com/office/officeart/2005/8/layout/venn1"/>
    <dgm:cxn modelId="{826DCAD4-98B7-4B9B-9F78-1EBB2B9C64B7}" type="presOf" srcId="{E145C1EC-EF92-41D1-BD72-2E2D8C1ABD98}" destId="{36A72E0F-2B6A-4096-8C4B-78F14A3E96D6}" srcOrd="1" destOrd="1" presId="urn:microsoft.com/office/officeart/2005/8/layout/venn1"/>
    <dgm:cxn modelId="{ECAF76DD-B4E9-4381-9E3F-53E2CDB80AAD}" type="presOf" srcId="{ED5AA49A-32B3-4DB9-93C2-0E1CF8FE58C4}" destId="{F4FEE077-C4B5-4CED-9374-D94CBED0E4C6}" srcOrd="0" destOrd="2" presId="urn:microsoft.com/office/officeart/2005/8/layout/venn1"/>
    <dgm:cxn modelId="{9BB78BD0-860A-4C1D-9260-FB1E2C5A1440}" type="presOf" srcId="{A19BD0B5-6ECC-4DBB-8825-E66E2BD2251A}" destId="{36A72E0F-2B6A-4096-8C4B-78F14A3E96D6}" srcOrd="1" destOrd="4" presId="urn:microsoft.com/office/officeart/2005/8/layout/venn1"/>
    <dgm:cxn modelId="{F87C6038-EB6B-43BD-86BB-91F07D91438C}" srcId="{BA2F77CB-8632-40E4-A65C-DEEF75DBAB04}" destId="{50C22392-36D6-4003-A98D-4C2F47BB51A7}" srcOrd="1" destOrd="0" parTransId="{93CC8F9A-01B4-4DC9-ACA7-A58995F6877A}" sibTransId="{305E27D0-9C04-40E4-9E54-B09563A50992}"/>
    <dgm:cxn modelId="{2F2D62B7-0657-4EF4-B443-4FB4F749AD7B}" srcId="{ED6552D5-6A2F-41B7-B5B9-471ED1772180}" destId="{75CE3956-1241-439D-865C-F2BEFC48D162}" srcOrd="0" destOrd="0" parTransId="{778CCFEE-7B1B-4157-B814-6F817B88A086}" sibTransId="{D02111C5-0A7C-4C91-A8A8-C11D8D536F88}"/>
    <dgm:cxn modelId="{9513545F-4E4E-4EDE-B4E4-4F73BD7EFF0C}" type="presOf" srcId="{736E3C84-1AE5-4FA8-B916-B286BEFBB3DC}" destId="{38B3DE6A-D69E-48D8-8825-24D220574166}" srcOrd="0" destOrd="0" presId="urn:microsoft.com/office/officeart/2005/8/layout/venn1"/>
    <dgm:cxn modelId="{C3632F5B-7BBC-413D-90B0-59B3D0039C2C}" type="presOf" srcId="{50C22392-36D6-4003-A98D-4C2F47BB51A7}" destId="{391B71BB-0F61-4BC1-AE08-BE89661504FA}" srcOrd="0" destOrd="2" presId="urn:microsoft.com/office/officeart/2005/8/layout/venn1"/>
    <dgm:cxn modelId="{B29AE5EF-7CD4-4817-AFEB-A134B154A329}" srcId="{BA2F77CB-8632-40E4-A65C-DEEF75DBAB04}" destId="{56E7E30D-5E7D-47B4-858E-06870FD28B25}" srcOrd="0" destOrd="0" parTransId="{53424C66-38BF-4126-9E0C-00A1C2D1D9AF}" sibTransId="{3C9F0AB1-753F-426D-A2C5-F88E1CA1A434}"/>
    <dgm:cxn modelId="{C06FE338-D086-4BD8-BB77-0974A183CD56}" type="presOf" srcId="{3481435D-C633-421D-9F45-A7011B7D0B45}" destId="{8D53CAE1-DF2F-4246-8A09-857BD7AD2F23}" srcOrd="0" destOrd="2" presId="urn:microsoft.com/office/officeart/2005/8/layout/venn1"/>
    <dgm:cxn modelId="{1E6738C4-EEAF-4BF0-8297-E830BE5DD29C}" type="presOf" srcId="{3481435D-C633-421D-9F45-A7011B7D0B45}" destId="{FFF0F31F-5DA2-43C1-8EBD-B54951614962}" srcOrd="1" destOrd="2" presId="urn:microsoft.com/office/officeart/2005/8/layout/venn1"/>
    <dgm:cxn modelId="{607A7102-045A-4D61-BAC4-0FDFD92C817F}" srcId="{BA48A9DD-13CC-43C9-BBEE-10B1E6691CDF}" destId="{E145C1EC-EF92-41D1-BD72-2E2D8C1ABD98}" srcOrd="0" destOrd="0" parTransId="{B99BC9FC-219F-49C4-92F0-C4EFE58651C6}" sibTransId="{E9FBBA53-BDC6-4CC8-A127-5EAB0B2EE76D}"/>
    <dgm:cxn modelId="{B2B11829-0331-42D2-BDF3-1AE0A471B5E0}" type="presOf" srcId="{DC7A769C-601E-4982-A815-1D91E55E8779}" destId="{36A72E0F-2B6A-4096-8C4B-78F14A3E96D6}" srcOrd="1" destOrd="5" presId="urn:microsoft.com/office/officeart/2005/8/layout/venn1"/>
    <dgm:cxn modelId="{51482B63-56F4-4DE8-9CA3-18860D53CC15}" type="presOf" srcId="{75CE3956-1241-439D-865C-F2BEFC48D162}" destId="{FFF0F31F-5DA2-43C1-8EBD-B54951614962}" srcOrd="1" destOrd="1" presId="urn:microsoft.com/office/officeart/2005/8/layout/venn1"/>
    <dgm:cxn modelId="{CAC7D338-B8FE-4BA5-B365-C223104B18DD}" type="presOf" srcId="{BA48A9DD-13CC-43C9-BBEE-10B1E6691CDF}" destId="{36A72E0F-2B6A-4096-8C4B-78F14A3E96D6}" srcOrd="1" destOrd="0" presId="urn:microsoft.com/office/officeart/2005/8/layout/venn1"/>
    <dgm:cxn modelId="{27AA2E0B-5125-4DDB-9D00-BD2E3D1C098C}" type="presOf" srcId="{ED5AA49A-32B3-4DB9-93C2-0E1CF8FE58C4}" destId="{36A72E0F-2B6A-4096-8C4B-78F14A3E96D6}" srcOrd="1" destOrd="2" presId="urn:microsoft.com/office/officeart/2005/8/layout/venn1"/>
    <dgm:cxn modelId="{F084E948-CBED-47CF-9987-125DCFF1EB45}" srcId="{BA48A9DD-13CC-43C9-BBEE-10B1E6691CDF}" destId="{DC7A769C-601E-4982-A815-1D91E55E8779}" srcOrd="4" destOrd="0" parTransId="{1EB18BAD-8CF3-42A5-AF0E-1520F0D5B943}" sibTransId="{B1D851AE-029E-4066-B641-91328494F1C3}"/>
    <dgm:cxn modelId="{30DAE0F4-E71B-41FF-AC31-EBE701C0481D}" type="presOf" srcId="{50C22392-36D6-4003-A98D-4C2F47BB51A7}" destId="{AC51718B-5027-408C-B539-B47AD6145990}" srcOrd="1" destOrd="2" presId="urn:microsoft.com/office/officeart/2005/8/layout/venn1"/>
    <dgm:cxn modelId="{F2683D86-15A6-4804-9F33-E8D87C9FEB88}" srcId="{BA48A9DD-13CC-43C9-BBEE-10B1E6691CDF}" destId="{B07BE235-0A30-41FF-9604-83F26E75FB7A}" srcOrd="2" destOrd="0" parTransId="{F7A445F4-A3F0-4A80-9CE1-8940649D81F0}" sibTransId="{63D2AA92-EE51-4DB3-A130-45B944F1F0FA}"/>
    <dgm:cxn modelId="{BBD5A94D-3B48-4D17-8CCF-F82F7088111C}" type="presOf" srcId="{BA48A9DD-13CC-43C9-BBEE-10B1E6691CDF}" destId="{F4FEE077-C4B5-4CED-9374-D94CBED0E4C6}" srcOrd="0" destOrd="0" presId="urn:microsoft.com/office/officeart/2005/8/layout/venn1"/>
    <dgm:cxn modelId="{50429120-112F-4E7D-BC52-E0D67D4543F0}" type="presOf" srcId="{BA2F77CB-8632-40E4-A65C-DEEF75DBAB04}" destId="{AC51718B-5027-408C-B539-B47AD6145990}" srcOrd="1" destOrd="0" presId="urn:microsoft.com/office/officeart/2005/8/layout/venn1"/>
    <dgm:cxn modelId="{A6361C5E-66F8-4A1F-A0D4-0819FE676129}" srcId="{BA48A9DD-13CC-43C9-BBEE-10B1E6691CDF}" destId="{A19BD0B5-6ECC-4DBB-8825-E66E2BD2251A}" srcOrd="3" destOrd="0" parTransId="{5BBF3ED1-1F9A-4115-8107-68B70249464B}" sibTransId="{F712146E-6401-4A91-AC03-A87E2ABB6DA3}"/>
    <dgm:cxn modelId="{12248EDF-C495-48D2-B4D3-A16F0FC8BD14}" srcId="{736E3C84-1AE5-4FA8-B916-B286BEFBB3DC}" destId="{BA2F77CB-8632-40E4-A65C-DEEF75DBAB04}" srcOrd="1" destOrd="0" parTransId="{368671A2-E35B-4C7F-BFBF-056E8BF8DA74}" sibTransId="{D1703221-D72C-4908-99B6-B17785D53D46}"/>
    <dgm:cxn modelId="{B2BE4B1E-085B-4B45-BD4C-A1552DEDFEFC}" type="presOf" srcId="{BA2F77CB-8632-40E4-A65C-DEEF75DBAB04}" destId="{391B71BB-0F61-4BC1-AE08-BE89661504FA}" srcOrd="0" destOrd="0" presId="urn:microsoft.com/office/officeart/2005/8/layout/venn1"/>
    <dgm:cxn modelId="{F372945A-33E5-4C87-A67B-A0D4B1DF3B19}" srcId="{736E3C84-1AE5-4FA8-B916-B286BEFBB3DC}" destId="{BA48A9DD-13CC-43C9-BBEE-10B1E6691CDF}" srcOrd="2" destOrd="0" parTransId="{FD9C10FE-E93C-48F9-8D09-CF29DDAC9BF1}" sibTransId="{2C58BE88-75F7-4904-AEAB-47B243E27209}"/>
    <dgm:cxn modelId="{758B5547-D02D-40DB-A2E7-EE0D47F7AA1D}" type="presOf" srcId="{B07BE235-0A30-41FF-9604-83F26E75FB7A}" destId="{36A72E0F-2B6A-4096-8C4B-78F14A3E96D6}" srcOrd="1" destOrd="3" presId="urn:microsoft.com/office/officeart/2005/8/layout/venn1"/>
    <dgm:cxn modelId="{00EBD9B2-6F2A-4EF8-B9A3-5861472C4CAB}" type="presOf" srcId="{69D4B389-2E08-4227-A556-8D010149FD18}" destId="{FFF0F31F-5DA2-43C1-8EBD-B54951614962}" srcOrd="1" destOrd="3" presId="urn:microsoft.com/office/officeart/2005/8/layout/venn1"/>
    <dgm:cxn modelId="{4EE9B6BC-E1D9-40F1-B802-CFB43FFFBA28}" type="presOf" srcId="{56E7E30D-5E7D-47B4-858E-06870FD28B25}" destId="{391B71BB-0F61-4BC1-AE08-BE89661504FA}" srcOrd="0" destOrd="1" presId="urn:microsoft.com/office/officeart/2005/8/layout/venn1"/>
    <dgm:cxn modelId="{4318A0B9-3031-48D9-9817-80256F22B391}" type="presOf" srcId="{ED6552D5-6A2F-41B7-B5B9-471ED1772180}" destId="{8D53CAE1-DF2F-4246-8A09-857BD7AD2F23}" srcOrd="0" destOrd="0" presId="urn:microsoft.com/office/officeart/2005/8/layout/venn1"/>
    <dgm:cxn modelId="{405BCE7D-11CC-4E71-970C-7EB197238105}" type="presOf" srcId="{A19BD0B5-6ECC-4DBB-8825-E66E2BD2251A}" destId="{F4FEE077-C4B5-4CED-9374-D94CBED0E4C6}" srcOrd="0" destOrd="4" presId="urn:microsoft.com/office/officeart/2005/8/layout/venn1"/>
    <dgm:cxn modelId="{5B63787B-FBBF-4AAD-A5DE-AEF8A6C8CEDB}" srcId="{BA48A9DD-13CC-43C9-BBEE-10B1E6691CDF}" destId="{ED5AA49A-32B3-4DB9-93C2-0E1CF8FE58C4}" srcOrd="1" destOrd="0" parTransId="{A3FEE3CB-81B9-4692-8933-2529F993B98C}" sibTransId="{306CAD13-34B1-4953-AB16-470A5A04F55D}"/>
    <dgm:cxn modelId="{264CB86B-1841-46C1-AB69-9F5F678EA636}" srcId="{736E3C84-1AE5-4FA8-B916-B286BEFBB3DC}" destId="{ED6552D5-6A2F-41B7-B5B9-471ED1772180}" srcOrd="0" destOrd="0" parTransId="{02D096D4-4B9B-413A-ABDC-77A63205FD09}" sibTransId="{F3113570-E08F-4203-9BF3-854E3B606D53}"/>
    <dgm:cxn modelId="{D8469AFD-CF68-401D-888C-60501FADC56B}" type="presParOf" srcId="{38B3DE6A-D69E-48D8-8825-24D220574166}" destId="{8D53CAE1-DF2F-4246-8A09-857BD7AD2F23}" srcOrd="0" destOrd="0" presId="urn:microsoft.com/office/officeart/2005/8/layout/venn1"/>
    <dgm:cxn modelId="{0415D837-F299-40D1-99D4-D1449443FE5F}" type="presParOf" srcId="{38B3DE6A-D69E-48D8-8825-24D220574166}" destId="{FFF0F31F-5DA2-43C1-8EBD-B54951614962}" srcOrd="1" destOrd="0" presId="urn:microsoft.com/office/officeart/2005/8/layout/venn1"/>
    <dgm:cxn modelId="{DD31537A-F8EA-41FD-97EE-C10E5B361064}" type="presParOf" srcId="{38B3DE6A-D69E-48D8-8825-24D220574166}" destId="{391B71BB-0F61-4BC1-AE08-BE89661504FA}" srcOrd="2" destOrd="0" presId="urn:microsoft.com/office/officeart/2005/8/layout/venn1"/>
    <dgm:cxn modelId="{9C9ACE06-800F-491C-95A2-EA9E3F493AB2}" type="presParOf" srcId="{38B3DE6A-D69E-48D8-8825-24D220574166}" destId="{AC51718B-5027-408C-B539-B47AD6145990}" srcOrd="3" destOrd="0" presId="urn:microsoft.com/office/officeart/2005/8/layout/venn1"/>
    <dgm:cxn modelId="{66C020F1-14B9-48F6-A1EB-39F45E6CE3D0}" type="presParOf" srcId="{38B3DE6A-D69E-48D8-8825-24D220574166}" destId="{F4FEE077-C4B5-4CED-9374-D94CBED0E4C6}" srcOrd="4" destOrd="0" presId="urn:microsoft.com/office/officeart/2005/8/layout/venn1"/>
    <dgm:cxn modelId="{CF4FA1C5-7C55-48B5-AB71-D0F9F8D83263}" type="presParOf" srcId="{38B3DE6A-D69E-48D8-8825-24D220574166}" destId="{36A72E0F-2B6A-4096-8C4B-78F14A3E96D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53CAE1-DF2F-4246-8A09-857BD7AD2F23}">
      <dsp:nvSpPr>
        <dsp:cNvPr id="0" name=""/>
        <dsp:cNvSpPr/>
      </dsp:nvSpPr>
      <dsp:spPr>
        <a:xfrm>
          <a:off x="2283445" y="318546"/>
          <a:ext cx="3206170" cy="280107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500028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Политика регулятора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  <a:p>
          <a:pPr marL="85725" lvl="1" indent="-8572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Значительный объем отозванных лицензий в последние 2 года</a:t>
          </a:r>
        </a:p>
        <a:p>
          <a:pPr marL="85725" lvl="1" indent="-8572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Усиление контроля за сомнительными банковскими практиками</a:t>
          </a:r>
        </a:p>
        <a:p>
          <a:pPr marL="85725" lvl="1" indent="-8572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Basel III</a:t>
          </a:r>
        </a:p>
      </dsp:txBody>
      <dsp:txXfrm>
        <a:off x="2710934" y="808733"/>
        <a:ext cx="2351191" cy="1260482"/>
      </dsp:txXfrm>
    </dsp:sp>
    <dsp:sp modelId="{391B71BB-0F61-4BC1-AE08-BE89661504FA}">
      <dsp:nvSpPr>
        <dsp:cNvPr id="0" name=""/>
        <dsp:cNvSpPr/>
      </dsp:nvSpPr>
      <dsp:spPr>
        <a:xfrm>
          <a:off x="3447667" y="2269305"/>
          <a:ext cx="3153507" cy="2841436"/>
        </a:xfrm>
        <a:prstGeom prst="ellipse">
          <a:avLst/>
        </a:prstGeom>
        <a:solidFill>
          <a:schemeClr val="lt1">
            <a:hueOff val="0"/>
            <a:satOff val="0"/>
            <a:lumOff val="0"/>
            <a:alpha val="83000"/>
          </a:schemeClr>
        </a:solidFill>
        <a:ln w="38100" cap="flat" cmpd="sng" algn="ctr">
          <a:solidFill>
            <a:srgbClr val="500028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Консолидация банковского сектора как государственный приоритет</a:t>
          </a:r>
        </a:p>
        <a:p>
          <a:pPr marL="85725" lvl="1" indent="-8572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Сокращение общего числа кредитных организаций в РФ</a:t>
          </a:r>
        </a:p>
        <a:p>
          <a:pPr marL="85725" lvl="1" indent="-8572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Подготовка состава системно значимых банков</a:t>
          </a:r>
        </a:p>
      </dsp:txBody>
      <dsp:txXfrm>
        <a:off x="4412115" y="3003343"/>
        <a:ext cx="1892104" cy="1562789"/>
      </dsp:txXfrm>
    </dsp:sp>
    <dsp:sp modelId="{F4FEE077-C4B5-4CED-9374-D94CBED0E4C6}">
      <dsp:nvSpPr>
        <dsp:cNvPr id="0" name=""/>
        <dsp:cNvSpPr/>
      </dsp:nvSpPr>
      <dsp:spPr>
        <a:xfrm>
          <a:off x="1137907" y="2269305"/>
          <a:ext cx="3221465" cy="284143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500028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Усложнение общей ситуации в экономике и на финансовом рынке</a:t>
          </a:r>
        </a:p>
        <a:p>
          <a:pPr marL="180975" lvl="1" indent="-18097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u="sng" kern="1200" dirty="0" smtClean="0">
              <a:latin typeface="Arial" pitchFamily="34" charset="0"/>
              <a:cs typeface="Arial" pitchFamily="34" charset="0"/>
            </a:rPr>
            <a:t>Политические и глобальные риски</a:t>
          </a:r>
        </a:p>
        <a:p>
          <a:pPr marL="180975" lvl="1" indent="-18097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Экономический рост</a:t>
          </a:r>
        </a:p>
        <a:p>
          <a:pPr marL="180975" lvl="1" indent="-18097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Ликвидность</a:t>
          </a:r>
        </a:p>
        <a:p>
          <a:pPr marL="180975" lvl="1" indent="-18097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Системные риски банковского сектора</a:t>
          </a:r>
        </a:p>
        <a:p>
          <a:pPr marL="180975" lvl="1" indent="-18097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>
              <a:latin typeface="Arial" pitchFamily="34" charset="0"/>
              <a:cs typeface="Arial" pitchFamily="34" charset="0"/>
            </a:rPr>
            <a:t>Волатильность</a:t>
          </a:r>
          <a:r>
            <a:rPr lang="ru-RU" sz="1200" kern="1200" dirty="0" smtClean="0">
              <a:latin typeface="Arial" pitchFamily="34" charset="0"/>
              <a:cs typeface="Arial" pitchFamily="34" charset="0"/>
            </a:rPr>
            <a:t> финансовых рынков</a:t>
          </a:r>
        </a:p>
      </dsp:txBody>
      <dsp:txXfrm>
        <a:off x="1441262" y="3003343"/>
        <a:ext cx="1932879" cy="1562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94113C9-7919-45A4-9D6E-FEF0DB72676D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50B0910-6AB3-4CF0-9F74-34E8AC871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051EDB-872E-42E0-A8B6-58D81F8FCB90}" type="datetimeFigureOut">
              <a:rPr lang="ru-RU"/>
              <a:pPr>
                <a:defRPr/>
              </a:pPr>
              <a:t>05.09.2014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6ED66C0-B387-4B27-84BD-DE2E85E31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D66C0-B387-4B27-84BD-DE2E85E312F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D66C0-B387-4B27-84BD-DE2E85E312F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D66C0-B387-4B27-84BD-DE2E85E312F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baseline="0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4E10A4-F2CF-4791-990B-2BB660D0A1D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D66C0-B387-4B27-84BD-DE2E85E312F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D66C0-B387-4B27-84BD-DE2E85E312F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D66C0-B387-4B27-84BD-DE2E85E312F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D66C0-B387-4B27-84BD-DE2E85E312F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6B4E0-16B4-49C9-82F6-715DBD5F0659}" type="datetime1">
              <a:rPr lang="ru-RU"/>
              <a:pPr>
                <a:defRPr/>
              </a:pPr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33F5A-0878-4611-8FF8-2A36BBFB9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20B5-8592-4822-9F3F-0653692007B5}" type="datetime1">
              <a:rPr lang="ru-RU"/>
              <a:pPr>
                <a:defRPr/>
              </a:pPr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96F8D-5AA8-451B-BF5F-35169CCC8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AC3B2-5EED-4E90-97E2-6E760383BAEB}" type="datetime1">
              <a:rPr lang="ru-RU"/>
              <a:pPr>
                <a:defRPr/>
              </a:pPr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A69BB-6ECA-49F7-9A94-9A9A02220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8" descr="NAVON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427039"/>
            <a:ext cx="243242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15925" y="385763"/>
            <a:ext cx="3238500" cy="412750"/>
            <a:chOff x="257" y="242"/>
            <a:chExt cx="1674" cy="231"/>
          </a:xfrm>
        </p:grpSpPr>
        <p:sp>
          <p:nvSpPr>
            <p:cNvPr id="4" name="Freeform 11"/>
            <p:cNvSpPr>
              <a:spLocks/>
            </p:cNvSpPr>
            <p:nvPr userDrawn="1"/>
          </p:nvSpPr>
          <p:spPr bwMode="auto">
            <a:xfrm>
              <a:off x="938" y="246"/>
              <a:ext cx="10" cy="2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06"/>
                </a:cxn>
                <a:cxn ang="0">
                  <a:pos x="2" y="109"/>
                </a:cxn>
                <a:cxn ang="0">
                  <a:pos x="5" y="106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5" h="109">
                  <a:moveTo>
                    <a:pt x="0" y="2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4" y="109"/>
                    <a:pt x="5" y="108"/>
                    <a:pt x="5" y="10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 userDrawn="1"/>
          </p:nvSpPr>
          <p:spPr bwMode="auto">
            <a:xfrm>
              <a:off x="492" y="248"/>
              <a:ext cx="68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" name="Freeform 13"/>
            <p:cNvSpPr>
              <a:spLocks/>
            </p:cNvSpPr>
            <p:nvPr userDrawn="1"/>
          </p:nvSpPr>
          <p:spPr bwMode="auto">
            <a:xfrm>
              <a:off x="582" y="248"/>
              <a:ext cx="148" cy="2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0"/>
                </a:cxn>
                <a:cxn ang="0">
                  <a:pos x="150" y="52"/>
                </a:cxn>
                <a:cxn ang="0">
                  <a:pos x="66" y="52"/>
                </a:cxn>
                <a:cxn ang="0">
                  <a:pos x="66" y="86"/>
                </a:cxn>
                <a:cxn ang="0">
                  <a:pos x="140" y="86"/>
                </a:cxn>
                <a:cxn ang="0">
                  <a:pos x="140" y="139"/>
                </a:cxn>
                <a:cxn ang="0">
                  <a:pos x="66" y="139"/>
                </a:cxn>
                <a:cxn ang="0">
                  <a:pos x="66" y="213"/>
                </a:cxn>
                <a:cxn ang="0">
                  <a:pos x="0" y="213"/>
                </a:cxn>
                <a:cxn ang="0">
                  <a:pos x="0" y="0"/>
                </a:cxn>
              </a:cxnLst>
              <a:rect l="0" t="0" r="r" b="b"/>
              <a:pathLst>
                <a:path w="150" h="213">
                  <a:moveTo>
                    <a:pt x="0" y="0"/>
                  </a:moveTo>
                  <a:lnTo>
                    <a:pt x="150" y="0"/>
                  </a:lnTo>
                  <a:lnTo>
                    <a:pt x="150" y="52"/>
                  </a:lnTo>
                  <a:lnTo>
                    <a:pt x="66" y="52"/>
                  </a:lnTo>
                  <a:lnTo>
                    <a:pt x="66" y="86"/>
                  </a:lnTo>
                  <a:lnTo>
                    <a:pt x="140" y="86"/>
                  </a:lnTo>
                  <a:lnTo>
                    <a:pt x="140" y="139"/>
                  </a:lnTo>
                  <a:lnTo>
                    <a:pt x="66" y="139"/>
                  </a:lnTo>
                  <a:lnTo>
                    <a:pt x="66" y="213"/>
                  </a:lnTo>
                  <a:lnTo>
                    <a:pt x="0" y="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auto">
            <a:xfrm>
              <a:off x="740" y="244"/>
              <a:ext cx="152" cy="221"/>
            </a:xfrm>
            <a:custGeom>
              <a:avLst/>
              <a:gdLst/>
              <a:ahLst/>
              <a:cxnLst>
                <a:cxn ang="0">
                  <a:pos x="76" y="106"/>
                </a:cxn>
                <a:cxn ang="0">
                  <a:pos x="52" y="110"/>
                </a:cxn>
                <a:cxn ang="0">
                  <a:pos x="0" y="54"/>
                </a:cxn>
                <a:cxn ang="0">
                  <a:pos x="52" y="0"/>
                </a:cxn>
                <a:cxn ang="0">
                  <a:pos x="76" y="4"/>
                </a:cxn>
                <a:cxn ang="0">
                  <a:pos x="76" y="32"/>
                </a:cxn>
                <a:cxn ang="0">
                  <a:pos x="59" y="28"/>
                </a:cxn>
                <a:cxn ang="0">
                  <a:pos x="34" y="54"/>
                </a:cxn>
                <a:cxn ang="0">
                  <a:pos x="58" y="82"/>
                </a:cxn>
                <a:cxn ang="0">
                  <a:pos x="76" y="78"/>
                </a:cxn>
                <a:cxn ang="0">
                  <a:pos x="76" y="106"/>
                </a:cxn>
              </a:cxnLst>
              <a:rect l="0" t="0" r="r" b="b"/>
              <a:pathLst>
                <a:path w="76" h="110">
                  <a:moveTo>
                    <a:pt x="76" y="106"/>
                  </a:moveTo>
                  <a:cubicBezTo>
                    <a:pt x="70" y="108"/>
                    <a:pt x="61" y="110"/>
                    <a:pt x="52" y="110"/>
                  </a:cubicBezTo>
                  <a:cubicBezTo>
                    <a:pt x="23" y="110"/>
                    <a:pt x="0" y="91"/>
                    <a:pt x="0" y="54"/>
                  </a:cubicBezTo>
                  <a:cubicBezTo>
                    <a:pt x="0" y="18"/>
                    <a:pt x="24" y="0"/>
                    <a:pt x="52" y="0"/>
                  </a:cubicBezTo>
                  <a:cubicBezTo>
                    <a:pt x="61" y="0"/>
                    <a:pt x="67" y="2"/>
                    <a:pt x="76" y="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0" y="29"/>
                    <a:pt x="65" y="28"/>
                    <a:pt x="59" y="28"/>
                  </a:cubicBezTo>
                  <a:cubicBezTo>
                    <a:pt x="45" y="28"/>
                    <a:pt x="34" y="37"/>
                    <a:pt x="34" y="54"/>
                  </a:cubicBezTo>
                  <a:cubicBezTo>
                    <a:pt x="34" y="72"/>
                    <a:pt x="44" y="82"/>
                    <a:pt x="58" y="82"/>
                  </a:cubicBezTo>
                  <a:cubicBezTo>
                    <a:pt x="64" y="82"/>
                    <a:pt x="70" y="80"/>
                    <a:pt x="76" y="78"/>
                  </a:cubicBezTo>
                  <a:lnTo>
                    <a:pt x="76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Rectangle 15"/>
            <p:cNvSpPr>
              <a:spLocks noChangeArrowheads="1"/>
            </p:cNvSpPr>
            <p:nvPr userDrawn="1"/>
          </p:nvSpPr>
          <p:spPr bwMode="auto">
            <a:xfrm>
              <a:off x="994" y="246"/>
              <a:ext cx="16" cy="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" name="Freeform 16"/>
            <p:cNvSpPr>
              <a:spLocks/>
            </p:cNvSpPr>
            <p:nvPr userDrawn="1"/>
          </p:nvSpPr>
          <p:spPr bwMode="auto">
            <a:xfrm>
              <a:off x="1022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1078" y="248"/>
              <a:ext cx="35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7"/>
                </a:cxn>
                <a:cxn ang="0">
                  <a:pos x="4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8" y="7"/>
                </a:cxn>
                <a:cxn ang="0">
                  <a:pos x="18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9" y="31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3" y="26"/>
                    <a:pt x="16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1118" y="262"/>
              <a:ext cx="53" cy="50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6" y="19"/>
                </a:cxn>
                <a:cxn ang="0">
                  <a:pos x="23" y="17"/>
                </a:cxn>
                <a:cxn ang="0">
                  <a:pos x="23" y="23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13"/>
                </a:cxn>
                <a:cxn ang="0">
                  <a:pos x="25" y="15"/>
                </a:cxn>
                <a:cxn ang="0">
                  <a:pos x="9" y="15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9" y="10"/>
                </a:cxn>
                <a:cxn ang="0">
                  <a:pos x="18" y="10"/>
                </a:cxn>
              </a:cxnLst>
              <a:rect l="0" t="0" r="r" b="b"/>
              <a:pathLst>
                <a:path w="25" h="25">
                  <a:moveTo>
                    <a:pt x="9" y="15"/>
                  </a:moveTo>
                  <a:cubicBezTo>
                    <a:pt x="9" y="18"/>
                    <a:pt x="12" y="19"/>
                    <a:pt x="16" y="19"/>
                  </a:cubicBezTo>
                  <a:cubicBezTo>
                    <a:pt x="18" y="19"/>
                    <a:pt x="20" y="19"/>
                    <a:pt x="23" y="17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0" y="24"/>
                    <a:pt x="17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22" y="0"/>
                    <a:pt x="25" y="6"/>
                    <a:pt x="25" y="13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9" y="15"/>
                  </a:lnTo>
                  <a:close/>
                  <a:moveTo>
                    <a:pt x="18" y="10"/>
                  </a:moveTo>
                  <a:cubicBezTo>
                    <a:pt x="18" y="7"/>
                    <a:pt x="16" y="5"/>
                    <a:pt x="13" y="5"/>
                  </a:cubicBezTo>
                  <a:cubicBezTo>
                    <a:pt x="10" y="5"/>
                    <a:pt x="9" y="7"/>
                    <a:pt x="9" y="10"/>
                  </a:cubicBez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" name="Freeform 19"/>
            <p:cNvSpPr>
              <a:spLocks/>
            </p:cNvSpPr>
            <p:nvPr userDrawn="1"/>
          </p:nvSpPr>
          <p:spPr bwMode="auto">
            <a:xfrm>
              <a:off x="1176" y="262"/>
              <a:ext cx="34" cy="4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4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20"/>
            <p:cNvSpPr>
              <a:spLocks/>
            </p:cNvSpPr>
            <p:nvPr userDrawn="1"/>
          </p:nvSpPr>
          <p:spPr bwMode="auto">
            <a:xfrm>
              <a:off x="1218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" name="Freeform 21"/>
            <p:cNvSpPr>
              <a:spLocks noEditPoints="1"/>
            </p:cNvSpPr>
            <p:nvPr userDrawn="1"/>
          </p:nvSpPr>
          <p:spPr bwMode="auto">
            <a:xfrm>
              <a:off x="1274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1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8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1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" name="Freeform 22"/>
            <p:cNvSpPr>
              <a:spLocks/>
            </p:cNvSpPr>
            <p:nvPr userDrawn="1"/>
          </p:nvSpPr>
          <p:spPr bwMode="auto">
            <a:xfrm>
              <a:off x="132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7"/>
                </a:cxn>
                <a:cxn ang="0">
                  <a:pos x="5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9" y="7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9" y="26"/>
                </a:cxn>
                <a:cxn ang="0">
                  <a:pos x="19" y="31"/>
                </a:cxn>
                <a:cxn ang="0">
                  <a:pos x="14" y="32"/>
                </a:cxn>
                <a:cxn ang="0">
                  <a:pos x="5" y="23"/>
                </a:cxn>
                <a:cxn ang="0">
                  <a:pos x="5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4" y="26"/>
                    <a:pt x="16" y="26"/>
                  </a:cubicBezTo>
                  <a:cubicBezTo>
                    <a:pt x="17" y="26"/>
                    <a:pt x="18" y="26"/>
                    <a:pt x="19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6" y="32"/>
                    <a:pt x="5" y="29"/>
                    <a:pt x="5" y="2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" name="Freeform 23"/>
            <p:cNvSpPr>
              <a:spLocks noEditPoints="1"/>
            </p:cNvSpPr>
            <p:nvPr userDrawn="1"/>
          </p:nvSpPr>
          <p:spPr bwMode="auto">
            <a:xfrm>
              <a:off x="1374" y="244"/>
              <a:ext cx="16" cy="68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2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16" y="66"/>
                </a:cxn>
                <a:cxn ang="0">
                  <a:pos x="0" y="66"/>
                </a:cxn>
                <a:cxn ang="0">
                  <a:pos x="0" y="18"/>
                </a:cxn>
              </a:cxnLst>
              <a:rect l="0" t="0" r="r" b="b"/>
              <a:pathLst>
                <a:path w="16" h="66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2"/>
                  </a:lnTo>
                  <a:close/>
                  <a:moveTo>
                    <a:pt x="0" y="18"/>
                  </a:moveTo>
                  <a:lnTo>
                    <a:pt x="16" y="18"/>
                  </a:lnTo>
                  <a:lnTo>
                    <a:pt x="16" y="66"/>
                  </a:lnTo>
                  <a:lnTo>
                    <a:pt x="0" y="6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" name="Freeform 24"/>
            <p:cNvSpPr>
              <a:spLocks noEditPoints="1"/>
            </p:cNvSpPr>
            <p:nvPr userDrawn="1"/>
          </p:nvSpPr>
          <p:spPr bwMode="auto">
            <a:xfrm>
              <a:off x="1398" y="262"/>
              <a:ext cx="61" cy="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0"/>
                </a:cxn>
                <a:cxn ang="0">
                  <a:pos x="28" y="12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14" y="6"/>
                </a:cxn>
                <a:cxn ang="0">
                  <a:pos x="9" y="12"/>
                </a:cxn>
                <a:cxn ang="0">
                  <a:pos x="14" y="19"/>
                </a:cxn>
                <a:cxn ang="0">
                  <a:pos x="20" y="12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cubicBezTo>
                    <a:pt x="0" y="4"/>
                    <a:pt x="6" y="0"/>
                    <a:pt x="14" y="0"/>
                  </a:cubicBezTo>
                  <a:cubicBezTo>
                    <a:pt x="22" y="0"/>
                    <a:pt x="28" y="4"/>
                    <a:pt x="28" y="12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lose/>
                  <a:moveTo>
                    <a:pt x="20" y="12"/>
                  </a:moveTo>
                  <a:cubicBezTo>
                    <a:pt x="20" y="9"/>
                    <a:pt x="18" y="6"/>
                    <a:pt x="14" y="6"/>
                  </a:cubicBezTo>
                  <a:cubicBezTo>
                    <a:pt x="11" y="6"/>
                    <a:pt x="9" y="9"/>
                    <a:pt x="9" y="12"/>
                  </a:cubicBezTo>
                  <a:cubicBezTo>
                    <a:pt x="9" y="16"/>
                    <a:pt x="11" y="19"/>
                    <a:pt x="14" y="19"/>
                  </a:cubicBezTo>
                  <a:cubicBezTo>
                    <a:pt x="18" y="19"/>
                    <a:pt x="20" y="16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" name="Freeform 25"/>
            <p:cNvSpPr>
              <a:spLocks/>
            </p:cNvSpPr>
            <p:nvPr userDrawn="1"/>
          </p:nvSpPr>
          <p:spPr bwMode="auto">
            <a:xfrm>
              <a:off x="1463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" name="Freeform 26"/>
            <p:cNvSpPr>
              <a:spLocks noEditPoints="1"/>
            </p:cNvSpPr>
            <p:nvPr userDrawn="1"/>
          </p:nvSpPr>
          <p:spPr bwMode="auto">
            <a:xfrm>
              <a:off x="1519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2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2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9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2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" name="Rectangle 27"/>
            <p:cNvSpPr>
              <a:spLocks noChangeArrowheads="1"/>
            </p:cNvSpPr>
            <p:nvPr userDrawn="1"/>
          </p:nvSpPr>
          <p:spPr bwMode="auto">
            <a:xfrm>
              <a:off x="1579" y="242"/>
              <a:ext cx="16" cy="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" name="Freeform 28"/>
            <p:cNvSpPr>
              <a:spLocks/>
            </p:cNvSpPr>
            <p:nvPr userDrawn="1"/>
          </p:nvSpPr>
          <p:spPr bwMode="auto">
            <a:xfrm>
              <a:off x="994" y="334"/>
              <a:ext cx="42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13"/>
                </a:cxn>
                <a:cxn ang="0">
                  <a:pos x="16" y="13"/>
                </a:cxn>
                <a:cxn ang="0">
                  <a:pos x="16" y="27"/>
                </a:cxn>
                <a:cxn ang="0">
                  <a:pos x="42" y="27"/>
                </a:cxn>
                <a:cxn ang="0">
                  <a:pos x="42" y="39"/>
                </a:cxn>
                <a:cxn ang="0">
                  <a:pos x="16" y="39"/>
                </a:cxn>
                <a:cxn ang="0">
                  <a:pos x="16" y="65"/>
                </a:cxn>
                <a:cxn ang="0">
                  <a:pos x="0" y="65"/>
                </a:cxn>
                <a:cxn ang="0">
                  <a:pos x="0" y="0"/>
                </a:cxn>
              </a:cxnLst>
              <a:rect l="0" t="0" r="r" b="b"/>
              <a:pathLst>
                <a:path w="42" h="65">
                  <a:moveTo>
                    <a:pt x="0" y="0"/>
                  </a:moveTo>
                  <a:lnTo>
                    <a:pt x="42" y="0"/>
                  </a:lnTo>
                  <a:lnTo>
                    <a:pt x="42" y="13"/>
                  </a:lnTo>
                  <a:lnTo>
                    <a:pt x="16" y="13"/>
                  </a:lnTo>
                  <a:lnTo>
                    <a:pt x="16" y="27"/>
                  </a:lnTo>
                  <a:lnTo>
                    <a:pt x="42" y="27"/>
                  </a:lnTo>
                  <a:lnTo>
                    <a:pt x="42" y="39"/>
                  </a:lnTo>
                  <a:lnTo>
                    <a:pt x="16" y="39"/>
                  </a:lnTo>
                  <a:lnTo>
                    <a:pt x="16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" name="Freeform 29"/>
            <p:cNvSpPr>
              <a:spLocks noEditPoints="1"/>
            </p:cNvSpPr>
            <p:nvPr userDrawn="1"/>
          </p:nvSpPr>
          <p:spPr bwMode="auto">
            <a:xfrm>
              <a:off x="1046" y="330"/>
              <a:ext cx="16" cy="69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3"/>
                </a:cxn>
                <a:cxn ang="0">
                  <a:pos x="0" y="21"/>
                </a:cxn>
                <a:cxn ang="0">
                  <a:pos x="16" y="21"/>
                </a:cxn>
                <a:cxn ang="0">
                  <a:pos x="16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6" h="69">
                  <a:moveTo>
                    <a:pt x="16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3"/>
                  </a:lnTo>
                  <a:close/>
                  <a:moveTo>
                    <a:pt x="0" y="21"/>
                  </a:moveTo>
                  <a:lnTo>
                    <a:pt x="16" y="21"/>
                  </a:lnTo>
                  <a:lnTo>
                    <a:pt x="16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" name="Freeform 30"/>
            <p:cNvSpPr>
              <a:spLocks/>
            </p:cNvSpPr>
            <p:nvPr userDrawn="1"/>
          </p:nvSpPr>
          <p:spPr bwMode="auto">
            <a:xfrm>
              <a:off x="1072" y="349"/>
              <a:ext cx="53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2"/>
                    <a:pt x="13" y="0"/>
                    <a:pt x="17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9" y="9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" name="Freeform 31"/>
            <p:cNvSpPr>
              <a:spLocks noEditPoints="1"/>
            </p:cNvSpPr>
            <p:nvPr userDrawn="1"/>
          </p:nvSpPr>
          <p:spPr bwMode="auto">
            <a:xfrm>
              <a:off x="1130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7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6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" name="Freeform 32"/>
            <p:cNvSpPr>
              <a:spLocks/>
            </p:cNvSpPr>
            <p:nvPr userDrawn="1"/>
          </p:nvSpPr>
          <p:spPr bwMode="auto">
            <a:xfrm>
              <a:off x="1188" y="349"/>
              <a:ext cx="49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1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10"/>
                </a:cxn>
                <a:cxn ang="0">
                  <a:pos x="25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5" h="25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2"/>
                    <a:pt x="12" y="0"/>
                    <a:pt x="16" y="0"/>
                  </a:cubicBezTo>
                  <a:cubicBezTo>
                    <a:pt x="23" y="0"/>
                    <a:pt x="25" y="5"/>
                    <a:pt x="25" y="1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6" name="Freeform 33"/>
            <p:cNvSpPr>
              <a:spLocks/>
            </p:cNvSpPr>
            <p:nvPr userDrawn="1"/>
          </p:nvSpPr>
          <p:spPr bwMode="auto">
            <a:xfrm>
              <a:off x="1246" y="349"/>
              <a:ext cx="40" cy="52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5" y="19"/>
                </a:cxn>
                <a:cxn ang="0">
                  <a:pos x="20" y="18"/>
                </a:cxn>
                <a:cxn ang="0">
                  <a:pos x="20" y="24"/>
                </a:cxn>
                <a:cxn ang="0">
                  <a:pos x="13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0" y="1"/>
                </a:cxn>
                <a:cxn ang="0">
                  <a:pos x="19" y="8"/>
                </a:cxn>
              </a:cxnLst>
              <a:rect l="0" t="0" r="r" b="b"/>
              <a:pathLst>
                <a:path w="20" h="25">
                  <a:moveTo>
                    <a:pt x="19" y="8"/>
                  </a:moveTo>
                  <a:cubicBezTo>
                    <a:pt x="18" y="7"/>
                    <a:pt x="16" y="6"/>
                    <a:pt x="14" y="6"/>
                  </a:cubicBezTo>
                  <a:cubicBezTo>
                    <a:pt x="11" y="6"/>
                    <a:pt x="8" y="9"/>
                    <a:pt x="8" y="13"/>
                  </a:cubicBezTo>
                  <a:cubicBezTo>
                    <a:pt x="8" y="17"/>
                    <a:pt x="11" y="19"/>
                    <a:pt x="15" y="19"/>
                  </a:cubicBezTo>
                  <a:cubicBezTo>
                    <a:pt x="17" y="19"/>
                    <a:pt x="19" y="19"/>
                    <a:pt x="20" y="18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5"/>
                    <a:pt x="16" y="25"/>
                    <a:pt x="13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6" y="0"/>
                    <a:pt x="18" y="1"/>
                    <a:pt x="20" y="1"/>
                  </a:cubicBezTo>
                  <a:lnTo>
                    <a:pt x="1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 userDrawn="1"/>
          </p:nvSpPr>
          <p:spPr bwMode="auto">
            <a:xfrm>
              <a:off x="1290" y="349"/>
              <a:ext cx="50" cy="52"/>
            </a:xfrm>
            <a:custGeom>
              <a:avLst/>
              <a:gdLst/>
              <a:ahLst/>
              <a:cxnLst>
                <a:cxn ang="0">
                  <a:pos x="8" y="15"/>
                </a:cxn>
                <a:cxn ang="0">
                  <a:pos x="15" y="20"/>
                </a:cxn>
                <a:cxn ang="0">
                  <a:pos x="23" y="18"/>
                </a:cxn>
                <a:cxn ang="0">
                  <a:pos x="23" y="24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5" y="14"/>
                </a:cxn>
                <a:cxn ang="0">
                  <a:pos x="25" y="15"/>
                </a:cxn>
                <a:cxn ang="0">
                  <a:pos x="8" y="15"/>
                </a:cxn>
                <a:cxn ang="0">
                  <a:pos x="17" y="10"/>
                </a:cxn>
                <a:cxn ang="0">
                  <a:pos x="13" y="5"/>
                </a:cxn>
                <a:cxn ang="0">
                  <a:pos x="8" y="10"/>
                </a:cxn>
                <a:cxn ang="0">
                  <a:pos x="17" y="10"/>
                </a:cxn>
              </a:cxnLst>
              <a:rect l="0" t="0" r="r" b="b"/>
              <a:pathLst>
                <a:path w="25" h="25">
                  <a:moveTo>
                    <a:pt x="8" y="15"/>
                  </a:moveTo>
                  <a:cubicBezTo>
                    <a:pt x="9" y="18"/>
                    <a:pt x="11" y="20"/>
                    <a:pt x="15" y="20"/>
                  </a:cubicBezTo>
                  <a:cubicBezTo>
                    <a:pt x="18" y="20"/>
                    <a:pt x="20" y="19"/>
                    <a:pt x="23" y="18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0" y="25"/>
                    <a:pt x="17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22" y="0"/>
                    <a:pt x="25" y="6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8" y="15"/>
                  </a:lnTo>
                  <a:close/>
                  <a:moveTo>
                    <a:pt x="17" y="10"/>
                  </a:moveTo>
                  <a:cubicBezTo>
                    <a:pt x="17" y="8"/>
                    <a:pt x="16" y="5"/>
                    <a:pt x="13" y="5"/>
                  </a:cubicBezTo>
                  <a:cubicBezTo>
                    <a:pt x="10" y="5"/>
                    <a:pt x="8" y="8"/>
                    <a:pt x="8" y="10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8" name="Freeform 35"/>
            <p:cNvSpPr>
              <a:spLocks/>
            </p:cNvSpPr>
            <p:nvPr userDrawn="1"/>
          </p:nvSpPr>
          <p:spPr bwMode="auto">
            <a:xfrm>
              <a:off x="1372" y="332"/>
              <a:ext cx="56" cy="68"/>
            </a:xfrm>
            <a:custGeom>
              <a:avLst/>
              <a:gdLst/>
              <a:ahLst/>
              <a:cxnLst>
                <a:cxn ang="0">
                  <a:pos x="28" y="32"/>
                </a:cxn>
                <a:cxn ang="0">
                  <a:pos x="19" y="33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8" y="2"/>
                </a:cxn>
                <a:cxn ang="0">
                  <a:pos x="27" y="9"/>
                </a:cxn>
                <a:cxn ang="0">
                  <a:pos x="19" y="6"/>
                </a:cxn>
                <a:cxn ang="0">
                  <a:pos x="9" y="17"/>
                </a:cxn>
                <a:cxn ang="0">
                  <a:pos x="20" y="27"/>
                </a:cxn>
                <a:cxn ang="0">
                  <a:pos x="28" y="25"/>
                </a:cxn>
                <a:cxn ang="0">
                  <a:pos x="28" y="32"/>
                </a:cxn>
              </a:cxnLst>
              <a:rect l="0" t="0" r="r" b="b"/>
              <a:pathLst>
                <a:path w="28" h="33">
                  <a:moveTo>
                    <a:pt x="28" y="32"/>
                  </a:moveTo>
                  <a:cubicBezTo>
                    <a:pt x="26" y="32"/>
                    <a:pt x="23" y="33"/>
                    <a:pt x="19" y="33"/>
                  </a:cubicBezTo>
                  <a:cubicBezTo>
                    <a:pt x="10" y="33"/>
                    <a:pt x="0" y="29"/>
                    <a:pt x="0" y="17"/>
                  </a:cubicBezTo>
                  <a:cubicBezTo>
                    <a:pt x="0" y="6"/>
                    <a:pt x="8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3" y="6"/>
                    <a:pt x="9" y="11"/>
                    <a:pt x="9" y="17"/>
                  </a:cubicBezTo>
                  <a:cubicBezTo>
                    <a:pt x="9" y="23"/>
                    <a:pt x="13" y="27"/>
                    <a:pt x="20" y="27"/>
                  </a:cubicBezTo>
                  <a:cubicBezTo>
                    <a:pt x="22" y="27"/>
                    <a:pt x="25" y="26"/>
                    <a:pt x="28" y="25"/>
                  </a:cubicBez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9" name="Freeform 36"/>
            <p:cNvSpPr>
              <a:spLocks noEditPoints="1"/>
            </p:cNvSpPr>
            <p:nvPr userDrawn="1"/>
          </p:nvSpPr>
          <p:spPr bwMode="auto">
            <a:xfrm>
              <a:off x="1432" y="349"/>
              <a:ext cx="57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0" name="Freeform 37"/>
            <p:cNvSpPr>
              <a:spLocks/>
            </p:cNvSpPr>
            <p:nvPr userDrawn="1"/>
          </p:nvSpPr>
          <p:spPr bwMode="auto">
            <a:xfrm>
              <a:off x="1495" y="349"/>
              <a:ext cx="34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5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1" name="Freeform 38"/>
            <p:cNvSpPr>
              <a:spLocks noEditPoints="1"/>
            </p:cNvSpPr>
            <p:nvPr userDrawn="1"/>
          </p:nvSpPr>
          <p:spPr bwMode="auto">
            <a:xfrm>
              <a:off x="1535" y="349"/>
              <a:ext cx="53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7" y="12"/>
                </a:cxn>
                <a:cxn ang="0">
                  <a:pos x="16" y="25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34"/>
                </a:cxn>
                <a:cxn ang="0">
                  <a:pos x="0" y="34"/>
                </a:cxn>
                <a:cxn ang="0">
                  <a:pos x="0" y="1"/>
                </a:cxn>
                <a:cxn ang="0">
                  <a:pos x="13" y="6"/>
                </a:cxn>
                <a:cxn ang="0">
                  <a:pos x="8" y="13"/>
                </a:cxn>
                <a:cxn ang="0">
                  <a:pos x="13" y="19"/>
                </a:cxn>
                <a:cxn ang="0">
                  <a:pos x="18" y="12"/>
                </a:cxn>
                <a:cxn ang="0">
                  <a:pos x="13" y="6"/>
                </a:cxn>
              </a:cxnLst>
              <a:rect l="0" t="0" r="r" b="b"/>
              <a:pathLst>
                <a:path w="27" h="34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3" y="0"/>
                    <a:pt x="27" y="6"/>
                    <a:pt x="27" y="12"/>
                  </a:cubicBezTo>
                  <a:cubicBezTo>
                    <a:pt x="27" y="19"/>
                    <a:pt x="23" y="25"/>
                    <a:pt x="16" y="25"/>
                  </a:cubicBezTo>
                  <a:cubicBezTo>
                    <a:pt x="13" y="25"/>
                    <a:pt x="10" y="24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  <a:moveTo>
                    <a:pt x="13" y="6"/>
                  </a:move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1" y="19"/>
                    <a:pt x="13" y="19"/>
                  </a:cubicBezTo>
                  <a:cubicBezTo>
                    <a:pt x="16" y="19"/>
                    <a:pt x="18" y="16"/>
                    <a:pt x="18" y="12"/>
                  </a:cubicBezTo>
                  <a:cubicBezTo>
                    <a:pt x="18" y="9"/>
                    <a:pt x="17" y="6"/>
                    <a:pt x="13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2" name="Freeform 39"/>
            <p:cNvSpPr>
              <a:spLocks noEditPoints="1"/>
            </p:cNvSpPr>
            <p:nvPr userDrawn="1"/>
          </p:nvSpPr>
          <p:spPr bwMode="auto">
            <a:xfrm>
              <a:off x="1593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3" name="Freeform 40"/>
            <p:cNvSpPr>
              <a:spLocks/>
            </p:cNvSpPr>
            <p:nvPr userDrawn="1"/>
          </p:nvSpPr>
          <p:spPr bwMode="auto">
            <a:xfrm>
              <a:off x="1655" y="349"/>
              <a:ext cx="36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5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7" y="7"/>
                </a:cxn>
              </a:cxnLst>
              <a:rect l="0" t="0" r="r" b="b"/>
              <a:pathLst>
                <a:path w="18" h="25">
                  <a:moveTo>
                    <a:pt x="17" y="7"/>
                  </a:moveTo>
                  <a:cubicBezTo>
                    <a:pt x="16" y="7"/>
                    <a:pt x="16" y="7"/>
                    <a:pt x="15" y="7"/>
                  </a:cubicBezTo>
                  <a:cubicBezTo>
                    <a:pt x="11" y="7"/>
                    <a:pt x="9" y="10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4" name="Freeform 41"/>
            <p:cNvSpPr>
              <a:spLocks noEditPoints="1"/>
            </p:cNvSpPr>
            <p:nvPr userDrawn="1"/>
          </p:nvSpPr>
          <p:spPr bwMode="auto">
            <a:xfrm>
              <a:off x="1693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6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5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5" name="Freeform 42"/>
            <p:cNvSpPr>
              <a:spLocks/>
            </p:cNvSpPr>
            <p:nvPr userDrawn="1"/>
          </p:nvSpPr>
          <p:spPr bwMode="auto">
            <a:xfrm>
              <a:off x="1747" y="334"/>
              <a:ext cx="38" cy="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13"/>
                </a:cxn>
                <a:cxn ang="0">
                  <a:pos x="12" y="13"/>
                </a:cxn>
                <a:cxn ang="0">
                  <a:pos x="12" y="22"/>
                </a:cxn>
                <a:cxn ang="0">
                  <a:pos x="16" y="27"/>
                </a:cxn>
                <a:cxn ang="0">
                  <a:pos x="18" y="26"/>
                </a:cxn>
                <a:cxn ang="0">
                  <a:pos x="19" y="32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8"/>
                </a:cxn>
              </a:cxnLst>
              <a:rect l="0" t="0" r="r" b="b"/>
              <a:pathLst>
                <a:path w="19" h="32">
                  <a:moveTo>
                    <a:pt x="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3" y="27"/>
                    <a:pt x="16" y="27"/>
                  </a:cubicBezTo>
                  <a:cubicBezTo>
                    <a:pt x="17" y="27"/>
                    <a:pt x="17" y="26"/>
                    <a:pt x="18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2"/>
                    <a:pt x="15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6" name="Freeform 43"/>
            <p:cNvSpPr>
              <a:spLocks noEditPoints="1"/>
            </p:cNvSpPr>
            <p:nvPr userDrawn="1"/>
          </p:nvSpPr>
          <p:spPr bwMode="auto">
            <a:xfrm>
              <a:off x="1791" y="330"/>
              <a:ext cx="18" cy="69"/>
            </a:xfrm>
            <a:custGeom>
              <a:avLst/>
              <a:gdLst/>
              <a:ahLst/>
              <a:cxnLst>
                <a:cxn ang="0">
                  <a:pos x="18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13"/>
                </a:cxn>
                <a:cxn ang="0">
                  <a:pos x="0" y="21"/>
                </a:cxn>
                <a:cxn ang="0">
                  <a:pos x="18" y="21"/>
                </a:cxn>
                <a:cxn ang="0">
                  <a:pos x="18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8" h="69">
                  <a:moveTo>
                    <a:pt x="18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3"/>
                  </a:lnTo>
                  <a:close/>
                  <a:moveTo>
                    <a:pt x="0" y="21"/>
                  </a:moveTo>
                  <a:lnTo>
                    <a:pt x="18" y="21"/>
                  </a:lnTo>
                  <a:lnTo>
                    <a:pt x="18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7" name="Freeform 44"/>
            <p:cNvSpPr>
              <a:spLocks noEditPoints="1"/>
            </p:cNvSpPr>
            <p:nvPr userDrawn="1"/>
          </p:nvSpPr>
          <p:spPr bwMode="auto">
            <a:xfrm>
              <a:off x="1817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8" name="Freeform 45"/>
            <p:cNvSpPr>
              <a:spLocks/>
            </p:cNvSpPr>
            <p:nvPr userDrawn="1"/>
          </p:nvSpPr>
          <p:spPr bwMode="auto">
            <a:xfrm>
              <a:off x="1879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6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6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9" name="Freeform 46"/>
            <p:cNvSpPr>
              <a:spLocks/>
            </p:cNvSpPr>
            <p:nvPr userDrawn="1"/>
          </p:nvSpPr>
          <p:spPr bwMode="auto">
            <a:xfrm>
              <a:off x="990" y="425"/>
              <a:ext cx="48" cy="38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34" y="38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6" y="38"/>
                </a:cxn>
                <a:cxn ang="0">
                  <a:pos x="10" y="3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38" y="38"/>
                </a:cxn>
              </a:cxnLst>
              <a:rect l="0" t="0" r="r" b="b"/>
              <a:pathLst>
                <a:path w="48" h="38">
                  <a:moveTo>
                    <a:pt x="38" y="38"/>
                  </a:moveTo>
                  <a:lnTo>
                    <a:pt x="34" y="3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0" name="Freeform 47"/>
            <p:cNvSpPr>
              <a:spLocks noEditPoints="1"/>
            </p:cNvSpPr>
            <p:nvPr userDrawn="1"/>
          </p:nvSpPr>
          <p:spPr bwMode="auto">
            <a:xfrm>
              <a:off x="1040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1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1" y="10"/>
                    <a:pt x="11" y="7"/>
                  </a:cubicBezTo>
                  <a:cubicBezTo>
                    <a:pt x="11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1" name="Freeform 48"/>
            <p:cNvSpPr>
              <a:spLocks/>
            </p:cNvSpPr>
            <p:nvPr userDrawn="1"/>
          </p:nvSpPr>
          <p:spPr bwMode="auto">
            <a:xfrm>
              <a:off x="1070" y="435"/>
              <a:ext cx="11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2" name="Rectangle 49"/>
            <p:cNvSpPr>
              <a:spLocks noChangeArrowheads="1"/>
            </p:cNvSpPr>
            <p:nvPr userDrawn="1"/>
          </p:nvSpPr>
          <p:spPr bwMode="auto">
            <a:xfrm>
              <a:off x="1088" y="423"/>
              <a:ext cx="2" cy="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3" name="Freeform 50"/>
            <p:cNvSpPr>
              <a:spLocks noEditPoints="1"/>
            </p:cNvSpPr>
            <p:nvPr userDrawn="1"/>
          </p:nvSpPr>
          <p:spPr bwMode="auto">
            <a:xfrm>
              <a:off x="1096" y="423"/>
              <a:ext cx="25" cy="40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10" y="20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0"/>
                </a:cxn>
                <a:cxn ang="0">
                  <a:pos x="6" y="19"/>
                </a:cxn>
                <a:cxn ang="0">
                  <a:pos x="10" y="13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6" y="19"/>
                </a:cxn>
              </a:cxnLst>
              <a:rect l="0" t="0" r="r" b="b"/>
              <a:pathLst>
                <a:path w="12" h="20">
                  <a:moveTo>
                    <a:pt x="1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9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9"/>
                    <a:pt x="2" y="6"/>
                    <a:pt x="6" y="6"/>
                  </a:cubicBezTo>
                  <a:cubicBezTo>
                    <a:pt x="8" y="6"/>
                    <a:pt x="10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20"/>
                  </a:lnTo>
                  <a:close/>
                  <a:moveTo>
                    <a:pt x="6" y="19"/>
                  </a:moveTo>
                  <a:cubicBezTo>
                    <a:pt x="9" y="19"/>
                    <a:pt x="10" y="15"/>
                    <a:pt x="10" y="13"/>
                  </a:cubicBezTo>
                  <a:cubicBezTo>
                    <a:pt x="10" y="11"/>
                    <a:pt x="9" y="7"/>
                    <a:pt x="6" y="7"/>
                  </a:cubicBezTo>
                  <a:cubicBezTo>
                    <a:pt x="3" y="7"/>
                    <a:pt x="2" y="10"/>
                    <a:pt x="2" y="13"/>
                  </a:cubicBezTo>
                  <a:cubicBezTo>
                    <a:pt x="2" y="16"/>
                    <a:pt x="3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4" name="Freeform 51"/>
            <p:cNvSpPr>
              <a:spLocks noEditPoints="1"/>
            </p:cNvSpPr>
            <p:nvPr userDrawn="1"/>
          </p:nvSpPr>
          <p:spPr bwMode="auto">
            <a:xfrm>
              <a:off x="1140" y="425"/>
              <a:ext cx="22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1" y="13"/>
                </a:cxn>
                <a:cxn ang="0">
                  <a:pos x="4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9" y="13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17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9" y="5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8"/>
                </a:cxn>
              </a:cxnLst>
              <a:rect l="0" t="0" r="r" b="b"/>
              <a:pathLst>
                <a:path w="11" h="19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9"/>
                    <a:pt x="11" y="11"/>
                    <a:pt x="11" y="13"/>
                  </a:cubicBezTo>
                  <a:cubicBezTo>
                    <a:pt x="11" y="17"/>
                    <a:pt x="8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2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9" y="16"/>
                    <a:pt x="9" y="13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2" y="10"/>
                    <a:pt x="2" y="10"/>
                  </a:cubicBezTo>
                  <a:lnTo>
                    <a:pt x="2" y="17"/>
                  </a:lnTo>
                  <a:close/>
                  <a:moveTo>
                    <a:pt x="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9" y="8"/>
                    <a:pt x="9" y="5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5" name="Freeform 52"/>
            <p:cNvSpPr>
              <a:spLocks noEditPoints="1"/>
            </p:cNvSpPr>
            <p:nvPr userDrawn="1"/>
          </p:nvSpPr>
          <p:spPr bwMode="auto">
            <a:xfrm>
              <a:off x="1168" y="435"/>
              <a:ext cx="21" cy="28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" y="10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7"/>
                </a:cxn>
              </a:cxnLst>
              <a:rect l="0" t="0" r="r" b="b"/>
              <a:pathLst>
                <a:path w="10" h="14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3"/>
                    <a:pt x="6" y="14"/>
                    <a:pt x="4" y="14"/>
                  </a:cubicBezTo>
                  <a:cubicBezTo>
                    <a:pt x="0" y="14"/>
                    <a:pt x="0" y="11"/>
                    <a:pt x="0" y="10"/>
                  </a:cubicBezTo>
                  <a:cubicBezTo>
                    <a:pt x="0" y="6"/>
                    <a:pt x="4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3"/>
                    <a:pt x="1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11"/>
                  </a:ln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5" y="7"/>
                    <a:pt x="1" y="7"/>
                    <a:pt x="1" y="10"/>
                  </a:cubicBezTo>
                  <a:cubicBezTo>
                    <a:pt x="1" y="12"/>
                    <a:pt x="3" y="13"/>
                    <a:pt x="4" y="13"/>
                  </a:cubicBezTo>
                  <a:cubicBezTo>
                    <a:pt x="8" y="13"/>
                    <a:pt x="8" y="9"/>
                    <a:pt x="8" y="8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6" name="Freeform 53"/>
            <p:cNvSpPr>
              <a:spLocks/>
            </p:cNvSpPr>
            <p:nvPr userDrawn="1"/>
          </p:nvSpPr>
          <p:spPr bwMode="auto">
            <a:xfrm>
              <a:off x="1194" y="435"/>
              <a:ext cx="2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1" y="5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6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11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8" y="1"/>
                    <a:pt x="6" y="1"/>
                  </a:cubicBezTo>
                  <a:cubicBezTo>
                    <a:pt x="3" y="1"/>
                    <a:pt x="2" y="4"/>
                    <a:pt x="2" y="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7" name="Freeform 54"/>
            <p:cNvSpPr>
              <a:spLocks/>
            </p:cNvSpPr>
            <p:nvPr userDrawn="1"/>
          </p:nvSpPr>
          <p:spPr bwMode="auto">
            <a:xfrm>
              <a:off x="1224" y="423"/>
              <a:ext cx="21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6" y="24"/>
                </a:cxn>
                <a:cxn ang="0">
                  <a:pos x="20" y="40"/>
                </a:cxn>
                <a:cxn ang="0">
                  <a:pos x="16" y="40"/>
                </a:cxn>
                <a:cxn ang="0">
                  <a:pos x="2" y="2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0" y="0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2" y="0"/>
                  </a:lnTo>
                  <a:lnTo>
                    <a:pt x="2" y="24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6" y="2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2" y="2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8" name="Freeform 55"/>
            <p:cNvSpPr>
              <a:spLocks/>
            </p:cNvSpPr>
            <p:nvPr userDrawn="1"/>
          </p:nvSpPr>
          <p:spPr bwMode="auto">
            <a:xfrm>
              <a:off x="1262" y="425"/>
              <a:ext cx="30" cy="3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5" y="9"/>
                </a:cxn>
                <a:cxn ang="0">
                  <a:pos x="15" y="18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9" y="2"/>
                </a:cxn>
                <a:cxn ang="0">
                  <a:pos x="2" y="9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3" y="10"/>
                </a:cxn>
              </a:cxnLst>
              <a:rect l="0" t="0" r="r" b="b"/>
              <a:pathLst>
                <a:path w="15" h="19">
                  <a:moveTo>
                    <a:pt x="13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4" y="2"/>
                    <a:pt x="2" y="5"/>
                    <a:pt x="2" y="9"/>
                  </a:cubicBezTo>
                  <a:cubicBezTo>
                    <a:pt x="2" y="14"/>
                    <a:pt x="4" y="17"/>
                    <a:pt x="9" y="17"/>
                  </a:cubicBezTo>
                  <a:cubicBezTo>
                    <a:pt x="10" y="17"/>
                    <a:pt x="12" y="17"/>
                    <a:pt x="13" y="17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9" name="Freeform 56"/>
            <p:cNvSpPr>
              <a:spLocks/>
            </p:cNvSpPr>
            <p:nvPr userDrawn="1"/>
          </p:nvSpPr>
          <p:spPr bwMode="auto">
            <a:xfrm>
              <a:off x="130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2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0" name="Freeform 57"/>
            <p:cNvSpPr>
              <a:spLocks noEditPoints="1"/>
            </p:cNvSpPr>
            <p:nvPr userDrawn="1"/>
          </p:nvSpPr>
          <p:spPr bwMode="auto">
            <a:xfrm>
              <a:off x="1314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1" name="Freeform 58"/>
            <p:cNvSpPr>
              <a:spLocks/>
            </p:cNvSpPr>
            <p:nvPr userDrawn="1"/>
          </p:nvSpPr>
          <p:spPr bwMode="auto">
            <a:xfrm>
              <a:off x="1344" y="435"/>
              <a:ext cx="20" cy="2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10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cubicBezTo>
                    <a:pt x="11" y="11"/>
                    <a:pt x="11" y="13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7" y="14"/>
                    <a:pt x="5" y="14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3" y="13"/>
                    <a:pt x="5" y="13"/>
                  </a:cubicBezTo>
                  <a:cubicBezTo>
                    <a:pt x="8" y="13"/>
                    <a:pt x="9" y="10"/>
                    <a:pt x="9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2" name="Freeform 59"/>
            <p:cNvSpPr>
              <a:spLocks noEditPoints="1"/>
            </p:cNvSpPr>
            <p:nvPr userDrawn="1"/>
          </p:nvSpPr>
          <p:spPr bwMode="auto">
            <a:xfrm>
              <a:off x="1372" y="435"/>
              <a:ext cx="24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6" y="1"/>
                  </a:moveTo>
                  <a:cubicBezTo>
                    <a:pt x="3" y="1"/>
                    <a:pt x="2" y="5"/>
                    <a:pt x="2" y="7"/>
                  </a:cubicBezTo>
                  <a:cubicBezTo>
                    <a:pt x="2" y="9"/>
                    <a:pt x="3" y="13"/>
                    <a:pt x="6" y="13"/>
                  </a:cubicBez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3" name="Freeform 60"/>
            <p:cNvSpPr>
              <a:spLocks noEditPoints="1"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6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6" y="0"/>
                </a:cxn>
                <a:cxn ang="0">
                  <a:pos x="106" y="3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76" y="106"/>
                </a:cxn>
                <a:cxn ang="0">
                  <a:pos x="106" y="106"/>
                </a:cxn>
                <a:cxn ang="0">
                  <a:pos x="106" y="106"/>
                </a:cxn>
                <a:cxn ang="0">
                  <a:pos x="106" y="77"/>
                </a:cxn>
                <a:cxn ang="0">
                  <a:pos x="76" y="106"/>
                </a:cxn>
                <a:cxn ang="0">
                  <a:pos x="0" y="77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9" y="106"/>
                </a:cxn>
                <a:cxn ang="0">
                  <a:pos x="0" y="77"/>
                </a:cxn>
              </a:cxnLst>
              <a:rect l="0" t="0" r="r" b="b"/>
              <a:pathLst>
                <a:path w="106" h="106">
                  <a:moveTo>
                    <a:pt x="106" y="3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6"/>
                    <a:pt x="100" y="16"/>
                    <a:pt x="106" y="30"/>
                  </a:cubicBezTo>
                  <a:close/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16"/>
                    <a:pt x="16" y="6"/>
                    <a:pt x="29" y="0"/>
                  </a:cubicBezTo>
                  <a:close/>
                  <a:moveTo>
                    <a:pt x="76" y="10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90"/>
                    <a:pt x="90" y="101"/>
                    <a:pt x="76" y="106"/>
                  </a:cubicBezTo>
                  <a:close/>
                  <a:moveTo>
                    <a:pt x="0" y="7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16" y="101"/>
                    <a:pt x="6" y="90"/>
                    <a:pt x="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4" name="Freeform 61"/>
            <p:cNvSpPr>
              <a:spLocks/>
            </p:cNvSpPr>
            <p:nvPr userDrawn="1"/>
          </p:nvSpPr>
          <p:spPr bwMode="auto">
            <a:xfrm>
              <a:off x="295" y="395"/>
              <a:ext cx="57" cy="5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11" y="15"/>
                </a:cxn>
                <a:cxn ang="0">
                  <a:pos x="14" y="21"/>
                </a:cxn>
                <a:cxn ang="0">
                  <a:pos x="15" y="24"/>
                </a:cxn>
                <a:cxn ang="0">
                  <a:pos x="17" y="26"/>
                </a:cxn>
                <a:cxn ang="0">
                  <a:pos x="16" y="25"/>
                </a:cxn>
                <a:cxn ang="0">
                  <a:pos x="16" y="26"/>
                </a:cxn>
                <a:cxn ang="0">
                  <a:pos x="18" y="27"/>
                </a:cxn>
                <a:cxn ang="0">
                  <a:pos x="17" y="26"/>
                </a:cxn>
                <a:cxn ang="0">
                  <a:pos x="18" y="28"/>
                </a:cxn>
                <a:cxn ang="0">
                  <a:pos x="18" y="27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2" y="29"/>
                </a:cxn>
                <a:cxn ang="0">
                  <a:pos x="21" y="27"/>
                </a:cxn>
                <a:cxn ang="0">
                  <a:pos x="20" y="26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19" y="24"/>
                </a:cxn>
                <a:cxn ang="0">
                  <a:pos x="20" y="24"/>
                </a:cxn>
                <a:cxn ang="0">
                  <a:pos x="20" y="23"/>
                </a:cxn>
                <a:cxn ang="0">
                  <a:pos x="20" y="21"/>
                </a:cxn>
                <a:cxn ang="0">
                  <a:pos x="23" y="21"/>
                </a:cxn>
                <a:cxn ang="0">
                  <a:pos x="24" y="19"/>
                </a:cxn>
                <a:cxn ang="0">
                  <a:pos x="23" y="17"/>
                </a:cxn>
                <a:cxn ang="0">
                  <a:pos x="26" y="16"/>
                </a:cxn>
                <a:cxn ang="0">
                  <a:pos x="26" y="13"/>
                </a:cxn>
                <a:cxn ang="0">
                  <a:pos x="26" y="11"/>
                </a:cxn>
                <a:cxn ang="0">
                  <a:pos x="27" y="8"/>
                </a:cxn>
                <a:cxn ang="0">
                  <a:pos x="21" y="7"/>
                </a:cxn>
                <a:cxn ang="0">
                  <a:pos x="18" y="6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28" h="29">
                  <a:moveTo>
                    <a:pt x="2" y="3"/>
                  </a:move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9"/>
                    <a:pt x="9" y="13"/>
                    <a:pt x="11" y="15"/>
                  </a:cubicBezTo>
                  <a:cubicBezTo>
                    <a:pt x="12" y="16"/>
                    <a:pt x="13" y="19"/>
                    <a:pt x="14" y="21"/>
                  </a:cubicBezTo>
                  <a:cubicBezTo>
                    <a:pt x="14" y="22"/>
                    <a:pt x="14" y="23"/>
                    <a:pt x="15" y="24"/>
                  </a:cubicBezTo>
                  <a:cubicBezTo>
                    <a:pt x="16" y="24"/>
                    <a:pt x="16" y="24"/>
                    <a:pt x="17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8" y="27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0" y="28"/>
                    <a:pt x="22" y="28"/>
                    <a:pt x="21" y="27"/>
                  </a:cubicBezTo>
                  <a:cubicBezTo>
                    <a:pt x="21" y="26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3" y="24"/>
                    <a:pt x="22" y="22"/>
                    <a:pt x="20" y="21"/>
                  </a:cubicBezTo>
                  <a:cubicBezTo>
                    <a:pt x="22" y="22"/>
                    <a:pt x="22" y="21"/>
                    <a:pt x="23" y="21"/>
                  </a:cubicBezTo>
                  <a:cubicBezTo>
                    <a:pt x="23" y="20"/>
                    <a:pt x="23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24" y="16"/>
                    <a:pt x="25" y="17"/>
                    <a:pt x="26" y="16"/>
                  </a:cubicBezTo>
                  <a:cubicBezTo>
                    <a:pt x="26" y="15"/>
                    <a:pt x="27" y="15"/>
                    <a:pt x="26" y="13"/>
                  </a:cubicBezTo>
                  <a:cubicBezTo>
                    <a:pt x="26" y="12"/>
                    <a:pt x="26" y="12"/>
                    <a:pt x="26" y="11"/>
                  </a:cubicBezTo>
                  <a:cubicBezTo>
                    <a:pt x="27" y="10"/>
                    <a:pt x="28" y="9"/>
                    <a:pt x="27" y="8"/>
                  </a:cubicBezTo>
                  <a:cubicBezTo>
                    <a:pt x="26" y="7"/>
                    <a:pt x="22" y="6"/>
                    <a:pt x="21" y="7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4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2" y="1"/>
                    <a:pt x="2" y="1"/>
                    <a:pt x="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5" name="Freeform 62"/>
            <p:cNvSpPr>
              <a:spLocks/>
            </p:cNvSpPr>
            <p:nvPr userDrawn="1"/>
          </p:nvSpPr>
          <p:spPr bwMode="auto">
            <a:xfrm>
              <a:off x="295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6" name="Freeform 63"/>
            <p:cNvSpPr>
              <a:spLocks/>
            </p:cNvSpPr>
            <p:nvPr userDrawn="1"/>
          </p:nvSpPr>
          <p:spPr bwMode="auto">
            <a:xfrm>
              <a:off x="295" y="389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7" name="Freeform 64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0" y="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4" y="1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4" y="2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8" name="Freeform 65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3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9" name="Freeform 66"/>
            <p:cNvSpPr>
              <a:spLocks/>
            </p:cNvSpPr>
            <p:nvPr userDrawn="1"/>
          </p:nvSpPr>
          <p:spPr bwMode="auto">
            <a:xfrm>
              <a:off x="299" y="387"/>
              <a:ext cx="6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0" name="Freeform 67"/>
            <p:cNvSpPr>
              <a:spLocks/>
            </p:cNvSpPr>
            <p:nvPr userDrawn="1"/>
          </p:nvSpPr>
          <p:spPr bwMode="auto">
            <a:xfrm>
              <a:off x="299" y="387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1" name="Freeform 68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2" name="Freeform 69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3" name="Freeform 70"/>
            <p:cNvSpPr>
              <a:spLocks/>
            </p:cNvSpPr>
            <p:nvPr userDrawn="1"/>
          </p:nvSpPr>
          <p:spPr bwMode="auto">
            <a:xfrm>
              <a:off x="299" y="314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3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4" name="Freeform 71"/>
            <p:cNvSpPr>
              <a:spLocks/>
            </p:cNvSpPr>
            <p:nvPr userDrawn="1"/>
          </p:nvSpPr>
          <p:spPr bwMode="auto">
            <a:xfrm>
              <a:off x="299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5" name="Freeform 72"/>
            <p:cNvSpPr>
              <a:spLocks/>
            </p:cNvSpPr>
            <p:nvPr userDrawn="1"/>
          </p:nvSpPr>
          <p:spPr bwMode="auto">
            <a:xfrm>
              <a:off x="297" y="302"/>
              <a:ext cx="7" cy="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0" y="4"/>
                    <a:pt x="4" y="0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6" name="Freeform 73"/>
            <p:cNvSpPr>
              <a:spLocks/>
            </p:cNvSpPr>
            <p:nvPr userDrawn="1"/>
          </p:nvSpPr>
          <p:spPr bwMode="auto">
            <a:xfrm>
              <a:off x="299" y="304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7" name="Freeform 74"/>
            <p:cNvSpPr>
              <a:spLocks/>
            </p:cNvSpPr>
            <p:nvPr userDrawn="1"/>
          </p:nvSpPr>
          <p:spPr bwMode="auto">
            <a:xfrm>
              <a:off x="293" y="300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8" name="Freeform 75"/>
            <p:cNvSpPr>
              <a:spLocks/>
            </p:cNvSpPr>
            <p:nvPr userDrawn="1"/>
          </p:nvSpPr>
          <p:spPr bwMode="auto">
            <a:xfrm>
              <a:off x="293" y="29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9" name="Freeform 76"/>
            <p:cNvSpPr>
              <a:spLocks/>
            </p:cNvSpPr>
            <p:nvPr userDrawn="1"/>
          </p:nvSpPr>
          <p:spPr bwMode="auto">
            <a:xfrm>
              <a:off x="297" y="284"/>
              <a:ext cx="6" cy="1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6">
                  <a:moveTo>
                    <a:pt x="1" y="2"/>
                  </a:moveTo>
                  <a:cubicBezTo>
                    <a:pt x="1" y="3"/>
                    <a:pt x="0" y="6"/>
                    <a:pt x="2" y="3"/>
                  </a:cubicBezTo>
                  <a:cubicBezTo>
                    <a:pt x="3" y="2"/>
                    <a:pt x="2" y="1"/>
                    <a:pt x="3" y="0"/>
                  </a:cubicBezTo>
                  <a:cubicBezTo>
                    <a:pt x="2" y="0"/>
                    <a:pt x="2" y="1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0" name="Freeform 77"/>
            <p:cNvSpPr>
              <a:spLocks/>
            </p:cNvSpPr>
            <p:nvPr userDrawn="1"/>
          </p:nvSpPr>
          <p:spPr bwMode="auto">
            <a:xfrm>
              <a:off x="299" y="282"/>
              <a:ext cx="4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1" name="Freeform 78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2" name="Freeform 79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3" name="Freeform 80"/>
            <p:cNvSpPr>
              <a:spLocks/>
            </p:cNvSpPr>
            <p:nvPr userDrawn="1"/>
          </p:nvSpPr>
          <p:spPr bwMode="auto">
            <a:xfrm>
              <a:off x="295" y="29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4" name="Freeform 81"/>
            <p:cNvSpPr>
              <a:spLocks/>
            </p:cNvSpPr>
            <p:nvPr userDrawn="1"/>
          </p:nvSpPr>
          <p:spPr bwMode="auto">
            <a:xfrm>
              <a:off x="295" y="292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5" name="Freeform 82"/>
            <p:cNvSpPr>
              <a:spLocks/>
            </p:cNvSpPr>
            <p:nvPr userDrawn="1"/>
          </p:nvSpPr>
          <p:spPr bwMode="auto">
            <a:xfrm>
              <a:off x="291" y="290"/>
              <a:ext cx="4" cy="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</a:cxnLst>
              <a:rect l="0" t="0" r="r" b="b"/>
              <a:pathLst>
                <a:path w="2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0"/>
                    <a:pt x="0" y="4"/>
                  </a:cubicBezTo>
                  <a:cubicBezTo>
                    <a:pt x="1" y="4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6" name="Freeform 83"/>
            <p:cNvSpPr>
              <a:spLocks/>
            </p:cNvSpPr>
            <p:nvPr userDrawn="1"/>
          </p:nvSpPr>
          <p:spPr bwMode="auto">
            <a:xfrm>
              <a:off x="291" y="296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7" name="Freeform 84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8" name="Freeform 85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9" name="Freeform 86"/>
            <p:cNvSpPr>
              <a:spLocks/>
            </p:cNvSpPr>
            <p:nvPr userDrawn="1"/>
          </p:nvSpPr>
          <p:spPr bwMode="auto">
            <a:xfrm>
              <a:off x="291" y="290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0" name="Freeform 87"/>
            <p:cNvSpPr>
              <a:spLocks/>
            </p:cNvSpPr>
            <p:nvPr userDrawn="1"/>
          </p:nvSpPr>
          <p:spPr bwMode="auto">
            <a:xfrm>
              <a:off x="289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1" name="Freeform 88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2" name="Freeform 89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3" name="Freeform 90"/>
            <p:cNvSpPr>
              <a:spLocks/>
            </p:cNvSpPr>
            <p:nvPr userDrawn="1"/>
          </p:nvSpPr>
          <p:spPr bwMode="auto">
            <a:xfrm>
              <a:off x="285" y="298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4" name="Freeform 91"/>
            <p:cNvSpPr>
              <a:spLocks/>
            </p:cNvSpPr>
            <p:nvPr userDrawn="1"/>
          </p:nvSpPr>
          <p:spPr bwMode="auto">
            <a:xfrm>
              <a:off x="285" y="29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5" name="Freeform 92"/>
            <p:cNvSpPr>
              <a:spLocks/>
            </p:cNvSpPr>
            <p:nvPr userDrawn="1"/>
          </p:nvSpPr>
          <p:spPr bwMode="auto">
            <a:xfrm>
              <a:off x="283" y="294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6" name="Freeform 93"/>
            <p:cNvSpPr>
              <a:spLocks/>
            </p:cNvSpPr>
            <p:nvPr userDrawn="1"/>
          </p:nvSpPr>
          <p:spPr bwMode="auto">
            <a:xfrm>
              <a:off x="283" y="292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7" name="Freeform 94"/>
            <p:cNvSpPr>
              <a:spLocks/>
            </p:cNvSpPr>
            <p:nvPr userDrawn="1"/>
          </p:nvSpPr>
          <p:spPr bwMode="auto">
            <a:xfrm>
              <a:off x="285" y="296"/>
              <a:ext cx="4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2" y="2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0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8" name="Freeform 95"/>
            <p:cNvSpPr>
              <a:spLocks/>
            </p:cNvSpPr>
            <p:nvPr userDrawn="1"/>
          </p:nvSpPr>
          <p:spPr bwMode="auto">
            <a:xfrm>
              <a:off x="285" y="296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9" name="Freeform 96"/>
            <p:cNvSpPr>
              <a:spLocks/>
            </p:cNvSpPr>
            <p:nvPr userDrawn="1"/>
          </p:nvSpPr>
          <p:spPr bwMode="auto">
            <a:xfrm>
              <a:off x="279" y="298"/>
              <a:ext cx="4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3"/>
                    <a:pt x="2" y="2"/>
                  </a:cubicBezTo>
                  <a:cubicBezTo>
                    <a:pt x="3" y="0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0" name="Freeform 97"/>
            <p:cNvSpPr>
              <a:spLocks/>
            </p:cNvSpPr>
            <p:nvPr userDrawn="1"/>
          </p:nvSpPr>
          <p:spPr bwMode="auto">
            <a:xfrm>
              <a:off x="277" y="300"/>
              <a:ext cx="8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1" name="Freeform 98"/>
            <p:cNvSpPr>
              <a:spLocks/>
            </p:cNvSpPr>
            <p:nvPr userDrawn="1"/>
          </p:nvSpPr>
          <p:spPr bwMode="auto">
            <a:xfrm>
              <a:off x="413" y="389"/>
              <a:ext cx="4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5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6"/>
                </a:cxn>
              </a:cxnLst>
              <a:rect l="0" t="0" r="r" b="b"/>
              <a:pathLst>
                <a:path w="2" h="8">
                  <a:moveTo>
                    <a:pt x="0" y="6"/>
                  </a:moveTo>
                  <a:cubicBezTo>
                    <a:pt x="0" y="8"/>
                    <a:pt x="2" y="7"/>
                    <a:pt x="2" y="5"/>
                  </a:cubicBezTo>
                  <a:cubicBezTo>
                    <a:pt x="2" y="4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2" name="Freeform 99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3" name="Freeform 100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4" name="Freeform 101"/>
            <p:cNvSpPr>
              <a:spLocks/>
            </p:cNvSpPr>
            <p:nvPr userDrawn="1"/>
          </p:nvSpPr>
          <p:spPr bwMode="auto">
            <a:xfrm>
              <a:off x="445" y="324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5" name="Freeform 102"/>
            <p:cNvSpPr>
              <a:spLocks/>
            </p:cNvSpPr>
            <p:nvPr userDrawn="1"/>
          </p:nvSpPr>
          <p:spPr bwMode="auto">
            <a:xfrm>
              <a:off x="443" y="324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6" name="Freeform 103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7" name="Freeform 104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8" name="Freeform 105"/>
            <p:cNvSpPr>
              <a:spLocks/>
            </p:cNvSpPr>
            <p:nvPr userDrawn="1"/>
          </p:nvSpPr>
          <p:spPr bwMode="auto">
            <a:xfrm>
              <a:off x="443" y="304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9" name="Freeform 106"/>
            <p:cNvSpPr>
              <a:spLocks/>
            </p:cNvSpPr>
            <p:nvPr userDrawn="1"/>
          </p:nvSpPr>
          <p:spPr bwMode="auto">
            <a:xfrm>
              <a:off x="443" y="304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0" name="Freeform 107"/>
            <p:cNvSpPr>
              <a:spLocks/>
            </p:cNvSpPr>
            <p:nvPr userDrawn="1"/>
          </p:nvSpPr>
          <p:spPr bwMode="auto">
            <a:xfrm>
              <a:off x="445" y="304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1" name="Freeform 108"/>
            <p:cNvSpPr>
              <a:spLocks/>
            </p:cNvSpPr>
            <p:nvPr userDrawn="1"/>
          </p:nvSpPr>
          <p:spPr bwMode="auto">
            <a:xfrm>
              <a:off x="445" y="302"/>
              <a:ext cx="4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2" name="Freeform 109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3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2" y="4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" name="Freeform 110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" name="Freeform 111"/>
            <p:cNvSpPr>
              <a:spLocks/>
            </p:cNvSpPr>
            <p:nvPr userDrawn="1"/>
          </p:nvSpPr>
          <p:spPr bwMode="auto">
            <a:xfrm>
              <a:off x="437" y="29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" name="Freeform 112"/>
            <p:cNvSpPr>
              <a:spLocks/>
            </p:cNvSpPr>
            <p:nvPr userDrawn="1"/>
          </p:nvSpPr>
          <p:spPr bwMode="auto">
            <a:xfrm>
              <a:off x="435" y="290"/>
              <a:ext cx="6" cy="6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" name="Freeform 113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" name="Freeform 114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" name="Freeform 115"/>
            <p:cNvSpPr>
              <a:spLocks/>
            </p:cNvSpPr>
            <p:nvPr userDrawn="1"/>
          </p:nvSpPr>
          <p:spPr bwMode="auto">
            <a:xfrm>
              <a:off x="431" y="282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" name="Freeform 116"/>
            <p:cNvSpPr>
              <a:spLocks/>
            </p:cNvSpPr>
            <p:nvPr userDrawn="1"/>
          </p:nvSpPr>
          <p:spPr bwMode="auto">
            <a:xfrm>
              <a:off x="431" y="282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" name="Freeform 117"/>
            <p:cNvSpPr>
              <a:spLocks/>
            </p:cNvSpPr>
            <p:nvPr userDrawn="1"/>
          </p:nvSpPr>
          <p:spPr bwMode="auto">
            <a:xfrm>
              <a:off x="419" y="274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" name="Freeform 118"/>
            <p:cNvSpPr>
              <a:spLocks/>
            </p:cNvSpPr>
            <p:nvPr userDrawn="1"/>
          </p:nvSpPr>
          <p:spPr bwMode="auto">
            <a:xfrm>
              <a:off x="419" y="272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2" name="Freeform 119"/>
            <p:cNvSpPr>
              <a:spLocks/>
            </p:cNvSpPr>
            <p:nvPr userDrawn="1"/>
          </p:nvSpPr>
          <p:spPr bwMode="auto">
            <a:xfrm>
              <a:off x="425" y="284"/>
              <a:ext cx="10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3" name="Freeform 120"/>
            <p:cNvSpPr>
              <a:spLocks/>
            </p:cNvSpPr>
            <p:nvPr userDrawn="1"/>
          </p:nvSpPr>
          <p:spPr bwMode="auto">
            <a:xfrm>
              <a:off x="425" y="284"/>
              <a:ext cx="11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4" name="Freeform 121"/>
            <p:cNvSpPr>
              <a:spLocks/>
            </p:cNvSpPr>
            <p:nvPr userDrawn="1"/>
          </p:nvSpPr>
          <p:spPr bwMode="auto">
            <a:xfrm>
              <a:off x="391" y="26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5" name="Freeform 122"/>
            <p:cNvSpPr>
              <a:spLocks/>
            </p:cNvSpPr>
            <p:nvPr userDrawn="1"/>
          </p:nvSpPr>
          <p:spPr bwMode="auto">
            <a:xfrm>
              <a:off x="389" y="266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6" name="Freeform 123"/>
            <p:cNvSpPr>
              <a:spLocks/>
            </p:cNvSpPr>
            <p:nvPr userDrawn="1"/>
          </p:nvSpPr>
          <p:spPr bwMode="auto">
            <a:xfrm>
              <a:off x="387" y="262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7" name="Freeform 124"/>
            <p:cNvSpPr>
              <a:spLocks/>
            </p:cNvSpPr>
            <p:nvPr userDrawn="1"/>
          </p:nvSpPr>
          <p:spPr bwMode="auto">
            <a:xfrm>
              <a:off x="385" y="262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8" name="Freeform 125"/>
            <p:cNvSpPr>
              <a:spLocks/>
            </p:cNvSpPr>
            <p:nvPr userDrawn="1"/>
          </p:nvSpPr>
          <p:spPr bwMode="auto">
            <a:xfrm>
              <a:off x="385" y="262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9" name="Freeform 126"/>
            <p:cNvSpPr>
              <a:spLocks/>
            </p:cNvSpPr>
            <p:nvPr userDrawn="1"/>
          </p:nvSpPr>
          <p:spPr bwMode="auto">
            <a:xfrm>
              <a:off x="383" y="262"/>
              <a:ext cx="3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0" name="Freeform 127"/>
            <p:cNvSpPr>
              <a:spLocks/>
            </p:cNvSpPr>
            <p:nvPr userDrawn="1"/>
          </p:nvSpPr>
          <p:spPr bwMode="auto">
            <a:xfrm>
              <a:off x="369" y="270"/>
              <a:ext cx="4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1" name="Freeform 128"/>
            <p:cNvSpPr>
              <a:spLocks/>
            </p:cNvSpPr>
            <p:nvPr userDrawn="1"/>
          </p:nvSpPr>
          <p:spPr bwMode="auto">
            <a:xfrm>
              <a:off x="369" y="268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2" name="Freeform 129"/>
            <p:cNvSpPr>
              <a:spLocks/>
            </p:cNvSpPr>
            <p:nvPr userDrawn="1"/>
          </p:nvSpPr>
          <p:spPr bwMode="auto">
            <a:xfrm>
              <a:off x="361" y="268"/>
              <a:ext cx="7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3" name="Freeform 130"/>
            <p:cNvSpPr>
              <a:spLocks/>
            </p:cNvSpPr>
            <p:nvPr userDrawn="1"/>
          </p:nvSpPr>
          <p:spPr bwMode="auto">
            <a:xfrm>
              <a:off x="361" y="268"/>
              <a:ext cx="10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4" name="Freeform 131"/>
            <p:cNvSpPr>
              <a:spLocks/>
            </p:cNvSpPr>
            <p:nvPr userDrawn="1"/>
          </p:nvSpPr>
          <p:spPr bwMode="auto">
            <a:xfrm>
              <a:off x="367" y="302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5" name="Freeform 132"/>
            <p:cNvSpPr>
              <a:spLocks/>
            </p:cNvSpPr>
            <p:nvPr userDrawn="1"/>
          </p:nvSpPr>
          <p:spPr bwMode="auto">
            <a:xfrm>
              <a:off x="367" y="300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6" name="Freeform 133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1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7" name="Freeform 134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8" name="Freeform 135"/>
            <p:cNvSpPr>
              <a:spLocks/>
            </p:cNvSpPr>
            <p:nvPr userDrawn="1"/>
          </p:nvSpPr>
          <p:spPr bwMode="auto">
            <a:xfrm>
              <a:off x="351" y="33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9" name="Freeform 136"/>
            <p:cNvSpPr>
              <a:spLocks/>
            </p:cNvSpPr>
            <p:nvPr userDrawn="1"/>
          </p:nvSpPr>
          <p:spPr bwMode="auto">
            <a:xfrm>
              <a:off x="351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0" name="Freeform 137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1" name="Freeform 138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2" name="Freeform 139"/>
            <p:cNvSpPr>
              <a:spLocks/>
            </p:cNvSpPr>
            <p:nvPr userDrawn="1"/>
          </p:nvSpPr>
          <p:spPr bwMode="auto">
            <a:xfrm>
              <a:off x="353" y="337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3" name="Freeform 140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4" name="Freeform 141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5" name="Freeform 142"/>
            <p:cNvSpPr>
              <a:spLocks/>
            </p:cNvSpPr>
            <p:nvPr userDrawn="1"/>
          </p:nvSpPr>
          <p:spPr bwMode="auto">
            <a:xfrm>
              <a:off x="359" y="328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6" name="Freeform 143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7" name="Freeform 144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8" name="Freeform 145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9" name="Freeform 146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0" name="Freeform 147"/>
            <p:cNvSpPr>
              <a:spLocks/>
            </p:cNvSpPr>
            <p:nvPr userDrawn="1"/>
          </p:nvSpPr>
          <p:spPr bwMode="auto">
            <a:xfrm>
              <a:off x="337" y="337"/>
              <a:ext cx="11" cy="14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4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3" y="6"/>
                    <a:pt x="3" y="5"/>
                  </a:cubicBezTo>
                  <a:cubicBezTo>
                    <a:pt x="3" y="6"/>
                    <a:pt x="3" y="6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1" name="Freeform 148"/>
            <p:cNvSpPr>
              <a:spLocks/>
            </p:cNvSpPr>
            <p:nvPr userDrawn="1"/>
          </p:nvSpPr>
          <p:spPr bwMode="auto">
            <a:xfrm>
              <a:off x="337" y="337"/>
              <a:ext cx="11" cy="1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3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2" name="Freeform 149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2" y="4"/>
                    <a:pt x="3" y="1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3" name="Freeform 150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4" name="Freeform 151"/>
            <p:cNvSpPr>
              <a:spLocks/>
            </p:cNvSpPr>
            <p:nvPr userDrawn="1"/>
          </p:nvSpPr>
          <p:spPr bwMode="auto">
            <a:xfrm>
              <a:off x="359" y="355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5" name="Freeform 152"/>
            <p:cNvSpPr>
              <a:spLocks/>
            </p:cNvSpPr>
            <p:nvPr userDrawn="1"/>
          </p:nvSpPr>
          <p:spPr bwMode="auto">
            <a:xfrm>
              <a:off x="357" y="353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6" name="Freeform 153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7" name="Freeform 154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8" name="Freeform 155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9" name="Freeform 156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0" name="Freeform 157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1" name="Freeform 158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2" name="Freeform 159"/>
            <p:cNvSpPr>
              <a:spLocks/>
            </p:cNvSpPr>
            <p:nvPr userDrawn="1"/>
          </p:nvSpPr>
          <p:spPr bwMode="auto">
            <a:xfrm>
              <a:off x="375" y="355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3" name="Freeform 160"/>
            <p:cNvSpPr>
              <a:spLocks/>
            </p:cNvSpPr>
            <p:nvPr userDrawn="1"/>
          </p:nvSpPr>
          <p:spPr bwMode="auto">
            <a:xfrm>
              <a:off x="375" y="355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4" name="Freeform 161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5" name="Freeform 162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6" name="Freeform 163"/>
            <p:cNvSpPr>
              <a:spLocks/>
            </p:cNvSpPr>
            <p:nvPr userDrawn="1"/>
          </p:nvSpPr>
          <p:spPr bwMode="auto">
            <a:xfrm>
              <a:off x="375" y="35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7" name="Freeform 164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8" name="Line 165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9" name="Line 166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0" name="Freeform 167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1" name="Freeform 168"/>
            <p:cNvSpPr>
              <a:spLocks/>
            </p:cNvSpPr>
            <p:nvPr userDrawn="1"/>
          </p:nvSpPr>
          <p:spPr bwMode="auto">
            <a:xfrm>
              <a:off x="375" y="39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2" name="Freeform 169"/>
            <p:cNvSpPr>
              <a:spLocks/>
            </p:cNvSpPr>
            <p:nvPr userDrawn="1"/>
          </p:nvSpPr>
          <p:spPr bwMode="auto">
            <a:xfrm>
              <a:off x="461" y="341"/>
              <a:ext cx="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3" name="Freeform 170"/>
            <p:cNvSpPr>
              <a:spLocks/>
            </p:cNvSpPr>
            <p:nvPr userDrawn="1"/>
          </p:nvSpPr>
          <p:spPr bwMode="auto">
            <a:xfrm>
              <a:off x="461" y="341"/>
              <a:ext cx="3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4" name="Freeform 171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5" name="Freeform 172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6" name="Freeform 173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7" name="Freeform 174"/>
            <p:cNvSpPr>
              <a:spLocks/>
            </p:cNvSpPr>
            <p:nvPr userDrawn="1"/>
          </p:nvSpPr>
          <p:spPr bwMode="auto">
            <a:xfrm>
              <a:off x="465" y="361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8" name="Freeform 175"/>
            <p:cNvSpPr>
              <a:spLocks/>
            </p:cNvSpPr>
            <p:nvPr userDrawn="1"/>
          </p:nvSpPr>
          <p:spPr bwMode="auto">
            <a:xfrm>
              <a:off x="463" y="359"/>
              <a:ext cx="2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9" name="Freeform 176"/>
            <p:cNvSpPr>
              <a:spLocks/>
            </p:cNvSpPr>
            <p:nvPr userDrawn="1"/>
          </p:nvSpPr>
          <p:spPr bwMode="auto">
            <a:xfrm>
              <a:off x="443" y="345"/>
              <a:ext cx="7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0" y="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4"/>
                    <a:pt x="4" y="2"/>
                  </a:cubicBezTo>
                  <a:cubicBezTo>
                    <a:pt x="4" y="1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0" name="Freeform 177"/>
            <p:cNvSpPr>
              <a:spLocks/>
            </p:cNvSpPr>
            <p:nvPr userDrawn="1"/>
          </p:nvSpPr>
          <p:spPr bwMode="auto">
            <a:xfrm>
              <a:off x="443" y="345"/>
              <a:ext cx="7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1" name="Freeform 178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2" name="Freeform 179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3" name="Freeform 180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4" name="Freeform 181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5" name="Freeform 182"/>
            <p:cNvSpPr>
              <a:spLocks/>
            </p:cNvSpPr>
            <p:nvPr userDrawn="1"/>
          </p:nvSpPr>
          <p:spPr bwMode="auto">
            <a:xfrm>
              <a:off x="457" y="343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6" name="Freeform 183"/>
            <p:cNvSpPr>
              <a:spLocks/>
            </p:cNvSpPr>
            <p:nvPr userDrawn="1"/>
          </p:nvSpPr>
          <p:spPr bwMode="auto">
            <a:xfrm>
              <a:off x="455" y="341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7" name="Freeform 184"/>
            <p:cNvSpPr>
              <a:spLocks/>
            </p:cNvSpPr>
            <p:nvPr userDrawn="1"/>
          </p:nvSpPr>
          <p:spPr bwMode="auto">
            <a:xfrm>
              <a:off x="459" y="341"/>
              <a:ext cx="1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8" name="Freeform 185"/>
            <p:cNvSpPr>
              <a:spLocks/>
            </p:cNvSpPr>
            <p:nvPr userDrawn="1"/>
          </p:nvSpPr>
          <p:spPr bwMode="auto">
            <a:xfrm>
              <a:off x="459" y="339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9" name="Freeform 186"/>
            <p:cNvSpPr>
              <a:spLocks/>
            </p:cNvSpPr>
            <p:nvPr userDrawn="1"/>
          </p:nvSpPr>
          <p:spPr bwMode="auto">
            <a:xfrm>
              <a:off x="459" y="33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0" name="Freeform 187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1" name="Freeform 188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2" name="Freeform 189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3" name="Freeform 190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4" name="Freeform 191"/>
            <p:cNvSpPr>
              <a:spLocks/>
            </p:cNvSpPr>
            <p:nvPr userDrawn="1"/>
          </p:nvSpPr>
          <p:spPr bwMode="auto">
            <a:xfrm>
              <a:off x="461" y="334"/>
              <a:ext cx="3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5" name="Freeform 192"/>
            <p:cNvSpPr>
              <a:spLocks/>
            </p:cNvSpPr>
            <p:nvPr userDrawn="1"/>
          </p:nvSpPr>
          <p:spPr bwMode="auto">
            <a:xfrm>
              <a:off x="461" y="332"/>
              <a:ext cx="3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6" name="Freeform 193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7" name="Freeform 194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8" name="Freeform 195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9" name="Freeform 196"/>
            <p:cNvSpPr>
              <a:spLocks/>
            </p:cNvSpPr>
            <p:nvPr userDrawn="1"/>
          </p:nvSpPr>
          <p:spPr bwMode="auto">
            <a:xfrm>
              <a:off x="451" y="332"/>
              <a:ext cx="7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1" y="5"/>
                    <a:pt x="2" y="5"/>
                  </a:cubicBezTo>
                  <a:cubicBezTo>
                    <a:pt x="3" y="3"/>
                    <a:pt x="1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0" name="Freeform 197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4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2"/>
                    <a:pt x="0" y="2"/>
                    <a:pt x="1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1" name="Freeform 198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4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2" name="Freeform 199"/>
            <p:cNvSpPr>
              <a:spLocks/>
            </p:cNvSpPr>
            <p:nvPr userDrawn="1"/>
          </p:nvSpPr>
          <p:spPr bwMode="auto">
            <a:xfrm>
              <a:off x="457" y="330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3" name="Freeform 200"/>
            <p:cNvSpPr>
              <a:spLocks/>
            </p:cNvSpPr>
            <p:nvPr userDrawn="1"/>
          </p:nvSpPr>
          <p:spPr bwMode="auto">
            <a:xfrm>
              <a:off x="457" y="330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4" name="Freeform 201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5" name="Freeform 202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6" name="Freeform 203"/>
            <p:cNvSpPr>
              <a:spLocks/>
            </p:cNvSpPr>
            <p:nvPr userDrawn="1"/>
          </p:nvSpPr>
          <p:spPr bwMode="auto">
            <a:xfrm>
              <a:off x="459" y="334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7" name="Freeform 204"/>
            <p:cNvSpPr>
              <a:spLocks/>
            </p:cNvSpPr>
            <p:nvPr userDrawn="1"/>
          </p:nvSpPr>
          <p:spPr bwMode="auto">
            <a:xfrm>
              <a:off x="459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8" name="Freeform 205"/>
            <p:cNvSpPr>
              <a:spLocks/>
            </p:cNvSpPr>
            <p:nvPr userDrawn="1"/>
          </p:nvSpPr>
          <p:spPr bwMode="auto">
            <a:xfrm>
              <a:off x="459" y="330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9" name="Freeform 206"/>
            <p:cNvSpPr>
              <a:spLocks/>
            </p:cNvSpPr>
            <p:nvPr userDrawn="1"/>
          </p:nvSpPr>
          <p:spPr bwMode="auto">
            <a:xfrm>
              <a:off x="449" y="32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0" name="Freeform 207"/>
            <p:cNvSpPr>
              <a:spLocks/>
            </p:cNvSpPr>
            <p:nvPr userDrawn="1"/>
          </p:nvSpPr>
          <p:spPr bwMode="auto">
            <a:xfrm>
              <a:off x="449" y="320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1" name="Freeform 208"/>
            <p:cNvSpPr>
              <a:spLocks/>
            </p:cNvSpPr>
            <p:nvPr userDrawn="1"/>
          </p:nvSpPr>
          <p:spPr bwMode="auto">
            <a:xfrm>
              <a:off x="453" y="32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2" name="Freeform 209"/>
            <p:cNvSpPr>
              <a:spLocks/>
            </p:cNvSpPr>
            <p:nvPr userDrawn="1"/>
          </p:nvSpPr>
          <p:spPr bwMode="auto">
            <a:xfrm>
              <a:off x="451" y="328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3" name="Freeform 210"/>
            <p:cNvSpPr>
              <a:spLocks/>
            </p:cNvSpPr>
            <p:nvPr userDrawn="1"/>
          </p:nvSpPr>
          <p:spPr bwMode="auto">
            <a:xfrm>
              <a:off x="451" y="32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4" name="Freeform 211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5" name="Freeform 212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6" name="Freeform 213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7" name="Freeform 214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8" name="Freeform 215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9" name="Freeform 216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0" name="Freeform 217"/>
            <p:cNvSpPr>
              <a:spLocks/>
            </p:cNvSpPr>
            <p:nvPr userDrawn="1"/>
          </p:nvSpPr>
          <p:spPr bwMode="auto">
            <a:xfrm>
              <a:off x="455" y="326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1" name="Freeform 218"/>
            <p:cNvSpPr>
              <a:spLocks/>
            </p:cNvSpPr>
            <p:nvPr userDrawn="1"/>
          </p:nvSpPr>
          <p:spPr bwMode="auto">
            <a:xfrm>
              <a:off x="453" y="326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2" name="Freeform 219"/>
            <p:cNvSpPr>
              <a:spLocks/>
            </p:cNvSpPr>
            <p:nvPr userDrawn="1"/>
          </p:nvSpPr>
          <p:spPr bwMode="auto">
            <a:xfrm>
              <a:off x="343" y="357"/>
              <a:ext cx="68" cy="7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5" y="3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5" y="22"/>
                </a:cxn>
                <a:cxn ang="0">
                  <a:pos x="9" y="21"/>
                </a:cxn>
                <a:cxn ang="0">
                  <a:pos x="11" y="20"/>
                </a:cxn>
                <a:cxn ang="0">
                  <a:pos x="13" y="19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17" y="21"/>
                </a:cxn>
                <a:cxn ang="0">
                  <a:pos x="20" y="23"/>
                </a:cxn>
                <a:cxn ang="0">
                  <a:pos x="21" y="27"/>
                </a:cxn>
                <a:cxn ang="0">
                  <a:pos x="23" y="30"/>
                </a:cxn>
                <a:cxn ang="0">
                  <a:pos x="26" y="33"/>
                </a:cxn>
                <a:cxn ang="0">
                  <a:pos x="31" y="27"/>
                </a:cxn>
                <a:cxn ang="0">
                  <a:pos x="32" y="25"/>
                </a:cxn>
                <a:cxn ang="0">
                  <a:pos x="32" y="23"/>
                </a:cxn>
                <a:cxn ang="0">
                  <a:pos x="33" y="19"/>
                </a:cxn>
                <a:cxn ang="0">
                  <a:pos x="31" y="16"/>
                </a:cxn>
                <a:cxn ang="0">
                  <a:pos x="32" y="13"/>
                </a:cxn>
                <a:cxn ang="0">
                  <a:pos x="33" y="5"/>
                </a:cxn>
                <a:cxn ang="0">
                  <a:pos x="30" y="8"/>
                </a:cxn>
                <a:cxn ang="0">
                  <a:pos x="26" y="5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</a:cxnLst>
              <a:rect l="0" t="0" r="r" b="b"/>
              <a:pathLst>
                <a:path w="34" h="36">
                  <a:moveTo>
                    <a:pt x="22" y="0"/>
                  </a:moveTo>
                  <a:cubicBezTo>
                    <a:pt x="21" y="1"/>
                    <a:pt x="17" y="2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0" y="5"/>
                    <a:pt x="11" y="4"/>
                    <a:pt x="10" y="2"/>
                  </a:cubicBezTo>
                  <a:cubicBezTo>
                    <a:pt x="8" y="3"/>
                    <a:pt x="6" y="4"/>
                    <a:pt x="5" y="5"/>
                  </a:cubicBezTo>
                  <a:cubicBezTo>
                    <a:pt x="4" y="6"/>
                    <a:pt x="2" y="6"/>
                    <a:pt x="2" y="7"/>
                  </a:cubicBezTo>
                  <a:cubicBezTo>
                    <a:pt x="2" y="8"/>
                    <a:pt x="2" y="8"/>
                    <a:pt x="1" y="9"/>
                  </a:cubicBezTo>
                  <a:cubicBezTo>
                    <a:pt x="1" y="10"/>
                    <a:pt x="1" y="10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2" y="17"/>
                    <a:pt x="1" y="19"/>
                  </a:cubicBezTo>
                  <a:cubicBezTo>
                    <a:pt x="2" y="20"/>
                    <a:pt x="3" y="21"/>
                    <a:pt x="5" y="22"/>
                  </a:cubicBezTo>
                  <a:cubicBezTo>
                    <a:pt x="6" y="22"/>
                    <a:pt x="7" y="22"/>
                    <a:pt x="9" y="21"/>
                  </a:cubicBezTo>
                  <a:cubicBezTo>
                    <a:pt x="10" y="21"/>
                    <a:pt x="10" y="21"/>
                    <a:pt x="11" y="20"/>
                  </a:cubicBezTo>
                  <a:cubicBezTo>
                    <a:pt x="12" y="20"/>
                    <a:pt x="12" y="19"/>
                    <a:pt x="13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20"/>
                    <a:pt x="17" y="20"/>
                    <a:pt x="17" y="21"/>
                  </a:cubicBezTo>
                  <a:cubicBezTo>
                    <a:pt x="17" y="22"/>
                    <a:pt x="19" y="23"/>
                    <a:pt x="20" y="23"/>
                  </a:cubicBezTo>
                  <a:cubicBezTo>
                    <a:pt x="21" y="25"/>
                    <a:pt x="20" y="25"/>
                    <a:pt x="21" y="27"/>
                  </a:cubicBezTo>
                  <a:cubicBezTo>
                    <a:pt x="21" y="28"/>
                    <a:pt x="22" y="29"/>
                    <a:pt x="23" y="30"/>
                  </a:cubicBezTo>
                  <a:cubicBezTo>
                    <a:pt x="24" y="31"/>
                    <a:pt x="26" y="33"/>
                    <a:pt x="26" y="33"/>
                  </a:cubicBezTo>
                  <a:cubicBezTo>
                    <a:pt x="28" y="36"/>
                    <a:pt x="31" y="29"/>
                    <a:pt x="31" y="27"/>
                  </a:cubicBezTo>
                  <a:cubicBezTo>
                    <a:pt x="31" y="27"/>
                    <a:pt x="32" y="26"/>
                    <a:pt x="32" y="25"/>
                  </a:cubicBezTo>
                  <a:cubicBezTo>
                    <a:pt x="32" y="24"/>
                    <a:pt x="31" y="24"/>
                    <a:pt x="32" y="23"/>
                  </a:cubicBezTo>
                  <a:cubicBezTo>
                    <a:pt x="32" y="22"/>
                    <a:pt x="34" y="20"/>
                    <a:pt x="33" y="19"/>
                  </a:cubicBezTo>
                  <a:cubicBezTo>
                    <a:pt x="32" y="18"/>
                    <a:pt x="31" y="17"/>
                    <a:pt x="31" y="16"/>
                  </a:cubicBezTo>
                  <a:cubicBezTo>
                    <a:pt x="31" y="15"/>
                    <a:pt x="32" y="14"/>
                    <a:pt x="32" y="13"/>
                  </a:cubicBezTo>
                  <a:cubicBezTo>
                    <a:pt x="33" y="10"/>
                    <a:pt x="34" y="8"/>
                    <a:pt x="33" y="5"/>
                  </a:cubicBezTo>
                  <a:cubicBezTo>
                    <a:pt x="33" y="6"/>
                    <a:pt x="31" y="8"/>
                    <a:pt x="30" y="8"/>
                  </a:cubicBezTo>
                  <a:cubicBezTo>
                    <a:pt x="30" y="6"/>
                    <a:pt x="27" y="6"/>
                    <a:pt x="26" y="5"/>
                  </a:cubicBezTo>
                  <a:cubicBezTo>
                    <a:pt x="25" y="4"/>
                    <a:pt x="22" y="3"/>
                    <a:pt x="21" y="1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3" name="Freeform 220"/>
            <p:cNvSpPr>
              <a:spLocks/>
            </p:cNvSpPr>
            <p:nvPr userDrawn="1"/>
          </p:nvSpPr>
          <p:spPr bwMode="auto">
            <a:xfrm>
              <a:off x="341" y="260"/>
              <a:ext cx="108" cy="111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0" y="42"/>
                </a:cxn>
                <a:cxn ang="0">
                  <a:pos x="46" y="38"/>
                </a:cxn>
                <a:cxn ang="0">
                  <a:pos x="49" y="37"/>
                </a:cxn>
                <a:cxn ang="0">
                  <a:pos x="51" y="38"/>
                </a:cxn>
                <a:cxn ang="0">
                  <a:pos x="52" y="33"/>
                </a:cxn>
                <a:cxn ang="0">
                  <a:pos x="50" y="25"/>
                </a:cxn>
                <a:cxn ang="0">
                  <a:pos x="48" y="23"/>
                </a:cxn>
                <a:cxn ang="0">
                  <a:pos x="46" y="15"/>
                </a:cxn>
                <a:cxn ang="0">
                  <a:pos x="42" y="13"/>
                </a:cxn>
                <a:cxn ang="0">
                  <a:pos x="37" y="6"/>
                </a:cxn>
                <a:cxn ang="0">
                  <a:pos x="45" y="11"/>
                </a:cxn>
                <a:cxn ang="0">
                  <a:pos x="38" y="6"/>
                </a:cxn>
                <a:cxn ang="0">
                  <a:pos x="29" y="0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2" y="7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20" y="13"/>
                </a:cxn>
                <a:cxn ang="0">
                  <a:pos x="18" y="14"/>
                </a:cxn>
                <a:cxn ang="0">
                  <a:pos x="22" y="19"/>
                </a:cxn>
                <a:cxn ang="0">
                  <a:pos x="15" y="18"/>
                </a:cxn>
                <a:cxn ang="0">
                  <a:pos x="15" y="21"/>
                </a:cxn>
                <a:cxn ang="0">
                  <a:pos x="12" y="22"/>
                </a:cxn>
                <a:cxn ang="0">
                  <a:pos x="13" y="27"/>
                </a:cxn>
                <a:cxn ang="0">
                  <a:pos x="7" y="23"/>
                </a:cxn>
                <a:cxn ang="0">
                  <a:pos x="5" y="2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6" y="37"/>
                </a:cxn>
                <a:cxn ang="0">
                  <a:pos x="6" y="29"/>
                </a:cxn>
                <a:cxn ang="0">
                  <a:pos x="10" y="33"/>
                </a:cxn>
                <a:cxn ang="0">
                  <a:pos x="7" y="38"/>
                </a:cxn>
                <a:cxn ang="0">
                  <a:pos x="4" y="41"/>
                </a:cxn>
                <a:cxn ang="0">
                  <a:pos x="1" y="46"/>
                </a:cxn>
                <a:cxn ang="0">
                  <a:pos x="1" y="50"/>
                </a:cxn>
                <a:cxn ang="0">
                  <a:pos x="5" y="50"/>
                </a:cxn>
                <a:cxn ang="0">
                  <a:pos x="13" y="48"/>
                </a:cxn>
                <a:cxn ang="0">
                  <a:pos x="10" y="45"/>
                </a:cxn>
                <a:cxn ang="0">
                  <a:pos x="17" y="47"/>
                </a:cxn>
                <a:cxn ang="0">
                  <a:pos x="17" y="44"/>
                </a:cxn>
                <a:cxn ang="0">
                  <a:pos x="18" y="45"/>
                </a:cxn>
                <a:cxn ang="0">
                  <a:pos x="22" y="44"/>
                </a:cxn>
                <a:cxn ang="0">
                  <a:pos x="29" y="52"/>
                </a:cxn>
                <a:cxn ang="0">
                  <a:pos x="34" y="45"/>
                </a:cxn>
                <a:cxn ang="0">
                  <a:pos x="29" y="45"/>
                </a:cxn>
              </a:cxnLst>
              <a:rect l="0" t="0" r="r" b="b"/>
              <a:pathLst>
                <a:path w="54" h="55">
                  <a:moveTo>
                    <a:pt x="29" y="44"/>
                  </a:moveTo>
                  <a:cubicBezTo>
                    <a:pt x="30" y="44"/>
                    <a:pt x="31" y="45"/>
                    <a:pt x="32" y="45"/>
                  </a:cubicBezTo>
                  <a:cubicBezTo>
                    <a:pt x="32" y="45"/>
                    <a:pt x="33" y="45"/>
                    <a:pt x="33" y="45"/>
                  </a:cubicBezTo>
                  <a:cubicBezTo>
                    <a:pt x="34" y="44"/>
                    <a:pt x="34" y="45"/>
                    <a:pt x="34" y="44"/>
                  </a:cubicBezTo>
                  <a:cubicBezTo>
                    <a:pt x="35" y="44"/>
                    <a:pt x="36" y="43"/>
                    <a:pt x="38" y="42"/>
                  </a:cubicBezTo>
                  <a:cubicBezTo>
                    <a:pt x="38" y="42"/>
                    <a:pt x="39" y="43"/>
                    <a:pt x="40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1" y="43"/>
                    <a:pt x="40" y="42"/>
                  </a:cubicBezTo>
                  <a:cubicBezTo>
                    <a:pt x="41" y="43"/>
                    <a:pt x="42" y="44"/>
                    <a:pt x="43" y="45"/>
                  </a:cubicBezTo>
                  <a:cubicBezTo>
                    <a:pt x="44" y="46"/>
                    <a:pt x="45" y="48"/>
                    <a:pt x="45" y="46"/>
                  </a:cubicBezTo>
                  <a:cubicBezTo>
                    <a:pt x="46" y="44"/>
                    <a:pt x="44" y="43"/>
                    <a:pt x="45" y="42"/>
                  </a:cubicBezTo>
                  <a:cubicBezTo>
                    <a:pt x="46" y="41"/>
                    <a:pt x="46" y="39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8" y="37"/>
                    <a:pt x="49" y="39"/>
                  </a:cubicBezTo>
                  <a:cubicBezTo>
                    <a:pt x="49" y="38"/>
                    <a:pt x="49" y="38"/>
                    <a:pt x="49" y="37"/>
                  </a:cubicBezTo>
                  <a:cubicBezTo>
                    <a:pt x="51" y="38"/>
                    <a:pt x="51" y="39"/>
                    <a:pt x="51" y="41"/>
                  </a:cubicBezTo>
                  <a:cubicBezTo>
                    <a:pt x="52" y="41"/>
                    <a:pt x="54" y="43"/>
                    <a:pt x="53" y="41"/>
                  </a:cubicBezTo>
                  <a:cubicBezTo>
                    <a:pt x="53" y="40"/>
                    <a:pt x="52" y="41"/>
                    <a:pt x="52" y="40"/>
                  </a:cubicBezTo>
                  <a:cubicBezTo>
                    <a:pt x="51" y="40"/>
                    <a:pt x="51" y="39"/>
                    <a:pt x="51" y="38"/>
                  </a:cubicBezTo>
                  <a:cubicBezTo>
                    <a:pt x="52" y="38"/>
                    <a:pt x="53" y="38"/>
                    <a:pt x="53" y="39"/>
                  </a:cubicBezTo>
                  <a:cubicBezTo>
                    <a:pt x="53" y="37"/>
                    <a:pt x="54" y="36"/>
                    <a:pt x="52" y="35"/>
                  </a:cubicBezTo>
                  <a:cubicBezTo>
                    <a:pt x="52" y="34"/>
                    <a:pt x="50" y="34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1"/>
                    <a:pt x="52" y="31"/>
                    <a:pt x="53" y="30"/>
                  </a:cubicBezTo>
                  <a:cubicBezTo>
                    <a:pt x="53" y="29"/>
                    <a:pt x="52" y="27"/>
                    <a:pt x="52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9" y="24"/>
                    <a:pt x="49" y="23"/>
                  </a:cubicBezTo>
                  <a:cubicBezTo>
                    <a:pt x="49" y="23"/>
                    <a:pt x="49" y="23"/>
                    <a:pt x="49" y="24"/>
                  </a:cubicBezTo>
                  <a:cubicBezTo>
                    <a:pt x="47" y="24"/>
                    <a:pt x="48" y="23"/>
                    <a:pt x="47" y="22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8" y="20"/>
                    <a:pt x="50" y="22"/>
                    <a:pt x="51" y="23"/>
                  </a:cubicBezTo>
                  <a:cubicBezTo>
                    <a:pt x="51" y="22"/>
                    <a:pt x="50" y="22"/>
                    <a:pt x="49" y="21"/>
                  </a:cubicBezTo>
                  <a:cubicBezTo>
                    <a:pt x="48" y="21"/>
                    <a:pt x="48" y="19"/>
                    <a:pt x="48" y="18"/>
                  </a:cubicBezTo>
                  <a:cubicBezTo>
                    <a:pt x="49" y="18"/>
                    <a:pt x="46" y="15"/>
                    <a:pt x="46" y="15"/>
                  </a:cubicBezTo>
                  <a:cubicBezTo>
                    <a:pt x="45" y="14"/>
                    <a:pt x="42" y="12"/>
                    <a:pt x="43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39" y="11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8"/>
                    <a:pt x="38" y="7"/>
                    <a:pt x="37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7" y="6"/>
                    <a:pt x="37" y="5"/>
                  </a:cubicBezTo>
                  <a:cubicBezTo>
                    <a:pt x="38" y="6"/>
                    <a:pt x="40" y="7"/>
                    <a:pt x="41" y="8"/>
                  </a:cubicBezTo>
                  <a:cubicBezTo>
                    <a:pt x="42" y="9"/>
                    <a:pt x="44" y="10"/>
                    <a:pt x="45" y="11"/>
                  </a:cubicBezTo>
                  <a:cubicBezTo>
                    <a:pt x="44" y="10"/>
                    <a:pt x="42" y="8"/>
                    <a:pt x="41" y="8"/>
                  </a:cubicBezTo>
                  <a:cubicBezTo>
                    <a:pt x="40" y="7"/>
                    <a:pt x="39" y="7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7" y="4"/>
                    <a:pt x="36" y="3"/>
                  </a:cubicBezTo>
                  <a:cubicBezTo>
                    <a:pt x="35" y="3"/>
                    <a:pt x="35" y="3"/>
                    <a:pt x="34" y="2"/>
                  </a:cubicBezTo>
                  <a:cubicBezTo>
                    <a:pt x="33" y="2"/>
                    <a:pt x="30" y="0"/>
                    <a:pt x="29" y="0"/>
                  </a:cubicBezTo>
                  <a:cubicBezTo>
                    <a:pt x="28" y="1"/>
                    <a:pt x="30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32" y="3"/>
                    <a:pt x="28" y="2"/>
                    <a:pt x="29" y="3"/>
                  </a:cubicBezTo>
                  <a:cubicBezTo>
                    <a:pt x="28" y="3"/>
                    <a:pt x="27" y="3"/>
                    <a:pt x="26" y="4"/>
                  </a:cubicBezTo>
                  <a:cubicBezTo>
                    <a:pt x="26" y="4"/>
                    <a:pt x="27" y="4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8" y="6"/>
                  </a:cubicBezTo>
                  <a:cubicBezTo>
                    <a:pt x="26" y="6"/>
                    <a:pt x="25" y="4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3" y="6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2" y="8"/>
                    <a:pt x="22" y="9"/>
                  </a:cubicBezTo>
                  <a:cubicBezTo>
                    <a:pt x="22" y="8"/>
                    <a:pt x="21" y="6"/>
                    <a:pt x="20" y="6"/>
                  </a:cubicBezTo>
                  <a:cubicBezTo>
                    <a:pt x="19" y="5"/>
                    <a:pt x="18" y="5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8" y="6"/>
                    <a:pt x="17" y="6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7" y="6"/>
                    <a:pt x="17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10"/>
                    <a:pt x="18" y="11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8" y="13"/>
                    <a:pt x="19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8" y="15"/>
                    <a:pt x="18" y="14"/>
                    <a:pt x="17" y="14"/>
                  </a:cubicBezTo>
                  <a:cubicBezTo>
                    <a:pt x="18" y="14"/>
                    <a:pt x="19" y="17"/>
                    <a:pt x="20" y="16"/>
                  </a:cubicBezTo>
                  <a:cubicBezTo>
                    <a:pt x="21" y="17"/>
                    <a:pt x="22" y="18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17" y="14"/>
                    <a:pt x="15" y="14"/>
                  </a:cubicBezTo>
                  <a:cubicBezTo>
                    <a:pt x="15" y="16"/>
                    <a:pt x="18" y="17"/>
                    <a:pt x="19" y="18"/>
                  </a:cubicBezTo>
                  <a:cubicBezTo>
                    <a:pt x="18" y="18"/>
                    <a:pt x="16" y="18"/>
                    <a:pt x="15" y="18"/>
                  </a:cubicBezTo>
                  <a:cubicBezTo>
                    <a:pt x="16" y="19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4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2" y="23"/>
                    <a:pt x="13" y="23"/>
                    <a:pt x="13" y="24"/>
                  </a:cubicBezTo>
                  <a:cubicBezTo>
                    <a:pt x="12" y="24"/>
                    <a:pt x="12" y="26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2" y="26"/>
                    <a:pt x="12" y="27"/>
                    <a:pt x="13" y="27"/>
                  </a:cubicBezTo>
                  <a:cubicBezTo>
                    <a:pt x="11" y="28"/>
                    <a:pt x="10" y="26"/>
                    <a:pt x="9" y="25"/>
                  </a:cubicBezTo>
                  <a:cubicBezTo>
                    <a:pt x="10" y="26"/>
                    <a:pt x="13" y="25"/>
                    <a:pt x="12" y="24"/>
                  </a:cubicBezTo>
                  <a:cubicBezTo>
                    <a:pt x="10" y="23"/>
                    <a:pt x="7" y="23"/>
                    <a:pt x="6" y="23"/>
                  </a:cubicBezTo>
                  <a:cubicBezTo>
                    <a:pt x="7" y="23"/>
                    <a:pt x="6" y="23"/>
                    <a:pt x="7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4"/>
                    <a:pt x="2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3" y="27"/>
                  </a:cubicBezTo>
                  <a:cubicBezTo>
                    <a:pt x="2" y="29"/>
                    <a:pt x="3" y="31"/>
                    <a:pt x="2" y="33"/>
                  </a:cubicBezTo>
                  <a:cubicBezTo>
                    <a:pt x="2" y="34"/>
                    <a:pt x="1" y="36"/>
                    <a:pt x="3" y="36"/>
                  </a:cubicBezTo>
                  <a:cubicBezTo>
                    <a:pt x="2" y="38"/>
                    <a:pt x="4" y="36"/>
                    <a:pt x="4" y="35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7" y="38"/>
                    <a:pt x="8" y="36"/>
                    <a:pt x="7" y="35"/>
                  </a:cubicBezTo>
                  <a:cubicBezTo>
                    <a:pt x="7" y="35"/>
                    <a:pt x="8" y="34"/>
                    <a:pt x="7" y="34"/>
                  </a:cubicBezTo>
                  <a:cubicBezTo>
                    <a:pt x="7" y="33"/>
                    <a:pt x="6" y="33"/>
                    <a:pt x="6" y="33"/>
                  </a:cubicBezTo>
                  <a:cubicBezTo>
                    <a:pt x="6" y="32"/>
                    <a:pt x="7" y="29"/>
                    <a:pt x="6" y="29"/>
                  </a:cubicBezTo>
                  <a:cubicBezTo>
                    <a:pt x="5" y="29"/>
                    <a:pt x="7" y="28"/>
                    <a:pt x="7" y="28"/>
                  </a:cubicBezTo>
                  <a:cubicBezTo>
                    <a:pt x="8" y="27"/>
                    <a:pt x="7" y="31"/>
                    <a:pt x="7" y="31"/>
                  </a:cubicBezTo>
                  <a:cubicBezTo>
                    <a:pt x="8" y="34"/>
                    <a:pt x="10" y="31"/>
                    <a:pt x="12" y="31"/>
                  </a:cubicBezTo>
                  <a:cubicBezTo>
                    <a:pt x="12" y="32"/>
                    <a:pt x="9" y="33"/>
                    <a:pt x="10" y="33"/>
                  </a:cubicBezTo>
                  <a:cubicBezTo>
                    <a:pt x="10" y="34"/>
                    <a:pt x="11" y="35"/>
                    <a:pt x="10" y="35"/>
                  </a:cubicBezTo>
                  <a:cubicBezTo>
                    <a:pt x="9" y="34"/>
                    <a:pt x="10" y="37"/>
                    <a:pt x="10" y="37"/>
                  </a:cubicBezTo>
                  <a:cubicBezTo>
                    <a:pt x="10" y="37"/>
                    <a:pt x="8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6" y="39"/>
                    <a:pt x="6" y="39"/>
                  </a:cubicBezTo>
                  <a:cubicBezTo>
                    <a:pt x="5" y="39"/>
                    <a:pt x="6" y="38"/>
                    <a:pt x="5" y="37"/>
                  </a:cubicBezTo>
                  <a:cubicBezTo>
                    <a:pt x="3" y="38"/>
                    <a:pt x="5" y="39"/>
                    <a:pt x="5" y="40"/>
                  </a:cubicBezTo>
                  <a:cubicBezTo>
                    <a:pt x="4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3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6"/>
                    <a:pt x="1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3" y="46"/>
                    <a:pt x="3" y="47"/>
                    <a:pt x="3" y="47"/>
                  </a:cubicBezTo>
                  <a:cubicBezTo>
                    <a:pt x="4" y="49"/>
                    <a:pt x="4" y="48"/>
                    <a:pt x="3" y="49"/>
                  </a:cubicBezTo>
                  <a:cubicBezTo>
                    <a:pt x="1" y="50"/>
                    <a:pt x="1" y="49"/>
                    <a:pt x="1" y="50"/>
                  </a:cubicBezTo>
                  <a:cubicBezTo>
                    <a:pt x="0" y="51"/>
                    <a:pt x="1" y="53"/>
                    <a:pt x="2" y="54"/>
                  </a:cubicBezTo>
                  <a:cubicBezTo>
                    <a:pt x="3" y="53"/>
                    <a:pt x="3" y="54"/>
                    <a:pt x="4" y="53"/>
                  </a:cubicBezTo>
                  <a:cubicBezTo>
                    <a:pt x="5" y="52"/>
                    <a:pt x="5" y="52"/>
                    <a:pt x="6" y="51"/>
                  </a:cubicBezTo>
                  <a:cubicBezTo>
                    <a:pt x="5" y="51"/>
                    <a:pt x="5" y="51"/>
                    <a:pt x="5" y="50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7"/>
                    <a:pt x="13" y="47"/>
                    <a:pt x="13" y="48"/>
                  </a:cubicBezTo>
                  <a:cubicBezTo>
                    <a:pt x="13" y="48"/>
                    <a:pt x="13" y="47"/>
                    <a:pt x="13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3" y="47"/>
                    <a:pt x="8" y="45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2" y="45"/>
                    <a:pt x="14" y="45"/>
                  </a:cubicBezTo>
                  <a:cubicBezTo>
                    <a:pt x="14" y="46"/>
                    <a:pt x="14" y="47"/>
                    <a:pt x="15" y="47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6"/>
                    <a:pt x="16" y="46"/>
                    <a:pt x="15" y="45"/>
                  </a:cubicBezTo>
                  <a:cubicBezTo>
                    <a:pt x="16" y="45"/>
                    <a:pt x="16" y="45"/>
                    <a:pt x="17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4"/>
                    <a:pt x="17" y="44"/>
                    <a:pt x="18" y="44"/>
                  </a:cubicBezTo>
                  <a:cubicBezTo>
                    <a:pt x="18" y="44"/>
                    <a:pt x="17" y="44"/>
                    <a:pt x="17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6"/>
                    <a:pt x="21" y="45"/>
                    <a:pt x="22" y="44"/>
                  </a:cubicBezTo>
                  <a:cubicBezTo>
                    <a:pt x="22" y="45"/>
                    <a:pt x="23" y="46"/>
                    <a:pt x="23" y="46"/>
                  </a:cubicBezTo>
                  <a:cubicBezTo>
                    <a:pt x="23" y="47"/>
                    <a:pt x="23" y="48"/>
                    <a:pt x="23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6" y="49"/>
                    <a:pt x="28" y="52"/>
                    <a:pt x="29" y="52"/>
                  </a:cubicBezTo>
                  <a:cubicBezTo>
                    <a:pt x="31" y="54"/>
                    <a:pt x="31" y="55"/>
                    <a:pt x="33" y="53"/>
                  </a:cubicBezTo>
                  <a:cubicBezTo>
                    <a:pt x="33" y="52"/>
                    <a:pt x="36" y="49"/>
                    <a:pt x="35" y="48"/>
                  </a:cubicBezTo>
                  <a:cubicBezTo>
                    <a:pt x="35" y="48"/>
                    <a:pt x="36" y="47"/>
                    <a:pt x="36" y="46"/>
                  </a:cubicBezTo>
                  <a:cubicBezTo>
                    <a:pt x="35" y="45"/>
                    <a:pt x="34" y="46"/>
                    <a:pt x="34" y="45"/>
                  </a:cubicBezTo>
                  <a:cubicBezTo>
                    <a:pt x="33" y="46"/>
                    <a:pt x="33" y="47"/>
                    <a:pt x="32" y="47"/>
                  </a:cubicBezTo>
                  <a:cubicBezTo>
                    <a:pt x="32" y="46"/>
                    <a:pt x="32" y="46"/>
                    <a:pt x="31" y="46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0" y="46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4" name="Freeform 221"/>
            <p:cNvSpPr>
              <a:spLocks/>
            </p:cNvSpPr>
            <p:nvPr userDrawn="1"/>
          </p:nvSpPr>
          <p:spPr bwMode="auto">
            <a:xfrm>
              <a:off x="257" y="250"/>
              <a:ext cx="210" cy="211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6" y="3"/>
                </a:cxn>
                <a:cxn ang="0">
                  <a:pos x="0" y="52"/>
                </a:cxn>
                <a:cxn ang="0">
                  <a:pos x="3" y="70"/>
                </a:cxn>
                <a:cxn ang="0">
                  <a:pos x="53" y="105"/>
                </a:cxn>
                <a:cxn ang="0">
                  <a:pos x="70" y="102"/>
                </a:cxn>
                <a:cxn ang="0">
                  <a:pos x="105" y="52"/>
                </a:cxn>
                <a:cxn ang="0">
                  <a:pos x="102" y="35"/>
                </a:cxn>
                <a:cxn ang="0">
                  <a:pos x="53" y="0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53" y="2"/>
                </a:cxn>
                <a:cxn ang="0">
                  <a:pos x="100" y="36"/>
                </a:cxn>
                <a:cxn ang="0">
                  <a:pos x="103" y="52"/>
                </a:cxn>
                <a:cxn ang="0">
                  <a:pos x="70" y="100"/>
                </a:cxn>
                <a:cxn ang="0">
                  <a:pos x="53" y="102"/>
                </a:cxn>
                <a:cxn ang="0">
                  <a:pos x="6" y="69"/>
                </a:cxn>
                <a:cxn ang="0">
                  <a:pos x="3" y="52"/>
                </a:cxn>
                <a:cxn ang="0">
                  <a:pos x="36" y="5"/>
                </a:cxn>
                <a:cxn ang="0">
                  <a:pos x="36" y="4"/>
                </a:cxn>
              </a:cxnLst>
              <a:rect l="0" t="0" r="r" b="b"/>
              <a:pathLst>
                <a:path w="105" h="105">
                  <a:moveTo>
                    <a:pt x="36" y="4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14" y="10"/>
                    <a:pt x="0" y="31"/>
                    <a:pt x="0" y="52"/>
                  </a:cubicBezTo>
                  <a:cubicBezTo>
                    <a:pt x="0" y="58"/>
                    <a:pt x="1" y="64"/>
                    <a:pt x="3" y="70"/>
                  </a:cubicBezTo>
                  <a:cubicBezTo>
                    <a:pt x="11" y="91"/>
                    <a:pt x="31" y="105"/>
                    <a:pt x="53" y="105"/>
                  </a:cubicBezTo>
                  <a:cubicBezTo>
                    <a:pt x="59" y="105"/>
                    <a:pt x="65" y="104"/>
                    <a:pt x="70" y="102"/>
                  </a:cubicBezTo>
                  <a:cubicBezTo>
                    <a:pt x="92" y="94"/>
                    <a:pt x="105" y="74"/>
                    <a:pt x="105" y="52"/>
                  </a:cubicBezTo>
                  <a:cubicBezTo>
                    <a:pt x="105" y="46"/>
                    <a:pt x="105" y="41"/>
                    <a:pt x="102" y="35"/>
                  </a:cubicBezTo>
                  <a:cubicBezTo>
                    <a:pt x="95" y="13"/>
                    <a:pt x="75" y="0"/>
                    <a:pt x="53" y="0"/>
                  </a:cubicBezTo>
                  <a:cubicBezTo>
                    <a:pt x="47" y="0"/>
                    <a:pt x="41" y="1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2" y="3"/>
                    <a:pt x="47" y="2"/>
                    <a:pt x="53" y="2"/>
                  </a:cubicBezTo>
                  <a:cubicBezTo>
                    <a:pt x="74" y="2"/>
                    <a:pt x="93" y="15"/>
                    <a:pt x="100" y="36"/>
                  </a:cubicBezTo>
                  <a:cubicBezTo>
                    <a:pt x="102" y="41"/>
                    <a:pt x="103" y="47"/>
                    <a:pt x="103" y="52"/>
                  </a:cubicBezTo>
                  <a:cubicBezTo>
                    <a:pt x="103" y="73"/>
                    <a:pt x="90" y="92"/>
                    <a:pt x="70" y="100"/>
                  </a:cubicBezTo>
                  <a:cubicBezTo>
                    <a:pt x="64" y="101"/>
                    <a:pt x="58" y="102"/>
                    <a:pt x="53" y="102"/>
                  </a:cubicBezTo>
                  <a:cubicBezTo>
                    <a:pt x="32" y="102"/>
                    <a:pt x="13" y="89"/>
                    <a:pt x="6" y="69"/>
                  </a:cubicBezTo>
                  <a:cubicBezTo>
                    <a:pt x="4" y="63"/>
                    <a:pt x="3" y="58"/>
                    <a:pt x="3" y="52"/>
                  </a:cubicBezTo>
                  <a:cubicBezTo>
                    <a:pt x="3" y="32"/>
                    <a:pt x="16" y="12"/>
                    <a:pt x="36" y="5"/>
                  </a:cubicBezTo>
                  <a:cubicBezTo>
                    <a:pt x="36" y="4"/>
                    <a:pt x="36" y="4"/>
                    <a:pt x="36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5" name="Freeform 222"/>
            <p:cNvSpPr>
              <a:spLocks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5" y="53"/>
                </a:cxn>
                <a:cxn ang="0">
                  <a:pos x="104" y="53"/>
                </a:cxn>
                <a:cxn ang="0">
                  <a:pos x="89" y="89"/>
                </a:cxn>
                <a:cxn ang="0">
                  <a:pos x="53" y="104"/>
                </a:cxn>
                <a:cxn ang="0">
                  <a:pos x="17" y="89"/>
                </a:cxn>
                <a:cxn ang="0">
                  <a:pos x="3" y="53"/>
                </a:cxn>
                <a:cxn ang="0">
                  <a:pos x="17" y="17"/>
                </a:cxn>
                <a:cxn ang="0">
                  <a:pos x="53" y="3"/>
                </a:cxn>
                <a:cxn ang="0">
                  <a:pos x="89" y="17"/>
                </a:cxn>
                <a:cxn ang="0">
                  <a:pos x="104" y="53"/>
                </a:cxn>
                <a:cxn ang="0">
                  <a:pos x="105" y="53"/>
                </a:cxn>
                <a:cxn ang="0">
                  <a:pos x="106" y="53"/>
                </a:cxn>
                <a:cxn ang="0">
                  <a:pos x="53" y="0"/>
                </a:cxn>
                <a:cxn ang="0">
                  <a:pos x="0" y="53"/>
                </a:cxn>
                <a:cxn ang="0">
                  <a:pos x="53" y="106"/>
                </a:cxn>
                <a:cxn ang="0">
                  <a:pos x="106" y="53"/>
                </a:cxn>
                <a:cxn ang="0">
                  <a:pos x="105" y="53"/>
                </a:cxn>
              </a:cxnLst>
              <a:rect l="0" t="0" r="r" b="b"/>
              <a:pathLst>
                <a:path w="106" h="106">
                  <a:moveTo>
                    <a:pt x="105" y="53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67"/>
                    <a:pt x="98" y="80"/>
                    <a:pt x="89" y="89"/>
                  </a:cubicBezTo>
                  <a:cubicBezTo>
                    <a:pt x="80" y="98"/>
                    <a:pt x="67" y="104"/>
                    <a:pt x="53" y="104"/>
                  </a:cubicBezTo>
                  <a:cubicBezTo>
                    <a:pt x="39" y="104"/>
                    <a:pt x="26" y="98"/>
                    <a:pt x="17" y="89"/>
                  </a:cubicBezTo>
                  <a:cubicBezTo>
                    <a:pt x="8" y="80"/>
                    <a:pt x="3" y="67"/>
                    <a:pt x="3" y="53"/>
                  </a:cubicBezTo>
                  <a:cubicBezTo>
                    <a:pt x="3" y="39"/>
                    <a:pt x="8" y="27"/>
                    <a:pt x="17" y="17"/>
                  </a:cubicBezTo>
                  <a:cubicBezTo>
                    <a:pt x="26" y="8"/>
                    <a:pt x="39" y="3"/>
                    <a:pt x="53" y="3"/>
                  </a:cubicBezTo>
                  <a:cubicBezTo>
                    <a:pt x="67" y="3"/>
                    <a:pt x="80" y="8"/>
                    <a:pt x="89" y="17"/>
                  </a:cubicBezTo>
                  <a:cubicBezTo>
                    <a:pt x="98" y="27"/>
                    <a:pt x="104" y="39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3" y="106"/>
                  </a:cubicBezTo>
                  <a:cubicBezTo>
                    <a:pt x="82" y="106"/>
                    <a:pt x="106" y="82"/>
                    <a:pt x="106" y="53"/>
                  </a:cubicBezTo>
                  <a:cubicBezTo>
                    <a:pt x="105" y="53"/>
                    <a:pt x="105" y="53"/>
                    <a:pt x="105" y="5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6" name="Freeform 223"/>
            <p:cNvSpPr>
              <a:spLocks/>
            </p:cNvSpPr>
            <p:nvPr userDrawn="1"/>
          </p:nvSpPr>
          <p:spPr bwMode="auto">
            <a:xfrm>
              <a:off x="311" y="272"/>
              <a:ext cx="64" cy="54"/>
            </a:xfrm>
            <a:custGeom>
              <a:avLst/>
              <a:gdLst/>
              <a:ahLst/>
              <a:cxnLst>
                <a:cxn ang="0">
                  <a:pos x="28" y="19"/>
                </a:cxn>
                <a:cxn ang="0">
                  <a:pos x="27" y="19"/>
                </a:cxn>
                <a:cxn ang="0">
                  <a:pos x="13" y="25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3" y="16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9" y="2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9" y="12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9" y="20"/>
                </a:cxn>
                <a:cxn ang="0">
                  <a:pos x="32" y="12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0" y="1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13" y="27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8" y="19"/>
                </a:cxn>
              </a:cxnLst>
              <a:rect l="0" t="0" r="r" b="b"/>
              <a:pathLst>
                <a:path w="32" h="27">
                  <a:moveTo>
                    <a:pt x="28" y="19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4" y="23"/>
                    <a:pt x="18" y="25"/>
                    <a:pt x="13" y="25"/>
                  </a:cubicBezTo>
                  <a:cubicBezTo>
                    <a:pt x="11" y="25"/>
                    <a:pt x="9" y="25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4" y="22"/>
                    <a:pt x="3" y="19"/>
                    <a:pt x="3" y="16"/>
                  </a:cubicBezTo>
                  <a:cubicBezTo>
                    <a:pt x="3" y="14"/>
                    <a:pt x="4" y="11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5"/>
                    <a:pt x="14" y="2"/>
                    <a:pt x="19" y="2"/>
                  </a:cubicBezTo>
                  <a:cubicBezTo>
                    <a:pt x="20" y="2"/>
                    <a:pt x="22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5"/>
                    <a:pt x="29" y="9"/>
                    <a:pt x="29" y="12"/>
                  </a:cubicBezTo>
                  <a:cubicBezTo>
                    <a:pt x="29" y="14"/>
                    <a:pt x="28" y="17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1" y="18"/>
                    <a:pt x="32" y="15"/>
                    <a:pt x="32" y="12"/>
                  </a:cubicBezTo>
                  <a:cubicBezTo>
                    <a:pt x="32" y="8"/>
                    <a:pt x="29" y="4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1"/>
                    <a:pt x="21" y="0"/>
                    <a:pt x="19" y="0"/>
                  </a:cubicBezTo>
                  <a:cubicBezTo>
                    <a:pt x="13" y="0"/>
                    <a:pt x="8" y="3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0"/>
                    <a:pt x="0" y="13"/>
                    <a:pt x="0" y="16"/>
                  </a:cubicBezTo>
                  <a:cubicBezTo>
                    <a:pt x="0" y="20"/>
                    <a:pt x="2" y="24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8" y="27"/>
                    <a:pt x="11" y="27"/>
                    <a:pt x="13" y="27"/>
                  </a:cubicBezTo>
                  <a:cubicBezTo>
                    <a:pt x="19" y="27"/>
                    <a:pt x="25" y="25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19"/>
                    <a:pt x="28" y="19"/>
                    <a:pt x="28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7" name="Freeform 224"/>
            <p:cNvSpPr>
              <a:spLocks/>
            </p:cNvSpPr>
            <p:nvPr userDrawn="1"/>
          </p:nvSpPr>
          <p:spPr bwMode="auto">
            <a:xfrm>
              <a:off x="289" y="256"/>
              <a:ext cx="114" cy="103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49" y="36"/>
                </a:cxn>
                <a:cxn ang="0">
                  <a:pos x="23" y="49"/>
                </a:cxn>
                <a:cxn ang="0">
                  <a:pos x="12" y="46"/>
                </a:cxn>
                <a:cxn ang="0">
                  <a:pos x="12" y="47"/>
                </a:cxn>
                <a:cxn ang="0">
                  <a:pos x="12" y="46"/>
                </a:cxn>
                <a:cxn ang="0">
                  <a:pos x="2" y="3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33" y="3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55" y="22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50" y="37"/>
                </a:cxn>
                <a:cxn ang="0">
                  <a:pos x="51" y="37"/>
                </a:cxn>
                <a:cxn ang="0">
                  <a:pos x="57" y="22"/>
                </a:cxn>
                <a:cxn ang="0">
                  <a:pos x="46" y="3"/>
                </a:cxn>
                <a:cxn ang="0">
                  <a:pos x="45" y="4"/>
                </a:cxn>
                <a:cxn ang="0">
                  <a:pos x="46" y="3"/>
                </a:cxn>
                <a:cxn ang="0">
                  <a:pos x="33" y="0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0" y="30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23" y="51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0" y="37"/>
                </a:cxn>
              </a:cxnLst>
              <a:rect l="0" t="0" r="r" b="b"/>
              <a:pathLst>
                <a:path w="57" h="51">
                  <a:moveTo>
                    <a:pt x="50" y="37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3" y="44"/>
                    <a:pt x="33" y="49"/>
                    <a:pt x="23" y="49"/>
                  </a:cubicBezTo>
                  <a:cubicBezTo>
                    <a:pt x="19" y="49"/>
                    <a:pt x="15" y="48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6" y="43"/>
                    <a:pt x="2" y="37"/>
                    <a:pt x="2" y="30"/>
                  </a:cubicBezTo>
                  <a:cubicBezTo>
                    <a:pt x="2" y="25"/>
                    <a:pt x="4" y="20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4" y="7"/>
                    <a:pt x="24" y="3"/>
                    <a:pt x="33" y="3"/>
                  </a:cubicBezTo>
                  <a:cubicBezTo>
                    <a:pt x="37" y="3"/>
                    <a:pt x="41" y="4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1" y="9"/>
                    <a:pt x="55" y="15"/>
                    <a:pt x="55" y="22"/>
                  </a:cubicBezTo>
                  <a:cubicBezTo>
                    <a:pt x="55" y="26"/>
                    <a:pt x="53" y="31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5" y="32"/>
                    <a:pt x="57" y="27"/>
                    <a:pt x="57" y="22"/>
                  </a:cubicBezTo>
                  <a:cubicBezTo>
                    <a:pt x="57" y="14"/>
                    <a:pt x="53" y="7"/>
                    <a:pt x="46" y="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2" y="1"/>
                    <a:pt x="37" y="0"/>
                    <a:pt x="33" y="0"/>
                  </a:cubicBezTo>
                  <a:cubicBezTo>
                    <a:pt x="23" y="0"/>
                    <a:pt x="13" y="5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9"/>
                    <a:pt x="0" y="25"/>
                    <a:pt x="0" y="30"/>
                  </a:cubicBezTo>
                  <a:cubicBezTo>
                    <a:pt x="0" y="38"/>
                    <a:pt x="4" y="44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5" y="50"/>
                    <a:pt x="19" y="51"/>
                    <a:pt x="23" y="51"/>
                  </a:cubicBezTo>
                  <a:cubicBezTo>
                    <a:pt x="34" y="51"/>
                    <a:pt x="44" y="46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8" name="Freeform 225"/>
            <p:cNvSpPr>
              <a:spLocks/>
            </p:cNvSpPr>
            <p:nvPr userDrawn="1"/>
          </p:nvSpPr>
          <p:spPr bwMode="auto">
            <a:xfrm>
              <a:off x="271" y="248"/>
              <a:ext cx="156" cy="143"/>
            </a:xfrm>
            <a:custGeom>
              <a:avLst/>
              <a:gdLst/>
              <a:ahLst/>
              <a:cxnLst>
                <a:cxn ang="0">
                  <a:pos x="69" y="54"/>
                </a:cxn>
                <a:cxn ang="0">
                  <a:pos x="68" y="53"/>
                </a:cxn>
                <a:cxn ang="0">
                  <a:pos x="35" y="69"/>
                </a:cxn>
                <a:cxn ang="0">
                  <a:pos x="16" y="63"/>
                </a:cxn>
                <a:cxn ang="0">
                  <a:pos x="2" y="4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46" y="3"/>
                </a:cxn>
                <a:cxn ang="0">
                  <a:pos x="65" y="8"/>
                </a:cxn>
                <a:cxn ang="0">
                  <a:pos x="77" y="30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9" y="54"/>
                </a:cxn>
                <a:cxn ang="0">
                  <a:pos x="69" y="55"/>
                </a:cxn>
                <a:cxn ang="0">
                  <a:pos x="79" y="30"/>
                </a:cxn>
                <a:cxn ang="0">
                  <a:pos x="66" y="6"/>
                </a:cxn>
                <a:cxn ang="0">
                  <a:pos x="46" y="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0" y="40"/>
                </a:cxn>
                <a:cxn ang="0">
                  <a:pos x="15" y="65"/>
                </a:cxn>
                <a:cxn ang="0">
                  <a:pos x="35" y="71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4"/>
                </a:cxn>
              </a:cxnLst>
              <a:rect l="0" t="0" r="r" b="b"/>
              <a:pathLst>
                <a:path w="79" h="71">
                  <a:moveTo>
                    <a:pt x="69" y="54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59" y="63"/>
                    <a:pt x="47" y="69"/>
                    <a:pt x="35" y="69"/>
                  </a:cubicBezTo>
                  <a:cubicBezTo>
                    <a:pt x="28" y="69"/>
                    <a:pt x="22" y="67"/>
                    <a:pt x="16" y="63"/>
                  </a:cubicBezTo>
                  <a:cubicBezTo>
                    <a:pt x="7" y="58"/>
                    <a:pt x="2" y="49"/>
                    <a:pt x="2" y="40"/>
                  </a:cubicBezTo>
                  <a:cubicBezTo>
                    <a:pt x="2" y="32"/>
                    <a:pt x="6" y="25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21" y="8"/>
                    <a:pt x="34" y="3"/>
                    <a:pt x="46" y="3"/>
                  </a:cubicBezTo>
                  <a:cubicBezTo>
                    <a:pt x="52" y="3"/>
                    <a:pt x="59" y="4"/>
                    <a:pt x="65" y="8"/>
                  </a:cubicBezTo>
                  <a:cubicBezTo>
                    <a:pt x="73" y="13"/>
                    <a:pt x="77" y="21"/>
                    <a:pt x="77" y="30"/>
                  </a:cubicBezTo>
                  <a:cubicBezTo>
                    <a:pt x="77" y="38"/>
                    <a:pt x="74" y="46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76" y="47"/>
                    <a:pt x="79" y="39"/>
                    <a:pt x="79" y="30"/>
                  </a:cubicBezTo>
                  <a:cubicBezTo>
                    <a:pt x="79" y="21"/>
                    <a:pt x="75" y="12"/>
                    <a:pt x="66" y="6"/>
                  </a:cubicBezTo>
                  <a:cubicBezTo>
                    <a:pt x="60" y="2"/>
                    <a:pt x="53" y="0"/>
                    <a:pt x="46" y="0"/>
                  </a:cubicBezTo>
                  <a:cubicBezTo>
                    <a:pt x="33" y="0"/>
                    <a:pt x="20" y="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" y="23"/>
                    <a:pt x="0" y="32"/>
                    <a:pt x="0" y="40"/>
                  </a:cubicBezTo>
                  <a:cubicBezTo>
                    <a:pt x="0" y="50"/>
                    <a:pt x="5" y="59"/>
                    <a:pt x="15" y="65"/>
                  </a:cubicBezTo>
                  <a:cubicBezTo>
                    <a:pt x="21" y="69"/>
                    <a:pt x="28" y="71"/>
                    <a:pt x="35" y="71"/>
                  </a:cubicBezTo>
                  <a:cubicBezTo>
                    <a:pt x="47" y="71"/>
                    <a:pt x="60" y="6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9" name="Freeform 226"/>
            <p:cNvSpPr>
              <a:spLocks/>
            </p:cNvSpPr>
            <p:nvPr userDrawn="1"/>
          </p:nvSpPr>
          <p:spPr bwMode="auto">
            <a:xfrm>
              <a:off x="259" y="274"/>
              <a:ext cx="192" cy="145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0" y="35"/>
                </a:cxn>
                <a:cxn ang="0">
                  <a:pos x="18" y="65"/>
                </a:cxn>
                <a:cxn ang="0">
                  <a:pos x="42" y="72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96" y="24"/>
                </a:cxn>
                <a:cxn ang="0">
                  <a:pos x="86" y="0"/>
                </a:cxn>
                <a:cxn ang="0">
                  <a:pos x="84" y="1"/>
                </a:cxn>
                <a:cxn ang="0">
                  <a:pos x="93" y="24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42" y="70"/>
                </a:cxn>
                <a:cxn ang="0">
                  <a:pos x="19" y="63"/>
                </a:cxn>
                <a:cxn ang="0">
                  <a:pos x="3" y="35"/>
                </a:cxn>
                <a:cxn ang="0">
                  <a:pos x="5" y="21"/>
                </a:cxn>
                <a:cxn ang="0">
                  <a:pos x="3" y="20"/>
                </a:cxn>
              </a:cxnLst>
              <a:rect l="0" t="0" r="r" b="b"/>
              <a:pathLst>
                <a:path w="96" h="72">
                  <a:moveTo>
                    <a:pt x="3" y="20"/>
                  </a:moveTo>
                  <a:cubicBezTo>
                    <a:pt x="1" y="25"/>
                    <a:pt x="0" y="30"/>
                    <a:pt x="0" y="35"/>
                  </a:cubicBezTo>
                  <a:cubicBezTo>
                    <a:pt x="0" y="47"/>
                    <a:pt x="6" y="58"/>
                    <a:pt x="18" y="65"/>
                  </a:cubicBezTo>
                  <a:cubicBezTo>
                    <a:pt x="26" y="70"/>
                    <a:pt x="34" y="72"/>
                    <a:pt x="42" y="72"/>
                  </a:cubicBezTo>
                  <a:cubicBezTo>
                    <a:pt x="58" y="72"/>
                    <a:pt x="73" y="65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92" y="44"/>
                    <a:pt x="96" y="34"/>
                    <a:pt x="96" y="24"/>
                  </a:cubicBezTo>
                  <a:cubicBezTo>
                    <a:pt x="96" y="15"/>
                    <a:pt x="92" y="6"/>
                    <a:pt x="86" y="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90" y="7"/>
                    <a:pt x="93" y="15"/>
                    <a:pt x="93" y="24"/>
                  </a:cubicBezTo>
                  <a:cubicBezTo>
                    <a:pt x="93" y="33"/>
                    <a:pt x="90" y="43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71" y="63"/>
                    <a:pt x="57" y="70"/>
                    <a:pt x="42" y="70"/>
                  </a:cubicBezTo>
                  <a:cubicBezTo>
                    <a:pt x="34" y="70"/>
                    <a:pt x="26" y="68"/>
                    <a:pt x="19" y="63"/>
                  </a:cubicBezTo>
                  <a:cubicBezTo>
                    <a:pt x="8" y="56"/>
                    <a:pt x="3" y="46"/>
                    <a:pt x="3" y="35"/>
                  </a:cubicBezTo>
                  <a:cubicBezTo>
                    <a:pt x="3" y="30"/>
                    <a:pt x="3" y="26"/>
                    <a:pt x="5" y="21"/>
                  </a:cubicBezTo>
                  <a:cubicBezTo>
                    <a:pt x="3" y="20"/>
                    <a:pt x="3" y="20"/>
                    <a:pt x="3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0" name="Freeform 227"/>
            <p:cNvSpPr>
              <a:spLocks/>
            </p:cNvSpPr>
            <p:nvPr userDrawn="1"/>
          </p:nvSpPr>
          <p:spPr bwMode="auto">
            <a:xfrm>
              <a:off x="265" y="302"/>
              <a:ext cx="199" cy="139"/>
            </a:xfrm>
            <a:custGeom>
              <a:avLst/>
              <a:gdLst/>
              <a:ahLst/>
              <a:cxnLst>
                <a:cxn ang="0">
                  <a:pos x="93" y="1"/>
                </a:cxn>
                <a:cxn ang="0">
                  <a:pos x="98" y="19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43" y="67"/>
                </a:cxn>
                <a:cxn ang="0">
                  <a:pos x="17" y="60"/>
                </a:cxn>
                <a:cxn ang="0">
                  <a:pos x="2" y="44"/>
                </a:cxn>
                <a:cxn ang="0">
                  <a:pos x="0" y="45"/>
                </a:cxn>
                <a:cxn ang="0">
                  <a:pos x="15" y="62"/>
                </a:cxn>
                <a:cxn ang="0">
                  <a:pos x="43" y="70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100" y="19"/>
                </a:cxn>
                <a:cxn ang="0">
                  <a:pos x="95" y="0"/>
                </a:cxn>
                <a:cxn ang="0">
                  <a:pos x="93" y="1"/>
                </a:cxn>
              </a:cxnLst>
              <a:rect l="0" t="0" r="r" b="b"/>
              <a:pathLst>
                <a:path w="100" h="70">
                  <a:moveTo>
                    <a:pt x="93" y="1"/>
                  </a:moveTo>
                  <a:cubicBezTo>
                    <a:pt x="96" y="7"/>
                    <a:pt x="98" y="13"/>
                    <a:pt x="98" y="19"/>
                  </a:cubicBezTo>
                  <a:cubicBezTo>
                    <a:pt x="98" y="28"/>
                    <a:pt x="94" y="39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4" y="60"/>
                    <a:pt x="58" y="67"/>
                    <a:pt x="43" y="67"/>
                  </a:cubicBezTo>
                  <a:cubicBezTo>
                    <a:pt x="34" y="67"/>
                    <a:pt x="25" y="65"/>
                    <a:pt x="17" y="60"/>
                  </a:cubicBezTo>
                  <a:cubicBezTo>
                    <a:pt x="10" y="56"/>
                    <a:pt x="5" y="50"/>
                    <a:pt x="2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2"/>
                    <a:pt x="8" y="58"/>
                    <a:pt x="15" y="62"/>
                  </a:cubicBezTo>
                  <a:cubicBezTo>
                    <a:pt x="24" y="67"/>
                    <a:pt x="33" y="70"/>
                    <a:pt x="43" y="70"/>
                  </a:cubicBezTo>
                  <a:cubicBezTo>
                    <a:pt x="59" y="70"/>
                    <a:pt x="75" y="62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96" y="40"/>
                    <a:pt x="100" y="29"/>
                    <a:pt x="100" y="19"/>
                  </a:cubicBezTo>
                  <a:cubicBezTo>
                    <a:pt x="100" y="12"/>
                    <a:pt x="98" y="6"/>
                    <a:pt x="95" y="0"/>
                  </a:cubicBezTo>
                  <a:cubicBezTo>
                    <a:pt x="93" y="1"/>
                    <a:pt x="93" y="1"/>
                    <a:pt x="9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1" name="Freeform 228"/>
            <p:cNvSpPr>
              <a:spLocks/>
            </p:cNvSpPr>
            <p:nvPr userDrawn="1"/>
          </p:nvSpPr>
          <p:spPr bwMode="auto">
            <a:xfrm>
              <a:off x="311" y="379"/>
              <a:ext cx="153" cy="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22" y="37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22" y="3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77" y="1"/>
                </a:cxn>
                <a:cxn ang="0">
                  <a:pos x="75" y="0"/>
                </a:cxn>
              </a:cxnLst>
              <a:rect l="0" t="0" r="r" b="b"/>
              <a:pathLst>
                <a:path w="77" h="39">
                  <a:moveTo>
                    <a:pt x="75" y="0"/>
                  </a:moveTo>
                  <a:cubicBezTo>
                    <a:pt x="73" y="6"/>
                    <a:pt x="70" y="12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4" y="30"/>
                    <a:pt x="38" y="37"/>
                    <a:pt x="22" y="37"/>
                  </a:cubicBezTo>
                  <a:cubicBezTo>
                    <a:pt x="15" y="37"/>
                    <a:pt x="8" y="35"/>
                    <a:pt x="1" y="3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38"/>
                    <a:pt x="15" y="39"/>
                    <a:pt x="22" y="39"/>
                  </a:cubicBezTo>
                  <a:cubicBezTo>
                    <a:pt x="39" y="39"/>
                    <a:pt x="55" y="32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2" y="13"/>
                    <a:pt x="75" y="7"/>
                    <a:pt x="77" y="1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2" name="Freeform 229"/>
            <p:cNvSpPr>
              <a:spLocks/>
            </p:cNvSpPr>
            <p:nvPr userDrawn="1"/>
          </p:nvSpPr>
          <p:spPr bwMode="auto">
            <a:xfrm>
              <a:off x="277" y="280"/>
              <a:ext cx="46" cy="16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12" y="2"/>
                </a:cxn>
                <a:cxn ang="0">
                  <a:pos x="22" y="5"/>
                </a:cxn>
                <a:cxn ang="0">
                  <a:pos x="23" y="3"/>
                </a:cxn>
              </a:cxnLst>
              <a:rect l="0" t="0" r="r" b="b"/>
              <a:pathLst>
                <a:path w="23" h="8">
                  <a:moveTo>
                    <a:pt x="23" y="3"/>
                  </a:moveTo>
                  <a:cubicBezTo>
                    <a:pt x="19" y="1"/>
                    <a:pt x="15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4"/>
                    <a:pt x="8" y="2"/>
                    <a:pt x="12" y="2"/>
                  </a:cubicBezTo>
                  <a:cubicBezTo>
                    <a:pt x="15" y="2"/>
                    <a:pt x="18" y="3"/>
                    <a:pt x="22" y="5"/>
                  </a:cubicBezTo>
                  <a:cubicBezTo>
                    <a:pt x="23" y="3"/>
                    <a:pt x="23" y="3"/>
                    <a:pt x="23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3" name="Freeform 230"/>
            <p:cNvSpPr>
              <a:spLocks/>
            </p:cNvSpPr>
            <p:nvPr userDrawn="1"/>
          </p:nvSpPr>
          <p:spPr bwMode="auto">
            <a:xfrm>
              <a:off x="365" y="308"/>
              <a:ext cx="88" cy="103"/>
            </a:xfrm>
            <a:custGeom>
              <a:avLst/>
              <a:gdLst/>
              <a:ahLst/>
              <a:cxnLst>
                <a:cxn ang="0">
                  <a:pos x="44" y="50"/>
                </a:cxn>
                <a:cxn ang="0">
                  <a:pos x="28" y="24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26" y="25"/>
                </a:cxn>
                <a:cxn ang="0">
                  <a:pos x="42" y="51"/>
                </a:cxn>
                <a:cxn ang="0">
                  <a:pos x="44" y="50"/>
                </a:cxn>
              </a:cxnLst>
              <a:rect l="0" t="0" r="r" b="b"/>
              <a:pathLst>
                <a:path w="44" h="51">
                  <a:moveTo>
                    <a:pt x="44" y="50"/>
                  </a:moveTo>
                  <a:cubicBezTo>
                    <a:pt x="42" y="42"/>
                    <a:pt x="36" y="33"/>
                    <a:pt x="28" y="24"/>
                  </a:cubicBezTo>
                  <a:cubicBezTo>
                    <a:pt x="20" y="15"/>
                    <a:pt x="10" y="7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8"/>
                    <a:pt x="18" y="17"/>
                    <a:pt x="26" y="25"/>
                  </a:cubicBezTo>
                  <a:cubicBezTo>
                    <a:pt x="34" y="34"/>
                    <a:pt x="40" y="43"/>
                    <a:pt x="42" y="51"/>
                  </a:cubicBezTo>
                  <a:cubicBezTo>
                    <a:pt x="44" y="50"/>
                    <a:pt x="44" y="50"/>
                    <a:pt x="44" y="5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4" name="Freeform 231"/>
            <p:cNvSpPr>
              <a:spLocks/>
            </p:cNvSpPr>
            <p:nvPr userDrawn="1"/>
          </p:nvSpPr>
          <p:spPr bwMode="auto">
            <a:xfrm>
              <a:off x="359" y="316"/>
              <a:ext cx="74" cy="117"/>
            </a:xfrm>
            <a:custGeom>
              <a:avLst/>
              <a:gdLst/>
              <a:ahLst/>
              <a:cxnLst>
                <a:cxn ang="0">
                  <a:pos x="37" y="58"/>
                </a:cxn>
                <a:cxn ang="0">
                  <a:pos x="37" y="58"/>
                </a:cxn>
                <a:cxn ang="0">
                  <a:pos x="33" y="44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1" y="29"/>
                </a:cxn>
                <a:cxn ang="0">
                  <a:pos x="31" y="45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7" y="58"/>
                </a:cxn>
              </a:cxnLst>
              <a:rect l="0" t="0" r="r" b="b"/>
              <a:pathLst>
                <a:path w="37" h="58">
                  <a:moveTo>
                    <a:pt x="37" y="58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37" y="54"/>
                    <a:pt x="36" y="50"/>
                    <a:pt x="33" y="44"/>
                  </a:cubicBezTo>
                  <a:cubicBezTo>
                    <a:pt x="25" y="28"/>
                    <a:pt x="9" y="7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6"/>
                    <a:pt x="13" y="17"/>
                    <a:pt x="21" y="29"/>
                  </a:cubicBezTo>
                  <a:cubicBezTo>
                    <a:pt x="25" y="34"/>
                    <a:pt x="28" y="40"/>
                    <a:pt x="31" y="45"/>
                  </a:cubicBezTo>
                  <a:cubicBezTo>
                    <a:pt x="33" y="51"/>
                    <a:pt x="35" y="55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7" y="58"/>
                    <a:pt x="37" y="58"/>
                    <a:pt x="37" y="5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5" name="Freeform 232"/>
            <p:cNvSpPr>
              <a:spLocks/>
            </p:cNvSpPr>
            <p:nvPr userDrawn="1"/>
          </p:nvSpPr>
          <p:spPr bwMode="auto">
            <a:xfrm>
              <a:off x="351" y="320"/>
              <a:ext cx="60" cy="129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28" y="59"/>
                </a:cxn>
                <a:cxn ang="0">
                  <a:pos x="14" y="25"/>
                </a:cxn>
                <a:cxn ang="0">
                  <a:pos x="7" y="9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5"/>
                </a:cxn>
                <a:cxn ang="0">
                  <a:pos x="17" y="37"/>
                </a:cxn>
                <a:cxn ang="0">
                  <a:pos x="24" y="54"/>
                </a:cxn>
                <a:cxn ang="0">
                  <a:pos x="27" y="64"/>
                </a:cxn>
                <a:cxn ang="0">
                  <a:pos x="30" y="64"/>
                </a:cxn>
              </a:cxnLst>
              <a:rect l="0" t="0" r="r" b="b"/>
              <a:pathLst>
                <a:path w="30" h="64">
                  <a:moveTo>
                    <a:pt x="30" y="64"/>
                  </a:moveTo>
                  <a:cubicBezTo>
                    <a:pt x="30" y="63"/>
                    <a:pt x="29" y="61"/>
                    <a:pt x="28" y="59"/>
                  </a:cubicBezTo>
                  <a:cubicBezTo>
                    <a:pt x="26" y="51"/>
                    <a:pt x="20" y="38"/>
                    <a:pt x="14" y="25"/>
                  </a:cubicBezTo>
                  <a:cubicBezTo>
                    <a:pt x="11" y="19"/>
                    <a:pt x="9" y="13"/>
                    <a:pt x="7" y="9"/>
                  </a:cubicBezTo>
                  <a:cubicBezTo>
                    <a:pt x="5" y="6"/>
                    <a:pt x="5" y="4"/>
                    <a:pt x="4" y="3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3"/>
                    <a:pt x="2" y="5"/>
                  </a:cubicBezTo>
                  <a:cubicBezTo>
                    <a:pt x="5" y="11"/>
                    <a:pt x="11" y="24"/>
                    <a:pt x="17" y="37"/>
                  </a:cubicBezTo>
                  <a:cubicBezTo>
                    <a:pt x="20" y="43"/>
                    <a:pt x="22" y="49"/>
                    <a:pt x="24" y="54"/>
                  </a:cubicBezTo>
                  <a:cubicBezTo>
                    <a:pt x="26" y="59"/>
                    <a:pt x="27" y="63"/>
                    <a:pt x="27" y="64"/>
                  </a:cubicBezTo>
                  <a:cubicBezTo>
                    <a:pt x="30" y="64"/>
                    <a:pt x="30" y="64"/>
                    <a:pt x="30" y="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6" name="Freeform 233"/>
            <p:cNvSpPr>
              <a:spLocks/>
            </p:cNvSpPr>
            <p:nvPr userDrawn="1"/>
          </p:nvSpPr>
          <p:spPr bwMode="auto">
            <a:xfrm>
              <a:off x="343" y="324"/>
              <a:ext cx="42" cy="135"/>
            </a:xfrm>
            <a:custGeom>
              <a:avLst/>
              <a:gdLst/>
              <a:ahLst/>
              <a:cxnLst>
                <a:cxn ang="0">
                  <a:pos x="21" y="65"/>
                </a:cxn>
                <a:cxn ang="0">
                  <a:pos x="16" y="54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8" y="35"/>
                </a:cxn>
                <a:cxn ang="0">
                  <a:pos x="14" y="54"/>
                </a:cxn>
                <a:cxn ang="0">
                  <a:pos x="19" y="67"/>
                </a:cxn>
                <a:cxn ang="0">
                  <a:pos x="21" y="65"/>
                </a:cxn>
              </a:cxnLst>
              <a:rect l="0" t="0" r="r" b="b"/>
              <a:pathLst>
                <a:path w="21" h="67">
                  <a:moveTo>
                    <a:pt x="21" y="65"/>
                  </a:moveTo>
                  <a:cubicBezTo>
                    <a:pt x="19" y="64"/>
                    <a:pt x="18" y="59"/>
                    <a:pt x="16" y="54"/>
                  </a:cubicBezTo>
                  <a:cubicBezTo>
                    <a:pt x="10" y="37"/>
                    <a:pt x="4" y="1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4" y="21"/>
                    <a:pt x="8" y="35"/>
                  </a:cubicBezTo>
                  <a:cubicBezTo>
                    <a:pt x="10" y="42"/>
                    <a:pt x="12" y="49"/>
                    <a:pt x="14" y="54"/>
                  </a:cubicBezTo>
                  <a:cubicBezTo>
                    <a:pt x="15" y="60"/>
                    <a:pt x="17" y="64"/>
                    <a:pt x="19" y="67"/>
                  </a:cubicBezTo>
                  <a:cubicBezTo>
                    <a:pt x="21" y="65"/>
                    <a:pt x="21" y="65"/>
                    <a:pt x="21" y="6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7" name="Freeform 234"/>
            <p:cNvSpPr>
              <a:spLocks/>
            </p:cNvSpPr>
            <p:nvPr userDrawn="1"/>
          </p:nvSpPr>
          <p:spPr bwMode="auto">
            <a:xfrm>
              <a:off x="335" y="324"/>
              <a:ext cx="20" cy="135"/>
            </a:xfrm>
            <a:custGeom>
              <a:avLst/>
              <a:gdLst/>
              <a:ahLst/>
              <a:cxnLst>
                <a:cxn ang="0">
                  <a:pos x="10" y="66"/>
                </a:cxn>
                <a:cxn ang="0">
                  <a:pos x="4" y="45"/>
                </a:cxn>
                <a:cxn ang="0">
                  <a:pos x="2" y="18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" y="45"/>
                </a:cxn>
                <a:cxn ang="0">
                  <a:pos x="8" y="67"/>
                </a:cxn>
                <a:cxn ang="0">
                  <a:pos x="10" y="66"/>
                </a:cxn>
              </a:cxnLst>
              <a:rect l="0" t="0" r="r" b="b"/>
              <a:pathLst>
                <a:path w="10" h="67">
                  <a:moveTo>
                    <a:pt x="10" y="66"/>
                  </a:moveTo>
                  <a:cubicBezTo>
                    <a:pt x="7" y="61"/>
                    <a:pt x="5" y="53"/>
                    <a:pt x="4" y="45"/>
                  </a:cubicBezTo>
                  <a:cubicBezTo>
                    <a:pt x="3" y="36"/>
                    <a:pt x="2" y="27"/>
                    <a:pt x="2" y="18"/>
                  </a:cubicBezTo>
                  <a:cubicBezTo>
                    <a:pt x="2" y="11"/>
                    <a:pt x="2" y="5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ubicBezTo>
                    <a:pt x="0" y="27"/>
                    <a:pt x="0" y="36"/>
                    <a:pt x="1" y="45"/>
                  </a:cubicBezTo>
                  <a:cubicBezTo>
                    <a:pt x="3" y="54"/>
                    <a:pt x="5" y="62"/>
                    <a:pt x="8" y="67"/>
                  </a:cubicBezTo>
                  <a:cubicBezTo>
                    <a:pt x="10" y="66"/>
                    <a:pt x="10" y="66"/>
                    <a:pt x="10" y="6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8" name="Freeform 235"/>
            <p:cNvSpPr>
              <a:spLocks/>
            </p:cNvSpPr>
            <p:nvPr userDrawn="1"/>
          </p:nvSpPr>
          <p:spPr bwMode="auto">
            <a:xfrm>
              <a:off x="315" y="322"/>
              <a:ext cx="18" cy="1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5"/>
                </a:cxn>
                <a:cxn ang="0">
                  <a:pos x="3" y="65"/>
                </a:cxn>
                <a:cxn ang="0">
                  <a:pos x="5" y="63"/>
                </a:cxn>
                <a:cxn ang="0">
                  <a:pos x="2" y="45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65">
                  <a:moveTo>
                    <a:pt x="7" y="0"/>
                  </a:moveTo>
                  <a:cubicBezTo>
                    <a:pt x="3" y="9"/>
                    <a:pt x="0" y="29"/>
                    <a:pt x="0" y="45"/>
                  </a:cubicBezTo>
                  <a:cubicBezTo>
                    <a:pt x="0" y="54"/>
                    <a:pt x="0" y="61"/>
                    <a:pt x="3" y="6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3" y="60"/>
                    <a:pt x="2" y="53"/>
                    <a:pt x="2" y="45"/>
                  </a:cubicBezTo>
                  <a:cubicBezTo>
                    <a:pt x="2" y="30"/>
                    <a:pt x="5" y="10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9" name="Freeform 236"/>
            <p:cNvSpPr>
              <a:spLocks/>
            </p:cNvSpPr>
            <p:nvPr userDrawn="1"/>
          </p:nvSpPr>
          <p:spPr bwMode="auto">
            <a:xfrm>
              <a:off x="357" y="256"/>
              <a:ext cx="48" cy="22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19" y="0"/>
                </a:cxn>
                <a:cxn ang="0">
                  <a:pos x="0" y="10"/>
                </a:cxn>
                <a:cxn ang="0">
                  <a:pos x="2" y="11"/>
                </a:cxn>
              </a:cxnLst>
              <a:rect l="0" t="0" r="r" b="b"/>
              <a:pathLst>
                <a:path w="24" h="11">
                  <a:moveTo>
                    <a:pt x="2" y="11"/>
                  </a:moveTo>
                  <a:cubicBezTo>
                    <a:pt x="7" y="6"/>
                    <a:pt x="13" y="2"/>
                    <a:pt x="19" y="2"/>
                  </a:cubicBezTo>
                  <a:cubicBezTo>
                    <a:pt x="20" y="2"/>
                    <a:pt x="22" y="2"/>
                    <a:pt x="23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2" y="0"/>
                    <a:pt x="6" y="4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0" name="Freeform 237"/>
            <p:cNvSpPr>
              <a:spLocks/>
            </p:cNvSpPr>
            <p:nvPr userDrawn="1"/>
          </p:nvSpPr>
          <p:spPr bwMode="auto">
            <a:xfrm>
              <a:off x="293" y="320"/>
              <a:ext cx="36" cy="115"/>
            </a:xfrm>
            <a:custGeom>
              <a:avLst/>
              <a:gdLst/>
              <a:ahLst/>
              <a:cxnLst>
                <a:cxn ang="0">
                  <a:pos x="3" y="56"/>
                </a:cxn>
                <a:cxn ang="0">
                  <a:pos x="2" y="47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0" y="47"/>
                </a:cxn>
                <a:cxn ang="0">
                  <a:pos x="0" y="57"/>
                </a:cxn>
                <a:cxn ang="0">
                  <a:pos x="3" y="56"/>
                </a:cxn>
              </a:cxnLst>
              <a:rect l="0" t="0" r="r" b="b"/>
              <a:pathLst>
                <a:path w="17" h="57">
                  <a:moveTo>
                    <a:pt x="3" y="56"/>
                  </a:moveTo>
                  <a:cubicBezTo>
                    <a:pt x="2" y="53"/>
                    <a:pt x="2" y="50"/>
                    <a:pt x="2" y="47"/>
                  </a:cubicBezTo>
                  <a:cubicBezTo>
                    <a:pt x="2" y="30"/>
                    <a:pt x="9" y="13"/>
                    <a:pt x="17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12"/>
                    <a:pt x="0" y="29"/>
                    <a:pt x="0" y="47"/>
                  </a:cubicBezTo>
                  <a:cubicBezTo>
                    <a:pt x="0" y="50"/>
                    <a:pt x="0" y="54"/>
                    <a:pt x="0" y="57"/>
                  </a:cubicBezTo>
                  <a:cubicBezTo>
                    <a:pt x="3" y="56"/>
                    <a:pt x="3" y="56"/>
                    <a:pt x="3" y="5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1" name="Freeform 238"/>
            <p:cNvSpPr>
              <a:spLocks/>
            </p:cNvSpPr>
            <p:nvPr userDrawn="1"/>
          </p:nvSpPr>
          <p:spPr bwMode="auto">
            <a:xfrm>
              <a:off x="273" y="316"/>
              <a:ext cx="48" cy="9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20"/>
                </a:cxn>
                <a:cxn ang="0">
                  <a:pos x="0" y="44"/>
                </a:cxn>
                <a:cxn ang="0">
                  <a:pos x="1" y="48"/>
                </a:cxn>
                <a:cxn ang="0">
                  <a:pos x="3" y="48"/>
                </a:cxn>
                <a:cxn ang="0">
                  <a:pos x="3" y="44"/>
                </a:cxn>
                <a:cxn ang="0">
                  <a:pos x="9" y="21"/>
                </a:cxn>
                <a:cxn ang="0">
                  <a:pos x="24" y="2"/>
                </a:cxn>
                <a:cxn ang="0">
                  <a:pos x="22" y="0"/>
                </a:cxn>
              </a:cxnLst>
              <a:rect l="0" t="0" r="r" b="b"/>
              <a:pathLst>
                <a:path w="24" h="48">
                  <a:moveTo>
                    <a:pt x="22" y="0"/>
                  </a:moveTo>
                  <a:cubicBezTo>
                    <a:pt x="17" y="5"/>
                    <a:pt x="12" y="12"/>
                    <a:pt x="7" y="20"/>
                  </a:cubicBezTo>
                  <a:cubicBezTo>
                    <a:pt x="3" y="28"/>
                    <a:pt x="0" y="37"/>
                    <a:pt x="0" y="44"/>
                  </a:cubicBezTo>
                  <a:cubicBezTo>
                    <a:pt x="0" y="45"/>
                    <a:pt x="1" y="47"/>
                    <a:pt x="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6"/>
                    <a:pt x="3" y="45"/>
                    <a:pt x="3" y="44"/>
                  </a:cubicBezTo>
                  <a:cubicBezTo>
                    <a:pt x="3" y="37"/>
                    <a:pt x="5" y="29"/>
                    <a:pt x="9" y="21"/>
                  </a:cubicBezTo>
                  <a:cubicBezTo>
                    <a:pt x="13" y="13"/>
                    <a:pt x="19" y="6"/>
                    <a:pt x="24" y="2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2" name="Freeform 239"/>
            <p:cNvSpPr>
              <a:spLocks/>
            </p:cNvSpPr>
            <p:nvPr userDrawn="1"/>
          </p:nvSpPr>
          <p:spPr bwMode="auto">
            <a:xfrm>
              <a:off x="263" y="310"/>
              <a:ext cx="53" cy="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8" y="17"/>
                </a:cxn>
                <a:cxn ang="0">
                  <a:pos x="0" y="36"/>
                </a:cxn>
                <a:cxn ang="0">
                  <a:pos x="0" y="39"/>
                </a:cxn>
                <a:cxn ang="0">
                  <a:pos x="2" y="38"/>
                </a:cxn>
                <a:cxn ang="0">
                  <a:pos x="2" y="36"/>
                </a:cxn>
                <a:cxn ang="0">
                  <a:pos x="10" y="18"/>
                </a:cxn>
                <a:cxn ang="0">
                  <a:pos x="27" y="2"/>
                </a:cxn>
                <a:cxn ang="0">
                  <a:pos x="26" y="0"/>
                </a:cxn>
              </a:cxnLst>
              <a:rect l="0" t="0" r="r" b="b"/>
              <a:pathLst>
                <a:path w="27" h="39">
                  <a:moveTo>
                    <a:pt x="26" y="0"/>
                  </a:moveTo>
                  <a:cubicBezTo>
                    <a:pt x="19" y="4"/>
                    <a:pt x="13" y="10"/>
                    <a:pt x="8" y="17"/>
                  </a:cubicBezTo>
                  <a:cubicBezTo>
                    <a:pt x="3" y="23"/>
                    <a:pt x="0" y="31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2" y="32"/>
                    <a:pt x="5" y="25"/>
                    <a:pt x="10" y="18"/>
                  </a:cubicBezTo>
                  <a:cubicBezTo>
                    <a:pt x="15" y="12"/>
                    <a:pt x="21" y="6"/>
                    <a:pt x="27" y="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3" name="Freeform 240"/>
            <p:cNvSpPr>
              <a:spLocks/>
            </p:cNvSpPr>
            <p:nvPr userDrawn="1"/>
          </p:nvSpPr>
          <p:spPr bwMode="auto">
            <a:xfrm>
              <a:off x="257" y="304"/>
              <a:ext cx="58" cy="5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1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11" y="14"/>
                </a:cxn>
                <a:cxn ang="0">
                  <a:pos x="29" y="2"/>
                </a:cxn>
                <a:cxn ang="0">
                  <a:pos x="28" y="0"/>
                </a:cxn>
              </a:cxnLst>
              <a:rect l="0" t="0" r="r" b="b"/>
              <a:pathLst>
                <a:path w="29" h="28">
                  <a:moveTo>
                    <a:pt x="28" y="0"/>
                  </a:moveTo>
                  <a:cubicBezTo>
                    <a:pt x="21" y="2"/>
                    <a:pt x="14" y="7"/>
                    <a:pt x="9" y="12"/>
                  </a:cubicBezTo>
                  <a:cubicBezTo>
                    <a:pt x="4" y="17"/>
                    <a:pt x="0" y="2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4"/>
                    <a:pt x="6" y="19"/>
                    <a:pt x="11" y="14"/>
                  </a:cubicBezTo>
                  <a:cubicBezTo>
                    <a:pt x="15" y="9"/>
                    <a:pt x="22" y="4"/>
                    <a:pt x="29" y="2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4" name="Freeform 241"/>
            <p:cNvSpPr>
              <a:spLocks/>
            </p:cNvSpPr>
            <p:nvPr userDrawn="1"/>
          </p:nvSpPr>
          <p:spPr bwMode="auto">
            <a:xfrm>
              <a:off x="259" y="296"/>
              <a:ext cx="57" cy="3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7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11" y="9"/>
                </a:cxn>
                <a:cxn ang="0">
                  <a:pos x="28" y="3"/>
                </a:cxn>
                <a:cxn ang="0">
                  <a:pos x="28" y="0"/>
                </a:cxn>
              </a:cxnLst>
              <a:rect l="0" t="0" r="r" b="b"/>
              <a:pathLst>
                <a:path w="28" h="19">
                  <a:moveTo>
                    <a:pt x="28" y="0"/>
                  </a:moveTo>
                  <a:cubicBezTo>
                    <a:pt x="21" y="1"/>
                    <a:pt x="14" y="4"/>
                    <a:pt x="9" y="7"/>
                  </a:cubicBezTo>
                  <a:cubicBezTo>
                    <a:pt x="4" y="11"/>
                    <a:pt x="1" y="15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7"/>
                    <a:pt x="6" y="13"/>
                    <a:pt x="11" y="9"/>
                  </a:cubicBezTo>
                  <a:cubicBezTo>
                    <a:pt x="15" y="6"/>
                    <a:pt x="21" y="3"/>
                    <a:pt x="28" y="3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5" name="Freeform 242"/>
            <p:cNvSpPr>
              <a:spLocks/>
            </p:cNvSpPr>
            <p:nvPr userDrawn="1"/>
          </p:nvSpPr>
          <p:spPr bwMode="auto">
            <a:xfrm>
              <a:off x="267" y="290"/>
              <a:ext cx="50" cy="2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20" y="2"/>
                </a:cxn>
                <a:cxn ang="0">
                  <a:pos x="25" y="3"/>
                </a:cxn>
                <a:cxn ang="0">
                  <a:pos x="25" y="0"/>
                </a:cxn>
              </a:cxnLst>
              <a:rect l="0" t="0" r="r" b="b"/>
              <a:pathLst>
                <a:path w="25" h="11">
                  <a:moveTo>
                    <a:pt x="25" y="0"/>
                  </a:moveTo>
                  <a:cubicBezTo>
                    <a:pt x="23" y="0"/>
                    <a:pt x="22" y="0"/>
                    <a:pt x="20" y="0"/>
                  </a:cubicBezTo>
                  <a:cubicBezTo>
                    <a:pt x="10" y="0"/>
                    <a:pt x="2" y="5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7"/>
                    <a:pt x="10" y="2"/>
                    <a:pt x="20" y="2"/>
                  </a:cubicBezTo>
                  <a:cubicBezTo>
                    <a:pt x="21" y="2"/>
                    <a:pt x="23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6" name="Freeform 243"/>
            <p:cNvSpPr>
              <a:spLocks/>
            </p:cNvSpPr>
            <p:nvPr userDrawn="1"/>
          </p:nvSpPr>
          <p:spPr bwMode="auto">
            <a:xfrm>
              <a:off x="299" y="268"/>
              <a:ext cx="28" cy="1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13" y="8"/>
                </a:cxn>
                <a:cxn ang="0">
                  <a:pos x="14" y="6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9" y="2"/>
                    <a:pt x="5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4" y="3"/>
                    <a:pt x="7" y="4"/>
                    <a:pt x="13" y="8"/>
                  </a:cubicBezTo>
                  <a:cubicBezTo>
                    <a:pt x="14" y="6"/>
                    <a:pt x="14" y="6"/>
                    <a:pt x="14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7" name="Freeform 244"/>
            <p:cNvSpPr>
              <a:spLocks/>
            </p:cNvSpPr>
            <p:nvPr userDrawn="1"/>
          </p:nvSpPr>
          <p:spPr bwMode="auto">
            <a:xfrm>
              <a:off x="371" y="290"/>
              <a:ext cx="92" cy="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2"/>
                </a:cxn>
                <a:cxn ang="0">
                  <a:pos x="30" y="6"/>
                </a:cxn>
                <a:cxn ang="0">
                  <a:pos x="44" y="16"/>
                </a:cxn>
                <a:cxn ang="0">
                  <a:pos x="46" y="15"/>
                </a:cxn>
                <a:cxn ang="0">
                  <a:pos x="31" y="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6" h="16">
                  <a:moveTo>
                    <a:pt x="0" y="2"/>
                  </a:moveTo>
                  <a:cubicBezTo>
                    <a:pt x="2" y="2"/>
                    <a:pt x="5" y="2"/>
                    <a:pt x="7" y="2"/>
                  </a:cubicBezTo>
                  <a:cubicBezTo>
                    <a:pt x="15" y="2"/>
                    <a:pt x="23" y="3"/>
                    <a:pt x="30" y="6"/>
                  </a:cubicBezTo>
                  <a:cubicBezTo>
                    <a:pt x="37" y="8"/>
                    <a:pt x="42" y="12"/>
                    <a:pt x="44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4" y="10"/>
                    <a:pt x="38" y="6"/>
                    <a:pt x="31" y="3"/>
                  </a:cubicBezTo>
                  <a:cubicBezTo>
                    <a:pt x="23" y="1"/>
                    <a:pt x="15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8" name="Freeform 245"/>
            <p:cNvSpPr>
              <a:spLocks/>
            </p:cNvSpPr>
            <p:nvPr userDrawn="1"/>
          </p:nvSpPr>
          <p:spPr bwMode="auto">
            <a:xfrm>
              <a:off x="371" y="296"/>
              <a:ext cx="98" cy="5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1"/>
                </a:cxn>
                <a:cxn ang="0">
                  <a:pos x="41" y="19"/>
                </a:cxn>
                <a:cxn ang="0">
                  <a:pos x="47" y="28"/>
                </a:cxn>
                <a:cxn ang="0">
                  <a:pos x="49" y="28"/>
                </a:cxn>
                <a:cxn ang="0">
                  <a:pos x="42" y="17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9" h="28">
                  <a:moveTo>
                    <a:pt x="0" y="2"/>
                  </a:moveTo>
                  <a:cubicBezTo>
                    <a:pt x="8" y="3"/>
                    <a:pt x="19" y="6"/>
                    <a:pt x="28" y="11"/>
                  </a:cubicBezTo>
                  <a:cubicBezTo>
                    <a:pt x="33" y="13"/>
                    <a:pt x="38" y="16"/>
                    <a:pt x="41" y="19"/>
                  </a:cubicBezTo>
                  <a:cubicBezTo>
                    <a:pt x="44" y="22"/>
                    <a:pt x="46" y="25"/>
                    <a:pt x="47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4"/>
                    <a:pt x="46" y="21"/>
                    <a:pt x="42" y="17"/>
                  </a:cubicBezTo>
                  <a:cubicBezTo>
                    <a:pt x="32" y="8"/>
                    <a:pt x="1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9" name="Freeform 246"/>
            <p:cNvSpPr>
              <a:spLocks/>
            </p:cNvSpPr>
            <p:nvPr userDrawn="1"/>
          </p:nvSpPr>
          <p:spPr bwMode="auto">
            <a:xfrm>
              <a:off x="369" y="304"/>
              <a:ext cx="96" cy="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7"/>
                </a:cxn>
                <a:cxn ang="0">
                  <a:pos x="40" y="28"/>
                </a:cxn>
                <a:cxn ang="0">
                  <a:pos x="46" y="40"/>
                </a:cxn>
                <a:cxn ang="0">
                  <a:pos x="48" y="40"/>
                </a:cxn>
                <a:cxn ang="0">
                  <a:pos x="42" y="27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48" h="40">
                  <a:moveTo>
                    <a:pt x="0" y="2"/>
                  </a:moveTo>
                  <a:cubicBezTo>
                    <a:pt x="7" y="4"/>
                    <a:pt x="18" y="10"/>
                    <a:pt x="28" y="17"/>
                  </a:cubicBezTo>
                  <a:cubicBezTo>
                    <a:pt x="33" y="20"/>
                    <a:pt x="37" y="24"/>
                    <a:pt x="40" y="28"/>
                  </a:cubicBezTo>
                  <a:cubicBezTo>
                    <a:pt x="43" y="32"/>
                    <a:pt x="45" y="36"/>
                    <a:pt x="46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35"/>
                    <a:pt x="45" y="31"/>
                    <a:pt x="42" y="27"/>
                  </a:cubicBezTo>
                  <a:cubicBezTo>
                    <a:pt x="32" y="14"/>
                    <a:pt x="12" y="3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0" name="Freeform 247"/>
            <p:cNvSpPr>
              <a:spLocks/>
            </p:cNvSpPr>
            <p:nvPr userDrawn="1"/>
          </p:nvSpPr>
          <p:spPr bwMode="auto">
            <a:xfrm>
              <a:off x="369" y="278"/>
              <a:ext cx="76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0" y="2"/>
                </a:cxn>
                <a:cxn ang="0">
                  <a:pos x="31" y="3"/>
                </a:cxn>
                <a:cxn ang="0">
                  <a:pos x="36" y="6"/>
                </a:cxn>
                <a:cxn ang="0">
                  <a:pos x="38" y="5"/>
                </a:cxn>
                <a:cxn ang="0">
                  <a:pos x="31" y="1"/>
                </a:cxn>
                <a:cxn ang="0">
                  <a:pos x="20" y="0"/>
                </a:cxn>
                <a:cxn ang="0">
                  <a:pos x="0" y="3"/>
                </a:cxn>
                <a:cxn ang="0">
                  <a:pos x="1" y="5"/>
                </a:cxn>
              </a:cxnLst>
              <a:rect l="0" t="0" r="r" b="b"/>
              <a:pathLst>
                <a:path w="38" h="6">
                  <a:moveTo>
                    <a:pt x="1" y="5"/>
                  </a:moveTo>
                  <a:cubicBezTo>
                    <a:pt x="7" y="3"/>
                    <a:pt x="14" y="2"/>
                    <a:pt x="20" y="2"/>
                  </a:cubicBezTo>
                  <a:cubicBezTo>
                    <a:pt x="24" y="2"/>
                    <a:pt x="28" y="2"/>
                    <a:pt x="31" y="3"/>
                  </a:cubicBezTo>
                  <a:cubicBezTo>
                    <a:pt x="33" y="4"/>
                    <a:pt x="35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3"/>
                    <a:pt x="34" y="2"/>
                    <a:pt x="31" y="1"/>
                  </a:cubicBezTo>
                  <a:cubicBezTo>
                    <a:pt x="28" y="0"/>
                    <a:pt x="24" y="0"/>
                    <a:pt x="20" y="0"/>
                  </a:cubicBezTo>
                  <a:cubicBezTo>
                    <a:pt x="14" y="0"/>
                    <a:pt x="6" y="1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1" name="Freeform 248"/>
            <p:cNvSpPr>
              <a:spLocks/>
            </p:cNvSpPr>
            <p:nvPr userDrawn="1"/>
          </p:nvSpPr>
          <p:spPr bwMode="auto">
            <a:xfrm>
              <a:off x="365" y="264"/>
              <a:ext cx="62" cy="20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22" y="3"/>
                </a:cxn>
                <a:cxn ang="0">
                  <a:pos x="29" y="5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1" y="10"/>
                </a:cxn>
              </a:cxnLst>
              <a:rect l="0" t="0" r="r" b="b"/>
              <a:pathLst>
                <a:path w="31" h="10">
                  <a:moveTo>
                    <a:pt x="1" y="10"/>
                  </a:moveTo>
                  <a:cubicBezTo>
                    <a:pt x="8" y="5"/>
                    <a:pt x="16" y="3"/>
                    <a:pt x="22" y="3"/>
                  </a:cubicBezTo>
                  <a:cubicBezTo>
                    <a:pt x="25" y="3"/>
                    <a:pt x="28" y="3"/>
                    <a:pt x="29" y="5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9" y="1"/>
                    <a:pt x="25" y="0"/>
                    <a:pt x="22" y="0"/>
                  </a:cubicBezTo>
                  <a:cubicBezTo>
                    <a:pt x="15" y="0"/>
                    <a:pt x="7" y="3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2" name="Freeform 249"/>
            <p:cNvSpPr>
              <a:spLocks/>
            </p:cNvSpPr>
            <p:nvPr userDrawn="1"/>
          </p:nvSpPr>
          <p:spPr bwMode="auto">
            <a:xfrm>
              <a:off x="319" y="258"/>
              <a:ext cx="11" cy="22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5" y="5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5" y="11"/>
                </a:cxn>
                <a:cxn ang="0">
                  <a:pos x="7" y="10"/>
                </a:cxn>
              </a:cxnLst>
              <a:rect l="0" t="0" r="r" b="b"/>
              <a:pathLst>
                <a:path w="7" h="11">
                  <a:moveTo>
                    <a:pt x="7" y="10"/>
                  </a:moveTo>
                  <a:cubicBezTo>
                    <a:pt x="7" y="9"/>
                    <a:pt x="6" y="7"/>
                    <a:pt x="5" y="5"/>
                  </a:cubicBezTo>
                  <a:cubicBezTo>
                    <a:pt x="4" y="3"/>
                    <a:pt x="3" y="1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4" y="8"/>
                    <a:pt x="5" y="10"/>
                    <a:pt x="5" y="11"/>
                  </a:cubicBezTo>
                  <a:cubicBezTo>
                    <a:pt x="7" y="10"/>
                    <a:pt x="7" y="10"/>
                    <a:pt x="7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3" name="Freeform 250"/>
            <p:cNvSpPr>
              <a:spLocks/>
            </p:cNvSpPr>
            <p:nvPr userDrawn="1"/>
          </p:nvSpPr>
          <p:spPr bwMode="auto">
            <a:xfrm>
              <a:off x="335" y="254"/>
              <a:ext cx="4" cy="20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11"/>
                </a:cxn>
                <a:cxn ang="0">
                  <a:pos x="3" y="11"/>
                </a:cxn>
              </a:cxnLst>
              <a:rect l="0" t="0" r="r" b="b"/>
              <a:pathLst>
                <a:path w="3" h="11">
                  <a:moveTo>
                    <a:pt x="3" y="11"/>
                  </a:moveTo>
                  <a:cubicBezTo>
                    <a:pt x="3" y="9"/>
                    <a:pt x="3" y="4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9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4" name="Freeform 251"/>
            <p:cNvSpPr>
              <a:spLocks/>
            </p:cNvSpPr>
            <p:nvPr userDrawn="1"/>
          </p:nvSpPr>
          <p:spPr bwMode="auto">
            <a:xfrm>
              <a:off x="351" y="250"/>
              <a:ext cx="32" cy="26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9" y="4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0" y="12"/>
                </a:cxn>
                <a:cxn ang="0">
                  <a:pos x="2" y="13"/>
                </a:cxn>
              </a:cxnLst>
              <a:rect l="0" t="0" r="r" b="b"/>
              <a:pathLst>
                <a:path w="16" h="13">
                  <a:moveTo>
                    <a:pt x="2" y="13"/>
                  </a:moveTo>
                  <a:cubicBezTo>
                    <a:pt x="5" y="9"/>
                    <a:pt x="7" y="6"/>
                    <a:pt x="9" y="4"/>
                  </a:cubicBezTo>
                  <a:cubicBezTo>
                    <a:pt x="11" y="3"/>
                    <a:pt x="13" y="2"/>
                    <a:pt x="14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1"/>
                    <a:pt x="8" y="2"/>
                  </a:cubicBezTo>
                  <a:cubicBezTo>
                    <a:pt x="5" y="4"/>
                    <a:pt x="3" y="7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5" name="Freeform 252"/>
            <p:cNvSpPr>
              <a:spLocks/>
            </p:cNvSpPr>
            <p:nvPr userDrawn="1"/>
          </p:nvSpPr>
          <p:spPr bwMode="auto">
            <a:xfrm>
              <a:off x="343" y="248"/>
              <a:ext cx="11" cy="28"/>
            </a:xfrm>
            <a:custGeom>
              <a:avLst/>
              <a:gdLst/>
              <a:ahLst/>
              <a:cxnLst>
                <a:cxn ang="0">
                  <a:pos x="3" y="1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5"/>
                </a:cxn>
                <a:cxn ang="0">
                  <a:pos x="0" y="13"/>
                </a:cxn>
                <a:cxn ang="0">
                  <a:pos x="3" y="14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cubicBezTo>
                    <a:pt x="4" y="8"/>
                    <a:pt x="5" y="6"/>
                    <a:pt x="6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2" y="6"/>
                    <a:pt x="1" y="9"/>
                    <a:pt x="0" y="13"/>
                  </a:cubicBezTo>
                  <a:cubicBezTo>
                    <a:pt x="3" y="14"/>
                    <a:pt x="3" y="14"/>
                    <a:pt x="3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6" name="Freeform 253"/>
            <p:cNvSpPr>
              <a:spLocks/>
            </p:cNvSpPr>
            <p:nvPr userDrawn="1"/>
          </p:nvSpPr>
          <p:spPr bwMode="auto">
            <a:xfrm>
              <a:off x="319" y="306"/>
              <a:ext cx="16" cy="4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4" y="21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8" h="21">
                  <a:moveTo>
                    <a:pt x="3" y="1"/>
                  </a:move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4" y="2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4"/>
                    <a:pt x="6" y="5"/>
                  </a:cubicBezTo>
                  <a:cubicBezTo>
                    <a:pt x="6" y="5"/>
                    <a:pt x="7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11"/>
                    <a:pt x="8" y="9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8" y="10"/>
                    <a:pt x="8" y="11"/>
                  </a:cubicBezTo>
                  <a:cubicBezTo>
                    <a:pt x="7" y="11"/>
                    <a:pt x="8" y="13"/>
                    <a:pt x="6" y="13"/>
                  </a:cubicBezTo>
                  <a:cubicBezTo>
                    <a:pt x="7" y="13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5" y="20"/>
                    <a:pt x="4" y="21"/>
                  </a:cubicBezTo>
                  <a:cubicBezTo>
                    <a:pt x="3" y="21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0"/>
                    <a:pt x="1" y="12"/>
                    <a:pt x="1" y="12"/>
                  </a:cubicBezTo>
                  <a:cubicBezTo>
                    <a:pt x="1" y="11"/>
                    <a:pt x="1" y="9"/>
                    <a:pt x="0" y="8"/>
                  </a:cubicBezTo>
                  <a:cubicBezTo>
                    <a:pt x="0" y="10"/>
                    <a:pt x="0" y="0"/>
                    <a:pt x="2" y="2"/>
                  </a:cubicBezTo>
                  <a:cubicBezTo>
                    <a:pt x="2" y="4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7" name="Freeform 254"/>
            <p:cNvSpPr>
              <a:spLocks/>
            </p:cNvSpPr>
            <p:nvPr userDrawn="1"/>
          </p:nvSpPr>
          <p:spPr bwMode="auto">
            <a:xfrm>
              <a:off x="261" y="3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8" name="Freeform 255"/>
            <p:cNvSpPr>
              <a:spLocks/>
            </p:cNvSpPr>
            <p:nvPr userDrawn="1"/>
          </p:nvSpPr>
          <p:spPr bwMode="auto">
            <a:xfrm>
              <a:off x="2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9" name="Freeform 256"/>
            <p:cNvSpPr>
              <a:spLocks/>
            </p:cNvSpPr>
            <p:nvPr userDrawn="1"/>
          </p:nvSpPr>
          <p:spPr bwMode="auto">
            <a:xfrm>
              <a:off x="465" y="359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0" name="Freeform 257"/>
            <p:cNvSpPr>
              <a:spLocks/>
            </p:cNvSpPr>
            <p:nvPr userDrawn="1"/>
          </p:nvSpPr>
          <p:spPr bwMode="auto">
            <a:xfrm>
              <a:off x="457" y="337"/>
              <a:ext cx="10" cy="3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8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5" h="17"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1" y="16"/>
                    <a:pt x="2" y="12"/>
                    <a:pt x="3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5" y="5"/>
                    <a:pt x="4" y="2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1" name="Freeform 258"/>
            <p:cNvSpPr>
              <a:spLocks/>
            </p:cNvSpPr>
            <p:nvPr userDrawn="1"/>
          </p:nvSpPr>
          <p:spPr bwMode="auto">
            <a:xfrm>
              <a:off x="465" y="359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2" name="Freeform 259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3" name="Freeform 260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4" name="Freeform 261"/>
            <p:cNvSpPr>
              <a:spLocks/>
            </p:cNvSpPr>
            <p:nvPr userDrawn="1"/>
          </p:nvSpPr>
          <p:spPr bwMode="auto">
            <a:xfrm>
              <a:off x="295" y="304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5" name="Freeform 262"/>
            <p:cNvSpPr>
              <a:spLocks noEditPoints="1"/>
            </p:cNvSpPr>
            <p:nvPr userDrawn="1"/>
          </p:nvSpPr>
          <p:spPr bwMode="auto">
            <a:xfrm>
              <a:off x="259" y="296"/>
              <a:ext cx="61" cy="105"/>
            </a:xfrm>
            <a:custGeom>
              <a:avLst/>
              <a:gdLst/>
              <a:ahLst/>
              <a:cxnLst>
                <a:cxn ang="0">
                  <a:pos x="30" y="26"/>
                </a:cxn>
                <a:cxn ang="0">
                  <a:pos x="28" y="25"/>
                </a:cxn>
                <a:cxn ang="0">
                  <a:pos x="28" y="22"/>
                </a:cxn>
                <a:cxn ang="0">
                  <a:pos x="27" y="20"/>
                </a:cxn>
                <a:cxn ang="0">
                  <a:pos x="24" y="19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15"/>
                </a:cxn>
                <a:cxn ang="0">
                  <a:pos x="18" y="14"/>
                </a:cxn>
                <a:cxn ang="0">
                  <a:pos x="20" y="14"/>
                </a:cxn>
                <a:cxn ang="0">
                  <a:pos x="23" y="15"/>
                </a:cxn>
                <a:cxn ang="0">
                  <a:pos x="25" y="11"/>
                </a:cxn>
                <a:cxn ang="0">
                  <a:pos x="23" y="8"/>
                </a:cxn>
                <a:cxn ang="0">
                  <a:pos x="19" y="6"/>
                </a:cxn>
                <a:cxn ang="0">
                  <a:pos x="21" y="2"/>
                </a:cxn>
                <a:cxn ang="0">
                  <a:pos x="18" y="1"/>
                </a:cxn>
                <a:cxn ang="0">
                  <a:pos x="17" y="8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0" y="9"/>
                </a:cxn>
                <a:cxn ang="0">
                  <a:pos x="12" y="10"/>
                </a:cxn>
                <a:cxn ang="0">
                  <a:pos x="9" y="8"/>
                </a:cxn>
                <a:cxn ang="0">
                  <a:pos x="7" y="7"/>
                </a:cxn>
                <a:cxn ang="0">
                  <a:pos x="1" y="21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1" y="36"/>
                </a:cxn>
                <a:cxn ang="0">
                  <a:pos x="2" y="40"/>
                </a:cxn>
                <a:cxn ang="0">
                  <a:pos x="4" y="42"/>
                </a:cxn>
                <a:cxn ang="0">
                  <a:pos x="3" y="38"/>
                </a:cxn>
                <a:cxn ang="0">
                  <a:pos x="6" y="44"/>
                </a:cxn>
                <a:cxn ang="0">
                  <a:pos x="16" y="49"/>
                </a:cxn>
                <a:cxn ang="0">
                  <a:pos x="18" y="51"/>
                </a:cxn>
                <a:cxn ang="0">
                  <a:pos x="20" y="51"/>
                </a:cxn>
                <a:cxn ang="0">
                  <a:pos x="19" y="50"/>
                </a:cxn>
                <a:cxn ang="0">
                  <a:pos x="14" y="46"/>
                </a:cxn>
                <a:cxn ang="0">
                  <a:pos x="12" y="46"/>
                </a:cxn>
                <a:cxn ang="0">
                  <a:pos x="10" y="40"/>
                </a:cxn>
                <a:cxn ang="0">
                  <a:pos x="13" y="40"/>
                </a:cxn>
                <a:cxn ang="0">
                  <a:pos x="14" y="39"/>
                </a:cxn>
                <a:cxn ang="0">
                  <a:pos x="16" y="41"/>
                </a:cxn>
                <a:cxn ang="0">
                  <a:pos x="19" y="3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0" y="33"/>
                </a:cxn>
                <a:cxn ang="0">
                  <a:pos x="22" y="32"/>
                </a:cxn>
                <a:cxn ang="0">
                  <a:pos x="22" y="31"/>
                </a:cxn>
                <a:cxn ang="0">
                  <a:pos x="25" y="29"/>
                </a:cxn>
                <a:cxn ang="0">
                  <a:pos x="27" y="28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29" y="28"/>
                </a:cxn>
                <a:cxn ang="0">
                  <a:pos x="30" y="28"/>
                </a:cxn>
                <a:cxn ang="0">
                  <a:pos x="21" y="9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18" y="11"/>
                </a:cxn>
              </a:cxnLst>
              <a:rect l="0" t="0" r="r" b="b"/>
              <a:pathLst>
                <a:path w="30" h="52">
                  <a:moveTo>
                    <a:pt x="30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8"/>
                    <a:pt x="26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3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2"/>
                    <a:pt x="18" y="23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0"/>
                    <a:pt x="14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8" y="13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3" y="15"/>
                    <a:pt x="23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2"/>
                    <a:pt x="23" y="11"/>
                  </a:cubicBezTo>
                  <a:cubicBezTo>
                    <a:pt x="23" y="12"/>
                    <a:pt x="23" y="12"/>
                    <a:pt x="24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4" y="10"/>
                    <a:pt x="24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6"/>
                    <a:pt x="22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6"/>
                    <a:pt x="20" y="6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19" y="4"/>
                    <a:pt x="19" y="5"/>
                    <a:pt x="19" y="6"/>
                  </a:cubicBezTo>
                  <a:cubicBezTo>
                    <a:pt x="18" y="5"/>
                    <a:pt x="19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1"/>
                    <a:pt x="20" y="1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4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6" y="8"/>
                    <a:pt x="17" y="8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4" y="11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7"/>
                    <a:pt x="13" y="7"/>
                  </a:cubicBezTo>
                  <a:cubicBezTo>
                    <a:pt x="14" y="6"/>
                    <a:pt x="14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3" y="11"/>
                    <a:pt x="2" y="16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2"/>
                    <a:pt x="1" y="34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1"/>
                    <a:pt x="2" y="39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6" y="43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7" y="45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6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6" y="47"/>
                    <a:pt x="15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1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2"/>
                    <a:pt x="17" y="42"/>
                  </a:cubicBezTo>
                  <a:cubicBezTo>
                    <a:pt x="19" y="41"/>
                    <a:pt x="17" y="40"/>
                    <a:pt x="17" y="39"/>
                  </a:cubicBezTo>
                  <a:cubicBezTo>
                    <a:pt x="17" y="38"/>
                    <a:pt x="18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6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3" y="28"/>
                    <a:pt x="22" y="28"/>
                  </a:cubicBezTo>
                  <a:cubicBezTo>
                    <a:pt x="22" y="28"/>
                    <a:pt x="23" y="27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6" y="26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6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1"/>
                    <a:pt x="20" y="10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9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7" y="8"/>
                    <a:pt x="17" y="8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6" name="Freeform 263"/>
            <p:cNvSpPr>
              <a:spLocks/>
            </p:cNvSpPr>
            <p:nvPr userDrawn="1"/>
          </p:nvSpPr>
          <p:spPr bwMode="auto">
            <a:xfrm>
              <a:off x="291" y="302"/>
              <a:ext cx="4" cy="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257" name="Freeform 265"/>
          <p:cNvSpPr>
            <a:spLocks/>
          </p:cNvSpPr>
          <p:nvPr/>
        </p:nvSpPr>
        <p:spPr bwMode="auto">
          <a:xfrm flipH="1">
            <a:off x="6911975" y="615950"/>
            <a:ext cx="1098550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58" name="Freeform 266"/>
          <p:cNvSpPr>
            <a:spLocks/>
          </p:cNvSpPr>
          <p:nvPr/>
        </p:nvSpPr>
        <p:spPr bwMode="auto">
          <a:xfrm flipH="1">
            <a:off x="8027988" y="3175"/>
            <a:ext cx="771525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259" name="Group 267"/>
          <p:cNvGrpSpPr>
            <a:grpSpLocks/>
          </p:cNvGrpSpPr>
          <p:nvPr/>
        </p:nvGrpSpPr>
        <p:grpSpPr bwMode="auto">
          <a:xfrm flipH="1">
            <a:off x="6908800" y="6350"/>
            <a:ext cx="2997200" cy="2501900"/>
            <a:chOff x="0" y="2744"/>
            <a:chExt cx="1740" cy="1576"/>
          </a:xfrm>
        </p:grpSpPr>
        <p:sp>
          <p:nvSpPr>
            <p:cNvPr id="260" name="Freeform 268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61" name="Freeform 269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262" name="Rectangle 270"/>
          <p:cNvSpPr>
            <a:spLocks noChangeArrowheads="1"/>
          </p:cNvSpPr>
          <p:nvPr/>
        </p:nvSpPr>
        <p:spPr bwMode="auto">
          <a:xfrm>
            <a:off x="0" y="6669088"/>
            <a:ext cx="9906000" cy="200025"/>
          </a:xfrm>
          <a:prstGeom prst="rect">
            <a:avLst/>
          </a:prstGeom>
          <a:solidFill>
            <a:srgbClr val="115A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63" name="Rectangle 39"/>
          <p:cNvSpPr>
            <a:spLocks noChangeArrowheads="1"/>
          </p:cNvSpPr>
          <p:nvPr userDrawn="1"/>
        </p:nvSpPr>
        <p:spPr bwMode="auto">
          <a:xfrm>
            <a:off x="0" y="0"/>
            <a:ext cx="9906000" cy="712788"/>
          </a:xfrm>
          <a:prstGeom prst="rect">
            <a:avLst/>
          </a:prstGeom>
          <a:solidFill>
            <a:srgbClr val="7F19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264" name="Picture 2" descr="http://www.globalforumfactory.ru/images/upload/FinanceDirectorofBank/ASROS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752474"/>
            <a:ext cx="2180224" cy="218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15925" y="385763"/>
            <a:ext cx="3238500" cy="412750"/>
            <a:chOff x="257" y="242"/>
            <a:chExt cx="1674" cy="231"/>
          </a:xfrm>
        </p:grpSpPr>
        <p:sp>
          <p:nvSpPr>
            <p:cNvPr id="3" name="Freeform 11"/>
            <p:cNvSpPr>
              <a:spLocks/>
            </p:cNvSpPr>
            <p:nvPr userDrawn="1"/>
          </p:nvSpPr>
          <p:spPr bwMode="auto">
            <a:xfrm>
              <a:off x="938" y="246"/>
              <a:ext cx="10" cy="2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06"/>
                </a:cxn>
                <a:cxn ang="0">
                  <a:pos x="2" y="109"/>
                </a:cxn>
                <a:cxn ang="0">
                  <a:pos x="5" y="106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5" h="109">
                  <a:moveTo>
                    <a:pt x="0" y="2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4" y="109"/>
                    <a:pt x="5" y="108"/>
                    <a:pt x="5" y="10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" name="Rectangle 12"/>
            <p:cNvSpPr>
              <a:spLocks noChangeArrowheads="1"/>
            </p:cNvSpPr>
            <p:nvPr userDrawn="1"/>
          </p:nvSpPr>
          <p:spPr bwMode="auto">
            <a:xfrm>
              <a:off x="492" y="248"/>
              <a:ext cx="68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" name="Freeform 13"/>
            <p:cNvSpPr>
              <a:spLocks/>
            </p:cNvSpPr>
            <p:nvPr userDrawn="1"/>
          </p:nvSpPr>
          <p:spPr bwMode="auto">
            <a:xfrm>
              <a:off x="582" y="248"/>
              <a:ext cx="148" cy="2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0"/>
                </a:cxn>
                <a:cxn ang="0">
                  <a:pos x="150" y="52"/>
                </a:cxn>
                <a:cxn ang="0">
                  <a:pos x="66" y="52"/>
                </a:cxn>
                <a:cxn ang="0">
                  <a:pos x="66" y="86"/>
                </a:cxn>
                <a:cxn ang="0">
                  <a:pos x="140" y="86"/>
                </a:cxn>
                <a:cxn ang="0">
                  <a:pos x="140" y="139"/>
                </a:cxn>
                <a:cxn ang="0">
                  <a:pos x="66" y="139"/>
                </a:cxn>
                <a:cxn ang="0">
                  <a:pos x="66" y="213"/>
                </a:cxn>
                <a:cxn ang="0">
                  <a:pos x="0" y="213"/>
                </a:cxn>
                <a:cxn ang="0">
                  <a:pos x="0" y="0"/>
                </a:cxn>
              </a:cxnLst>
              <a:rect l="0" t="0" r="r" b="b"/>
              <a:pathLst>
                <a:path w="150" h="213">
                  <a:moveTo>
                    <a:pt x="0" y="0"/>
                  </a:moveTo>
                  <a:lnTo>
                    <a:pt x="150" y="0"/>
                  </a:lnTo>
                  <a:lnTo>
                    <a:pt x="150" y="52"/>
                  </a:lnTo>
                  <a:lnTo>
                    <a:pt x="66" y="52"/>
                  </a:lnTo>
                  <a:lnTo>
                    <a:pt x="66" y="86"/>
                  </a:lnTo>
                  <a:lnTo>
                    <a:pt x="140" y="86"/>
                  </a:lnTo>
                  <a:lnTo>
                    <a:pt x="140" y="139"/>
                  </a:lnTo>
                  <a:lnTo>
                    <a:pt x="66" y="139"/>
                  </a:lnTo>
                  <a:lnTo>
                    <a:pt x="66" y="213"/>
                  </a:lnTo>
                  <a:lnTo>
                    <a:pt x="0" y="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" name="Freeform 14"/>
            <p:cNvSpPr>
              <a:spLocks/>
            </p:cNvSpPr>
            <p:nvPr userDrawn="1"/>
          </p:nvSpPr>
          <p:spPr bwMode="auto">
            <a:xfrm>
              <a:off x="740" y="244"/>
              <a:ext cx="152" cy="221"/>
            </a:xfrm>
            <a:custGeom>
              <a:avLst/>
              <a:gdLst/>
              <a:ahLst/>
              <a:cxnLst>
                <a:cxn ang="0">
                  <a:pos x="76" y="106"/>
                </a:cxn>
                <a:cxn ang="0">
                  <a:pos x="52" y="110"/>
                </a:cxn>
                <a:cxn ang="0">
                  <a:pos x="0" y="54"/>
                </a:cxn>
                <a:cxn ang="0">
                  <a:pos x="52" y="0"/>
                </a:cxn>
                <a:cxn ang="0">
                  <a:pos x="76" y="4"/>
                </a:cxn>
                <a:cxn ang="0">
                  <a:pos x="76" y="32"/>
                </a:cxn>
                <a:cxn ang="0">
                  <a:pos x="59" y="28"/>
                </a:cxn>
                <a:cxn ang="0">
                  <a:pos x="34" y="54"/>
                </a:cxn>
                <a:cxn ang="0">
                  <a:pos x="58" y="82"/>
                </a:cxn>
                <a:cxn ang="0">
                  <a:pos x="76" y="78"/>
                </a:cxn>
                <a:cxn ang="0">
                  <a:pos x="76" y="106"/>
                </a:cxn>
              </a:cxnLst>
              <a:rect l="0" t="0" r="r" b="b"/>
              <a:pathLst>
                <a:path w="76" h="110">
                  <a:moveTo>
                    <a:pt x="76" y="106"/>
                  </a:moveTo>
                  <a:cubicBezTo>
                    <a:pt x="70" y="108"/>
                    <a:pt x="61" y="110"/>
                    <a:pt x="52" y="110"/>
                  </a:cubicBezTo>
                  <a:cubicBezTo>
                    <a:pt x="23" y="110"/>
                    <a:pt x="0" y="91"/>
                    <a:pt x="0" y="54"/>
                  </a:cubicBezTo>
                  <a:cubicBezTo>
                    <a:pt x="0" y="18"/>
                    <a:pt x="24" y="0"/>
                    <a:pt x="52" y="0"/>
                  </a:cubicBezTo>
                  <a:cubicBezTo>
                    <a:pt x="61" y="0"/>
                    <a:pt x="67" y="2"/>
                    <a:pt x="76" y="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0" y="29"/>
                    <a:pt x="65" y="28"/>
                    <a:pt x="59" y="28"/>
                  </a:cubicBezTo>
                  <a:cubicBezTo>
                    <a:pt x="45" y="28"/>
                    <a:pt x="34" y="37"/>
                    <a:pt x="34" y="54"/>
                  </a:cubicBezTo>
                  <a:cubicBezTo>
                    <a:pt x="34" y="72"/>
                    <a:pt x="44" y="82"/>
                    <a:pt x="58" y="82"/>
                  </a:cubicBezTo>
                  <a:cubicBezTo>
                    <a:pt x="64" y="82"/>
                    <a:pt x="70" y="80"/>
                    <a:pt x="76" y="78"/>
                  </a:cubicBezTo>
                  <a:lnTo>
                    <a:pt x="76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Rectangle 15"/>
            <p:cNvSpPr>
              <a:spLocks noChangeArrowheads="1"/>
            </p:cNvSpPr>
            <p:nvPr userDrawn="1"/>
          </p:nvSpPr>
          <p:spPr bwMode="auto">
            <a:xfrm>
              <a:off x="994" y="246"/>
              <a:ext cx="16" cy="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Freeform 16"/>
            <p:cNvSpPr>
              <a:spLocks/>
            </p:cNvSpPr>
            <p:nvPr userDrawn="1"/>
          </p:nvSpPr>
          <p:spPr bwMode="auto">
            <a:xfrm>
              <a:off x="1022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" name="Freeform 17"/>
            <p:cNvSpPr>
              <a:spLocks/>
            </p:cNvSpPr>
            <p:nvPr userDrawn="1"/>
          </p:nvSpPr>
          <p:spPr bwMode="auto">
            <a:xfrm>
              <a:off x="1078" y="248"/>
              <a:ext cx="35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7"/>
                </a:cxn>
                <a:cxn ang="0">
                  <a:pos x="4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8" y="7"/>
                </a:cxn>
                <a:cxn ang="0">
                  <a:pos x="18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9" y="31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3" y="26"/>
                    <a:pt x="16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" name="Freeform 18"/>
            <p:cNvSpPr>
              <a:spLocks noEditPoints="1"/>
            </p:cNvSpPr>
            <p:nvPr userDrawn="1"/>
          </p:nvSpPr>
          <p:spPr bwMode="auto">
            <a:xfrm>
              <a:off x="1118" y="262"/>
              <a:ext cx="53" cy="50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6" y="19"/>
                </a:cxn>
                <a:cxn ang="0">
                  <a:pos x="23" y="17"/>
                </a:cxn>
                <a:cxn ang="0">
                  <a:pos x="23" y="23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13"/>
                </a:cxn>
                <a:cxn ang="0">
                  <a:pos x="25" y="15"/>
                </a:cxn>
                <a:cxn ang="0">
                  <a:pos x="9" y="15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9" y="10"/>
                </a:cxn>
                <a:cxn ang="0">
                  <a:pos x="18" y="10"/>
                </a:cxn>
              </a:cxnLst>
              <a:rect l="0" t="0" r="r" b="b"/>
              <a:pathLst>
                <a:path w="25" h="25">
                  <a:moveTo>
                    <a:pt x="9" y="15"/>
                  </a:moveTo>
                  <a:cubicBezTo>
                    <a:pt x="9" y="18"/>
                    <a:pt x="12" y="19"/>
                    <a:pt x="16" y="19"/>
                  </a:cubicBezTo>
                  <a:cubicBezTo>
                    <a:pt x="18" y="19"/>
                    <a:pt x="20" y="19"/>
                    <a:pt x="23" y="17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0" y="24"/>
                    <a:pt x="17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22" y="0"/>
                    <a:pt x="25" y="6"/>
                    <a:pt x="25" y="13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9" y="15"/>
                  </a:lnTo>
                  <a:close/>
                  <a:moveTo>
                    <a:pt x="18" y="10"/>
                  </a:moveTo>
                  <a:cubicBezTo>
                    <a:pt x="18" y="7"/>
                    <a:pt x="16" y="5"/>
                    <a:pt x="13" y="5"/>
                  </a:cubicBezTo>
                  <a:cubicBezTo>
                    <a:pt x="10" y="5"/>
                    <a:pt x="9" y="7"/>
                    <a:pt x="9" y="10"/>
                  </a:cubicBez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" name="Freeform 19"/>
            <p:cNvSpPr>
              <a:spLocks/>
            </p:cNvSpPr>
            <p:nvPr userDrawn="1"/>
          </p:nvSpPr>
          <p:spPr bwMode="auto">
            <a:xfrm>
              <a:off x="1176" y="262"/>
              <a:ext cx="34" cy="4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4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" name="Freeform 20"/>
            <p:cNvSpPr>
              <a:spLocks/>
            </p:cNvSpPr>
            <p:nvPr userDrawn="1"/>
          </p:nvSpPr>
          <p:spPr bwMode="auto">
            <a:xfrm>
              <a:off x="1218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 userDrawn="1"/>
          </p:nvSpPr>
          <p:spPr bwMode="auto">
            <a:xfrm>
              <a:off x="1274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1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8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1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" name="Freeform 22"/>
            <p:cNvSpPr>
              <a:spLocks/>
            </p:cNvSpPr>
            <p:nvPr userDrawn="1"/>
          </p:nvSpPr>
          <p:spPr bwMode="auto">
            <a:xfrm>
              <a:off x="132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7"/>
                </a:cxn>
                <a:cxn ang="0">
                  <a:pos x="5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9" y="7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9" y="26"/>
                </a:cxn>
                <a:cxn ang="0">
                  <a:pos x="19" y="31"/>
                </a:cxn>
                <a:cxn ang="0">
                  <a:pos x="14" y="32"/>
                </a:cxn>
                <a:cxn ang="0">
                  <a:pos x="5" y="23"/>
                </a:cxn>
                <a:cxn ang="0">
                  <a:pos x="5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4" y="26"/>
                    <a:pt x="16" y="26"/>
                  </a:cubicBezTo>
                  <a:cubicBezTo>
                    <a:pt x="17" y="26"/>
                    <a:pt x="18" y="26"/>
                    <a:pt x="19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6" y="32"/>
                    <a:pt x="5" y="29"/>
                    <a:pt x="5" y="2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 userDrawn="1"/>
          </p:nvSpPr>
          <p:spPr bwMode="auto">
            <a:xfrm>
              <a:off x="1374" y="244"/>
              <a:ext cx="16" cy="68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2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16" y="66"/>
                </a:cxn>
                <a:cxn ang="0">
                  <a:pos x="0" y="66"/>
                </a:cxn>
                <a:cxn ang="0">
                  <a:pos x="0" y="18"/>
                </a:cxn>
              </a:cxnLst>
              <a:rect l="0" t="0" r="r" b="b"/>
              <a:pathLst>
                <a:path w="16" h="66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2"/>
                  </a:lnTo>
                  <a:close/>
                  <a:moveTo>
                    <a:pt x="0" y="18"/>
                  </a:moveTo>
                  <a:lnTo>
                    <a:pt x="16" y="18"/>
                  </a:lnTo>
                  <a:lnTo>
                    <a:pt x="16" y="66"/>
                  </a:lnTo>
                  <a:lnTo>
                    <a:pt x="0" y="6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" name="Freeform 24"/>
            <p:cNvSpPr>
              <a:spLocks noEditPoints="1"/>
            </p:cNvSpPr>
            <p:nvPr userDrawn="1"/>
          </p:nvSpPr>
          <p:spPr bwMode="auto">
            <a:xfrm>
              <a:off x="1398" y="262"/>
              <a:ext cx="61" cy="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0"/>
                </a:cxn>
                <a:cxn ang="0">
                  <a:pos x="28" y="12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14" y="6"/>
                </a:cxn>
                <a:cxn ang="0">
                  <a:pos x="9" y="12"/>
                </a:cxn>
                <a:cxn ang="0">
                  <a:pos x="14" y="19"/>
                </a:cxn>
                <a:cxn ang="0">
                  <a:pos x="20" y="12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cubicBezTo>
                    <a:pt x="0" y="4"/>
                    <a:pt x="6" y="0"/>
                    <a:pt x="14" y="0"/>
                  </a:cubicBezTo>
                  <a:cubicBezTo>
                    <a:pt x="22" y="0"/>
                    <a:pt x="28" y="4"/>
                    <a:pt x="28" y="12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lose/>
                  <a:moveTo>
                    <a:pt x="20" y="12"/>
                  </a:moveTo>
                  <a:cubicBezTo>
                    <a:pt x="20" y="9"/>
                    <a:pt x="18" y="6"/>
                    <a:pt x="14" y="6"/>
                  </a:cubicBezTo>
                  <a:cubicBezTo>
                    <a:pt x="11" y="6"/>
                    <a:pt x="9" y="9"/>
                    <a:pt x="9" y="12"/>
                  </a:cubicBezTo>
                  <a:cubicBezTo>
                    <a:pt x="9" y="16"/>
                    <a:pt x="11" y="19"/>
                    <a:pt x="14" y="19"/>
                  </a:cubicBezTo>
                  <a:cubicBezTo>
                    <a:pt x="18" y="19"/>
                    <a:pt x="20" y="16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" name="Freeform 25"/>
            <p:cNvSpPr>
              <a:spLocks/>
            </p:cNvSpPr>
            <p:nvPr userDrawn="1"/>
          </p:nvSpPr>
          <p:spPr bwMode="auto">
            <a:xfrm>
              <a:off x="1463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" name="Freeform 26"/>
            <p:cNvSpPr>
              <a:spLocks noEditPoints="1"/>
            </p:cNvSpPr>
            <p:nvPr userDrawn="1"/>
          </p:nvSpPr>
          <p:spPr bwMode="auto">
            <a:xfrm>
              <a:off x="1519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2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2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9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2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" name="Rectangle 27"/>
            <p:cNvSpPr>
              <a:spLocks noChangeArrowheads="1"/>
            </p:cNvSpPr>
            <p:nvPr userDrawn="1"/>
          </p:nvSpPr>
          <p:spPr bwMode="auto">
            <a:xfrm>
              <a:off x="1579" y="242"/>
              <a:ext cx="16" cy="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994" y="334"/>
              <a:ext cx="42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13"/>
                </a:cxn>
                <a:cxn ang="0">
                  <a:pos x="16" y="13"/>
                </a:cxn>
                <a:cxn ang="0">
                  <a:pos x="16" y="27"/>
                </a:cxn>
                <a:cxn ang="0">
                  <a:pos x="42" y="27"/>
                </a:cxn>
                <a:cxn ang="0">
                  <a:pos x="42" y="39"/>
                </a:cxn>
                <a:cxn ang="0">
                  <a:pos x="16" y="39"/>
                </a:cxn>
                <a:cxn ang="0">
                  <a:pos x="16" y="65"/>
                </a:cxn>
                <a:cxn ang="0">
                  <a:pos x="0" y="65"/>
                </a:cxn>
                <a:cxn ang="0">
                  <a:pos x="0" y="0"/>
                </a:cxn>
              </a:cxnLst>
              <a:rect l="0" t="0" r="r" b="b"/>
              <a:pathLst>
                <a:path w="42" h="65">
                  <a:moveTo>
                    <a:pt x="0" y="0"/>
                  </a:moveTo>
                  <a:lnTo>
                    <a:pt x="42" y="0"/>
                  </a:lnTo>
                  <a:lnTo>
                    <a:pt x="42" y="13"/>
                  </a:lnTo>
                  <a:lnTo>
                    <a:pt x="16" y="13"/>
                  </a:lnTo>
                  <a:lnTo>
                    <a:pt x="16" y="27"/>
                  </a:lnTo>
                  <a:lnTo>
                    <a:pt x="42" y="27"/>
                  </a:lnTo>
                  <a:lnTo>
                    <a:pt x="42" y="39"/>
                  </a:lnTo>
                  <a:lnTo>
                    <a:pt x="16" y="39"/>
                  </a:lnTo>
                  <a:lnTo>
                    <a:pt x="16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" name="Freeform 29"/>
            <p:cNvSpPr>
              <a:spLocks noEditPoints="1"/>
            </p:cNvSpPr>
            <p:nvPr userDrawn="1"/>
          </p:nvSpPr>
          <p:spPr bwMode="auto">
            <a:xfrm>
              <a:off x="1046" y="330"/>
              <a:ext cx="16" cy="69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3"/>
                </a:cxn>
                <a:cxn ang="0">
                  <a:pos x="0" y="21"/>
                </a:cxn>
                <a:cxn ang="0">
                  <a:pos x="16" y="21"/>
                </a:cxn>
                <a:cxn ang="0">
                  <a:pos x="16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6" h="69">
                  <a:moveTo>
                    <a:pt x="16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3"/>
                  </a:lnTo>
                  <a:close/>
                  <a:moveTo>
                    <a:pt x="0" y="21"/>
                  </a:moveTo>
                  <a:lnTo>
                    <a:pt x="16" y="21"/>
                  </a:lnTo>
                  <a:lnTo>
                    <a:pt x="16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" name="Freeform 30"/>
            <p:cNvSpPr>
              <a:spLocks/>
            </p:cNvSpPr>
            <p:nvPr userDrawn="1"/>
          </p:nvSpPr>
          <p:spPr bwMode="auto">
            <a:xfrm>
              <a:off x="1072" y="349"/>
              <a:ext cx="53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2"/>
                    <a:pt x="13" y="0"/>
                    <a:pt x="17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9" y="9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" name="Freeform 31"/>
            <p:cNvSpPr>
              <a:spLocks noEditPoints="1"/>
            </p:cNvSpPr>
            <p:nvPr userDrawn="1"/>
          </p:nvSpPr>
          <p:spPr bwMode="auto">
            <a:xfrm>
              <a:off x="1130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7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6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" name="Freeform 32"/>
            <p:cNvSpPr>
              <a:spLocks/>
            </p:cNvSpPr>
            <p:nvPr userDrawn="1"/>
          </p:nvSpPr>
          <p:spPr bwMode="auto">
            <a:xfrm>
              <a:off x="1188" y="349"/>
              <a:ext cx="49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1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10"/>
                </a:cxn>
                <a:cxn ang="0">
                  <a:pos x="25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5" h="25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2"/>
                    <a:pt x="12" y="0"/>
                    <a:pt x="16" y="0"/>
                  </a:cubicBezTo>
                  <a:cubicBezTo>
                    <a:pt x="23" y="0"/>
                    <a:pt x="25" y="5"/>
                    <a:pt x="25" y="1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" name="Freeform 33"/>
            <p:cNvSpPr>
              <a:spLocks/>
            </p:cNvSpPr>
            <p:nvPr userDrawn="1"/>
          </p:nvSpPr>
          <p:spPr bwMode="auto">
            <a:xfrm>
              <a:off x="1246" y="349"/>
              <a:ext cx="40" cy="52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5" y="19"/>
                </a:cxn>
                <a:cxn ang="0">
                  <a:pos x="20" y="18"/>
                </a:cxn>
                <a:cxn ang="0">
                  <a:pos x="20" y="24"/>
                </a:cxn>
                <a:cxn ang="0">
                  <a:pos x="13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0" y="1"/>
                </a:cxn>
                <a:cxn ang="0">
                  <a:pos x="19" y="8"/>
                </a:cxn>
              </a:cxnLst>
              <a:rect l="0" t="0" r="r" b="b"/>
              <a:pathLst>
                <a:path w="20" h="25">
                  <a:moveTo>
                    <a:pt x="19" y="8"/>
                  </a:moveTo>
                  <a:cubicBezTo>
                    <a:pt x="18" y="7"/>
                    <a:pt x="16" y="6"/>
                    <a:pt x="14" y="6"/>
                  </a:cubicBezTo>
                  <a:cubicBezTo>
                    <a:pt x="11" y="6"/>
                    <a:pt x="8" y="9"/>
                    <a:pt x="8" y="13"/>
                  </a:cubicBezTo>
                  <a:cubicBezTo>
                    <a:pt x="8" y="17"/>
                    <a:pt x="11" y="19"/>
                    <a:pt x="15" y="19"/>
                  </a:cubicBezTo>
                  <a:cubicBezTo>
                    <a:pt x="17" y="19"/>
                    <a:pt x="19" y="19"/>
                    <a:pt x="20" y="18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5"/>
                    <a:pt x="16" y="25"/>
                    <a:pt x="13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6" y="0"/>
                    <a:pt x="18" y="1"/>
                    <a:pt x="20" y="1"/>
                  </a:cubicBezTo>
                  <a:lnTo>
                    <a:pt x="1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6" name="Freeform 34"/>
            <p:cNvSpPr>
              <a:spLocks noEditPoints="1"/>
            </p:cNvSpPr>
            <p:nvPr userDrawn="1"/>
          </p:nvSpPr>
          <p:spPr bwMode="auto">
            <a:xfrm>
              <a:off x="1290" y="349"/>
              <a:ext cx="50" cy="52"/>
            </a:xfrm>
            <a:custGeom>
              <a:avLst/>
              <a:gdLst/>
              <a:ahLst/>
              <a:cxnLst>
                <a:cxn ang="0">
                  <a:pos x="8" y="15"/>
                </a:cxn>
                <a:cxn ang="0">
                  <a:pos x="15" y="20"/>
                </a:cxn>
                <a:cxn ang="0">
                  <a:pos x="23" y="18"/>
                </a:cxn>
                <a:cxn ang="0">
                  <a:pos x="23" y="24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5" y="14"/>
                </a:cxn>
                <a:cxn ang="0">
                  <a:pos x="25" y="15"/>
                </a:cxn>
                <a:cxn ang="0">
                  <a:pos x="8" y="15"/>
                </a:cxn>
                <a:cxn ang="0">
                  <a:pos x="17" y="10"/>
                </a:cxn>
                <a:cxn ang="0">
                  <a:pos x="13" y="5"/>
                </a:cxn>
                <a:cxn ang="0">
                  <a:pos x="8" y="10"/>
                </a:cxn>
                <a:cxn ang="0">
                  <a:pos x="17" y="10"/>
                </a:cxn>
              </a:cxnLst>
              <a:rect l="0" t="0" r="r" b="b"/>
              <a:pathLst>
                <a:path w="25" h="25">
                  <a:moveTo>
                    <a:pt x="8" y="15"/>
                  </a:moveTo>
                  <a:cubicBezTo>
                    <a:pt x="9" y="18"/>
                    <a:pt x="11" y="20"/>
                    <a:pt x="15" y="20"/>
                  </a:cubicBezTo>
                  <a:cubicBezTo>
                    <a:pt x="18" y="20"/>
                    <a:pt x="20" y="19"/>
                    <a:pt x="23" y="18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0" y="25"/>
                    <a:pt x="17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22" y="0"/>
                    <a:pt x="25" y="6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8" y="15"/>
                  </a:lnTo>
                  <a:close/>
                  <a:moveTo>
                    <a:pt x="17" y="10"/>
                  </a:moveTo>
                  <a:cubicBezTo>
                    <a:pt x="17" y="8"/>
                    <a:pt x="16" y="5"/>
                    <a:pt x="13" y="5"/>
                  </a:cubicBezTo>
                  <a:cubicBezTo>
                    <a:pt x="10" y="5"/>
                    <a:pt x="8" y="8"/>
                    <a:pt x="8" y="10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7" name="Freeform 35"/>
            <p:cNvSpPr>
              <a:spLocks/>
            </p:cNvSpPr>
            <p:nvPr userDrawn="1"/>
          </p:nvSpPr>
          <p:spPr bwMode="auto">
            <a:xfrm>
              <a:off x="1372" y="332"/>
              <a:ext cx="56" cy="68"/>
            </a:xfrm>
            <a:custGeom>
              <a:avLst/>
              <a:gdLst/>
              <a:ahLst/>
              <a:cxnLst>
                <a:cxn ang="0">
                  <a:pos x="28" y="32"/>
                </a:cxn>
                <a:cxn ang="0">
                  <a:pos x="19" y="33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8" y="2"/>
                </a:cxn>
                <a:cxn ang="0">
                  <a:pos x="27" y="9"/>
                </a:cxn>
                <a:cxn ang="0">
                  <a:pos x="19" y="6"/>
                </a:cxn>
                <a:cxn ang="0">
                  <a:pos x="9" y="17"/>
                </a:cxn>
                <a:cxn ang="0">
                  <a:pos x="20" y="27"/>
                </a:cxn>
                <a:cxn ang="0">
                  <a:pos x="28" y="25"/>
                </a:cxn>
                <a:cxn ang="0">
                  <a:pos x="28" y="32"/>
                </a:cxn>
              </a:cxnLst>
              <a:rect l="0" t="0" r="r" b="b"/>
              <a:pathLst>
                <a:path w="28" h="33">
                  <a:moveTo>
                    <a:pt x="28" y="32"/>
                  </a:moveTo>
                  <a:cubicBezTo>
                    <a:pt x="26" y="32"/>
                    <a:pt x="23" y="33"/>
                    <a:pt x="19" y="33"/>
                  </a:cubicBezTo>
                  <a:cubicBezTo>
                    <a:pt x="10" y="33"/>
                    <a:pt x="0" y="29"/>
                    <a:pt x="0" y="17"/>
                  </a:cubicBezTo>
                  <a:cubicBezTo>
                    <a:pt x="0" y="6"/>
                    <a:pt x="8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3" y="6"/>
                    <a:pt x="9" y="11"/>
                    <a:pt x="9" y="17"/>
                  </a:cubicBezTo>
                  <a:cubicBezTo>
                    <a:pt x="9" y="23"/>
                    <a:pt x="13" y="27"/>
                    <a:pt x="20" y="27"/>
                  </a:cubicBezTo>
                  <a:cubicBezTo>
                    <a:pt x="22" y="27"/>
                    <a:pt x="25" y="26"/>
                    <a:pt x="28" y="25"/>
                  </a:cubicBez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8" name="Freeform 36"/>
            <p:cNvSpPr>
              <a:spLocks noEditPoints="1"/>
            </p:cNvSpPr>
            <p:nvPr userDrawn="1"/>
          </p:nvSpPr>
          <p:spPr bwMode="auto">
            <a:xfrm>
              <a:off x="1432" y="349"/>
              <a:ext cx="57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9" name="Freeform 37"/>
            <p:cNvSpPr>
              <a:spLocks/>
            </p:cNvSpPr>
            <p:nvPr userDrawn="1"/>
          </p:nvSpPr>
          <p:spPr bwMode="auto">
            <a:xfrm>
              <a:off x="1495" y="349"/>
              <a:ext cx="34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5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0" name="Freeform 38"/>
            <p:cNvSpPr>
              <a:spLocks noEditPoints="1"/>
            </p:cNvSpPr>
            <p:nvPr userDrawn="1"/>
          </p:nvSpPr>
          <p:spPr bwMode="auto">
            <a:xfrm>
              <a:off x="1535" y="349"/>
              <a:ext cx="53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7" y="12"/>
                </a:cxn>
                <a:cxn ang="0">
                  <a:pos x="16" y="25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34"/>
                </a:cxn>
                <a:cxn ang="0">
                  <a:pos x="0" y="34"/>
                </a:cxn>
                <a:cxn ang="0">
                  <a:pos x="0" y="1"/>
                </a:cxn>
                <a:cxn ang="0">
                  <a:pos x="13" y="6"/>
                </a:cxn>
                <a:cxn ang="0">
                  <a:pos x="8" y="13"/>
                </a:cxn>
                <a:cxn ang="0">
                  <a:pos x="13" y="19"/>
                </a:cxn>
                <a:cxn ang="0">
                  <a:pos x="18" y="12"/>
                </a:cxn>
                <a:cxn ang="0">
                  <a:pos x="13" y="6"/>
                </a:cxn>
              </a:cxnLst>
              <a:rect l="0" t="0" r="r" b="b"/>
              <a:pathLst>
                <a:path w="27" h="34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3" y="0"/>
                    <a:pt x="27" y="6"/>
                    <a:pt x="27" y="12"/>
                  </a:cubicBezTo>
                  <a:cubicBezTo>
                    <a:pt x="27" y="19"/>
                    <a:pt x="23" y="25"/>
                    <a:pt x="16" y="25"/>
                  </a:cubicBezTo>
                  <a:cubicBezTo>
                    <a:pt x="13" y="25"/>
                    <a:pt x="10" y="24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  <a:moveTo>
                    <a:pt x="13" y="6"/>
                  </a:move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1" y="19"/>
                    <a:pt x="13" y="19"/>
                  </a:cubicBezTo>
                  <a:cubicBezTo>
                    <a:pt x="16" y="19"/>
                    <a:pt x="18" y="16"/>
                    <a:pt x="18" y="12"/>
                  </a:cubicBezTo>
                  <a:cubicBezTo>
                    <a:pt x="18" y="9"/>
                    <a:pt x="17" y="6"/>
                    <a:pt x="13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1" name="Freeform 39"/>
            <p:cNvSpPr>
              <a:spLocks noEditPoints="1"/>
            </p:cNvSpPr>
            <p:nvPr userDrawn="1"/>
          </p:nvSpPr>
          <p:spPr bwMode="auto">
            <a:xfrm>
              <a:off x="1593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2" name="Freeform 40"/>
            <p:cNvSpPr>
              <a:spLocks/>
            </p:cNvSpPr>
            <p:nvPr userDrawn="1"/>
          </p:nvSpPr>
          <p:spPr bwMode="auto">
            <a:xfrm>
              <a:off x="1655" y="349"/>
              <a:ext cx="36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5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7" y="7"/>
                </a:cxn>
              </a:cxnLst>
              <a:rect l="0" t="0" r="r" b="b"/>
              <a:pathLst>
                <a:path w="18" h="25">
                  <a:moveTo>
                    <a:pt x="17" y="7"/>
                  </a:moveTo>
                  <a:cubicBezTo>
                    <a:pt x="16" y="7"/>
                    <a:pt x="16" y="7"/>
                    <a:pt x="15" y="7"/>
                  </a:cubicBezTo>
                  <a:cubicBezTo>
                    <a:pt x="11" y="7"/>
                    <a:pt x="9" y="10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3" name="Freeform 41"/>
            <p:cNvSpPr>
              <a:spLocks noEditPoints="1"/>
            </p:cNvSpPr>
            <p:nvPr userDrawn="1"/>
          </p:nvSpPr>
          <p:spPr bwMode="auto">
            <a:xfrm>
              <a:off x="1693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6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5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4" name="Freeform 42"/>
            <p:cNvSpPr>
              <a:spLocks/>
            </p:cNvSpPr>
            <p:nvPr userDrawn="1"/>
          </p:nvSpPr>
          <p:spPr bwMode="auto">
            <a:xfrm>
              <a:off x="1747" y="334"/>
              <a:ext cx="38" cy="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13"/>
                </a:cxn>
                <a:cxn ang="0">
                  <a:pos x="12" y="13"/>
                </a:cxn>
                <a:cxn ang="0">
                  <a:pos x="12" y="22"/>
                </a:cxn>
                <a:cxn ang="0">
                  <a:pos x="16" y="27"/>
                </a:cxn>
                <a:cxn ang="0">
                  <a:pos x="18" y="26"/>
                </a:cxn>
                <a:cxn ang="0">
                  <a:pos x="19" y="32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8"/>
                </a:cxn>
              </a:cxnLst>
              <a:rect l="0" t="0" r="r" b="b"/>
              <a:pathLst>
                <a:path w="19" h="32">
                  <a:moveTo>
                    <a:pt x="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3" y="27"/>
                    <a:pt x="16" y="27"/>
                  </a:cubicBezTo>
                  <a:cubicBezTo>
                    <a:pt x="17" y="27"/>
                    <a:pt x="17" y="26"/>
                    <a:pt x="18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2"/>
                    <a:pt x="15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5" name="Freeform 43"/>
            <p:cNvSpPr>
              <a:spLocks noEditPoints="1"/>
            </p:cNvSpPr>
            <p:nvPr userDrawn="1"/>
          </p:nvSpPr>
          <p:spPr bwMode="auto">
            <a:xfrm>
              <a:off x="1791" y="330"/>
              <a:ext cx="18" cy="69"/>
            </a:xfrm>
            <a:custGeom>
              <a:avLst/>
              <a:gdLst/>
              <a:ahLst/>
              <a:cxnLst>
                <a:cxn ang="0">
                  <a:pos x="18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13"/>
                </a:cxn>
                <a:cxn ang="0">
                  <a:pos x="0" y="21"/>
                </a:cxn>
                <a:cxn ang="0">
                  <a:pos x="18" y="21"/>
                </a:cxn>
                <a:cxn ang="0">
                  <a:pos x="18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8" h="69">
                  <a:moveTo>
                    <a:pt x="18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3"/>
                  </a:lnTo>
                  <a:close/>
                  <a:moveTo>
                    <a:pt x="0" y="21"/>
                  </a:moveTo>
                  <a:lnTo>
                    <a:pt x="18" y="21"/>
                  </a:lnTo>
                  <a:lnTo>
                    <a:pt x="18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6" name="Freeform 44"/>
            <p:cNvSpPr>
              <a:spLocks noEditPoints="1"/>
            </p:cNvSpPr>
            <p:nvPr userDrawn="1"/>
          </p:nvSpPr>
          <p:spPr bwMode="auto">
            <a:xfrm>
              <a:off x="1817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7" name="Freeform 45"/>
            <p:cNvSpPr>
              <a:spLocks/>
            </p:cNvSpPr>
            <p:nvPr userDrawn="1"/>
          </p:nvSpPr>
          <p:spPr bwMode="auto">
            <a:xfrm>
              <a:off x="1879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6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6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8" name="Freeform 46"/>
            <p:cNvSpPr>
              <a:spLocks/>
            </p:cNvSpPr>
            <p:nvPr userDrawn="1"/>
          </p:nvSpPr>
          <p:spPr bwMode="auto">
            <a:xfrm>
              <a:off x="990" y="425"/>
              <a:ext cx="48" cy="38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34" y="38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6" y="38"/>
                </a:cxn>
                <a:cxn ang="0">
                  <a:pos x="10" y="3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38" y="38"/>
                </a:cxn>
              </a:cxnLst>
              <a:rect l="0" t="0" r="r" b="b"/>
              <a:pathLst>
                <a:path w="48" h="38">
                  <a:moveTo>
                    <a:pt x="38" y="38"/>
                  </a:moveTo>
                  <a:lnTo>
                    <a:pt x="34" y="3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9" name="Freeform 47"/>
            <p:cNvSpPr>
              <a:spLocks noEditPoints="1"/>
            </p:cNvSpPr>
            <p:nvPr userDrawn="1"/>
          </p:nvSpPr>
          <p:spPr bwMode="auto">
            <a:xfrm>
              <a:off x="1040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1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1" y="10"/>
                    <a:pt x="11" y="7"/>
                  </a:cubicBezTo>
                  <a:cubicBezTo>
                    <a:pt x="11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0" name="Freeform 48"/>
            <p:cNvSpPr>
              <a:spLocks/>
            </p:cNvSpPr>
            <p:nvPr userDrawn="1"/>
          </p:nvSpPr>
          <p:spPr bwMode="auto">
            <a:xfrm>
              <a:off x="1070" y="435"/>
              <a:ext cx="11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1" name="Rectangle 49"/>
            <p:cNvSpPr>
              <a:spLocks noChangeArrowheads="1"/>
            </p:cNvSpPr>
            <p:nvPr userDrawn="1"/>
          </p:nvSpPr>
          <p:spPr bwMode="auto">
            <a:xfrm>
              <a:off x="1088" y="423"/>
              <a:ext cx="2" cy="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2" name="Freeform 50"/>
            <p:cNvSpPr>
              <a:spLocks noEditPoints="1"/>
            </p:cNvSpPr>
            <p:nvPr userDrawn="1"/>
          </p:nvSpPr>
          <p:spPr bwMode="auto">
            <a:xfrm>
              <a:off x="1096" y="423"/>
              <a:ext cx="25" cy="40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10" y="20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0"/>
                </a:cxn>
                <a:cxn ang="0">
                  <a:pos x="6" y="19"/>
                </a:cxn>
                <a:cxn ang="0">
                  <a:pos x="10" y="13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6" y="19"/>
                </a:cxn>
              </a:cxnLst>
              <a:rect l="0" t="0" r="r" b="b"/>
              <a:pathLst>
                <a:path w="12" h="20">
                  <a:moveTo>
                    <a:pt x="1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9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9"/>
                    <a:pt x="2" y="6"/>
                    <a:pt x="6" y="6"/>
                  </a:cubicBezTo>
                  <a:cubicBezTo>
                    <a:pt x="8" y="6"/>
                    <a:pt x="10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20"/>
                  </a:lnTo>
                  <a:close/>
                  <a:moveTo>
                    <a:pt x="6" y="19"/>
                  </a:moveTo>
                  <a:cubicBezTo>
                    <a:pt x="9" y="19"/>
                    <a:pt x="10" y="15"/>
                    <a:pt x="10" y="13"/>
                  </a:cubicBezTo>
                  <a:cubicBezTo>
                    <a:pt x="10" y="11"/>
                    <a:pt x="9" y="7"/>
                    <a:pt x="6" y="7"/>
                  </a:cubicBezTo>
                  <a:cubicBezTo>
                    <a:pt x="3" y="7"/>
                    <a:pt x="2" y="10"/>
                    <a:pt x="2" y="13"/>
                  </a:cubicBezTo>
                  <a:cubicBezTo>
                    <a:pt x="2" y="16"/>
                    <a:pt x="3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3" name="Freeform 51"/>
            <p:cNvSpPr>
              <a:spLocks noEditPoints="1"/>
            </p:cNvSpPr>
            <p:nvPr userDrawn="1"/>
          </p:nvSpPr>
          <p:spPr bwMode="auto">
            <a:xfrm>
              <a:off x="1140" y="425"/>
              <a:ext cx="22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1" y="13"/>
                </a:cxn>
                <a:cxn ang="0">
                  <a:pos x="4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9" y="13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17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9" y="5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8"/>
                </a:cxn>
              </a:cxnLst>
              <a:rect l="0" t="0" r="r" b="b"/>
              <a:pathLst>
                <a:path w="11" h="19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9"/>
                    <a:pt x="11" y="11"/>
                    <a:pt x="11" y="13"/>
                  </a:cubicBezTo>
                  <a:cubicBezTo>
                    <a:pt x="11" y="17"/>
                    <a:pt x="8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2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9" y="16"/>
                    <a:pt x="9" y="13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2" y="10"/>
                    <a:pt x="2" y="10"/>
                  </a:cubicBezTo>
                  <a:lnTo>
                    <a:pt x="2" y="17"/>
                  </a:lnTo>
                  <a:close/>
                  <a:moveTo>
                    <a:pt x="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9" y="8"/>
                    <a:pt x="9" y="5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4" name="Freeform 52"/>
            <p:cNvSpPr>
              <a:spLocks noEditPoints="1"/>
            </p:cNvSpPr>
            <p:nvPr userDrawn="1"/>
          </p:nvSpPr>
          <p:spPr bwMode="auto">
            <a:xfrm>
              <a:off x="1168" y="435"/>
              <a:ext cx="21" cy="28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" y="10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7"/>
                </a:cxn>
              </a:cxnLst>
              <a:rect l="0" t="0" r="r" b="b"/>
              <a:pathLst>
                <a:path w="10" h="14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3"/>
                    <a:pt x="6" y="14"/>
                    <a:pt x="4" y="14"/>
                  </a:cubicBezTo>
                  <a:cubicBezTo>
                    <a:pt x="0" y="14"/>
                    <a:pt x="0" y="11"/>
                    <a:pt x="0" y="10"/>
                  </a:cubicBezTo>
                  <a:cubicBezTo>
                    <a:pt x="0" y="6"/>
                    <a:pt x="4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3"/>
                    <a:pt x="1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11"/>
                  </a:ln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5" y="7"/>
                    <a:pt x="1" y="7"/>
                    <a:pt x="1" y="10"/>
                  </a:cubicBezTo>
                  <a:cubicBezTo>
                    <a:pt x="1" y="12"/>
                    <a:pt x="3" y="13"/>
                    <a:pt x="4" y="13"/>
                  </a:cubicBezTo>
                  <a:cubicBezTo>
                    <a:pt x="8" y="13"/>
                    <a:pt x="8" y="9"/>
                    <a:pt x="8" y="8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5" name="Freeform 53"/>
            <p:cNvSpPr>
              <a:spLocks/>
            </p:cNvSpPr>
            <p:nvPr userDrawn="1"/>
          </p:nvSpPr>
          <p:spPr bwMode="auto">
            <a:xfrm>
              <a:off x="1194" y="435"/>
              <a:ext cx="2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1" y="5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6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11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8" y="1"/>
                    <a:pt x="6" y="1"/>
                  </a:cubicBezTo>
                  <a:cubicBezTo>
                    <a:pt x="3" y="1"/>
                    <a:pt x="2" y="4"/>
                    <a:pt x="2" y="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6" name="Freeform 54"/>
            <p:cNvSpPr>
              <a:spLocks/>
            </p:cNvSpPr>
            <p:nvPr userDrawn="1"/>
          </p:nvSpPr>
          <p:spPr bwMode="auto">
            <a:xfrm>
              <a:off x="1224" y="423"/>
              <a:ext cx="21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6" y="24"/>
                </a:cxn>
                <a:cxn ang="0">
                  <a:pos x="20" y="40"/>
                </a:cxn>
                <a:cxn ang="0">
                  <a:pos x="16" y="40"/>
                </a:cxn>
                <a:cxn ang="0">
                  <a:pos x="2" y="2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0" y="0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2" y="0"/>
                  </a:lnTo>
                  <a:lnTo>
                    <a:pt x="2" y="24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6" y="2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2" y="2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7" name="Freeform 55"/>
            <p:cNvSpPr>
              <a:spLocks/>
            </p:cNvSpPr>
            <p:nvPr userDrawn="1"/>
          </p:nvSpPr>
          <p:spPr bwMode="auto">
            <a:xfrm>
              <a:off x="1262" y="425"/>
              <a:ext cx="30" cy="3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5" y="9"/>
                </a:cxn>
                <a:cxn ang="0">
                  <a:pos x="15" y="18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9" y="2"/>
                </a:cxn>
                <a:cxn ang="0">
                  <a:pos x="2" y="9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3" y="10"/>
                </a:cxn>
              </a:cxnLst>
              <a:rect l="0" t="0" r="r" b="b"/>
              <a:pathLst>
                <a:path w="15" h="19">
                  <a:moveTo>
                    <a:pt x="13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4" y="2"/>
                    <a:pt x="2" y="5"/>
                    <a:pt x="2" y="9"/>
                  </a:cubicBezTo>
                  <a:cubicBezTo>
                    <a:pt x="2" y="14"/>
                    <a:pt x="4" y="17"/>
                    <a:pt x="9" y="17"/>
                  </a:cubicBezTo>
                  <a:cubicBezTo>
                    <a:pt x="10" y="17"/>
                    <a:pt x="12" y="17"/>
                    <a:pt x="13" y="17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8" name="Freeform 56"/>
            <p:cNvSpPr>
              <a:spLocks/>
            </p:cNvSpPr>
            <p:nvPr userDrawn="1"/>
          </p:nvSpPr>
          <p:spPr bwMode="auto">
            <a:xfrm>
              <a:off x="130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2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9" name="Freeform 57"/>
            <p:cNvSpPr>
              <a:spLocks noEditPoints="1"/>
            </p:cNvSpPr>
            <p:nvPr userDrawn="1"/>
          </p:nvSpPr>
          <p:spPr bwMode="auto">
            <a:xfrm>
              <a:off x="1314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0" name="Freeform 58"/>
            <p:cNvSpPr>
              <a:spLocks/>
            </p:cNvSpPr>
            <p:nvPr userDrawn="1"/>
          </p:nvSpPr>
          <p:spPr bwMode="auto">
            <a:xfrm>
              <a:off x="1344" y="435"/>
              <a:ext cx="20" cy="2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10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cubicBezTo>
                    <a:pt x="11" y="11"/>
                    <a:pt x="11" y="13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7" y="14"/>
                    <a:pt x="5" y="14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3" y="13"/>
                    <a:pt x="5" y="13"/>
                  </a:cubicBezTo>
                  <a:cubicBezTo>
                    <a:pt x="8" y="13"/>
                    <a:pt x="9" y="10"/>
                    <a:pt x="9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1" name="Freeform 59"/>
            <p:cNvSpPr>
              <a:spLocks noEditPoints="1"/>
            </p:cNvSpPr>
            <p:nvPr userDrawn="1"/>
          </p:nvSpPr>
          <p:spPr bwMode="auto">
            <a:xfrm>
              <a:off x="1372" y="435"/>
              <a:ext cx="24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6" y="1"/>
                  </a:moveTo>
                  <a:cubicBezTo>
                    <a:pt x="3" y="1"/>
                    <a:pt x="2" y="5"/>
                    <a:pt x="2" y="7"/>
                  </a:cubicBezTo>
                  <a:cubicBezTo>
                    <a:pt x="2" y="9"/>
                    <a:pt x="3" y="13"/>
                    <a:pt x="6" y="13"/>
                  </a:cubicBez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2" name="Freeform 60"/>
            <p:cNvSpPr>
              <a:spLocks noEditPoints="1"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6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6" y="0"/>
                </a:cxn>
                <a:cxn ang="0">
                  <a:pos x="106" y="3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76" y="106"/>
                </a:cxn>
                <a:cxn ang="0">
                  <a:pos x="106" y="106"/>
                </a:cxn>
                <a:cxn ang="0">
                  <a:pos x="106" y="106"/>
                </a:cxn>
                <a:cxn ang="0">
                  <a:pos x="106" y="77"/>
                </a:cxn>
                <a:cxn ang="0">
                  <a:pos x="76" y="106"/>
                </a:cxn>
                <a:cxn ang="0">
                  <a:pos x="0" y="77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9" y="106"/>
                </a:cxn>
                <a:cxn ang="0">
                  <a:pos x="0" y="77"/>
                </a:cxn>
              </a:cxnLst>
              <a:rect l="0" t="0" r="r" b="b"/>
              <a:pathLst>
                <a:path w="106" h="106">
                  <a:moveTo>
                    <a:pt x="106" y="3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6"/>
                    <a:pt x="100" y="16"/>
                    <a:pt x="106" y="30"/>
                  </a:cubicBezTo>
                  <a:close/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16"/>
                    <a:pt x="16" y="6"/>
                    <a:pt x="29" y="0"/>
                  </a:cubicBezTo>
                  <a:close/>
                  <a:moveTo>
                    <a:pt x="76" y="10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90"/>
                    <a:pt x="90" y="101"/>
                    <a:pt x="76" y="106"/>
                  </a:cubicBezTo>
                  <a:close/>
                  <a:moveTo>
                    <a:pt x="0" y="7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16" y="101"/>
                    <a:pt x="6" y="90"/>
                    <a:pt x="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3" name="Freeform 61"/>
            <p:cNvSpPr>
              <a:spLocks/>
            </p:cNvSpPr>
            <p:nvPr userDrawn="1"/>
          </p:nvSpPr>
          <p:spPr bwMode="auto">
            <a:xfrm>
              <a:off x="295" y="395"/>
              <a:ext cx="57" cy="5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11" y="15"/>
                </a:cxn>
                <a:cxn ang="0">
                  <a:pos x="14" y="21"/>
                </a:cxn>
                <a:cxn ang="0">
                  <a:pos x="15" y="24"/>
                </a:cxn>
                <a:cxn ang="0">
                  <a:pos x="17" y="26"/>
                </a:cxn>
                <a:cxn ang="0">
                  <a:pos x="16" y="25"/>
                </a:cxn>
                <a:cxn ang="0">
                  <a:pos x="16" y="26"/>
                </a:cxn>
                <a:cxn ang="0">
                  <a:pos x="18" y="27"/>
                </a:cxn>
                <a:cxn ang="0">
                  <a:pos x="17" y="26"/>
                </a:cxn>
                <a:cxn ang="0">
                  <a:pos x="18" y="28"/>
                </a:cxn>
                <a:cxn ang="0">
                  <a:pos x="18" y="27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2" y="29"/>
                </a:cxn>
                <a:cxn ang="0">
                  <a:pos x="21" y="27"/>
                </a:cxn>
                <a:cxn ang="0">
                  <a:pos x="20" y="26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19" y="24"/>
                </a:cxn>
                <a:cxn ang="0">
                  <a:pos x="20" y="24"/>
                </a:cxn>
                <a:cxn ang="0">
                  <a:pos x="20" y="23"/>
                </a:cxn>
                <a:cxn ang="0">
                  <a:pos x="20" y="21"/>
                </a:cxn>
                <a:cxn ang="0">
                  <a:pos x="23" y="21"/>
                </a:cxn>
                <a:cxn ang="0">
                  <a:pos x="24" y="19"/>
                </a:cxn>
                <a:cxn ang="0">
                  <a:pos x="23" y="17"/>
                </a:cxn>
                <a:cxn ang="0">
                  <a:pos x="26" y="16"/>
                </a:cxn>
                <a:cxn ang="0">
                  <a:pos x="26" y="13"/>
                </a:cxn>
                <a:cxn ang="0">
                  <a:pos x="26" y="11"/>
                </a:cxn>
                <a:cxn ang="0">
                  <a:pos x="27" y="8"/>
                </a:cxn>
                <a:cxn ang="0">
                  <a:pos x="21" y="7"/>
                </a:cxn>
                <a:cxn ang="0">
                  <a:pos x="18" y="6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28" h="29">
                  <a:moveTo>
                    <a:pt x="2" y="3"/>
                  </a:move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9"/>
                    <a:pt x="9" y="13"/>
                    <a:pt x="11" y="15"/>
                  </a:cubicBezTo>
                  <a:cubicBezTo>
                    <a:pt x="12" y="16"/>
                    <a:pt x="13" y="19"/>
                    <a:pt x="14" y="21"/>
                  </a:cubicBezTo>
                  <a:cubicBezTo>
                    <a:pt x="14" y="22"/>
                    <a:pt x="14" y="23"/>
                    <a:pt x="15" y="24"/>
                  </a:cubicBezTo>
                  <a:cubicBezTo>
                    <a:pt x="16" y="24"/>
                    <a:pt x="16" y="24"/>
                    <a:pt x="17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8" y="27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0" y="28"/>
                    <a:pt x="22" y="28"/>
                    <a:pt x="21" y="27"/>
                  </a:cubicBezTo>
                  <a:cubicBezTo>
                    <a:pt x="21" y="26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3" y="24"/>
                    <a:pt x="22" y="22"/>
                    <a:pt x="20" y="21"/>
                  </a:cubicBezTo>
                  <a:cubicBezTo>
                    <a:pt x="22" y="22"/>
                    <a:pt x="22" y="21"/>
                    <a:pt x="23" y="21"/>
                  </a:cubicBezTo>
                  <a:cubicBezTo>
                    <a:pt x="23" y="20"/>
                    <a:pt x="23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24" y="16"/>
                    <a:pt x="25" y="17"/>
                    <a:pt x="26" y="16"/>
                  </a:cubicBezTo>
                  <a:cubicBezTo>
                    <a:pt x="26" y="15"/>
                    <a:pt x="27" y="15"/>
                    <a:pt x="26" y="13"/>
                  </a:cubicBezTo>
                  <a:cubicBezTo>
                    <a:pt x="26" y="12"/>
                    <a:pt x="26" y="12"/>
                    <a:pt x="26" y="11"/>
                  </a:cubicBezTo>
                  <a:cubicBezTo>
                    <a:pt x="27" y="10"/>
                    <a:pt x="28" y="9"/>
                    <a:pt x="27" y="8"/>
                  </a:cubicBezTo>
                  <a:cubicBezTo>
                    <a:pt x="26" y="7"/>
                    <a:pt x="22" y="6"/>
                    <a:pt x="21" y="7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4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2" y="1"/>
                    <a:pt x="2" y="1"/>
                    <a:pt x="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4" name="Freeform 62"/>
            <p:cNvSpPr>
              <a:spLocks/>
            </p:cNvSpPr>
            <p:nvPr userDrawn="1"/>
          </p:nvSpPr>
          <p:spPr bwMode="auto">
            <a:xfrm>
              <a:off x="295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5" name="Freeform 63"/>
            <p:cNvSpPr>
              <a:spLocks/>
            </p:cNvSpPr>
            <p:nvPr userDrawn="1"/>
          </p:nvSpPr>
          <p:spPr bwMode="auto">
            <a:xfrm>
              <a:off x="295" y="389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6" name="Freeform 64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0" y="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4" y="1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4" y="2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7" name="Freeform 65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3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8" name="Freeform 66"/>
            <p:cNvSpPr>
              <a:spLocks/>
            </p:cNvSpPr>
            <p:nvPr userDrawn="1"/>
          </p:nvSpPr>
          <p:spPr bwMode="auto">
            <a:xfrm>
              <a:off x="299" y="387"/>
              <a:ext cx="6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9" name="Freeform 67"/>
            <p:cNvSpPr>
              <a:spLocks/>
            </p:cNvSpPr>
            <p:nvPr userDrawn="1"/>
          </p:nvSpPr>
          <p:spPr bwMode="auto">
            <a:xfrm>
              <a:off x="299" y="387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0" name="Freeform 68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1" name="Freeform 69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2" name="Freeform 70"/>
            <p:cNvSpPr>
              <a:spLocks/>
            </p:cNvSpPr>
            <p:nvPr userDrawn="1"/>
          </p:nvSpPr>
          <p:spPr bwMode="auto">
            <a:xfrm>
              <a:off x="299" y="314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3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3" name="Freeform 71"/>
            <p:cNvSpPr>
              <a:spLocks/>
            </p:cNvSpPr>
            <p:nvPr userDrawn="1"/>
          </p:nvSpPr>
          <p:spPr bwMode="auto">
            <a:xfrm>
              <a:off x="299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4" name="Freeform 72"/>
            <p:cNvSpPr>
              <a:spLocks/>
            </p:cNvSpPr>
            <p:nvPr userDrawn="1"/>
          </p:nvSpPr>
          <p:spPr bwMode="auto">
            <a:xfrm>
              <a:off x="297" y="302"/>
              <a:ext cx="7" cy="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0" y="4"/>
                    <a:pt x="4" y="0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5" name="Freeform 73"/>
            <p:cNvSpPr>
              <a:spLocks/>
            </p:cNvSpPr>
            <p:nvPr userDrawn="1"/>
          </p:nvSpPr>
          <p:spPr bwMode="auto">
            <a:xfrm>
              <a:off x="299" y="304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6" name="Freeform 74"/>
            <p:cNvSpPr>
              <a:spLocks/>
            </p:cNvSpPr>
            <p:nvPr userDrawn="1"/>
          </p:nvSpPr>
          <p:spPr bwMode="auto">
            <a:xfrm>
              <a:off x="293" y="300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7" name="Freeform 75"/>
            <p:cNvSpPr>
              <a:spLocks/>
            </p:cNvSpPr>
            <p:nvPr userDrawn="1"/>
          </p:nvSpPr>
          <p:spPr bwMode="auto">
            <a:xfrm>
              <a:off x="293" y="29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8" name="Freeform 76"/>
            <p:cNvSpPr>
              <a:spLocks/>
            </p:cNvSpPr>
            <p:nvPr userDrawn="1"/>
          </p:nvSpPr>
          <p:spPr bwMode="auto">
            <a:xfrm>
              <a:off x="297" y="284"/>
              <a:ext cx="6" cy="1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6">
                  <a:moveTo>
                    <a:pt x="1" y="2"/>
                  </a:moveTo>
                  <a:cubicBezTo>
                    <a:pt x="1" y="3"/>
                    <a:pt x="0" y="6"/>
                    <a:pt x="2" y="3"/>
                  </a:cubicBezTo>
                  <a:cubicBezTo>
                    <a:pt x="3" y="2"/>
                    <a:pt x="2" y="1"/>
                    <a:pt x="3" y="0"/>
                  </a:cubicBezTo>
                  <a:cubicBezTo>
                    <a:pt x="2" y="0"/>
                    <a:pt x="2" y="1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9" name="Freeform 77"/>
            <p:cNvSpPr>
              <a:spLocks/>
            </p:cNvSpPr>
            <p:nvPr userDrawn="1"/>
          </p:nvSpPr>
          <p:spPr bwMode="auto">
            <a:xfrm>
              <a:off x="299" y="282"/>
              <a:ext cx="4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0" name="Freeform 78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1" name="Freeform 79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2" name="Freeform 80"/>
            <p:cNvSpPr>
              <a:spLocks/>
            </p:cNvSpPr>
            <p:nvPr userDrawn="1"/>
          </p:nvSpPr>
          <p:spPr bwMode="auto">
            <a:xfrm>
              <a:off x="295" y="29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3" name="Freeform 81"/>
            <p:cNvSpPr>
              <a:spLocks/>
            </p:cNvSpPr>
            <p:nvPr userDrawn="1"/>
          </p:nvSpPr>
          <p:spPr bwMode="auto">
            <a:xfrm>
              <a:off x="295" y="292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4" name="Freeform 82"/>
            <p:cNvSpPr>
              <a:spLocks/>
            </p:cNvSpPr>
            <p:nvPr userDrawn="1"/>
          </p:nvSpPr>
          <p:spPr bwMode="auto">
            <a:xfrm>
              <a:off x="291" y="290"/>
              <a:ext cx="4" cy="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</a:cxnLst>
              <a:rect l="0" t="0" r="r" b="b"/>
              <a:pathLst>
                <a:path w="2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0"/>
                    <a:pt x="0" y="4"/>
                  </a:cubicBezTo>
                  <a:cubicBezTo>
                    <a:pt x="1" y="4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5" name="Freeform 83"/>
            <p:cNvSpPr>
              <a:spLocks/>
            </p:cNvSpPr>
            <p:nvPr userDrawn="1"/>
          </p:nvSpPr>
          <p:spPr bwMode="auto">
            <a:xfrm>
              <a:off x="291" y="296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6" name="Freeform 84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7" name="Freeform 85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8" name="Freeform 86"/>
            <p:cNvSpPr>
              <a:spLocks/>
            </p:cNvSpPr>
            <p:nvPr userDrawn="1"/>
          </p:nvSpPr>
          <p:spPr bwMode="auto">
            <a:xfrm>
              <a:off x="291" y="290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9" name="Freeform 87"/>
            <p:cNvSpPr>
              <a:spLocks/>
            </p:cNvSpPr>
            <p:nvPr userDrawn="1"/>
          </p:nvSpPr>
          <p:spPr bwMode="auto">
            <a:xfrm>
              <a:off x="289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0" name="Freeform 88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1" name="Freeform 89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2" name="Freeform 90"/>
            <p:cNvSpPr>
              <a:spLocks/>
            </p:cNvSpPr>
            <p:nvPr userDrawn="1"/>
          </p:nvSpPr>
          <p:spPr bwMode="auto">
            <a:xfrm>
              <a:off x="285" y="298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3" name="Freeform 91"/>
            <p:cNvSpPr>
              <a:spLocks/>
            </p:cNvSpPr>
            <p:nvPr userDrawn="1"/>
          </p:nvSpPr>
          <p:spPr bwMode="auto">
            <a:xfrm>
              <a:off x="285" y="29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4" name="Freeform 92"/>
            <p:cNvSpPr>
              <a:spLocks/>
            </p:cNvSpPr>
            <p:nvPr userDrawn="1"/>
          </p:nvSpPr>
          <p:spPr bwMode="auto">
            <a:xfrm>
              <a:off x="283" y="294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5" name="Freeform 93"/>
            <p:cNvSpPr>
              <a:spLocks/>
            </p:cNvSpPr>
            <p:nvPr userDrawn="1"/>
          </p:nvSpPr>
          <p:spPr bwMode="auto">
            <a:xfrm>
              <a:off x="283" y="292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6" name="Freeform 94"/>
            <p:cNvSpPr>
              <a:spLocks/>
            </p:cNvSpPr>
            <p:nvPr userDrawn="1"/>
          </p:nvSpPr>
          <p:spPr bwMode="auto">
            <a:xfrm>
              <a:off x="285" y="296"/>
              <a:ext cx="4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2" y="2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0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7" name="Freeform 95"/>
            <p:cNvSpPr>
              <a:spLocks/>
            </p:cNvSpPr>
            <p:nvPr userDrawn="1"/>
          </p:nvSpPr>
          <p:spPr bwMode="auto">
            <a:xfrm>
              <a:off x="285" y="296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8" name="Freeform 96"/>
            <p:cNvSpPr>
              <a:spLocks/>
            </p:cNvSpPr>
            <p:nvPr userDrawn="1"/>
          </p:nvSpPr>
          <p:spPr bwMode="auto">
            <a:xfrm>
              <a:off x="279" y="298"/>
              <a:ext cx="4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3"/>
                    <a:pt x="2" y="2"/>
                  </a:cubicBezTo>
                  <a:cubicBezTo>
                    <a:pt x="3" y="0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9" name="Freeform 97"/>
            <p:cNvSpPr>
              <a:spLocks/>
            </p:cNvSpPr>
            <p:nvPr userDrawn="1"/>
          </p:nvSpPr>
          <p:spPr bwMode="auto">
            <a:xfrm>
              <a:off x="277" y="300"/>
              <a:ext cx="8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0" name="Freeform 98"/>
            <p:cNvSpPr>
              <a:spLocks/>
            </p:cNvSpPr>
            <p:nvPr userDrawn="1"/>
          </p:nvSpPr>
          <p:spPr bwMode="auto">
            <a:xfrm>
              <a:off x="413" y="389"/>
              <a:ext cx="4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5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6"/>
                </a:cxn>
              </a:cxnLst>
              <a:rect l="0" t="0" r="r" b="b"/>
              <a:pathLst>
                <a:path w="2" h="8">
                  <a:moveTo>
                    <a:pt x="0" y="6"/>
                  </a:moveTo>
                  <a:cubicBezTo>
                    <a:pt x="0" y="8"/>
                    <a:pt x="2" y="7"/>
                    <a:pt x="2" y="5"/>
                  </a:cubicBezTo>
                  <a:cubicBezTo>
                    <a:pt x="2" y="4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1" name="Freeform 99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2" name="Freeform 100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3" name="Freeform 101"/>
            <p:cNvSpPr>
              <a:spLocks/>
            </p:cNvSpPr>
            <p:nvPr userDrawn="1"/>
          </p:nvSpPr>
          <p:spPr bwMode="auto">
            <a:xfrm>
              <a:off x="445" y="324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4" name="Freeform 102"/>
            <p:cNvSpPr>
              <a:spLocks/>
            </p:cNvSpPr>
            <p:nvPr userDrawn="1"/>
          </p:nvSpPr>
          <p:spPr bwMode="auto">
            <a:xfrm>
              <a:off x="443" y="324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5" name="Freeform 103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6" name="Freeform 104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7" name="Freeform 105"/>
            <p:cNvSpPr>
              <a:spLocks/>
            </p:cNvSpPr>
            <p:nvPr userDrawn="1"/>
          </p:nvSpPr>
          <p:spPr bwMode="auto">
            <a:xfrm>
              <a:off x="443" y="304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8" name="Freeform 106"/>
            <p:cNvSpPr>
              <a:spLocks/>
            </p:cNvSpPr>
            <p:nvPr userDrawn="1"/>
          </p:nvSpPr>
          <p:spPr bwMode="auto">
            <a:xfrm>
              <a:off x="443" y="304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9" name="Freeform 107"/>
            <p:cNvSpPr>
              <a:spLocks/>
            </p:cNvSpPr>
            <p:nvPr userDrawn="1"/>
          </p:nvSpPr>
          <p:spPr bwMode="auto">
            <a:xfrm>
              <a:off x="445" y="304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0" name="Freeform 108"/>
            <p:cNvSpPr>
              <a:spLocks/>
            </p:cNvSpPr>
            <p:nvPr userDrawn="1"/>
          </p:nvSpPr>
          <p:spPr bwMode="auto">
            <a:xfrm>
              <a:off x="445" y="302"/>
              <a:ext cx="4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1" name="Freeform 109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3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2" y="4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2" name="Freeform 110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" name="Freeform 111"/>
            <p:cNvSpPr>
              <a:spLocks/>
            </p:cNvSpPr>
            <p:nvPr userDrawn="1"/>
          </p:nvSpPr>
          <p:spPr bwMode="auto">
            <a:xfrm>
              <a:off x="437" y="29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" name="Freeform 112"/>
            <p:cNvSpPr>
              <a:spLocks/>
            </p:cNvSpPr>
            <p:nvPr userDrawn="1"/>
          </p:nvSpPr>
          <p:spPr bwMode="auto">
            <a:xfrm>
              <a:off x="435" y="290"/>
              <a:ext cx="6" cy="6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" name="Freeform 113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" name="Freeform 114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" name="Freeform 115"/>
            <p:cNvSpPr>
              <a:spLocks/>
            </p:cNvSpPr>
            <p:nvPr userDrawn="1"/>
          </p:nvSpPr>
          <p:spPr bwMode="auto">
            <a:xfrm>
              <a:off x="431" y="282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" name="Freeform 116"/>
            <p:cNvSpPr>
              <a:spLocks/>
            </p:cNvSpPr>
            <p:nvPr userDrawn="1"/>
          </p:nvSpPr>
          <p:spPr bwMode="auto">
            <a:xfrm>
              <a:off x="431" y="282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" name="Freeform 117"/>
            <p:cNvSpPr>
              <a:spLocks/>
            </p:cNvSpPr>
            <p:nvPr userDrawn="1"/>
          </p:nvSpPr>
          <p:spPr bwMode="auto">
            <a:xfrm>
              <a:off x="419" y="274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" name="Freeform 118"/>
            <p:cNvSpPr>
              <a:spLocks/>
            </p:cNvSpPr>
            <p:nvPr userDrawn="1"/>
          </p:nvSpPr>
          <p:spPr bwMode="auto">
            <a:xfrm>
              <a:off x="419" y="272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" name="Freeform 119"/>
            <p:cNvSpPr>
              <a:spLocks/>
            </p:cNvSpPr>
            <p:nvPr userDrawn="1"/>
          </p:nvSpPr>
          <p:spPr bwMode="auto">
            <a:xfrm>
              <a:off x="425" y="284"/>
              <a:ext cx="10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2" name="Freeform 120"/>
            <p:cNvSpPr>
              <a:spLocks/>
            </p:cNvSpPr>
            <p:nvPr userDrawn="1"/>
          </p:nvSpPr>
          <p:spPr bwMode="auto">
            <a:xfrm>
              <a:off x="425" y="284"/>
              <a:ext cx="11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3" name="Freeform 121"/>
            <p:cNvSpPr>
              <a:spLocks/>
            </p:cNvSpPr>
            <p:nvPr userDrawn="1"/>
          </p:nvSpPr>
          <p:spPr bwMode="auto">
            <a:xfrm>
              <a:off x="391" y="26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4" name="Freeform 122"/>
            <p:cNvSpPr>
              <a:spLocks/>
            </p:cNvSpPr>
            <p:nvPr userDrawn="1"/>
          </p:nvSpPr>
          <p:spPr bwMode="auto">
            <a:xfrm>
              <a:off x="389" y="266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5" name="Freeform 123"/>
            <p:cNvSpPr>
              <a:spLocks/>
            </p:cNvSpPr>
            <p:nvPr userDrawn="1"/>
          </p:nvSpPr>
          <p:spPr bwMode="auto">
            <a:xfrm>
              <a:off x="387" y="262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6" name="Freeform 124"/>
            <p:cNvSpPr>
              <a:spLocks/>
            </p:cNvSpPr>
            <p:nvPr userDrawn="1"/>
          </p:nvSpPr>
          <p:spPr bwMode="auto">
            <a:xfrm>
              <a:off x="385" y="262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7" name="Freeform 125"/>
            <p:cNvSpPr>
              <a:spLocks/>
            </p:cNvSpPr>
            <p:nvPr userDrawn="1"/>
          </p:nvSpPr>
          <p:spPr bwMode="auto">
            <a:xfrm>
              <a:off x="385" y="262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8" name="Freeform 126"/>
            <p:cNvSpPr>
              <a:spLocks/>
            </p:cNvSpPr>
            <p:nvPr userDrawn="1"/>
          </p:nvSpPr>
          <p:spPr bwMode="auto">
            <a:xfrm>
              <a:off x="383" y="262"/>
              <a:ext cx="3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9" name="Freeform 127"/>
            <p:cNvSpPr>
              <a:spLocks/>
            </p:cNvSpPr>
            <p:nvPr userDrawn="1"/>
          </p:nvSpPr>
          <p:spPr bwMode="auto">
            <a:xfrm>
              <a:off x="369" y="270"/>
              <a:ext cx="4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0" name="Freeform 128"/>
            <p:cNvSpPr>
              <a:spLocks/>
            </p:cNvSpPr>
            <p:nvPr userDrawn="1"/>
          </p:nvSpPr>
          <p:spPr bwMode="auto">
            <a:xfrm>
              <a:off x="369" y="268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1" name="Freeform 129"/>
            <p:cNvSpPr>
              <a:spLocks/>
            </p:cNvSpPr>
            <p:nvPr userDrawn="1"/>
          </p:nvSpPr>
          <p:spPr bwMode="auto">
            <a:xfrm>
              <a:off x="361" y="268"/>
              <a:ext cx="7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2" name="Freeform 130"/>
            <p:cNvSpPr>
              <a:spLocks/>
            </p:cNvSpPr>
            <p:nvPr userDrawn="1"/>
          </p:nvSpPr>
          <p:spPr bwMode="auto">
            <a:xfrm>
              <a:off x="361" y="268"/>
              <a:ext cx="10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3" name="Freeform 131"/>
            <p:cNvSpPr>
              <a:spLocks/>
            </p:cNvSpPr>
            <p:nvPr userDrawn="1"/>
          </p:nvSpPr>
          <p:spPr bwMode="auto">
            <a:xfrm>
              <a:off x="367" y="302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4" name="Freeform 132"/>
            <p:cNvSpPr>
              <a:spLocks/>
            </p:cNvSpPr>
            <p:nvPr userDrawn="1"/>
          </p:nvSpPr>
          <p:spPr bwMode="auto">
            <a:xfrm>
              <a:off x="367" y="300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5" name="Freeform 133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1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6" name="Freeform 134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7" name="Freeform 135"/>
            <p:cNvSpPr>
              <a:spLocks/>
            </p:cNvSpPr>
            <p:nvPr userDrawn="1"/>
          </p:nvSpPr>
          <p:spPr bwMode="auto">
            <a:xfrm>
              <a:off x="351" y="33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8" name="Freeform 136"/>
            <p:cNvSpPr>
              <a:spLocks/>
            </p:cNvSpPr>
            <p:nvPr userDrawn="1"/>
          </p:nvSpPr>
          <p:spPr bwMode="auto">
            <a:xfrm>
              <a:off x="351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9" name="Freeform 137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0" name="Freeform 138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1" name="Freeform 139"/>
            <p:cNvSpPr>
              <a:spLocks/>
            </p:cNvSpPr>
            <p:nvPr userDrawn="1"/>
          </p:nvSpPr>
          <p:spPr bwMode="auto">
            <a:xfrm>
              <a:off x="353" y="337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2" name="Freeform 140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3" name="Freeform 141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4" name="Freeform 142"/>
            <p:cNvSpPr>
              <a:spLocks/>
            </p:cNvSpPr>
            <p:nvPr userDrawn="1"/>
          </p:nvSpPr>
          <p:spPr bwMode="auto">
            <a:xfrm>
              <a:off x="359" y="328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5" name="Freeform 143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6" name="Freeform 144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7" name="Freeform 145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8" name="Freeform 146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9" name="Freeform 147"/>
            <p:cNvSpPr>
              <a:spLocks/>
            </p:cNvSpPr>
            <p:nvPr userDrawn="1"/>
          </p:nvSpPr>
          <p:spPr bwMode="auto">
            <a:xfrm>
              <a:off x="337" y="337"/>
              <a:ext cx="11" cy="14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4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3" y="6"/>
                    <a:pt x="3" y="5"/>
                  </a:cubicBezTo>
                  <a:cubicBezTo>
                    <a:pt x="3" y="6"/>
                    <a:pt x="3" y="6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0" name="Freeform 148"/>
            <p:cNvSpPr>
              <a:spLocks/>
            </p:cNvSpPr>
            <p:nvPr userDrawn="1"/>
          </p:nvSpPr>
          <p:spPr bwMode="auto">
            <a:xfrm>
              <a:off x="337" y="337"/>
              <a:ext cx="11" cy="1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3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1" name="Freeform 149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2" y="4"/>
                    <a:pt x="3" y="1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2" name="Freeform 150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3" name="Freeform 151"/>
            <p:cNvSpPr>
              <a:spLocks/>
            </p:cNvSpPr>
            <p:nvPr userDrawn="1"/>
          </p:nvSpPr>
          <p:spPr bwMode="auto">
            <a:xfrm>
              <a:off x="359" y="355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4" name="Freeform 152"/>
            <p:cNvSpPr>
              <a:spLocks/>
            </p:cNvSpPr>
            <p:nvPr userDrawn="1"/>
          </p:nvSpPr>
          <p:spPr bwMode="auto">
            <a:xfrm>
              <a:off x="357" y="353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5" name="Freeform 153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6" name="Freeform 154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7" name="Freeform 155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8" name="Freeform 156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9" name="Freeform 157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0" name="Freeform 158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1" name="Freeform 159"/>
            <p:cNvSpPr>
              <a:spLocks/>
            </p:cNvSpPr>
            <p:nvPr userDrawn="1"/>
          </p:nvSpPr>
          <p:spPr bwMode="auto">
            <a:xfrm>
              <a:off x="375" y="355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2" name="Freeform 160"/>
            <p:cNvSpPr>
              <a:spLocks/>
            </p:cNvSpPr>
            <p:nvPr userDrawn="1"/>
          </p:nvSpPr>
          <p:spPr bwMode="auto">
            <a:xfrm>
              <a:off x="375" y="355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3" name="Freeform 161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4" name="Freeform 162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5" name="Freeform 163"/>
            <p:cNvSpPr>
              <a:spLocks/>
            </p:cNvSpPr>
            <p:nvPr userDrawn="1"/>
          </p:nvSpPr>
          <p:spPr bwMode="auto">
            <a:xfrm>
              <a:off x="375" y="35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6" name="Freeform 164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7" name="Line 165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8" name="Line 166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9" name="Freeform 167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0" name="Freeform 168"/>
            <p:cNvSpPr>
              <a:spLocks/>
            </p:cNvSpPr>
            <p:nvPr userDrawn="1"/>
          </p:nvSpPr>
          <p:spPr bwMode="auto">
            <a:xfrm>
              <a:off x="375" y="39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1" name="Freeform 169"/>
            <p:cNvSpPr>
              <a:spLocks/>
            </p:cNvSpPr>
            <p:nvPr userDrawn="1"/>
          </p:nvSpPr>
          <p:spPr bwMode="auto">
            <a:xfrm>
              <a:off x="461" y="341"/>
              <a:ext cx="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2" name="Freeform 170"/>
            <p:cNvSpPr>
              <a:spLocks/>
            </p:cNvSpPr>
            <p:nvPr userDrawn="1"/>
          </p:nvSpPr>
          <p:spPr bwMode="auto">
            <a:xfrm>
              <a:off x="461" y="341"/>
              <a:ext cx="3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3" name="Freeform 171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4" name="Freeform 172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5" name="Freeform 173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6" name="Freeform 174"/>
            <p:cNvSpPr>
              <a:spLocks/>
            </p:cNvSpPr>
            <p:nvPr userDrawn="1"/>
          </p:nvSpPr>
          <p:spPr bwMode="auto">
            <a:xfrm>
              <a:off x="465" y="361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7" name="Freeform 175"/>
            <p:cNvSpPr>
              <a:spLocks/>
            </p:cNvSpPr>
            <p:nvPr userDrawn="1"/>
          </p:nvSpPr>
          <p:spPr bwMode="auto">
            <a:xfrm>
              <a:off x="463" y="359"/>
              <a:ext cx="2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8" name="Freeform 176"/>
            <p:cNvSpPr>
              <a:spLocks/>
            </p:cNvSpPr>
            <p:nvPr userDrawn="1"/>
          </p:nvSpPr>
          <p:spPr bwMode="auto">
            <a:xfrm>
              <a:off x="443" y="345"/>
              <a:ext cx="7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0" y="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4"/>
                    <a:pt x="4" y="2"/>
                  </a:cubicBezTo>
                  <a:cubicBezTo>
                    <a:pt x="4" y="1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9" name="Freeform 177"/>
            <p:cNvSpPr>
              <a:spLocks/>
            </p:cNvSpPr>
            <p:nvPr userDrawn="1"/>
          </p:nvSpPr>
          <p:spPr bwMode="auto">
            <a:xfrm>
              <a:off x="443" y="345"/>
              <a:ext cx="7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0" name="Freeform 178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1" name="Freeform 179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2" name="Freeform 180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3" name="Freeform 181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4" name="Freeform 182"/>
            <p:cNvSpPr>
              <a:spLocks/>
            </p:cNvSpPr>
            <p:nvPr userDrawn="1"/>
          </p:nvSpPr>
          <p:spPr bwMode="auto">
            <a:xfrm>
              <a:off x="457" y="343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5" name="Freeform 183"/>
            <p:cNvSpPr>
              <a:spLocks/>
            </p:cNvSpPr>
            <p:nvPr userDrawn="1"/>
          </p:nvSpPr>
          <p:spPr bwMode="auto">
            <a:xfrm>
              <a:off x="455" y="341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6" name="Freeform 184"/>
            <p:cNvSpPr>
              <a:spLocks/>
            </p:cNvSpPr>
            <p:nvPr userDrawn="1"/>
          </p:nvSpPr>
          <p:spPr bwMode="auto">
            <a:xfrm>
              <a:off x="459" y="341"/>
              <a:ext cx="1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7" name="Freeform 185"/>
            <p:cNvSpPr>
              <a:spLocks/>
            </p:cNvSpPr>
            <p:nvPr userDrawn="1"/>
          </p:nvSpPr>
          <p:spPr bwMode="auto">
            <a:xfrm>
              <a:off x="459" y="339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8" name="Freeform 186"/>
            <p:cNvSpPr>
              <a:spLocks/>
            </p:cNvSpPr>
            <p:nvPr userDrawn="1"/>
          </p:nvSpPr>
          <p:spPr bwMode="auto">
            <a:xfrm>
              <a:off x="459" y="33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9" name="Freeform 187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0" name="Freeform 188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1" name="Freeform 189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2" name="Freeform 190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3" name="Freeform 191"/>
            <p:cNvSpPr>
              <a:spLocks/>
            </p:cNvSpPr>
            <p:nvPr userDrawn="1"/>
          </p:nvSpPr>
          <p:spPr bwMode="auto">
            <a:xfrm>
              <a:off x="461" y="334"/>
              <a:ext cx="3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4" name="Freeform 192"/>
            <p:cNvSpPr>
              <a:spLocks/>
            </p:cNvSpPr>
            <p:nvPr userDrawn="1"/>
          </p:nvSpPr>
          <p:spPr bwMode="auto">
            <a:xfrm>
              <a:off x="461" y="332"/>
              <a:ext cx="3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5" name="Freeform 193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6" name="Freeform 194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7" name="Freeform 195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8" name="Freeform 196"/>
            <p:cNvSpPr>
              <a:spLocks/>
            </p:cNvSpPr>
            <p:nvPr userDrawn="1"/>
          </p:nvSpPr>
          <p:spPr bwMode="auto">
            <a:xfrm>
              <a:off x="451" y="332"/>
              <a:ext cx="7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1" y="5"/>
                    <a:pt x="2" y="5"/>
                  </a:cubicBezTo>
                  <a:cubicBezTo>
                    <a:pt x="3" y="3"/>
                    <a:pt x="1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9" name="Freeform 197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4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2"/>
                    <a:pt x="0" y="2"/>
                    <a:pt x="1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0" name="Freeform 198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4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1" name="Freeform 199"/>
            <p:cNvSpPr>
              <a:spLocks/>
            </p:cNvSpPr>
            <p:nvPr userDrawn="1"/>
          </p:nvSpPr>
          <p:spPr bwMode="auto">
            <a:xfrm>
              <a:off x="457" y="330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2" name="Freeform 200"/>
            <p:cNvSpPr>
              <a:spLocks/>
            </p:cNvSpPr>
            <p:nvPr userDrawn="1"/>
          </p:nvSpPr>
          <p:spPr bwMode="auto">
            <a:xfrm>
              <a:off x="457" y="330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3" name="Freeform 201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4" name="Freeform 202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5" name="Freeform 203"/>
            <p:cNvSpPr>
              <a:spLocks/>
            </p:cNvSpPr>
            <p:nvPr userDrawn="1"/>
          </p:nvSpPr>
          <p:spPr bwMode="auto">
            <a:xfrm>
              <a:off x="459" y="334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6" name="Freeform 204"/>
            <p:cNvSpPr>
              <a:spLocks/>
            </p:cNvSpPr>
            <p:nvPr userDrawn="1"/>
          </p:nvSpPr>
          <p:spPr bwMode="auto">
            <a:xfrm>
              <a:off x="459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7" name="Freeform 205"/>
            <p:cNvSpPr>
              <a:spLocks/>
            </p:cNvSpPr>
            <p:nvPr userDrawn="1"/>
          </p:nvSpPr>
          <p:spPr bwMode="auto">
            <a:xfrm>
              <a:off x="459" y="330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8" name="Freeform 206"/>
            <p:cNvSpPr>
              <a:spLocks/>
            </p:cNvSpPr>
            <p:nvPr userDrawn="1"/>
          </p:nvSpPr>
          <p:spPr bwMode="auto">
            <a:xfrm>
              <a:off x="449" y="32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9" name="Freeform 207"/>
            <p:cNvSpPr>
              <a:spLocks/>
            </p:cNvSpPr>
            <p:nvPr userDrawn="1"/>
          </p:nvSpPr>
          <p:spPr bwMode="auto">
            <a:xfrm>
              <a:off x="449" y="320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0" name="Freeform 208"/>
            <p:cNvSpPr>
              <a:spLocks/>
            </p:cNvSpPr>
            <p:nvPr userDrawn="1"/>
          </p:nvSpPr>
          <p:spPr bwMode="auto">
            <a:xfrm>
              <a:off x="453" y="32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1" name="Freeform 209"/>
            <p:cNvSpPr>
              <a:spLocks/>
            </p:cNvSpPr>
            <p:nvPr userDrawn="1"/>
          </p:nvSpPr>
          <p:spPr bwMode="auto">
            <a:xfrm>
              <a:off x="451" y="328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2" name="Freeform 210"/>
            <p:cNvSpPr>
              <a:spLocks/>
            </p:cNvSpPr>
            <p:nvPr userDrawn="1"/>
          </p:nvSpPr>
          <p:spPr bwMode="auto">
            <a:xfrm>
              <a:off x="451" y="32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3" name="Freeform 211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4" name="Freeform 212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5" name="Freeform 213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6" name="Freeform 214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7" name="Freeform 215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8" name="Freeform 216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9" name="Freeform 217"/>
            <p:cNvSpPr>
              <a:spLocks/>
            </p:cNvSpPr>
            <p:nvPr userDrawn="1"/>
          </p:nvSpPr>
          <p:spPr bwMode="auto">
            <a:xfrm>
              <a:off x="455" y="326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0" name="Freeform 218"/>
            <p:cNvSpPr>
              <a:spLocks/>
            </p:cNvSpPr>
            <p:nvPr userDrawn="1"/>
          </p:nvSpPr>
          <p:spPr bwMode="auto">
            <a:xfrm>
              <a:off x="453" y="326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1" name="Freeform 219"/>
            <p:cNvSpPr>
              <a:spLocks/>
            </p:cNvSpPr>
            <p:nvPr userDrawn="1"/>
          </p:nvSpPr>
          <p:spPr bwMode="auto">
            <a:xfrm>
              <a:off x="343" y="357"/>
              <a:ext cx="68" cy="7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5" y="3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5" y="22"/>
                </a:cxn>
                <a:cxn ang="0">
                  <a:pos x="9" y="21"/>
                </a:cxn>
                <a:cxn ang="0">
                  <a:pos x="11" y="20"/>
                </a:cxn>
                <a:cxn ang="0">
                  <a:pos x="13" y="19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17" y="21"/>
                </a:cxn>
                <a:cxn ang="0">
                  <a:pos x="20" y="23"/>
                </a:cxn>
                <a:cxn ang="0">
                  <a:pos x="21" y="27"/>
                </a:cxn>
                <a:cxn ang="0">
                  <a:pos x="23" y="30"/>
                </a:cxn>
                <a:cxn ang="0">
                  <a:pos x="26" y="33"/>
                </a:cxn>
                <a:cxn ang="0">
                  <a:pos x="31" y="27"/>
                </a:cxn>
                <a:cxn ang="0">
                  <a:pos x="32" y="25"/>
                </a:cxn>
                <a:cxn ang="0">
                  <a:pos x="32" y="23"/>
                </a:cxn>
                <a:cxn ang="0">
                  <a:pos x="33" y="19"/>
                </a:cxn>
                <a:cxn ang="0">
                  <a:pos x="31" y="16"/>
                </a:cxn>
                <a:cxn ang="0">
                  <a:pos x="32" y="13"/>
                </a:cxn>
                <a:cxn ang="0">
                  <a:pos x="33" y="5"/>
                </a:cxn>
                <a:cxn ang="0">
                  <a:pos x="30" y="8"/>
                </a:cxn>
                <a:cxn ang="0">
                  <a:pos x="26" y="5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</a:cxnLst>
              <a:rect l="0" t="0" r="r" b="b"/>
              <a:pathLst>
                <a:path w="34" h="36">
                  <a:moveTo>
                    <a:pt x="22" y="0"/>
                  </a:moveTo>
                  <a:cubicBezTo>
                    <a:pt x="21" y="1"/>
                    <a:pt x="17" y="2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0" y="5"/>
                    <a:pt x="11" y="4"/>
                    <a:pt x="10" y="2"/>
                  </a:cubicBezTo>
                  <a:cubicBezTo>
                    <a:pt x="8" y="3"/>
                    <a:pt x="6" y="4"/>
                    <a:pt x="5" y="5"/>
                  </a:cubicBezTo>
                  <a:cubicBezTo>
                    <a:pt x="4" y="6"/>
                    <a:pt x="2" y="6"/>
                    <a:pt x="2" y="7"/>
                  </a:cubicBezTo>
                  <a:cubicBezTo>
                    <a:pt x="2" y="8"/>
                    <a:pt x="2" y="8"/>
                    <a:pt x="1" y="9"/>
                  </a:cubicBezTo>
                  <a:cubicBezTo>
                    <a:pt x="1" y="10"/>
                    <a:pt x="1" y="10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2" y="17"/>
                    <a:pt x="1" y="19"/>
                  </a:cubicBezTo>
                  <a:cubicBezTo>
                    <a:pt x="2" y="20"/>
                    <a:pt x="3" y="21"/>
                    <a:pt x="5" y="22"/>
                  </a:cubicBezTo>
                  <a:cubicBezTo>
                    <a:pt x="6" y="22"/>
                    <a:pt x="7" y="22"/>
                    <a:pt x="9" y="21"/>
                  </a:cubicBezTo>
                  <a:cubicBezTo>
                    <a:pt x="10" y="21"/>
                    <a:pt x="10" y="21"/>
                    <a:pt x="11" y="20"/>
                  </a:cubicBezTo>
                  <a:cubicBezTo>
                    <a:pt x="12" y="20"/>
                    <a:pt x="12" y="19"/>
                    <a:pt x="13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20"/>
                    <a:pt x="17" y="20"/>
                    <a:pt x="17" y="21"/>
                  </a:cubicBezTo>
                  <a:cubicBezTo>
                    <a:pt x="17" y="22"/>
                    <a:pt x="19" y="23"/>
                    <a:pt x="20" y="23"/>
                  </a:cubicBezTo>
                  <a:cubicBezTo>
                    <a:pt x="21" y="25"/>
                    <a:pt x="20" y="25"/>
                    <a:pt x="21" y="27"/>
                  </a:cubicBezTo>
                  <a:cubicBezTo>
                    <a:pt x="21" y="28"/>
                    <a:pt x="22" y="29"/>
                    <a:pt x="23" y="30"/>
                  </a:cubicBezTo>
                  <a:cubicBezTo>
                    <a:pt x="24" y="31"/>
                    <a:pt x="26" y="33"/>
                    <a:pt x="26" y="33"/>
                  </a:cubicBezTo>
                  <a:cubicBezTo>
                    <a:pt x="28" y="36"/>
                    <a:pt x="31" y="29"/>
                    <a:pt x="31" y="27"/>
                  </a:cubicBezTo>
                  <a:cubicBezTo>
                    <a:pt x="31" y="27"/>
                    <a:pt x="32" y="26"/>
                    <a:pt x="32" y="25"/>
                  </a:cubicBezTo>
                  <a:cubicBezTo>
                    <a:pt x="32" y="24"/>
                    <a:pt x="31" y="24"/>
                    <a:pt x="32" y="23"/>
                  </a:cubicBezTo>
                  <a:cubicBezTo>
                    <a:pt x="32" y="22"/>
                    <a:pt x="34" y="20"/>
                    <a:pt x="33" y="19"/>
                  </a:cubicBezTo>
                  <a:cubicBezTo>
                    <a:pt x="32" y="18"/>
                    <a:pt x="31" y="17"/>
                    <a:pt x="31" y="16"/>
                  </a:cubicBezTo>
                  <a:cubicBezTo>
                    <a:pt x="31" y="15"/>
                    <a:pt x="32" y="14"/>
                    <a:pt x="32" y="13"/>
                  </a:cubicBezTo>
                  <a:cubicBezTo>
                    <a:pt x="33" y="10"/>
                    <a:pt x="34" y="8"/>
                    <a:pt x="33" y="5"/>
                  </a:cubicBezTo>
                  <a:cubicBezTo>
                    <a:pt x="33" y="6"/>
                    <a:pt x="31" y="8"/>
                    <a:pt x="30" y="8"/>
                  </a:cubicBezTo>
                  <a:cubicBezTo>
                    <a:pt x="30" y="6"/>
                    <a:pt x="27" y="6"/>
                    <a:pt x="26" y="5"/>
                  </a:cubicBezTo>
                  <a:cubicBezTo>
                    <a:pt x="25" y="4"/>
                    <a:pt x="22" y="3"/>
                    <a:pt x="21" y="1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2" name="Freeform 220"/>
            <p:cNvSpPr>
              <a:spLocks/>
            </p:cNvSpPr>
            <p:nvPr userDrawn="1"/>
          </p:nvSpPr>
          <p:spPr bwMode="auto">
            <a:xfrm>
              <a:off x="341" y="260"/>
              <a:ext cx="108" cy="111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0" y="42"/>
                </a:cxn>
                <a:cxn ang="0">
                  <a:pos x="46" y="38"/>
                </a:cxn>
                <a:cxn ang="0">
                  <a:pos x="49" y="37"/>
                </a:cxn>
                <a:cxn ang="0">
                  <a:pos x="51" y="38"/>
                </a:cxn>
                <a:cxn ang="0">
                  <a:pos x="52" y="33"/>
                </a:cxn>
                <a:cxn ang="0">
                  <a:pos x="50" y="25"/>
                </a:cxn>
                <a:cxn ang="0">
                  <a:pos x="48" y="23"/>
                </a:cxn>
                <a:cxn ang="0">
                  <a:pos x="46" y="15"/>
                </a:cxn>
                <a:cxn ang="0">
                  <a:pos x="42" y="13"/>
                </a:cxn>
                <a:cxn ang="0">
                  <a:pos x="37" y="6"/>
                </a:cxn>
                <a:cxn ang="0">
                  <a:pos x="45" y="11"/>
                </a:cxn>
                <a:cxn ang="0">
                  <a:pos x="38" y="6"/>
                </a:cxn>
                <a:cxn ang="0">
                  <a:pos x="29" y="0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2" y="7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20" y="13"/>
                </a:cxn>
                <a:cxn ang="0">
                  <a:pos x="18" y="14"/>
                </a:cxn>
                <a:cxn ang="0">
                  <a:pos x="22" y="19"/>
                </a:cxn>
                <a:cxn ang="0">
                  <a:pos x="15" y="18"/>
                </a:cxn>
                <a:cxn ang="0">
                  <a:pos x="15" y="21"/>
                </a:cxn>
                <a:cxn ang="0">
                  <a:pos x="12" y="22"/>
                </a:cxn>
                <a:cxn ang="0">
                  <a:pos x="13" y="27"/>
                </a:cxn>
                <a:cxn ang="0">
                  <a:pos x="7" y="23"/>
                </a:cxn>
                <a:cxn ang="0">
                  <a:pos x="5" y="2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6" y="37"/>
                </a:cxn>
                <a:cxn ang="0">
                  <a:pos x="6" y="29"/>
                </a:cxn>
                <a:cxn ang="0">
                  <a:pos x="10" y="33"/>
                </a:cxn>
                <a:cxn ang="0">
                  <a:pos x="7" y="38"/>
                </a:cxn>
                <a:cxn ang="0">
                  <a:pos x="4" y="41"/>
                </a:cxn>
                <a:cxn ang="0">
                  <a:pos x="1" y="46"/>
                </a:cxn>
                <a:cxn ang="0">
                  <a:pos x="1" y="50"/>
                </a:cxn>
                <a:cxn ang="0">
                  <a:pos x="5" y="50"/>
                </a:cxn>
                <a:cxn ang="0">
                  <a:pos x="13" y="48"/>
                </a:cxn>
                <a:cxn ang="0">
                  <a:pos x="10" y="45"/>
                </a:cxn>
                <a:cxn ang="0">
                  <a:pos x="17" y="47"/>
                </a:cxn>
                <a:cxn ang="0">
                  <a:pos x="17" y="44"/>
                </a:cxn>
                <a:cxn ang="0">
                  <a:pos x="18" y="45"/>
                </a:cxn>
                <a:cxn ang="0">
                  <a:pos x="22" y="44"/>
                </a:cxn>
                <a:cxn ang="0">
                  <a:pos x="29" y="52"/>
                </a:cxn>
                <a:cxn ang="0">
                  <a:pos x="34" y="45"/>
                </a:cxn>
                <a:cxn ang="0">
                  <a:pos x="29" y="45"/>
                </a:cxn>
              </a:cxnLst>
              <a:rect l="0" t="0" r="r" b="b"/>
              <a:pathLst>
                <a:path w="54" h="55">
                  <a:moveTo>
                    <a:pt x="29" y="44"/>
                  </a:moveTo>
                  <a:cubicBezTo>
                    <a:pt x="30" y="44"/>
                    <a:pt x="31" y="45"/>
                    <a:pt x="32" y="45"/>
                  </a:cubicBezTo>
                  <a:cubicBezTo>
                    <a:pt x="32" y="45"/>
                    <a:pt x="33" y="45"/>
                    <a:pt x="33" y="45"/>
                  </a:cubicBezTo>
                  <a:cubicBezTo>
                    <a:pt x="34" y="44"/>
                    <a:pt x="34" y="45"/>
                    <a:pt x="34" y="44"/>
                  </a:cubicBezTo>
                  <a:cubicBezTo>
                    <a:pt x="35" y="44"/>
                    <a:pt x="36" y="43"/>
                    <a:pt x="38" y="42"/>
                  </a:cubicBezTo>
                  <a:cubicBezTo>
                    <a:pt x="38" y="42"/>
                    <a:pt x="39" y="43"/>
                    <a:pt x="40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1" y="43"/>
                    <a:pt x="40" y="42"/>
                  </a:cubicBezTo>
                  <a:cubicBezTo>
                    <a:pt x="41" y="43"/>
                    <a:pt x="42" y="44"/>
                    <a:pt x="43" y="45"/>
                  </a:cubicBezTo>
                  <a:cubicBezTo>
                    <a:pt x="44" y="46"/>
                    <a:pt x="45" y="48"/>
                    <a:pt x="45" y="46"/>
                  </a:cubicBezTo>
                  <a:cubicBezTo>
                    <a:pt x="46" y="44"/>
                    <a:pt x="44" y="43"/>
                    <a:pt x="45" y="42"/>
                  </a:cubicBezTo>
                  <a:cubicBezTo>
                    <a:pt x="46" y="41"/>
                    <a:pt x="46" y="39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8" y="37"/>
                    <a:pt x="49" y="39"/>
                  </a:cubicBezTo>
                  <a:cubicBezTo>
                    <a:pt x="49" y="38"/>
                    <a:pt x="49" y="38"/>
                    <a:pt x="49" y="37"/>
                  </a:cubicBezTo>
                  <a:cubicBezTo>
                    <a:pt x="51" y="38"/>
                    <a:pt x="51" y="39"/>
                    <a:pt x="51" y="41"/>
                  </a:cubicBezTo>
                  <a:cubicBezTo>
                    <a:pt x="52" y="41"/>
                    <a:pt x="54" y="43"/>
                    <a:pt x="53" y="41"/>
                  </a:cubicBezTo>
                  <a:cubicBezTo>
                    <a:pt x="53" y="40"/>
                    <a:pt x="52" y="41"/>
                    <a:pt x="52" y="40"/>
                  </a:cubicBezTo>
                  <a:cubicBezTo>
                    <a:pt x="51" y="40"/>
                    <a:pt x="51" y="39"/>
                    <a:pt x="51" y="38"/>
                  </a:cubicBezTo>
                  <a:cubicBezTo>
                    <a:pt x="52" y="38"/>
                    <a:pt x="53" y="38"/>
                    <a:pt x="53" y="39"/>
                  </a:cubicBezTo>
                  <a:cubicBezTo>
                    <a:pt x="53" y="37"/>
                    <a:pt x="54" y="36"/>
                    <a:pt x="52" y="35"/>
                  </a:cubicBezTo>
                  <a:cubicBezTo>
                    <a:pt x="52" y="34"/>
                    <a:pt x="50" y="34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1"/>
                    <a:pt x="52" y="31"/>
                    <a:pt x="53" y="30"/>
                  </a:cubicBezTo>
                  <a:cubicBezTo>
                    <a:pt x="53" y="29"/>
                    <a:pt x="52" y="27"/>
                    <a:pt x="52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9" y="24"/>
                    <a:pt x="49" y="23"/>
                  </a:cubicBezTo>
                  <a:cubicBezTo>
                    <a:pt x="49" y="23"/>
                    <a:pt x="49" y="23"/>
                    <a:pt x="49" y="24"/>
                  </a:cubicBezTo>
                  <a:cubicBezTo>
                    <a:pt x="47" y="24"/>
                    <a:pt x="48" y="23"/>
                    <a:pt x="47" y="22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8" y="20"/>
                    <a:pt x="50" y="22"/>
                    <a:pt x="51" y="23"/>
                  </a:cubicBezTo>
                  <a:cubicBezTo>
                    <a:pt x="51" y="22"/>
                    <a:pt x="50" y="22"/>
                    <a:pt x="49" y="21"/>
                  </a:cubicBezTo>
                  <a:cubicBezTo>
                    <a:pt x="48" y="21"/>
                    <a:pt x="48" y="19"/>
                    <a:pt x="48" y="18"/>
                  </a:cubicBezTo>
                  <a:cubicBezTo>
                    <a:pt x="49" y="18"/>
                    <a:pt x="46" y="15"/>
                    <a:pt x="46" y="15"/>
                  </a:cubicBezTo>
                  <a:cubicBezTo>
                    <a:pt x="45" y="14"/>
                    <a:pt x="42" y="12"/>
                    <a:pt x="43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39" y="11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8"/>
                    <a:pt x="38" y="7"/>
                    <a:pt x="37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7" y="6"/>
                    <a:pt x="37" y="5"/>
                  </a:cubicBezTo>
                  <a:cubicBezTo>
                    <a:pt x="38" y="6"/>
                    <a:pt x="40" y="7"/>
                    <a:pt x="41" y="8"/>
                  </a:cubicBezTo>
                  <a:cubicBezTo>
                    <a:pt x="42" y="9"/>
                    <a:pt x="44" y="10"/>
                    <a:pt x="45" y="11"/>
                  </a:cubicBezTo>
                  <a:cubicBezTo>
                    <a:pt x="44" y="10"/>
                    <a:pt x="42" y="8"/>
                    <a:pt x="41" y="8"/>
                  </a:cubicBezTo>
                  <a:cubicBezTo>
                    <a:pt x="40" y="7"/>
                    <a:pt x="39" y="7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7" y="4"/>
                    <a:pt x="36" y="3"/>
                  </a:cubicBezTo>
                  <a:cubicBezTo>
                    <a:pt x="35" y="3"/>
                    <a:pt x="35" y="3"/>
                    <a:pt x="34" y="2"/>
                  </a:cubicBezTo>
                  <a:cubicBezTo>
                    <a:pt x="33" y="2"/>
                    <a:pt x="30" y="0"/>
                    <a:pt x="29" y="0"/>
                  </a:cubicBezTo>
                  <a:cubicBezTo>
                    <a:pt x="28" y="1"/>
                    <a:pt x="30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32" y="3"/>
                    <a:pt x="28" y="2"/>
                    <a:pt x="29" y="3"/>
                  </a:cubicBezTo>
                  <a:cubicBezTo>
                    <a:pt x="28" y="3"/>
                    <a:pt x="27" y="3"/>
                    <a:pt x="26" y="4"/>
                  </a:cubicBezTo>
                  <a:cubicBezTo>
                    <a:pt x="26" y="4"/>
                    <a:pt x="27" y="4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8" y="6"/>
                  </a:cubicBezTo>
                  <a:cubicBezTo>
                    <a:pt x="26" y="6"/>
                    <a:pt x="25" y="4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3" y="6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2" y="8"/>
                    <a:pt x="22" y="9"/>
                  </a:cubicBezTo>
                  <a:cubicBezTo>
                    <a:pt x="22" y="8"/>
                    <a:pt x="21" y="6"/>
                    <a:pt x="20" y="6"/>
                  </a:cubicBezTo>
                  <a:cubicBezTo>
                    <a:pt x="19" y="5"/>
                    <a:pt x="18" y="5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8" y="6"/>
                    <a:pt x="17" y="6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7" y="6"/>
                    <a:pt x="17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10"/>
                    <a:pt x="18" y="11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8" y="13"/>
                    <a:pt x="19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8" y="15"/>
                    <a:pt x="18" y="14"/>
                    <a:pt x="17" y="14"/>
                  </a:cubicBezTo>
                  <a:cubicBezTo>
                    <a:pt x="18" y="14"/>
                    <a:pt x="19" y="17"/>
                    <a:pt x="20" y="16"/>
                  </a:cubicBezTo>
                  <a:cubicBezTo>
                    <a:pt x="21" y="17"/>
                    <a:pt x="22" y="18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17" y="14"/>
                    <a:pt x="15" y="14"/>
                  </a:cubicBezTo>
                  <a:cubicBezTo>
                    <a:pt x="15" y="16"/>
                    <a:pt x="18" y="17"/>
                    <a:pt x="19" y="18"/>
                  </a:cubicBezTo>
                  <a:cubicBezTo>
                    <a:pt x="18" y="18"/>
                    <a:pt x="16" y="18"/>
                    <a:pt x="15" y="18"/>
                  </a:cubicBezTo>
                  <a:cubicBezTo>
                    <a:pt x="16" y="19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4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2" y="23"/>
                    <a:pt x="13" y="23"/>
                    <a:pt x="13" y="24"/>
                  </a:cubicBezTo>
                  <a:cubicBezTo>
                    <a:pt x="12" y="24"/>
                    <a:pt x="12" y="26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2" y="26"/>
                    <a:pt x="12" y="27"/>
                    <a:pt x="13" y="27"/>
                  </a:cubicBezTo>
                  <a:cubicBezTo>
                    <a:pt x="11" y="28"/>
                    <a:pt x="10" y="26"/>
                    <a:pt x="9" y="25"/>
                  </a:cubicBezTo>
                  <a:cubicBezTo>
                    <a:pt x="10" y="26"/>
                    <a:pt x="13" y="25"/>
                    <a:pt x="12" y="24"/>
                  </a:cubicBezTo>
                  <a:cubicBezTo>
                    <a:pt x="10" y="23"/>
                    <a:pt x="7" y="23"/>
                    <a:pt x="6" y="23"/>
                  </a:cubicBezTo>
                  <a:cubicBezTo>
                    <a:pt x="7" y="23"/>
                    <a:pt x="6" y="23"/>
                    <a:pt x="7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4"/>
                    <a:pt x="2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3" y="27"/>
                  </a:cubicBezTo>
                  <a:cubicBezTo>
                    <a:pt x="2" y="29"/>
                    <a:pt x="3" y="31"/>
                    <a:pt x="2" y="33"/>
                  </a:cubicBezTo>
                  <a:cubicBezTo>
                    <a:pt x="2" y="34"/>
                    <a:pt x="1" y="36"/>
                    <a:pt x="3" y="36"/>
                  </a:cubicBezTo>
                  <a:cubicBezTo>
                    <a:pt x="2" y="38"/>
                    <a:pt x="4" y="36"/>
                    <a:pt x="4" y="35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7" y="38"/>
                    <a:pt x="8" y="36"/>
                    <a:pt x="7" y="35"/>
                  </a:cubicBezTo>
                  <a:cubicBezTo>
                    <a:pt x="7" y="35"/>
                    <a:pt x="8" y="34"/>
                    <a:pt x="7" y="34"/>
                  </a:cubicBezTo>
                  <a:cubicBezTo>
                    <a:pt x="7" y="33"/>
                    <a:pt x="6" y="33"/>
                    <a:pt x="6" y="33"/>
                  </a:cubicBezTo>
                  <a:cubicBezTo>
                    <a:pt x="6" y="32"/>
                    <a:pt x="7" y="29"/>
                    <a:pt x="6" y="29"/>
                  </a:cubicBezTo>
                  <a:cubicBezTo>
                    <a:pt x="5" y="29"/>
                    <a:pt x="7" y="28"/>
                    <a:pt x="7" y="28"/>
                  </a:cubicBezTo>
                  <a:cubicBezTo>
                    <a:pt x="8" y="27"/>
                    <a:pt x="7" y="31"/>
                    <a:pt x="7" y="31"/>
                  </a:cubicBezTo>
                  <a:cubicBezTo>
                    <a:pt x="8" y="34"/>
                    <a:pt x="10" y="31"/>
                    <a:pt x="12" y="31"/>
                  </a:cubicBezTo>
                  <a:cubicBezTo>
                    <a:pt x="12" y="32"/>
                    <a:pt x="9" y="33"/>
                    <a:pt x="10" y="33"/>
                  </a:cubicBezTo>
                  <a:cubicBezTo>
                    <a:pt x="10" y="34"/>
                    <a:pt x="11" y="35"/>
                    <a:pt x="10" y="35"/>
                  </a:cubicBezTo>
                  <a:cubicBezTo>
                    <a:pt x="9" y="34"/>
                    <a:pt x="10" y="37"/>
                    <a:pt x="10" y="37"/>
                  </a:cubicBezTo>
                  <a:cubicBezTo>
                    <a:pt x="10" y="37"/>
                    <a:pt x="8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6" y="39"/>
                    <a:pt x="6" y="39"/>
                  </a:cubicBezTo>
                  <a:cubicBezTo>
                    <a:pt x="5" y="39"/>
                    <a:pt x="6" y="38"/>
                    <a:pt x="5" y="37"/>
                  </a:cubicBezTo>
                  <a:cubicBezTo>
                    <a:pt x="3" y="38"/>
                    <a:pt x="5" y="39"/>
                    <a:pt x="5" y="40"/>
                  </a:cubicBezTo>
                  <a:cubicBezTo>
                    <a:pt x="4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3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6"/>
                    <a:pt x="1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3" y="46"/>
                    <a:pt x="3" y="47"/>
                    <a:pt x="3" y="47"/>
                  </a:cubicBezTo>
                  <a:cubicBezTo>
                    <a:pt x="4" y="49"/>
                    <a:pt x="4" y="48"/>
                    <a:pt x="3" y="49"/>
                  </a:cubicBezTo>
                  <a:cubicBezTo>
                    <a:pt x="1" y="50"/>
                    <a:pt x="1" y="49"/>
                    <a:pt x="1" y="50"/>
                  </a:cubicBezTo>
                  <a:cubicBezTo>
                    <a:pt x="0" y="51"/>
                    <a:pt x="1" y="53"/>
                    <a:pt x="2" y="54"/>
                  </a:cubicBezTo>
                  <a:cubicBezTo>
                    <a:pt x="3" y="53"/>
                    <a:pt x="3" y="54"/>
                    <a:pt x="4" y="53"/>
                  </a:cubicBezTo>
                  <a:cubicBezTo>
                    <a:pt x="5" y="52"/>
                    <a:pt x="5" y="52"/>
                    <a:pt x="6" y="51"/>
                  </a:cubicBezTo>
                  <a:cubicBezTo>
                    <a:pt x="5" y="51"/>
                    <a:pt x="5" y="51"/>
                    <a:pt x="5" y="50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7"/>
                    <a:pt x="13" y="47"/>
                    <a:pt x="13" y="48"/>
                  </a:cubicBezTo>
                  <a:cubicBezTo>
                    <a:pt x="13" y="48"/>
                    <a:pt x="13" y="47"/>
                    <a:pt x="13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3" y="47"/>
                    <a:pt x="8" y="45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2" y="45"/>
                    <a:pt x="14" y="45"/>
                  </a:cubicBezTo>
                  <a:cubicBezTo>
                    <a:pt x="14" y="46"/>
                    <a:pt x="14" y="47"/>
                    <a:pt x="15" y="47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6"/>
                    <a:pt x="16" y="46"/>
                    <a:pt x="15" y="45"/>
                  </a:cubicBezTo>
                  <a:cubicBezTo>
                    <a:pt x="16" y="45"/>
                    <a:pt x="16" y="45"/>
                    <a:pt x="17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4"/>
                    <a:pt x="17" y="44"/>
                    <a:pt x="18" y="44"/>
                  </a:cubicBezTo>
                  <a:cubicBezTo>
                    <a:pt x="18" y="44"/>
                    <a:pt x="17" y="44"/>
                    <a:pt x="17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6"/>
                    <a:pt x="21" y="45"/>
                    <a:pt x="22" y="44"/>
                  </a:cubicBezTo>
                  <a:cubicBezTo>
                    <a:pt x="22" y="45"/>
                    <a:pt x="23" y="46"/>
                    <a:pt x="23" y="46"/>
                  </a:cubicBezTo>
                  <a:cubicBezTo>
                    <a:pt x="23" y="47"/>
                    <a:pt x="23" y="48"/>
                    <a:pt x="23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6" y="49"/>
                    <a:pt x="28" y="52"/>
                    <a:pt x="29" y="52"/>
                  </a:cubicBezTo>
                  <a:cubicBezTo>
                    <a:pt x="31" y="54"/>
                    <a:pt x="31" y="55"/>
                    <a:pt x="33" y="53"/>
                  </a:cubicBezTo>
                  <a:cubicBezTo>
                    <a:pt x="33" y="52"/>
                    <a:pt x="36" y="49"/>
                    <a:pt x="35" y="48"/>
                  </a:cubicBezTo>
                  <a:cubicBezTo>
                    <a:pt x="35" y="48"/>
                    <a:pt x="36" y="47"/>
                    <a:pt x="36" y="46"/>
                  </a:cubicBezTo>
                  <a:cubicBezTo>
                    <a:pt x="35" y="45"/>
                    <a:pt x="34" y="46"/>
                    <a:pt x="34" y="45"/>
                  </a:cubicBezTo>
                  <a:cubicBezTo>
                    <a:pt x="33" y="46"/>
                    <a:pt x="33" y="47"/>
                    <a:pt x="32" y="47"/>
                  </a:cubicBezTo>
                  <a:cubicBezTo>
                    <a:pt x="32" y="46"/>
                    <a:pt x="32" y="46"/>
                    <a:pt x="31" y="46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0" y="46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3" name="Freeform 221"/>
            <p:cNvSpPr>
              <a:spLocks/>
            </p:cNvSpPr>
            <p:nvPr userDrawn="1"/>
          </p:nvSpPr>
          <p:spPr bwMode="auto">
            <a:xfrm>
              <a:off x="257" y="250"/>
              <a:ext cx="210" cy="211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6" y="3"/>
                </a:cxn>
                <a:cxn ang="0">
                  <a:pos x="0" y="52"/>
                </a:cxn>
                <a:cxn ang="0">
                  <a:pos x="3" y="70"/>
                </a:cxn>
                <a:cxn ang="0">
                  <a:pos x="53" y="105"/>
                </a:cxn>
                <a:cxn ang="0">
                  <a:pos x="70" y="102"/>
                </a:cxn>
                <a:cxn ang="0">
                  <a:pos x="105" y="52"/>
                </a:cxn>
                <a:cxn ang="0">
                  <a:pos x="102" y="35"/>
                </a:cxn>
                <a:cxn ang="0">
                  <a:pos x="53" y="0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53" y="2"/>
                </a:cxn>
                <a:cxn ang="0">
                  <a:pos x="100" y="36"/>
                </a:cxn>
                <a:cxn ang="0">
                  <a:pos x="103" y="52"/>
                </a:cxn>
                <a:cxn ang="0">
                  <a:pos x="70" y="100"/>
                </a:cxn>
                <a:cxn ang="0">
                  <a:pos x="53" y="102"/>
                </a:cxn>
                <a:cxn ang="0">
                  <a:pos x="6" y="69"/>
                </a:cxn>
                <a:cxn ang="0">
                  <a:pos x="3" y="52"/>
                </a:cxn>
                <a:cxn ang="0">
                  <a:pos x="36" y="5"/>
                </a:cxn>
                <a:cxn ang="0">
                  <a:pos x="36" y="4"/>
                </a:cxn>
              </a:cxnLst>
              <a:rect l="0" t="0" r="r" b="b"/>
              <a:pathLst>
                <a:path w="105" h="105">
                  <a:moveTo>
                    <a:pt x="36" y="4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14" y="10"/>
                    <a:pt x="0" y="31"/>
                    <a:pt x="0" y="52"/>
                  </a:cubicBezTo>
                  <a:cubicBezTo>
                    <a:pt x="0" y="58"/>
                    <a:pt x="1" y="64"/>
                    <a:pt x="3" y="70"/>
                  </a:cubicBezTo>
                  <a:cubicBezTo>
                    <a:pt x="11" y="91"/>
                    <a:pt x="31" y="105"/>
                    <a:pt x="53" y="105"/>
                  </a:cubicBezTo>
                  <a:cubicBezTo>
                    <a:pt x="59" y="105"/>
                    <a:pt x="65" y="104"/>
                    <a:pt x="70" y="102"/>
                  </a:cubicBezTo>
                  <a:cubicBezTo>
                    <a:pt x="92" y="94"/>
                    <a:pt x="105" y="74"/>
                    <a:pt x="105" y="52"/>
                  </a:cubicBezTo>
                  <a:cubicBezTo>
                    <a:pt x="105" y="46"/>
                    <a:pt x="105" y="41"/>
                    <a:pt x="102" y="35"/>
                  </a:cubicBezTo>
                  <a:cubicBezTo>
                    <a:pt x="95" y="13"/>
                    <a:pt x="75" y="0"/>
                    <a:pt x="53" y="0"/>
                  </a:cubicBezTo>
                  <a:cubicBezTo>
                    <a:pt x="47" y="0"/>
                    <a:pt x="41" y="1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2" y="3"/>
                    <a:pt x="47" y="2"/>
                    <a:pt x="53" y="2"/>
                  </a:cubicBezTo>
                  <a:cubicBezTo>
                    <a:pt x="74" y="2"/>
                    <a:pt x="93" y="15"/>
                    <a:pt x="100" y="36"/>
                  </a:cubicBezTo>
                  <a:cubicBezTo>
                    <a:pt x="102" y="41"/>
                    <a:pt x="103" y="47"/>
                    <a:pt x="103" y="52"/>
                  </a:cubicBezTo>
                  <a:cubicBezTo>
                    <a:pt x="103" y="73"/>
                    <a:pt x="90" y="92"/>
                    <a:pt x="70" y="100"/>
                  </a:cubicBezTo>
                  <a:cubicBezTo>
                    <a:pt x="64" y="101"/>
                    <a:pt x="58" y="102"/>
                    <a:pt x="53" y="102"/>
                  </a:cubicBezTo>
                  <a:cubicBezTo>
                    <a:pt x="32" y="102"/>
                    <a:pt x="13" y="89"/>
                    <a:pt x="6" y="69"/>
                  </a:cubicBezTo>
                  <a:cubicBezTo>
                    <a:pt x="4" y="63"/>
                    <a:pt x="3" y="58"/>
                    <a:pt x="3" y="52"/>
                  </a:cubicBezTo>
                  <a:cubicBezTo>
                    <a:pt x="3" y="32"/>
                    <a:pt x="16" y="12"/>
                    <a:pt x="36" y="5"/>
                  </a:cubicBezTo>
                  <a:cubicBezTo>
                    <a:pt x="36" y="4"/>
                    <a:pt x="36" y="4"/>
                    <a:pt x="36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4" name="Freeform 222"/>
            <p:cNvSpPr>
              <a:spLocks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5" y="53"/>
                </a:cxn>
                <a:cxn ang="0">
                  <a:pos x="104" y="53"/>
                </a:cxn>
                <a:cxn ang="0">
                  <a:pos x="89" y="89"/>
                </a:cxn>
                <a:cxn ang="0">
                  <a:pos x="53" y="104"/>
                </a:cxn>
                <a:cxn ang="0">
                  <a:pos x="17" y="89"/>
                </a:cxn>
                <a:cxn ang="0">
                  <a:pos x="3" y="53"/>
                </a:cxn>
                <a:cxn ang="0">
                  <a:pos x="17" y="17"/>
                </a:cxn>
                <a:cxn ang="0">
                  <a:pos x="53" y="3"/>
                </a:cxn>
                <a:cxn ang="0">
                  <a:pos x="89" y="17"/>
                </a:cxn>
                <a:cxn ang="0">
                  <a:pos x="104" y="53"/>
                </a:cxn>
                <a:cxn ang="0">
                  <a:pos x="105" y="53"/>
                </a:cxn>
                <a:cxn ang="0">
                  <a:pos x="106" y="53"/>
                </a:cxn>
                <a:cxn ang="0">
                  <a:pos x="53" y="0"/>
                </a:cxn>
                <a:cxn ang="0">
                  <a:pos x="0" y="53"/>
                </a:cxn>
                <a:cxn ang="0">
                  <a:pos x="53" y="106"/>
                </a:cxn>
                <a:cxn ang="0">
                  <a:pos x="106" y="53"/>
                </a:cxn>
                <a:cxn ang="0">
                  <a:pos x="105" y="53"/>
                </a:cxn>
              </a:cxnLst>
              <a:rect l="0" t="0" r="r" b="b"/>
              <a:pathLst>
                <a:path w="106" h="106">
                  <a:moveTo>
                    <a:pt x="105" y="53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67"/>
                    <a:pt x="98" y="80"/>
                    <a:pt x="89" y="89"/>
                  </a:cubicBezTo>
                  <a:cubicBezTo>
                    <a:pt x="80" y="98"/>
                    <a:pt x="67" y="104"/>
                    <a:pt x="53" y="104"/>
                  </a:cubicBezTo>
                  <a:cubicBezTo>
                    <a:pt x="39" y="104"/>
                    <a:pt x="26" y="98"/>
                    <a:pt x="17" y="89"/>
                  </a:cubicBezTo>
                  <a:cubicBezTo>
                    <a:pt x="8" y="80"/>
                    <a:pt x="3" y="67"/>
                    <a:pt x="3" y="53"/>
                  </a:cubicBezTo>
                  <a:cubicBezTo>
                    <a:pt x="3" y="39"/>
                    <a:pt x="8" y="27"/>
                    <a:pt x="17" y="17"/>
                  </a:cubicBezTo>
                  <a:cubicBezTo>
                    <a:pt x="26" y="8"/>
                    <a:pt x="39" y="3"/>
                    <a:pt x="53" y="3"/>
                  </a:cubicBezTo>
                  <a:cubicBezTo>
                    <a:pt x="67" y="3"/>
                    <a:pt x="80" y="8"/>
                    <a:pt x="89" y="17"/>
                  </a:cubicBezTo>
                  <a:cubicBezTo>
                    <a:pt x="98" y="27"/>
                    <a:pt x="104" y="39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3" y="106"/>
                  </a:cubicBezTo>
                  <a:cubicBezTo>
                    <a:pt x="82" y="106"/>
                    <a:pt x="106" y="82"/>
                    <a:pt x="106" y="53"/>
                  </a:cubicBezTo>
                  <a:cubicBezTo>
                    <a:pt x="105" y="53"/>
                    <a:pt x="105" y="53"/>
                    <a:pt x="105" y="5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5" name="Freeform 223"/>
            <p:cNvSpPr>
              <a:spLocks/>
            </p:cNvSpPr>
            <p:nvPr userDrawn="1"/>
          </p:nvSpPr>
          <p:spPr bwMode="auto">
            <a:xfrm>
              <a:off x="311" y="272"/>
              <a:ext cx="64" cy="54"/>
            </a:xfrm>
            <a:custGeom>
              <a:avLst/>
              <a:gdLst/>
              <a:ahLst/>
              <a:cxnLst>
                <a:cxn ang="0">
                  <a:pos x="28" y="19"/>
                </a:cxn>
                <a:cxn ang="0">
                  <a:pos x="27" y="19"/>
                </a:cxn>
                <a:cxn ang="0">
                  <a:pos x="13" y="25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3" y="16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9" y="2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9" y="12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9" y="20"/>
                </a:cxn>
                <a:cxn ang="0">
                  <a:pos x="32" y="12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0" y="1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13" y="27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8" y="19"/>
                </a:cxn>
              </a:cxnLst>
              <a:rect l="0" t="0" r="r" b="b"/>
              <a:pathLst>
                <a:path w="32" h="27">
                  <a:moveTo>
                    <a:pt x="28" y="19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4" y="23"/>
                    <a:pt x="18" y="25"/>
                    <a:pt x="13" y="25"/>
                  </a:cubicBezTo>
                  <a:cubicBezTo>
                    <a:pt x="11" y="25"/>
                    <a:pt x="9" y="25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4" y="22"/>
                    <a:pt x="3" y="19"/>
                    <a:pt x="3" y="16"/>
                  </a:cubicBezTo>
                  <a:cubicBezTo>
                    <a:pt x="3" y="14"/>
                    <a:pt x="4" y="11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5"/>
                    <a:pt x="14" y="2"/>
                    <a:pt x="19" y="2"/>
                  </a:cubicBezTo>
                  <a:cubicBezTo>
                    <a:pt x="20" y="2"/>
                    <a:pt x="22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5"/>
                    <a:pt x="29" y="9"/>
                    <a:pt x="29" y="12"/>
                  </a:cubicBezTo>
                  <a:cubicBezTo>
                    <a:pt x="29" y="14"/>
                    <a:pt x="28" y="17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1" y="18"/>
                    <a:pt x="32" y="15"/>
                    <a:pt x="32" y="12"/>
                  </a:cubicBezTo>
                  <a:cubicBezTo>
                    <a:pt x="32" y="8"/>
                    <a:pt x="29" y="4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1"/>
                    <a:pt x="21" y="0"/>
                    <a:pt x="19" y="0"/>
                  </a:cubicBezTo>
                  <a:cubicBezTo>
                    <a:pt x="13" y="0"/>
                    <a:pt x="8" y="3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0"/>
                    <a:pt x="0" y="13"/>
                    <a:pt x="0" y="16"/>
                  </a:cubicBezTo>
                  <a:cubicBezTo>
                    <a:pt x="0" y="20"/>
                    <a:pt x="2" y="24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8" y="27"/>
                    <a:pt x="11" y="27"/>
                    <a:pt x="13" y="27"/>
                  </a:cubicBezTo>
                  <a:cubicBezTo>
                    <a:pt x="19" y="27"/>
                    <a:pt x="25" y="25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19"/>
                    <a:pt x="28" y="19"/>
                    <a:pt x="28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6" name="Freeform 224"/>
            <p:cNvSpPr>
              <a:spLocks/>
            </p:cNvSpPr>
            <p:nvPr userDrawn="1"/>
          </p:nvSpPr>
          <p:spPr bwMode="auto">
            <a:xfrm>
              <a:off x="289" y="256"/>
              <a:ext cx="114" cy="103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49" y="36"/>
                </a:cxn>
                <a:cxn ang="0">
                  <a:pos x="23" y="49"/>
                </a:cxn>
                <a:cxn ang="0">
                  <a:pos x="12" y="46"/>
                </a:cxn>
                <a:cxn ang="0">
                  <a:pos x="12" y="47"/>
                </a:cxn>
                <a:cxn ang="0">
                  <a:pos x="12" y="46"/>
                </a:cxn>
                <a:cxn ang="0">
                  <a:pos x="2" y="3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33" y="3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55" y="22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50" y="37"/>
                </a:cxn>
                <a:cxn ang="0">
                  <a:pos x="51" y="37"/>
                </a:cxn>
                <a:cxn ang="0">
                  <a:pos x="57" y="22"/>
                </a:cxn>
                <a:cxn ang="0">
                  <a:pos x="46" y="3"/>
                </a:cxn>
                <a:cxn ang="0">
                  <a:pos x="45" y="4"/>
                </a:cxn>
                <a:cxn ang="0">
                  <a:pos x="46" y="3"/>
                </a:cxn>
                <a:cxn ang="0">
                  <a:pos x="33" y="0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0" y="30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23" y="51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0" y="37"/>
                </a:cxn>
              </a:cxnLst>
              <a:rect l="0" t="0" r="r" b="b"/>
              <a:pathLst>
                <a:path w="57" h="51">
                  <a:moveTo>
                    <a:pt x="50" y="37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3" y="44"/>
                    <a:pt x="33" y="49"/>
                    <a:pt x="23" y="49"/>
                  </a:cubicBezTo>
                  <a:cubicBezTo>
                    <a:pt x="19" y="49"/>
                    <a:pt x="15" y="48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6" y="43"/>
                    <a:pt x="2" y="37"/>
                    <a:pt x="2" y="30"/>
                  </a:cubicBezTo>
                  <a:cubicBezTo>
                    <a:pt x="2" y="25"/>
                    <a:pt x="4" y="20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4" y="7"/>
                    <a:pt x="24" y="3"/>
                    <a:pt x="33" y="3"/>
                  </a:cubicBezTo>
                  <a:cubicBezTo>
                    <a:pt x="37" y="3"/>
                    <a:pt x="41" y="4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1" y="9"/>
                    <a:pt x="55" y="15"/>
                    <a:pt x="55" y="22"/>
                  </a:cubicBezTo>
                  <a:cubicBezTo>
                    <a:pt x="55" y="26"/>
                    <a:pt x="53" y="31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5" y="32"/>
                    <a:pt x="57" y="27"/>
                    <a:pt x="57" y="22"/>
                  </a:cubicBezTo>
                  <a:cubicBezTo>
                    <a:pt x="57" y="14"/>
                    <a:pt x="53" y="7"/>
                    <a:pt x="46" y="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2" y="1"/>
                    <a:pt x="37" y="0"/>
                    <a:pt x="33" y="0"/>
                  </a:cubicBezTo>
                  <a:cubicBezTo>
                    <a:pt x="23" y="0"/>
                    <a:pt x="13" y="5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9"/>
                    <a:pt x="0" y="25"/>
                    <a:pt x="0" y="30"/>
                  </a:cubicBezTo>
                  <a:cubicBezTo>
                    <a:pt x="0" y="38"/>
                    <a:pt x="4" y="44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5" y="50"/>
                    <a:pt x="19" y="51"/>
                    <a:pt x="23" y="51"/>
                  </a:cubicBezTo>
                  <a:cubicBezTo>
                    <a:pt x="34" y="51"/>
                    <a:pt x="44" y="46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7" name="Freeform 225"/>
            <p:cNvSpPr>
              <a:spLocks/>
            </p:cNvSpPr>
            <p:nvPr userDrawn="1"/>
          </p:nvSpPr>
          <p:spPr bwMode="auto">
            <a:xfrm>
              <a:off x="271" y="248"/>
              <a:ext cx="156" cy="143"/>
            </a:xfrm>
            <a:custGeom>
              <a:avLst/>
              <a:gdLst/>
              <a:ahLst/>
              <a:cxnLst>
                <a:cxn ang="0">
                  <a:pos x="69" y="54"/>
                </a:cxn>
                <a:cxn ang="0">
                  <a:pos x="68" y="53"/>
                </a:cxn>
                <a:cxn ang="0">
                  <a:pos x="35" y="69"/>
                </a:cxn>
                <a:cxn ang="0">
                  <a:pos x="16" y="63"/>
                </a:cxn>
                <a:cxn ang="0">
                  <a:pos x="2" y="4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46" y="3"/>
                </a:cxn>
                <a:cxn ang="0">
                  <a:pos x="65" y="8"/>
                </a:cxn>
                <a:cxn ang="0">
                  <a:pos x="77" y="30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9" y="54"/>
                </a:cxn>
                <a:cxn ang="0">
                  <a:pos x="69" y="55"/>
                </a:cxn>
                <a:cxn ang="0">
                  <a:pos x="79" y="30"/>
                </a:cxn>
                <a:cxn ang="0">
                  <a:pos x="66" y="6"/>
                </a:cxn>
                <a:cxn ang="0">
                  <a:pos x="46" y="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0" y="40"/>
                </a:cxn>
                <a:cxn ang="0">
                  <a:pos x="15" y="65"/>
                </a:cxn>
                <a:cxn ang="0">
                  <a:pos x="35" y="71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4"/>
                </a:cxn>
              </a:cxnLst>
              <a:rect l="0" t="0" r="r" b="b"/>
              <a:pathLst>
                <a:path w="79" h="71">
                  <a:moveTo>
                    <a:pt x="69" y="54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59" y="63"/>
                    <a:pt x="47" y="69"/>
                    <a:pt x="35" y="69"/>
                  </a:cubicBezTo>
                  <a:cubicBezTo>
                    <a:pt x="28" y="69"/>
                    <a:pt x="22" y="67"/>
                    <a:pt x="16" y="63"/>
                  </a:cubicBezTo>
                  <a:cubicBezTo>
                    <a:pt x="7" y="58"/>
                    <a:pt x="2" y="49"/>
                    <a:pt x="2" y="40"/>
                  </a:cubicBezTo>
                  <a:cubicBezTo>
                    <a:pt x="2" y="32"/>
                    <a:pt x="6" y="25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21" y="8"/>
                    <a:pt x="34" y="3"/>
                    <a:pt x="46" y="3"/>
                  </a:cubicBezTo>
                  <a:cubicBezTo>
                    <a:pt x="52" y="3"/>
                    <a:pt x="59" y="4"/>
                    <a:pt x="65" y="8"/>
                  </a:cubicBezTo>
                  <a:cubicBezTo>
                    <a:pt x="73" y="13"/>
                    <a:pt x="77" y="21"/>
                    <a:pt x="77" y="30"/>
                  </a:cubicBezTo>
                  <a:cubicBezTo>
                    <a:pt x="77" y="38"/>
                    <a:pt x="74" y="46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76" y="47"/>
                    <a:pt x="79" y="39"/>
                    <a:pt x="79" y="30"/>
                  </a:cubicBezTo>
                  <a:cubicBezTo>
                    <a:pt x="79" y="21"/>
                    <a:pt x="75" y="12"/>
                    <a:pt x="66" y="6"/>
                  </a:cubicBezTo>
                  <a:cubicBezTo>
                    <a:pt x="60" y="2"/>
                    <a:pt x="53" y="0"/>
                    <a:pt x="46" y="0"/>
                  </a:cubicBezTo>
                  <a:cubicBezTo>
                    <a:pt x="33" y="0"/>
                    <a:pt x="20" y="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" y="23"/>
                    <a:pt x="0" y="32"/>
                    <a:pt x="0" y="40"/>
                  </a:cubicBezTo>
                  <a:cubicBezTo>
                    <a:pt x="0" y="50"/>
                    <a:pt x="5" y="59"/>
                    <a:pt x="15" y="65"/>
                  </a:cubicBezTo>
                  <a:cubicBezTo>
                    <a:pt x="21" y="69"/>
                    <a:pt x="28" y="71"/>
                    <a:pt x="35" y="71"/>
                  </a:cubicBezTo>
                  <a:cubicBezTo>
                    <a:pt x="47" y="71"/>
                    <a:pt x="60" y="6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8" name="Freeform 226"/>
            <p:cNvSpPr>
              <a:spLocks/>
            </p:cNvSpPr>
            <p:nvPr userDrawn="1"/>
          </p:nvSpPr>
          <p:spPr bwMode="auto">
            <a:xfrm>
              <a:off x="259" y="274"/>
              <a:ext cx="192" cy="145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0" y="35"/>
                </a:cxn>
                <a:cxn ang="0">
                  <a:pos x="18" y="65"/>
                </a:cxn>
                <a:cxn ang="0">
                  <a:pos x="42" y="72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96" y="24"/>
                </a:cxn>
                <a:cxn ang="0">
                  <a:pos x="86" y="0"/>
                </a:cxn>
                <a:cxn ang="0">
                  <a:pos x="84" y="1"/>
                </a:cxn>
                <a:cxn ang="0">
                  <a:pos x="93" y="24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42" y="70"/>
                </a:cxn>
                <a:cxn ang="0">
                  <a:pos x="19" y="63"/>
                </a:cxn>
                <a:cxn ang="0">
                  <a:pos x="3" y="35"/>
                </a:cxn>
                <a:cxn ang="0">
                  <a:pos x="5" y="21"/>
                </a:cxn>
                <a:cxn ang="0">
                  <a:pos x="3" y="20"/>
                </a:cxn>
              </a:cxnLst>
              <a:rect l="0" t="0" r="r" b="b"/>
              <a:pathLst>
                <a:path w="96" h="72">
                  <a:moveTo>
                    <a:pt x="3" y="20"/>
                  </a:moveTo>
                  <a:cubicBezTo>
                    <a:pt x="1" y="25"/>
                    <a:pt x="0" y="30"/>
                    <a:pt x="0" y="35"/>
                  </a:cubicBezTo>
                  <a:cubicBezTo>
                    <a:pt x="0" y="47"/>
                    <a:pt x="6" y="58"/>
                    <a:pt x="18" y="65"/>
                  </a:cubicBezTo>
                  <a:cubicBezTo>
                    <a:pt x="26" y="70"/>
                    <a:pt x="34" y="72"/>
                    <a:pt x="42" y="72"/>
                  </a:cubicBezTo>
                  <a:cubicBezTo>
                    <a:pt x="58" y="72"/>
                    <a:pt x="73" y="65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92" y="44"/>
                    <a:pt x="96" y="34"/>
                    <a:pt x="96" y="24"/>
                  </a:cubicBezTo>
                  <a:cubicBezTo>
                    <a:pt x="96" y="15"/>
                    <a:pt x="92" y="6"/>
                    <a:pt x="86" y="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90" y="7"/>
                    <a:pt x="93" y="15"/>
                    <a:pt x="93" y="24"/>
                  </a:cubicBezTo>
                  <a:cubicBezTo>
                    <a:pt x="93" y="33"/>
                    <a:pt x="90" y="43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71" y="63"/>
                    <a:pt x="57" y="70"/>
                    <a:pt x="42" y="70"/>
                  </a:cubicBezTo>
                  <a:cubicBezTo>
                    <a:pt x="34" y="70"/>
                    <a:pt x="26" y="68"/>
                    <a:pt x="19" y="63"/>
                  </a:cubicBezTo>
                  <a:cubicBezTo>
                    <a:pt x="8" y="56"/>
                    <a:pt x="3" y="46"/>
                    <a:pt x="3" y="35"/>
                  </a:cubicBezTo>
                  <a:cubicBezTo>
                    <a:pt x="3" y="30"/>
                    <a:pt x="3" y="26"/>
                    <a:pt x="5" y="21"/>
                  </a:cubicBezTo>
                  <a:cubicBezTo>
                    <a:pt x="3" y="20"/>
                    <a:pt x="3" y="20"/>
                    <a:pt x="3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9" name="Freeform 227"/>
            <p:cNvSpPr>
              <a:spLocks/>
            </p:cNvSpPr>
            <p:nvPr userDrawn="1"/>
          </p:nvSpPr>
          <p:spPr bwMode="auto">
            <a:xfrm>
              <a:off x="265" y="302"/>
              <a:ext cx="199" cy="139"/>
            </a:xfrm>
            <a:custGeom>
              <a:avLst/>
              <a:gdLst/>
              <a:ahLst/>
              <a:cxnLst>
                <a:cxn ang="0">
                  <a:pos x="93" y="1"/>
                </a:cxn>
                <a:cxn ang="0">
                  <a:pos x="98" y="19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43" y="67"/>
                </a:cxn>
                <a:cxn ang="0">
                  <a:pos x="17" y="60"/>
                </a:cxn>
                <a:cxn ang="0">
                  <a:pos x="2" y="44"/>
                </a:cxn>
                <a:cxn ang="0">
                  <a:pos x="0" y="45"/>
                </a:cxn>
                <a:cxn ang="0">
                  <a:pos x="15" y="62"/>
                </a:cxn>
                <a:cxn ang="0">
                  <a:pos x="43" y="70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100" y="19"/>
                </a:cxn>
                <a:cxn ang="0">
                  <a:pos x="95" y="0"/>
                </a:cxn>
                <a:cxn ang="0">
                  <a:pos x="93" y="1"/>
                </a:cxn>
              </a:cxnLst>
              <a:rect l="0" t="0" r="r" b="b"/>
              <a:pathLst>
                <a:path w="100" h="70">
                  <a:moveTo>
                    <a:pt x="93" y="1"/>
                  </a:moveTo>
                  <a:cubicBezTo>
                    <a:pt x="96" y="7"/>
                    <a:pt x="98" y="13"/>
                    <a:pt x="98" y="19"/>
                  </a:cubicBezTo>
                  <a:cubicBezTo>
                    <a:pt x="98" y="28"/>
                    <a:pt x="94" y="39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4" y="60"/>
                    <a:pt x="58" y="67"/>
                    <a:pt x="43" y="67"/>
                  </a:cubicBezTo>
                  <a:cubicBezTo>
                    <a:pt x="34" y="67"/>
                    <a:pt x="25" y="65"/>
                    <a:pt x="17" y="60"/>
                  </a:cubicBezTo>
                  <a:cubicBezTo>
                    <a:pt x="10" y="56"/>
                    <a:pt x="5" y="50"/>
                    <a:pt x="2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2"/>
                    <a:pt x="8" y="58"/>
                    <a:pt x="15" y="62"/>
                  </a:cubicBezTo>
                  <a:cubicBezTo>
                    <a:pt x="24" y="67"/>
                    <a:pt x="33" y="70"/>
                    <a:pt x="43" y="70"/>
                  </a:cubicBezTo>
                  <a:cubicBezTo>
                    <a:pt x="59" y="70"/>
                    <a:pt x="75" y="62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96" y="40"/>
                    <a:pt x="100" y="29"/>
                    <a:pt x="100" y="19"/>
                  </a:cubicBezTo>
                  <a:cubicBezTo>
                    <a:pt x="100" y="12"/>
                    <a:pt x="98" y="6"/>
                    <a:pt x="95" y="0"/>
                  </a:cubicBezTo>
                  <a:cubicBezTo>
                    <a:pt x="93" y="1"/>
                    <a:pt x="93" y="1"/>
                    <a:pt x="9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0" name="Freeform 228"/>
            <p:cNvSpPr>
              <a:spLocks/>
            </p:cNvSpPr>
            <p:nvPr userDrawn="1"/>
          </p:nvSpPr>
          <p:spPr bwMode="auto">
            <a:xfrm>
              <a:off x="311" y="379"/>
              <a:ext cx="153" cy="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22" y="37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22" y="3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77" y="1"/>
                </a:cxn>
                <a:cxn ang="0">
                  <a:pos x="75" y="0"/>
                </a:cxn>
              </a:cxnLst>
              <a:rect l="0" t="0" r="r" b="b"/>
              <a:pathLst>
                <a:path w="77" h="39">
                  <a:moveTo>
                    <a:pt x="75" y="0"/>
                  </a:moveTo>
                  <a:cubicBezTo>
                    <a:pt x="73" y="6"/>
                    <a:pt x="70" y="12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4" y="30"/>
                    <a:pt x="38" y="37"/>
                    <a:pt x="22" y="37"/>
                  </a:cubicBezTo>
                  <a:cubicBezTo>
                    <a:pt x="15" y="37"/>
                    <a:pt x="8" y="35"/>
                    <a:pt x="1" y="3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38"/>
                    <a:pt x="15" y="39"/>
                    <a:pt x="22" y="39"/>
                  </a:cubicBezTo>
                  <a:cubicBezTo>
                    <a:pt x="39" y="39"/>
                    <a:pt x="55" y="32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2" y="13"/>
                    <a:pt x="75" y="7"/>
                    <a:pt x="77" y="1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1" name="Freeform 229"/>
            <p:cNvSpPr>
              <a:spLocks/>
            </p:cNvSpPr>
            <p:nvPr userDrawn="1"/>
          </p:nvSpPr>
          <p:spPr bwMode="auto">
            <a:xfrm>
              <a:off x="277" y="280"/>
              <a:ext cx="46" cy="16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12" y="2"/>
                </a:cxn>
                <a:cxn ang="0">
                  <a:pos x="22" y="5"/>
                </a:cxn>
                <a:cxn ang="0">
                  <a:pos x="23" y="3"/>
                </a:cxn>
              </a:cxnLst>
              <a:rect l="0" t="0" r="r" b="b"/>
              <a:pathLst>
                <a:path w="23" h="8">
                  <a:moveTo>
                    <a:pt x="23" y="3"/>
                  </a:moveTo>
                  <a:cubicBezTo>
                    <a:pt x="19" y="1"/>
                    <a:pt x="15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4"/>
                    <a:pt x="8" y="2"/>
                    <a:pt x="12" y="2"/>
                  </a:cubicBezTo>
                  <a:cubicBezTo>
                    <a:pt x="15" y="2"/>
                    <a:pt x="18" y="3"/>
                    <a:pt x="22" y="5"/>
                  </a:cubicBezTo>
                  <a:cubicBezTo>
                    <a:pt x="23" y="3"/>
                    <a:pt x="23" y="3"/>
                    <a:pt x="23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2" name="Freeform 230"/>
            <p:cNvSpPr>
              <a:spLocks/>
            </p:cNvSpPr>
            <p:nvPr userDrawn="1"/>
          </p:nvSpPr>
          <p:spPr bwMode="auto">
            <a:xfrm>
              <a:off x="365" y="308"/>
              <a:ext cx="88" cy="103"/>
            </a:xfrm>
            <a:custGeom>
              <a:avLst/>
              <a:gdLst/>
              <a:ahLst/>
              <a:cxnLst>
                <a:cxn ang="0">
                  <a:pos x="44" y="50"/>
                </a:cxn>
                <a:cxn ang="0">
                  <a:pos x="28" y="24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26" y="25"/>
                </a:cxn>
                <a:cxn ang="0">
                  <a:pos x="42" y="51"/>
                </a:cxn>
                <a:cxn ang="0">
                  <a:pos x="44" y="50"/>
                </a:cxn>
              </a:cxnLst>
              <a:rect l="0" t="0" r="r" b="b"/>
              <a:pathLst>
                <a:path w="44" h="51">
                  <a:moveTo>
                    <a:pt x="44" y="50"/>
                  </a:moveTo>
                  <a:cubicBezTo>
                    <a:pt x="42" y="42"/>
                    <a:pt x="36" y="33"/>
                    <a:pt x="28" y="24"/>
                  </a:cubicBezTo>
                  <a:cubicBezTo>
                    <a:pt x="20" y="15"/>
                    <a:pt x="10" y="7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8"/>
                    <a:pt x="18" y="17"/>
                    <a:pt x="26" y="25"/>
                  </a:cubicBezTo>
                  <a:cubicBezTo>
                    <a:pt x="34" y="34"/>
                    <a:pt x="40" y="43"/>
                    <a:pt x="42" y="51"/>
                  </a:cubicBezTo>
                  <a:cubicBezTo>
                    <a:pt x="44" y="50"/>
                    <a:pt x="44" y="50"/>
                    <a:pt x="44" y="5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3" name="Freeform 231"/>
            <p:cNvSpPr>
              <a:spLocks/>
            </p:cNvSpPr>
            <p:nvPr userDrawn="1"/>
          </p:nvSpPr>
          <p:spPr bwMode="auto">
            <a:xfrm>
              <a:off x="359" y="316"/>
              <a:ext cx="74" cy="117"/>
            </a:xfrm>
            <a:custGeom>
              <a:avLst/>
              <a:gdLst/>
              <a:ahLst/>
              <a:cxnLst>
                <a:cxn ang="0">
                  <a:pos x="37" y="58"/>
                </a:cxn>
                <a:cxn ang="0">
                  <a:pos x="37" y="58"/>
                </a:cxn>
                <a:cxn ang="0">
                  <a:pos x="33" y="44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1" y="29"/>
                </a:cxn>
                <a:cxn ang="0">
                  <a:pos x="31" y="45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7" y="58"/>
                </a:cxn>
              </a:cxnLst>
              <a:rect l="0" t="0" r="r" b="b"/>
              <a:pathLst>
                <a:path w="37" h="58">
                  <a:moveTo>
                    <a:pt x="37" y="58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37" y="54"/>
                    <a:pt x="36" y="50"/>
                    <a:pt x="33" y="44"/>
                  </a:cubicBezTo>
                  <a:cubicBezTo>
                    <a:pt x="25" y="28"/>
                    <a:pt x="9" y="7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6"/>
                    <a:pt x="13" y="17"/>
                    <a:pt x="21" y="29"/>
                  </a:cubicBezTo>
                  <a:cubicBezTo>
                    <a:pt x="25" y="34"/>
                    <a:pt x="28" y="40"/>
                    <a:pt x="31" y="45"/>
                  </a:cubicBezTo>
                  <a:cubicBezTo>
                    <a:pt x="33" y="51"/>
                    <a:pt x="35" y="55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7" y="58"/>
                    <a:pt x="37" y="58"/>
                    <a:pt x="37" y="5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4" name="Freeform 232"/>
            <p:cNvSpPr>
              <a:spLocks/>
            </p:cNvSpPr>
            <p:nvPr userDrawn="1"/>
          </p:nvSpPr>
          <p:spPr bwMode="auto">
            <a:xfrm>
              <a:off x="351" y="320"/>
              <a:ext cx="60" cy="129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28" y="59"/>
                </a:cxn>
                <a:cxn ang="0">
                  <a:pos x="14" y="25"/>
                </a:cxn>
                <a:cxn ang="0">
                  <a:pos x="7" y="9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5"/>
                </a:cxn>
                <a:cxn ang="0">
                  <a:pos x="17" y="37"/>
                </a:cxn>
                <a:cxn ang="0">
                  <a:pos x="24" y="54"/>
                </a:cxn>
                <a:cxn ang="0">
                  <a:pos x="27" y="64"/>
                </a:cxn>
                <a:cxn ang="0">
                  <a:pos x="30" y="64"/>
                </a:cxn>
              </a:cxnLst>
              <a:rect l="0" t="0" r="r" b="b"/>
              <a:pathLst>
                <a:path w="30" h="64">
                  <a:moveTo>
                    <a:pt x="30" y="64"/>
                  </a:moveTo>
                  <a:cubicBezTo>
                    <a:pt x="30" y="63"/>
                    <a:pt x="29" y="61"/>
                    <a:pt x="28" y="59"/>
                  </a:cubicBezTo>
                  <a:cubicBezTo>
                    <a:pt x="26" y="51"/>
                    <a:pt x="20" y="38"/>
                    <a:pt x="14" y="25"/>
                  </a:cubicBezTo>
                  <a:cubicBezTo>
                    <a:pt x="11" y="19"/>
                    <a:pt x="9" y="13"/>
                    <a:pt x="7" y="9"/>
                  </a:cubicBezTo>
                  <a:cubicBezTo>
                    <a:pt x="5" y="6"/>
                    <a:pt x="5" y="4"/>
                    <a:pt x="4" y="3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3"/>
                    <a:pt x="2" y="5"/>
                  </a:cubicBezTo>
                  <a:cubicBezTo>
                    <a:pt x="5" y="11"/>
                    <a:pt x="11" y="24"/>
                    <a:pt x="17" y="37"/>
                  </a:cubicBezTo>
                  <a:cubicBezTo>
                    <a:pt x="20" y="43"/>
                    <a:pt x="22" y="49"/>
                    <a:pt x="24" y="54"/>
                  </a:cubicBezTo>
                  <a:cubicBezTo>
                    <a:pt x="26" y="59"/>
                    <a:pt x="27" y="63"/>
                    <a:pt x="27" y="64"/>
                  </a:cubicBezTo>
                  <a:cubicBezTo>
                    <a:pt x="30" y="64"/>
                    <a:pt x="30" y="64"/>
                    <a:pt x="30" y="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5" name="Freeform 233"/>
            <p:cNvSpPr>
              <a:spLocks/>
            </p:cNvSpPr>
            <p:nvPr userDrawn="1"/>
          </p:nvSpPr>
          <p:spPr bwMode="auto">
            <a:xfrm>
              <a:off x="343" y="324"/>
              <a:ext cx="42" cy="135"/>
            </a:xfrm>
            <a:custGeom>
              <a:avLst/>
              <a:gdLst/>
              <a:ahLst/>
              <a:cxnLst>
                <a:cxn ang="0">
                  <a:pos x="21" y="65"/>
                </a:cxn>
                <a:cxn ang="0">
                  <a:pos x="16" y="54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8" y="35"/>
                </a:cxn>
                <a:cxn ang="0">
                  <a:pos x="14" y="54"/>
                </a:cxn>
                <a:cxn ang="0">
                  <a:pos x="19" y="67"/>
                </a:cxn>
                <a:cxn ang="0">
                  <a:pos x="21" y="65"/>
                </a:cxn>
              </a:cxnLst>
              <a:rect l="0" t="0" r="r" b="b"/>
              <a:pathLst>
                <a:path w="21" h="67">
                  <a:moveTo>
                    <a:pt x="21" y="65"/>
                  </a:moveTo>
                  <a:cubicBezTo>
                    <a:pt x="19" y="64"/>
                    <a:pt x="18" y="59"/>
                    <a:pt x="16" y="54"/>
                  </a:cubicBezTo>
                  <a:cubicBezTo>
                    <a:pt x="10" y="37"/>
                    <a:pt x="4" y="1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4" y="21"/>
                    <a:pt x="8" y="35"/>
                  </a:cubicBezTo>
                  <a:cubicBezTo>
                    <a:pt x="10" y="42"/>
                    <a:pt x="12" y="49"/>
                    <a:pt x="14" y="54"/>
                  </a:cubicBezTo>
                  <a:cubicBezTo>
                    <a:pt x="15" y="60"/>
                    <a:pt x="17" y="64"/>
                    <a:pt x="19" y="67"/>
                  </a:cubicBezTo>
                  <a:cubicBezTo>
                    <a:pt x="21" y="65"/>
                    <a:pt x="21" y="65"/>
                    <a:pt x="21" y="6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6" name="Freeform 234"/>
            <p:cNvSpPr>
              <a:spLocks/>
            </p:cNvSpPr>
            <p:nvPr userDrawn="1"/>
          </p:nvSpPr>
          <p:spPr bwMode="auto">
            <a:xfrm>
              <a:off x="335" y="324"/>
              <a:ext cx="20" cy="135"/>
            </a:xfrm>
            <a:custGeom>
              <a:avLst/>
              <a:gdLst/>
              <a:ahLst/>
              <a:cxnLst>
                <a:cxn ang="0">
                  <a:pos x="10" y="66"/>
                </a:cxn>
                <a:cxn ang="0">
                  <a:pos x="4" y="45"/>
                </a:cxn>
                <a:cxn ang="0">
                  <a:pos x="2" y="18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" y="45"/>
                </a:cxn>
                <a:cxn ang="0">
                  <a:pos x="8" y="67"/>
                </a:cxn>
                <a:cxn ang="0">
                  <a:pos x="10" y="66"/>
                </a:cxn>
              </a:cxnLst>
              <a:rect l="0" t="0" r="r" b="b"/>
              <a:pathLst>
                <a:path w="10" h="67">
                  <a:moveTo>
                    <a:pt x="10" y="66"/>
                  </a:moveTo>
                  <a:cubicBezTo>
                    <a:pt x="7" y="61"/>
                    <a:pt x="5" y="53"/>
                    <a:pt x="4" y="45"/>
                  </a:cubicBezTo>
                  <a:cubicBezTo>
                    <a:pt x="3" y="36"/>
                    <a:pt x="2" y="27"/>
                    <a:pt x="2" y="18"/>
                  </a:cubicBezTo>
                  <a:cubicBezTo>
                    <a:pt x="2" y="11"/>
                    <a:pt x="2" y="5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ubicBezTo>
                    <a:pt x="0" y="27"/>
                    <a:pt x="0" y="36"/>
                    <a:pt x="1" y="45"/>
                  </a:cubicBezTo>
                  <a:cubicBezTo>
                    <a:pt x="3" y="54"/>
                    <a:pt x="5" y="62"/>
                    <a:pt x="8" y="67"/>
                  </a:cubicBezTo>
                  <a:cubicBezTo>
                    <a:pt x="10" y="66"/>
                    <a:pt x="10" y="66"/>
                    <a:pt x="10" y="6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7" name="Freeform 235"/>
            <p:cNvSpPr>
              <a:spLocks/>
            </p:cNvSpPr>
            <p:nvPr userDrawn="1"/>
          </p:nvSpPr>
          <p:spPr bwMode="auto">
            <a:xfrm>
              <a:off x="315" y="322"/>
              <a:ext cx="18" cy="1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5"/>
                </a:cxn>
                <a:cxn ang="0">
                  <a:pos x="3" y="65"/>
                </a:cxn>
                <a:cxn ang="0">
                  <a:pos x="5" y="63"/>
                </a:cxn>
                <a:cxn ang="0">
                  <a:pos x="2" y="45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65">
                  <a:moveTo>
                    <a:pt x="7" y="0"/>
                  </a:moveTo>
                  <a:cubicBezTo>
                    <a:pt x="3" y="9"/>
                    <a:pt x="0" y="29"/>
                    <a:pt x="0" y="45"/>
                  </a:cubicBezTo>
                  <a:cubicBezTo>
                    <a:pt x="0" y="54"/>
                    <a:pt x="0" y="61"/>
                    <a:pt x="3" y="6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3" y="60"/>
                    <a:pt x="2" y="53"/>
                    <a:pt x="2" y="45"/>
                  </a:cubicBezTo>
                  <a:cubicBezTo>
                    <a:pt x="2" y="30"/>
                    <a:pt x="5" y="10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8" name="Freeform 236"/>
            <p:cNvSpPr>
              <a:spLocks/>
            </p:cNvSpPr>
            <p:nvPr userDrawn="1"/>
          </p:nvSpPr>
          <p:spPr bwMode="auto">
            <a:xfrm>
              <a:off x="357" y="256"/>
              <a:ext cx="48" cy="22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19" y="0"/>
                </a:cxn>
                <a:cxn ang="0">
                  <a:pos x="0" y="10"/>
                </a:cxn>
                <a:cxn ang="0">
                  <a:pos x="2" y="11"/>
                </a:cxn>
              </a:cxnLst>
              <a:rect l="0" t="0" r="r" b="b"/>
              <a:pathLst>
                <a:path w="24" h="11">
                  <a:moveTo>
                    <a:pt x="2" y="11"/>
                  </a:moveTo>
                  <a:cubicBezTo>
                    <a:pt x="7" y="6"/>
                    <a:pt x="13" y="2"/>
                    <a:pt x="19" y="2"/>
                  </a:cubicBezTo>
                  <a:cubicBezTo>
                    <a:pt x="20" y="2"/>
                    <a:pt x="22" y="2"/>
                    <a:pt x="23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2" y="0"/>
                    <a:pt x="6" y="4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9" name="Freeform 237"/>
            <p:cNvSpPr>
              <a:spLocks/>
            </p:cNvSpPr>
            <p:nvPr userDrawn="1"/>
          </p:nvSpPr>
          <p:spPr bwMode="auto">
            <a:xfrm>
              <a:off x="293" y="320"/>
              <a:ext cx="36" cy="115"/>
            </a:xfrm>
            <a:custGeom>
              <a:avLst/>
              <a:gdLst/>
              <a:ahLst/>
              <a:cxnLst>
                <a:cxn ang="0">
                  <a:pos x="3" y="56"/>
                </a:cxn>
                <a:cxn ang="0">
                  <a:pos x="2" y="47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0" y="47"/>
                </a:cxn>
                <a:cxn ang="0">
                  <a:pos x="0" y="57"/>
                </a:cxn>
                <a:cxn ang="0">
                  <a:pos x="3" y="56"/>
                </a:cxn>
              </a:cxnLst>
              <a:rect l="0" t="0" r="r" b="b"/>
              <a:pathLst>
                <a:path w="17" h="57">
                  <a:moveTo>
                    <a:pt x="3" y="56"/>
                  </a:moveTo>
                  <a:cubicBezTo>
                    <a:pt x="2" y="53"/>
                    <a:pt x="2" y="50"/>
                    <a:pt x="2" y="47"/>
                  </a:cubicBezTo>
                  <a:cubicBezTo>
                    <a:pt x="2" y="30"/>
                    <a:pt x="9" y="13"/>
                    <a:pt x="17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12"/>
                    <a:pt x="0" y="29"/>
                    <a:pt x="0" y="47"/>
                  </a:cubicBezTo>
                  <a:cubicBezTo>
                    <a:pt x="0" y="50"/>
                    <a:pt x="0" y="54"/>
                    <a:pt x="0" y="57"/>
                  </a:cubicBezTo>
                  <a:cubicBezTo>
                    <a:pt x="3" y="56"/>
                    <a:pt x="3" y="56"/>
                    <a:pt x="3" y="5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0" name="Freeform 238"/>
            <p:cNvSpPr>
              <a:spLocks/>
            </p:cNvSpPr>
            <p:nvPr userDrawn="1"/>
          </p:nvSpPr>
          <p:spPr bwMode="auto">
            <a:xfrm>
              <a:off x="273" y="316"/>
              <a:ext cx="48" cy="9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20"/>
                </a:cxn>
                <a:cxn ang="0">
                  <a:pos x="0" y="44"/>
                </a:cxn>
                <a:cxn ang="0">
                  <a:pos x="1" y="48"/>
                </a:cxn>
                <a:cxn ang="0">
                  <a:pos x="3" y="48"/>
                </a:cxn>
                <a:cxn ang="0">
                  <a:pos x="3" y="44"/>
                </a:cxn>
                <a:cxn ang="0">
                  <a:pos x="9" y="21"/>
                </a:cxn>
                <a:cxn ang="0">
                  <a:pos x="24" y="2"/>
                </a:cxn>
                <a:cxn ang="0">
                  <a:pos x="22" y="0"/>
                </a:cxn>
              </a:cxnLst>
              <a:rect l="0" t="0" r="r" b="b"/>
              <a:pathLst>
                <a:path w="24" h="48">
                  <a:moveTo>
                    <a:pt x="22" y="0"/>
                  </a:moveTo>
                  <a:cubicBezTo>
                    <a:pt x="17" y="5"/>
                    <a:pt x="12" y="12"/>
                    <a:pt x="7" y="20"/>
                  </a:cubicBezTo>
                  <a:cubicBezTo>
                    <a:pt x="3" y="28"/>
                    <a:pt x="0" y="37"/>
                    <a:pt x="0" y="44"/>
                  </a:cubicBezTo>
                  <a:cubicBezTo>
                    <a:pt x="0" y="45"/>
                    <a:pt x="1" y="47"/>
                    <a:pt x="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6"/>
                    <a:pt x="3" y="45"/>
                    <a:pt x="3" y="44"/>
                  </a:cubicBezTo>
                  <a:cubicBezTo>
                    <a:pt x="3" y="37"/>
                    <a:pt x="5" y="29"/>
                    <a:pt x="9" y="21"/>
                  </a:cubicBezTo>
                  <a:cubicBezTo>
                    <a:pt x="13" y="13"/>
                    <a:pt x="19" y="6"/>
                    <a:pt x="24" y="2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1" name="Freeform 239"/>
            <p:cNvSpPr>
              <a:spLocks/>
            </p:cNvSpPr>
            <p:nvPr userDrawn="1"/>
          </p:nvSpPr>
          <p:spPr bwMode="auto">
            <a:xfrm>
              <a:off x="263" y="310"/>
              <a:ext cx="53" cy="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8" y="17"/>
                </a:cxn>
                <a:cxn ang="0">
                  <a:pos x="0" y="36"/>
                </a:cxn>
                <a:cxn ang="0">
                  <a:pos x="0" y="39"/>
                </a:cxn>
                <a:cxn ang="0">
                  <a:pos x="2" y="38"/>
                </a:cxn>
                <a:cxn ang="0">
                  <a:pos x="2" y="36"/>
                </a:cxn>
                <a:cxn ang="0">
                  <a:pos x="10" y="18"/>
                </a:cxn>
                <a:cxn ang="0">
                  <a:pos x="27" y="2"/>
                </a:cxn>
                <a:cxn ang="0">
                  <a:pos x="26" y="0"/>
                </a:cxn>
              </a:cxnLst>
              <a:rect l="0" t="0" r="r" b="b"/>
              <a:pathLst>
                <a:path w="27" h="39">
                  <a:moveTo>
                    <a:pt x="26" y="0"/>
                  </a:moveTo>
                  <a:cubicBezTo>
                    <a:pt x="19" y="4"/>
                    <a:pt x="13" y="10"/>
                    <a:pt x="8" y="17"/>
                  </a:cubicBezTo>
                  <a:cubicBezTo>
                    <a:pt x="3" y="23"/>
                    <a:pt x="0" y="31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2" y="32"/>
                    <a:pt x="5" y="25"/>
                    <a:pt x="10" y="18"/>
                  </a:cubicBezTo>
                  <a:cubicBezTo>
                    <a:pt x="15" y="12"/>
                    <a:pt x="21" y="6"/>
                    <a:pt x="27" y="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2" name="Freeform 240"/>
            <p:cNvSpPr>
              <a:spLocks/>
            </p:cNvSpPr>
            <p:nvPr userDrawn="1"/>
          </p:nvSpPr>
          <p:spPr bwMode="auto">
            <a:xfrm>
              <a:off x="257" y="304"/>
              <a:ext cx="58" cy="5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1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11" y="14"/>
                </a:cxn>
                <a:cxn ang="0">
                  <a:pos x="29" y="2"/>
                </a:cxn>
                <a:cxn ang="0">
                  <a:pos x="28" y="0"/>
                </a:cxn>
              </a:cxnLst>
              <a:rect l="0" t="0" r="r" b="b"/>
              <a:pathLst>
                <a:path w="29" h="28">
                  <a:moveTo>
                    <a:pt x="28" y="0"/>
                  </a:moveTo>
                  <a:cubicBezTo>
                    <a:pt x="21" y="2"/>
                    <a:pt x="14" y="7"/>
                    <a:pt x="9" y="12"/>
                  </a:cubicBezTo>
                  <a:cubicBezTo>
                    <a:pt x="4" y="17"/>
                    <a:pt x="0" y="2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4"/>
                    <a:pt x="6" y="19"/>
                    <a:pt x="11" y="14"/>
                  </a:cubicBezTo>
                  <a:cubicBezTo>
                    <a:pt x="15" y="9"/>
                    <a:pt x="22" y="4"/>
                    <a:pt x="29" y="2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3" name="Freeform 241"/>
            <p:cNvSpPr>
              <a:spLocks/>
            </p:cNvSpPr>
            <p:nvPr userDrawn="1"/>
          </p:nvSpPr>
          <p:spPr bwMode="auto">
            <a:xfrm>
              <a:off x="259" y="296"/>
              <a:ext cx="57" cy="3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7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11" y="9"/>
                </a:cxn>
                <a:cxn ang="0">
                  <a:pos x="28" y="3"/>
                </a:cxn>
                <a:cxn ang="0">
                  <a:pos x="28" y="0"/>
                </a:cxn>
              </a:cxnLst>
              <a:rect l="0" t="0" r="r" b="b"/>
              <a:pathLst>
                <a:path w="28" h="19">
                  <a:moveTo>
                    <a:pt x="28" y="0"/>
                  </a:moveTo>
                  <a:cubicBezTo>
                    <a:pt x="21" y="1"/>
                    <a:pt x="14" y="4"/>
                    <a:pt x="9" y="7"/>
                  </a:cubicBezTo>
                  <a:cubicBezTo>
                    <a:pt x="4" y="11"/>
                    <a:pt x="1" y="15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7"/>
                    <a:pt x="6" y="13"/>
                    <a:pt x="11" y="9"/>
                  </a:cubicBezTo>
                  <a:cubicBezTo>
                    <a:pt x="15" y="6"/>
                    <a:pt x="21" y="3"/>
                    <a:pt x="28" y="3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4" name="Freeform 242"/>
            <p:cNvSpPr>
              <a:spLocks/>
            </p:cNvSpPr>
            <p:nvPr userDrawn="1"/>
          </p:nvSpPr>
          <p:spPr bwMode="auto">
            <a:xfrm>
              <a:off x="267" y="290"/>
              <a:ext cx="50" cy="2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20" y="2"/>
                </a:cxn>
                <a:cxn ang="0">
                  <a:pos x="25" y="3"/>
                </a:cxn>
                <a:cxn ang="0">
                  <a:pos x="25" y="0"/>
                </a:cxn>
              </a:cxnLst>
              <a:rect l="0" t="0" r="r" b="b"/>
              <a:pathLst>
                <a:path w="25" h="11">
                  <a:moveTo>
                    <a:pt x="25" y="0"/>
                  </a:moveTo>
                  <a:cubicBezTo>
                    <a:pt x="23" y="0"/>
                    <a:pt x="22" y="0"/>
                    <a:pt x="20" y="0"/>
                  </a:cubicBezTo>
                  <a:cubicBezTo>
                    <a:pt x="10" y="0"/>
                    <a:pt x="2" y="5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7"/>
                    <a:pt x="10" y="2"/>
                    <a:pt x="20" y="2"/>
                  </a:cubicBezTo>
                  <a:cubicBezTo>
                    <a:pt x="21" y="2"/>
                    <a:pt x="23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5" name="Freeform 243"/>
            <p:cNvSpPr>
              <a:spLocks/>
            </p:cNvSpPr>
            <p:nvPr userDrawn="1"/>
          </p:nvSpPr>
          <p:spPr bwMode="auto">
            <a:xfrm>
              <a:off x="299" y="268"/>
              <a:ext cx="28" cy="1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13" y="8"/>
                </a:cxn>
                <a:cxn ang="0">
                  <a:pos x="14" y="6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9" y="2"/>
                    <a:pt x="5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4" y="3"/>
                    <a:pt x="7" y="4"/>
                    <a:pt x="13" y="8"/>
                  </a:cubicBezTo>
                  <a:cubicBezTo>
                    <a:pt x="14" y="6"/>
                    <a:pt x="14" y="6"/>
                    <a:pt x="14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6" name="Freeform 244"/>
            <p:cNvSpPr>
              <a:spLocks/>
            </p:cNvSpPr>
            <p:nvPr userDrawn="1"/>
          </p:nvSpPr>
          <p:spPr bwMode="auto">
            <a:xfrm>
              <a:off x="371" y="290"/>
              <a:ext cx="92" cy="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2"/>
                </a:cxn>
                <a:cxn ang="0">
                  <a:pos x="30" y="6"/>
                </a:cxn>
                <a:cxn ang="0">
                  <a:pos x="44" y="16"/>
                </a:cxn>
                <a:cxn ang="0">
                  <a:pos x="46" y="15"/>
                </a:cxn>
                <a:cxn ang="0">
                  <a:pos x="31" y="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6" h="16">
                  <a:moveTo>
                    <a:pt x="0" y="2"/>
                  </a:moveTo>
                  <a:cubicBezTo>
                    <a:pt x="2" y="2"/>
                    <a:pt x="5" y="2"/>
                    <a:pt x="7" y="2"/>
                  </a:cubicBezTo>
                  <a:cubicBezTo>
                    <a:pt x="15" y="2"/>
                    <a:pt x="23" y="3"/>
                    <a:pt x="30" y="6"/>
                  </a:cubicBezTo>
                  <a:cubicBezTo>
                    <a:pt x="37" y="8"/>
                    <a:pt x="42" y="12"/>
                    <a:pt x="44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4" y="10"/>
                    <a:pt x="38" y="6"/>
                    <a:pt x="31" y="3"/>
                  </a:cubicBezTo>
                  <a:cubicBezTo>
                    <a:pt x="23" y="1"/>
                    <a:pt x="15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7" name="Freeform 245"/>
            <p:cNvSpPr>
              <a:spLocks/>
            </p:cNvSpPr>
            <p:nvPr userDrawn="1"/>
          </p:nvSpPr>
          <p:spPr bwMode="auto">
            <a:xfrm>
              <a:off x="371" y="296"/>
              <a:ext cx="98" cy="5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1"/>
                </a:cxn>
                <a:cxn ang="0">
                  <a:pos x="41" y="19"/>
                </a:cxn>
                <a:cxn ang="0">
                  <a:pos x="47" y="28"/>
                </a:cxn>
                <a:cxn ang="0">
                  <a:pos x="49" y="28"/>
                </a:cxn>
                <a:cxn ang="0">
                  <a:pos x="42" y="17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9" h="28">
                  <a:moveTo>
                    <a:pt x="0" y="2"/>
                  </a:moveTo>
                  <a:cubicBezTo>
                    <a:pt x="8" y="3"/>
                    <a:pt x="19" y="6"/>
                    <a:pt x="28" y="11"/>
                  </a:cubicBezTo>
                  <a:cubicBezTo>
                    <a:pt x="33" y="13"/>
                    <a:pt x="38" y="16"/>
                    <a:pt x="41" y="19"/>
                  </a:cubicBezTo>
                  <a:cubicBezTo>
                    <a:pt x="44" y="22"/>
                    <a:pt x="46" y="25"/>
                    <a:pt x="47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4"/>
                    <a:pt x="46" y="21"/>
                    <a:pt x="42" y="17"/>
                  </a:cubicBezTo>
                  <a:cubicBezTo>
                    <a:pt x="32" y="8"/>
                    <a:pt x="1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8" name="Freeform 246"/>
            <p:cNvSpPr>
              <a:spLocks/>
            </p:cNvSpPr>
            <p:nvPr userDrawn="1"/>
          </p:nvSpPr>
          <p:spPr bwMode="auto">
            <a:xfrm>
              <a:off x="369" y="304"/>
              <a:ext cx="96" cy="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7"/>
                </a:cxn>
                <a:cxn ang="0">
                  <a:pos x="40" y="28"/>
                </a:cxn>
                <a:cxn ang="0">
                  <a:pos x="46" y="40"/>
                </a:cxn>
                <a:cxn ang="0">
                  <a:pos x="48" y="40"/>
                </a:cxn>
                <a:cxn ang="0">
                  <a:pos x="42" y="27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48" h="40">
                  <a:moveTo>
                    <a:pt x="0" y="2"/>
                  </a:moveTo>
                  <a:cubicBezTo>
                    <a:pt x="7" y="4"/>
                    <a:pt x="18" y="10"/>
                    <a:pt x="28" y="17"/>
                  </a:cubicBezTo>
                  <a:cubicBezTo>
                    <a:pt x="33" y="20"/>
                    <a:pt x="37" y="24"/>
                    <a:pt x="40" y="28"/>
                  </a:cubicBezTo>
                  <a:cubicBezTo>
                    <a:pt x="43" y="32"/>
                    <a:pt x="45" y="36"/>
                    <a:pt x="46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35"/>
                    <a:pt x="45" y="31"/>
                    <a:pt x="42" y="27"/>
                  </a:cubicBezTo>
                  <a:cubicBezTo>
                    <a:pt x="32" y="14"/>
                    <a:pt x="12" y="3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9" name="Freeform 247"/>
            <p:cNvSpPr>
              <a:spLocks/>
            </p:cNvSpPr>
            <p:nvPr userDrawn="1"/>
          </p:nvSpPr>
          <p:spPr bwMode="auto">
            <a:xfrm>
              <a:off x="369" y="278"/>
              <a:ext cx="76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0" y="2"/>
                </a:cxn>
                <a:cxn ang="0">
                  <a:pos x="31" y="3"/>
                </a:cxn>
                <a:cxn ang="0">
                  <a:pos x="36" y="6"/>
                </a:cxn>
                <a:cxn ang="0">
                  <a:pos x="38" y="5"/>
                </a:cxn>
                <a:cxn ang="0">
                  <a:pos x="31" y="1"/>
                </a:cxn>
                <a:cxn ang="0">
                  <a:pos x="20" y="0"/>
                </a:cxn>
                <a:cxn ang="0">
                  <a:pos x="0" y="3"/>
                </a:cxn>
                <a:cxn ang="0">
                  <a:pos x="1" y="5"/>
                </a:cxn>
              </a:cxnLst>
              <a:rect l="0" t="0" r="r" b="b"/>
              <a:pathLst>
                <a:path w="38" h="6">
                  <a:moveTo>
                    <a:pt x="1" y="5"/>
                  </a:moveTo>
                  <a:cubicBezTo>
                    <a:pt x="7" y="3"/>
                    <a:pt x="14" y="2"/>
                    <a:pt x="20" y="2"/>
                  </a:cubicBezTo>
                  <a:cubicBezTo>
                    <a:pt x="24" y="2"/>
                    <a:pt x="28" y="2"/>
                    <a:pt x="31" y="3"/>
                  </a:cubicBezTo>
                  <a:cubicBezTo>
                    <a:pt x="33" y="4"/>
                    <a:pt x="35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3"/>
                    <a:pt x="34" y="2"/>
                    <a:pt x="31" y="1"/>
                  </a:cubicBezTo>
                  <a:cubicBezTo>
                    <a:pt x="28" y="0"/>
                    <a:pt x="24" y="0"/>
                    <a:pt x="20" y="0"/>
                  </a:cubicBezTo>
                  <a:cubicBezTo>
                    <a:pt x="14" y="0"/>
                    <a:pt x="6" y="1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0" name="Freeform 248"/>
            <p:cNvSpPr>
              <a:spLocks/>
            </p:cNvSpPr>
            <p:nvPr userDrawn="1"/>
          </p:nvSpPr>
          <p:spPr bwMode="auto">
            <a:xfrm>
              <a:off x="365" y="264"/>
              <a:ext cx="62" cy="20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22" y="3"/>
                </a:cxn>
                <a:cxn ang="0">
                  <a:pos x="29" y="5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1" y="10"/>
                </a:cxn>
              </a:cxnLst>
              <a:rect l="0" t="0" r="r" b="b"/>
              <a:pathLst>
                <a:path w="31" h="10">
                  <a:moveTo>
                    <a:pt x="1" y="10"/>
                  </a:moveTo>
                  <a:cubicBezTo>
                    <a:pt x="8" y="5"/>
                    <a:pt x="16" y="3"/>
                    <a:pt x="22" y="3"/>
                  </a:cubicBezTo>
                  <a:cubicBezTo>
                    <a:pt x="25" y="3"/>
                    <a:pt x="28" y="3"/>
                    <a:pt x="29" y="5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9" y="1"/>
                    <a:pt x="25" y="0"/>
                    <a:pt x="22" y="0"/>
                  </a:cubicBezTo>
                  <a:cubicBezTo>
                    <a:pt x="15" y="0"/>
                    <a:pt x="7" y="3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1" name="Freeform 249"/>
            <p:cNvSpPr>
              <a:spLocks/>
            </p:cNvSpPr>
            <p:nvPr userDrawn="1"/>
          </p:nvSpPr>
          <p:spPr bwMode="auto">
            <a:xfrm>
              <a:off x="319" y="258"/>
              <a:ext cx="11" cy="22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5" y="5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5" y="11"/>
                </a:cxn>
                <a:cxn ang="0">
                  <a:pos x="7" y="10"/>
                </a:cxn>
              </a:cxnLst>
              <a:rect l="0" t="0" r="r" b="b"/>
              <a:pathLst>
                <a:path w="7" h="11">
                  <a:moveTo>
                    <a:pt x="7" y="10"/>
                  </a:moveTo>
                  <a:cubicBezTo>
                    <a:pt x="7" y="9"/>
                    <a:pt x="6" y="7"/>
                    <a:pt x="5" y="5"/>
                  </a:cubicBezTo>
                  <a:cubicBezTo>
                    <a:pt x="4" y="3"/>
                    <a:pt x="3" y="1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4" y="8"/>
                    <a:pt x="5" y="10"/>
                    <a:pt x="5" y="11"/>
                  </a:cubicBezTo>
                  <a:cubicBezTo>
                    <a:pt x="7" y="10"/>
                    <a:pt x="7" y="10"/>
                    <a:pt x="7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2" name="Freeform 250"/>
            <p:cNvSpPr>
              <a:spLocks/>
            </p:cNvSpPr>
            <p:nvPr userDrawn="1"/>
          </p:nvSpPr>
          <p:spPr bwMode="auto">
            <a:xfrm>
              <a:off x="335" y="254"/>
              <a:ext cx="4" cy="20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11"/>
                </a:cxn>
                <a:cxn ang="0">
                  <a:pos x="3" y="11"/>
                </a:cxn>
              </a:cxnLst>
              <a:rect l="0" t="0" r="r" b="b"/>
              <a:pathLst>
                <a:path w="3" h="11">
                  <a:moveTo>
                    <a:pt x="3" y="11"/>
                  </a:moveTo>
                  <a:cubicBezTo>
                    <a:pt x="3" y="9"/>
                    <a:pt x="3" y="4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9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3" name="Freeform 251"/>
            <p:cNvSpPr>
              <a:spLocks/>
            </p:cNvSpPr>
            <p:nvPr userDrawn="1"/>
          </p:nvSpPr>
          <p:spPr bwMode="auto">
            <a:xfrm>
              <a:off x="351" y="250"/>
              <a:ext cx="32" cy="26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9" y="4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0" y="12"/>
                </a:cxn>
                <a:cxn ang="0">
                  <a:pos x="2" y="13"/>
                </a:cxn>
              </a:cxnLst>
              <a:rect l="0" t="0" r="r" b="b"/>
              <a:pathLst>
                <a:path w="16" h="13">
                  <a:moveTo>
                    <a:pt x="2" y="13"/>
                  </a:moveTo>
                  <a:cubicBezTo>
                    <a:pt x="5" y="9"/>
                    <a:pt x="7" y="6"/>
                    <a:pt x="9" y="4"/>
                  </a:cubicBezTo>
                  <a:cubicBezTo>
                    <a:pt x="11" y="3"/>
                    <a:pt x="13" y="2"/>
                    <a:pt x="14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1"/>
                    <a:pt x="8" y="2"/>
                  </a:cubicBezTo>
                  <a:cubicBezTo>
                    <a:pt x="5" y="4"/>
                    <a:pt x="3" y="7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4" name="Freeform 252"/>
            <p:cNvSpPr>
              <a:spLocks/>
            </p:cNvSpPr>
            <p:nvPr userDrawn="1"/>
          </p:nvSpPr>
          <p:spPr bwMode="auto">
            <a:xfrm>
              <a:off x="343" y="248"/>
              <a:ext cx="11" cy="28"/>
            </a:xfrm>
            <a:custGeom>
              <a:avLst/>
              <a:gdLst/>
              <a:ahLst/>
              <a:cxnLst>
                <a:cxn ang="0">
                  <a:pos x="3" y="1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5"/>
                </a:cxn>
                <a:cxn ang="0">
                  <a:pos x="0" y="13"/>
                </a:cxn>
                <a:cxn ang="0">
                  <a:pos x="3" y="14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cubicBezTo>
                    <a:pt x="4" y="8"/>
                    <a:pt x="5" y="6"/>
                    <a:pt x="6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2" y="6"/>
                    <a:pt x="1" y="9"/>
                    <a:pt x="0" y="13"/>
                  </a:cubicBezTo>
                  <a:cubicBezTo>
                    <a:pt x="3" y="14"/>
                    <a:pt x="3" y="14"/>
                    <a:pt x="3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5" name="Freeform 253"/>
            <p:cNvSpPr>
              <a:spLocks/>
            </p:cNvSpPr>
            <p:nvPr userDrawn="1"/>
          </p:nvSpPr>
          <p:spPr bwMode="auto">
            <a:xfrm>
              <a:off x="319" y="306"/>
              <a:ext cx="16" cy="4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4" y="21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8" h="21">
                  <a:moveTo>
                    <a:pt x="3" y="1"/>
                  </a:move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4" y="2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4"/>
                    <a:pt x="6" y="5"/>
                  </a:cubicBezTo>
                  <a:cubicBezTo>
                    <a:pt x="6" y="5"/>
                    <a:pt x="7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11"/>
                    <a:pt x="8" y="9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8" y="10"/>
                    <a:pt x="8" y="11"/>
                  </a:cubicBezTo>
                  <a:cubicBezTo>
                    <a:pt x="7" y="11"/>
                    <a:pt x="8" y="13"/>
                    <a:pt x="6" y="13"/>
                  </a:cubicBezTo>
                  <a:cubicBezTo>
                    <a:pt x="7" y="13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5" y="20"/>
                    <a:pt x="4" y="21"/>
                  </a:cubicBezTo>
                  <a:cubicBezTo>
                    <a:pt x="3" y="21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0"/>
                    <a:pt x="1" y="12"/>
                    <a:pt x="1" y="12"/>
                  </a:cubicBezTo>
                  <a:cubicBezTo>
                    <a:pt x="1" y="11"/>
                    <a:pt x="1" y="9"/>
                    <a:pt x="0" y="8"/>
                  </a:cubicBezTo>
                  <a:cubicBezTo>
                    <a:pt x="0" y="10"/>
                    <a:pt x="0" y="0"/>
                    <a:pt x="2" y="2"/>
                  </a:cubicBezTo>
                  <a:cubicBezTo>
                    <a:pt x="2" y="4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6" name="Freeform 254"/>
            <p:cNvSpPr>
              <a:spLocks/>
            </p:cNvSpPr>
            <p:nvPr userDrawn="1"/>
          </p:nvSpPr>
          <p:spPr bwMode="auto">
            <a:xfrm>
              <a:off x="261" y="3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7" name="Freeform 255"/>
            <p:cNvSpPr>
              <a:spLocks/>
            </p:cNvSpPr>
            <p:nvPr userDrawn="1"/>
          </p:nvSpPr>
          <p:spPr bwMode="auto">
            <a:xfrm>
              <a:off x="2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8" name="Freeform 256"/>
            <p:cNvSpPr>
              <a:spLocks/>
            </p:cNvSpPr>
            <p:nvPr userDrawn="1"/>
          </p:nvSpPr>
          <p:spPr bwMode="auto">
            <a:xfrm>
              <a:off x="465" y="359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9" name="Freeform 257"/>
            <p:cNvSpPr>
              <a:spLocks/>
            </p:cNvSpPr>
            <p:nvPr userDrawn="1"/>
          </p:nvSpPr>
          <p:spPr bwMode="auto">
            <a:xfrm>
              <a:off x="457" y="337"/>
              <a:ext cx="10" cy="3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8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5" h="17"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1" y="16"/>
                    <a:pt x="2" y="12"/>
                    <a:pt x="3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5" y="5"/>
                    <a:pt x="4" y="2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0" name="Freeform 258"/>
            <p:cNvSpPr>
              <a:spLocks/>
            </p:cNvSpPr>
            <p:nvPr userDrawn="1"/>
          </p:nvSpPr>
          <p:spPr bwMode="auto">
            <a:xfrm>
              <a:off x="465" y="359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1" name="Freeform 259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2" name="Freeform 260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3" name="Freeform 261"/>
            <p:cNvSpPr>
              <a:spLocks/>
            </p:cNvSpPr>
            <p:nvPr userDrawn="1"/>
          </p:nvSpPr>
          <p:spPr bwMode="auto">
            <a:xfrm>
              <a:off x="295" y="304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4" name="Freeform 262"/>
            <p:cNvSpPr>
              <a:spLocks noEditPoints="1"/>
            </p:cNvSpPr>
            <p:nvPr userDrawn="1"/>
          </p:nvSpPr>
          <p:spPr bwMode="auto">
            <a:xfrm>
              <a:off x="259" y="296"/>
              <a:ext cx="61" cy="105"/>
            </a:xfrm>
            <a:custGeom>
              <a:avLst/>
              <a:gdLst/>
              <a:ahLst/>
              <a:cxnLst>
                <a:cxn ang="0">
                  <a:pos x="30" y="26"/>
                </a:cxn>
                <a:cxn ang="0">
                  <a:pos x="28" y="25"/>
                </a:cxn>
                <a:cxn ang="0">
                  <a:pos x="28" y="22"/>
                </a:cxn>
                <a:cxn ang="0">
                  <a:pos x="27" y="20"/>
                </a:cxn>
                <a:cxn ang="0">
                  <a:pos x="24" y="19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15"/>
                </a:cxn>
                <a:cxn ang="0">
                  <a:pos x="18" y="14"/>
                </a:cxn>
                <a:cxn ang="0">
                  <a:pos x="20" y="14"/>
                </a:cxn>
                <a:cxn ang="0">
                  <a:pos x="23" y="15"/>
                </a:cxn>
                <a:cxn ang="0">
                  <a:pos x="25" y="11"/>
                </a:cxn>
                <a:cxn ang="0">
                  <a:pos x="23" y="8"/>
                </a:cxn>
                <a:cxn ang="0">
                  <a:pos x="19" y="6"/>
                </a:cxn>
                <a:cxn ang="0">
                  <a:pos x="21" y="2"/>
                </a:cxn>
                <a:cxn ang="0">
                  <a:pos x="18" y="1"/>
                </a:cxn>
                <a:cxn ang="0">
                  <a:pos x="17" y="8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0" y="9"/>
                </a:cxn>
                <a:cxn ang="0">
                  <a:pos x="12" y="10"/>
                </a:cxn>
                <a:cxn ang="0">
                  <a:pos x="9" y="8"/>
                </a:cxn>
                <a:cxn ang="0">
                  <a:pos x="7" y="7"/>
                </a:cxn>
                <a:cxn ang="0">
                  <a:pos x="1" y="21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1" y="36"/>
                </a:cxn>
                <a:cxn ang="0">
                  <a:pos x="2" y="40"/>
                </a:cxn>
                <a:cxn ang="0">
                  <a:pos x="4" y="42"/>
                </a:cxn>
                <a:cxn ang="0">
                  <a:pos x="3" y="38"/>
                </a:cxn>
                <a:cxn ang="0">
                  <a:pos x="6" y="44"/>
                </a:cxn>
                <a:cxn ang="0">
                  <a:pos x="16" y="49"/>
                </a:cxn>
                <a:cxn ang="0">
                  <a:pos x="18" y="51"/>
                </a:cxn>
                <a:cxn ang="0">
                  <a:pos x="20" y="51"/>
                </a:cxn>
                <a:cxn ang="0">
                  <a:pos x="19" y="50"/>
                </a:cxn>
                <a:cxn ang="0">
                  <a:pos x="14" y="46"/>
                </a:cxn>
                <a:cxn ang="0">
                  <a:pos x="12" y="46"/>
                </a:cxn>
                <a:cxn ang="0">
                  <a:pos x="10" y="40"/>
                </a:cxn>
                <a:cxn ang="0">
                  <a:pos x="13" y="40"/>
                </a:cxn>
                <a:cxn ang="0">
                  <a:pos x="14" y="39"/>
                </a:cxn>
                <a:cxn ang="0">
                  <a:pos x="16" y="41"/>
                </a:cxn>
                <a:cxn ang="0">
                  <a:pos x="19" y="3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0" y="33"/>
                </a:cxn>
                <a:cxn ang="0">
                  <a:pos x="22" y="32"/>
                </a:cxn>
                <a:cxn ang="0">
                  <a:pos x="22" y="31"/>
                </a:cxn>
                <a:cxn ang="0">
                  <a:pos x="25" y="29"/>
                </a:cxn>
                <a:cxn ang="0">
                  <a:pos x="27" y="28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29" y="28"/>
                </a:cxn>
                <a:cxn ang="0">
                  <a:pos x="30" y="28"/>
                </a:cxn>
                <a:cxn ang="0">
                  <a:pos x="21" y="9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18" y="11"/>
                </a:cxn>
              </a:cxnLst>
              <a:rect l="0" t="0" r="r" b="b"/>
              <a:pathLst>
                <a:path w="30" h="52">
                  <a:moveTo>
                    <a:pt x="30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8"/>
                    <a:pt x="26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3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2"/>
                    <a:pt x="18" y="23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0"/>
                    <a:pt x="14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8" y="13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3" y="15"/>
                    <a:pt x="23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2"/>
                    <a:pt x="23" y="11"/>
                  </a:cubicBezTo>
                  <a:cubicBezTo>
                    <a:pt x="23" y="12"/>
                    <a:pt x="23" y="12"/>
                    <a:pt x="24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4" y="10"/>
                    <a:pt x="24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6"/>
                    <a:pt x="22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6"/>
                    <a:pt x="20" y="6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19" y="4"/>
                    <a:pt x="19" y="5"/>
                    <a:pt x="19" y="6"/>
                  </a:cubicBezTo>
                  <a:cubicBezTo>
                    <a:pt x="18" y="5"/>
                    <a:pt x="19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1"/>
                    <a:pt x="20" y="1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4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6" y="8"/>
                    <a:pt x="17" y="8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4" y="11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7"/>
                    <a:pt x="13" y="7"/>
                  </a:cubicBezTo>
                  <a:cubicBezTo>
                    <a:pt x="14" y="6"/>
                    <a:pt x="14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3" y="11"/>
                    <a:pt x="2" y="16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2"/>
                    <a:pt x="1" y="34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1"/>
                    <a:pt x="2" y="39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6" y="43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7" y="45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6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6" y="47"/>
                    <a:pt x="15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1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2"/>
                    <a:pt x="17" y="42"/>
                  </a:cubicBezTo>
                  <a:cubicBezTo>
                    <a:pt x="19" y="41"/>
                    <a:pt x="17" y="40"/>
                    <a:pt x="17" y="39"/>
                  </a:cubicBezTo>
                  <a:cubicBezTo>
                    <a:pt x="17" y="38"/>
                    <a:pt x="18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6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3" y="28"/>
                    <a:pt x="22" y="28"/>
                  </a:cubicBezTo>
                  <a:cubicBezTo>
                    <a:pt x="22" y="28"/>
                    <a:pt x="23" y="27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6" y="26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6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1"/>
                    <a:pt x="20" y="10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9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7" y="8"/>
                    <a:pt x="17" y="8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5" name="Freeform 263"/>
            <p:cNvSpPr>
              <a:spLocks/>
            </p:cNvSpPr>
            <p:nvPr userDrawn="1"/>
          </p:nvSpPr>
          <p:spPr bwMode="auto">
            <a:xfrm>
              <a:off x="291" y="302"/>
              <a:ext cx="4" cy="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256" name="Freeform 265"/>
          <p:cNvSpPr>
            <a:spLocks/>
          </p:cNvSpPr>
          <p:nvPr/>
        </p:nvSpPr>
        <p:spPr bwMode="auto">
          <a:xfrm flipH="1">
            <a:off x="6911975" y="615950"/>
            <a:ext cx="1098550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57" name="Freeform 266"/>
          <p:cNvSpPr>
            <a:spLocks/>
          </p:cNvSpPr>
          <p:nvPr/>
        </p:nvSpPr>
        <p:spPr bwMode="auto">
          <a:xfrm flipH="1">
            <a:off x="8027988" y="3175"/>
            <a:ext cx="771525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258" name="Group 267"/>
          <p:cNvGrpSpPr>
            <a:grpSpLocks/>
          </p:cNvGrpSpPr>
          <p:nvPr/>
        </p:nvGrpSpPr>
        <p:grpSpPr bwMode="auto">
          <a:xfrm flipH="1">
            <a:off x="6908800" y="6350"/>
            <a:ext cx="2997200" cy="2501900"/>
            <a:chOff x="0" y="2744"/>
            <a:chExt cx="1740" cy="1576"/>
          </a:xfrm>
        </p:grpSpPr>
        <p:sp>
          <p:nvSpPr>
            <p:cNvPr id="259" name="Freeform 268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60" name="Freeform 269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261" name="Rectangle 270"/>
          <p:cNvSpPr>
            <a:spLocks noChangeArrowheads="1"/>
          </p:cNvSpPr>
          <p:nvPr/>
        </p:nvSpPr>
        <p:spPr bwMode="auto">
          <a:xfrm>
            <a:off x="0" y="6669088"/>
            <a:ext cx="9906000" cy="200025"/>
          </a:xfrm>
          <a:prstGeom prst="rect">
            <a:avLst/>
          </a:prstGeom>
          <a:solidFill>
            <a:srgbClr val="115A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62" name="Rectangle 39"/>
          <p:cNvSpPr>
            <a:spLocks noChangeArrowheads="1"/>
          </p:cNvSpPr>
          <p:nvPr userDrawn="1"/>
        </p:nvSpPr>
        <p:spPr bwMode="auto">
          <a:xfrm>
            <a:off x="0" y="0"/>
            <a:ext cx="9906000" cy="712788"/>
          </a:xfrm>
          <a:prstGeom prst="rect">
            <a:avLst/>
          </a:prstGeom>
          <a:solidFill>
            <a:srgbClr val="7F19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263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03838" y="798513"/>
            <a:ext cx="46021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4" name="Группа 268"/>
          <p:cNvGrpSpPr>
            <a:grpSpLocks/>
          </p:cNvGrpSpPr>
          <p:nvPr userDrawn="1"/>
        </p:nvGrpSpPr>
        <p:grpSpPr bwMode="auto">
          <a:xfrm>
            <a:off x="292100" y="798513"/>
            <a:ext cx="4244975" cy="1039812"/>
            <a:chOff x="409175" y="1107315"/>
            <a:chExt cx="3918270" cy="1039887"/>
          </a:xfrm>
        </p:grpSpPr>
        <p:pic>
          <p:nvPicPr>
            <p:cNvPr id="265" name="Изображение 1"/>
            <p:cNvPicPr>
              <a:picLocks noChangeAspect="1"/>
            </p:cNvPicPr>
            <p:nvPr userDrawn="1"/>
          </p:nvPicPr>
          <p:blipFill>
            <a:blip r:embed="rId3"/>
            <a:srcRect l="-124" b="19099"/>
            <a:stretch>
              <a:fillRect/>
            </a:stretch>
          </p:blipFill>
          <p:spPr bwMode="auto">
            <a:xfrm>
              <a:off x="409175" y="1107315"/>
              <a:ext cx="3790685" cy="719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" name="TextBox 264"/>
            <p:cNvSpPr txBox="1"/>
            <p:nvPr userDrawn="1"/>
          </p:nvSpPr>
          <p:spPr>
            <a:xfrm>
              <a:off x="1679609" y="1839205"/>
              <a:ext cx="2647836" cy="307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itchFamily="34" charset="0"/>
                  <a:ea typeface="Cambria Math" pitchFamily="18" charset="0"/>
                  <a:cs typeface="+mn-cs"/>
                </a:rPr>
                <a:t>Consulting &amp; Communications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  <a:ea typeface="Cambria Math" pitchFamily="18" charset="0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B1D9F-0E8D-43B7-A2B0-F5F60EAEDEAB}" type="datetime1">
              <a:rPr lang="ru-RU"/>
              <a:pPr>
                <a:defRPr/>
              </a:pPr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indent="0" algn="ctr">
              <a:defRPr dirty="0" smtClean="0"/>
            </a:lvl1pPr>
          </a:lstStyle>
          <a:p>
            <a:pPr>
              <a:defRPr/>
            </a:pPr>
            <a:r>
              <a:rPr lang="ru-RU"/>
              <a:t>			</a:t>
            </a:r>
            <a:fld id="{34367CA2-A361-4013-8871-30B219A3B9DD}" type="slidenum">
              <a:rPr lang="ru-RU"/>
              <a:pPr>
                <a:defRPr/>
              </a:pPr>
              <a:t>‹#›</a:t>
            </a:fld>
            <a:r>
              <a:rPr lang="ru-RU"/>
              <a:t>      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D2FF5-9C36-4954-9061-0FA0D1997B11}" type="datetime1">
              <a:rPr lang="ru-RU"/>
              <a:pPr>
                <a:defRPr/>
              </a:pPr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D3E56-252A-4632-8D84-BA8260E5C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66743-97EF-4202-8AAC-E677F2B1E14A}" type="datetime1">
              <a:rPr lang="ru-RU"/>
              <a:pPr>
                <a:defRPr/>
              </a:pPr>
              <a:t>05.09.2014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396C-2B5D-4EC5-BAE6-2A27A69FB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F8436-BA81-4589-9A48-DB5F6A8B5589}" type="datetime1">
              <a:rPr lang="ru-RU"/>
              <a:pPr>
                <a:defRPr/>
              </a:pPr>
              <a:t>05.09.2014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7AD71-EA69-475B-B95A-BBA08391D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33566-F4C5-4EE0-B73C-987A3589B0B9}" type="datetime1">
              <a:rPr lang="ru-RU"/>
              <a:pPr>
                <a:defRPr/>
              </a:pPr>
              <a:t>05.09.2014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AB1A7-129F-4431-B5A6-B96E51F86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3638F-17DA-463A-B925-DB669F5DB4B2}" type="datetime1">
              <a:rPr lang="ru-RU"/>
              <a:pPr>
                <a:defRPr/>
              </a:pPr>
              <a:t>05.09.2014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CC42-A0DD-4274-8C5D-AC678D576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D974C-2B11-4F58-87C1-C00688A154B2}" type="datetime1">
              <a:rPr lang="ru-RU"/>
              <a:pPr>
                <a:defRPr/>
              </a:pPr>
              <a:t>05.09.2014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DD5D8-82AF-4B75-9345-58AE2F5CA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E6725-3C3F-4C5E-AF3D-0C04E9E81B1E}" type="datetime1">
              <a:rPr lang="ru-RU"/>
              <a:pPr>
                <a:defRPr/>
              </a:pPr>
              <a:t>05.09.2014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0386E-8CEC-4CED-A31A-AF7A2CE26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8A945C-177F-4760-85C2-739133A5A3E2}" type="datetime1">
              <a:rPr lang="ru-RU"/>
              <a:pPr>
                <a:defRPr/>
              </a:pPr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D5E518-3CBA-430A-A723-550FDF059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63" r:id="rId12"/>
    <p:sldLayoutId id="2147483664" r:id="rId13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2750" y="3700463"/>
            <a:ext cx="68199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Segoe UI Semilight" pitchFamily="34" charset="0"/>
                <a:cs typeface="Segoe UI Semilight" pitchFamily="34" charset="0"/>
              </a:rPr>
              <a:t>ИНДЕКС БАНКОВСКОГО РЫНКА</a:t>
            </a:r>
            <a:endParaRPr lang="ru-RU" sz="2400" i="1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682750" y="6215063"/>
            <a:ext cx="68199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latin typeface="Segoe UI Semilight" pitchFamily="34" charset="0"/>
                <a:cs typeface="Segoe UI Semilight" pitchFamily="34" charset="0"/>
              </a:rPr>
              <a:t>5 </a:t>
            </a:r>
            <a:r>
              <a:rPr lang="ru-RU" sz="1600" dirty="0" smtClean="0">
                <a:latin typeface="Segoe UI Semilight" pitchFamily="34" charset="0"/>
                <a:cs typeface="Segoe UI Semilight" pitchFamily="34" charset="0"/>
              </a:rPr>
              <a:t>сентября 2014, Сочи</a:t>
            </a:r>
            <a:endParaRPr lang="ru-RU" sz="1600" i="1" dirty="0"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10242" name="Picture 2" descr="http://so-l.ru/public/images/b2_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8075" y="554037"/>
            <a:ext cx="2333625" cy="1390651"/>
          </a:xfrm>
          <a:prstGeom prst="rect">
            <a:avLst/>
          </a:prstGeom>
          <a:noFill/>
        </p:spPr>
      </p:pic>
      <p:sp>
        <p:nvSpPr>
          <p:cNvPr id="5" name="TextBox 2"/>
          <p:cNvSpPr txBox="1"/>
          <p:nvPr/>
        </p:nvSpPr>
        <p:spPr>
          <a:xfrm>
            <a:off x="1685925" y="5753398"/>
            <a:ext cx="68199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Segoe UI Semilight" pitchFamily="34" charset="0"/>
                <a:cs typeface="Segoe UI Semilight" pitchFamily="34" charset="0"/>
              </a:rPr>
              <a:t>XII </a:t>
            </a:r>
            <a:r>
              <a:rPr lang="ru-RU" sz="1200" dirty="0" smtClean="0">
                <a:latin typeface="Segoe UI Semilight" pitchFamily="34" charset="0"/>
                <a:cs typeface="Segoe UI Semilight" pitchFamily="34" charset="0"/>
              </a:rPr>
              <a:t>Международный банковский форум</a:t>
            </a:r>
          </a:p>
          <a:p>
            <a:pPr algn="ctr"/>
            <a:r>
              <a:rPr lang="ru-RU" sz="1200" i="1" dirty="0" smtClean="0">
                <a:latin typeface="Segoe UI Semilight" pitchFamily="34" charset="0"/>
                <a:cs typeface="Segoe UI Semilight" pitchFamily="34" charset="0"/>
              </a:rPr>
              <a:t>«БАНКИ РОССИИ – </a:t>
            </a:r>
            <a:r>
              <a:rPr lang="en-US" sz="1200" i="1" dirty="0" smtClean="0">
                <a:latin typeface="Segoe UI Semilight" pitchFamily="34" charset="0"/>
                <a:cs typeface="Segoe UI Semilight" pitchFamily="34" charset="0"/>
              </a:rPr>
              <a:t>XXI </a:t>
            </a:r>
            <a:r>
              <a:rPr lang="ru-RU" sz="1200" i="1" dirty="0" smtClean="0">
                <a:latin typeface="Segoe UI Semilight" pitchFamily="34" charset="0"/>
                <a:cs typeface="Segoe UI Semilight" pitchFamily="34" charset="0"/>
              </a:rPr>
              <a:t>век»</a:t>
            </a:r>
            <a:endParaRPr lang="ru-RU" sz="1200" i="1" dirty="0">
              <a:latin typeface="Segoe UI Semilight" pitchFamily="34" charset="0"/>
              <a:cs typeface="Segoe UI Semi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9"/>
          <p:cNvSpPr>
            <a:spLocks noChangeArrowheads="1"/>
          </p:cNvSpPr>
          <p:nvPr/>
        </p:nvSpPr>
        <p:spPr bwMode="auto">
          <a:xfrm>
            <a:off x="0" y="6145213"/>
            <a:ext cx="9906000" cy="712787"/>
          </a:xfrm>
          <a:prstGeom prst="rect">
            <a:avLst/>
          </a:prstGeom>
          <a:solidFill>
            <a:srgbClr val="800B6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grpSp>
        <p:nvGrpSpPr>
          <p:cNvPr id="29699" name="Group 44"/>
          <p:cNvGrpSpPr>
            <a:grpSpLocks/>
          </p:cNvGrpSpPr>
          <p:nvPr/>
        </p:nvGrpSpPr>
        <p:grpSpPr bwMode="auto">
          <a:xfrm flipH="1">
            <a:off x="8848725" y="6135688"/>
            <a:ext cx="1057275" cy="720725"/>
            <a:chOff x="0" y="2744"/>
            <a:chExt cx="1740" cy="1576"/>
          </a:xfrm>
        </p:grpSpPr>
        <p:sp>
          <p:nvSpPr>
            <p:cNvPr id="29700" name="Freeform 45"/>
            <p:cNvSpPr>
              <a:spLocks/>
            </p:cNvSpPr>
            <p:nvPr/>
          </p:nvSpPr>
          <p:spPr bwMode="auto">
            <a:xfrm>
              <a:off x="648" y="2744"/>
              <a:ext cx="1092" cy="1576"/>
            </a:xfrm>
            <a:custGeom>
              <a:avLst/>
              <a:gdLst>
                <a:gd name="T0" fmla="*/ 0 w 181"/>
                <a:gd name="T1" fmla="*/ 0 h 176"/>
                <a:gd name="T2" fmla="*/ 181 w 181"/>
                <a:gd name="T3" fmla="*/ 176 h 176"/>
                <a:gd name="T4" fmla="*/ 0 60000 65536"/>
                <a:gd name="T5" fmla="*/ 0 60000 65536"/>
                <a:gd name="T6" fmla="*/ 0 w 181"/>
                <a:gd name="T7" fmla="*/ 0 h 176"/>
                <a:gd name="T8" fmla="*/ 181 w 181"/>
                <a:gd name="T9" fmla="*/ 176 h 1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1" name="Freeform 46"/>
            <p:cNvSpPr>
              <a:spLocks noEditPoints="1"/>
            </p:cNvSpPr>
            <p:nvPr/>
          </p:nvSpPr>
          <p:spPr bwMode="auto">
            <a:xfrm>
              <a:off x="0" y="2744"/>
              <a:ext cx="1400" cy="1576"/>
            </a:xfrm>
            <a:custGeom>
              <a:avLst/>
              <a:gdLst>
                <a:gd name="T0" fmla="*/ 0 w 254"/>
                <a:gd name="T1" fmla="*/ 12 h 176"/>
                <a:gd name="T2" fmla="*/ 213 w 254"/>
                <a:gd name="T3" fmla="*/ 176 h 176"/>
                <a:gd name="T4" fmla="*/ 168 w 254"/>
                <a:gd name="T5" fmla="*/ 0 h 176"/>
                <a:gd name="T6" fmla="*/ 254 w 254"/>
                <a:gd name="T7" fmla="*/ 175 h 1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76"/>
                <a:gd name="T14" fmla="*/ 254 w 254"/>
                <a:gd name="T15" fmla="*/ 176 h 1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02" name="Rectangle 47"/>
          <p:cNvSpPr>
            <a:spLocks noChangeArrowheads="1"/>
          </p:cNvSpPr>
          <p:nvPr/>
        </p:nvSpPr>
        <p:spPr bwMode="auto">
          <a:xfrm flipH="1">
            <a:off x="0" y="0"/>
            <a:ext cx="9906000" cy="698500"/>
          </a:xfrm>
          <a:prstGeom prst="rect">
            <a:avLst/>
          </a:prstGeom>
          <a:solidFill>
            <a:srgbClr val="115A1F">
              <a:alpha val="9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188" y="112713"/>
            <a:ext cx="84348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Segoe UI Semilight" charset="-52"/>
              </a:rPr>
              <a:t>Ключевые вызовы </a:t>
            </a:r>
            <a:r>
              <a:rPr lang="ru-RU" sz="2400" cap="all" dirty="0" smtClean="0">
                <a:solidFill>
                  <a:schemeClr val="bg1"/>
                </a:solidFill>
                <a:latin typeface="Segoe UI Semilight" charset="-52"/>
              </a:rPr>
              <a:t>И ПУТЬ К УСТОЙЧИВОМУ РАЗВИТИЮ</a:t>
            </a:r>
            <a:endParaRPr lang="ru-RU" sz="2400" cap="all" dirty="0">
              <a:solidFill>
                <a:schemeClr val="bg1"/>
              </a:solidFill>
              <a:latin typeface="Segoe UI Semilight" charset="-52"/>
            </a:endParaRPr>
          </a:p>
        </p:txBody>
      </p:sp>
      <p:sp>
        <p:nvSpPr>
          <p:cNvPr id="13" name="Номер слайда 12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anchor="ctr"/>
          <a:lstStyle/>
          <a:p>
            <a:pPr marL="450850" indent="-450850" algn="r" fontAlgn="auto">
              <a:spcBef>
                <a:spcPts val="0"/>
              </a:spcBef>
              <a:spcAft>
                <a:spcPts val="0"/>
              </a:spcAft>
              <a:defRPr/>
            </a:pPr>
            <a:fld id="{0EF5BBF7-A86D-410F-B4AF-7CA42007BB4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marL="450850" indent="-450850"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5689644" y="841533"/>
            <a:ext cx="4063956" cy="5908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73" tIns="45688" rIns="91373" bIns="45688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3600"/>
              </a:spcBef>
            </a:pPr>
            <a:r>
              <a:rPr lang="ru-RU" b="1" i="1" dirty="0" smtClean="0">
                <a:latin typeface="Segoe UI Semilight" pitchFamily="34" charset="0"/>
                <a:cs typeface="Segoe UI Semilight" pitchFamily="34" charset="0"/>
              </a:rPr>
              <a:t>…но большинство банков не готовы к этому:</a:t>
            </a:r>
            <a:endParaRPr lang="ru-RU" b="1" i="1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6367374" y="1676400"/>
            <a:ext cx="3144882" cy="2819400"/>
          </a:xfrm>
          <a:prstGeom prst="rect">
            <a:avLst/>
          </a:prstGeom>
          <a:noFill/>
          <a:ln>
            <a:solidFill>
              <a:srgbClr val="500028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373" tIns="45688" rIns="91373" bIns="45688" anchor="ctr"/>
          <a:lstStyle/>
          <a:p>
            <a:pPr defTabSz="914400">
              <a:spcAft>
                <a:spcPts val="300"/>
              </a:spcAft>
            </a:pPr>
            <a:r>
              <a:rPr lang="ru-RU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Результаты опроса портала </a:t>
            </a:r>
            <a:r>
              <a:rPr lang="en-US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bankir.ru </a:t>
            </a:r>
            <a:endParaRPr lang="ru-RU" sz="12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defTabSz="914400">
              <a:spcAft>
                <a:spcPts val="1200"/>
              </a:spcAft>
            </a:pPr>
            <a:r>
              <a:rPr lang="ru-RU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«</a:t>
            </a:r>
            <a:r>
              <a:rPr lang="ru-RU" sz="12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Бизнес-стратегии</a:t>
            </a:r>
            <a:r>
              <a:rPr lang="ru-RU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 в банках России»**:</a:t>
            </a:r>
          </a:p>
          <a:p>
            <a:pPr marL="177800" indent="-177800" defTabSz="914400">
              <a:spcAft>
                <a:spcPts val="1200"/>
              </a:spcAft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Менее </a:t>
            </a:r>
            <a:r>
              <a:rPr lang="ru-RU" sz="1200" dirty="0">
                <a:solidFill>
                  <a:schemeClr val="tx1"/>
                </a:solidFill>
                <a:latin typeface="Arial" charset="0"/>
                <a:cs typeface="Arial" charset="0"/>
              </a:rPr>
              <a:t>45% банков имеют проработанную долгосрочную стратегию развития на 3-5 лет</a:t>
            </a:r>
          </a:p>
          <a:p>
            <a:pPr marL="177800" indent="-177800" defTabSz="914400">
              <a:spcAft>
                <a:spcPts val="1200"/>
              </a:spcAft>
              <a:buFont typeface="Arial" charset="0"/>
              <a:buChar char="•"/>
            </a:pPr>
            <a:r>
              <a:rPr lang="ru-RU" sz="1200" dirty="0">
                <a:solidFill>
                  <a:srgbClr val="FF0000"/>
                </a:solidFill>
                <a:latin typeface="Arial" charset="0"/>
                <a:cs typeface="Arial" charset="0"/>
              </a:rPr>
              <a:t>Менее </a:t>
            </a: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25% </a:t>
            </a:r>
            <a:r>
              <a:rPr lang="ru-RU" sz="1200" dirty="0">
                <a:solidFill>
                  <a:srgbClr val="FF0000"/>
                </a:solidFill>
                <a:latin typeface="Arial" charset="0"/>
                <a:cs typeface="Arial" charset="0"/>
              </a:rPr>
              <a:t>банков считают, что у них достаточно ресурсов для качественной проработки Стратегии</a:t>
            </a:r>
          </a:p>
          <a:p>
            <a:pPr marL="177800" indent="-177800" defTabSz="914400">
              <a:spcAft>
                <a:spcPts val="1200"/>
              </a:spcAft>
              <a:buFont typeface="Arial" charset="0"/>
              <a:buChar char="•"/>
            </a:pPr>
            <a:r>
              <a:rPr lang="ru-RU" sz="1200" dirty="0">
                <a:solidFill>
                  <a:srgbClr val="FF0000"/>
                </a:solidFill>
                <a:latin typeface="Arial" charset="0"/>
                <a:cs typeface="Arial" charset="0"/>
              </a:rPr>
              <a:t>Реальная работа банка координируется с утвержденной стратегией менее чем в </a:t>
            </a:r>
            <a:r>
              <a:rPr lang="ru-RU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37% </a:t>
            </a:r>
            <a:r>
              <a:rPr lang="ru-RU" sz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банков</a:t>
            </a:r>
            <a:endParaRPr lang="ru-RU" sz="12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-828712" y="1000104"/>
          <a:ext cx="773908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40788" y="6581797"/>
            <a:ext cx="8789425" cy="2030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73" tIns="45688" rIns="91373" bIns="45688">
            <a:spAutoFit/>
          </a:bodyPr>
          <a:lstStyle/>
          <a:p>
            <a:pPr>
              <a:lnSpc>
                <a:spcPct val="90000"/>
              </a:lnSpc>
              <a:spcBef>
                <a:spcPts val="3600"/>
              </a:spcBef>
              <a:defRPr/>
            </a:pPr>
            <a:r>
              <a:rPr lang="ru-RU" sz="800" dirty="0" smtClean="0">
                <a:solidFill>
                  <a:schemeClr val="bg1"/>
                </a:solidFill>
                <a:latin typeface="Arial" pitchFamily="34" charset="0"/>
              </a:rPr>
              <a:t>** Совместный опрос Ассоциации региональных банков «Россия» и </a:t>
            </a:r>
            <a:r>
              <a:rPr lang="en-US" sz="800" dirty="0" smtClean="0">
                <a:solidFill>
                  <a:schemeClr val="bg1"/>
                </a:solidFill>
                <a:latin typeface="Arial" pitchFamily="34" charset="0"/>
              </a:rPr>
              <a:t>IFC</a:t>
            </a:r>
            <a:endParaRPr lang="ru-RU" sz="8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103188" y="698500"/>
            <a:ext cx="5345112" cy="5908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73" tIns="45688" rIns="91373" bIns="45688">
            <a:spAutoFit/>
          </a:bodyPr>
          <a:lstStyle/>
          <a:p>
            <a:pPr defTabSz="914400">
              <a:lnSpc>
                <a:spcPct val="90000"/>
              </a:lnSpc>
              <a:spcBef>
                <a:spcPts val="3600"/>
              </a:spcBef>
            </a:pPr>
            <a:r>
              <a:rPr lang="ru-RU" b="1" i="1" dirty="0" smtClean="0">
                <a:latin typeface="Segoe UI Semilight" pitchFamily="34" charset="0"/>
                <a:cs typeface="Segoe UI Semilight" pitchFamily="34" charset="0"/>
              </a:rPr>
              <a:t>Скорость и объем изменений на рынке значительно выросли…</a:t>
            </a:r>
            <a:endParaRPr lang="ru-RU" b="1" i="1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 rot="5400000">
            <a:off x="7809698" y="3893029"/>
            <a:ext cx="236843" cy="1730699"/>
          </a:xfrm>
          <a:prstGeom prst="homePlate">
            <a:avLst/>
          </a:prstGeom>
          <a:ln>
            <a:solidFill>
              <a:srgbClr val="50002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6227674" y="5080000"/>
            <a:ext cx="3213100" cy="840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73" tIns="45688" rIns="91373" bIns="45688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3600"/>
              </a:spcBef>
            </a:pPr>
            <a:r>
              <a:rPr lang="ru-RU" b="1" dirty="0" smtClean="0">
                <a:latin typeface="Segoe UI Semilight" pitchFamily="34" charset="0"/>
                <a:cs typeface="Segoe UI Semilight" pitchFamily="34" charset="0"/>
              </a:rPr>
              <a:t>Устойчивое развитие в масштабе банковской системы</a:t>
            </a:r>
            <a:endParaRPr lang="ru-RU" b="1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876250" y="4933283"/>
            <a:ext cx="1079500" cy="1200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73" tIns="45688" rIns="91373" bIns="45688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36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Segoe UI Semilight" pitchFamily="34" charset="0"/>
                <a:cs typeface="Segoe UI Semilight" pitchFamily="34" charset="0"/>
              </a:rPr>
              <a:t>?</a:t>
            </a:r>
            <a:endParaRPr lang="ru-RU" sz="8000" b="1" dirty="0">
              <a:solidFill>
                <a:srgbClr val="FF0000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9"/>
          <p:cNvSpPr>
            <a:spLocks noChangeArrowheads="1"/>
          </p:cNvSpPr>
          <p:nvPr/>
        </p:nvSpPr>
        <p:spPr bwMode="auto">
          <a:xfrm>
            <a:off x="0" y="6145213"/>
            <a:ext cx="9906000" cy="712787"/>
          </a:xfrm>
          <a:prstGeom prst="rect">
            <a:avLst/>
          </a:prstGeom>
          <a:solidFill>
            <a:srgbClr val="800B6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grpSp>
        <p:nvGrpSpPr>
          <p:cNvPr id="17410" name="Group 44"/>
          <p:cNvGrpSpPr>
            <a:grpSpLocks/>
          </p:cNvGrpSpPr>
          <p:nvPr/>
        </p:nvGrpSpPr>
        <p:grpSpPr bwMode="auto">
          <a:xfrm flipH="1">
            <a:off x="8848725" y="6135688"/>
            <a:ext cx="1057275" cy="720725"/>
            <a:chOff x="0" y="2744"/>
            <a:chExt cx="1740" cy="1576"/>
          </a:xfrm>
        </p:grpSpPr>
        <p:sp>
          <p:nvSpPr>
            <p:cNvPr id="17429" name="Freeform 45"/>
            <p:cNvSpPr>
              <a:spLocks/>
            </p:cNvSpPr>
            <p:nvPr/>
          </p:nvSpPr>
          <p:spPr bwMode="auto">
            <a:xfrm>
              <a:off x="648" y="2744"/>
              <a:ext cx="1092" cy="1576"/>
            </a:xfrm>
            <a:custGeom>
              <a:avLst/>
              <a:gdLst>
                <a:gd name="T0" fmla="*/ 0 w 181"/>
                <a:gd name="T1" fmla="*/ 0 h 176"/>
                <a:gd name="T2" fmla="*/ 181 w 181"/>
                <a:gd name="T3" fmla="*/ 176 h 176"/>
                <a:gd name="T4" fmla="*/ 0 60000 65536"/>
                <a:gd name="T5" fmla="*/ 0 60000 65536"/>
                <a:gd name="T6" fmla="*/ 0 w 181"/>
                <a:gd name="T7" fmla="*/ 0 h 176"/>
                <a:gd name="T8" fmla="*/ 181 w 181"/>
                <a:gd name="T9" fmla="*/ 176 h 1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0" name="Freeform 46"/>
            <p:cNvSpPr>
              <a:spLocks noEditPoints="1"/>
            </p:cNvSpPr>
            <p:nvPr/>
          </p:nvSpPr>
          <p:spPr bwMode="auto">
            <a:xfrm>
              <a:off x="0" y="2744"/>
              <a:ext cx="1400" cy="1576"/>
            </a:xfrm>
            <a:custGeom>
              <a:avLst/>
              <a:gdLst>
                <a:gd name="T0" fmla="*/ 0 w 254"/>
                <a:gd name="T1" fmla="*/ 12 h 176"/>
                <a:gd name="T2" fmla="*/ 213 w 254"/>
                <a:gd name="T3" fmla="*/ 176 h 176"/>
                <a:gd name="T4" fmla="*/ 168 w 254"/>
                <a:gd name="T5" fmla="*/ 0 h 176"/>
                <a:gd name="T6" fmla="*/ 254 w 254"/>
                <a:gd name="T7" fmla="*/ 175 h 1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76"/>
                <a:gd name="T14" fmla="*/ 254 w 254"/>
                <a:gd name="T15" fmla="*/ 176 h 1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1" name="Rectangle 47"/>
          <p:cNvSpPr>
            <a:spLocks noChangeArrowheads="1"/>
          </p:cNvSpPr>
          <p:nvPr/>
        </p:nvSpPr>
        <p:spPr bwMode="auto">
          <a:xfrm flipH="1">
            <a:off x="0" y="0"/>
            <a:ext cx="9906000" cy="698500"/>
          </a:xfrm>
          <a:prstGeom prst="rect">
            <a:avLst/>
          </a:prstGeom>
          <a:solidFill>
            <a:srgbClr val="115A1F">
              <a:alpha val="9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187" y="-65087"/>
            <a:ext cx="96345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Segoe UI Semilight" charset="-52"/>
              </a:rPr>
              <a:t>ПОТРЕБНОСТЬ В ИНТЕГРАЛЬНОМ ИНДЕКСЕ ДЛЯ БАНКОВСКОГО СЕКТОРА РФ</a:t>
            </a:r>
            <a:endParaRPr lang="ru-RU" sz="2400" b="1" dirty="0">
              <a:solidFill>
                <a:schemeClr val="bg1"/>
              </a:solidFill>
              <a:latin typeface="Segoe UI Semilight" charset="-52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0850" indent="-450850" algn="r">
              <a:defRPr/>
            </a:pPr>
            <a:fld id="{E50EA7DA-F275-4297-9890-925EED06C5F2}" type="slidenum">
              <a:rPr lang="ru-RU"/>
              <a:pPr marL="450850" indent="-450850" algn="r">
                <a:defRPr/>
              </a:pPr>
              <a:t>3</a:t>
            </a:fld>
            <a:endParaRPr lang="ru-RU"/>
          </a:p>
        </p:txBody>
      </p:sp>
      <p:sp>
        <p:nvSpPr>
          <p:cNvPr id="17414" name="TextBox 13"/>
          <p:cNvSpPr txBox="1">
            <a:spLocks noChangeArrowheads="1"/>
          </p:cNvSpPr>
          <p:nvPr/>
        </p:nvSpPr>
        <p:spPr bwMode="auto">
          <a:xfrm>
            <a:off x="474663" y="828675"/>
            <a:ext cx="9263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Segoe UI Semilight" charset="-52"/>
              </a:rPr>
              <a:t>«Как объективно и заранее оценить, что происходит и куда движется банковский сектор в целом?...»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8213" y="1924050"/>
            <a:ext cx="2849562" cy="890588"/>
          </a:xfrm>
          <a:prstGeom prst="rect">
            <a:avLst/>
          </a:prstGeom>
          <a:noFill/>
          <a:ln w="19050"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latin typeface="Segoe UI Semilight" charset="-52"/>
                <a:cs typeface="Arial" charset="0"/>
              </a:rPr>
              <a:t>Аналитические обзоры («Эксперт РА», НИСИПП, отдельные банки и др.)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38213" y="2921000"/>
            <a:ext cx="2849562" cy="1092200"/>
          </a:xfrm>
          <a:prstGeom prst="rect">
            <a:avLst/>
          </a:prstGeom>
          <a:noFill/>
          <a:ln w="19050"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UI Semilight" charset="-52"/>
                <a:cs typeface="Arial" charset="0"/>
              </a:rPr>
              <a:t>Опросы и анкетирования </a:t>
            </a:r>
            <a:r>
              <a:rPr lang="ru-RU" sz="1400" dirty="0" smtClean="0">
                <a:solidFill>
                  <a:schemeClr val="tx1"/>
                </a:solidFill>
                <a:latin typeface="Segoe UI Semilight" charset="-52"/>
                <a:cs typeface="Arial" charset="0"/>
              </a:rPr>
              <a:t>(Ассоциация «Россия», </a:t>
            </a:r>
            <a:r>
              <a:rPr lang="ru-RU" sz="1400" dirty="0">
                <a:solidFill>
                  <a:schemeClr val="tx1"/>
                </a:solidFill>
                <a:latin typeface="Segoe UI Semilight" charset="-52"/>
                <a:cs typeface="Arial" charset="0"/>
              </a:rPr>
              <a:t>профильные издания и </a:t>
            </a:r>
            <a:r>
              <a:rPr lang="ru-RU" sz="1400" dirty="0" err="1">
                <a:solidFill>
                  <a:schemeClr val="tx1"/>
                </a:solidFill>
                <a:latin typeface="Segoe UI Semilight" charset="-52"/>
                <a:cs typeface="Arial" charset="0"/>
              </a:rPr>
              <a:t>интернет-порталы</a:t>
            </a:r>
            <a:r>
              <a:rPr lang="ru-RU" sz="1400" dirty="0">
                <a:solidFill>
                  <a:schemeClr val="tx1"/>
                </a:solidFill>
                <a:latin typeface="Segoe UI Semilight" charset="-52"/>
                <a:cs typeface="Arial" charset="0"/>
              </a:rPr>
              <a:t>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38213" y="4156075"/>
            <a:ext cx="2849562" cy="890588"/>
          </a:xfrm>
          <a:prstGeom prst="rect">
            <a:avLst/>
          </a:prstGeom>
          <a:noFill/>
          <a:ln w="19050"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latin typeface="Segoe UI Semilight" charset="-52"/>
                <a:cs typeface="Arial" charset="0"/>
              </a:rPr>
              <a:t>Статистика ЦБ РФ, в т.ч. Индексы отдельных условий банковского кредитования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38213" y="5141913"/>
            <a:ext cx="2849562" cy="890587"/>
          </a:xfrm>
          <a:prstGeom prst="rect">
            <a:avLst/>
          </a:prstGeom>
          <a:noFill/>
          <a:ln w="19050"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latin typeface="Segoe UI Semilight" charset="-52"/>
                <a:cs typeface="Arial" charset="0"/>
              </a:rPr>
              <a:t>Индекс МСП-Банка</a:t>
            </a:r>
          </a:p>
        </p:txBody>
      </p:sp>
      <p:sp>
        <p:nvSpPr>
          <p:cNvPr id="17419" name="TextBox 18"/>
          <p:cNvSpPr txBox="1">
            <a:spLocks noChangeArrowheads="1"/>
          </p:cNvSpPr>
          <p:nvPr/>
        </p:nvSpPr>
        <p:spPr bwMode="auto">
          <a:xfrm>
            <a:off x="1485900" y="1504950"/>
            <a:ext cx="1708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Segoe UI Semilight" charset="-52"/>
              </a:rPr>
              <a:t>Вид исследования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937250" y="1900238"/>
            <a:ext cx="3468688" cy="890587"/>
          </a:xfrm>
          <a:prstGeom prst="rect">
            <a:avLst/>
          </a:prstGeom>
          <a:noFill/>
          <a:ln w="19050">
            <a:solidFill>
              <a:srgbClr val="9933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indent="-177800">
              <a:buFont typeface="Wingdings" pitchFamily="2" charset="2"/>
              <a:buChar char="ü"/>
            </a:pPr>
            <a:r>
              <a:rPr lang="ru-RU" sz="1400">
                <a:solidFill>
                  <a:schemeClr val="tx1"/>
                </a:solidFill>
                <a:latin typeface="Segoe UI Semilight" charset="-52"/>
                <a:cs typeface="Arial" charset="0"/>
              </a:rPr>
              <a:t>Низкая периодичность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400">
                <a:solidFill>
                  <a:schemeClr val="tx1"/>
                </a:solidFill>
                <a:latin typeface="Segoe UI Semilight" charset="-52"/>
                <a:cs typeface="Arial" charset="0"/>
              </a:rPr>
              <a:t>Ретроспективный характер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400">
                <a:solidFill>
                  <a:schemeClr val="tx1"/>
                </a:solidFill>
                <a:latin typeface="Segoe UI Semilight" charset="-52"/>
                <a:cs typeface="Arial" charset="0"/>
              </a:rPr>
              <a:t>Узкие тематики исследования</a:t>
            </a:r>
          </a:p>
        </p:txBody>
      </p:sp>
      <p:sp>
        <p:nvSpPr>
          <p:cNvPr id="17421" name="TextBox 20"/>
          <p:cNvSpPr txBox="1">
            <a:spLocks noChangeArrowheads="1"/>
          </p:cNvSpPr>
          <p:nvPr/>
        </p:nvSpPr>
        <p:spPr bwMode="auto">
          <a:xfrm>
            <a:off x="6591300" y="1504950"/>
            <a:ext cx="2149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Segoe UI Semilight" charset="-52"/>
              </a:rPr>
              <a:t>Слабые места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937250" y="2897188"/>
            <a:ext cx="3468688" cy="1116012"/>
          </a:xfrm>
          <a:prstGeom prst="rect">
            <a:avLst/>
          </a:prstGeom>
          <a:noFill/>
          <a:ln w="19050">
            <a:solidFill>
              <a:srgbClr val="9933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indent="-177800">
              <a:buFont typeface="Wingdings" pitchFamily="2" charset="2"/>
              <a:buChar char="ü"/>
            </a:pPr>
            <a:r>
              <a:rPr lang="ru-RU" sz="1400">
                <a:solidFill>
                  <a:schemeClr val="tx1"/>
                </a:solidFill>
                <a:latin typeface="Segoe UI Semilight" charset="-52"/>
                <a:cs typeface="Arial" charset="0"/>
              </a:rPr>
              <a:t>Не обеспечивают доверие к выборке респондентов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400">
                <a:solidFill>
                  <a:schemeClr val="tx1"/>
                </a:solidFill>
                <a:latin typeface="Segoe UI Semilight" charset="-52"/>
                <a:cs typeface="Arial" charset="0"/>
              </a:rPr>
              <a:t>Постоянное изменение тематик опросов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400">
                <a:solidFill>
                  <a:schemeClr val="tx1"/>
                </a:solidFill>
                <a:latin typeface="Segoe UI Semilight" charset="-52"/>
                <a:cs typeface="Arial" charset="0"/>
              </a:rPr>
              <a:t>Хронологическая несопоставимость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937250" y="4144963"/>
            <a:ext cx="3468688" cy="890587"/>
          </a:xfrm>
          <a:prstGeom prst="rect">
            <a:avLst/>
          </a:prstGeom>
          <a:noFill/>
          <a:ln w="19050">
            <a:solidFill>
              <a:srgbClr val="9933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indent="-177800">
              <a:buFont typeface="Wingdings" pitchFamily="2" charset="2"/>
              <a:buChar char="ü"/>
            </a:pPr>
            <a:r>
              <a:rPr lang="ru-RU" sz="1400">
                <a:solidFill>
                  <a:schemeClr val="tx1"/>
                </a:solidFill>
                <a:latin typeface="Segoe UI Semilight" charset="-52"/>
                <a:cs typeface="Arial" charset="0"/>
              </a:rPr>
              <a:t>Запаздывающий характер (от 1 мес. до полугода)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400">
                <a:solidFill>
                  <a:schemeClr val="tx1"/>
                </a:solidFill>
                <a:latin typeface="Segoe UI Semilight" charset="-52"/>
                <a:cs typeface="Arial" charset="0"/>
              </a:rPr>
              <a:t>Не учитывает экспертную информацию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37250" y="5141913"/>
            <a:ext cx="3468688" cy="890587"/>
          </a:xfrm>
          <a:prstGeom prst="rect">
            <a:avLst/>
          </a:prstGeom>
          <a:noFill/>
          <a:ln w="19050">
            <a:solidFill>
              <a:srgbClr val="9933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indent="-177800"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Segoe UI Semilight" charset="-52"/>
                <a:cs typeface="Arial" charset="0"/>
              </a:rPr>
              <a:t>Низкая частота публикаций (раз в полугодие)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Segoe UI Semilight" charset="-52"/>
                <a:cs typeface="Arial" charset="0"/>
              </a:rPr>
              <a:t>Направленность на отдельный сегмент рынка (МСБ)</a:t>
            </a:r>
          </a:p>
        </p:txBody>
      </p:sp>
      <p:sp>
        <p:nvSpPr>
          <p:cNvPr id="25" name="Нашивка 24"/>
          <p:cNvSpPr/>
          <p:nvPr/>
        </p:nvSpPr>
        <p:spPr>
          <a:xfrm>
            <a:off x="4465638" y="2114550"/>
            <a:ext cx="842962" cy="474663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4465638" y="3194050"/>
            <a:ext cx="842962" cy="474663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4465638" y="4333875"/>
            <a:ext cx="842962" cy="47625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4465638" y="5356225"/>
            <a:ext cx="842962" cy="474663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9"/>
          <p:cNvSpPr>
            <a:spLocks noChangeArrowheads="1"/>
          </p:cNvSpPr>
          <p:nvPr/>
        </p:nvSpPr>
        <p:spPr bwMode="auto">
          <a:xfrm>
            <a:off x="0" y="6145213"/>
            <a:ext cx="9906000" cy="712787"/>
          </a:xfrm>
          <a:prstGeom prst="rect">
            <a:avLst/>
          </a:prstGeom>
          <a:solidFill>
            <a:srgbClr val="800B6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grpSp>
        <p:nvGrpSpPr>
          <p:cNvPr id="18434" name="Group 44"/>
          <p:cNvGrpSpPr>
            <a:grpSpLocks/>
          </p:cNvGrpSpPr>
          <p:nvPr/>
        </p:nvGrpSpPr>
        <p:grpSpPr bwMode="auto">
          <a:xfrm flipH="1">
            <a:off x="8848725" y="6135688"/>
            <a:ext cx="1057275" cy="720725"/>
            <a:chOff x="0" y="2744"/>
            <a:chExt cx="1740" cy="1576"/>
          </a:xfrm>
        </p:grpSpPr>
        <p:sp>
          <p:nvSpPr>
            <p:cNvPr id="18442" name="Freeform 45"/>
            <p:cNvSpPr>
              <a:spLocks/>
            </p:cNvSpPr>
            <p:nvPr/>
          </p:nvSpPr>
          <p:spPr bwMode="auto">
            <a:xfrm>
              <a:off x="648" y="2744"/>
              <a:ext cx="1092" cy="1576"/>
            </a:xfrm>
            <a:custGeom>
              <a:avLst/>
              <a:gdLst>
                <a:gd name="T0" fmla="*/ 0 w 181"/>
                <a:gd name="T1" fmla="*/ 0 h 176"/>
                <a:gd name="T2" fmla="*/ 181 w 181"/>
                <a:gd name="T3" fmla="*/ 176 h 176"/>
                <a:gd name="T4" fmla="*/ 0 60000 65536"/>
                <a:gd name="T5" fmla="*/ 0 60000 65536"/>
                <a:gd name="T6" fmla="*/ 0 w 181"/>
                <a:gd name="T7" fmla="*/ 0 h 176"/>
                <a:gd name="T8" fmla="*/ 181 w 181"/>
                <a:gd name="T9" fmla="*/ 176 h 1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Freeform 46"/>
            <p:cNvSpPr>
              <a:spLocks noEditPoints="1"/>
            </p:cNvSpPr>
            <p:nvPr/>
          </p:nvSpPr>
          <p:spPr bwMode="auto">
            <a:xfrm>
              <a:off x="0" y="2744"/>
              <a:ext cx="1400" cy="1576"/>
            </a:xfrm>
            <a:custGeom>
              <a:avLst/>
              <a:gdLst>
                <a:gd name="T0" fmla="*/ 0 w 254"/>
                <a:gd name="T1" fmla="*/ 12 h 176"/>
                <a:gd name="T2" fmla="*/ 213 w 254"/>
                <a:gd name="T3" fmla="*/ 176 h 176"/>
                <a:gd name="T4" fmla="*/ 168 w 254"/>
                <a:gd name="T5" fmla="*/ 0 h 176"/>
                <a:gd name="T6" fmla="*/ 254 w 254"/>
                <a:gd name="T7" fmla="*/ 175 h 1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76"/>
                <a:gd name="T14" fmla="*/ 254 w 254"/>
                <a:gd name="T15" fmla="*/ 176 h 1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35" name="Rectangle 47"/>
          <p:cNvSpPr>
            <a:spLocks noChangeArrowheads="1"/>
          </p:cNvSpPr>
          <p:nvPr/>
        </p:nvSpPr>
        <p:spPr bwMode="auto">
          <a:xfrm flipH="1">
            <a:off x="0" y="0"/>
            <a:ext cx="9906000" cy="698500"/>
          </a:xfrm>
          <a:prstGeom prst="rect">
            <a:avLst/>
          </a:prstGeom>
          <a:solidFill>
            <a:srgbClr val="115A1F">
              <a:alpha val="9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188" y="112713"/>
            <a:ext cx="464026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Segoe UI Semilight" charset="-52"/>
              </a:rPr>
              <a:t>ИНДЕКС БАНКОВСКОГО РЫНКА</a:t>
            </a:r>
            <a:endParaRPr lang="ru-RU" sz="2400" b="1">
              <a:solidFill>
                <a:schemeClr val="bg1"/>
              </a:solidFill>
              <a:latin typeface="Segoe UI Semilight" charset="-52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0850" indent="-450850" algn="r">
              <a:defRPr/>
            </a:pPr>
            <a:fld id="{61D8A03A-A18B-46E1-9BB3-7D69067ECAE7}" type="slidenum">
              <a:rPr lang="ru-RU"/>
              <a:pPr marL="450850" indent="-450850" algn="r">
                <a:defRPr/>
              </a:pPr>
              <a:t>4</a:t>
            </a:fld>
            <a:endParaRPr lang="ru-RU"/>
          </a:p>
        </p:txBody>
      </p:sp>
      <p:sp>
        <p:nvSpPr>
          <p:cNvPr id="18438" name="TextBox 12"/>
          <p:cNvSpPr txBox="1">
            <a:spLocks noChangeArrowheads="1"/>
          </p:cNvSpPr>
          <p:nvPr/>
        </p:nvSpPr>
        <p:spPr bwMode="auto">
          <a:xfrm>
            <a:off x="474663" y="828675"/>
            <a:ext cx="9263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Segoe UI Semilight" charset="-52"/>
              </a:rPr>
              <a:t>… на российском рынке отсутствует единый аналитический продукт, который должен обеспечивать: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8975" y="1651000"/>
            <a:ext cx="3432175" cy="4143375"/>
          </a:xfrm>
          <a:prstGeom prst="rect">
            <a:avLst/>
          </a:prstGeom>
          <a:noFill/>
          <a:ln w="19050"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7800" indent="-1778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>
                <a:solidFill>
                  <a:schemeClr val="tx1"/>
                </a:solidFill>
                <a:latin typeface="Segoe UI Semilight" charset="-52"/>
                <a:cs typeface="Arial" charset="0"/>
              </a:rPr>
              <a:t>Охват тенденций банковской системы, как в целом, так и посегментно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>
                <a:solidFill>
                  <a:schemeClr val="tx1"/>
                </a:solidFill>
                <a:latin typeface="Segoe UI Semilight" charset="-52"/>
                <a:cs typeface="Arial" charset="0"/>
              </a:rPr>
              <a:t>Единообразие и стабильность методологии, а значит межрегиональную и хронологическую сопоставимость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>
                <a:solidFill>
                  <a:schemeClr val="tx1"/>
                </a:solidFill>
                <a:latin typeface="Segoe UI Semilight" charset="-52"/>
                <a:cs typeface="Arial" charset="0"/>
              </a:rPr>
              <a:t>Оперативность и высокую частоту выхода исследования, достаточную для статуса «опережающего индикатора»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>
                <a:solidFill>
                  <a:schemeClr val="tx1"/>
                </a:solidFill>
                <a:latin typeface="Segoe UI Semilight" charset="-52"/>
                <a:cs typeface="Arial" charset="0"/>
              </a:rPr>
              <a:t>Включение как объективных данных, так и экспертных мнений (на основе </a:t>
            </a:r>
            <a:r>
              <a:rPr lang="ru-RU" sz="1400" u="sng">
                <a:solidFill>
                  <a:schemeClr val="tx1"/>
                </a:solidFill>
                <a:latin typeface="Segoe UI Semilight" charset="-52"/>
                <a:cs typeface="Arial" charset="0"/>
              </a:rPr>
              <a:t>доверительной</a:t>
            </a:r>
            <a:r>
              <a:rPr lang="ru-RU" sz="1400">
                <a:solidFill>
                  <a:schemeClr val="tx1"/>
                </a:solidFill>
                <a:latin typeface="Segoe UI Semilight" charset="-52"/>
                <a:cs typeface="Arial" charset="0"/>
              </a:rPr>
              <a:t> выборки экспертов)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>
                <a:solidFill>
                  <a:schemeClr val="tx1"/>
                </a:solidFill>
                <a:latin typeface="Segoe UI Semilight" charset="-52"/>
                <a:cs typeface="Arial" charset="0"/>
              </a:rPr>
              <a:t>Соответствие индексам других отраслей и зарубежных банковских систем (напр. </a:t>
            </a:r>
            <a:r>
              <a:rPr lang="en-US" sz="1400">
                <a:solidFill>
                  <a:schemeClr val="tx1"/>
                </a:solidFill>
                <a:latin typeface="Segoe UI Semilight" charset="-52"/>
                <a:cs typeface="Arial" charset="0"/>
              </a:rPr>
              <a:t>PMI HSBC &amp; Markit)</a:t>
            </a:r>
            <a:endParaRPr lang="ru-RU" sz="1400">
              <a:solidFill>
                <a:schemeClr val="tx1"/>
              </a:solidFill>
              <a:latin typeface="Segoe UI Semilight" charset="-52"/>
              <a:cs typeface="Arial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4506913" y="2255838"/>
            <a:ext cx="487362" cy="3005137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41" name="TextBox 15"/>
          <p:cNvSpPr txBox="1">
            <a:spLocks noChangeArrowheads="1"/>
          </p:cNvSpPr>
          <p:nvPr/>
        </p:nvSpPr>
        <p:spPr bwMode="auto">
          <a:xfrm>
            <a:off x="5275263" y="2063750"/>
            <a:ext cx="4237037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Segoe UI Semilight" charset="-52"/>
              </a:rPr>
              <a:t>«Индекс банковского рынка» (ИБР)</a:t>
            </a:r>
          </a:p>
          <a:p>
            <a:pPr algn="ctr"/>
            <a:endParaRPr lang="ru-RU" b="1" dirty="0">
              <a:latin typeface="Segoe UI Semilight" charset="-52"/>
            </a:endParaRPr>
          </a:p>
          <a:p>
            <a:pPr algn="ctr"/>
            <a:r>
              <a:rPr lang="ru-RU" sz="1400" dirty="0">
                <a:latin typeface="Segoe UI Semilight" charset="-52"/>
              </a:rPr>
              <a:t>Совместный </a:t>
            </a:r>
            <a:r>
              <a:rPr lang="ru-RU" sz="1400" dirty="0" smtClean="0">
                <a:latin typeface="Segoe UI Semilight" charset="-52"/>
              </a:rPr>
              <a:t>партнерский проект </a:t>
            </a:r>
            <a:r>
              <a:rPr lang="ru-RU" sz="1400" dirty="0">
                <a:latin typeface="Segoe UI Semilight" charset="-52"/>
              </a:rPr>
              <a:t>Ассоциации региональных банков «Россия», портала </a:t>
            </a:r>
            <a:r>
              <a:rPr lang="en-US" sz="1400" dirty="0">
                <a:latin typeface="Segoe UI Semilight" charset="-52"/>
              </a:rPr>
              <a:t>Bankir.ru </a:t>
            </a:r>
            <a:endParaRPr lang="ru-RU" sz="1400" dirty="0">
              <a:latin typeface="Segoe UI Semilight" charset="-52"/>
            </a:endParaRPr>
          </a:p>
          <a:p>
            <a:pPr algn="ctr"/>
            <a:r>
              <a:rPr lang="ru-RU" sz="1400" dirty="0">
                <a:latin typeface="Segoe UI Semilight" charset="-52"/>
              </a:rPr>
              <a:t>и компании </a:t>
            </a:r>
            <a:r>
              <a:rPr lang="en-US" sz="1400" dirty="0">
                <a:latin typeface="Segoe UI Semilight" charset="-52"/>
              </a:rPr>
              <a:t>NAVONA</a:t>
            </a:r>
          </a:p>
          <a:p>
            <a:pPr algn="ctr"/>
            <a:endParaRPr lang="en-US" sz="1400" dirty="0">
              <a:latin typeface="Segoe UI Semilight" charset="-52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400" dirty="0">
                <a:latin typeface="Segoe UI Semilight" charset="-52"/>
              </a:rPr>
              <a:t> </a:t>
            </a:r>
            <a:r>
              <a:rPr lang="ru-RU" sz="1400" dirty="0">
                <a:latin typeface="Segoe UI Semilight" charset="-52"/>
              </a:rPr>
              <a:t>Публикуется ежемесячно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latin typeface="Segoe UI Semilight" charset="-52"/>
              </a:rPr>
              <a:t> Основан на фиксированной, репрезентативной выборке банковских руководителей – экспертов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latin typeface="Segoe UI Semilight" charset="-52"/>
              </a:rPr>
              <a:t> Обеспечивает покрытие всего банковского сектора и его ключевых сегментов: продуктовых, географических</a:t>
            </a:r>
          </a:p>
          <a:p>
            <a:endParaRPr lang="ru-RU" b="1" dirty="0">
              <a:latin typeface="Segoe UI Semilight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9"/>
          <p:cNvSpPr>
            <a:spLocks noChangeArrowheads="1"/>
          </p:cNvSpPr>
          <p:nvPr/>
        </p:nvSpPr>
        <p:spPr bwMode="auto">
          <a:xfrm>
            <a:off x="0" y="6145213"/>
            <a:ext cx="9906000" cy="712787"/>
          </a:xfrm>
          <a:prstGeom prst="rect">
            <a:avLst/>
          </a:prstGeom>
          <a:solidFill>
            <a:srgbClr val="800B6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grpSp>
        <p:nvGrpSpPr>
          <p:cNvPr id="20482" name="Group 44"/>
          <p:cNvGrpSpPr>
            <a:grpSpLocks/>
          </p:cNvGrpSpPr>
          <p:nvPr/>
        </p:nvGrpSpPr>
        <p:grpSpPr bwMode="auto">
          <a:xfrm flipH="1">
            <a:off x="8848725" y="6135688"/>
            <a:ext cx="1057275" cy="720725"/>
            <a:chOff x="0" y="2744"/>
            <a:chExt cx="1740" cy="1576"/>
          </a:xfrm>
        </p:grpSpPr>
        <p:sp>
          <p:nvSpPr>
            <p:cNvPr id="20490" name="Freeform 45"/>
            <p:cNvSpPr>
              <a:spLocks/>
            </p:cNvSpPr>
            <p:nvPr/>
          </p:nvSpPr>
          <p:spPr bwMode="auto">
            <a:xfrm>
              <a:off x="648" y="2744"/>
              <a:ext cx="1092" cy="1576"/>
            </a:xfrm>
            <a:custGeom>
              <a:avLst/>
              <a:gdLst>
                <a:gd name="T0" fmla="*/ 0 w 181"/>
                <a:gd name="T1" fmla="*/ 0 h 176"/>
                <a:gd name="T2" fmla="*/ 181 w 181"/>
                <a:gd name="T3" fmla="*/ 176 h 176"/>
                <a:gd name="T4" fmla="*/ 0 60000 65536"/>
                <a:gd name="T5" fmla="*/ 0 60000 65536"/>
                <a:gd name="T6" fmla="*/ 0 w 181"/>
                <a:gd name="T7" fmla="*/ 0 h 176"/>
                <a:gd name="T8" fmla="*/ 181 w 181"/>
                <a:gd name="T9" fmla="*/ 176 h 1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1" name="Freeform 46"/>
            <p:cNvSpPr>
              <a:spLocks noEditPoints="1"/>
            </p:cNvSpPr>
            <p:nvPr/>
          </p:nvSpPr>
          <p:spPr bwMode="auto">
            <a:xfrm>
              <a:off x="0" y="2744"/>
              <a:ext cx="1400" cy="1576"/>
            </a:xfrm>
            <a:custGeom>
              <a:avLst/>
              <a:gdLst>
                <a:gd name="T0" fmla="*/ 0 w 254"/>
                <a:gd name="T1" fmla="*/ 12 h 176"/>
                <a:gd name="T2" fmla="*/ 213 w 254"/>
                <a:gd name="T3" fmla="*/ 176 h 176"/>
                <a:gd name="T4" fmla="*/ 168 w 254"/>
                <a:gd name="T5" fmla="*/ 0 h 176"/>
                <a:gd name="T6" fmla="*/ 254 w 254"/>
                <a:gd name="T7" fmla="*/ 175 h 1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76"/>
                <a:gd name="T14" fmla="*/ 254 w 254"/>
                <a:gd name="T15" fmla="*/ 176 h 1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83" name="Rectangle 47"/>
          <p:cNvSpPr>
            <a:spLocks noChangeArrowheads="1"/>
          </p:cNvSpPr>
          <p:nvPr/>
        </p:nvSpPr>
        <p:spPr bwMode="auto">
          <a:xfrm flipH="1">
            <a:off x="0" y="0"/>
            <a:ext cx="9906000" cy="698500"/>
          </a:xfrm>
          <a:prstGeom prst="rect">
            <a:avLst/>
          </a:prstGeom>
          <a:solidFill>
            <a:srgbClr val="115A1F">
              <a:alpha val="9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188" y="112713"/>
            <a:ext cx="313900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Segoe UI Semilight" charset="-52"/>
              </a:rPr>
              <a:t>СТРУКТУРА ИНДЕКСА</a:t>
            </a:r>
            <a:endParaRPr lang="ru-RU" sz="2400" b="1" dirty="0">
              <a:solidFill>
                <a:schemeClr val="bg1"/>
              </a:solidFill>
              <a:latin typeface="Segoe UI Semilight" charset="-52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0850" indent="-450850" algn="r">
              <a:defRPr/>
            </a:pPr>
            <a:fld id="{BDAC8846-E486-4B82-8D6E-2A7B2E4394C8}" type="slidenum">
              <a:rPr lang="ru-RU"/>
              <a:pPr marL="450850" indent="-450850" algn="r">
                <a:defRPr/>
              </a:pPr>
              <a:t>5</a:t>
            </a:fld>
            <a:endParaRPr lang="ru-RU"/>
          </a:p>
        </p:txBody>
      </p:sp>
      <p:sp>
        <p:nvSpPr>
          <p:cNvPr id="20486" name="TextBox 13"/>
          <p:cNvSpPr txBox="1">
            <a:spLocks noChangeArrowheads="1"/>
          </p:cNvSpPr>
          <p:nvPr/>
        </p:nvSpPr>
        <p:spPr bwMode="auto">
          <a:xfrm>
            <a:off x="328613" y="1081088"/>
            <a:ext cx="3684587" cy="4632037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Segoe UI Semilight" charset="-52"/>
              </a:rPr>
              <a:t>На какие вопросы отвечает индекс ИБР?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Segoe UI Semilight" charset="-52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Segoe UI Semilight" charset="-52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Segoe UI Semilight" charset="-52"/>
              </a:rPr>
              <a:t>Каково общее интегральное состояние банковского сектора, в т.ч. в сравнении с предыдущими и будущими периодами?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Segoe UI Semilight" charset="-52"/>
              </a:rPr>
              <a:t> Куда движется банковский сектор?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Segoe UI Semilight" charset="-52"/>
              </a:rPr>
              <a:t> Какие тенденции и проблемы наиболее актуальны?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Segoe UI Semilight" charset="-52"/>
              </a:rPr>
              <a:t> Какие направления бизнеса банковское сообщество считает наиболее перспективными в текущей ситуации?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Segoe UI Semilight" charset="-52"/>
              </a:rPr>
              <a:t> Каковы прогнозы участников рынка на ближайший </a:t>
            </a:r>
            <a:r>
              <a:rPr lang="ru-RU" sz="1400" dirty="0" smtClean="0">
                <a:solidFill>
                  <a:schemeClr val="bg1"/>
                </a:solidFill>
                <a:latin typeface="Segoe UI Semilight" charset="-52"/>
              </a:rPr>
              <a:t>месяц/квартал/полугодие?</a:t>
            </a:r>
            <a:endParaRPr lang="ru-RU" sz="1400" dirty="0">
              <a:solidFill>
                <a:schemeClr val="bg1"/>
              </a:solidFill>
              <a:latin typeface="Segoe UI Semilight" charset="-52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Segoe UI Semilight" charset="-52"/>
              </a:rPr>
              <a:t> Каковы особенности деятельности банков в различных регионах?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Segoe UI Semilight" charset="-52"/>
              </a:rPr>
              <a:t> Как на банковской системе сказалось регуляторное воздействие?</a:t>
            </a:r>
            <a:endParaRPr lang="ru-RU" b="1" dirty="0">
              <a:solidFill>
                <a:schemeClr val="bg1"/>
              </a:solidFill>
              <a:latin typeface="Segoe UI Semilight" charset="-52"/>
            </a:endParaRP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5059363" y="1081088"/>
            <a:ext cx="4654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Segoe UI Semilight" charset="-52"/>
              </a:rPr>
              <a:t>Система индексов ИБР…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5173663" y="1449388"/>
            <a:ext cx="4237037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400" dirty="0">
              <a:latin typeface="Segoe UI Semilight" charset="-52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latin typeface="Segoe UI Semilight" charset="-52"/>
              </a:rPr>
              <a:t>Сводный Индекс банковского рынка;</a:t>
            </a:r>
          </a:p>
          <a:p>
            <a:pPr>
              <a:spcBef>
                <a:spcPts val="600"/>
              </a:spcBef>
            </a:pPr>
            <a:endParaRPr lang="ru-RU" sz="1400" dirty="0">
              <a:latin typeface="Segoe UI Semilight" charset="-52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latin typeface="Segoe UI Semilight" charset="-52"/>
              </a:rPr>
              <a:t>Сегментные </a:t>
            </a:r>
            <a:r>
              <a:rPr lang="ru-RU" sz="1400" dirty="0" err="1">
                <a:latin typeface="Segoe UI Semilight" charset="-52"/>
              </a:rPr>
              <a:t>подиндексы</a:t>
            </a:r>
            <a:r>
              <a:rPr lang="ru-RU" sz="1400" dirty="0">
                <a:latin typeface="Segoe UI Semilight" charset="-52"/>
              </a:rPr>
              <a:t>: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b="1" dirty="0" smtClean="0">
                <a:latin typeface="Segoe UI Semilight" charset="-52"/>
              </a:rPr>
              <a:t>Индекс устойчивого развития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>
                <a:latin typeface="Segoe UI Semilight" charset="-52"/>
              </a:rPr>
              <a:t>Индекс </a:t>
            </a:r>
            <a:r>
              <a:rPr lang="ru-RU" sz="1400" dirty="0">
                <a:latin typeface="Segoe UI Semilight" charset="-52"/>
              </a:rPr>
              <a:t>розничного кредитования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latin typeface="Segoe UI Semilight" charset="-52"/>
              </a:rPr>
              <a:t> Индекс корпоративного кредитования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latin typeface="Segoe UI Semilight" charset="-52"/>
              </a:rPr>
              <a:t> Индекс межбанковского рынка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latin typeface="Segoe UI Semilight" charset="-52"/>
              </a:rPr>
              <a:t> Индекс розничных ресурсов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latin typeface="Segoe UI Semilight" charset="-52"/>
              </a:rPr>
              <a:t> Индекс корпоративных </a:t>
            </a:r>
            <a:r>
              <a:rPr lang="ru-RU" sz="1400" dirty="0" smtClean="0">
                <a:latin typeface="Segoe UI Semilight" charset="-52"/>
              </a:rPr>
              <a:t>ресурсов</a:t>
            </a:r>
          </a:p>
          <a:p>
            <a:endParaRPr lang="ru-RU" b="1" dirty="0">
              <a:latin typeface="Segoe UI Semilight" charset="-52"/>
            </a:endParaRP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5059363" y="4538663"/>
            <a:ext cx="4654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Segoe UI Semilight" charset="-52"/>
              </a:rPr>
              <a:t>… будет обеспечивать охват каждого сегмента с точки зрения как объемных, так и ценовых факторов.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9"/>
          <p:cNvSpPr>
            <a:spLocks noChangeArrowheads="1"/>
          </p:cNvSpPr>
          <p:nvPr/>
        </p:nvSpPr>
        <p:spPr bwMode="auto">
          <a:xfrm>
            <a:off x="0" y="6145213"/>
            <a:ext cx="9906000" cy="712787"/>
          </a:xfrm>
          <a:prstGeom prst="rect">
            <a:avLst/>
          </a:prstGeom>
          <a:solidFill>
            <a:srgbClr val="800B6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grpSp>
        <p:nvGrpSpPr>
          <p:cNvPr id="22530" name="Group 44"/>
          <p:cNvGrpSpPr>
            <a:grpSpLocks/>
          </p:cNvGrpSpPr>
          <p:nvPr/>
        </p:nvGrpSpPr>
        <p:grpSpPr bwMode="auto">
          <a:xfrm flipH="1">
            <a:off x="8848725" y="6135688"/>
            <a:ext cx="1057275" cy="720725"/>
            <a:chOff x="0" y="2744"/>
            <a:chExt cx="1740" cy="1576"/>
          </a:xfrm>
        </p:grpSpPr>
        <p:sp>
          <p:nvSpPr>
            <p:cNvPr id="22538" name="Freeform 45"/>
            <p:cNvSpPr>
              <a:spLocks/>
            </p:cNvSpPr>
            <p:nvPr/>
          </p:nvSpPr>
          <p:spPr bwMode="auto">
            <a:xfrm>
              <a:off x="648" y="2744"/>
              <a:ext cx="1092" cy="1576"/>
            </a:xfrm>
            <a:custGeom>
              <a:avLst/>
              <a:gdLst>
                <a:gd name="T0" fmla="*/ 0 w 181"/>
                <a:gd name="T1" fmla="*/ 0 h 176"/>
                <a:gd name="T2" fmla="*/ 181 w 181"/>
                <a:gd name="T3" fmla="*/ 176 h 176"/>
                <a:gd name="T4" fmla="*/ 0 60000 65536"/>
                <a:gd name="T5" fmla="*/ 0 60000 65536"/>
                <a:gd name="T6" fmla="*/ 0 w 181"/>
                <a:gd name="T7" fmla="*/ 0 h 176"/>
                <a:gd name="T8" fmla="*/ 181 w 181"/>
                <a:gd name="T9" fmla="*/ 176 h 1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Freeform 46"/>
            <p:cNvSpPr>
              <a:spLocks noEditPoints="1"/>
            </p:cNvSpPr>
            <p:nvPr/>
          </p:nvSpPr>
          <p:spPr bwMode="auto">
            <a:xfrm>
              <a:off x="0" y="2744"/>
              <a:ext cx="1400" cy="1576"/>
            </a:xfrm>
            <a:custGeom>
              <a:avLst/>
              <a:gdLst>
                <a:gd name="T0" fmla="*/ 0 w 254"/>
                <a:gd name="T1" fmla="*/ 12 h 176"/>
                <a:gd name="T2" fmla="*/ 213 w 254"/>
                <a:gd name="T3" fmla="*/ 176 h 176"/>
                <a:gd name="T4" fmla="*/ 168 w 254"/>
                <a:gd name="T5" fmla="*/ 0 h 176"/>
                <a:gd name="T6" fmla="*/ 254 w 254"/>
                <a:gd name="T7" fmla="*/ 175 h 1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76"/>
                <a:gd name="T14" fmla="*/ 254 w 254"/>
                <a:gd name="T15" fmla="*/ 176 h 1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1" name="Rectangle 47"/>
          <p:cNvSpPr>
            <a:spLocks noChangeArrowheads="1"/>
          </p:cNvSpPr>
          <p:nvPr/>
        </p:nvSpPr>
        <p:spPr bwMode="auto">
          <a:xfrm flipH="1">
            <a:off x="0" y="0"/>
            <a:ext cx="9906000" cy="698500"/>
          </a:xfrm>
          <a:prstGeom prst="rect">
            <a:avLst/>
          </a:prstGeom>
          <a:solidFill>
            <a:srgbClr val="115A1F">
              <a:alpha val="9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188" y="112713"/>
            <a:ext cx="34798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Segoe UI Semilight" charset="-52"/>
              </a:rPr>
              <a:t>КЛЮЧЕВЫЕ ПРЕИМУЩЕСТВА</a:t>
            </a:r>
            <a:endParaRPr lang="ru-RU" sz="2400" b="1">
              <a:solidFill>
                <a:schemeClr val="bg1"/>
              </a:solidFill>
              <a:latin typeface="Segoe UI Semilight" charset="-52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0850" indent="-450850" algn="r">
              <a:defRPr/>
            </a:pPr>
            <a:fld id="{CDEE3257-B636-4F4D-BBD5-80BA231D56DF}" type="slidenum">
              <a:rPr lang="ru-RU"/>
              <a:pPr marL="450850" indent="-450850" algn="r">
                <a:defRPr/>
              </a:pPr>
              <a:t>6</a:t>
            </a:fld>
            <a:endParaRPr lang="ru-RU"/>
          </a:p>
        </p:txBody>
      </p:sp>
      <p:sp>
        <p:nvSpPr>
          <p:cNvPr id="22534" name="TextBox 12"/>
          <p:cNvSpPr txBox="1">
            <a:spLocks noChangeArrowheads="1"/>
          </p:cNvSpPr>
          <p:nvPr/>
        </p:nvSpPr>
        <p:spPr bwMode="auto">
          <a:xfrm>
            <a:off x="558800" y="828675"/>
            <a:ext cx="3763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Segoe UI Semilight" charset="-52"/>
              </a:rPr>
              <a:t>Для банковского и аналитического сообщества…</a:t>
            </a:r>
          </a:p>
        </p:txBody>
      </p:sp>
      <p:sp>
        <p:nvSpPr>
          <p:cNvPr id="22535" name="TextBox 13"/>
          <p:cNvSpPr txBox="1">
            <a:spLocks noChangeArrowheads="1"/>
          </p:cNvSpPr>
          <p:nvPr/>
        </p:nvSpPr>
        <p:spPr bwMode="auto">
          <a:xfrm>
            <a:off x="5646738" y="947738"/>
            <a:ext cx="3763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Segoe UI Semilight" charset="-52"/>
              </a:rPr>
              <a:t>… и для Регулятора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8975" y="1651000"/>
            <a:ext cx="3432175" cy="4421206"/>
          </a:xfrm>
          <a:prstGeom prst="rect">
            <a:avLst/>
          </a:prstGeom>
          <a:noFill/>
          <a:ln w="19050"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7800" indent="-1778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Segoe UI Semilight" charset="-52"/>
                <a:cs typeface="Arial" charset="0"/>
              </a:rPr>
              <a:t>Возможность </a:t>
            </a:r>
            <a:r>
              <a:rPr lang="ru-RU" sz="1400" dirty="0">
                <a:solidFill>
                  <a:schemeClr val="tx1"/>
                </a:solidFill>
                <a:latin typeface="Segoe UI Semilight" charset="-52"/>
                <a:cs typeface="Arial" charset="0"/>
              </a:rPr>
              <a:t>опережающей оценки конъюнктуры рынка:</a:t>
            </a:r>
          </a:p>
          <a:p>
            <a:pPr marL="635000" lvl="1" indent="-1778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Segoe UI Semilight" charset="-52"/>
                <a:cs typeface="Arial" charset="0"/>
              </a:rPr>
              <a:t>Тенденции других игроков;</a:t>
            </a:r>
          </a:p>
          <a:p>
            <a:pPr marL="635000" lvl="1" indent="-1778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Segoe UI Semilight" charset="-52"/>
                <a:cs typeface="Arial" charset="0"/>
              </a:rPr>
              <a:t>Сегментная и региональная специфика;</a:t>
            </a:r>
          </a:p>
          <a:p>
            <a:pPr marL="635000" lvl="1" indent="-1778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Segoe UI Semilight" charset="-52"/>
                <a:cs typeface="Arial" charset="0"/>
              </a:rPr>
              <a:t>Угрозы и риски, отмечаемые другими игроками;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Segoe UI Semilight" charset="-52"/>
                <a:cs typeface="Arial" charset="0"/>
              </a:rPr>
              <a:t>Избежание непроизводительных издержек, связанных с запозданием в мониторинге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Segoe UI Semilight" charset="-52"/>
                <a:cs typeface="Arial" charset="0"/>
              </a:rPr>
              <a:t>Формирование </a:t>
            </a:r>
            <a:r>
              <a:rPr lang="ru-RU" sz="1400" dirty="0">
                <a:solidFill>
                  <a:schemeClr val="tx1"/>
                </a:solidFill>
                <a:latin typeface="Segoe UI Semilight" charset="-52"/>
                <a:cs typeface="Arial" charset="0"/>
              </a:rPr>
              <a:t>значимых аналитических выводов для целей стратегии, планирования, прогнозирования и маркетинга банковских </a:t>
            </a:r>
            <a:r>
              <a:rPr lang="ru-RU" sz="1400" dirty="0" smtClean="0">
                <a:solidFill>
                  <a:schemeClr val="tx1"/>
                </a:solidFill>
                <a:latin typeface="Segoe UI Semilight" charset="-52"/>
                <a:cs typeface="Arial" charset="0"/>
              </a:rPr>
              <a:t>услуг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Segoe UI Semilight" charset="-52"/>
                <a:cs typeface="Arial" charset="0"/>
              </a:rPr>
              <a:t>Возможность </a:t>
            </a:r>
            <a:r>
              <a:rPr lang="ru-RU" sz="1400" dirty="0">
                <a:solidFill>
                  <a:schemeClr val="tx1"/>
                </a:solidFill>
                <a:latin typeface="Segoe UI Semilight" charset="-52"/>
                <a:cs typeface="Arial" charset="0"/>
              </a:rPr>
              <a:t>получения самой свежей сводной информации в динамике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72163" y="1638300"/>
            <a:ext cx="3432175" cy="4433906"/>
          </a:xfrm>
          <a:prstGeom prst="rect">
            <a:avLst/>
          </a:prstGeom>
          <a:noFill/>
          <a:ln w="19050">
            <a:solidFill>
              <a:srgbClr val="5000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7800" indent="-1778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Segoe UI Semilight" charset="-52"/>
                <a:cs typeface="Arial" charset="0"/>
              </a:rPr>
              <a:t>Дополнительная возможность ранней идентификации системных угроз, возникающих в банковском секторе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Segoe UI Semilight" charset="-52"/>
                <a:cs typeface="Arial" charset="0"/>
              </a:rPr>
              <a:t>Дополнительное информационное обеспечение принимаемых решений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Segoe UI Semilight" charset="-52"/>
                <a:cs typeface="Arial" charset="0"/>
              </a:rPr>
              <a:t>Инструмент оперативного мониторинга ситуации в случае высокой </a:t>
            </a:r>
            <a:r>
              <a:rPr lang="ru-RU" sz="1400" dirty="0" err="1">
                <a:solidFill>
                  <a:schemeClr val="tx1"/>
                </a:solidFill>
                <a:latin typeface="Segoe UI Semilight" charset="-52"/>
                <a:cs typeface="Arial" charset="0"/>
              </a:rPr>
              <a:t>волатильности</a:t>
            </a:r>
            <a:r>
              <a:rPr lang="ru-RU" sz="1400" dirty="0">
                <a:solidFill>
                  <a:schemeClr val="tx1"/>
                </a:solidFill>
                <a:latin typeface="Segoe UI Semilight" charset="-52"/>
                <a:cs typeface="Arial" charset="0"/>
              </a:rPr>
              <a:t> и/или внешних шоков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Segoe UI Semilight" charset="-52"/>
                <a:cs typeface="Arial" charset="0"/>
              </a:rPr>
              <a:t>Способ </a:t>
            </a:r>
            <a:r>
              <a:rPr lang="ru-RU" sz="1400" dirty="0" smtClean="0">
                <a:solidFill>
                  <a:schemeClr val="tx1"/>
                </a:solidFill>
                <a:latin typeface="Segoe UI Semilight" charset="-52"/>
                <a:cs typeface="Arial" charset="0"/>
              </a:rPr>
              <a:t>оперативной оценки </a:t>
            </a:r>
            <a:r>
              <a:rPr lang="ru-RU" sz="1400" dirty="0">
                <a:solidFill>
                  <a:schemeClr val="tx1"/>
                </a:solidFill>
                <a:latin typeface="Segoe UI Semilight" charset="-52"/>
                <a:cs typeface="Arial" charset="0"/>
              </a:rPr>
              <a:t>влияния регулирующих воздействий на банковский </a:t>
            </a:r>
            <a:r>
              <a:rPr lang="ru-RU" sz="1400" dirty="0" smtClean="0">
                <a:solidFill>
                  <a:schemeClr val="tx1"/>
                </a:solidFill>
                <a:latin typeface="Segoe UI Semilight" charset="-52"/>
                <a:cs typeface="Arial" charset="0"/>
              </a:rPr>
              <a:t>сектор</a:t>
            </a:r>
            <a:endParaRPr lang="ru-RU" sz="1400" dirty="0">
              <a:solidFill>
                <a:schemeClr val="tx1"/>
              </a:solidFill>
              <a:latin typeface="Segoe UI Semilight" charset="-52"/>
              <a:cs typeface="Arial" charset="0"/>
            </a:endParaRP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Segoe UI Semilight" charset="-52"/>
                <a:cs typeface="Arial" charset="0"/>
              </a:rPr>
              <a:t>Оперативный инструмент выявления региональных неравномерностей банковской конъюнктуры и их мониторинга </a:t>
            </a:r>
            <a:r>
              <a:rPr lang="ru-RU" sz="1400" i="1" dirty="0">
                <a:solidFill>
                  <a:schemeClr val="tx1"/>
                </a:solidFill>
                <a:latin typeface="Segoe UI Semilight" charset="-52"/>
                <a:cs typeface="Arial" charset="0"/>
              </a:rPr>
              <a:t>в динамике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9"/>
          <p:cNvSpPr>
            <a:spLocks noChangeArrowheads="1"/>
          </p:cNvSpPr>
          <p:nvPr/>
        </p:nvSpPr>
        <p:spPr bwMode="auto">
          <a:xfrm>
            <a:off x="0" y="6145213"/>
            <a:ext cx="9906000" cy="712787"/>
          </a:xfrm>
          <a:prstGeom prst="rect">
            <a:avLst/>
          </a:prstGeom>
          <a:solidFill>
            <a:srgbClr val="800B6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grpSp>
        <p:nvGrpSpPr>
          <p:cNvPr id="23554" name="Group 44"/>
          <p:cNvGrpSpPr>
            <a:grpSpLocks/>
          </p:cNvGrpSpPr>
          <p:nvPr/>
        </p:nvGrpSpPr>
        <p:grpSpPr bwMode="auto">
          <a:xfrm flipH="1">
            <a:off x="8848725" y="6135688"/>
            <a:ext cx="1057275" cy="720725"/>
            <a:chOff x="0" y="2744"/>
            <a:chExt cx="1740" cy="1576"/>
          </a:xfrm>
        </p:grpSpPr>
        <p:sp>
          <p:nvSpPr>
            <p:cNvPr id="23561" name="Freeform 45"/>
            <p:cNvSpPr>
              <a:spLocks/>
            </p:cNvSpPr>
            <p:nvPr/>
          </p:nvSpPr>
          <p:spPr bwMode="auto">
            <a:xfrm>
              <a:off x="648" y="2744"/>
              <a:ext cx="1092" cy="1576"/>
            </a:xfrm>
            <a:custGeom>
              <a:avLst/>
              <a:gdLst>
                <a:gd name="T0" fmla="*/ 0 w 181"/>
                <a:gd name="T1" fmla="*/ 0 h 176"/>
                <a:gd name="T2" fmla="*/ 181 w 181"/>
                <a:gd name="T3" fmla="*/ 176 h 176"/>
                <a:gd name="T4" fmla="*/ 0 60000 65536"/>
                <a:gd name="T5" fmla="*/ 0 60000 65536"/>
                <a:gd name="T6" fmla="*/ 0 w 181"/>
                <a:gd name="T7" fmla="*/ 0 h 176"/>
                <a:gd name="T8" fmla="*/ 181 w 181"/>
                <a:gd name="T9" fmla="*/ 176 h 1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Freeform 46"/>
            <p:cNvSpPr>
              <a:spLocks noEditPoints="1"/>
            </p:cNvSpPr>
            <p:nvPr/>
          </p:nvSpPr>
          <p:spPr bwMode="auto">
            <a:xfrm>
              <a:off x="0" y="2744"/>
              <a:ext cx="1400" cy="1576"/>
            </a:xfrm>
            <a:custGeom>
              <a:avLst/>
              <a:gdLst>
                <a:gd name="T0" fmla="*/ 0 w 254"/>
                <a:gd name="T1" fmla="*/ 12 h 176"/>
                <a:gd name="T2" fmla="*/ 213 w 254"/>
                <a:gd name="T3" fmla="*/ 176 h 176"/>
                <a:gd name="T4" fmla="*/ 168 w 254"/>
                <a:gd name="T5" fmla="*/ 0 h 176"/>
                <a:gd name="T6" fmla="*/ 254 w 254"/>
                <a:gd name="T7" fmla="*/ 175 h 1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76"/>
                <a:gd name="T14" fmla="*/ 254 w 254"/>
                <a:gd name="T15" fmla="*/ 176 h 1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55" name="Rectangle 47"/>
          <p:cNvSpPr>
            <a:spLocks noChangeArrowheads="1"/>
          </p:cNvSpPr>
          <p:nvPr/>
        </p:nvSpPr>
        <p:spPr bwMode="auto">
          <a:xfrm flipH="1">
            <a:off x="0" y="0"/>
            <a:ext cx="9906000" cy="698500"/>
          </a:xfrm>
          <a:prstGeom prst="rect">
            <a:avLst/>
          </a:prstGeom>
          <a:solidFill>
            <a:srgbClr val="115A1F">
              <a:alpha val="9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188" y="112713"/>
            <a:ext cx="33099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Segoe UI Semilight" charset="-52"/>
              </a:rPr>
              <a:t>ПРИГЛАШАЕМ К УЧАСТИЮ</a:t>
            </a:r>
            <a:endParaRPr lang="ru-RU" sz="2400" b="1">
              <a:solidFill>
                <a:schemeClr val="bg1"/>
              </a:solidFill>
              <a:latin typeface="Segoe UI Semilight" charset="-52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0850" indent="-450850" algn="r">
              <a:defRPr/>
            </a:pPr>
            <a:fld id="{2E0CEE08-B515-49EB-8358-B557572EEF6B}" type="slidenum">
              <a:rPr lang="ru-RU"/>
              <a:pPr marL="450850" indent="-450850" algn="r">
                <a:defRPr/>
              </a:pPr>
              <a:t>7</a:t>
            </a:fld>
            <a:endParaRPr lang="ru-RU"/>
          </a:p>
        </p:txBody>
      </p:sp>
      <p:sp>
        <p:nvSpPr>
          <p:cNvPr id="23558" name="TextBox 12"/>
          <p:cNvSpPr txBox="1">
            <a:spLocks noChangeArrowheads="1"/>
          </p:cNvSpPr>
          <p:nvPr/>
        </p:nvSpPr>
        <p:spPr bwMode="auto">
          <a:xfrm>
            <a:off x="704850" y="1941513"/>
            <a:ext cx="3684588" cy="3011487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Segoe UI Semilight" charset="-52"/>
              </a:rPr>
              <a:t>Пул экспертов ИБР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Segoe UI Semilight" charset="-52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Segoe UI Semilight" charset="-52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Segoe UI Semilight" charset="-52"/>
              </a:rPr>
              <a:t>Банковские менеджеры, вовлеченные в реальное принятие решений и непосредственно работающие с рынком: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Segoe UI Semilight" charset="-52"/>
              </a:rPr>
              <a:t> Руководители </a:t>
            </a:r>
            <a:r>
              <a:rPr lang="ru-RU" sz="1400" dirty="0" err="1">
                <a:solidFill>
                  <a:schemeClr val="bg1"/>
                </a:solidFill>
                <a:latin typeface="Segoe UI Semilight" charset="-52"/>
              </a:rPr>
              <a:t>бизнес-подразделений</a:t>
            </a:r>
            <a:r>
              <a:rPr lang="ru-RU" sz="1400" dirty="0">
                <a:solidFill>
                  <a:schemeClr val="bg1"/>
                </a:solidFill>
                <a:latin typeface="Segoe UI Semilight" charset="-52"/>
              </a:rPr>
              <a:t> (главы департаментов, управлений)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Segoe UI Semilight" charset="-52"/>
              </a:rPr>
              <a:t> Заместители Председателя Правления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Segoe UI Semilight" charset="-52"/>
              </a:rPr>
              <a:t> Эксперты отраслевых организаций и ассоциаций</a:t>
            </a:r>
          </a:p>
        </p:txBody>
      </p:sp>
      <p:sp>
        <p:nvSpPr>
          <p:cNvPr id="23559" name="TextBox 14"/>
          <p:cNvSpPr txBox="1">
            <a:spLocks noChangeArrowheads="1"/>
          </p:cNvSpPr>
          <p:nvPr/>
        </p:nvSpPr>
        <p:spPr bwMode="auto">
          <a:xfrm>
            <a:off x="5467350" y="2424113"/>
            <a:ext cx="3765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Segoe UI Semilight" charset="-52"/>
              </a:rPr>
              <a:t>Охват экспертной выборки</a:t>
            </a:r>
          </a:p>
        </p:txBody>
      </p:sp>
      <p:sp>
        <p:nvSpPr>
          <p:cNvPr id="23560" name="TextBox 15"/>
          <p:cNvSpPr txBox="1">
            <a:spLocks noChangeArrowheads="1"/>
          </p:cNvSpPr>
          <p:nvPr/>
        </p:nvSpPr>
        <p:spPr bwMode="auto">
          <a:xfrm>
            <a:off x="5235575" y="3171825"/>
            <a:ext cx="4237038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>
                <a:latin typeface="Segoe UI Semilight" charset="-52"/>
              </a:rPr>
              <a:t> Банки и филиалы, представляющие все федеральные округа РФ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>
                <a:latin typeface="Segoe UI Semilight" charset="-52"/>
              </a:rPr>
              <a:t> Кредитные организации различного размера и специализации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9"/>
          <p:cNvSpPr>
            <a:spLocks noChangeArrowheads="1"/>
          </p:cNvSpPr>
          <p:nvPr/>
        </p:nvSpPr>
        <p:spPr bwMode="auto">
          <a:xfrm>
            <a:off x="0" y="6145213"/>
            <a:ext cx="9906000" cy="712787"/>
          </a:xfrm>
          <a:prstGeom prst="rect">
            <a:avLst/>
          </a:prstGeom>
          <a:solidFill>
            <a:srgbClr val="800B6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grpSp>
        <p:nvGrpSpPr>
          <p:cNvPr id="24578" name="Group 44"/>
          <p:cNvGrpSpPr>
            <a:grpSpLocks/>
          </p:cNvGrpSpPr>
          <p:nvPr/>
        </p:nvGrpSpPr>
        <p:grpSpPr bwMode="auto">
          <a:xfrm flipH="1">
            <a:off x="8848725" y="6135688"/>
            <a:ext cx="1057275" cy="720725"/>
            <a:chOff x="0" y="2744"/>
            <a:chExt cx="1740" cy="1576"/>
          </a:xfrm>
        </p:grpSpPr>
        <p:sp>
          <p:nvSpPr>
            <p:cNvPr id="24586" name="Freeform 45"/>
            <p:cNvSpPr>
              <a:spLocks/>
            </p:cNvSpPr>
            <p:nvPr/>
          </p:nvSpPr>
          <p:spPr bwMode="auto">
            <a:xfrm>
              <a:off x="648" y="2744"/>
              <a:ext cx="1092" cy="1576"/>
            </a:xfrm>
            <a:custGeom>
              <a:avLst/>
              <a:gdLst>
                <a:gd name="T0" fmla="*/ 0 w 181"/>
                <a:gd name="T1" fmla="*/ 0 h 176"/>
                <a:gd name="T2" fmla="*/ 181 w 181"/>
                <a:gd name="T3" fmla="*/ 176 h 176"/>
                <a:gd name="T4" fmla="*/ 0 60000 65536"/>
                <a:gd name="T5" fmla="*/ 0 60000 65536"/>
                <a:gd name="T6" fmla="*/ 0 w 181"/>
                <a:gd name="T7" fmla="*/ 0 h 176"/>
                <a:gd name="T8" fmla="*/ 181 w 181"/>
                <a:gd name="T9" fmla="*/ 176 h 1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7" name="Freeform 46"/>
            <p:cNvSpPr>
              <a:spLocks noEditPoints="1"/>
            </p:cNvSpPr>
            <p:nvPr/>
          </p:nvSpPr>
          <p:spPr bwMode="auto">
            <a:xfrm>
              <a:off x="0" y="2744"/>
              <a:ext cx="1400" cy="1576"/>
            </a:xfrm>
            <a:custGeom>
              <a:avLst/>
              <a:gdLst>
                <a:gd name="T0" fmla="*/ 0 w 254"/>
                <a:gd name="T1" fmla="*/ 12 h 176"/>
                <a:gd name="T2" fmla="*/ 213 w 254"/>
                <a:gd name="T3" fmla="*/ 176 h 176"/>
                <a:gd name="T4" fmla="*/ 168 w 254"/>
                <a:gd name="T5" fmla="*/ 0 h 176"/>
                <a:gd name="T6" fmla="*/ 254 w 254"/>
                <a:gd name="T7" fmla="*/ 175 h 1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76"/>
                <a:gd name="T14" fmla="*/ 254 w 254"/>
                <a:gd name="T15" fmla="*/ 176 h 1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79" name="Rectangle 47"/>
          <p:cNvSpPr>
            <a:spLocks noChangeArrowheads="1"/>
          </p:cNvSpPr>
          <p:nvPr/>
        </p:nvSpPr>
        <p:spPr bwMode="auto">
          <a:xfrm flipH="1">
            <a:off x="0" y="0"/>
            <a:ext cx="9906000" cy="698500"/>
          </a:xfrm>
          <a:prstGeom prst="rect">
            <a:avLst/>
          </a:prstGeom>
          <a:solidFill>
            <a:srgbClr val="115A1F">
              <a:alpha val="9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188" y="112713"/>
            <a:ext cx="32337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Segoe UI Semilight" charset="-52"/>
              </a:rPr>
              <a:t>СПАСИБО ЗА ВНИМАНИЕ!</a:t>
            </a:r>
          </a:p>
        </p:txBody>
      </p:sp>
      <p:pic>
        <p:nvPicPr>
          <p:cNvPr id="24584" name="Рисунок 38" descr="NAVO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8" y="2463800"/>
            <a:ext cx="2417762" cy="164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0850" indent="-450850" algn="r">
              <a:defRPr/>
            </a:pPr>
            <a:fld id="{E9D4ED12-3336-4EA2-8B08-A053FE08DD95}" type="slidenum">
              <a:rPr lang="ru-RU"/>
              <a:pPr marL="450850" indent="-450850" algn="r">
                <a:defRPr/>
              </a:pPr>
              <a:t>8</a:t>
            </a:fld>
            <a:endParaRPr lang="ru-RU"/>
          </a:p>
        </p:txBody>
      </p:sp>
      <p:pic>
        <p:nvPicPr>
          <p:cNvPr id="24589" name="Picture 2" descr="http://www.globalforumfactory.ru/images/upload/FinanceDirectorofBank/ASR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1738" y="2222500"/>
            <a:ext cx="2582862" cy="258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so-l.ru/public/images/b2_log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4784" y="2641601"/>
            <a:ext cx="2045916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NAVO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3573</TotalTime>
  <Words>751</Words>
  <Application>Microsoft Office PowerPoint</Application>
  <PresentationFormat>Лист A4 (210x297 мм)</PresentationFormat>
  <Paragraphs>124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Segoe UI Semilight</vt:lpstr>
      <vt:lpstr>Calibri</vt:lpstr>
      <vt:lpstr>Wingdings</vt:lpstr>
      <vt:lpstr>Candara</vt:lpstr>
      <vt:lpstr>Cambria Math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Onegin Dmitry</dc:creator>
  <cp:lastModifiedBy>Дмитрий Штатов</cp:lastModifiedBy>
  <cp:revision>205</cp:revision>
  <dcterms:created xsi:type="dcterms:W3CDTF">2013-11-19T18:31:58Z</dcterms:created>
  <dcterms:modified xsi:type="dcterms:W3CDTF">2014-09-04T20:46:43Z</dcterms:modified>
</cp:coreProperties>
</file>