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7" r:id="rId2"/>
    <p:sldId id="258" r:id="rId3"/>
    <p:sldId id="259" r:id="rId4"/>
    <p:sldId id="260" r:id="rId5"/>
    <p:sldId id="261" r:id="rId6"/>
    <p:sldId id="263" r:id="rId7"/>
    <p:sldId id="264" r:id="rId8"/>
    <p:sldId id="265" r:id="rId9"/>
    <p:sldId id="266" r:id="rId10"/>
  </p:sldIdLst>
  <p:sldSz cx="12192000" cy="6858000"/>
  <p:notesSz cx="6797675" cy="987425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82" d="100"/>
          <a:sy n="82" d="100"/>
        </p:scale>
        <p:origin x="-110" y="-1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B94A28-2BE2-495C-A53F-4A009ADD1B20}" type="datetimeFigureOut">
              <a:rPr lang="fr-FR" smtClean="0"/>
              <a:t>03/09/2014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5075"/>
            <a:ext cx="5921375" cy="3332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450" y="4751388"/>
            <a:ext cx="5438775" cy="38893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37895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8" y="937895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1DEEC3-FC41-45FB-A602-6B4EA93D8D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47748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1DEEC3-FC41-45FB-A602-6B4EA93D8D1B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7042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644E-1887-4AE5-9571-A3FFBDA7C958}" type="datetime1">
              <a:rPr lang="fr-FR" smtClean="0"/>
              <a:t>03/09/2014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46A1F-B6CA-48B9-95FB-371FC5E911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0053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7A804-02C8-414E-8C48-01BD651BE40F}" type="datetime1">
              <a:rPr lang="fr-FR" smtClean="0"/>
              <a:t>03/09/2014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46A1F-B6CA-48B9-95FB-371FC5E911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8109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6C8F0-8B75-46A7-A00C-A4646C457522}" type="datetime1">
              <a:rPr lang="fr-FR" smtClean="0"/>
              <a:t>03/09/2014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46A1F-B6CA-48B9-95FB-371FC5E911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423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1A739-3875-4AB7-9E5E-7DF2049C4B5C}" type="datetime1">
              <a:rPr lang="fr-FR" smtClean="0"/>
              <a:t>03/09/2014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46A1F-B6CA-48B9-95FB-371FC5E911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9932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3E962-26AE-4138-AA38-CB112332C323}" type="datetime1">
              <a:rPr lang="fr-FR" smtClean="0"/>
              <a:t>03/09/2014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46A1F-B6CA-48B9-95FB-371FC5E911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9588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9A0B1-B89C-4AE7-A5A3-FBB50C153934}" type="datetime1">
              <a:rPr lang="fr-FR" smtClean="0"/>
              <a:t>03/09/2014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46A1F-B6CA-48B9-95FB-371FC5E911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7115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864B8-76E9-4F84-91A7-1DAD6DC82C17}" type="datetime1">
              <a:rPr lang="fr-FR" smtClean="0"/>
              <a:t>03/09/2014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46A1F-B6CA-48B9-95FB-371FC5E911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0020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D1DAE-770A-4B27-B4BB-CD5FD19696A7}" type="datetime1">
              <a:rPr lang="fr-FR" smtClean="0"/>
              <a:t>03/09/2014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46A1F-B6CA-48B9-95FB-371FC5E911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2227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51C0A-E45C-4778-A4BF-F9DEEE12D3E9}" type="datetime1">
              <a:rPr lang="fr-FR" smtClean="0"/>
              <a:t>03/09/2014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46A1F-B6CA-48B9-95FB-371FC5E911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9715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86670-A9DB-4719-B0F7-00C4EB0E5A1E}" type="datetime1">
              <a:rPr lang="fr-FR" smtClean="0"/>
              <a:t>03/09/2014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46A1F-B6CA-48B9-95FB-371FC5E911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2745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3914C-9866-479A-9E2D-2B3831498688}" type="datetime1">
              <a:rPr lang="fr-FR" smtClean="0"/>
              <a:t>03/09/2014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46A1F-B6CA-48B9-95FB-371FC5E911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6258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320FC1-8894-4724-8BE1-9BF0C8668FCF}" type="datetime1">
              <a:rPr lang="fr-FR" smtClean="0"/>
              <a:t>03/09/2014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C46A1F-B6CA-48B9-95FB-371FC5E911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7842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80931" y="579730"/>
            <a:ext cx="7361852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 err="1"/>
              <a:t>Новая</a:t>
            </a:r>
            <a:r>
              <a:rPr lang="fr-FR" dirty="0"/>
              <a:t> </a:t>
            </a:r>
            <a:r>
              <a:rPr lang="fr-FR" dirty="0" err="1"/>
              <a:t>система</a:t>
            </a:r>
            <a:r>
              <a:rPr lang="fr-FR" dirty="0"/>
              <a:t> </a:t>
            </a:r>
            <a:r>
              <a:rPr lang="fr-FR" dirty="0" err="1"/>
              <a:t>банковского</a:t>
            </a:r>
            <a:r>
              <a:rPr lang="fr-FR" dirty="0"/>
              <a:t> </a:t>
            </a:r>
            <a:r>
              <a:rPr lang="fr-FR" dirty="0" err="1"/>
              <a:t>надзора</a:t>
            </a:r>
            <a:r>
              <a:rPr lang="fr-FR" dirty="0"/>
              <a:t> в </a:t>
            </a:r>
            <a:r>
              <a:rPr lang="fr-FR" dirty="0" err="1"/>
              <a:t>Европе</a:t>
            </a:r>
            <a:r>
              <a:rPr lang="fr-FR" dirty="0"/>
              <a:t> и </a:t>
            </a:r>
            <a:r>
              <a:rPr lang="fr-FR" dirty="0" err="1"/>
              <a:t>её</a:t>
            </a:r>
            <a:r>
              <a:rPr lang="fr-FR" dirty="0"/>
              <a:t> </a:t>
            </a:r>
            <a:r>
              <a:rPr lang="fr-FR" dirty="0" err="1"/>
              <a:t>централизация</a:t>
            </a:r>
            <a:r>
              <a:rPr lang="fr-FR" dirty="0"/>
              <a:t> в ЕЦБ</a:t>
            </a:r>
            <a:r>
              <a:rPr lang="ru-RU" dirty="0"/>
              <a:t/>
            </a:r>
            <a:br>
              <a:rPr lang="ru-RU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ru-RU" sz="3200" b="1" dirty="0" smtClean="0"/>
          </a:p>
          <a:p>
            <a:pPr marL="0" indent="0" algn="ctr">
              <a:buNone/>
            </a:pPr>
            <a:r>
              <a:rPr lang="ru-RU" b="1" dirty="0"/>
              <a:t>Выступление Официального Представителя Банка Франции в России и СНГ </a:t>
            </a:r>
          </a:p>
          <a:p>
            <a:pPr marL="0" indent="0" algn="ctr">
              <a:buNone/>
            </a:pPr>
            <a:r>
              <a:rPr lang="ru-RU" b="1" dirty="0"/>
              <a:t>г-на Бориса </a:t>
            </a:r>
            <a:r>
              <a:rPr lang="ru-RU" b="1" dirty="0" smtClean="0"/>
              <a:t>КИСЕЛЕВСКОГО </a:t>
            </a:r>
          </a:p>
          <a:p>
            <a:pPr marL="0" indent="0" algn="ctr">
              <a:buNone/>
            </a:pPr>
            <a:endParaRPr lang="ru-RU" b="1" smtClean="0"/>
          </a:p>
          <a:p>
            <a:pPr marL="0" indent="0" algn="ctr">
              <a:buNone/>
            </a:pPr>
            <a:r>
              <a:rPr lang="ru-RU" b="1" smtClean="0"/>
              <a:t>на </a:t>
            </a:r>
            <a:r>
              <a:rPr lang="fr-FR" b="1" dirty="0" smtClean="0"/>
              <a:t>XII </a:t>
            </a:r>
            <a:r>
              <a:rPr lang="ru-RU" b="1" dirty="0" smtClean="0"/>
              <a:t>Международном банковском форуме</a:t>
            </a:r>
            <a:endParaRPr lang="ru-RU" b="1" dirty="0"/>
          </a:p>
          <a:p>
            <a:pPr marL="0" indent="0" algn="ctr">
              <a:buNone/>
            </a:pPr>
            <a:r>
              <a:rPr lang="ru-RU" b="1" dirty="0"/>
              <a:t>«БАНКИ РОССИИ — </a:t>
            </a:r>
            <a:r>
              <a:rPr lang="fr-FR" b="1" dirty="0"/>
              <a:t>XXI </a:t>
            </a:r>
            <a:r>
              <a:rPr lang="ru-RU" b="1" dirty="0" smtClean="0"/>
              <a:t>ВЕК»</a:t>
            </a:r>
          </a:p>
          <a:p>
            <a:pPr marL="0" indent="0" algn="ctr">
              <a:buNone/>
            </a:pPr>
            <a:endParaRPr lang="ru-RU" b="1" dirty="0" smtClean="0"/>
          </a:p>
          <a:p>
            <a:pPr marL="0" indent="0" algn="ctr">
              <a:buNone/>
            </a:pPr>
            <a:r>
              <a:rPr lang="ru-RU" b="1" dirty="0" smtClean="0"/>
              <a:t>г. Сочи, 5 сентября 2014 г.</a:t>
            </a:r>
          </a:p>
          <a:p>
            <a:pPr marL="0" indent="0" algn="ctr">
              <a:buNone/>
            </a:pPr>
            <a:endParaRPr lang="ru-RU" sz="3200" b="1" dirty="0" smtClean="0"/>
          </a:p>
          <a:p>
            <a:pPr marL="0" indent="0" algn="ctr">
              <a:buNone/>
            </a:pPr>
            <a:endParaRPr lang="ru-RU" sz="3200" dirty="0"/>
          </a:p>
          <a:p>
            <a:pPr marL="0" indent="0" algn="ctr">
              <a:buNone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46A1F-B6CA-48B9-95FB-371FC5E91127}" type="slidenum">
              <a:rPr lang="fr-FR" smtClean="0"/>
              <a:t>1</a:t>
            </a:fld>
            <a:endParaRPr lang="fr-FR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2421" y="130629"/>
            <a:ext cx="3028950" cy="1449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26688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3050" y="15875"/>
            <a:ext cx="3028950" cy="1449031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67748" y="374456"/>
            <a:ext cx="8295302" cy="577267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	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Европейская банковская система диверсифицирована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017037"/>
            <a:ext cx="10515600" cy="5159926"/>
          </a:xfrm>
          <a:noFill/>
        </p:spPr>
        <p:txBody>
          <a:bodyPr>
            <a:normAutofit/>
          </a:bodyPr>
          <a:lstStyle/>
          <a:p>
            <a:endParaRPr lang="fr-FR" sz="2000" dirty="0" smtClean="0"/>
          </a:p>
          <a:p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Активы банков 17 стран зоны евро составляют </a:t>
            </a:r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</a:rPr>
              <a:t>34 триллиона евро 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(ЕЦБ) в </a:t>
            </a:r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</a:rPr>
              <a:t>5677 кредитных организациях. </a:t>
            </a:r>
          </a:p>
          <a:p>
            <a:r>
              <a:rPr lang="ru-RU" sz="2000" dirty="0" smtClean="0"/>
              <a:t>Европейские банки имеют высокий рейтинг по активам на мировом уровне: </a:t>
            </a:r>
            <a:r>
              <a:rPr lang="ru-RU" sz="2000" dirty="0" err="1" smtClean="0"/>
              <a:t>Креди</a:t>
            </a:r>
            <a:r>
              <a:rPr lang="ru-RU" sz="2000" dirty="0" smtClean="0"/>
              <a:t> </a:t>
            </a:r>
            <a:r>
              <a:rPr lang="ru-RU" sz="2000" dirty="0" err="1" smtClean="0"/>
              <a:t>Агриколь</a:t>
            </a:r>
            <a:r>
              <a:rPr lang="ru-RU" sz="2000" dirty="0" smtClean="0"/>
              <a:t> и БНП (Франция) занимают 3 и 4 место, </a:t>
            </a:r>
            <a:r>
              <a:rPr lang="ru-RU" sz="2000" dirty="0" err="1" smtClean="0"/>
              <a:t>Дойче</a:t>
            </a:r>
            <a:r>
              <a:rPr lang="ru-RU" sz="2000" dirty="0" smtClean="0"/>
              <a:t> Банк (Германия) находится на 8 месте, </a:t>
            </a:r>
            <a:r>
              <a:rPr lang="ru-RU" sz="2000" dirty="0" err="1" smtClean="0"/>
              <a:t>Сантандер</a:t>
            </a:r>
            <a:r>
              <a:rPr lang="ru-RU" sz="2000" dirty="0" smtClean="0"/>
              <a:t> (Испания) на 18 месте. </a:t>
            </a:r>
          </a:p>
          <a:p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</a:rPr>
              <a:t>Структура банковских систем в странах очень разнообразна 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и в большой степени она связана с историей каждой страны. Для Франции и Великобритании характерны крупные банки, немногочисленные и активные на международном уровне. Банки Германии более многочисленны и привязаны к регионам или промышленным конгломератам.</a:t>
            </a:r>
            <a:endParaRPr lang="ru-RU" sz="2000" b="1" dirty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Для Франции ключевые показатели такие: </a:t>
            </a:r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</a:rPr>
              <a:t>99% населения имеют счета в банках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, уровень сбережений составляет 15,1% </a:t>
            </a:r>
            <a:r>
              <a:rPr lang="ru-RU" sz="2000" dirty="0" smtClean="0"/>
              <a:t>доходов населения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. Объем кредитов физическим лицам и предприятиям составляет </a:t>
            </a:r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</a:rPr>
              <a:t>2 триллиона евро на апрель 2014 г. (т.е. более 75% ВВП).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</a:p>
          <a:p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В 2013 г. прибыль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Креди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Агриколь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составила 5,1 млрд евро</a:t>
            </a:r>
            <a:r>
              <a:rPr lang="ru-RU" sz="2000" dirty="0">
                <a:solidFill>
                  <a:schemeClr val="bg2">
                    <a:lumMod val="10000"/>
                  </a:schemeClr>
                </a:solidFill>
              </a:rPr>
              <a:t>, 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у БНП - 4,8 </a:t>
            </a:r>
            <a:r>
              <a:rPr lang="ru-RU" sz="2000" dirty="0">
                <a:solidFill>
                  <a:schemeClr val="bg2">
                    <a:lumMod val="10000"/>
                  </a:schemeClr>
                </a:solidFill>
              </a:rPr>
              <a:t>млрд евро 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и </a:t>
            </a:r>
            <a:r>
              <a:rPr lang="ru-RU" sz="2000" dirty="0">
                <a:solidFill>
                  <a:schemeClr val="bg2">
                    <a:lumMod val="10000"/>
                  </a:schemeClr>
                </a:solidFill>
              </a:rPr>
              <a:t>у Сосьете Женераль 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- </a:t>
            </a:r>
            <a:r>
              <a:rPr lang="fr-FR" sz="2000" dirty="0" smtClean="0">
                <a:solidFill>
                  <a:schemeClr val="bg2">
                    <a:lumMod val="10000"/>
                  </a:schemeClr>
                </a:solidFill>
              </a:rPr>
              <a:t>2,2 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млрд</a:t>
            </a:r>
            <a:r>
              <a:rPr lang="fr-FR" sz="20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евро </a:t>
            </a:r>
            <a:r>
              <a:rPr lang="fr-FR" sz="2000" dirty="0" smtClean="0">
                <a:solidFill>
                  <a:schemeClr val="bg2">
                    <a:lumMod val="10000"/>
                  </a:schemeClr>
                </a:solidFill>
              </a:rPr>
              <a:t>(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рост на </a:t>
            </a:r>
            <a:r>
              <a:rPr lang="fr-FR" sz="2000" dirty="0" smtClean="0">
                <a:solidFill>
                  <a:schemeClr val="bg2">
                    <a:lumMod val="10000"/>
                  </a:schemeClr>
                </a:solidFill>
              </a:rPr>
              <a:t>175% 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по сравнению с  </a:t>
            </a:r>
            <a:r>
              <a:rPr lang="fr-FR" sz="2000" dirty="0" smtClean="0">
                <a:solidFill>
                  <a:schemeClr val="bg2">
                    <a:lumMod val="10000"/>
                  </a:schemeClr>
                </a:solidFill>
              </a:rPr>
              <a:t>2012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г.</a:t>
            </a:r>
            <a:r>
              <a:rPr lang="fr-FR" sz="2000" dirty="0" smtClean="0">
                <a:solidFill>
                  <a:schemeClr val="bg2">
                    <a:lumMod val="10000"/>
                  </a:schemeClr>
                </a:solidFill>
              </a:rPr>
              <a:t>)</a:t>
            </a:r>
          </a:p>
          <a:p>
            <a:endParaRPr lang="fr-FR" sz="2000" dirty="0" smtClean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5" name="AutoShape 4" descr="data:image/jpeg;base64,/9j/4AAQSkZJRgABAQAAAQABAAD/2wCEAAkGBxQTEhUUEhQWFRUXFxcXGBUXFBoWGBYYGBUXGxoXFhUYHCggGBwlHBgXITEiJSkrLi4uFx8zODMsNygtLisBCgoKDg0OGhAQGywkICUvLCwsLCwsLCwsLCwsLCwsLCwsLCwsLCwsLCwsLCwsLCwsLCwsLCwsLCwsLCwsLCwsLP/AABEIALEBHAMBIgACEQEDEQH/xAAcAAAABwEBAAAAAAAAAAAAAAABAgMEBQYHAAj/xABMEAACAQIEAwUEBgYHBAoDAAABAhEAAwQSITEFQVEGImFxgRMykaEHQlKxwdEjM2JygvAUNEOSorLhFXOzwhYkU2N0g9Li8fI1RMP/xAAaAQACAwEBAAAAAAAAAAAAAAABAgADBAUG/8QALhEAAgIBBAAFAwMEAwAAAAAAAAECAxEEEiExBRMiQVEyYYEUcaFCkbHRM1LB/9oADAMBAAIRAxEAPwBsSZ50M+Nc29DFdMzgSa7MetGoIqEAk9TXZj1rorqJDsx60BJ611dUIdJ60GY0MUFQh0nrQSeprqPbtFpjkCSegA/kUG8csglJ6muk9aHr4Ej1G9ARUznkgEnrQEnrUzY7N3WAJKpoNGJkSQBIA03ox7M3Pt29JG7cjB+r1pPNh8jbWQTPAkmBzJMAeZO1SGB4Xce4FYMggksQdo0idDJI+NV7t1aayEsllJcB2CkmEB7syBuwP900TsZxzEWrlqwn6RHdUFpjouY7o26QNeY0OlYdXrJQyqy6qnPMibxmFe02V9+RGxHUUhNX3E4VLgyuoYTz5eI6VVeO4S3aYKmYEiTOqxrsTqTp1pdF4kr2oSXq/gFtG3ldEXNPMJw27cRnQSFIG+pPMDrGnxpDDWC7BQQNyWOyqBLM3gACfSmC9t7lu6fYwcMIVbTCJUT3yw1DsTmO41iNKv1eolWsQ7FqrUux0SfGgnxq14W3axdlLwtx7RcwnRuYElTrtVXu2WUlWEMNCDyNHS6yN+VjDQLanAJNdJ8aGK6K2FQBNB60aKAioQAz1oJNGrookCyaCaPQRQCEoCTR8tBFQAQ0e3NBFKWxRIPm3oBRmGpoIpQgV1DFdFEgFdQ10VCBYoKVeywAYqQDsSND5HnRWiANOsgzvyPl+NDKDgTrqNFARRFDWbRZgqiSafcTYWLWRdWPeZv3IIHWMzIPWh4OkZmG+w026n5CmXFbmZ4+qDB1OioJJkiRJJ11ByCayWy3S2lsVhZGFgbAb9xfVzmY/DSrj2e4IB7O+xBzJnVSPdzAFTPPQ/Oq/hMBKZjIZs2m3euHLJB2MTsY3POr+jgqIEKoygeC6CI5RVErGlhDpZEblyIgTLdQORI3Pl8KZ3cXClmtkd12LDLHeElvemN49aeYknTTQKT9bnEbW2HI8/xhniIAJYqAoEkmANwTLWOQIM+HMbqorBGzGeMcTbG4m5f5Oe4Ps2xoin0ifEmrR9G/DkF65ibzKosIcoLCRKtnuFd4CyAerHpVV4j2mt3r9xygQMxykKolQYUuFA7xESY+FL23VhIIYdRrWiPhdeoqfr9TJ57i+uA/aHthiMQ75bj27RYlbanJlWe7mK6loiZJ1pzw3thduZbOIAuj6t3RbiaaknZ1jeYPOSYqJxPDVbbunw2+H/xQcNwPs5LEFj02A9eu/oKNfhM4WJY4XugSvTTJ3F8SLI9tJCuAGPNlBBy+AJAnrAqLOGUiI+ZpWk7lzkok/IeddedFEFukkZ1OXSJW5xm8cN/RcwFrJk0UBsnNc3Q7HTYmkuH451GW7ce4oACZgCVGsjN7xHhMDpReH8Hv37Ny5YKu1t8htjRj3A3dnQnWI8D5VXf9p3FJDgCDBDDKQRuCNINc+Nuh3PbHDXwWtWtcmm9nOHriCWkFF3AOpPSNwKc43s6waLZBH7R1HhoNaznC8WysGBKMNmU7eo1qa4Rx29buBheZ7bPmuKx9oCGMsVJ1U7nSst1V8pu3TzTWPpLIuCW2a/JIla6KfcUxNp2DWwe8uYssFTqQQwMFWkes0zitNFvmw3Yx9mUzjteAkV1Hiuq4QJFdFHoIqBCRQRSkUGWoQTIpS0NKCKVtDSoQctuaCjsNTQRSBC11GiuIpiBacYDC+0cKfdGrEclG/wCXrTenmLb2VkIPfu6nwWCY+GvrVV09seOxorLIntHxE4nELat6IsGPsohGmnUj5GnJ61HcGwTIGa5HtHbWNQANFAPSIqSpaIbY5JN5YWuijRS+BtS46DXr5afztVspbVkVLLJC2vs7RO+UTAGYk66AbzNQDLLGDJn2YII94kl8hPMtmlW0OfxqX4zchFGn29Zy92Moz8pcrvUfw+331BmVUs0kZpaIzLs4jJDDXTlWBPhyZc/gnuH2O8iqNFloA5IIUQNteVWMCFA8B91RXCLclj0yoOe3eMetSxILKPHz/k1TJpJZHSC37Jk9xp7qg+zu8t9VYcmP36cqL9K/GzYwnsASHxDHlcVltplzk5mO5CrHQt0M3c2RPurqWM+wubQQNjqIC7dF664t9I/CcY+Ke8+HcWtVtMilkFpSSskTl96TMatViEKORNDausplSQeoNWThPDvZjM3vn/D4DxpXFcOtvuuvUaH/AF9a6UNDY47k8Mrdizgi8Lx1h+sGbxGh+Gx+VT81DWOCZbqtmzIDJBEHTUeB1ipo7mtul85Nxt/Ak9vsdTbGsyofZqS33dTHOjYq7kRmAnKJjrTbC8YtvpOU9G/A7U2oVc3sm8MEcrlE99HHaG1hRcS+WUXCpDZSwUiQS8aiZ3g7Ga0nDph7x9sgs3Z09oAjkgfVLb+hrI71hW3Hrz+NTPYfFphbt0u5i4EAJEgZS2jRy728cq8zr/Bra91teX+3+jbVqIvEWVDtJwi5g77WnUhZJttuHSe6QeekTzBpDDYo7qYP879avnavi9y/cv2FtW8VYGRkEAFCba627qkHNmLcydxqNKzEFlaDII0IIg+RFSl2OKk1hgljOC2cP4vB1OU9fqnzHKrNg8YH02bp18utZw2KGWefSnvBcVfyu4tvcs2wC7Ks+yBOhzcvLw8K6NOr3cW/3/2Uzr/6miRXRTHgnFlcrmAcHQakZtdpGoblVm4vwwqSyKQPrJHuHy6fdQlqYwt8qXHw/ZgVTcdyIcigijxXRWkqCRXZaPFdFQgmRStoaUWKVsjSogizjU0EUdtzQRVYQkV1GAoY6UckFsBZDNLe6vebUCY5CdyelMsTeN12uMInRR0UbRHp6AU94tkREsj9Ye9cPQHkAfDSfGq/xrFZLfd95u6PDqfh99Y5y3PI3RI4fVZ+B6jaaUiofhPHFeEeEYQAdlboP2T4VNVrra2rArC1JcNtQs8zr4xtI6+XjTBFkgdalbr5LZaDoJAUSTpoQPX5+Pep1EuNqHrXuRPEnzPodGYJmHeWF0PtF5AsxOn2ZnnTjhi6FtlYyBIICqJHs23giNOWQUxdtXMzlXJnX3gx0bOnTW4fTnUrhbEKE0GbKvdHdJcyxjccz+VZ58RwOuyycIsxaUncgudI98zqfT504cSCf50pPF421ayq9xELSqBnC5ssAhJOseHUUJuGPD7/AFrj+I2YxA00x9wFbaZMDTvssTHQ+AphxvCNfsG1bdrWYZS+dnIU5cwCkgd4Ll8AT6Pq6KxQ1t0I7Uyx1RfJj3bjA/7PayqXGu+0DlvaZRGUqBlyiRudydhUNhuN2296UPjqPiPxq1fTFwe+728Qq5rKW8jRqUbOxLMI0U5lE+HKsvr0uh8QuVUXuz+5jtrjufBdlYESCCOoMj40MVTLV5lMqxB8D/M1PcE4g9zMGg5QDMQTPlpXbo8QjZLa1hmaVbXKJK9bzKy9QR8RFVTFcOuW/eWR9oaj/T1q3TXCrtRpY3Yz2SM3EqGFx72/dbTodR8PyqawnHFOjjKeu4/MU4xXDLb6kQeq6H8jUTiuCOuqEOPg3wrF5ep0/wBPKHzGXZZsLiTGa22nUGQfwNHx9u1iBF9YfldT3h5g7jw+6qQl17baFkbny+INSuF48drgn9pd/wC7tRWpqtW2xYBsa5RKdnOwd3FYn2eZRaUZmvDUZZiFU65z9k7anbfYiMHw2wlklbVsyqg6s5PvO2knxY6DQaaCsm4XxOGD2LhVhzVsrDwI6eB0oOLNcxFw3blwvcIglojTQABQAo8AIrla7wiy2Wa5Zh8Ls0VXxjw1yW/iHYyzFy9hiyyjOtpSpsuwUkRpIDbaGBPTSoTh3a6/+jcXPaW9AyOBMRAGcDMCNNZPrU/9GdgixczOC5uSLYaciBRqF5SS2vOPhE4nhVq5iTetqbfeb2tsANbuENoy/ZJOpEEfE1k003KUtLcm8dZXTLLFheZEkEuhxmWYbUZhDevj4jQ8qGKUiuiu3FYSRibywkUEUeK7LRAJkUraGlBlpWyulFEDsNfWgo7rqaCKqyMFpxhAFBuN7qfM8hEGetJIkkAbnSlOPXAAuHXIyJqxAnMx5SZnXT0NVWz4whor3IoOWJZveYz5DkNh1nbn4VU+L4z2lwkaqO6vkNz6n5daneOYzJbie8/dHWObfhPUiqplGhEaDTy8xyn08qpGR12Sf5/k8qsHAOLFXW1dBZTAUgyy/mv3eVV5G5/z4fzr4b1Ndn7EsXOyiB5n8h99RcdELjww5mPhH+KY+7589ivxS7AGjZQS7FTEZCSFbme/Ajx11mh4Tai2Cfrd4+R0A2n7O2skga60w4m/eM5kZmCK+8hY95RooLZRA6EcqXLlLI2MISw1ufZmSZOY3U0Okge0X0f486snBkzXkPIBrhI2MaLIPMSagbFrvtc90gBFuIe62w1Uacv8VT2Exf8ARsPisU4U+zVVEGAxUaKOmZ2j1pZv1EXRn30ncW9tjCkytgeyG3v6G5t+1C/wVXsDxe9Z/U3bieCscvqh7p+FM71wsSzGWYlmPVmMk+pJpBzWGXqZenhGo9gO1d7E3HtYhlaEDK2UKxhgDmywDuOVXwmsV+jy9lxqD7aunxUsPmorQ+2vF/ZYUqDFy73B1C/XaP3e7PVq5eprXnKK9y+DzHIZe2+DaQS4Go1tSCPQmQfLnWZ9teF4ITfwV5QCe9hyrqQSd7WZduq8uWmgIJJCqpZmIVVUSWYmAAOZJMVo2D+jnCtZRMVaxBv/AF7lskQzMAQAdMg5EiTlc10dJRtlmPRVbJNcmFsam+z2isf2gPgP9aa8f4X/AEfEXbJDDIxjOIYodUJ81IPrTzhAi35kn8PwrsaZevJkn0TYNNseXCFrZ1GsRMjmPxo2GucvhS8V6BPzazP0yIwvHAdHWPEaj4bj51KWrqt7pB/nmOVVriuD9m+g7p1Hh1FNrV4qZBrlfrrqZOFizgu8uMui2XsOriGUHz/A7iorFcCG9to8G2+NJWONMPeGYfP41L2cYGti4QyIWKB2WELASVD7THKtHnabUfVw/uLtnHorF7DvbPeBXoRt6EU9wnG3XRu+PHRvjz9asUSOoPqD+dR+J4NbbVe4fDb+7+UUr0llb3VSJvT7HOD4mjnutlbkD3T6Hn6VOYXirLAYZgPQj8/WqLiuFXE2GYdV1+I3pTh3EmUwWJHQifnuKR6lL/mj+Q7M/SapZcMoYbEAj1o0U37A8WVkJZRKnKCd1BEg+XvCdxFTXEMFlOZR3T05f6VzoeIVTudS4+Cx0SUdxHZaArR4rordkoE8tK2dqKRStkaUckBbc+dBUstnfQEmdCqnnHMaUtg8AHkskgdBlE/wxXN/Wx+DT+nkR2GvCxbfEMNgVSRIzRq3oKgVJOr+8TJ8D09Bp8at/EcPZYAXEOS0JEEiI72wifWsw4rx9S92yqwPcDBp1+uJ8NVBG8TzpY3KbbBOtxRF8U4qLlwkjuDuofDXXwJ1PwpMQR18fjzHPyocRhUaMndOxVvdiBBB31I10589aZXrRtsVkSDDAMGEjcSNPhVgo7VRt/J6/wAirdwfBwqJrLGW5nXU6eA09Kq/Bk9pcAIOhzNpyGu/OSAK0HglnMzHoMvhrE5vD3dOcnlQb4D2yTvXMiltdATA3bTKQD8O96LUIujdxsuVZKNqC513PP2jgelSvF7gUAbyczHcsEgkepywPSq4ryuupd/uOvnqQfQ0IPAZIm+G2giju+zOrMDqDl+6QojzqwtwS3fwK2r6kq0XDDsneLSpld4k6HTaq3hL0/ohqCyWVnWSxCg9dhWg4i2FCiIiNNOQ/wDcaRvOWFLozfH/AEX2mP6G9cQnYOouAfDKQPOapHavspewLKLhDI+YK6ggSsZlYH3WGYaSefSt7sCbgHj8hUX2n4L/AE3CtZIAZ3L2nP1WDsymehXN6GqtqaLDEOzBK4qwVBJ9qggCSQWAIAG+hNWbj3CcdfvG4cLeg6IAhMIJKjTnGp8Samvos7NFTcxd5SrW89u2jCCrAEXHI6icg/j8K0gD3BHU+UAD8QKq8hSe59hU2uDPPo97Km2TicSlxHUlbSFcpWRDXCDqDBhfjzFaB7VQ05rv1R8X567bek0DHQ/vj5XgPwrkPe/hX7mrTHEVhCPl5MX+lzhyl7eKRmIYiy2Yaylq2yn/ABMPQVVuGkezEeM+cz+Na72v4euIVbL6BjE9G/oylSPJkHwrF+HEqzIwg8x0I3H89K06eWJFU1wSQeKkLVzMJqLY0bD4jKfA7/nXUou2S56ZTJZHmNwwuKVPoeh5Gq9hOF3blz2ar3hufqqOrHkPvq0TT3hWLCMQ2itueh5E+EUvidDlW7K1mS/kelrdiXQPD/o9tXRlGIZLoGoZAyv1KQQRHTXbzjQ+Idm7FzB/0NVy2ggCHmjCSLni06nrJ61A4ewxYZJzTpl3nwirlZRwo9rGeNY2/wDny0rwlmqsm1l9HV8qK6POmJS9hbr2mJR0Yqy7iesHQgjUHoafYXj/ACuL6r+IP51tnHOAYfFLF+0rEbP7rr5ONY8Dp4VhPHsPYt33TDXGu2lMB2A1POCNGAOzQJ6V39D4jOa9OV/gw20pdlgw2MS57jA+Gx+B1rr+DR9SNeo0Px5+tVFRT/C8UuLpOYdG1+e9dmOthNbbYlHltcpmlfRhw8revMdbSoNW0CvmkeGih/KancV2vwgu+zFwtLRmVSUHiW5jxE1mNzibm2bYLIrGXSYBI0E+WuhruFcPuXW/RrMES2yrr9ZuXlvXmtTpYS1MpV9PrBurm1BbjSsSveO2uoI2IOxEciKSIpLAYQ21yli3QclncLzj+etOYruU7ti3LkwTxueBOKVsjSgK0tYTT1q3IBTsj2ps44HLlS+BLoVXNruyNPeWTvuJ13qy2sNbjKcoHico26n+daw76OeEtexaOCyC2c5bJt0UGRvt5Zq3Wzdg+vgPjpXFlFZ4N6baKb9J3FbeFsrasgC65ksGzFYmJ6GQWH7gHOscC9K3DjvYOxjLzXrt++GJ2Hs4A6AFdNAo3+qKjm+ifDgyuJujTSURon4VbBpIrabZmS+Znx1JA01E/dRmVTuNesVfeI/R7bto9x8UQiKzsTYGgAmZ9pvFZ/YOYiBqYUTvJ2EzrV0ZJ9FbTXZZ+C21WyCvOSxiNQY08AAKuXC1yW1XTN7zToFzEHU+sRziq5w7CiUtiSNJjUkDf4mPjVkJhSdO6Dz7iHKDJb67SKWfwSHyRePuI2Y5iD3bYZhoYAZiANtlHkfGkEwLZlAAIVfeG0wTJ9SF9KcYjNKLcUXBuzdMxLMZHILHwoeGlTmdWILGCraCSZmdjv6U8uIgXLHvZXAlsTaU7Lnutz2hF1Hi1XLF3Rmjn+evPzph2RsktecgaZbY/H5laacd4wtosdyScq+ExPhpVD+ks9ybwZgsXkAKYI3mZ+4GnCvaHs+8+g6dEO3x+6oPszxc3bVwhYBdLfmDv8mqfXGOz/U0XSRp35/9APrTxi8Ct8iB9mFcZ2kzuN+5udPM0R1tSP0zwA2sH7KT8gD509IuFAQqEM2Yba5rgYc9tfhQlLst+jQmBAgRGYxz6T8BTAGbWVifasO82mU/9oNf56mk7ltMw/TEe79Q6/pDpv8Aw+tPCLmUfo0Ooy6DUSCJ16SfSiFbmb9ShOnIafpDEa9NfMUEQqvEMMDdtZXz/pknSImy2kHyI9KyztlwllWziUXQWLJuwNRLvbVz55Qp/hrWuKCLtnMgT9Ph4y85S6ASPGPmagXtK+Hy3QHQ4a2GI5hMcJU+h++mXHJDKC1JM1Pe03C3wV9rRBNvO4t3J95UcrBIEZl0BHl1FRzGtSnuRU1gfcPxOuVvQ/hUlVcJqV4djc3db3uR6/61v02o/ol+BJR9zRfo/wC0CI3sLwALGLd4+n6Jidh0PoeVTnajtdhcKxW5cm4BBtIMzg7gMNk3+sRWWRUVxTh5JLpqd2HU8yOp8K5XiHgkJ2O6H5X/AKaatS0trNP4F2yw+Oz2LieyLhkVGeRdRhBAYAQ5BPd+BNVDiv0bspPsLwMfVuCD/fXQ/AVV+DcOu4h8llC55kaBP2mbZf5itg4Xh7y2lXEXPauBGeIMcgT9cj7RAJ+dZNJptk3hcP8AyNbZlfcy7DdjcWbnszbyAb3GYFInkwmT4DWr1wLsrZw8NHtLo/tGG37i7L8z41YStdlroKCRncmyHx3Z+zduC46mfrQYD9M0a+og1IWrAUBVAVRsAIA9BTjLXRTKKTykBtsQy12Wl8lCEotgEAlL2RpXRStgaetQJG9jeCjDWFWAbjd54DTJA7uvSI9J51csNiAO6AxO0RBOn4z/AI1+zUVZmdc51P1p5wdfWPXwp5wq2ZLEHNyIPMhSWnTp91cyC9zZJombTNzDeYXrvGnnHknjA3M3NW57IfGY08W/w+hrR55bkaRDcuQ1O5M0FyZiLn3+f8+NWbSvcZ39LnFGSylgAg3iSe6Vm2hDNHm7IPIGssweINt1YCYPx9evjVn7ccU/pWLuNJa0h9mn2kVJBbxBbO3lFVl7DAxvmjLGzfkZIqxQwhd2TQ+zzq6m6pJDaBQO8QD3p+yJEE+HnT/Gspy231kxlT3UALTz1jWT0ouAwotWUt+6AsQPfuGG/ugmf9a7F3GGbuAKBlC7+8ZM/wAMzNJHmQXwhlb1zvbfU/VOkFtdugCkDSnaNGUXE1AJMadT66ZaZtbRgqwULGdNdSco09PnR8GLhNxlcOrEKg3iTAHwHWmt6FgaD2ZtezwgbYtnudN5Kz6ZazfG3y7sxMyTHkCYH3VpvaBxYwbAbLbCD0H/ALRWSPc06fzrSpchZfOyeHAw9vfvPcuHyVSg+eWpmB3zrpp6KgP3k0hwSzltWViMtlJ01m6wJn+4fjTq4Cbbbas42+1cKj5UwMHIQoQSf/qn5gUJuCW7zaaf833mKNd94d3lc5eKikXPdcx9v5KB+FQgcXBCjM2u/hoW09dPWjW7y5j320gc/wB6d/GKTuCCO7zP+SOlJiJfu8+v/drUIRHEr36W3lfMfaYViG5D9PMA+e/hUXH6Mhe6fY4oAHbuXg8/HX1pPtGwF9DEEW7bddmaNKHDXsygGGlcXPUBrcgeGsipgmQna7giYtLlthlYXsQUfeGYWHDeRzEEdJ51kWMwz2nNu4uV10I/EHmDuDzBrbnIOoO9y0YPLNgh+Nvl41Bdreza4pJWFvKO6x2YfYc9N4PI+Zq6tcZFl2ZKTQ+VPMJwe/dvGzbtO10GGSNV/eJ0UeJMVI8W7LX8K0Xl7p2uL3kJ+zm5HwPpNUyuipbc8/A6g8CeBxmbQ+9/m/18KeVGpa+yDproNfM0thsaCcp368t4EnYa6eNdTSa5S9E/7lc68cotHZzjvsR7Nx+jJJlRqpO5IHvD5/dVztXA6hlIZTsQZBrMRT7hvE7lhpQ6HdTqreY5HxGtabtMpcx7K0zQooYqN4Vx21egTkf7DHf91tm+/wAKlslYJRcXhjCWWiNcUMqllDMYVSQCx8BzpfLUTxbG2rVy27oXuJLKAY0ZSsFuQnXblVVjnsflrL9ho4z6uibt4PqfQUW/irSEIzqrMQAsy0kgCRuBJ3NU7iHaO/dkBvZr0SQfV9/hFQuJ0HOSd+fnNc2Phepve7UWY+yNHnVw4gjTHtgCIAPWfw5UnZGnrTLhXHLd+3bzOgvZcrIWAYldMwXcg7+pFSllBHrWajWT005QvyPZUppOAUIS0BTv1jmPz+Z6VIIIGx23nkNzvzppg8ISSQjblRrzgGd+hn+KlsXYuBGa3admCyqzuBtuY1PWuhFYK5sq/avipNwIo0TmLzLvpsrg6aCfCqziMe6rmm6OjC/cOUmRt7UjrOkSKnbnZ9wn6TAYo3DmDMLywWJJUAC7rpqTG4qq8XTJcNsC5bZYzJcYtLFQZ94gaRsfrU0VllTGM7SY6ONvJvl8DUn2ewue9yUWxnII0BHusnUzOn7NReXeBB+wfdbyOw/1q1dk8PFokKzMxJCtsgEgT11BPkaex4QYrksIYwSvdGs3X3M5vd+RqPvW7mVQjZiSWOu+bYazyH+KnONAOlx5ZjlAXZe8dNPOPhTQ2gXLI40iBtt3VHyWkrXuSbCYvFZc7sshVJB2MiApHrFPuyuES5cw6JmAL+0I5wmu/TQ/GorGPdRAFGbMw8e6qmdtdSVq29hLc4piFgW7UGBprGnhrNCx8hiSH0j4jLYVJnMT6xA/A/Gs1tpmZUG7Mqj+IgfjVu+knEzfVBsoH3D8zVf7MWc+MsLv+kDbT7ktt/DQiRmp2QAz9AVXfklsN97GiLbPs7YO59jPnIY/caHOfYufte3Mx9pyqn4RS18w6iNmY+gtsv3kVAsTynN/CD/ec/8AppC6pyP/AOZ/nIp0nvN/5Y26Zj+NNRBt8tcp/v3J/GjkAe9mzb/bPLoJpO2Gl/3vD/s1o973txtc/wAy0RBq+o9//wDmlQhTu1c+1tyJHsU/zNURh7mUypg677HMCD8qmO1Cn2log/2CafxN/PrUIrbSOlWLoQnMFic0BtT+h16kK6fc3zqbsYAn3tB05/6VUMCYdIOkqI22YGtAtNIBrmeJau3T1ry/f3L6YRm/UFs2FWcoAncxqY2k8/Wm/EMOrgq6hlYQVYSD4EGntJ4gaV5mNk3Pc3lm/CSwUW32Bsi8zFmawykCwSe65EZvaAyYExOskGdKN2u4LatcMxKWbYUBVcxuxR1Mux1YwOZq3Ux41hPa4e9aG9y1cQebIQPnFdGGqsc47nwmipwWHgwnh3FivduSRsG5jz6ipxHBAIIIOxGoqo4hWVirAqw0ZSIIPMEHY05wuNZNtB05H0r2Om18ocT5RzpV56LOaluG9or9qBmzqPqvr8G3Hxiq1hOKI8fVPQ/gedOzeFdVSrtWVyU4aZecL2wtH9Yj2z1Azr8oPyqC4nxBbtxnnTZZB0UaD47+pqAe6fKkWf1qr9PFPgJMHGIuoObwH50yvYzMZP8APkKbIjHZSaff7NlQQxzcwVAjy7xJ18BRUYxYyIviXfTy1/MVrfBrRt2LaT7qIDOuoUTr5zVA4X2ee7dVSwykgsQJhRvz57etafYwwjnvXnfG9NO6cXVhfPOP2NentjDO4cZwNAL2xEwf42286guOcWXNkP8ATQAQ02S692ICkrBaZHgCR0qF7OcZvi2EdMQTGvtLNwE+IaCMu2kz4nWkcTicQb6Ogugo8+0NktGhDMFZSu0gCOnOnyipph+KcWZMgW5xPRSbxuPfQI0jXvbSTH41VLlxmlmPtJMliZaTzJOpPz7tTWPv4q4gm5ccXAHa21sAiMuVXZVEtAQkcjvqKif6I06o6HrlMH5R/wDarIYFEUtZyFAzgkCJhkJMAjy/5a0GzZK2wrEW0CxH1mAU79TE/lVW4BgHa9mKiU1W5O8mNR1iT61bEw4GrHMY1J25cvn8arslljxXAg122C0A90Hvc5zRPnJn4009mmXRt9Negj8x8KZY3EHLpoXYtHQe6un8Wg/ZoDeJZU02E6ddTHoVHpTRkkhWh02Hue2t5WGRB3hPU5yYOmxA9DV/+jq2fZ3bjDV3AnNyE6RyIPPnIrMMLdh713XvT6ZiAAP4dPQ9K1rs43s8ADOyuScpHePLUaxIE1W3ljJGedrL/tMVcadJ/wBfxpz2AQf0lrmsWrTt5TAnXwLVX8ZezOzToWJHqdPlUj2evlLd9lJGZQhjnmBAHzpl0A09EYW7Snf9AD5hgzfcaUvElx+5cP8AedAPuNVAceusy/pD75MwPqKVY7fzNcONXs3v6hbSnRepLDbSBIqELeh1c885+Atr+NNwv6K3PSwPmtVxeM3RIz6nOfdG8oOnjTf/AG3e2zDux9VeWWOXWaJC2XFGYfu3Pmy0W2QC+v1z/wANKrd3i92ZzDZh7o2n/QUQcXuSTI1b7I39kx/5RRIN+1QBezr/AGKj5sfwHxqCIYDrp59KV49xFi1vNBi2saR16Uwt4sacoEden5UyYrQ9VwCDtBP4a1ouDQwZ2kxWeYF7TGb9xLdpcuZmYKefcXmWPh51J8V+km0ojC2zc5B3m2o8QsZm9ctc7xBKyHl4+5fStr3F4imGIuyfAbfnWLce7V4nENFy62X7CdxP7o3/AIppjhu0mJt/q790eHtGYf3WkfKuatDxwzR5iNyJrjVB7B9p8Tib7W7zKyLbZ5yAMCHRRqsT7x5VfRWayp1y2sdNNZKt2u7H2sUy3goFxSucDT2yDdSRs8aBvTxDrj30ZYC1FyzbciJym8zKw+/51X+0XabF2lQq1tc2ZWAtA5HUkFczE5tugrS+FXhiOHWLgGr2lJ/eiGjp3ga7OmjbCOJ9Gabi3wea+PcLOHvNbOo3U9VnSfH8qRw+PddJkdDr8DWg9r+zNzE3gLIBdUckFgsqupgnQnnHnUDguweJdsuUA7wXtjlOkvrp0rfCxxeU8FLQywPErJ/WZlPlK/Ea/KpaxjbAMBl23GtT3DPouO91wPAd/wDIfM1FfSV2PtYS1au282ZnKMDqD3AQdBCxB883ga2LWWf1CbUN7WLW3IO2jKRroabYvi4JGXkeup1n0qrYTCl2AmJ8JqZv4L2YUiSNiT15fKfhS2a6SjmKDGCbwWfsoLmKGIQ3rlvuoVNtsh3fcj3uWmgrUOF4pUtqmvdAXXWYUCZ9KzX6N2Htbo62x8mH51odjCMRIGk/zzryPiOpslY1JvB0KoJLgjuzITE3SBcuhRmJIvXxOXKGMtcIIzMvLn4UftRx+yb6Il65qDrau3VUhAWdgbRAMAxJ5ow5VULFruMgv2wuVVAy31kalixNjcksI1989BXHC2pY+1s6gWwT7dYtAyTpaBzEgEiY1brXoXgwkj/0kTScRillGuEf0rEgi2piYZZkkEa9V60k/atACTisSMtsXG/61f0zEBB+pO+ZD1htqhcdw5Lub9LZXO6q5ztmFhIhASmp0XT/ALsU1ucOzEG5cw5D3va3ALyxkQRbtAGJHeYf3fGAglmxHaYoCWxN/TKNbztNx9QoBwxkQG16p41XO0/HXuOyC+7BXCauCC31v/1xoDz1BkUXFWv1bG9h2ys95/8ArFsZ7v1Ae9tIBn9tqgBlAaXQsFMd9TLsfeBmNBr50QNiwxhkD2h1JA0TYbt+q8fvp1w/iBLp3wZMw2QAgHZjlUgEgjcedQ7ryBXRco/SLqW359Cw9BTnCYNSGBYEwiKAy94bkTmkSdP4jTAN5sdlMOVEWkYGO8r3Ibu7iCRG9OX4ECIPtoPL+l34gHpBFUnhvafEWcI2W5bUKQlrMM4SQSQx5EgtvtAEQDTvsx2rFu4lu9c7htOzOXLzebI0Qe8AIKjlKnrUITr9kMPH6oxE/rW/G1RU7MWgIVXA0JAvECeRg2d9KsF/HWyrRcTUBR3gNDpPUaN6RTO1xrDhmU3kmQYNwsI2PfbxB05eoo5IRY7NJ0uDcaXftb/2fOgbs6szN2ZOvtFPX9jz+NTg4vYP9tb3+2o/HwoX4jaUSbqASROdd5Om9QhAHs8J967z+svrypE8BAnv3BOupTWPPxqwHi9gf21vTT3xvppUfj+PWABF1SCMvdadddwAfnG/jUAR7cB/bubR/Z0Q8CP27m8/2e+Ujr0JHrUzjOP4dILXk722U55AJkwk6aGitxzDgZvbW4jP74kr4LMk6ERvNQhXsT2ZV4zNcMCPqCAOWjU3/wCilsbe0+Kf+qrB2e4uL9hHJhoAYHQh8isR/i+VO7mKVRJIiPyqEKkezNs83Pqh/wCaqj2uWzbbIrBXQqpQWbdswbeYFnt6sNpJ61buNdoXtWSyGCPZz9eFzwxMARoayrjfEXv3WuOBmMTBJBjoWJNLPlBELi6nnRQtO+D4UXbtu2z+zDnKHIzAE6gRp1jwJq/2ew+EtCcReJ/edbKnyEz86wX3RqeH/CLoRclwNPoqs96+/wCyi/EsT/lFaNZMwPEVAdnrmEzmzgwsxmbIrRA0lrje8deRJqwexKldzryiB5kkfdXP8m667eovHHZfujCOGyg9vcMYxC/YvC6oA0Fu6gLE+JuF/Qcucb2E7TX8OfZ22LI29kyykk/VX6rHqPWat3bbDTcAkgXrDpA+tctsCk/sxcaZ07o3MVAfQzwwXMa1x4y2VkDrcYwnwAY+YFd58NmQsnE3NnEWrrLlh1LrMwraOpPOFLUm7JhsSTcMezYwRHeiIGo+w0elS3bnCe9pO+noaj7OBtYpbFy8RDBVZZOZntK6ZtCDrA28D4Uj+RgmN7a5iUwlou0HUjWOuUaxtVf4pwzG420zOCy5SwA90FQTA196OWu9S2HxvD8JJwuH9pcyXWFxpBYWycw9o4LDYmMsQB4UqO0l+/bvrbYW29lbvWig1ZCMtwEtOqsYkR7tHkjwZh2R4Q+Ixduym7nfkqjVnPgBJ+A51o3bLs4iWjZUQsd0nfMNnPjO9RH0csLeIa7pmaE0MwJlhPiY+FaZ2qwXtLWcdJqN+wIr3KF9F3Bclq5eYd52yCeS2yQfixI/hrQsPt61kPG+1eMwxFq2yLbjun2alt9ZJnWTO3OoI9sMcdf6VdHkQo+AFce/RW2Tcm0ao2xisG2W+X7rf81HPu/wH72rq6uyzMDZ2/h/Gjv+A/ChrqhCO49+pby/CsaxvvN511dTIR9jC5vXWtz5j766upgD/hn6pP8AeL/lFPcP/wDlrP8A4q1/xUrq6oA9Hnb+egryz2w/r+L/APFYn/jvQ11CPZH0RVn8/uNFwvvj938a6upyIkLf4fhTrD11dQGFcPs3mPupW3+P4UNdUIX3sJ/V3/3rf5EqYx/uH0++urqDFKV2l/U3v4f84rPm94UNdSMLHPDP1lr99fxqb7bf1/E/vj/OKCuqh/WiyP0stnYH9Vf/AN1+IrS8J+qt+SfcK6urVV9JUUriP9Z9X+8Uj9CP9YxPlb/zXKGuqufbLPgvnbb3az/s3/XF/h/41dXUH9ISNu/rk/fxf/BWnHZD9ZZ/8Jjf+Lcrq6nfQi7IjsP+suf7+5/mFblif6p6V1dVb7HRgv0he8v7zfcKp4oK6kn2Mf/Z"/>
          <p:cNvSpPr>
            <a:spLocks noChangeAspect="1" noChangeArrowheads="1"/>
          </p:cNvSpPr>
          <p:nvPr/>
        </p:nvSpPr>
        <p:spPr bwMode="auto">
          <a:xfrm>
            <a:off x="-3175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46A1F-B6CA-48B9-95FB-371FC5E91127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71216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3050" y="15875"/>
            <a:ext cx="3028950" cy="1449031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00469" y="337133"/>
            <a:ext cx="5394649" cy="577267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r-F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Кризис </a:t>
            </a:r>
            <a:r>
              <a:rPr lang="fr-F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2007-2008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гг. и </a:t>
            </a:r>
            <a:r>
              <a:rPr lang="fr-F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его последствия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28870" y="1250302"/>
            <a:ext cx="10515600" cy="5159926"/>
          </a:xfrm>
        </p:spPr>
        <p:txBody>
          <a:bodyPr>
            <a:normAutofit lnSpcReduction="10000"/>
          </a:bodyPr>
          <a:lstStyle/>
          <a:p>
            <a:endParaRPr lang="fr-FR" sz="2000" dirty="0" smtClean="0"/>
          </a:p>
          <a:p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</a:rPr>
              <a:t>Существующая система надзора уже не удовлетворяет всем требованиям. 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Это связано прежде всего с тем, что кризис оказал </a:t>
            </a:r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</a:rPr>
              <a:t>сильное давление на государственные и частные финансы 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отдельных стран, разрушив доверие к банкам этих стран. </a:t>
            </a:r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</a:rPr>
              <a:t>Единый механизм надзора уменьшит зависимость между банками и </a:t>
            </a:r>
            <a:r>
              <a:rPr lang="ru-RU" sz="2000" b="1" dirty="0" smtClean="0"/>
              <a:t>государствами</a:t>
            </a:r>
            <a:r>
              <a:rPr lang="ru-RU" sz="2000" dirty="0" smtClean="0"/>
              <a:t>, 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повысит уровень </a:t>
            </a:r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</a:rPr>
              <a:t>общего доверия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. </a:t>
            </a:r>
          </a:p>
          <a:p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Функция контроля, которая ранее принадлежала национальному надзорному органу, теперь переходит в ЕЦБ. В своем выступлении на открытии Европейского банковского конгресса «Будущее Европы» 22 ноября 2013 г., Марио Драги напомнил, что основной целью ЕЦБ является </a:t>
            </a:r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</a:rPr>
              <a:t>прозрачность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для всех сторон, инвесторов, государств, граждан и пр. </a:t>
            </a:r>
            <a:endParaRPr lang="fr-FR" sz="2000" dirty="0" smtClean="0"/>
          </a:p>
          <a:p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В этих условиях, основные причины выбора в пользу ЕЦБ следующие: </a:t>
            </a:r>
            <a:r>
              <a:rPr lang="fr-FR" sz="20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</a:p>
          <a:p>
            <a:pPr marL="0" indent="0">
              <a:buNone/>
            </a:pPr>
            <a:r>
              <a:rPr lang="fr-FR" sz="2000" dirty="0" smtClean="0">
                <a:solidFill>
                  <a:schemeClr val="bg2">
                    <a:lumMod val="10000"/>
                  </a:schemeClr>
                </a:solidFill>
              </a:rPr>
              <a:t>     - 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Его </a:t>
            </a:r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</a:rPr>
              <a:t>независимость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по отношению к государствам;</a:t>
            </a:r>
            <a:endParaRPr lang="fr-FR" sz="2000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0" indent="0">
              <a:buNone/>
            </a:pPr>
            <a:r>
              <a:rPr lang="fr-FR" sz="2000" dirty="0" smtClean="0">
                <a:solidFill>
                  <a:schemeClr val="bg2">
                    <a:lumMod val="10000"/>
                  </a:schemeClr>
                </a:solidFill>
              </a:rPr>
              <a:t>     - 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Его </a:t>
            </a:r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</a:rPr>
              <a:t>компетентность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, поскольку это единственный орган, который располагает возможностями для анализа банков и рынков всего ЕС; </a:t>
            </a:r>
            <a:endParaRPr lang="fr-FR" sz="2000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0" indent="0">
              <a:buNone/>
            </a:pPr>
            <a:r>
              <a:rPr lang="fr-FR" sz="2000" dirty="0" smtClean="0">
                <a:solidFill>
                  <a:schemeClr val="bg2">
                    <a:lumMod val="10000"/>
                  </a:schemeClr>
                </a:solidFill>
              </a:rPr>
              <a:t>     - 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Четкое </a:t>
            </a:r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</a:rPr>
              <a:t>распределение его функций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, между денежной политикой и надзором, который ему поручен.</a:t>
            </a:r>
            <a:endParaRPr lang="fr-FR" sz="2000" dirty="0" smtClean="0">
              <a:solidFill>
                <a:schemeClr val="bg2">
                  <a:lumMod val="10000"/>
                </a:schemeClr>
              </a:solidFill>
            </a:endParaRPr>
          </a:p>
          <a:p>
            <a:endParaRPr lang="fr-FR" sz="2000" dirty="0" smtClean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5" name="AutoShape 4" descr="data:image/jpeg;base64,/9j/4AAQSkZJRgABAQAAAQABAAD/2wCEAAkGBxQTEhUUEhQWFRUXFxcXGBUXFBoWGBYYGBUXGxoXFhUYHCggGBwlHBgXITEiJSkrLi4uFx8zODMsNygtLisBCgoKDg0OGhAQGywkICUvLCwsLCwsLCwsLCwsLCwsLCwsLCwsLCwsLCwsLCwsLCwsLCwsLCwsLCwsLCwsLCwsLP/AABEIALEBHAMBIgACEQEDEQH/xAAcAAAABwEBAAAAAAAAAAAAAAABAgMEBQYHAAj/xABMEAACAQIEAwUEBgYHBAoDAAABAhEAAwQSITEFQVEGImFxgRMykaEHQlKxwdEjM2JygvAUNEOSorLhFXOzwhYkU2N0g9Li8fI1RMP/xAAaAQACAwEBAAAAAAAAAAAAAAABAgADBAUG/8QALhEAAgIBBAAFAwMEAwAAAAAAAAECAxEEEiExBRMiQVEyYYEUcaFCkbHRM1LB/9oADAMBAAIRAxEAPwBsSZ50M+Nc29DFdMzgSa7MetGoIqEAk9TXZj1rorqJDsx60BJ611dUIdJ60GY0MUFQh0nrQSeprqPbtFpjkCSegA/kUG8csglJ6muk9aHr4Ej1G9ARUznkgEnrQEnrUzY7N3WAJKpoNGJkSQBIA03ox7M3Pt29JG7cjB+r1pPNh8jbWQTPAkmBzJMAeZO1SGB4Xce4FYMggksQdo0idDJI+NV7t1aayEsllJcB2CkmEB7syBuwP900TsZxzEWrlqwn6RHdUFpjouY7o26QNeY0OlYdXrJQyqy6qnPMibxmFe02V9+RGxHUUhNX3E4VLgyuoYTz5eI6VVeO4S3aYKmYEiTOqxrsTqTp1pdF4kr2oSXq/gFtG3ldEXNPMJw27cRnQSFIG+pPMDrGnxpDDWC7BQQNyWOyqBLM3gACfSmC9t7lu6fYwcMIVbTCJUT3yw1DsTmO41iNKv1eolWsQ7FqrUux0SfGgnxq14W3axdlLwtx7RcwnRuYElTrtVXu2WUlWEMNCDyNHS6yN+VjDQLanAJNdJ8aGK6K2FQBNB60aKAioQAz1oJNGrookCyaCaPQRQCEoCTR8tBFQAQ0e3NBFKWxRIPm3oBRmGpoIpQgV1DFdFEgFdQ10VCBYoKVeywAYqQDsSND5HnRWiANOsgzvyPl+NDKDgTrqNFARRFDWbRZgqiSafcTYWLWRdWPeZv3IIHWMzIPWh4OkZmG+w026n5CmXFbmZ4+qDB1OioJJkiRJJ11ByCayWy3S2lsVhZGFgbAb9xfVzmY/DSrj2e4IB7O+xBzJnVSPdzAFTPPQ/Oq/hMBKZjIZs2m3euHLJB2MTsY3POr+jgqIEKoygeC6CI5RVErGlhDpZEblyIgTLdQORI3Pl8KZ3cXClmtkd12LDLHeElvemN49aeYknTTQKT9bnEbW2HI8/xhniIAJYqAoEkmANwTLWOQIM+HMbqorBGzGeMcTbG4m5f5Oe4Ps2xoin0ifEmrR9G/DkF65ibzKosIcoLCRKtnuFd4CyAerHpVV4j2mt3r9xygQMxykKolQYUuFA7xESY+FL23VhIIYdRrWiPhdeoqfr9TJ57i+uA/aHthiMQ75bj27RYlbanJlWe7mK6loiZJ1pzw3thduZbOIAuj6t3RbiaaknZ1jeYPOSYqJxPDVbbunw2+H/xQcNwPs5LEFj02A9eu/oKNfhM4WJY4XugSvTTJ3F8SLI9tJCuAGPNlBBy+AJAnrAqLOGUiI+ZpWk7lzkok/IeddedFEFukkZ1OXSJW5xm8cN/RcwFrJk0UBsnNc3Q7HTYmkuH451GW7ce4oACZgCVGsjN7xHhMDpReH8Hv37Ny5YKu1t8htjRj3A3dnQnWI8D5VXf9p3FJDgCDBDDKQRuCNINc+Nuh3PbHDXwWtWtcmm9nOHriCWkFF3AOpPSNwKc43s6waLZBH7R1HhoNaznC8WysGBKMNmU7eo1qa4Rx29buBheZ7bPmuKx9oCGMsVJ1U7nSst1V8pu3TzTWPpLIuCW2a/JIla6KfcUxNp2DWwe8uYssFTqQQwMFWkes0zitNFvmw3Yx9mUzjteAkV1Hiuq4QJFdFHoIqBCRQRSkUGWoQTIpS0NKCKVtDSoQctuaCjsNTQRSBC11GiuIpiBacYDC+0cKfdGrEclG/wCXrTenmLb2VkIPfu6nwWCY+GvrVV09seOxorLIntHxE4nELat6IsGPsohGmnUj5GnJ61HcGwTIGa5HtHbWNQANFAPSIqSpaIbY5JN5YWuijRS+BtS46DXr5afztVspbVkVLLJC2vs7RO+UTAGYk66AbzNQDLLGDJn2YII94kl8hPMtmlW0OfxqX4zchFGn29Zy92Moz8pcrvUfw+331BmVUs0kZpaIzLs4jJDDXTlWBPhyZc/gnuH2O8iqNFloA5IIUQNteVWMCFA8B91RXCLclj0yoOe3eMetSxILKPHz/k1TJpJZHSC37Jk9xp7qg+zu8t9VYcmP36cqL9K/GzYwnsASHxDHlcVltplzk5mO5CrHQt0M3c2RPurqWM+wubQQNjqIC7dF664t9I/CcY+Ke8+HcWtVtMilkFpSSskTl96TMatViEKORNDausplSQeoNWThPDvZjM3vn/D4DxpXFcOtvuuvUaH/AF9a6UNDY47k8Mrdizgi8Lx1h+sGbxGh+Gx+VT81DWOCZbqtmzIDJBEHTUeB1ipo7mtul85Nxt/Ak9vsdTbGsyofZqS33dTHOjYq7kRmAnKJjrTbC8YtvpOU9G/A7U2oVc3sm8MEcrlE99HHaG1hRcS+WUXCpDZSwUiQS8aiZ3g7Ga0nDph7x9sgs3Z09oAjkgfVLb+hrI71hW3Hrz+NTPYfFphbt0u5i4EAJEgZS2jRy728cq8zr/Bra91teX+3+jbVqIvEWVDtJwi5g77WnUhZJttuHSe6QeekTzBpDDYo7qYP879avnavi9y/cv2FtW8VYGRkEAFCba627qkHNmLcydxqNKzEFlaDII0IIg+RFSl2OKk1hgljOC2cP4vB1OU9fqnzHKrNg8YH02bp18utZw2KGWefSnvBcVfyu4tvcs2wC7Ks+yBOhzcvLw8K6NOr3cW/3/2Uzr/6miRXRTHgnFlcrmAcHQakZtdpGoblVm4vwwqSyKQPrJHuHy6fdQlqYwt8qXHw/ZgVTcdyIcigijxXRWkqCRXZaPFdFQgmRStoaUWKVsjSogizjU0EUdtzQRVYQkV1GAoY6UckFsBZDNLe6vebUCY5CdyelMsTeN12uMInRR0UbRHp6AU94tkREsj9Ye9cPQHkAfDSfGq/xrFZLfd95u6PDqfh99Y5y3PI3RI4fVZ+B6jaaUiofhPHFeEeEYQAdlboP2T4VNVrra2rArC1JcNtQs8zr4xtI6+XjTBFkgdalbr5LZaDoJAUSTpoQPX5+Pep1EuNqHrXuRPEnzPodGYJmHeWF0PtF5AsxOn2ZnnTjhi6FtlYyBIICqJHs23giNOWQUxdtXMzlXJnX3gx0bOnTW4fTnUrhbEKE0GbKvdHdJcyxjccz+VZ58RwOuyycIsxaUncgudI98zqfT504cSCf50pPF421ayq9xELSqBnC5ssAhJOseHUUJuGPD7/AFrj+I2YxA00x9wFbaZMDTvssTHQ+AphxvCNfsG1bdrWYZS+dnIU5cwCkgd4Ll8AT6Pq6KxQ1t0I7Uyx1RfJj3bjA/7PayqXGu+0DlvaZRGUqBlyiRudydhUNhuN2296UPjqPiPxq1fTFwe+728Qq5rKW8jRqUbOxLMI0U5lE+HKsvr0uh8QuVUXuz+5jtrjufBdlYESCCOoMj40MVTLV5lMqxB8D/M1PcE4g9zMGg5QDMQTPlpXbo8QjZLa1hmaVbXKJK9bzKy9QR8RFVTFcOuW/eWR9oaj/T1q3TXCrtRpY3Yz2SM3EqGFx72/dbTodR8PyqawnHFOjjKeu4/MU4xXDLb6kQeq6H8jUTiuCOuqEOPg3wrF5ep0/wBPKHzGXZZsLiTGa22nUGQfwNHx9u1iBF9YfldT3h5g7jw+6qQl17baFkbny+INSuF48drgn9pd/wC7tRWpqtW2xYBsa5RKdnOwd3FYn2eZRaUZmvDUZZiFU65z9k7anbfYiMHw2wlklbVsyqg6s5PvO2knxY6DQaaCsm4XxOGD2LhVhzVsrDwI6eB0oOLNcxFw3blwvcIglojTQABQAo8AIrla7wiy2Wa5Zh8Ls0VXxjw1yW/iHYyzFy9hiyyjOtpSpsuwUkRpIDbaGBPTSoTh3a6/+jcXPaW9AyOBMRAGcDMCNNZPrU/9GdgixczOC5uSLYaciBRqF5SS2vOPhE4nhVq5iTetqbfeb2tsANbuENoy/ZJOpEEfE1k003KUtLcm8dZXTLLFheZEkEuhxmWYbUZhDevj4jQ8qGKUiuiu3FYSRibywkUEUeK7LRAJkUraGlBlpWyulFEDsNfWgo7rqaCKqyMFpxhAFBuN7qfM8hEGetJIkkAbnSlOPXAAuHXIyJqxAnMx5SZnXT0NVWz4whor3IoOWJZveYz5DkNh1nbn4VU+L4z2lwkaqO6vkNz6n5daneOYzJbie8/dHWObfhPUiqplGhEaDTy8xyn08qpGR12Sf5/k8qsHAOLFXW1dBZTAUgyy/mv3eVV5G5/z4fzr4b1Ndn7EsXOyiB5n8h99RcdELjww5mPhH+KY+7589ivxS7AGjZQS7FTEZCSFbme/Ajx11mh4Tai2Cfrd4+R0A2n7O2skga60w4m/eM5kZmCK+8hY95RooLZRA6EcqXLlLI2MISw1ufZmSZOY3U0Okge0X0f486snBkzXkPIBrhI2MaLIPMSagbFrvtc90gBFuIe62w1Uacv8VT2Exf8ARsPisU4U+zVVEGAxUaKOmZ2j1pZv1EXRn30ncW9tjCkytgeyG3v6G5t+1C/wVXsDxe9Z/U3bieCscvqh7p+FM71wsSzGWYlmPVmMk+pJpBzWGXqZenhGo9gO1d7E3HtYhlaEDK2UKxhgDmywDuOVXwmsV+jy9lxqD7aunxUsPmorQ+2vF/ZYUqDFy73B1C/XaP3e7PVq5eprXnKK9y+DzHIZe2+DaQS4Go1tSCPQmQfLnWZ9teF4ITfwV5QCe9hyrqQSd7WZduq8uWmgIJJCqpZmIVVUSWYmAAOZJMVo2D+jnCtZRMVaxBv/AF7lskQzMAQAdMg5EiTlc10dJRtlmPRVbJNcmFsam+z2isf2gPgP9aa8f4X/AEfEXbJDDIxjOIYodUJ81IPrTzhAi35kn8PwrsaZevJkn0TYNNseXCFrZ1GsRMjmPxo2GucvhS8V6BPzazP0yIwvHAdHWPEaj4bj51KWrqt7pB/nmOVVriuD9m+g7p1Hh1FNrV4qZBrlfrrqZOFizgu8uMui2XsOriGUHz/A7iorFcCG9to8G2+NJWONMPeGYfP41L2cYGti4QyIWKB2WELASVD7THKtHnabUfVw/uLtnHorF7DvbPeBXoRt6EU9wnG3XRu+PHRvjz9asUSOoPqD+dR+J4NbbVe4fDb+7+UUr0llb3VSJvT7HOD4mjnutlbkD3T6Hn6VOYXirLAYZgPQj8/WqLiuFXE2GYdV1+I3pTh3EmUwWJHQifnuKR6lL/mj+Q7M/SapZcMoYbEAj1o0U37A8WVkJZRKnKCd1BEg+XvCdxFTXEMFlOZR3T05f6VzoeIVTudS4+Cx0SUdxHZaArR4rordkoE8tK2dqKRStkaUckBbc+dBUstnfQEmdCqnnHMaUtg8AHkskgdBlE/wxXN/Wx+DT+nkR2GvCxbfEMNgVSRIzRq3oKgVJOr+8TJ8D09Bp8at/EcPZYAXEOS0JEEiI72wifWsw4rx9S92yqwPcDBp1+uJ8NVBG8TzpY3KbbBOtxRF8U4qLlwkjuDuofDXXwJ1PwpMQR18fjzHPyocRhUaMndOxVvdiBBB31I10589aZXrRtsVkSDDAMGEjcSNPhVgo7VRt/J6/wAirdwfBwqJrLGW5nXU6eA09Kq/Bk9pcAIOhzNpyGu/OSAK0HglnMzHoMvhrE5vD3dOcnlQb4D2yTvXMiltdATA3bTKQD8O96LUIujdxsuVZKNqC513PP2jgelSvF7gUAbyczHcsEgkepywPSq4ryuupd/uOvnqQfQ0IPAZIm+G2giju+zOrMDqDl+6QojzqwtwS3fwK2r6kq0XDDsneLSpld4k6HTaq3hL0/ohqCyWVnWSxCg9dhWg4i2FCiIiNNOQ/wDcaRvOWFLozfH/AEX2mP6G9cQnYOouAfDKQPOapHavspewLKLhDI+YK6ggSsZlYH3WGYaSefSt7sCbgHj8hUX2n4L/AE3CtZIAZ3L2nP1WDsymehXN6GqtqaLDEOzBK4qwVBJ9qggCSQWAIAG+hNWbj3CcdfvG4cLeg6IAhMIJKjTnGp8Samvos7NFTcxd5SrW89u2jCCrAEXHI6icg/j8K0gD3BHU+UAD8QKq8hSe59hU2uDPPo97Km2TicSlxHUlbSFcpWRDXCDqDBhfjzFaB7VQ05rv1R8X567bek0DHQ/vj5XgPwrkPe/hX7mrTHEVhCPl5MX+lzhyl7eKRmIYiy2Yaylq2yn/ABMPQVVuGkezEeM+cz+Na72v4euIVbL6BjE9G/oylSPJkHwrF+HEqzIwg8x0I3H89K06eWJFU1wSQeKkLVzMJqLY0bD4jKfA7/nXUou2S56ZTJZHmNwwuKVPoeh5Gq9hOF3blz2ar3hufqqOrHkPvq0TT3hWLCMQ2itueh5E+EUvidDlW7K1mS/kelrdiXQPD/o9tXRlGIZLoGoZAyv1KQQRHTXbzjQ+Idm7FzB/0NVy2ggCHmjCSLni06nrJ61A4ewxYZJzTpl3nwirlZRwo9rGeNY2/wDny0rwlmqsm1l9HV8qK6POmJS9hbr2mJR0Yqy7iesHQgjUHoafYXj/ACuL6r+IP51tnHOAYfFLF+0rEbP7rr5ONY8Dp4VhPHsPYt33TDXGu2lMB2A1POCNGAOzQJ6V39D4jOa9OV/gw20pdlgw2MS57jA+Gx+B1rr+DR9SNeo0Px5+tVFRT/C8UuLpOYdG1+e9dmOthNbbYlHltcpmlfRhw8revMdbSoNW0CvmkeGih/KancV2vwgu+zFwtLRmVSUHiW5jxE1mNzibm2bYLIrGXSYBI0E+WuhruFcPuXW/RrMES2yrr9ZuXlvXmtTpYS1MpV9PrBurm1BbjSsSveO2uoI2IOxEciKSIpLAYQ21yli3QclncLzj+etOYruU7ti3LkwTxueBOKVsjSgK0tYTT1q3IBTsj2ps44HLlS+BLoVXNruyNPeWTvuJ13qy2sNbjKcoHico26n+daw76OeEtexaOCyC2c5bJt0UGRvt5Zq3Wzdg+vgPjpXFlFZ4N6baKb9J3FbeFsrasgC65ksGzFYmJ6GQWH7gHOscC9K3DjvYOxjLzXrt++GJ2Hs4A6AFdNAo3+qKjm+ifDgyuJujTSURon4VbBpIrabZmS+Znx1JA01E/dRmVTuNesVfeI/R7bto9x8UQiKzsTYGgAmZ9pvFZ/YOYiBqYUTvJ2EzrV0ZJ9FbTXZZ+C21WyCvOSxiNQY08AAKuXC1yW1XTN7zToFzEHU+sRziq5w7CiUtiSNJjUkDf4mPjVkJhSdO6Dz7iHKDJb67SKWfwSHyRePuI2Y5iD3bYZhoYAZiANtlHkfGkEwLZlAAIVfeG0wTJ9SF9KcYjNKLcUXBuzdMxLMZHILHwoeGlTmdWILGCraCSZmdjv6U8uIgXLHvZXAlsTaU7Lnutz2hF1Hi1XLF3Rmjn+evPzph2RsktecgaZbY/H5laacd4wtosdyScq+ExPhpVD+ks9ybwZgsXkAKYI3mZ+4GnCvaHs+8+g6dEO3x+6oPszxc3bVwhYBdLfmDv8mqfXGOz/U0XSRp35/9APrTxi8Ct8iB9mFcZ2kzuN+5udPM0R1tSP0zwA2sH7KT8gD509IuFAQqEM2Yba5rgYc9tfhQlLst+jQmBAgRGYxz6T8BTAGbWVifasO82mU/9oNf56mk7ltMw/TEe79Q6/pDpv8Aw+tPCLmUfo0Ooy6DUSCJ16SfSiFbmb9ShOnIafpDEa9NfMUEQqvEMMDdtZXz/pknSImy2kHyI9KyztlwllWziUXQWLJuwNRLvbVz55Qp/hrWuKCLtnMgT9Ph4y85S6ASPGPmagXtK+Hy3QHQ4a2GI5hMcJU+h++mXHJDKC1JM1Pe03C3wV9rRBNvO4t3J95UcrBIEZl0BHl1FRzGtSnuRU1gfcPxOuVvQ/hUlVcJqV4djc3db3uR6/61v02o/ol+BJR9zRfo/wC0CI3sLwALGLd4+n6Jidh0PoeVTnajtdhcKxW5cm4BBtIMzg7gMNk3+sRWWRUVxTh5JLpqd2HU8yOp8K5XiHgkJ2O6H5X/AKaatS0trNP4F2yw+Oz2LieyLhkVGeRdRhBAYAQ5BPd+BNVDiv0bspPsLwMfVuCD/fXQ/AVV+DcOu4h8llC55kaBP2mbZf5itg4Xh7y2lXEXPauBGeIMcgT9cj7RAJ+dZNJptk3hcP8AyNbZlfcy7DdjcWbnszbyAb3GYFInkwmT4DWr1wLsrZw8NHtLo/tGG37i7L8z41YStdlroKCRncmyHx3Z+zduC46mfrQYD9M0a+og1IWrAUBVAVRsAIA9BTjLXRTKKTykBtsQy12Wl8lCEotgEAlL2RpXRStgaetQJG9jeCjDWFWAbjd54DTJA7uvSI9J51csNiAO6AxO0RBOn4z/AI1+zUVZmdc51P1p5wdfWPXwp5wq2ZLEHNyIPMhSWnTp91cyC9zZJombTNzDeYXrvGnnHknjA3M3NW57IfGY08W/w+hrR55bkaRDcuQ1O5M0FyZiLn3+f8+NWbSvcZ39LnFGSylgAg3iSe6Vm2hDNHm7IPIGssweINt1YCYPx9evjVn7ccU/pWLuNJa0h9mn2kVJBbxBbO3lFVl7DAxvmjLGzfkZIqxQwhd2TQ+zzq6m6pJDaBQO8QD3p+yJEE+HnT/Gspy231kxlT3UALTz1jWT0ouAwotWUt+6AsQPfuGG/ugmf9a7F3GGbuAKBlC7+8ZM/wAMzNJHmQXwhlb1zvbfU/VOkFtdugCkDSnaNGUXE1AJMadT66ZaZtbRgqwULGdNdSco09PnR8GLhNxlcOrEKg3iTAHwHWmt6FgaD2ZtezwgbYtnudN5Kz6ZazfG3y7sxMyTHkCYH3VpvaBxYwbAbLbCD0H/ALRWSPc06fzrSpchZfOyeHAw9vfvPcuHyVSg+eWpmB3zrpp6KgP3k0hwSzltWViMtlJ01m6wJn+4fjTq4Cbbbas42+1cKj5UwMHIQoQSf/qn5gUJuCW7zaaf833mKNd94d3lc5eKikXPdcx9v5KB+FQgcXBCjM2u/hoW09dPWjW7y5j320gc/wB6d/GKTuCCO7zP+SOlJiJfu8+v/drUIRHEr36W3lfMfaYViG5D9PMA+e/hUXH6Mhe6fY4oAHbuXg8/HX1pPtGwF9DEEW7bddmaNKHDXsygGGlcXPUBrcgeGsipgmQna7giYtLlthlYXsQUfeGYWHDeRzEEdJ51kWMwz2nNu4uV10I/EHmDuDzBrbnIOoO9y0YPLNgh+Nvl41Bdreza4pJWFvKO6x2YfYc9N4PI+Zq6tcZFl2ZKTQ+VPMJwe/dvGzbtO10GGSNV/eJ0UeJMVI8W7LX8K0Xl7p2uL3kJ+zm5HwPpNUyuipbc8/A6g8CeBxmbQ+9/m/18KeVGpa+yDproNfM0thsaCcp368t4EnYa6eNdTSa5S9E/7lc68cotHZzjvsR7Nx+jJJlRqpO5IHvD5/dVztXA6hlIZTsQZBrMRT7hvE7lhpQ6HdTqreY5HxGtabtMpcx7K0zQooYqN4Vx21egTkf7DHf91tm+/wAKlslYJRcXhjCWWiNcUMqllDMYVSQCx8BzpfLUTxbG2rVy27oXuJLKAY0ZSsFuQnXblVVjnsflrL9ho4z6uibt4PqfQUW/irSEIzqrMQAsy0kgCRuBJ3NU7iHaO/dkBvZr0SQfV9/hFQuJ0HOSd+fnNc2Phepve7UWY+yNHnVw4gjTHtgCIAPWfw5UnZGnrTLhXHLd+3bzOgvZcrIWAYldMwXcg7+pFSllBHrWajWT005QvyPZUppOAUIS0BTv1jmPz+Z6VIIIGx23nkNzvzppg8ISSQjblRrzgGd+hn+KlsXYuBGa3admCyqzuBtuY1PWuhFYK5sq/avipNwIo0TmLzLvpsrg6aCfCqziMe6rmm6OjC/cOUmRt7UjrOkSKnbnZ9wn6TAYo3DmDMLywWJJUAC7rpqTG4qq8XTJcNsC5bZYzJcYtLFQZ94gaRsfrU0VllTGM7SY6ONvJvl8DUn2ewue9yUWxnII0BHusnUzOn7NReXeBB+wfdbyOw/1q1dk8PFokKzMxJCtsgEgT11BPkaex4QYrksIYwSvdGs3X3M5vd+RqPvW7mVQjZiSWOu+bYazyH+KnONAOlx5ZjlAXZe8dNPOPhTQ2gXLI40iBtt3VHyWkrXuSbCYvFZc7sshVJB2MiApHrFPuyuES5cw6JmAL+0I5wmu/TQ/GorGPdRAFGbMw8e6qmdtdSVq29hLc4piFgW7UGBprGnhrNCx8hiSH0j4jLYVJnMT6xA/A/Gs1tpmZUG7Mqj+IgfjVu+knEzfVBsoH3D8zVf7MWc+MsLv+kDbT7ktt/DQiRmp2QAz9AVXfklsN97GiLbPs7YO59jPnIY/caHOfYufte3Mx9pyqn4RS18w6iNmY+gtsv3kVAsTynN/CD/ec/8AppC6pyP/AOZ/nIp0nvN/5Y26Zj+NNRBt8tcp/v3J/GjkAe9mzb/bPLoJpO2Gl/3vD/s1o973txtc/wAy0RBq+o9//wDmlQhTu1c+1tyJHsU/zNURh7mUypg677HMCD8qmO1Cn2log/2CafxN/PrUIrbSOlWLoQnMFic0BtT+h16kK6fc3zqbsYAn3tB05/6VUMCYdIOkqI22YGtAtNIBrmeJau3T1ry/f3L6YRm/UFs2FWcoAncxqY2k8/Wm/EMOrgq6hlYQVYSD4EGntJ4gaV5mNk3Pc3lm/CSwUW32Bsi8zFmawykCwSe65EZvaAyYExOskGdKN2u4LatcMxKWbYUBVcxuxR1Mux1YwOZq3Ux41hPa4e9aG9y1cQebIQPnFdGGqsc47nwmipwWHgwnh3FivduSRsG5jz6ipxHBAIIIOxGoqo4hWVirAqw0ZSIIPMEHY05wuNZNtB05H0r2Om18ocT5RzpV56LOaluG9or9qBmzqPqvr8G3Hxiq1hOKI8fVPQ/gedOzeFdVSrtWVyU4aZecL2wtH9Yj2z1Azr8oPyqC4nxBbtxnnTZZB0UaD47+pqAe6fKkWf1qr9PFPgJMHGIuoObwH50yvYzMZP8APkKbIjHZSaff7NlQQxzcwVAjy7xJ18BRUYxYyIviXfTy1/MVrfBrRt2LaT7qIDOuoUTr5zVA4X2ee7dVSwykgsQJhRvz57etafYwwjnvXnfG9NO6cXVhfPOP2NentjDO4cZwNAL2xEwf42286guOcWXNkP8ATQAQ02S692ICkrBaZHgCR0qF7OcZvi2EdMQTGvtLNwE+IaCMu2kz4nWkcTicQb6Ogugo8+0NktGhDMFZSu0gCOnOnyipph+KcWZMgW5xPRSbxuPfQI0jXvbSTH41VLlxmlmPtJMliZaTzJOpPz7tTWPv4q4gm5ccXAHa21sAiMuVXZVEtAQkcjvqKif6I06o6HrlMH5R/wDarIYFEUtZyFAzgkCJhkJMAjy/5a0GzZK2wrEW0CxH1mAU79TE/lVW4BgHa9mKiU1W5O8mNR1iT61bEw4GrHMY1J25cvn8arslljxXAg122C0A90Hvc5zRPnJn4009mmXRt9Negj8x8KZY3EHLpoXYtHQe6un8Wg/ZoDeJZU02E6ddTHoVHpTRkkhWh02Hue2t5WGRB3hPU5yYOmxA9DV/+jq2fZ3bjDV3AnNyE6RyIPPnIrMMLdh713XvT6ZiAAP4dPQ9K1rs43s8ADOyuScpHePLUaxIE1W3ljJGedrL/tMVcadJ/wBfxpz2AQf0lrmsWrTt5TAnXwLVX8ZezOzToWJHqdPlUj2evlLd9lJGZQhjnmBAHzpl0A09EYW7Snf9AD5hgzfcaUvElx+5cP8AedAPuNVAceusy/pD75MwPqKVY7fzNcONXs3v6hbSnRepLDbSBIqELeh1c885+Atr+NNwv6K3PSwPmtVxeM3RIz6nOfdG8oOnjTf/AG3e2zDux9VeWWOXWaJC2XFGYfu3Pmy0W2QC+v1z/wANKrd3i92ZzDZh7o2n/QUQcXuSTI1b7I39kx/5RRIN+1QBezr/AGKj5sfwHxqCIYDrp59KV49xFi1vNBi2saR16Uwt4sacoEden5UyYrQ9VwCDtBP4a1ouDQwZ2kxWeYF7TGb9xLdpcuZmYKefcXmWPh51J8V+km0ojC2zc5B3m2o8QsZm9ctc7xBKyHl4+5fStr3F4imGIuyfAbfnWLce7V4nENFy62X7CdxP7o3/AIppjhu0mJt/q790eHtGYf3WkfKuatDxwzR5iNyJrjVB7B9p8Tib7W7zKyLbZ5yAMCHRRqsT7x5VfRWayp1y2sdNNZKt2u7H2sUy3goFxSucDT2yDdSRs8aBvTxDrj30ZYC1FyzbciJym8zKw+/51X+0XabF2lQq1tc2ZWAtA5HUkFczE5tugrS+FXhiOHWLgGr2lJ/eiGjp3ga7OmjbCOJ9Gabi3wea+PcLOHvNbOo3U9VnSfH8qRw+PddJkdDr8DWg9r+zNzE3gLIBdUckFgsqupgnQnnHnUDguweJdsuUA7wXtjlOkvrp0rfCxxeU8FLQywPErJ/WZlPlK/Ea/KpaxjbAMBl23GtT3DPouO91wPAd/wDIfM1FfSV2PtYS1au282ZnKMDqD3AQdBCxB883ga2LWWf1CbUN7WLW3IO2jKRroabYvi4JGXkeup1n0qrYTCl2AmJ8JqZv4L2YUiSNiT15fKfhS2a6SjmKDGCbwWfsoLmKGIQ3rlvuoVNtsh3fcj3uWmgrUOF4pUtqmvdAXXWYUCZ9KzX6N2Htbo62x8mH51odjCMRIGk/zzryPiOpslY1JvB0KoJLgjuzITE3SBcuhRmJIvXxOXKGMtcIIzMvLn4UftRx+yb6Il65qDrau3VUhAWdgbRAMAxJ5ow5VULFruMgv2wuVVAy31kalixNjcksI1989BXHC2pY+1s6gWwT7dYtAyTpaBzEgEiY1brXoXgwkj/0kTScRillGuEf0rEgi2piYZZkkEa9V60k/atACTisSMtsXG/61f0zEBB+pO+ZD1htqhcdw5Lub9LZXO6q5ztmFhIhASmp0XT/ALsU1ucOzEG5cw5D3va3ALyxkQRbtAGJHeYf3fGAglmxHaYoCWxN/TKNbztNx9QoBwxkQG16p41XO0/HXuOyC+7BXCauCC31v/1xoDz1BkUXFWv1bG9h2ys95/8ArFsZ7v1Ae9tIBn9tqgBlAaXQsFMd9TLsfeBmNBr50QNiwxhkD2h1JA0TYbt+q8fvp1w/iBLp3wZMw2QAgHZjlUgEgjcedQ7ryBXRco/SLqW359Cw9BTnCYNSGBYEwiKAy94bkTmkSdP4jTAN5sdlMOVEWkYGO8r3Ibu7iCRG9OX4ECIPtoPL+l34gHpBFUnhvafEWcI2W5bUKQlrMM4SQSQx5EgtvtAEQDTvsx2rFu4lu9c7htOzOXLzebI0Qe8AIKjlKnrUITr9kMPH6oxE/rW/G1RU7MWgIVXA0JAvECeRg2d9KsF/HWyrRcTUBR3gNDpPUaN6RTO1xrDhmU3kmQYNwsI2PfbxB05eoo5IRY7NJ0uDcaXftb/2fOgbs6szN2ZOvtFPX9jz+NTg4vYP9tb3+2o/HwoX4jaUSbqASROdd5Om9QhAHs8J967z+svrypE8BAnv3BOupTWPPxqwHi9gf21vTT3xvppUfj+PWABF1SCMvdadddwAfnG/jUAR7cB/bubR/Z0Q8CP27m8/2e+Ujr0JHrUzjOP4dILXk722U55AJkwk6aGitxzDgZvbW4jP74kr4LMk6ERvNQhXsT2ZV4zNcMCPqCAOWjU3/wCilsbe0+Kf+qrB2e4uL9hHJhoAYHQh8isR/i+VO7mKVRJIiPyqEKkezNs83Pqh/wCaqj2uWzbbIrBXQqpQWbdswbeYFnt6sNpJ61buNdoXtWSyGCPZz9eFzwxMARoayrjfEXv3WuOBmMTBJBjoWJNLPlBELi6nnRQtO+D4UXbtu2z+zDnKHIzAE6gRp1jwJq/2ew+EtCcReJ/edbKnyEz86wX3RqeH/CLoRclwNPoqs96+/wCyi/EsT/lFaNZMwPEVAdnrmEzmzgwsxmbIrRA0lrje8deRJqwexKldzryiB5kkfdXP8m667eovHHZfujCOGyg9vcMYxC/YvC6oA0Fu6gLE+JuF/Qcucb2E7TX8OfZ22LI29kyykk/VX6rHqPWat3bbDTcAkgXrDpA+tctsCk/sxcaZ07o3MVAfQzwwXMa1x4y2VkDrcYwnwAY+YFd58NmQsnE3NnEWrrLlh1LrMwraOpPOFLUm7JhsSTcMezYwRHeiIGo+w0elS3bnCe9pO+noaj7OBtYpbFy8RDBVZZOZntK6ZtCDrA28D4Uj+RgmN7a5iUwlou0HUjWOuUaxtVf4pwzG420zOCy5SwA90FQTA196OWu9S2HxvD8JJwuH9pcyXWFxpBYWycw9o4LDYmMsQB4UqO0l+/bvrbYW29lbvWig1ZCMtwEtOqsYkR7tHkjwZh2R4Q+Ixduym7nfkqjVnPgBJ+A51o3bLs4iWjZUQsd0nfMNnPjO9RH0csLeIa7pmaE0MwJlhPiY+FaZ2qwXtLWcdJqN+wIr3KF9F3Bclq5eYd52yCeS2yQfixI/hrQsPt61kPG+1eMwxFq2yLbjun2alt9ZJnWTO3OoI9sMcdf6VdHkQo+AFce/RW2Tcm0ao2xisG2W+X7rf81HPu/wH72rq6uyzMDZ2/h/Gjv+A/ChrqhCO49+pby/CsaxvvN511dTIR9jC5vXWtz5j766upgD/hn6pP8AeL/lFPcP/wDlrP8A4q1/xUrq6oA9Hnb+egryz2w/r+L/APFYn/jvQ11CPZH0RVn8/uNFwvvj938a6upyIkLf4fhTrD11dQGFcPs3mPupW3+P4UNdUIX3sJ/V3/3rf5EqYx/uH0++urqDFKV2l/U3v4f84rPm94UNdSMLHPDP1lr99fxqb7bf1/E/vj/OKCuqh/WiyP0stnYH9Vf/AN1+IrS8J+qt+SfcK6urVV9JUUriP9Z9X+8Uj9CP9YxPlb/zXKGuqufbLPgvnbb3az/s3/XF/h/41dXUH9ISNu/rk/fxf/BWnHZD9ZZ/8Jjf+Lcrq6nfQi7IjsP+suf7+5/mFblif6p6V1dVb7HRgv0he8v7zfcKp4oK6kn2Mf/Z"/>
          <p:cNvSpPr>
            <a:spLocks noChangeAspect="1" noChangeArrowheads="1"/>
          </p:cNvSpPr>
          <p:nvPr/>
        </p:nvSpPr>
        <p:spPr bwMode="auto">
          <a:xfrm>
            <a:off x="-3175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46A1F-B6CA-48B9-95FB-371FC5E91127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26630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3050" y="15875"/>
            <a:ext cx="3028950" cy="1449031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7923245" cy="577267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Основные этапы введения </a:t>
            </a:r>
            <a:b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Единого Механизма Надзора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28869" y="1175658"/>
            <a:ext cx="10515600" cy="5159926"/>
          </a:xfrm>
        </p:spPr>
        <p:txBody>
          <a:bodyPr>
            <a:normAutofit/>
          </a:bodyPr>
          <a:lstStyle/>
          <a:p>
            <a:endParaRPr lang="fr-FR" sz="2000" dirty="0" smtClean="0"/>
          </a:p>
          <a:p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30 мая 2012 г. </a:t>
            </a:r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</a:rPr>
              <a:t>Европейская Комиссия 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призвала к созданию Европейского Механизма банковского надзора и в декабре того же года президенты ЕЦБ и Европейской Комиссии согласовали  план действий по его созданию.</a:t>
            </a:r>
            <a:endParaRPr lang="fr-FR" sz="2000" dirty="0" smtClean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12 сентября 2013 г. </a:t>
            </a:r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</a:rPr>
              <a:t>Европейский парламент 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утвердил предложение Комиссии. </a:t>
            </a:r>
            <a:endParaRPr lang="fr-FR" sz="2000" dirty="0" smtClean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15 октября 2013 г. </a:t>
            </a:r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</a:rPr>
              <a:t>Совет ЕС 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(т.е. страны-члены ЕС) утвердил документ</a:t>
            </a:r>
            <a:r>
              <a:rPr lang="fr-FR" sz="2000" dirty="0" smtClean="0">
                <a:solidFill>
                  <a:schemeClr val="bg2">
                    <a:lumMod val="10000"/>
                  </a:schemeClr>
                </a:solidFill>
              </a:rPr>
              <a:t>.</a:t>
            </a:r>
          </a:p>
          <a:p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</a:rPr>
              <a:t>3 ноября 2013 г. положение </a:t>
            </a:r>
            <a:r>
              <a:rPr lang="ru-RU" sz="2000" b="1" dirty="0">
                <a:solidFill>
                  <a:schemeClr val="bg2">
                    <a:lumMod val="10000"/>
                  </a:schemeClr>
                </a:solidFill>
              </a:rPr>
              <a:t>о </a:t>
            </a:r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</a:rPr>
              <a:t>Европейском Механизме </a:t>
            </a:r>
            <a:r>
              <a:rPr lang="ru-RU" sz="2000" b="1" dirty="0">
                <a:solidFill>
                  <a:schemeClr val="bg2">
                    <a:lumMod val="10000"/>
                  </a:schemeClr>
                </a:solidFill>
              </a:rPr>
              <a:t>банковского надзора </a:t>
            </a:r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</a:rPr>
              <a:t>вступило в силу 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и официально </a:t>
            </a:r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</a:rPr>
              <a:t>применяется с 4 ноября 2013г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. До начала применения Механизма в банках прошли крупные </a:t>
            </a:r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</a:rPr>
              <a:t>проверки качества активов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, а также </a:t>
            </a:r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</a:rPr>
              <a:t>стресс-тесты</a:t>
            </a:r>
            <a:r>
              <a:rPr lang="ru-RU" sz="20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для изучения способностей банков реагировать в условиях определенных сценариев. </a:t>
            </a:r>
            <a:endParaRPr lang="fr-FR" sz="2000" dirty="0" smtClean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Эти проверки прошли </a:t>
            </a:r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</a:rPr>
              <a:t>под руководством г-жи Даниель </a:t>
            </a:r>
            <a:r>
              <a:rPr lang="ru-RU" sz="2000" b="1" dirty="0" err="1" smtClean="0">
                <a:solidFill>
                  <a:schemeClr val="bg2">
                    <a:lumMod val="10000"/>
                  </a:schemeClr>
                </a:solidFill>
              </a:rPr>
              <a:t>Нуи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, председателя Совета по надзору ЕЦБ, которая до 31 декабря 2013 г. возглавляла Орган пруденциального надзора Банка Франции</a:t>
            </a:r>
            <a:endParaRPr lang="fr-FR" sz="20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5" name="AutoShape 4" descr="data:image/jpeg;base64,/9j/4AAQSkZJRgABAQAAAQABAAD/2wCEAAkGBxQTEhUUEhQWFRUXFxcXGBUXFBoWGBYYGBUXGxoXFhUYHCggGBwlHBgXITEiJSkrLi4uFx8zODMsNygtLisBCgoKDg0OGhAQGywkICUvLCwsLCwsLCwsLCwsLCwsLCwsLCwsLCwsLCwsLCwsLCwsLCwsLCwsLCwsLCwsLCwsLP/AABEIALEBHAMBIgACEQEDEQH/xAAcAAAABwEBAAAAAAAAAAAAAAABAgMEBQYHAAj/xABMEAACAQIEAwUEBgYHBAoDAAABAhEAAwQSITEFQVEGImFxgRMykaEHQlKxwdEjM2JygvAUNEOSorLhFXOzwhYkU2N0g9Li8fI1RMP/xAAaAQACAwEBAAAAAAAAAAAAAAABAgADBAUG/8QALhEAAgIBBAAFAwMEAwAAAAAAAAECAxEEEiExBRMiQVEyYYEUcaFCkbHRM1LB/9oADAMBAAIRAxEAPwBsSZ50M+Nc29DFdMzgSa7MetGoIqEAk9TXZj1rorqJDsx60BJ611dUIdJ60GY0MUFQh0nrQSeprqPbtFpjkCSegA/kUG8csglJ6muk9aHr4Ej1G9ARUznkgEnrQEnrUzY7N3WAJKpoNGJkSQBIA03ox7M3Pt29JG7cjB+r1pPNh8jbWQTPAkmBzJMAeZO1SGB4Xce4FYMggksQdo0idDJI+NV7t1aayEsllJcB2CkmEB7syBuwP900TsZxzEWrlqwn6RHdUFpjouY7o26QNeY0OlYdXrJQyqy6qnPMibxmFe02V9+RGxHUUhNX3E4VLgyuoYTz5eI6VVeO4S3aYKmYEiTOqxrsTqTp1pdF4kr2oSXq/gFtG3ldEXNPMJw27cRnQSFIG+pPMDrGnxpDDWC7BQQNyWOyqBLM3gACfSmC9t7lu6fYwcMIVbTCJUT3yw1DsTmO41iNKv1eolWsQ7FqrUux0SfGgnxq14W3axdlLwtx7RcwnRuYElTrtVXu2WUlWEMNCDyNHS6yN+VjDQLanAJNdJ8aGK6K2FQBNB60aKAioQAz1oJNGrookCyaCaPQRQCEoCTR8tBFQAQ0e3NBFKWxRIPm3oBRmGpoIpQgV1DFdFEgFdQ10VCBYoKVeywAYqQDsSND5HnRWiANOsgzvyPl+NDKDgTrqNFARRFDWbRZgqiSafcTYWLWRdWPeZv3IIHWMzIPWh4OkZmG+w026n5CmXFbmZ4+qDB1OioJJkiRJJ11ByCayWy3S2lsVhZGFgbAb9xfVzmY/DSrj2e4IB7O+xBzJnVSPdzAFTPPQ/Oq/hMBKZjIZs2m3euHLJB2MTsY3POr+jgqIEKoygeC6CI5RVErGlhDpZEblyIgTLdQORI3Pl8KZ3cXClmtkd12LDLHeElvemN49aeYknTTQKT9bnEbW2HI8/xhniIAJYqAoEkmANwTLWOQIM+HMbqorBGzGeMcTbG4m5f5Oe4Ps2xoin0ifEmrR9G/DkF65ibzKosIcoLCRKtnuFd4CyAerHpVV4j2mt3r9xygQMxykKolQYUuFA7xESY+FL23VhIIYdRrWiPhdeoqfr9TJ57i+uA/aHthiMQ75bj27RYlbanJlWe7mK6loiZJ1pzw3thduZbOIAuj6t3RbiaaknZ1jeYPOSYqJxPDVbbunw2+H/xQcNwPs5LEFj02A9eu/oKNfhM4WJY4XugSvTTJ3F8SLI9tJCuAGPNlBBy+AJAnrAqLOGUiI+ZpWk7lzkok/IeddedFEFukkZ1OXSJW5xm8cN/RcwFrJk0UBsnNc3Q7HTYmkuH451GW7ce4oACZgCVGsjN7xHhMDpReH8Hv37Ny5YKu1t8htjRj3A3dnQnWI8D5VXf9p3FJDgCDBDDKQRuCNINc+Nuh3PbHDXwWtWtcmm9nOHriCWkFF3AOpPSNwKc43s6waLZBH7R1HhoNaznC8WysGBKMNmU7eo1qa4Rx29buBheZ7bPmuKx9oCGMsVJ1U7nSst1V8pu3TzTWPpLIuCW2a/JIla6KfcUxNp2DWwe8uYssFTqQQwMFWkes0zitNFvmw3Yx9mUzjteAkV1Hiuq4QJFdFHoIqBCRQRSkUGWoQTIpS0NKCKVtDSoQctuaCjsNTQRSBC11GiuIpiBacYDC+0cKfdGrEclG/wCXrTenmLb2VkIPfu6nwWCY+GvrVV09seOxorLIntHxE4nELat6IsGPsohGmnUj5GnJ61HcGwTIGa5HtHbWNQANFAPSIqSpaIbY5JN5YWuijRS+BtS46DXr5afztVspbVkVLLJC2vs7RO+UTAGYk66AbzNQDLLGDJn2YII94kl8hPMtmlW0OfxqX4zchFGn29Zy92Moz8pcrvUfw+331BmVUs0kZpaIzLs4jJDDXTlWBPhyZc/gnuH2O8iqNFloA5IIUQNteVWMCFA8B91RXCLclj0yoOe3eMetSxILKPHz/k1TJpJZHSC37Jk9xp7qg+zu8t9VYcmP36cqL9K/GzYwnsASHxDHlcVltplzk5mO5CrHQt0M3c2RPurqWM+wubQQNjqIC7dF664t9I/CcY+Ke8+HcWtVtMilkFpSSskTl96TMatViEKORNDausplSQeoNWThPDvZjM3vn/D4DxpXFcOtvuuvUaH/AF9a6UNDY47k8Mrdizgi8Lx1h+sGbxGh+Gx+VT81DWOCZbqtmzIDJBEHTUeB1ipo7mtul85Nxt/Ak9vsdTbGsyofZqS33dTHOjYq7kRmAnKJjrTbC8YtvpOU9G/A7U2oVc3sm8MEcrlE99HHaG1hRcS+WUXCpDZSwUiQS8aiZ3g7Ga0nDph7x9sgs3Z09oAjkgfVLb+hrI71hW3Hrz+NTPYfFphbt0u5i4EAJEgZS2jRy728cq8zr/Bra91teX+3+jbVqIvEWVDtJwi5g77WnUhZJttuHSe6QeekTzBpDDYo7qYP879avnavi9y/cv2FtW8VYGRkEAFCba627qkHNmLcydxqNKzEFlaDII0IIg+RFSl2OKk1hgljOC2cP4vB1OU9fqnzHKrNg8YH02bp18utZw2KGWefSnvBcVfyu4tvcs2wC7Ks+yBOhzcvLw8K6NOr3cW/3/2Uzr/6miRXRTHgnFlcrmAcHQakZtdpGoblVm4vwwqSyKQPrJHuHy6fdQlqYwt8qXHw/ZgVTcdyIcigijxXRWkqCRXZaPFdFQgmRStoaUWKVsjSogizjU0EUdtzQRVYQkV1GAoY6UckFsBZDNLe6vebUCY5CdyelMsTeN12uMInRR0UbRHp6AU94tkREsj9Ye9cPQHkAfDSfGq/xrFZLfd95u6PDqfh99Y5y3PI3RI4fVZ+B6jaaUiofhPHFeEeEYQAdlboP2T4VNVrra2rArC1JcNtQs8zr4xtI6+XjTBFkgdalbr5LZaDoJAUSTpoQPX5+Pep1EuNqHrXuRPEnzPodGYJmHeWF0PtF5AsxOn2ZnnTjhi6FtlYyBIICqJHs23giNOWQUxdtXMzlXJnX3gx0bOnTW4fTnUrhbEKE0GbKvdHdJcyxjccz+VZ58RwOuyycIsxaUncgudI98zqfT504cSCf50pPF421ayq9xELSqBnC5ssAhJOseHUUJuGPD7/AFrj+I2YxA00x9wFbaZMDTvssTHQ+AphxvCNfsG1bdrWYZS+dnIU5cwCkgd4Ll8AT6Pq6KxQ1t0I7Uyx1RfJj3bjA/7PayqXGu+0DlvaZRGUqBlyiRudydhUNhuN2296UPjqPiPxq1fTFwe+728Qq5rKW8jRqUbOxLMI0U5lE+HKsvr0uh8QuVUXuz+5jtrjufBdlYESCCOoMj40MVTLV5lMqxB8D/M1PcE4g9zMGg5QDMQTPlpXbo8QjZLa1hmaVbXKJK9bzKy9QR8RFVTFcOuW/eWR9oaj/T1q3TXCrtRpY3Yz2SM3EqGFx72/dbTodR8PyqawnHFOjjKeu4/MU4xXDLb6kQeq6H8jUTiuCOuqEOPg3wrF5ep0/wBPKHzGXZZsLiTGa22nUGQfwNHx9u1iBF9YfldT3h5g7jw+6qQl17baFkbny+INSuF48drgn9pd/wC7tRWpqtW2xYBsa5RKdnOwd3FYn2eZRaUZmvDUZZiFU65z9k7anbfYiMHw2wlklbVsyqg6s5PvO2knxY6DQaaCsm4XxOGD2LhVhzVsrDwI6eB0oOLNcxFw3blwvcIglojTQABQAo8AIrla7wiy2Wa5Zh8Ls0VXxjw1yW/iHYyzFy9hiyyjOtpSpsuwUkRpIDbaGBPTSoTh3a6/+jcXPaW9AyOBMRAGcDMCNNZPrU/9GdgixczOC5uSLYaciBRqF5SS2vOPhE4nhVq5iTetqbfeb2tsANbuENoy/ZJOpEEfE1k003KUtLcm8dZXTLLFheZEkEuhxmWYbUZhDevj4jQ8qGKUiuiu3FYSRibywkUEUeK7LRAJkUraGlBlpWyulFEDsNfWgo7rqaCKqyMFpxhAFBuN7qfM8hEGetJIkkAbnSlOPXAAuHXIyJqxAnMx5SZnXT0NVWz4whor3IoOWJZveYz5DkNh1nbn4VU+L4z2lwkaqO6vkNz6n5daneOYzJbie8/dHWObfhPUiqplGhEaDTy8xyn08qpGR12Sf5/k8qsHAOLFXW1dBZTAUgyy/mv3eVV5G5/z4fzr4b1Ndn7EsXOyiB5n8h99RcdELjww5mPhH+KY+7589ivxS7AGjZQS7FTEZCSFbme/Ajx11mh4Tai2Cfrd4+R0A2n7O2skga60w4m/eM5kZmCK+8hY95RooLZRA6EcqXLlLI2MISw1ufZmSZOY3U0Okge0X0f486snBkzXkPIBrhI2MaLIPMSagbFrvtc90gBFuIe62w1Uacv8VT2Exf8ARsPisU4U+zVVEGAxUaKOmZ2j1pZv1EXRn30ncW9tjCkytgeyG3v6G5t+1C/wVXsDxe9Z/U3bieCscvqh7p+FM71wsSzGWYlmPVmMk+pJpBzWGXqZenhGo9gO1d7E3HtYhlaEDK2UKxhgDmywDuOVXwmsV+jy9lxqD7aunxUsPmorQ+2vF/ZYUqDFy73B1C/XaP3e7PVq5eprXnKK9y+DzHIZe2+DaQS4Go1tSCPQmQfLnWZ9teF4ITfwV5QCe9hyrqQSd7WZduq8uWmgIJJCqpZmIVVUSWYmAAOZJMVo2D+jnCtZRMVaxBv/AF7lskQzMAQAdMg5EiTlc10dJRtlmPRVbJNcmFsam+z2isf2gPgP9aa8f4X/AEfEXbJDDIxjOIYodUJ81IPrTzhAi35kn8PwrsaZevJkn0TYNNseXCFrZ1GsRMjmPxo2GucvhS8V6BPzazP0yIwvHAdHWPEaj4bj51KWrqt7pB/nmOVVriuD9m+g7p1Hh1FNrV4qZBrlfrrqZOFizgu8uMui2XsOriGUHz/A7iorFcCG9to8G2+NJWONMPeGYfP41L2cYGti4QyIWKB2WELASVD7THKtHnabUfVw/uLtnHorF7DvbPeBXoRt6EU9wnG3XRu+PHRvjz9asUSOoPqD+dR+J4NbbVe4fDb+7+UUr0llb3VSJvT7HOD4mjnutlbkD3T6Hn6VOYXirLAYZgPQj8/WqLiuFXE2GYdV1+I3pTh3EmUwWJHQifnuKR6lL/mj+Q7M/SapZcMoYbEAj1o0U37A8WVkJZRKnKCd1BEg+XvCdxFTXEMFlOZR3T05f6VzoeIVTudS4+Cx0SUdxHZaArR4rordkoE8tK2dqKRStkaUckBbc+dBUstnfQEmdCqnnHMaUtg8AHkskgdBlE/wxXN/Wx+DT+nkR2GvCxbfEMNgVSRIzRq3oKgVJOr+8TJ8D09Bp8at/EcPZYAXEOS0JEEiI72wifWsw4rx9S92yqwPcDBp1+uJ8NVBG8TzpY3KbbBOtxRF8U4qLlwkjuDuofDXXwJ1PwpMQR18fjzHPyocRhUaMndOxVvdiBBB31I10589aZXrRtsVkSDDAMGEjcSNPhVgo7VRt/J6/wAirdwfBwqJrLGW5nXU6eA09Kq/Bk9pcAIOhzNpyGu/OSAK0HglnMzHoMvhrE5vD3dOcnlQb4D2yTvXMiltdATA3bTKQD8O96LUIujdxsuVZKNqC513PP2jgelSvF7gUAbyczHcsEgkepywPSq4ryuupd/uOvnqQfQ0IPAZIm+G2giju+zOrMDqDl+6QojzqwtwS3fwK2r6kq0XDDsneLSpld4k6HTaq3hL0/ohqCyWVnWSxCg9dhWg4i2FCiIiNNOQ/wDcaRvOWFLozfH/AEX2mP6G9cQnYOouAfDKQPOapHavspewLKLhDI+YK6ggSsZlYH3WGYaSefSt7sCbgHj8hUX2n4L/AE3CtZIAZ3L2nP1WDsymehXN6GqtqaLDEOzBK4qwVBJ9qggCSQWAIAG+hNWbj3CcdfvG4cLeg6IAhMIJKjTnGp8Samvos7NFTcxd5SrW89u2jCCrAEXHI6icg/j8K0gD3BHU+UAD8QKq8hSe59hU2uDPPo97Km2TicSlxHUlbSFcpWRDXCDqDBhfjzFaB7VQ05rv1R8X567bek0DHQ/vj5XgPwrkPe/hX7mrTHEVhCPl5MX+lzhyl7eKRmIYiy2Yaylq2yn/ABMPQVVuGkezEeM+cz+Na72v4euIVbL6BjE9G/oylSPJkHwrF+HEqzIwg8x0I3H89K06eWJFU1wSQeKkLVzMJqLY0bD4jKfA7/nXUou2S56ZTJZHmNwwuKVPoeh5Gq9hOF3blz2ar3hufqqOrHkPvq0TT3hWLCMQ2itueh5E+EUvidDlW7K1mS/kelrdiXQPD/o9tXRlGIZLoGoZAyv1KQQRHTXbzjQ+Idm7FzB/0NVy2ggCHmjCSLni06nrJ61A4ewxYZJzTpl3nwirlZRwo9rGeNY2/wDny0rwlmqsm1l9HV8qK6POmJS9hbr2mJR0Yqy7iesHQgjUHoafYXj/ACuL6r+IP51tnHOAYfFLF+0rEbP7rr5ONY8Dp4VhPHsPYt33TDXGu2lMB2A1POCNGAOzQJ6V39D4jOa9OV/gw20pdlgw2MS57jA+Gx+B1rr+DR9SNeo0Px5+tVFRT/C8UuLpOYdG1+e9dmOthNbbYlHltcpmlfRhw8revMdbSoNW0CvmkeGih/KancV2vwgu+zFwtLRmVSUHiW5jxE1mNzibm2bYLIrGXSYBI0E+WuhruFcPuXW/RrMES2yrr9ZuXlvXmtTpYS1MpV9PrBurm1BbjSsSveO2uoI2IOxEciKSIpLAYQ21yli3QclncLzj+etOYruU7ti3LkwTxueBOKVsjSgK0tYTT1q3IBTsj2ps44HLlS+BLoVXNruyNPeWTvuJ13qy2sNbjKcoHico26n+daw76OeEtexaOCyC2c5bJt0UGRvt5Zq3Wzdg+vgPjpXFlFZ4N6baKb9J3FbeFsrasgC65ksGzFYmJ6GQWH7gHOscC9K3DjvYOxjLzXrt++GJ2Hs4A6AFdNAo3+qKjm+ifDgyuJujTSURon4VbBpIrabZmS+Znx1JA01E/dRmVTuNesVfeI/R7bto9x8UQiKzsTYGgAmZ9pvFZ/YOYiBqYUTvJ2EzrV0ZJ9FbTXZZ+C21WyCvOSxiNQY08AAKuXC1yW1XTN7zToFzEHU+sRziq5w7CiUtiSNJjUkDf4mPjVkJhSdO6Dz7iHKDJb67SKWfwSHyRePuI2Y5iD3bYZhoYAZiANtlHkfGkEwLZlAAIVfeG0wTJ9SF9KcYjNKLcUXBuzdMxLMZHILHwoeGlTmdWILGCraCSZmdjv6U8uIgXLHvZXAlsTaU7Lnutz2hF1Hi1XLF3Rmjn+evPzph2RsktecgaZbY/H5laacd4wtosdyScq+ExPhpVD+ks9ybwZgsXkAKYI3mZ+4GnCvaHs+8+g6dEO3x+6oPszxc3bVwhYBdLfmDv8mqfXGOz/U0XSRp35/9APrTxi8Ct8iB9mFcZ2kzuN+5udPM0R1tSP0zwA2sH7KT8gD509IuFAQqEM2Yba5rgYc9tfhQlLst+jQmBAgRGYxz6T8BTAGbWVifasO82mU/9oNf56mk7ltMw/TEe79Q6/pDpv8Aw+tPCLmUfo0Ooy6DUSCJ16SfSiFbmb9ShOnIafpDEa9NfMUEQqvEMMDdtZXz/pknSImy2kHyI9KyztlwllWziUXQWLJuwNRLvbVz55Qp/hrWuKCLtnMgT9Ph4y85S6ASPGPmagXtK+Hy3QHQ4a2GI5hMcJU+h++mXHJDKC1JM1Pe03C3wV9rRBNvO4t3J95UcrBIEZl0BHl1FRzGtSnuRU1gfcPxOuVvQ/hUlVcJqV4djc3db3uR6/61v02o/ol+BJR9zRfo/wC0CI3sLwALGLd4+n6Jidh0PoeVTnajtdhcKxW5cm4BBtIMzg7gMNk3+sRWWRUVxTh5JLpqd2HU8yOp8K5XiHgkJ2O6H5X/AKaatS0trNP4F2yw+Oz2LieyLhkVGeRdRhBAYAQ5BPd+BNVDiv0bspPsLwMfVuCD/fXQ/AVV+DcOu4h8llC55kaBP2mbZf5itg4Xh7y2lXEXPauBGeIMcgT9cj7RAJ+dZNJptk3hcP8AyNbZlfcy7DdjcWbnszbyAb3GYFInkwmT4DWr1wLsrZw8NHtLo/tGG37i7L8z41YStdlroKCRncmyHx3Z+zduC46mfrQYD9M0a+og1IWrAUBVAVRsAIA9BTjLXRTKKTykBtsQy12Wl8lCEotgEAlL2RpXRStgaetQJG9jeCjDWFWAbjd54DTJA7uvSI9J51csNiAO6AxO0RBOn4z/AI1+zUVZmdc51P1p5wdfWPXwp5wq2ZLEHNyIPMhSWnTp91cyC9zZJombTNzDeYXrvGnnHknjA3M3NW57IfGY08W/w+hrR55bkaRDcuQ1O5M0FyZiLn3+f8+NWbSvcZ39LnFGSylgAg3iSe6Vm2hDNHm7IPIGssweINt1YCYPx9evjVn7ccU/pWLuNJa0h9mn2kVJBbxBbO3lFVl7DAxvmjLGzfkZIqxQwhd2TQ+zzq6m6pJDaBQO8QD3p+yJEE+HnT/Gspy231kxlT3UALTz1jWT0ouAwotWUt+6AsQPfuGG/ugmf9a7F3GGbuAKBlC7+8ZM/wAMzNJHmQXwhlb1zvbfU/VOkFtdugCkDSnaNGUXE1AJMadT66ZaZtbRgqwULGdNdSco09PnR8GLhNxlcOrEKg3iTAHwHWmt6FgaD2ZtezwgbYtnudN5Kz6ZazfG3y7sxMyTHkCYH3VpvaBxYwbAbLbCD0H/ALRWSPc06fzrSpchZfOyeHAw9vfvPcuHyVSg+eWpmB3zrpp6KgP3k0hwSzltWViMtlJ01m6wJn+4fjTq4Cbbbas42+1cKj5UwMHIQoQSf/qn5gUJuCW7zaaf833mKNd94d3lc5eKikXPdcx9v5KB+FQgcXBCjM2u/hoW09dPWjW7y5j320gc/wB6d/GKTuCCO7zP+SOlJiJfu8+v/drUIRHEr36W3lfMfaYViG5D9PMA+e/hUXH6Mhe6fY4oAHbuXg8/HX1pPtGwF9DEEW7bddmaNKHDXsygGGlcXPUBrcgeGsipgmQna7giYtLlthlYXsQUfeGYWHDeRzEEdJ51kWMwz2nNu4uV10I/EHmDuDzBrbnIOoO9y0YPLNgh+Nvl41Bdreza4pJWFvKO6x2YfYc9N4PI+Zq6tcZFl2ZKTQ+VPMJwe/dvGzbtO10GGSNV/eJ0UeJMVI8W7LX8K0Xl7p2uL3kJ+zm5HwPpNUyuipbc8/A6g8CeBxmbQ+9/m/18KeVGpa+yDproNfM0thsaCcp368t4EnYa6eNdTSa5S9E/7lc68cotHZzjvsR7Nx+jJJlRqpO5IHvD5/dVztXA6hlIZTsQZBrMRT7hvE7lhpQ6HdTqreY5HxGtabtMpcx7K0zQooYqN4Vx21egTkf7DHf91tm+/wAKlslYJRcXhjCWWiNcUMqllDMYVSQCx8BzpfLUTxbG2rVy27oXuJLKAY0ZSsFuQnXblVVjnsflrL9ho4z6uibt4PqfQUW/irSEIzqrMQAsy0kgCRuBJ3NU7iHaO/dkBvZr0SQfV9/hFQuJ0HOSd+fnNc2Phepve7UWY+yNHnVw4gjTHtgCIAPWfw5UnZGnrTLhXHLd+3bzOgvZcrIWAYldMwXcg7+pFSllBHrWajWT005QvyPZUppOAUIS0BTv1jmPz+Z6VIIIGx23nkNzvzppg8ISSQjblRrzgGd+hn+KlsXYuBGa3admCyqzuBtuY1PWuhFYK5sq/avipNwIo0TmLzLvpsrg6aCfCqziMe6rmm6OjC/cOUmRt7UjrOkSKnbnZ9wn6TAYo3DmDMLywWJJUAC7rpqTG4qq8XTJcNsC5bZYzJcYtLFQZ94gaRsfrU0VllTGM7SY6ONvJvl8DUn2ewue9yUWxnII0BHusnUzOn7NReXeBB+wfdbyOw/1q1dk8PFokKzMxJCtsgEgT11BPkaex4QYrksIYwSvdGs3X3M5vd+RqPvW7mVQjZiSWOu+bYazyH+KnONAOlx5ZjlAXZe8dNPOPhTQ2gXLI40iBtt3VHyWkrXuSbCYvFZc7sshVJB2MiApHrFPuyuES5cw6JmAL+0I5wmu/TQ/GorGPdRAFGbMw8e6qmdtdSVq29hLc4piFgW7UGBprGnhrNCx8hiSH0j4jLYVJnMT6xA/A/Gs1tpmZUG7Mqj+IgfjVu+knEzfVBsoH3D8zVf7MWc+MsLv+kDbT7ktt/DQiRmp2QAz9AVXfklsN97GiLbPs7YO59jPnIY/caHOfYufte3Mx9pyqn4RS18w6iNmY+gtsv3kVAsTynN/CD/ec/8AppC6pyP/AOZ/nIp0nvN/5Y26Zj+NNRBt8tcp/v3J/GjkAe9mzb/bPLoJpO2Gl/3vD/s1o973txtc/wAy0RBq+o9//wDmlQhTu1c+1tyJHsU/zNURh7mUypg677HMCD8qmO1Cn2log/2CafxN/PrUIrbSOlWLoQnMFic0BtT+h16kK6fc3zqbsYAn3tB05/6VUMCYdIOkqI22YGtAtNIBrmeJau3T1ry/f3L6YRm/UFs2FWcoAncxqY2k8/Wm/EMOrgq6hlYQVYSD4EGntJ4gaV5mNk3Pc3lm/CSwUW32Bsi8zFmawykCwSe65EZvaAyYExOskGdKN2u4LatcMxKWbYUBVcxuxR1Mux1YwOZq3Ux41hPa4e9aG9y1cQebIQPnFdGGqsc47nwmipwWHgwnh3FivduSRsG5jz6ipxHBAIIIOxGoqo4hWVirAqw0ZSIIPMEHY05wuNZNtB05H0r2Om18ocT5RzpV56LOaluG9or9qBmzqPqvr8G3Hxiq1hOKI8fVPQ/gedOzeFdVSrtWVyU4aZecL2wtH9Yj2z1Azr8oPyqC4nxBbtxnnTZZB0UaD47+pqAe6fKkWf1qr9PFPgJMHGIuoObwH50yvYzMZP8APkKbIjHZSaff7NlQQxzcwVAjy7xJ18BRUYxYyIviXfTy1/MVrfBrRt2LaT7qIDOuoUTr5zVA4X2ee7dVSwykgsQJhRvz57etafYwwjnvXnfG9NO6cXVhfPOP2NentjDO4cZwNAL2xEwf42286guOcWXNkP8ATQAQ02S692ICkrBaZHgCR0qF7OcZvi2EdMQTGvtLNwE+IaCMu2kz4nWkcTicQb6Ogugo8+0NktGhDMFZSu0gCOnOnyipph+KcWZMgW5xPRSbxuPfQI0jXvbSTH41VLlxmlmPtJMliZaTzJOpPz7tTWPv4q4gm5ccXAHa21sAiMuVXZVEtAQkcjvqKif6I06o6HrlMH5R/wDarIYFEUtZyFAzgkCJhkJMAjy/5a0GzZK2wrEW0CxH1mAU79TE/lVW4BgHa9mKiU1W5O8mNR1iT61bEw4GrHMY1J25cvn8arslljxXAg122C0A90Hvc5zRPnJn4009mmXRt9Negj8x8KZY3EHLpoXYtHQe6un8Wg/ZoDeJZU02E6ddTHoVHpTRkkhWh02Hue2t5WGRB3hPU5yYOmxA9DV/+jq2fZ3bjDV3AnNyE6RyIPPnIrMMLdh713XvT6ZiAAP4dPQ9K1rs43s8ADOyuScpHePLUaxIE1W3ljJGedrL/tMVcadJ/wBfxpz2AQf0lrmsWrTt5TAnXwLVX8ZezOzToWJHqdPlUj2evlLd9lJGZQhjnmBAHzpl0A09EYW7Snf9AD5hgzfcaUvElx+5cP8AedAPuNVAceusy/pD75MwPqKVY7fzNcONXs3v6hbSnRepLDbSBIqELeh1c885+Atr+NNwv6K3PSwPmtVxeM3RIz6nOfdG8oOnjTf/AG3e2zDux9VeWWOXWaJC2XFGYfu3Pmy0W2QC+v1z/wANKrd3i92ZzDZh7o2n/QUQcXuSTI1b7I39kx/5RRIN+1QBezr/AGKj5sfwHxqCIYDrp59KV49xFi1vNBi2saR16Uwt4sacoEden5UyYrQ9VwCDtBP4a1ouDQwZ2kxWeYF7TGb9xLdpcuZmYKefcXmWPh51J8V+km0ojC2zc5B3m2o8QsZm9ctc7xBKyHl4+5fStr3F4imGIuyfAbfnWLce7V4nENFy62X7CdxP7o3/AIppjhu0mJt/q790eHtGYf3WkfKuatDxwzR5iNyJrjVB7B9p8Tib7W7zKyLbZ5yAMCHRRqsT7x5VfRWayp1y2sdNNZKt2u7H2sUy3goFxSucDT2yDdSRs8aBvTxDrj30ZYC1FyzbciJym8zKw+/51X+0XabF2lQq1tc2ZWAtA5HUkFczE5tugrS+FXhiOHWLgGr2lJ/eiGjp3ga7OmjbCOJ9Gabi3wea+PcLOHvNbOo3U9VnSfH8qRw+PddJkdDr8DWg9r+zNzE3gLIBdUckFgsqupgnQnnHnUDguweJdsuUA7wXtjlOkvrp0rfCxxeU8FLQywPErJ/WZlPlK/Ea/KpaxjbAMBl23GtT3DPouO91wPAd/wDIfM1FfSV2PtYS1au282ZnKMDqD3AQdBCxB883ga2LWWf1CbUN7WLW3IO2jKRroabYvi4JGXkeup1n0qrYTCl2AmJ8JqZv4L2YUiSNiT15fKfhS2a6SjmKDGCbwWfsoLmKGIQ3rlvuoVNtsh3fcj3uWmgrUOF4pUtqmvdAXXWYUCZ9KzX6N2Htbo62x8mH51odjCMRIGk/zzryPiOpslY1JvB0KoJLgjuzITE3SBcuhRmJIvXxOXKGMtcIIzMvLn4UftRx+yb6Il65qDrau3VUhAWdgbRAMAxJ5ow5VULFruMgv2wuVVAy31kalixNjcksI1989BXHC2pY+1s6gWwT7dYtAyTpaBzEgEiY1brXoXgwkj/0kTScRillGuEf0rEgi2piYZZkkEa9V60k/atACTisSMtsXG/61f0zEBB+pO+ZD1htqhcdw5Lub9LZXO6q5ztmFhIhASmp0XT/ALsU1ucOzEG5cw5D3va3ALyxkQRbtAGJHeYf3fGAglmxHaYoCWxN/TKNbztNx9QoBwxkQG16p41XO0/HXuOyC+7BXCauCC31v/1xoDz1BkUXFWv1bG9h2ys95/8ArFsZ7v1Ae9tIBn9tqgBlAaXQsFMd9TLsfeBmNBr50QNiwxhkD2h1JA0TYbt+q8fvp1w/iBLp3wZMw2QAgHZjlUgEgjcedQ7ryBXRco/SLqW359Cw9BTnCYNSGBYEwiKAy94bkTmkSdP4jTAN5sdlMOVEWkYGO8r3Ibu7iCRG9OX4ECIPtoPL+l34gHpBFUnhvafEWcI2W5bUKQlrMM4SQSQx5EgtvtAEQDTvsx2rFu4lu9c7htOzOXLzebI0Qe8AIKjlKnrUITr9kMPH6oxE/rW/G1RU7MWgIVXA0JAvECeRg2d9KsF/HWyrRcTUBR3gNDpPUaN6RTO1xrDhmU3kmQYNwsI2PfbxB05eoo5IRY7NJ0uDcaXftb/2fOgbs6szN2ZOvtFPX9jz+NTg4vYP9tb3+2o/HwoX4jaUSbqASROdd5Om9QhAHs8J967z+svrypE8BAnv3BOupTWPPxqwHi9gf21vTT3xvppUfj+PWABF1SCMvdadddwAfnG/jUAR7cB/bubR/Z0Q8CP27m8/2e+Ujr0JHrUzjOP4dILXk722U55AJkwk6aGitxzDgZvbW4jP74kr4LMk6ERvNQhXsT2ZV4zNcMCPqCAOWjU3/wCilsbe0+Kf+qrB2e4uL9hHJhoAYHQh8isR/i+VO7mKVRJIiPyqEKkezNs83Pqh/wCaqj2uWzbbIrBXQqpQWbdswbeYFnt6sNpJ61buNdoXtWSyGCPZz9eFzwxMARoayrjfEXv3WuOBmMTBJBjoWJNLPlBELi6nnRQtO+D4UXbtu2z+zDnKHIzAE6gRp1jwJq/2ew+EtCcReJ/edbKnyEz86wX3RqeH/CLoRclwNPoqs96+/wCyi/EsT/lFaNZMwPEVAdnrmEzmzgwsxmbIrRA0lrje8deRJqwexKldzryiB5kkfdXP8m667eovHHZfujCOGyg9vcMYxC/YvC6oA0Fu6gLE+JuF/Qcucb2E7TX8OfZ22LI29kyykk/VX6rHqPWat3bbDTcAkgXrDpA+tctsCk/sxcaZ07o3MVAfQzwwXMa1x4y2VkDrcYwnwAY+YFd58NmQsnE3NnEWrrLlh1LrMwraOpPOFLUm7JhsSTcMezYwRHeiIGo+w0elS3bnCe9pO+noaj7OBtYpbFy8RDBVZZOZntK6ZtCDrA28D4Uj+RgmN7a5iUwlou0HUjWOuUaxtVf4pwzG420zOCy5SwA90FQTA196OWu9S2HxvD8JJwuH9pcyXWFxpBYWycw9o4LDYmMsQB4UqO0l+/bvrbYW29lbvWig1ZCMtwEtOqsYkR7tHkjwZh2R4Q+Ixduym7nfkqjVnPgBJ+A51o3bLs4iWjZUQsd0nfMNnPjO9RH0csLeIa7pmaE0MwJlhPiY+FaZ2qwXtLWcdJqN+wIr3KF9F3Bclq5eYd52yCeS2yQfixI/hrQsPt61kPG+1eMwxFq2yLbjun2alt9ZJnWTO3OoI9sMcdf6VdHkQo+AFce/RW2Tcm0ao2xisG2W+X7rf81HPu/wH72rq6uyzMDZ2/h/Gjv+A/ChrqhCO49+pby/CsaxvvN511dTIR9jC5vXWtz5j766upgD/hn6pP8AeL/lFPcP/wDlrP8A4q1/xUrq6oA9Hnb+egryz2w/r+L/APFYn/jvQ11CPZH0RVn8/uNFwvvj938a6upyIkLf4fhTrD11dQGFcPs3mPupW3+P4UNdUIX3sJ/V3/3rf5EqYx/uH0++urqDFKV2l/U3v4f84rPm94UNdSMLHPDP1lr99fxqb7bf1/E/vj/OKCuqh/WiyP0stnYH9Vf/AN1+IrS8J+qt+SfcK6urVV9JUUriP9Z9X+8Uj9CP9YxPlb/zXKGuqufbLPgvnbb3az/s3/XF/h/41dXUH9ISNu/rk/fxf/BWnHZD9ZZ/8Jjf+Lcrq6nfQi7IjsP+suf7+5/mFblif6p6V1dVb7HRgv0he8v7zfcKp4oK6kn2Mf/Z"/>
          <p:cNvSpPr>
            <a:spLocks noChangeAspect="1" noChangeArrowheads="1"/>
          </p:cNvSpPr>
          <p:nvPr/>
        </p:nvSpPr>
        <p:spPr bwMode="auto">
          <a:xfrm>
            <a:off x="-3175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46A1F-B6CA-48B9-95FB-371FC5E91127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3525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3050" y="15875"/>
            <a:ext cx="3028950" cy="1449031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7941906" cy="577267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Основные 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инструменты</a:t>
            </a:r>
            <a:b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Единого 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Механизма Надзора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138335"/>
            <a:ext cx="10515600" cy="515992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fr-FR" sz="2000" dirty="0" smtClean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</a:rPr>
              <a:t>Не все банки подлежат прямому контролю; 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был осуществлен отбор банков, которые отчитываются напрямую в ЕЦБ и тех, которые по-прежнему контролируются национальными органами надзора совместно с ЕЦБ. </a:t>
            </a:r>
            <a:r>
              <a:rPr lang="ru-RU" sz="20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Основным критерием отбора был объем активов, которые должны составлять более 30 млрд евро для того, чтобы надзор осуществлялся на европейском уровне</a:t>
            </a:r>
            <a:r>
              <a:rPr lang="fr-FR" sz="2000" dirty="0" smtClean="0">
                <a:solidFill>
                  <a:schemeClr val="bg2">
                    <a:lumMod val="10000"/>
                  </a:schemeClr>
                </a:solidFill>
              </a:rPr>
              <a:t>. 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В эту категорию автоматически включаются три крупнейших банка каждой страны, независимо от уровня активов. </a:t>
            </a:r>
            <a:endParaRPr lang="fr-FR" sz="2000" dirty="0" smtClean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fr-FR" sz="2000" b="1" dirty="0" smtClean="0">
                <a:solidFill>
                  <a:schemeClr val="bg2">
                    <a:lumMod val="10000"/>
                  </a:schemeClr>
                </a:solidFill>
              </a:rPr>
              <a:t>130 </a:t>
            </a:r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</a:rPr>
              <a:t>банков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, </a:t>
            </a:r>
            <a:r>
              <a:rPr lang="fr-FR" sz="20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которые контролируются напрямую ЕЦБ, представляют около </a:t>
            </a:r>
            <a:r>
              <a:rPr lang="fr-FR" sz="2000" b="1" dirty="0" smtClean="0">
                <a:solidFill>
                  <a:schemeClr val="bg2">
                    <a:lumMod val="10000"/>
                  </a:schemeClr>
                </a:solidFill>
              </a:rPr>
              <a:t>85% </a:t>
            </a:r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</a:rPr>
              <a:t>банковских активов зоны евро.</a:t>
            </a:r>
            <a:endParaRPr lang="fr-FR" sz="2000" dirty="0" smtClean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Для этих банков, контроль будет осуществляться, при необходимости </a:t>
            </a:r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</a:rPr>
              <a:t>непосредственно на местах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.  Каждому банку придана </a:t>
            </a:r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</a:rPr>
              <a:t>Совместная Надзорная группа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, в состав которой входят представители ЕЦБ и национальных надзорных органов. Управляет работой групп ЕЦБ. </a:t>
            </a:r>
          </a:p>
          <a:p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ЕЦБ будет проводить оценку соответствия всем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пруденциальным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нормам ЕС и, при необходимости,  устанавливать более высокие требования для банков. Он также будет выдавать и </a:t>
            </a:r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</a:rPr>
              <a:t>отзывать лицензии для всех банков зоны евро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. </a:t>
            </a:r>
            <a:r>
              <a:rPr lang="fr-FR" sz="20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endParaRPr lang="ru-RU" sz="2000" dirty="0" smtClean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По менее крупным банкам, ЕЦБ будет осуществлять непрямой контроль. Однако в любой момент он сможет осуществить проверку </a:t>
            </a:r>
            <a:r>
              <a:rPr lang="fr-FR" sz="20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любого банка, если сочтет это необходимым. </a:t>
            </a:r>
            <a:endParaRPr lang="fr-FR" sz="2000" dirty="0" smtClean="0">
              <a:solidFill>
                <a:schemeClr val="bg2">
                  <a:lumMod val="10000"/>
                </a:schemeClr>
              </a:solidFill>
            </a:endParaRPr>
          </a:p>
          <a:p>
            <a:endParaRPr lang="fr-FR" sz="2000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fr-FR" sz="2000" dirty="0" smtClean="0">
              <a:solidFill>
                <a:schemeClr val="bg2">
                  <a:lumMod val="1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fr-FR" sz="2000" dirty="0" smtClean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5" name="AutoShape 4" descr="data:image/jpeg;base64,/9j/4AAQSkZJRgABAQAAAQABAAD/2wCEAAkGBxQTEhUUEhQWFRUXFxcXGBUXFBoWGBYYGBUXGxoXFhUYHCggGBwlHBgXITEiJSkrLi4uFx8zODMsNygtLisBCgoKDg0OGhAQGywkICUvLCwsLCwsLCwsLCwsLCwsLCwsLCwsLCwsLCwsLCwsLCwsLCwsLCwsLCwsLCwsLCwsLP/AABEIALEBHAMBIgACEQEDEQH/xAAcAAAABwEBAAAAAAAAAAAAAAABAgMEBQYHAAj/xABMEAACAQIEAwUEBgYHBAoDAAABAhEAAwQSITEFQVEGImFxgRMykaEHQlKxwdEjM2JygvAUNEOSorLhFXOzwhYkU2N0g9Li8fI1RMP/xAAaAQACAwEBAAAAAAAAAAAAAAABAgADBAUG/8QALhEAAgIBBAAFAwMEAwAAAAAAAAECAxEEEiExBRMiQVEyYYEUcaFCkbHRM1LB/9oADAMBAAIRAxEAPwBsSZ50M+Nc29DFdMzgSa7MetGoIqEAk9TXZj1rorqJDsx60BJ611dUIdJ60GY0MUFQh0nrQSeprqPbtFpjkCSegA/kUG8csglJ6muk9aHr4Ej1G9ARUznkgEnrQEnrUzY7N3WAJKpoNGJkSQBIA03ox7M3Pt29JG7cjB+r1pPNh8jbWQTPAkmBzJMAeZO1SGB4Xce4FYMggksQdo0idDJI+NV7t1aayEsllJcB2CkmEB7syBuwP900TsZxzEWrlqwn6RHdUFpjouY7o26QNeY0OlYdXrJQyqy6qnPMibxmFe02V9+RGxHUUhNX3E4VLgyuoYTz5eI6VVeO4S3aYKmYEiTOqxrsTqTp1pdF4kr2oSXq/gFtG3ldEXNPMJw27cRnQSFIG+pPMDrGnxpDDWC7BQQNyWOyqBLM3gACfSmC9t7lu6fYwcMIVbTCJUT3yw1DsTmO41iNKv1eolWsQ7FqrUux0SfGgnxq14W3axdlLwtx7RcwnRuYElTrtVXu2WUlWEMNCDyNHS6yN+VjDQLanAJNdJ8aGK6K2FQBNB60aKAioQAz1oJNGrookCyaCaPQRQCEoCTR8tBFQAQ0e3NBFKWxRIPm3oBRmGpoIpQgV1DFdFEgFdQ10VCBYoKVeywAYqQDsSND5HnRWiANOsgzvyPl+NDKDgTrqNFARRFDWbRZgqiSafcTYWLWRdWPeZv3IIHWMzIPWh4OkZmG+w026n5CmXFbmZ4+qDB1OioJJkiRJJ11ByCayWy3S2lsVhZGFgbAb9xfVzmY/DSrj2e4IB7O+xBzJnVSPdzAFTPPQ/Oq/hMBKZjIZs2m3euHLJB2MTsY3POr+jgqIEKoygeC6CI5RVErGlhDpZEblyIgTLdQORI3Pl8KZ3cXClmtkd12LDLHeElvemN49aeYknTTQKT9bnEbW2HI8/xhniIAJYqAoEkmANwTLWOQIM+HMbqorBGzGeMcTbG4m5f5Oe4Ps2xoin0ifEmrR9G/DkF65ibzKosIcoLCRKtnuFd4CyAerHpVV4j2mt3r9xygQMxykKolQYUuFA7xESY+FL23VhIIYdRrWiPhdeoqfr9TJ57i+uA/aHthiMQ75bj27RYlbanJlWe7mK6loiZJ1pzw3thduZbOIAuj6t3RbiaaknZ1jeYPOSYqJxPDVbbunw2+H/xQcNwPs5LEFj02A9eu/oKNfhM4WJY4XugSvTTJ3F8SLI9tJCuAGPNlBBy+AJAnrAqLOGUiI+ZpWk7lzkok/IeddedFEFukkZ1OXSJW5xm8cN/RcwFrJk0UBsnNc3Q7HTYmkuH451GW7ce4oACZgCVGsjN7xHhMDpReH8Hv37Ny5YKu1t8htjRj3A3dnQnWI8D5VXf9p3FJDgCDBDDKQRuCNINc+Nuh3PbHDXwWtWtcmm9nOHriCWkFF3AOpPSNwKc43s6waLZBH7R1HhoNaznC8WysGBKMNmU7eo1qa4Rx29buBheZ7bPmuKx9oCGMsVJ1U7nSst1V8pu3TzTWPpLIuCW2a/JIla6KfcUxNp2DWwe8uYssFTqQQwMFWkes0zitNFvmw3Yx9mUzjteAkV1Hiuq4QJFdFHoIqBCRQRSkUGWoQTIpS0NKCKVtDSoQctuaCjsNTQRSBC11GiuIpiBacYDC+0cKfdGrEclG/wCXrTenmLb2VkIPfu6nwWCY+GvrVV09seOxorLIntHxE4nELat6IsGPsohGmnUj5GnJ61HcGwTIGa5HtHbWNQANFAPSIqSpaIbY5JN5YWuijRS+BtS46DXr5afztVspbVkVLLJC2vs7RO+UTAGYk66AbzNQDLLGDJn2YII94kl8hPMtmlW0OfxqX4zchFGn29Zy92Moz8pcrvUfw+331BmVUs0kZpaIzLs4jJDDXTlWBPhyZc/gnuH2O8iqNFloA5IIUQNteVWMCFA8B91RXCLclj0yoOe3eMetSxILKPHz/k1TJpJZHSC37Jk9xp7qg+zu8t9VYcmP36cqL9K/GzYwnsASHxDHlcVltplzk5mO5CrHQt0M3c2RPurqWM+wubQQNjqIC7dF664t9I/CcY+Ke8+HcWtVtMilkFpSSskTl96TMatViEKORNDausplSQeoNWThPDvZjM3vn/D4DxpXFcOtvuuvUaH/AF9a6UNDY47k8Mrdizgi8Lx1h+sGbxGh+Gx+VT81DWOCZbqtmzIDJBEHTUeB1ipo7mtul85Nxt/Ak9vsdTbGsyofZqS33dTHOjYq7kRmAnKJjrTbC8YtvpOU9G/A7U2oVc3sm8MEcrlE99HHaG1hRcS+WUXCpDZSwUiQS8aiZ3g7Ga0nDph7x9sgs3Z09oAjkgfVLb+hrI71hW3Hrz+NTPYfFphbt0u5i4EAJEgZS2jRy728cq8zr/Bra91teX+3+jbVqIvEWVDtJwi5g77WnUhZJttuHSe6QeekTzBpDDYo7qYP879avnavi9y/cv2FtW8VYGRkEAFCba627qkHNmLcydxqNKzEFlaDII0IIg+RFSl2OKk1hgljOC2cP4vB1OU9fqnzHKrNg8YH02bp18utZw2KGWefSnvBcVfyu4tvcs2wC7Ks+yBOhzcvLw8K6NOr3cW/3/2Uzr/6miRXRTHgnFlcrmAcHQakZtdpGoblVm4vwwqSyKQPrJHuHy6fdQlqYwt8qXHw/ZgVTcdyIcigijxXRWkqCRXZaPFdFQgmRStoaUWKVsjSogizjU0EUdtzQRVYQkV1GAoY6UckFsBZDNLe6vebUCY5CdyelMsTeN12uMInRR0UbRHp6AU94tkREsj9Ye9cPQHkAfDSfGq/xrFZLfd95u6PDqfh99Y5y3PI3RI4fVZ+B6jaaUiofhPHFeEeEYQAdlboP2T4VNVrra2rArC1JcNtQs8zr4xtI6+XjTBFkgdalbr5LZaDoJAUSTpoQPX5+Pep1EuNqHrXuRPEnzPodGYJmHeWF0PtF5AsxOn2ZnnTjhi6FtlYyBIICqJHs23giNOWQUxdtXMzlXJnX3gx0bOnTW4fTnUrhbEKE0GbKvdHdJcyxjccz+VZ58RwOuyycIsxaUncgudI98zqfT504cSCf50pPF421ayq9xELSqBnC5ssAhJOseHUUJuGPD7/AFrj+I2YxA00x9wFbaZMDTvssTHQ+AphxvCNfsG1bdrWYZS+dnIU5cwCkgd4Ll8AT6Pq6KxQ1t0I7Uyx1RfJj3bjA/7PayqXGu+0DlvaZRGUqBlyiRudydhUNhuN2296UPjqPiPxq1fTFwe+728Qq5rKW8jRqUbOxLMI0U5lE+HKsvr0uh8QuVUXuz+5jtrjufBdlYESCCOoMj40MVTLV5lMqxB8D/M1PcE4g9zMGg5QDMQTPlpXbo8QjZLa1hmaVbXKJK9bzKy9QR8RFVTFcOuW/eWR9oaj/T1q3TXCrtRpY3Yz2SM3EqGFx72/dbTodR8PyqawnHFOjjKeu4/MU4xXDLb6kQeq6H8jUTiuCOuqEOPg3wrF5ep0/wBPKHzGXZZsLiTGa22nUGQfwNHx9u1iBF9YfldT3h5g7jw+6qQl17baFkbny+INSuF48drgn9pd/wC7tRWpqtW2xYBsa5RKdnOwd3FYn2eZRaUZmvDUZZiFU65z9k7anbfYiMHw2wlklbVsyqg6s5PvO2knxY6DQaaCsm4XxOGD2LhVhzVsrDwI6eB0oOLNcxFw3blwvcIglojTQABQAo8AIrla7wiy2Wa5Zh8Ls0VXxjw1yW/iHYyzFy9hiyyjOtpSpsuwUkRpIDbaGBPTSoTh3a6/+jcXPaW9AyOBMRAGcDMCNNZPrU/9GdgixczOC5uSLYaciBRqF5SS2vOPhE4nhVq5iTetqbfeb2tsANbuENoy/ZJOpEEfE1k003KUtLcm8dZXTLLFheZEkEuhxmWYbUZhDevj4jQ8qGKUiuiu3FYSRibywkUEUeK7LRAJkUraGlBlpWyulFEDsNfWgo7rqaCKqyMFpxhAFBuN7qfM8hEGetJIkkAbnSlOPXAAuHXIyJqxAnMx5SZnXT0NVWz4whor3IoOWJZveYz5DkNh1nbn4VU+L4z2lwkaqO6vkNz6n5daneOYzJbie8/dHWObfhPUiqplGhEaDTy8xyn08qpGR12Sf5/k8qsHAOLFXW1dBZTAUgyy/mv3eVV5G5/z4fzr4b1Ndn7EsXOyiB5n8h99RcdELjww5mPhH+KY+7589ivxS7AGjZQS7FTEZCSFbme/Ajx11mh4Tai2Cfrd4+R0A2n7O2skga60w4m/eM5kZmCK+8hY95RooLZRA6EcqXLlLI2MISw1ufZmSZOY3U0Okge0X0f486snBkzXkPIBrhI2MaLIPMSagbFrvtc90gBFuIe62w1Uacv8VT2Exf8ARsPisU4U+zVVEGAxUaKOmZ2j1pZv1EXRn30ncW9tjCkytgeyG3v6G5t+1C/wVXsDxe9Z/U3bieCscvqh7p+FM71wsSzGWYlmPVmMk+pJpBzWGXqZenhGo9gO1d7E3HtYhlaEDK2UKxhgDmywDuOVXwmsV+jy9lxqD7aunxUsPmorQ+2vF/ZYUqDFy73B1C/XaP3e7PVq5eprXnKK9y+DzHIZe2+DaQS4Go1tSCPQmQfLnWZ9teF4ITfwV5QCe9hyrqQSd7WZduq8uWmgIJJCqpZmIVVUSWYmAAOZJMVo2D+jnCtZRMVaxBv/AF7lskQzMAQAdMg5EiTlc10dJRtlmPRVbJNcmFsam+z2isf2gPgP9aa8f4X/AEfEXbJDDIxjOIYodUJ81IPrTzhAi35kn8PwrsaZevJkn0TYNNseXCFrZ1GsRMjmPxo2GucvhS8V6BPzazP0yIwvHAdHWPEaj4bj51KWrqt7pB/nmOVVriuD9m+g7p1Hh1FNrV4qZBrlfrrqZOFizgu8uMui2XsOriGUHz/A7iorFcCG9to8G2+NJWONMPeGYfP41L2cYGti4QyIWKB2WELASVD7THKtHnabUfVw/uLtnHorF7DvbPeBXoRt6EU9wnG3XRu+PHRvjz9asUSOoPqD+dR+J4NbbVe4fDb+7+UUr0llb3VSJvT7HOD4mjnutlbkD3T6Hn6VOYXirLAYZgPQj8/WqLiuFXE2GYdV1+I3pTh3EmUwWJHQifnuKR6lL/mj+Q7M/SapZcMoYbEAj1o0U37A8WVkJZRKnKCd1BEg+XvCdxFTXEMFlOZR3T05f6VzoeIVTudS4+Cx0SUdxHZaArR4rordkoE8tK2dqKRStkaUckBbc+dBUstnfQEmdCqnnHMaUtg8AHkskgdBlE/wxXN/Wx+DT+nkR2GvCxbfEMNgVSRIzRq3oKgVJOr+8TJ8D09Bp8at/EcPZYAXEOS0JEEiI72wifWsw4rx9S92yqwPcDBp1+uJ8NVBG8TzpY3KbbBOtxRF8U4qLlwkjuDuofDXXwJ1PwpMQR18fjzHPyocRhUaMndOxVvdiBBB31I10589aZXrRtsVkSDDAMGEjcSNPhVgo7VRt/J6/wAirdwfBwqJrLGW5nXU6eA09Kq/Bk9pcAIOhzNpyGu/OSAK0HglnMzHoMvhrE5vD3dOcnlQb4D2yTvXMiltdATA3bTKQD8O96LUIujdxsuVZKNqC513PP2jgelSvF7gUAbyczHcsEgkepywPSq4ryuupd/uOvnqQfQ0IPAZIm+G2giju+zOrMDqDl+6QojzqwtwS3fwK2r6kq0XDDsneLSpld4k6HTaq3hL0/ohqCyWVnWSxCg9dhWg4i2FCiIiNNOQ/wDcaRvOWFLozfH/AEX2mP6G9cQnYOouAfDKQPOapHavspewLKLhDI+YK6ggSsZlYH3WGYaSefSt7sCbgHj8hUX2n4L/AE3CtZIAZ3L2nP1WDsymehXN6GqtqaLDEOzBK4qwVBJ9qggCSQWAIAG+hNWbj3CcdfvG4cLeg6IAhMIJKjTnGp8Samvos7NFTcxd5SrW89u2jCCrAEXHI6icg/j8K0gD3BHU+UAD8QKq8hSe59hU2uDPPo97Km2TicSlxHUlbSFcpWRDXCDqDBhfjzFaB7VQ05rv1R8X567bek0DHQ/vj5XgPwrkPe/hX7mrTHEVhCPl5MX+lzhyl7eKRmIYiy2Yaylq2yn/ABMPQVVuGkezEeM+cz+Na72v4euIVbL6BjE9G/oylSPJkHwrF+HEqzIwg8x0I3H89K06eWJFU1wSQeKkLVzMJqLY0bD4jKfA7/nXUou2S56ZTJZHmNwwuKVPoeh5Gq9hOF3blz2ar3hufqqOrHkPvq0TT3hWLCMQ2itueh5E+EUvidDlW7K1mS/kelrdiXQPD/o9tXRlGIZLoGoZAyv1KQQRHTXbzjQ+Idm7FzB/0NVy2ggCHmjCSLni06nrJ61A4ewxYZJzTpl3nwirlZRwo9rGeNY2/wDny0rwlmqsm1l9HV8qK6POmJS9hbr2mJR0Yqy7iesHQgjUHoafYXj/ACuL6r+IP51tnHOAYfFLF+0rEbP7rr5ONY8Dp4VhPHsPYt33TDXGu2lMB2A1POCNGAOzQJ6V39D4jOa9OV/gw20pdlgw2MS57jA+Gx+B1rr+DR9SNeo0Px5+tVFRT/C8UuLpOYdG1+e9dmOthNbbYlHltcpmlfRhw8revMdbSoNW0CvmkeGih/KancV2vwgu+zFwtLRmVSUHiW5jxE1mNzibm2bYLIrGXSYBI0E+WuhruFcPuXW/RrMES2yrr9ZuXlvXmtTpYS1MpV9PrBurm1BbjSsSveO2uoI2IOxEciKSIpLAYQ21yli3QclncLzj+etOYruU7ti3LkwTxueBOKVsjSgK0tYTT1q3IBTsj2ps44HLlS+BLoVXNruyNPeWTvuJ13qy2sNbjKcoHico26n+daw76OeEtexaOCyC2c5bJt0UGRvt5Zq3Wzdg+vgPjpXFlFZ4N6baKb9J3FbeFsrasgC65ksGzFYmJ6GQWH7gHOscC9K3DjvYOxjLzXrt++GJ2Hs4A6AFdNAo3+qKjm+ifDgyuJujTSURon4VbBpIrabZmS+Znx1JA01E/dRmVTuNesVfeI/R7bto9x8UQiKzsTYGgAmZ9pvFZ/YOYiBqYUTvJ2EzrV0ZJ9FbTXZZ+C21WyCvOSxiNQY08AAKuXC1yW1XTN7zToFzEHU+sRziq5w7CiUtiSNJjUkDf4mPjVkJhSdO6Dz7iHKDJb67SKWfwSHyRePuI2Y5iD3bYZhoYAZiANtlHkfGkEwLZlAAIVfeG0wTJ9SF9KcYjNKLcUXBuzdMxLMZHILHwoeGlTmdWILGCraCSZmdjv6U8uIgXLHvZXAlsTaU7Lnutz2hF1Hi1XLF3Rmjn+evPzph2RsktecgaZbY/H5laacd4wtosdyScq+ExPhpVD+ks9ybwZgsXkAKYI3mZ+4GnCvaHs+8+g6dEO3x+6oPszxc3bVwhYBdLfmDv8mqfXGOz/U0XSRp35/9APrTxi8Ct8iB9mFcZ2kzuN+5udPM0R1tSP0zwA2sH7KT8gD509IuFAQqEM2Yba5rgYc9tfhQlLst+jQmBAgRGYxz6T8BTAGbWVifasO82mU/9oNf56mk7ltMw/TEe79Q6/pDpv8Aw+tPCLmUfo0Ooy6DUSCJ16SfSiFbmb9ShOnIafpDEa9NfMUEQqvEMMDdtZXz/pknSImy2kHyI9KyztlwllWziUXQWLJuwNRLvbVz55Qp/hrWuKCLtnMgT9Ph4y85S6ASPGPmagXtK+Hy3QHQ4a2GI5hMcJU+h++mXHJDKC1JM1Pe03C3wV9rRBNvO4t3J95UcrBIEZl0BHl1FRzGtSnuRU1gfcPxOuVvQ/hUlVcJqV4djc3db3uR6/61v02o/ol+BJR9zRfo/wC0CI3sLwALGLd4+n6Jidh0PoeVTnajtdhcKxW5cm4BBtIMzg7gMNk3+sRWWRUVxTh5JLpqd2HU8yOp8K5XiHgkJ2O6H5X/AKaatS0trNP4F2yw+Oz2LieyLhkVGeRdRhBAYAQ5BPd+BNVDiv0bspPsLwMfVuCD/fXQ/AVV+DcOu4h8llC55kaBP2mbZf5itg4Xh7y2lXEXPauBGeIMcgT9cj7RAJ+dZNJptk3hcP8AyNbZlfcy7DdjcWbnszbyAb3GYFInkwmT4DWr1wLsrZw8NHtLo/tGG37i7L8z41YStdlroKCRncmyHx3Z+zduC46mfrQYD9M0a+og1IWrAUBVAVRsAIA9BTjLXRTKKTykBtsQy12Wl8lCEotgEAlL2RpXRStgaetQJG9jeCjDWFWAbjd54DTJA7uvSI9J51csNiAO6AxO0RBOn4z/AI1+zUVZmdc51P1p5wdfWPXwp5wq2ZLEHNyIPMhSWnTp91cyC9zZJombTNzDeYXrvGnnHknjA3M3NW57IfGY08W/w+hrR55bkaRDcuQ1O5M0FyZiLn3+f8+NWbSvcZ39LnFGSylgAg3iSe6Vm2hDNHm7IPIGssweINt1YCYPx9evjVn7ccU/pWLuNJa0h9mn2kVJBbxBbO3lFVl7DAxvmjLGzfkZIqxQwhd2TQ+zzq6m6pJDaBQO8QD3p+yJEE+HnT/Gspy231kxlT3UALTz1jWT0ouAwotWUt+6AsQPfuGG/ugmf9a7F3GGbuAKBlC7+8ZM/wAMzNJHmQXwhlb1zvbfU/VOkFtdugCkDSnaNGUXE1AJMadT66ZaZtbRgqwULGdNdSco09PnR8GLhNxlcOrEKg3iTAHwHWmt6FgaD2ZtezwgbYtnudN5Kz6ZazfG3y7sxMyTHkCYH3VpvaBxYwbAbLbCD0H/ALRWSPc06fzrSpchZfOyeHAw9vfvPcuHyVSg+eWpmB3zrpp6KgP3k0hwSzltWViMtlJ01m6wJn+4fjTq4Cbbbas42+1cKj5UwMHIQoQSf/qn5gUJuCW7zaaf833mKNd94d3lc5eKikXPdcx9v5KB+FQgcXBCjM2u/hoW09dPWjW7y5j320gc/wB6d/GKTuCCO7zP+SOlJiJfu8+v/drUIRHEr36W3lfMfaYViG5D9PMA+e/hUXH6Mhe6fY4oAHbuXg8/HX1pPtGwF9DEEW7bddmaNKHDXsygGGlcXPUBrcgeGsipgmQna7giYtLlthlYXsQUfeGYWHDeRzEEdJ51kWMwz2nNu4uV10I/EHmDuDzBrbnIOoO9y0YPLNgh+Nvl41Bdreza4pJWFvKO6x2YfYc9N4PI+Zq6tcZFl2ZKTQ+VPMJwe/dvGzbtO10GGSNV/eJ0UeJMVI8W7LX8K0Xl7p2uL3kJ+zm5HwPpNUyuipbc8/A6g8CeBxmbQ+9/m/18KeVGpa+yDproNfM0thsaCcp368t4EnYa6eNdTSa5S9E/7lc68cotHZzjvsR7Nx+jJJlRqpO5IHvD5/dVztXA6hlIZTsQZBrMRT7hvE7lhpQ6HdTqreY5HxGtabtMpcx7K0zQooYqN4Vx21egTkf7DHf91tm+/wAKlslYJRcXhjCWWiNcUMqllDMYVSQCx8BzpfLUTxbG2rVy27oXuJLKAY0ZSsFuQnXblVVjnsflrL9ho4z6uibt4PqfQUW/irSEIzqrMQAsy0kgCRuBJ3NU7iHaO/dkBvZr0SQfV9/hFQuJ0HOSd+fnNc2Phepve7UWY+yNHnVw4gjTHtgCIAPWfw5UnZGnrTLhXHLd+3bzOgvZcrIWAYldMwXcg7+pFSllBHrWajWT005QvyPZUppOAUIS0BTv1jmPz+Z6VIIIGx23nkNzvzppg8ISSQjblRrzgGd+hn+KlsXYuBGa3admCyqzuBtuY1PWuhFYK5sq/avipNwIo0TmLzLvpsrg6aCfCqziMe6rmm6OjC/cOUmRt7UjrOkSKnbnZ9wn6TAYo3DmDMLywWJJUAC7rpqTG4qq8XTJcNsC5bZYzJcYtLFQZ94gaRsfrU0VllTGM7SY6ONvJvl8DUn2ewue9yUWxnII0BHusnUzOn7NReXeBB+wfdbyOw/1q1dk8PFokKzMxJCtsgEgT11BPkaex4QYrksIYwSvdGs3X3M5vd+RqPvW7mVQjZiSWOu+bYazyH+KnONAOlx5ZjlAXZe8dNPOPhTQ2gXLI40iBtt3VHyWkrXuSbCYvFZc7sshVJB2MiApHrFPuyuES5cw6JmAL+0I5wmu/TQ/GorGPdRAFGbMw8e6qmdtdSVq29hLc4piFgW7UGBprGnhrNCx8hiSH0j4jLYVJnMT6xA/A/Gs1tpmZUG7Mqj+IgfjVu+knEzfVBsoH3D8zVf7MWc+MsLv+kDbT7ktt/DQiRmp2QAz9AVXfklsN97GiLbPs7YO59jPnIY/caHOfYufte3Mx9pyqn4RS18w6iNmY+gtsv3kVAsTynN/CD/ec/8AppC6pyP/AOZ/nIp0nvN/5Y26Zj+NNRBt8tcp/v3J/GjkAe9mzb/bPLoJpO2Gl/3vD/s1o973txtc/wAy0RBq+o9//wDmlQhTu1c+1tyJHsU/zNURh7mUypg677HMCD8qmO1Cn2log/2CafxN/PrUIrbSOlWLoQnMFic0BtT+h16kK6fc3zqbsYAn3tB05/6VUMCYdIOkqI22YGtAtNIBrmeJau3T1ry/f3L6YRm/UFs2FWcoAncxqY2k8/Wm/EMOrgq6hlYQVYSD4EGntJ4gaV5mNk3Pc3lm/CSwUW32Bsi8zFmawykCwSe65EZvaAyYExOskGdKN2u4LatcMxKWbYUBVcxuxR1Mux1YwOZq3Ux41hPa4e9aG9y1cQebIQPnFdGGqsc47nwmipwWHgwnh3FivduSRsG5jz6ipxHBAIIIOxGoqo4hWVirAqw0ZSIIPMEHY05wuNZNtB05H0r2Om18ocT5RzpV56LOaluG9or9qBmzqPqvr8G3Hxiq1hOKI8fVPQ/gedOzeFdVSrtWVyU4aZecL2wtH9Yj2z1Azr8oPyqC4nxBbtxnnTZZB0UaD47+pqAe6fKkWf1qr9PFPgJMHGIuoObwH50yvYzMZP8APkKbIjHZSaff7NlQQxzcwVAjy7xJ18BRUYxYyIviXfTy1/MVrfBrRt2LaT7qIDOuoUTr5zVA4X2ee7dVSwykgsQJhRvz57etafYwwjnvXnfG9NO6cXVhfPOP2NentjDO4cZwNAL2xEwf42286guOcWXNkP8ATQAQ02S692ICkrBaZHgCR0qF7OcZvi2EdMQTGvtLNwE+IaCMu2kz4nWkcTicQb6Ogugo8+0NktGhDMFZSu0gCOnOnyipph+KcWZMgW5xPRSbxuPfQI0jXvbSTH41VLlxmlmPtJMliZaTzJOpPz7tTWPv4q4gm5ccXAHa21sAiMuVXZVEtAQkcjvqKif6I06o6HrlMH5R/wDarIYFEUtZyFAzgkCJhkJMAjy/5a0GzZK2wrEW0CxH1mAU79TE/lVW4BgHa9mKiU1W5O8mNR1iT61bEw4GrHMY1J25cvn8arslljxXAg122C0A90Hvc5zRPnJn4009mmXRt9Negj8x8KZY3EHLpoXYtHQe6un8Wg/ZoDeJZU02E6ddTHoVHpTRkkhWh02Hue2t5WGRB3hPU5yYOmxA9DV/+jq2fZ3bjDV3AnNyE6RyIPPnIrMMLdh713XvT6ZiAAP4dPQ9K1rs43s8ADOyuScpHePLUaxIE1W3ljJGedrL/tMVcadJ/wBfxpz2AQf0lrmsWrTt5TAnXwLVX8ZezOzToWJHqdPlUj2evlLd9lJGZQhjnmBAHzpl0A09EYW7Snf9AD5hgzfcaUvElx+5cP8AedAPuNVAceusy/pD75MwPqKVY7fzNcONXs3v6hbSnRepLDbSBIqELeh1c885+Atr+NNwv6K3PSwPmtVxeM3RIz6nOfdG8oOnjTf/AG3e2zDux9VeWWOXWaJC2XFGYfu3Pmy0W2QC+v1z/wANKrd3i92ZzDZh7o2n/QUQcXuSTI1b7I39kx/5RRIN+1QBezr/AGKj5sfwHxqCIYDrp59KV49xFi1vNBi2saR16Uwt4sacoEden5UyYrQ9VwCDtBP4a1ouDQwZ2kxWeYF7TGb9xLdpcuZmYKefcXmWPh51J8V+km0ojC2zc5B3m2o8QsZm9ctc7xBKyHl4+5fStr3F4imGIuyfAbfnWLce7V4nENFy62X7CdxP7o3/AIppjhu0mJt/q790eHtGYf3WkfKuatDxwzR5iNyJrjVB7B9p8Tib7W7zKyLbZ5yAMCHRRqsT7x5VfRWayp1y2sdNNZKt2u7H2sUy3goFxSucDT2yDdSRs8aBvTxDrj30ZYC1FyzbciJym8zKw+/51X+0XabF2lQq1tc2ZWAtA5HUkFczE5tugrS+FXhiOHWLgGr2lJ/eiGjp3ga7OmjbCOJ9Gabi3wea+PcLOHvNbOo3U9VnSfH8qRw+PddJkdDr8DWg9r+zNzE3gLIBdUckFgsqupgnQnnHnUDguweJdsuUA7wXtjlOkvrp0rfCxxeU8FLQywPErJ/WZlPlK/Ea/KpaxjbAMBl23GtT3DPouO91wPAd/wDIfM1FfSV2PtYS1au282ZnKMDqD3AQdBCxB883ga2LWWf1CbUN7WLW3IO2jKRroabYvi4JGXkeup1n0qrYTCl2AmJ8JqZv4L2YUiSNiT15fKfhS2a6SjmKDGCbwWfsoLmKGIQ3rlvuoVNtsh3fcj3uWmgrUOF4pUtqmvdAXXWYUCZ9KzX6N2Htbo62x8mH51odjCMRIGk/zzryPiOpslY1JvB0KoJLgjuzITE3SBcuhRmJIvXxOXKGMtcIIzMvLn4UftRx+yb6Il65qDrau3VUhAWdgbRAMAxJ5ow5VULFruMgv2wuVVAy31kalixNjcksI1989BXHC2pY+1s6gWwT7dYtAyTpaBzEgEiY1brXoXgwkj/0kTScRillGuEf0rEgi2piYZZkkEa9V60k/atACTisSMtsXG/61f0zEBB+pO+ZD1htqhcdw5Lub9LZXO6q5ztmFhIhASmp0XT/ALsU1ucOzEG5cw5D3va3ALyxkQRbtAGJHeYf3fGAglmxHaYoCWxN/TKNbztNx9QoBwxkQG16p41XO0/HXuOyC+7BXCauCC31v/1xoDz1BkUXFWv1bG9h2ys95/8ArFsZ7v1Ae9tIBn9tqgBlAaXQsFMd9TLsfeBmNBr50QNiwxhkD2h1JA0TYbt+q8fvp1w/iBLp3wZMw2QAgHZjlUgEgjcedQ7ryBXRco/SLqW359Cw9BTnCYNSGBYEwiKAy94bkTmkSdP4jTAN5sdlMOVEWkYGO8r3Ibu7iCRG9OX4ECIPtoPL+l34gHpBFUnhvafEWcI2W5bUKQlrMM4SQSQx5EgtvtAEQDTvsx2rFu4lu9c7htOzOXLzebI0Qe8AIKjlKnrUITr9kMPH6oxE/rW/G1RU7MWgIVXA0JAvECeRg2d9KsF/HWyrRcTUBR3gNDpPUaN6RTO1xrDhmU3kmQYNwsI2PfbxB05eoo5IRY7NJ0uDcaXftb/2fOgbs6szN2ZOvtFPX9jz+NTg4vYP9tb3+2o/HwoX4jaUSbqASROdd5Om9QhAHs8J967z+svrypE8BAnv3BOupTWPPxqwHi9gf21vTT3xvppUfj+PWABF1SCMvdadddwAfnG/jUAR7cB/bubR/Z0Q8CP27m8/2e+Ujr0JHrUzjOP4dILXk722U55AJkwk6aGitxzDgZvbW4jP74kr4LMk6ERvNQhXsT2ZV4zNcMCPqCAOWjU3/wCilsbe0+Kf+qrB2e4uL9hHJhoAYHQh8isR/i+VO7mKVRJIiPyqEKkezNs83Pqh/wCaqj2uWzbbIrBXQqpQWbdswbeYFnt6sNpJ61buNdoXtWSyGCPZz9eFzwxMARoayrjfEXv3WuOBmMTBJBjoWJNLPlBELi6nnRQtO+D4UXbtu2z+zDnKHIzAE6gRp1jwJq/2ew+EtCcReJ/edbKnyEz86wX3RqeH/CLoRclwNPoqs96+/wCyi/EsT/lFaNZMwPEVAdnrmEzmzgwsxmbIrRA0lrje8deRJqwexKldzryiB5kkfdXP8m667eovHHZfujCOGyg9vcMYxC/YvC6oA0Fu6gLE+JuF/Qcucb2E7TX8OfZ22LI29kyykk/VX6rHqPWat3bbDTcAkgXrDpA+tctsCk/sxcaZ07o3MVAfQzwwXMa1x4y2VkDrcYwnwAY+YFd58NmQsnE3NnEWrrLlh1LrMwraOpPOFLUm7JhsSTcMezYwRHeiIGo+w0elS3bnCe9pO+noaj7OBtYpbFy8RDBVZZOZntK6ZtCDrA28D4Uj+RgmN7a5iUwlou0HUjWOuUaxtVf4pwzG420zOCy5SwA90FQTA196OWu9S2HxvD8JJwuH9pcyXWFxpBYWycw9o4LDYmMsQB4UqO0l+/bvrbYW29lbvWig1ZCMtwEtOqsYkR7tHkjwZh2R4Q+Ixduym7nfkqjVnPgBJ+A51o3bLs4iWjZUQsd0nfMNnPjO9RH0csLeIa7pmaE0MwJlhPiY+FaZ2qwXtLWcdJqN+wIr3KF9F3Bclq5eYd52yCeS2yQfixI/hrQsPt61kPG+1eMwxFq2yLbjun2alt9ZJnWTO3OoI9sMcdf6VdHkQo+AFce/RW2Tcm0ao2xisG2W+X7rf81HPu/wH72rq6uyzMDZ2/h/Gjv+A/ChrqhCO49+pby/CsaxvvN511dTIR9jC5vXWtz5j766upgD/hn6pP8AeL/lFPcP/wDlrP8A4q1/xUrq6oA9Hnb+egryz2w/r+L/APFYn/jvQ11CPZH0RVn8/uNFwvvj938a6upyIkLf4fhTrD11dQGFcPs3mPupW3+P4UNdUIX3sJ/V3/3rf5EqYx/uH0++urqDFKV2l/U3v4f84rPm94UNdSMLHPDP1lr99fxqb7bf1/E/vj/OKCuqh/WiyP0stnYH9Vf/AN1+IrS8J+qt+SfcK6urVV9JUUriP9Z9X+8Uj9CP9YxPlb/zXKGuqufbLPgvnbb3az/s3/XF/h/41dXUH9ISNu/rk/fxf/BWnHZD9ZZ/8Jjf+Lcrq6nfQi7IjsP+suf7+5/mFblif6p6V1dVb7HRgv0he8v7zfcKp4oK6kn2Mf/Z"/>
          <p:cNvSpPr>
            <a:spLocks noChangeAspect="1" noChangeArrowheads="1"/>
          </p:cNvSpPr>
          <p:nvPr/>
        </p:nvSpPr>
        <p:spPr bwMode="auto">
          <a:xfrm>
            <a:off x="-3175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46A1F-B6CA-48B9-95FB-371FC5E91127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097049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3050" y="15875"/>
            <a:ext cx="3028950" cy="1449031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8100527" cy="577267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Принятие решений 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в рамках</a:t>
            </a:r>
            <a:b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Единого Механизма Надзора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017037"/>
            <a:ext cx="10515600" cy="515992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r-FR" sz="2000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0" indent="0">
              <a:buNone/>
            </a:pPr>
            <a:endParaRPr lang="fr-FR" sz="2000" dirty="0" smtClean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ru-RU" sz="2000" dirty="0">
                <a:solidFill>
                  <a:schemeClr val="bg2">
                    <a:lumMod val="10000"/>
                  </a:schemeClr>
                </a:solidFill>
              </a:rPr>
              <a:t>Управляющим органом Единого Механизма 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Надзора является </a:t>
            </a:r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</a:rPr>
              <a:t>Совет по надзору</a:t>
            </a:r>
            <a:r>
              <a:rPr lang="fr-FR" sz="2000" dirty="0" smtClean="0">
                <a:solidFill>
                  <a:schemeClr val="bg2">
                    <a:lumMod val="10000"/>
                  </a:schemeClr>
                </a:solidFill>
              </a:rPr>
              <a:t>. 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Председателем Совета является г-жа Даниель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Нуи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, заместителем председателя является г-жа Сабина </a:t>
            </a:r>
            <a:r>
              <a:rPr lang="ru-RU" sz="2000" dirty="0" err="1" smtClean="0">
                <a:solidFill>
                  <a:schemeClr val="bg2">
                    <a:lumMod val="10000"/>
                  </a:schemeClr>
                </a:solidFill>
              </a:rPr>
              <a:t>Лаутеншлагер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, член правления (в него входят президент и вице-президент ЕЦБ и 4 члена правления). </a:t>
            </a:r>
          </a:p>
          <a:p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В Совет по надзору входят также 3 представителя ЕЦБ, а также </a:t>
            </a:r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</a:rPr>
              <a:t>по одному представителю от каждого национального надзорного органа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.</a:t>
            </a:r>
            <a:r>
              <a:rPr lang="fr-FR" sz="20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В том случае, если Центральный банк страны этим органом не является, он тем не менее направляет своего представителя в Совет, вместе с представителем надзорного органа. </a:t>
            </a:r>
          </a:p>
          <a:p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Совет по надзору передает проекты своих решений (разрешения, проверки, санкции) </a:t>
            </a:r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</a:rPr>
              <a:t>Совету Управляющих ЕЦБ 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(по одному представителю от каждой страны зоны евро)</a:t>
            </a:r>
            <a:r>
              <a:rPr lang="fr-FR" sz="2000" dirty="0" smtClean="0">
                <a:solidFill>
                  <a:schemeClr val="bg2">
                    <a:lumMod val="10000"/>
                  </a:schemeClr>
                </a:solidFill>
              </a:rPr>
              <a:t>. 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Выбранная процедура рассмотрения – «отсутствие возражений», решение считается утвержденным через 10 дней после его передачи, если не поступило никаких возражений. </a:t>
            </a:r>
          </a:p>
          <a:p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Вопросы пруденциального надзора будут рассматриваться </a:t>
            </a:r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</a:rPr>
              <a:t>отдельно от денежной политики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, в рамках </a:t>
            </a:r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</a:rPr>
              <a:t>других совещаний и встреч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. </a:t>
            </a:r>
            <a:endParaRPr lang="fr-FR" sz="2000" dirty="0" smtClean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5" name="AutoShape 4" descr="data:image/jpeg;base64,/9j/4AAQSkZJRgABAQAAAQABAAD/2wCEAAkGBxQTEhUUEhQWFRUXFxcXGBUXFBoWGBYYGBUXGxoXFhUYHCggGBwlHBgXITEiJSkrLi4uFx8zODMsNygtLisBCgoKDg0OGhAQGywkICUvLCwsLCwsLCwsLCwsLCwsLCwsLCwsLCwsLCwsLCwsLCwsLCwsLCwsLCwsLCwsLCwsLP/AABEIALEBHAMBIgACEQEDEQH/xAAcAAAABwEBAAAAAAAAAAAAAAABAgMEBQYHAAj/xABMEAACAQIEAwUEBgYHBAoDAAABAhEAAwQSITEFQVEGImFxgRMykaEHQlKxwdEjM2JygvAUNEOSorLhFXOzwhYkU2N0g9Li8fI1RMP/xAAaAQACAwEBAAAAAAAAAAAAAAABAgADBAUG/8QALhEAAgIBBAAFAwMEAwAAAAAAAAECAxEEEiExBRMiQVEyYYEUcaFCkbHRM1LB/9oADAMBAAIRAxEAPwBsSZ50M+Nc29DFdMzgSa7MetGoIqEAk9TXZj1rorqJDsx60BJ611dUIdJ60GY0MUFQh0nrQSeprqPbtFpjkCSegA/kUG8csglJ6muk9aHr4Ej1G9ARUznkgEnrQEnrUzY7N3WAJKpoNGJkSQBIA03ox7M3Pt29JG7cjB+r1pPNh8jbWQTPAkmBzJMAeZO1SGB4Xce4FYMggksQdo0idDJI+NV7t1aayEsllJcB2CkmEB7syBuwP900TsZxzEWrlqwn6RHdUFpjouY7o26QNeY0OlYdXrJQyqy6qnPMibxmFe02V9+RGxHUUhNX3E4VLgyuoYTz5eI6VVeO4S3aYKmYEiTOqxrsTqTp1pdF4kr2oSXq/gFtG3ldEXNPMJw27cRnQSFIG+pPMDrGnxpDDWC7BQQNyWOyqBLM3gACfSmC9t7lu6fYwcMIVbTCJUT3yw1DsTmO41iNKv1eolWsQ7FqrUux0SfGgnxq14W3axdlLwtx7RcwnRuYElTrtVXu2WUlWEMNCDyNHS6yN+VjDQLanAJNdJ8aGK6K2FQBNB60aKAioQAz1oJNGrookCyaCaPQRQCEoCTR8tBFQAQ0e3NBFKWxRIPm3oBRmGpoIpQgV1DFdFEgFdQ10VCBYoKVeywAYqQDsSND5HnRWiANOsgzvyPl+NDKDgTrqNFARRFDWbRZgqiSafcTYWLWRdWPeZv3IIHWMzIPWh4OkZmG+w026n5CmXFbmZ4+qDB1OioJJkiRJJ11ByCayWy3S2lsVhZGFgbAb9xfVzmY/DSrj2e4IB7O+xBzJnVSPdzAFTPPQ/Oq/hMBKZjIZs2m3euHLJB2MTsY3POr+jgqIEKoygeC6CI5RVErGlhDpZEblyIgTLdQORI3Pl8KZ3cXClmtkd12LDLHeElvemN49aeYknTTQKT9bnEbW2HI8/xhniIAJYqAoEkmANwTLWOQIM+HMbqorBGzGeMcTbG4m5f5Oe4Ps2xoin0ifEmrR9G/DkF65ibzKosIcoLCRKtnuFd4CyAerHpVV4j2mt3r9xygQMxykKolQYUuFA7xESY+FL23VhIIYdRrWiPhdeoqfr9TJ57i+uA/aHthiMQ75bj27RYlbanJlWe7mK6loiZJ1pzw3thduZbOIAuj6t3RbiaaknZ1jeYPOSYqJxPDVbbunw2+H/xQcNwPs5LEFj02A9eu/oKNfhM4WJY4XugSvTTJ3F8SLI9tJCuAGPNlBBy+AJAnrAqLOGUiI+ZpWk7lzkok/IeddedFEFukkZ1OXSJW5xm8cN/RcwFrJk0UBsnNc3Q7HTYmkuH451GW7ce4oACZgCVGsjN7xHhMDpReH8Hv37Ny5YKu1t8htjRj3A3dnQnWI8D5VXf9p3FJDgCDBDDKQRuCNINc+Nuh3PbHDXwWtWtcmm9nOHriCWkFF3AOpPSNwKc43s6waLZBH7R1HhoNaznC8WysGBKMNmU7eo1qa4Rx29buBheZ7bPmuKx9oCGMsVJ1U7nSst1V8pu3TzTWPpLIuCW2a/JIla6KfcUxNp2DWwe8uYssFTqQQwMFWkes0zitNFvmw3Yx9mUzjteAkV1Hiuq4QJFdFHoIqBCRQRSkUGWoQTIpS0NKCKVtDSoQctuaCjsNTQRSBC11GiuIpiBacYDC+0cKfdGrEclG/wCXrTenmLb2VkIPfu6nwWCY+GvrVV09seOxorLIntHxE4nELat6IsGPsohGmnUj5GnJ61HcGwTIGa5HtHbWNQANFAPSIqSpaIbY5JN5YWuijRS+BtS46DXr5afztVspbVkVLLJC2vs7RO+UTAGYk66AbzNQDLLGDJn2YII94kl8hPMtmlW0OfxqX4zchFGn29Zy92Moz8pcrvUfw+331BmVUs0kZpaIzLs4jJDDXTlWBPhyZc/gnuH2O8iqNFloA5IIUQNteVWMCFA8B91RXCLclj0yoOe3eMetSxILKPHz/k1TJpJZHSC37Jk9xp7qg+zu8t9VYcmP36cqL9K/GzYwnsASHxDHlcVltplzk5mO5CrHQt0M3c2RPurqWM+wubQQNjqIC7dF664t9I/CcY+Ke8+HcWtVtMilkFpSSskTl96TMatViEKORNDausplSQeoNWThPDvZjM3vn/D4DxpXFcOtvuuvUaH/AF9a6UNDY47k8Mrdizgi8Lx1h+sGbxGh+Gx+VT81DWOCZbqtmzIDJBEHTUeB1ipo7mtul85Nxt/Ak9vsdTbGsyofZqS33dTHOjYq7kRmAnKJjrTbC8YtvpOU9G/A7U2oVc3sm8MEcrlE99HHaG1hRcS+WUXCpDZSwUiQS8aiZ3g7Ga0nDph7x9sgs3Z09oAjkgfVLb+hrI71hW3Hrz+NTPYfFphbt0u5i4EAJEgZS2jRy728cq8zr/Bra91teX+3+jbVqIvEWVDtJwi5g77WnUhZJttuHSe6QeekTzBpDDYo7qYP879avnavi9y/cv2FtW8VYGRkEAFCba627qkHNmLcydxqNKzEFlaDII0IIg+RFSl2OKk1hgljOC2cP4vB1OU9fqnzHKrNg8YH02bp18utZw2KGWefSnvBcVfyu4tvcs2wC7Ks+yBOhzcvLw8K6NOr3cW/3/2Uzr/6miRXRTHgnFlcrmAcHQakZtdpGoblVm4vwwqSyKQPrJHuHy6fdQlqYwt8qXHw/ZgVTcdyIcigijxXRWkqCRXZaPFdFQgmRStoaUWKVsjSogizjU0EUdtzQRVYQkV1GAoY6UckFsBZDNLe6vebUCY5CdyelMsTeN12uMInRR0UbRHp6AU94tkREsj9Ye9cPQHkAfDSfGq/xrFZLfd95u6PDqfh99Y5y3PI3RI4fVZ+B6jaaUiofhPHFeEeEYQAdlboP2T4VNVrra2rArC1JcNtQs8zr4xtI6+XjTBFkgdalbr5LZaDoJAUSTpoQPX5+Pep1EuNqHrXuRPEnzPodGYJmHeWF0PtF5AsxOn2ZnnTjhi6FtlYyBIICqJHs23giNOWQUxdtXMzlXJnX3gx0bOnTW4fTnUrhbEKE0GbKvdHdJcyxjccz+VZ58RwOuyycIsxaUncgudI98zqfT504cSCf50pPF421ayq9xELSqBnC5ssAhJOseHUUJuGPD7/AFrj+I2YxA00x9wFbaZMDTvssTHQ+AphxvCNfsG1bdrWYZS+dnIU5cwCkgd4Ll8AT6Pq6KxQ1t0I7Uyx1RfJj3bjA/7PayqXGu+0DlvaZRGUqBlyiRudydhUNhuN2296UPjqPiPxq1fTFwe+728Qq5rKW8jRqUbOxLMI0U5lE+HKsvr0uh8QuVUXuz+5jtrjufBdlYESCCOoMj40MVTLV5lMqxB8D/M1PcE4g9zMGg5QDMQTPlpXbo8QjZLa1hmaVbXKJK9bzKy9QR8RFVTFcOuW/eWR9oaj/T1q3TXCrtRpY3Yz2SM3EqGFx72/dbTodR8PyqawnHFOjjKeu4/MU4xXDLb6kQeq6H8jUTiuCOuqEOPg3wrF5ep0/wBPKHzGXZZsLiTGa22nUGQfwNHx9u1iBF9YfldT3h5g7jw+6qQl17baFkbny+INSuF48drgn9pd/wC7tRWpqtW2xYBsa5RKdnOwd3FYn2eZRaUZmvDUZZiFU65z9k7anbfYiMHw2wlklbVsyqg6s5PvO2knxY6DQaaCsm4XxOGD2LhVhzVsrDwI6eB0oOLNcxFw3blwvcIglojTQABQAo8AIrla7wiy2Wa5Zh8Ls0VXxjw1yW/iHYyzFy9hiyyjOtpSpsuwUkRpIDbaGBPTSoTh3a6/+jcXPaW9AyOBMRAGcDMCNNZPrU/9GdgixczOC5uSLYaciBRqF5SS2vOPhE4nhVq5iTetqbfeb2tsANbuENoy/ZJOpEEfE1k003KUtLcm8dZXTLLFheZEkEuhxmWYbUZhDevj4jQ8qGKUiuiu3FYSRibywkUEUeK7LRAJkUraGlBlpWyulFEDsNfWgo7rqaCKqyMFpxhAFBuN7qfM8hEGetJIkkAbnSlOPXAAuHXIyJqxAnMx5SZnXT0NVWz4whor3IoOWJZveYz5DkNh1nbn4VU+L4z2lwkaqO6vkNz6n5daneOYzJbie8/dHWObfhPUiqplGhEaDTy8xyn08qpGR12Sf5/k8qsHAOLFXW1dBZTAUgyy/mv3eVV5G5/z4fzr4b1Ndn7EsXOyiB5n8h99RcdELjww5mPhH+KY+7589ivxS7AGjZQS7FTEZCSFbme/Ajx11mh4Tai2Cfrd4+R0A2n7O2skga60w4m/eM5kZmCK+8hY95RooLZRA6EcqXLlLI2MISw1ufZmSZOY3U0Okge0X0f486snBkzXkPIBrhI2MaLIPMSagbFrvtc90gBFuIe62w1Uacv8VT2Exf8ARsPisU4U+zVVEGAxUaKOmZ2j1pZv1EXRn30ncW9tjCkytgeyG3v6G5t+1C/wVXsDxe9Z/U3bieCscvqh7p+FM71wsSzGWYlmPVmMk+pJpBzWGXqZenhGo9gO1d7E3HtYhlaEDK2UKxhgDmywDuOVXwmsV+jy9lxqD7aunxUsPmorQ+2vF/ZYUqDFy73B1C/XaP3e7PVq5eprXnKK9y+DzHIZe2+DaQS4Go1tSCPQmQfLnWZ9teF4ITfwV5QCe9hyrqQSd7WZduq8uWmgIJJCqpZmIVVUSWYmAAOZJMVo2D+jnCtZRMVaxBv/AF7lskQzMAQAdMg5EiTlc10dJRtlmPRVbJNcmFsam+z2isf2gPgP9aa8f4X/AEfEXbJDDIxjOIYodUJ81IPrTzhAi35kn8PwrsaZevJkn0TYNNseXCFrZ1GsRMjmPxo2GucvhS8V6BPzazP0yIwvHAdHWPEaj4bj51KWrqt7pB/nmOVVriuD9m+g7p1Hh1FNrV4qZBrlfrrqZOFizgu8uMui2XsOriGUHz/A7iorFcCG9to8G2+NJWONMPeGYfP41L2cYGti4QyIWKB2WELASVD7THKtHnabUfVw/uLtnHorF7DvbPeBXoRt6EU9wnG3XRu+PHRvjz9asUSOoPqD+dR+J4NbbVe4fDb+7+UUr0llb3VSJvT7HOD4mjnutlbkD3T6Hn6VOYXirLAYZgPQj8/WqLiuFXE2GYdV1+I3pTh3EmUwWJHQifnuKR6lL/mj+Q7M/SapZcMoYbEAj1o0U37A8WVkJZRKnKCd1BEg+XvCdxFTXEMFlOZR3T05f6VzoeIVTudS4+Cx0SUdxHZaArR4rordkoE8tK2dqKRStkaUckBbc+dBUstnfQEmdCqnnHMaUtg8AHkskgdBlE/wxXN/Wx+DT+nkR2GvCxbfEMNgVSRIzRq3oKgVJOr+8TJ8D09Bp8at/EcPZYAXEOS0JEEiI72wifWsw4rx9S92yqwPcDBp1+uJ8NVBG8TzpY3KbbBOtxRF8U4qLlwkjuDuofDXXwJ1PwpMQR18fjzHPyocRhUaMndOxVvdiBBB31I10589aZXrRtsVkSDDAMGEjcSNPhVgo7VRt/J6/wAirdwfBwqJrLGW5nXU6eA09Kq/Bk9pcAIOhzNpyGu/OSAK0HglnMzHoMvhrE5vD3dOcnlQb4D2yTvXMiltdATA3bTKQD8O96LUIujdxsuVZKNqC513PP2jgelSvF7gUAbyczHcsEgkepywPSq4ryuupd/uOvnqQfQ0IPAZIm+G2giju+zOrMDqDl+6QojzqwtwS3fwK2r6kq0XDDsneLSpld4k6HTaq3hL0/ohqCyWVnWSxCg9dhWg4i2FCiIiNNOQ/wDcaRvOWFLozfH/AEX2mP6G9cQnYOouAfDKQPOapHavspewLKLhDI+YK6ggSsZlYH3WGYaSefSt7sCbgHj8hUX2n4L/AE3CtZIAZ3L2nP1WDsymehXN6GqtqaLDEOzBK4qwVBJ9qggCSQWAIAG+hNWbj3CcdfvG4cLeg6IAhMIJKjTnGp8Samvos7NFTcxd5SrW89u2jCCrAEXHI6icg/j8K0gD3BHU+UAD8QKq8hSe59hU2uDPPo97Km2TicSlxHUlbSFcpWRDXCDqDBhfjzFaB7VQ05rv1R8X567bek0DHQ/vj5XgPwrkPe/hX7mrTHEVhCPl5MX+lzhyl7eKRmIYiy2Yaylq2yn/ABMPQVVuGkezEeM+cz+Na72v4euIVbL6BjE9G/oylSPJkHwrF+HEqzIwg8x0I3H89K06eWJFU1wSQeKkLVzMJqLY0bD4jKfA7/nXUou2S56ZTJZHmNwwuKVPoeh5Gq9hOF3blz2ar3hufqqOrHkPvq0TT3hWLCMQ2itueh5E+EUvidDlW7K1mS/kelrdiXQPD/o9tXRlGIZLoGoZAyv1KQQRHTXbzjQ+Idm7FzB/0NVy2ggCHmjCSLni06nrJ61A4ewxYZJzTpl3nwirlZRwo9rGeNY2/wDny0rwlmqsm1l9HV8qK6POmJS9hbr2mJR0Yqy7iesHQgjUHoafYXj/ACuL6r+IP51tnHOAYfFLF+0rEbP7rr5ONY8Dp4VhPHsPYt33TDXGu2lMB2A1POCNGAOzQJ6V39D4jOa9OV/gw20pdlgw2MS57jA+Gx+B1rr+DR9SNeo0Px5+tVFRT/C8UuLpOYdG1+e9dmOthNbbYlHltcpmlfRhw8revMdbSoNW0CvmkeGih/KancV2vwgu+zFwtLRmVSUHiW5jxE1mNzibm2bYLIrGXSYBI0E+WuhruFcPuXW/RrMES2yrr9ZuXlvXmtTpYS1MpV9PrBurm1BbjSsSveO2uoI2IOxEciKSIpLAYQ21yli3QclncLzj+etOYruU7ti3LkwTxueBOKVsjSgK0tYTT1q3IBTsj2ps44HLlS+BLoVXNruyNPeWTvuJ13qy2sNbjKcoHico26n+daw76OeEtexaOCyC2c5bJt0UGRvt5Zq3Wzdg+vgPjpXFlFZ4N6baKb9J3FbeFsrasgC65ksGzFYmJ6GQWH7gHOscC9K3DjvYOxjLzXrt++GJ2Hs4A6AFdNAo3+qKjm+ifDgyuJujTSURon4VbBpIrabZmS+Znx1JA01E/dRmVTuNesVfeI/R7bto9x8UQiKzsTYGgAmZ9pvFZ/YOYiBqYUTvJ2EzrV0ZJ9FbTXZZ+C21WyCvOSxiNQY08AAKuXC1yW1XTN7zToFzEHU+sRziq5w7CiUtiSNJjUkDf4mPjVkJhSdO6Dz7iHKDJb67SKWfwSHyRePuI2Y5iD3bYZhoYAZiANtlHkfGkEwLZlAAIVfeG0wTJ9SF9KcYjNKLcUXBuzdMxLMZHILHwoeGlTmdWILGCraCSZmdjv6U8uIgXLHvZXAlsTaU7Lnutz2hF1Hi1XLF3Rmjn+evPzph2RsktecgaZbY/H5laacd4wtosdyScq+ExPhpVD+ks9ybwZgsXkAKYI3mZ+4GnCvaHs+8+g6dEO3x+6oPszxc3bVwhYBdLfmDv8mqfXGOz/U0XSRp35/9APrTxi8Ct8iB9mFcZ2kzuN+5udPM0R1tSP0zwA2sH7KT8gD509IuFAQqEM2Yba5rgYc9tfhQlLst+jQmBAgRGYxz6T8BTAGbWVifasO82mU/9oNf56mk7ltMw/TEe79Q6/pDpv8Aw+tPCLmUfo0Ooy6DUSCJ16SfSiFbmb9ShOnIafpDEa9NfMUEQqvEMMDdtZXz/pknSImy2kHyI9KyztlwllWziUXQWLJuwNRLvbVz55Qp/hrWuKCLtnMgT9Ph4y85S6ASPGPmagXtK+Hy3QHQ4a2GI5hMcJU+h++mXHJDKC1JM1Pe03C3wV9rRBNvO4t3J95UcrBIEZl0BHl1FRzGtSnuRU1gfcPxOuVvQ/hUlVcJqV4djc3db3uR6/61v02o/ol+BJR9zRfo/wC0CI3sLwALGLd4+n6Jidh0PoeVTnajtdhcKxW5cm4BBtIMzg7gMNk3+sRWWRUVxTh5JLpqd2HU8yOp8K5XiHgkJ2O6H5X/AKaatS0trNP4F2yw+Oz2LieyLhkVGeRdRhBAYAQ5BPd+BNVDiv0bspPsLwMfVuCD/fXQ/AVV+DcOu4h8llC55kaBP2mbZf5itg4Xh7y2lXEXPauBGeIMcgT9cj7RAJ+dZNJptk3hcP8AyNbZlfcy7DdjcWbnszbyAb3GYFInkwmT4DWr1wLsrZw8NHtLo/tGG37i7L8z41YStdlroKCRncmyHx3Z+zduC46mfrQYD9M0a+og1IWrAUBVAVRsAIA9BTjLXRTKKTykBtsQy12Wl8lCEotgEAlL2RpXRStgaetQJG9jeCjDWFWAbjd54DTJA7uvSI9J51csNiAO6AxO0RBOn4z/AI1+zUVZmdc51P1p5wdfWPXwp5wq2ZLEHNyIPMhSWnTp91cyC9zZJombTNzDeYXrvGnnHknjA3M3NW57IfGY08W/w+hrR55bkaRDcuQ1O5M0FyZiLn3+f8+NWbSvcZ39LnFGSylgAg3iSe6Vm2hDNHm7IPIGssweINt1YCYPx9evjVn7ccU/pWLuNJa0h9mn2kVJBbxBbO3lFVl7DAxvmjLGzfkZIqxQwhd2TQ+zzq6m6pJDaBQO8QD3p+yJEE+HnT/Gspy231kxlT3UALTz1jWT0ouAwotWUt+6AsQPfuGG/ugmf9a7F3GGbuAKBlC7+8ZM/wAMzNJHmQXwhlb1zvbfU/VOkFtdugCkDSnaNGUXE1AJMadT66ZaZtbRgqwULGdNdSco09PnR8GLhNxlcOrEKg3iTAHwHWmt6FgaD2ZtezwgbYtnudN5Kz6ZazfG3y7sxMyTHkCYH3VpvaBxYwbAbLbCD0H/ALRWSPc06fzrSpchZfOyeHAw9vfvPcuHyVSg+eWpmB3zrpp6KgP3k0hwSzltWViMtlJ01m6wJn+4fjTq4Cbbbas42+1cKj5UwMHIQoQSf/qn5gUJuCW7zaaf833mKNd94d3lc5eKikXPdcx9v5KB+FQgcXBCjM2u/hoW09dPWjW7y5j320gc/wB6d/GKTuCCO7zP+SOlJiJfu8+v/drUIRHEr36W3lfMfaYViG5D9PMA+e/hUXH6Mhe6fY4oAHbuXg8/HX1pPtGwF9DEEW7bddmaNKHDXsygGGlcXPUBrcgeGsipgmQna7giYtLlthlYXsQUfeGYWHDeRzEEdJ51kWMwz2nNu4uV10I/EHmDuDzBrbnIOoO9y0YPLNgh+Nvl41Bdreza4pJWFvKO6x2YfYc9N4PI+Zq6tcZFl2ZKTQ+VPMJwe/dvGzbtO10GGSNV/eJ0UeJMVI8W7LX8K0Xl7p2uL3kJ+zm5HwPpNUyuipbc8/A6g8CeBxmbQ+9/m/18KeVGpa+yDproNfM0thsaCcp368t4EnYa6eNdTSa5S9E/7lc68cotHZzjvsR7Nx+jJJlRqpO5IHvD5/dVztXA6hlIZTsQZBrMRT7hvE7lhpQ6HdTqreY5HxGtabtMpcx7K0zQooYqN4Vx21egTkf7DHf91tm+/wAKlslYJRcXhjCWWiNcUMqllDMYVSQCx8BzpfLUTxbG2rVy27oXuJLKAY0ZSsFuQnXblVVjnsflrL9ho4z6uibt4PqfQUW/irSEIzqrMQAsy0kgCRuBJ3NU7iHaO/dkBvZr0SQfV9/hFQuJ0HOSd+fnNc2Phepve7UWY+yNHnVw4gjTHtgCIAPWfw5UnZGnrTLhXHLd+3bzOgvZcrIWAYldMwXcg7+pFSllBHrWajWT005QvyPZUppOAUIS0BTv1jmPz+Z6VIIIGx23nkNzvzppg8ISSQjblRrzgGd+hn+KlsXYuBGa3admCyqzuBtuY1PWuhFYK5sq/avipNwIo0TmLzLvpsrg6aCfCqziMe6rmm6OjC/cOUmRt7UjrOkSKnbnZ9wn6TAYo3DmDMLywWJJUAC7rpqTG4qq8XTJcNsC5bZYzJcYtLFQZ94gaRsfrU0VllTGM7SY6ONvJvl8DUn2ewue9yUWxnII0BHusnUzOn7NReXeBB+wfdbyOw/1q1dk8PFokKzMxJCtsgEgT11BPkaex4QYrksIYwSvdGs3X3M5vd+RqPvW7mVQjZiSWOu+bYazyH+KnONAOlx5ZjlAXZe8dNPOPhTQ2gXLI40iBtt3VHyWkrXuSbCYvFZc7sshVJB2MiApHrFPuyuES5cw6JmAL+0I5wmu/TQ/GorGPdRAFGbMw8e6qmdtdSVq29hLc4piFgW7UGBprGnhrNCx8hiSH0j4jLYVJnMT6xA/A/Gs1tpmZUG7Mqj+IgfjVu+knEzfVBsoH3D8zVf7MWc+MsLv+kDbT7ktt/DQiRmp2QAz9AVXfklsN97GiLbPs7YO59jPnIY/caHOfYufte3Mx9pyqn4RS18w6iNmY+gtsv3kVAsTynN/CD/ec/8AppC6pyP/AOZ/nIp0nvN/5Y26Zj+NNRBt8tcp/v3J/GjkAe9mzb/bPLoJpO2Gl/3vD/s1o973txtc/wAy0RBq+o9//wDmlQhTu1c+1tyJHsU/zNURh7mUypg677HMCD8qmO1Cn2log/2CafxN/PrUIrbSOlWLoQnMFic0BtT+h16kK6fc3zqbsYAn3tB05/6VUMCYdIOkqI22YGtAtNIBrmeJau3T1ry/f3L6YRm/UFs2FWcoAncxqY2k8/Wm/EMOrgq6hlYQVYSD4EGntJ4gaV5mNk3Pc3lm/CSwUW32Bsi8zFmawykCwSe65EZvaAyYExOskGdKN2u4LatcMxKWbYUBVcxuxR1Mux1YwOZq3Ux41hPa4e9aG9y1cQebIQPnFdGGqsc47nwmipwWHgwnh3FivduSRsG5jz6ipxHBAIIIOxGoqo4hWVirAqw0ZSIIPMEHY05wuNZNtB05H0r2Om18ocT5RzpV56LOaluG9or9qBmzqPqvr8G3Hxiq1hOKI8fVPQ/gedOzeFdVSrtWVyU4aZecL2wtH9Yj2z1Azr8oPyqC4nxBbtxnnTZZB0UaD47+pqAe6fKkWf1qr9PFPgJMHGIuoObwH50yvYzMZP8APkKbIjHZSaff7NlQQxzcwVAjy7xJ18BRUYxYyIviXfTy1/MVrfBrRt2LaT7qIDOuoUTr5zVA4X2ee7dVSwykgsQJhRvz57etafYwwjnvXnfG9NO6cXVhfPOP2NentjDO4cZwNAL2xEwf42286guOcWXNkP8ATQAQ02S692ICkrBaZHgCR0qF7OcZvi2EdMQTGvtLNwE+IaCMu2kz4nWkcTicQb6Ogugo8+0NktGhDMFZSu0gCOnOnyipph+KcWZMgW5xPRSbxuPfQI0jXvbSTH41VLlxmlmPtJMliZaTzJOpPz7tTWPv4q4gm5ccXAHa21sAiMuVXZVEtAQkcjvqKif6I06o6HrlMH5R/wDarIYFEUtZyFAzgkCJhkJMAjy/5a0GzZK2wrEW0CxH1mAU79TE/lVW4BgHa9mKiU1W5O8mNR1iT61bEw4GrHMY1J25cvn8arslljxXAg122C0A90Hvc5zRPnJn4009mmXRt9Negj8x8KZY3EHLpoXYtHQe6un8Wg/ZoDeJZU02E6ddTHoVHpTRkkhWh02Hue2t5WGRB3hPU5yYOmxA9DV/+jq2fZ3bjDV3AnNyE6RyIPPnIrMMLdh713XvT6ZiAAP4dPQ9K1rs43s8ADOyuScpHePLUaxIE1W3ljJGedrL/tMVcadJ/wBfxpz2AQf0lrmsWrTt5TAnXwLVX8ZezOzToWJHqdPlUj2evlLd9lJGZQhjnmBAHzpl0A09EYW7Snf9AD5hgzfcaUvElx+5cP8AedAPuNVAceusy/pD75MwPqKVY7fzNcONXs3v6hbSnRepLDbSBIqELeh1c885+Atr+NNwv6K3PSwPmtVxeM3RIz6nOfdG8oOnjTf/AG3e2zDux9VeWWOXWaJC2XFGYfu3Pmy0W2QC+v1z/wANKrd3i92ZzDZh7o2n/QUQcXuSTI1b7I39kx/5RRIN+1QBezr/AGKj5sfwHxqCIYDrp59KV49xFi1vNBi2saR16Uwt4sacoEden5UyYrQ9VwCDtBP4a1ouDQwZ2kxWeYF7TGb9xLdpcuZmYKefcXmWPh51J8V+km0ojC2zc5B3m2o8QsZm9ctc7xBKyHl4+5fStr3F4imGIuyfAbfnWLce7V4nENFy62X7CdxP7o3/AIppjhu0mJt/q790eHtGYf3WkfKuatDxwzR5iNyJrjVB7B9p8Tib7W7zKyLbZ5yAMCHRRqsT7x5VfRWayp1y2sdNNZKt2u7H2sUy3goFxSucDT2yDdSRs8aBvTxDrj30ZYC1FyzbciJym8zKw+/51X+0XabF2lQq1tc2ZWAtA5HUkFczE5tugrS+FXhiOHWLgGr2lJ/eiGjp3ga7OmjbCOJ9Gabi3wea+PcLOHvNbOo3U9VnSfH8qRw+PddJkdDr8DWg9r+zNzE3gLIBdUckFgsqupgnQnnHnUDguweJdsuUA7wXtjlOkvrp0rfCxxeU8FLQywPErJ/WZlPlK/Ea/KpaxjbAMBl23GtT3DPouO91wPAd/wDIfM1FfSV2PtYS1au282ZnKMDqD3AQdBCxB883ga2LWWf1CbUN7WLW3IO2jKRroabYvi4JGXkeup1n0qrYTCl2AmJ8JqZv4L2YUiSNiT15fKfhS2a6SjmKDGCbwWfsoLmKGIQ3rlvuoVNtsh3fcj3uWmgrUOF4pUtqmvdAXXWYUCZ9KzX6N2Htbo62x8mH51odjCMRIGk/zzryPiOpslY1JvB0KoJLgjuzITE3SBcuhRmJIvXxOXKGMtcIIzMvLn4UftRx+yb6Il65qDrau3VUhAWdgbRAMAxJ5ow5VULFruMgv2wuVVAy31kalixNjcksI1989BXHC2pY+1s6gWwT7dYtAyTpaBzEgEiY1brXoXgwkj/0kTScRillGuEf0rEgi2piYZZkkEa9V60k/atACTisSMtsXG/61f0zEBB+pO+ZD1htqhcdw5Lub9LZXO6q5ztmFhIhASmp0XT/ALsU1ucOzEG5cw5D3va3ALyxkQRbtAGJHeYf3fGAglmxHaYoCWxN/TKNbztNx9QoBwxkQG16p41XO0/HXuOyC+7BXCauCC31v/1xoDz1BkUXFWv1bG9h2ys95/8ArFsZ7v1Ae9tIBn9tqgBlAaXQsFMd9TLsfeBmNBr50QNiwxhkD2h1JA0TYbt+q8fvp1w/iBLp3wZMw2QAgHZjlUgEgjcedQ7ryBXRco/SLqW359Cw9BTnCYNSGBYEwiKAy94bkTmkSdP4jTAN5sdlMOVEWkYGO8r3Ibu7iCRG9OX4ECIPtoPL+l34gHpBFUnhvafEWcI2W5bUKQlrMM4SQSQx5EgtvtAEQDTvsx2rFu4lu9c7htOzOXLzebI0Qe8AIKjlKnrUITr9kMPH6oxE/rW/G1RU7MWgIVXA0JAvECeRg2d9KsF/HWyrRcTUBR3gNDpPUaN6RTO1xrDhmU3kmQYNwsI2PfbxB05eoo5IRY7NJ0uDcaXftb/2fOgbs6szN2ZOvtFPX9jz+NTg4vYP9tb3+2o/HwoX4jaUSbqASROdd5Om9QhAHs8J967z+svrypE8BAnv3BOupTWPPxqwHi9gf21vTT3xvppUfj+PWABF1SCMvdadddwAfnG/jUAR7cB/bubR/Z0Q8CP27m8/2e+Ujr0JHrUzjOP4dILXk722U55AJkwk6aGitxzDgZvbW4jP74kr4LMk6ERvNQhXsT2ZV4zNcMCPqCAOWjU3/wCilsbe0+Kf+qrB2e4uL9hHJhoAYHQh8isR/i+VO7mKVRJIiPyqEKkezNs83Pqh/wCaqj2uWzbbIrBXQqpQWbdswbeYFnt6sNpJ61buNdoXtWSyGCPZz9eFzwxMARoayrjfEXv3WuOBmMTBJBjoWJNLPlBELi6nnRQtO+D4UXbtu2z+zDnKHIzAE6gRp1jwJq/2ew+EtCcReJ/edbKnyEz86wX3RqeH/CLoRclwNPoqs96+/wCyi/EsT/lFaNZMwPEVAdnrmEzmzgwsxmbIrRA0lrje8deRJqwexKldzryiB5kkfdXP8m667eovHHZfujCOGyg9vcMYxC/YvC6oA0Fu6gLE+JuF/Qcucb2E7TX8OfZ22LI29kyykk/VX6rHqPWat3bbDTcAkgXrDpA+tctsCk/sxcaZ07o3MVAfQzwwXMa1x4y2VkDrcYwnwAY+YFd58NmQsnE3NnEWrrLlh1LrMwraOpPOFLUm7JhsSTcMezYwRHeiIGo+w0elS3bnCe9pO+noaj7OBtYpbFy8RDBVZZOZntK6ZtCDrA28D4Uj+RgmN7a5iUwlou0HUjWOuUaxtVf4pwzG420zOCy5SwA90FQTA196OWu9S2HxvD8JJwuH9pcyXWFxpBYWycw9o4LDYmMsQB4UqO0l+/bvrbYW29lbvWig1ZCMtwEtOqsYkR7tHkjwZh2R4Q+Ixduym7nfkqjVnPgBJ+A51o3bLs4iWjZUQsd0nfMNnPjO9RH0csLeIa7pmaE0MwJlhPiY+FaZ2qwXtLWcdJqN+wIr3KF9F3Bclq5eYd52yCeS2yQfixI/hrQsPt61kPG+1eMwxFq2yLbjun2alt9ZJnWTO3OoI9sMcdf6VdHkQo+AFce/RW2Tcm0ao2xisG2W+X7rf81HPu/wH72rq6uyzMDZ2/h/Gjv+A/ChrqhCO49+pby/CsaxvvN511dTIR9jC5vXWtz5j766upgD/hn6pP8AeL/lFPcP/wDlrP8A4q1/xUrq6oA9Hnb+egryz2w/r+L/APFYn/jvQ11CPZH0RVn8/uNFwvvj938a6upyIkLf4fhTrD11dQGFcPs3mPupW3+P4UNdUIX3sJ/V3/3rf5EqYx/uH0++urqDFKV2l/U3v4f84rPm94UNdSMLHPDP1lr99fxqb7bf1/E/vj/OKCuqh/WiyP0stnYH9Vf/AN1+IrS8J+qt+SfcK6urVV9JUUriP9Z9X+8Uj9CP9YxPlb/zXKGuqufbLPgvnbb3az/s3/XF/h/41dXUH9ISNu/rk/fxf/BWnHZD9ZZ/8Jjf+Lcrq6nfQi7IjsP+suf7+5/mFblif6p6V1dVb7HRgv0he8v7zfcKp4oK6kn2Mf/Z"/>
          <p:cNvSpPr>
            <a:spLocks noChangeAspect="1" noChangeArrowheads="1"/>
          </p:cNvSpPr>
          <p:nvPr/>
        </p:nvSpPr>
        <p:spPr bwMode="auto">
          <a:xfrm>
            <a:off x="-3175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46A1F-B6CA-48B9-95FB-371FC5E91127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23520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3050" y="15875"/>
            <a:ext cx="3028950" cy="1449031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7820608" cy="577267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Организационная 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структура Единого Механизма Надзора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54224" y="1380930"/>
            <a:ext cx="10515600" cy="515992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fr-FR" sz="2000" dirty="0" smtClean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Единый Механизм Надзора управляется Советом по надзору, однако он включает также </a:t>
            </a:r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</a:rPr>
              <a:t>четыре генеральных дирекции микро-пруденциального надзора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. </a:t>
            </a:r>
            <a:endParaRPr lang="fr-FR" sz="2000" dirty="0" smtClean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</a:rPr>
              <a:t>Первая и вторая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генеральные дирекции занимаются </a:t>
            </a:r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</a:rPr>
              <a:t>ежедневным надзором 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за банками, которые подлежат </a:t>
            </a:r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</a:rPr>
              <a:t>прямому контролю 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ЕЦБ. </a:t>
            </a:r>
          </a:p>
          <a:p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</a:rPr>
              <a:t>Третья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генеральная дирекция занимается банками, над которыми осуществляется непрямой контроль и она работает </a:t>
            </a:r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</a:rPr>
              <a:t>совместно с национальными надзорными органами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. </a:t>
            </a:r>
          </a:p>
          <a:p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</a:rPr>
              <a:t>Четвертая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 генеральная дирекция выполняет «горизонтальные» задачи для трех других, помогая им в работе и выполняя, в частности </a:t>
            </a:r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</a:rPr>
              <a:t>проверки на местах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, </a:t>
            </a:r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</a:rPr>
              <a:t>анализ рисков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, разрабатывая </a:t>
            </a:r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</a:rPr>
              <a:t>внутренние модели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, занимаясь при необходимости  </a:t>
            </a:r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</a:rPr>
              <a:t>управлением кризисными ситуациями 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и </a:t>
            </a:r>
            <a:r>
              <a:rPr lang="ru-RU" sz="2000" dirty="0">
                <a:solidFill>
                  <a:schemeClr val="bg2">
                    <a:lumMod val="10000"/>
                  </a:schemeClr>
                </a:solidFill>
              </a:rPr>
              <a:t>т.д. </a:t>
            </a:r>
            <a:endParaRPr lang="ru-RU" sz="2000" dirty="0" smtClean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При Совете по надзору был также создан </a:t>
            </a:r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</a:rPr>
              <a:t>секретариат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, который, помимо обеспечения работы Совета, занимается юридической поддержкой при разработке мер в рамках надзора.</a:t>
            </a:r>
          </a:p>
          <a:p>
            <a:r>
              <a:rPr lang="fr-FR" sz="20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Для выполнения всех своих задач, Единый Механизм Надзора располагает программой по набору персонала: таким образом в ЕЦБ появилась </a:t>
            </a:r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</a:rPr>
              <a:t>1000 новых сотрудников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</a:rPr>
              <a:t>. </a:t>
            </a:r>
            <a:endParaRPr lang="fr-FR" sz="2000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fr-FR" sz="2000" dirty="0" smtClean="0">
              <a:solidFill>
                <a:schemeClr val="bg2">
                  <a:lumMod val="1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fr-FR" sz="2000" dirty="0" smtClean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5" name="AutoShape 4" descr="data:image/jpeg;base64,/9j/4AAQSkZJRgABAQAAAQABAAD/2wCEAAkGBxQTEhUUEhQWFRUXFxcXGBUXFBoWGBYYGBUXGxoXFhUYHCggGBwlHBgXITEiJSkrLi4uFx8zODMsNygtLisBCgoKDg0OGhAQGywkICUvLCwsLCwsLCwsLCwsLCwsLCwsLCwsLCwsLCwsLCwsLCwsLCwsLCwsLCwsLCwsLCwsLP/AABEIALEBHAMBIgACEQEDEQH/xAAcAAAABwEBAAAAAAAAAAAAAAABAgMEBQYHAAj/xABMEAACAQIEAwUEBgYHBAoDAAABAhEAAwQSITEFQVEGImFxgRMykaEHQlKxwdEjM2JygvAUNEOSorLhFXOzwhYkU2N0g9Li8fI1RMP/xAAaAQACAwEBAAAAAAAAAAAAAAABAgADBAUG/8QALhEAAgIBBAAFAwMEAwAAAAAAAAECAxEEEiExBRMiQVEyYYEUcaFCkbHRM1LB/9oADAMBAAIRAxEAPwBsSZ50M+Nc29DFdMzgSa7MetGoIqEAk9TXZj1rorqJDsx60BJ611dUIdJ60GY0MUFQh0nrQSeprqPbtFpjkCSegA/kUG8csglJ6muk9aHr4Ej1G9ARUznkgEnrQEnrUzY7N3WAJKpoNGJkSQBIA03ox7M3Pt29JG7cjB+r1pPNh8jbWQTPAkmBzJMAeZO1SGB4Xce4FYMggksQdo0idDJI+NV7t1aayEsllJcB2CkmEB7syBuwP900TsZxzEWrlqwn6RHdUFpjouY7o26QNeY0OlYdXrJQyqy6qnPMibxmFe02V9+RGxHUUhNX3E4VLgyuoYTz5eI6VVeO4S3aYKmYEiTOqxrsTqTp1pdF4kr2oSXq/gFtG3ldEXNPMJw27cRnQSFIG+pPMDrGnxpDDWC7BQQNyWOyqBLM3gACfSmC9t7lu6fYwcMIVbTCJUT3yw1DsTmO41iNKv1eolWsQ7FqrUux0SfGgnxq14W3axdlLwtx7RcwnRuYElTrtVXu2WUlWEMNCDyNHS6yN+VjDQLanAJNdJ8aGK6K2FQBNB60aKAioQAz1oJNGrookCyaCaPQRQCEoCTR8tBFQAQ0e3NBFKWxRIPm3oBRmGpoIpQgV1DFdFEgFdQ10VCBYoKVeywAYqQDsSND5HnRWiANOsgzvyPl+NDKDgTrqNFARRFDWbRZgqiSafcTYWLWRdWPeZv3IIHWMzIPWh4OkZmG+w026n5CmXFbmZ4+qDB1OioJJkiRJJ11ByCayWy3S2lsVhZGFgbAb9xfVzmY/DSrj2e4IB7O+xBzJnVSPdzAFTPPQ/Oq/hMBKZjIZs2m3euHLJB2MTsY3POr+jgqIEKoygeC6CI5RVErGlhDpZEblyIgTLdQORI3Pl8KZ3cXClmtkd12LDLHeElvemN49aeYknTTQKT9bnEbW2HI8/xhniIAJYqAoEkmANwTLWOQIM+HMbqorBGzGeMcTbG4m5f5Oe4Ps2xoin0ifEmrR9G/DkF65ibzKosIcoLCRKtnuFd4CyAerHpVV4j2mt3r9xygQMxykKolQYUuFA7xESY+FL23VhIIYdRrWiPhdeoqfr9TJ57i+uA/aHthiMQ75bj27RYlbanJlWe7mK6loiZJ1pzw3thduZbOIAuj6t3RbiaaknZ1jeYPOSYqJxPDVbbunw2+H/xQcNwPs5LEFj02A9eu/oKNfhM4WJY4XugSvTTJ3F8SLI9tJCuAGPNlBBy+AJAnrAqLOGUiI+ZpWk7lzkok/IeddedFEFukkZ1OXSJW5xm8cN/RcwFrJk0UBsnNc3Q7HTYmkuH451GW7ce4oACZgCVGsjN7xHhMDpReH8Hv37Ny5YKu1t8htjRj3A3dnQnWI8D5VXf9p3FJDgCDBDDKQRuCNINc+Nuh3PbHDXwWtWtcmm9nOHriCWkFF3AOpPSNwKc43s6waLZBH7R1HhoNaznC8WysGBKMNmU7eo1qa4Rx29buBheZ7bPmuKx9oCGMsVJ1U7nSst1V8pu3TzTWPpLIuCW2a/JIla6KfcUxNp2DWwe8uYssFTqQQwMFWkes0zitNFvmw3Yx9mUzjteAkV1Hiuq4QJFdFHoIqBCRQRSkUGWoQTIpS0NKCKVtDSoQctuaCjsNTQRSBC11GiuIpiBacYDC+0cKfdGrEclG/wCXrTenmLb2VkIPfu6nwWCY+GvrVV09seOxorLIntHxE4nELat6IsGPsohGmnUj5GnJ61HcGwTIGa5HtHbWNQANFAPSIqSpaIbY5JN5YWuijRS+BtS46DXr5afztVspbVkVLLJC2vs7RO+UTAGYk66AbzNQDLLGDJn2YII94kl8hPMtmlW0OfxqX4zchFGn29Zy92Moz8pcrvUfw+331BmVUs0kZpaIzLs4jJDDXTlWBPhyZc/gnuH2O8iqNFloA5IIUQNteVWMCFA8B91RXCLclj0yoOe3eMetSxILKPHz/k1TJpJZHSC37Jk9xp7qg+zu8t9VYcmP36cqL9K/GzYwnsASHxDHlcVltplzk5mO5CrHQt0M3c2RPurqWM+wubQQNjqIC7dF664t9I/CcY+Ke8+HcWtVtMilkFpSSskTl96TMatViEKORNDausplSQeoNWThPDvZjM3vn/D4DxpXFcOtvuuvUaH/AF9a6UNDY47k8Mrdizgi8Lx1h+sGbxGh+Gx+VT81DWOCZbqtmzIDJBEHTUeB1ipo7mtul85Nxt/Ak9vsdTbGsyofZqS33dTHOjYq7kRmAnKJjrTbC8YtvpOU9G/A7U2oVc3sm8MEcrlE99HHaG1hRcS+WUXCpDZSwUiQS8aiZ3g7Ga0nDph7x9sgs3Z09oAjkgfVLb+hrI71hW3Hrz+NTPYfFphbt0u5i4EAJEgZS2jRy728cq8zr/Bra91teX+3+jbVqIvEWVDtJwi5g77WnUhZJttuHSe6QeekTzBpDDYo7qYP879avnavi9y/cv2FtW8VYGRkEAFCba627qkHNmLcydxqNKzEFlaDII0IIg+RFSl2OKk1hgljOC2cP4vB1OU9fqnzHKrNg8YH02bp18utZw2KGWefSnvBcVfyu4tvcs2wC7Ks+yBOhzcvLw8K6NOr3cW/3/2Uzr/6miRXRTHgnFlcrmAcHQakZtdpGoblVm4vwwqSyKQPrJHuHy6fdQlqYwt8qXHw/ZgVTcdyIcigijxXRWkqCRXZaPFdFQgmRStoaUWKVsjSogizjU0EUdtzQRVYQkV1GAoY6UckFsBZDNLe6vebUCY5CdyelMsTeN12uMInRR0UbRHp6AU94tkREsj9Ye9cPQHkAfDSfGq/xrFZLfd95u6PDqfh99Y5y3PI3RI4fVZ+B6jaaUiofhPHFeEeEYQAdlboP2T4VNVrra2rArC1JcNtQs8zr4xtI6+XjTBFkgdalbr5LZaDoJAUSTpoQPX5+Pep1EuNqHrXuRPEnzPodGYJmHeWF0PtF5AsxOn2ZnnTjhi6FtlYyBIICqJHs23giNOWQUxdtXMzlXJnX3gx0bOnTW4fTnUrhbEKE0GbKvdHdJcyxjccz+VZ58RwOuyycIsxaUncgudI98zqfT504cSCf50pPF421ayq9xELSqBnC5ssAhJOseHUUJuGPD7/AFrj+I2YxA00x9wFbaZMDTvssTHQ+AphxvCNfsG1bdrWYZS+dnIU5cwCkgd4Ll8AT6Pq6KxQ1t0I7Uyx1RfJj3bjA/7PayqXGu+0DlvaZRGUqBlyiRudydhUNhuN2296UPjqPiPxq1fTFwe+728Qq5rKW8jRqUbOxLMI0U5lE+HKsvr0uh8QuVUXuz+5jtrjufBdlYESCCOoMj40MVTLV5lMqxB8D/M1PcE4g9zMGg5QDMQTPlpXbo8QjZLa1hmaVbXKJK9bzKy9QR8RFVTFcOuW/eWR9oaj/T1q3TXCrtRpY3Yz2SM3EqGFx72/dbTodR8PyqawnHFOjjKeu4/MU4xXDLb6kQeq6H8jUTiuCOuqEOPg3wrF5ep0/wBPKHzGXZZsLiTGa22nUGQfwNHx9u1iBF9YfldT3h5g7jw+6qQl17baFkbny+INSuF48drgn9pd/wC7tRWpqtW2xYBsa5RKdnOwd3FYn2eZRaUZmvDUZZiFU65z9k7anbfYiMHw2wlklbVsyqg6s5PvO2knxY6DQaaCsm4XxOGD2LhVhzVsrDwI6eB0oOLNcxFw3blwvcIglojTQABQAo8AIrla7wiy2Wa5Zh8Ls0VXxjw1yW/iHYyzFy9hiyyjOtpSpsuwUkRpIDbaGBPTSoTh3a6/+jcXPaW9AyOBMRAGcDMCNNZPrU/9GdgixczOC5uSLYaciBRqF5SS2vOPhE4nhVq5iTetqbfeb2tsANbuENoy/ZJOpEEfE1k003KUtLcm8dZXTLLFheZEkEuhxmWYbUZhDevj4jQ8qGKUiuiu3FYSRibywkUEUeK7LRAJkUraGlBlpWyulFEDsNfWgo7rqaCKqyMFpxhAFBuN7qfM8hEGetJIkkAbnSlOPXAAuHXIyJqxAnMx5SZnXT0NVWz4whor3IoOWJZveYz5DkNh1nbn4VU+L4z2lwkaqO6vkNz6n5daneOYzJbie8/dHWObfhPUiqplGhEaDTy8xyn08qpGR12Sf5/k8qsHAOLFXW1dBZTAUgyy/mv3eVV5G5/z4fzr4b1Ndn7EsXOyiB5n8h99RcdELjww5mPhH+KY+7589ivxS7AGjZQS7FTEZCSFbme/Ajx11mh4Tai2Cfrd4+R0A2n7O2skga60w4m/eM5kZmCK+8hY95RooLZRA6EcqXLlLI2MISw1ufZmSZOY3U0Okge0X0f486snBkzXkPIBrhI2MaLIPMSagbFrvtc90gBFuIe62w1Uacv8VT2Exf8ARsPisU4U+zVVEGAxUaKOmZ2j1pZv1EXRn30ncW9tjCkytgeyG3v6G5t+1C/wVXsDxe9Z/U3bieCscvqh7p+FM71wsSzGWYlmPVmMk+pJpBzWGXqZenhGo9gO1d7E3HtYhlaEDK2UKxhgDmywDuOVXwmsV+jy9lxqD7aunxUsPmorQ+2vF/ZYUqDFy73B1C/XaP3e7PVq5eprXnKK9y+DzHIZe2+DaQS4Go1tSCPQmQfLnWZ9teF4ITfwV5QCe9hyrqQSd7WZduq8uWmgIJJCqpZmIVVUSWYmAAOZJMVo2D+jnCtZRMVaxBv/AF7lskQzMAQAdMg5EiTlc10dJRtlmPRVbJNcmFsam+z2isf2gPgP9aa8f4X/AEfEXbJDDIxjOIYodUJ81IPrTzhAi35kn8PwrsaZevJkn0TYNNseXCFrZ1GsRMjmPxo2GucvhS8V6BPzazP0yIwvHAdHWPEaj4bj51KWrqt7pB/nmOVVriuD9m+g7p1Hh1FNrV4qZBrlfrrqZOFizgu8uMui2XsOriGUHz/A7iorFcCG9to8G2+NJWONMPeGYfP41L2cYGti4QyIWKB2WELASVD7THKtHnabUfVw/uLtnHorF7DvbPeBXoRt6EU9wnG3XRu+PHRvjz9asUSOoPqD+dR+J4NbbVe4fDb+7+UUr0llb3VSJvT7HOD4mjnutlbkD3T6Hn6VOYXirLAYZgPQj8/WqLiuFXE2GYdV1+I3pTh3EmUwWJHQifnuKR6lL/mj+Q7M/SapZcMoYbEAj1o0U37A8WVkJZRKnKCd1BEg+XvCdxFTXEMFlOZR3T05f6VzoeIVTudS4+Cx0SUdxHZaArR4rordkoE8tK2dqKRStkaUckBbc+dBUstnfQEmdCqnnHMaUtg8AHkskgdBlE/wxXN/Wx+DT+nkR2GvCxbfEMNgVSRIzRq3oKgVJOr+8TJ8D09Bp8at/EcPZYAXEOS0JEEiI72wifWsw4rx9S92yqwPcDBp1+uJ8NVBG8TzpY3KbbBOtxRF8U4qLlwkjuDuofDXXwJ1PwpMQR18fjzHPyocRhUaMndOxVvdiBBB31I10589aZXrRtsVkSDDAMGEjcSNPhVgo7VRt/J6/wAirdwfBwqJrLGW5nXU6eA09Kq/Bk9pcAIOhzNpyGu/OSAK0HglnMzHoMvhrE5vD3dOcnlQb4D2yTvXMiltdATA3bTKQD8O96LUIujdxsuVZKNqC513PP2jgelSvF7gUAbyczHcsEgkepywPSq4ryuupd/uOvnqQfQ0IPAZIm+G2giju+zOrMDqDl+6QojzqwtwS3fwK2r6kq0XDDsneLSpld4k6HTaq3hL0/ohqCyWVnWSxCg9dhWg4i2FCiIiNNOQ/wDcaRvOWFLozfH/AEX2mP6G9cQnYOouAfDKQPOapHavspewLKLhDI+YK6ggSsZlYH3WGYaSefSt7sCbgHj8hUX2n4L/AE3CtZIAZ3L2nP1WDsymehXN6GqtqaLDEOzBK4qwVBJ9qggCSQWAIAG+hNWbj3CcdfvG4cLeg6IAhMIJKjTnGp8Samvos7NFTcxd5SrW89u2jCCrAEXHI6icg/j8K0gD3BHU+UAD8QKq8hSe59hU2uDPPo97Km2TicSlxHUlbSFcpWRDXCDqDBhfjzFaB7VQ05rv1R8X567bek0DHQ/vj5XgPwrkPe/hX7mrTHEVhCPl5MX+lzhyl7eKRmIYiy2Yaylq2yn/ABMPQVVuGkezEeM+cz+Na72v4euIVbL6BjE9G/oylSPJkHwrF+HEqzIwg8x0I3H89K06eWJFU1wSQeKkLVzMJqLY0bD4jKfA7/nXUou2S56ZTJZHmNwwuKVPoeh5Gq9hOF3blz2ar3hufqqOrHkPvq0TT3hWLCMQ2itueh5E+EUvidDlW7K1mS/kelrdiXQPD/o9tXRlGIZLoGoZAyv1KQQRHTXbzjQ+Idm7FzB/0NVy2ggCHmjCSLni06nrJ61A4ewxYZJzTpl3nwirlZRwo9rGeNY2/wDny0rwlmqsm1l9HV8qK6POmJS9hbr2mJR0Yqy7iesHQgjUHoafYXj/ACuL6r+IP51tnHOAYfFLF+0rEbP7rr5ONY8Dp4VhPHsPYt33TDXGu2lMB2A1POCNGAOzQJ6V39D4jOa9OV/gw20pdlgw2MS57jA+Gx+B1rr+DR9SNeo0Px5+tVFRT/C8UuLpOYdG1+e9dmOthNbbYlHltcpmlfRhw8revMdbSoNW0CvmkeGih/KancV2vwgu+zFwtLRmVSUHiW5jxE1mNzibm2bYLIrGXSYBI0E+WuhruFcPuXW/RrMES2yrr9ZuXlvXmtTpYS1MpV9PrBurm1BbjSsSveO2uoI2IOxEciKSIpLAYQ21yli3QclncLzj+etOYruU7ti3LkwTxueBOKVsjSgK0tYTT1q3IBTsj2ps44HLlS+BLoVXNruyNPeWTvuJ13qy2sNbjKcoHico26n+daw76OeEtexaOCyC2c5bJt0UGRvt5Zq3Wzdg+vgPjpXFlFZ4N6baKb9J3FbeFsrasgC65ksGzFYmJ6GQWH7gHOscC9K3DjvYOxjLzXrt++GJ2Hs4A6AFdNAo3+qKjm+ifDgyuJujTSURon4VbBpIrabZmS+Znx1JA01E/dRmVTuNesVfeI/R7bto9x8UQiKzsTYGgAmZ9pvFZ/YOYiBqYUTvJ2EzrV0ZJ9FbTXZZ+C21WyCvOSxiNQY08AAKuXC1yW1XTN7zToFzEHU+sRziq5w7CiUtiSNJjUkDf4mPjVkJhSdO6Dz7iHKDJb67SKWfwSHyRePuI2Y5iD3bYZhoYAZiANtlHkfGkEwLZlAAIVfeG0wTJ9SF9KcYjNKLcUXBuzdMxLMZHILHwoeGlTmdWILGCraCSZmdjv6U8uIgXLHvZXAlsTaU7Lnutz2hF1Hi1XLF3Rmjn+evPzph2RsktecgaZbY/H5laacd4wtosdyScq+ExPhpVD+ks9ybwZgsXkAKYI3mZ+4GnCvaHs+8+g6dEO3x+6oPszxc3bVwhYBdLfmDv8mqfXGOz/U0XSRp35/9APrTxi8Ct8iB9mFcZ2kzuN+5udPM0R1tSP0zwA2sH7KT8gD509IuFAQqEM2Yba5rgYc9tfhQlLst+jQmBAgRGYxz6T8BTAGbWVifasO82mU/9oNf56mk7ltMw/TEe79Q6/pDpv8Aw+tPCLmUfo0Ooy6DUSCJ16SfSiFbmb9ShOnIafpDEa9NfMUEQqvEMMDdtZXz/pknSImy2kHyI9KyztlwllWziUXQWLJuwNRLvbVz55Qp/hrWuKCLtnMgT9Ph4y85S6ASPGPmagXtK+Hy3QHQ4a2GI5hMcJU+h++mXHJDKC1JM1Pe03C3wV9rRBNvO4t3J95UcrBIEZl0BHl1FRzGtSnuRU1gfcPxOuVvQ/hUlVcJqV4djc3db3uR6/61v02o/ol+BJR9zRfo/wC0CI3sLwALGLd4+n6Jidh0PoeVTnajtdhcKxW5cm4BBtIMzg7gMNk3+sRWWRUVxTh5JLpqd2HU8yOp8K5XiHgkJ2O6H5X/AKaatS0trNP4F2yw+Oz2LieyLhkVGeRdRhBAYAQ5BPd+BNVDiv0bspPsLwMfVuCD/fXQ/AVV+DcOu4h8llC55kaBP2mbZf5itg4Xh7y2lXEXPauBGeIMcgT9cj7RAJ+dZNJptk3hcP8AyNbZlfcy7DdjcWbnszbyAb3GYFInkwmT4DWr1wLsrZw8NHtLo/tGG37i7L8z41YStdlroKCRncmyHx3Z+zduC46mfrQYD9M0a+og1IWrAUBVAVRsAIA9BTjLXRTKKTykBtsQy12Wl8lCEotgEAlL2RpXRStgaetQJG9jeCjDWFWAbjd54DTJA7uvSI9J51csNiAO6AxO0RBOn4z/AI1+zUVZmdc51P1p5wdfWPXwp5wq2ZLEHNyIPMhSWnTp91cyC9zZJombTNzDeYXrvGnnHknjA3M3NW57IfGY08W/w+hrR55bkaRDcuQ1O5M0FyZiLn3+f8+NWbSvcZ39LnFGSylgAg3iSe6Vm2hDNHm7IPIGssweINt1YCYPx9evjVn7ccU/pWLuNJa0h9mn2kVJBbxBbO3lFVl7DAxvmjLGzfkZIqxQwhd2TQ+zzq6m6pJDaBQO8QD3p+yJEE+HnT/Gspy231kxlT3UALTz1jWT0ouAwotWUt+6AsQPfuGG/ugmf9a7F3GGbuAKBlC7+8ZM/wAMzNJHmQXwhlb1zvbfU/VOkFtdugCkDSnaNGUXE1AJMadT66ZaZtbRgqwULGdNdSco09PnR8GLhNxlcOrEKg3iTAHwHWmt6FgaD2ZtezwgbYtnudN5Kz6ZazfG3y7sxMyTHkCYH3VpvaBxYwbAbLbCD0H/ALRWSPc06fzrSpchZfOyeHAw9vfvPcuHyVSg+eWpmB3zrpp6KgP3k0hwSzltWViMtlJ01m6wJn+4fjTq4Cbbbas42+1cKj5UwMHIQoQSf/qn5gUJuCW7zaaf833mKNd94d3lc5eKikXPdcx9v5KB+FQgcXBCjM2u/hoW09dPWjW7y5j320gc/wB6d/GKTuCCO7zP+SOlJiJfu8+v/drUIRHEr36W3lfMfaYViG5D9PMA+e/hUXH6Mhe6fY4oAHbuXg8/HX1pPtGwF9DEEW7bddmaNKHDXsygGGlcXPUBrcgeGsipgmQna7giYtLlthlYXsQUfeGYWHDeRzEEdJ51kWMwz2nNu4uV10I/EHmDuDzBrbnIOoO9y0YPLNgh+Nvl41Bdreza4pJWFvKO6x2YfYc9N4PI+Zq6tcZFl2ZKTQ+VPMJwe/dvGzbtO10GGSNV/eJ0UeJMVI8W7LX8K0Xl7p2uL3kJ+zm5HwPpNUyuipbc8/A6g8CeBxmbQ+9/m/18KeVGpa+yDproNfM0thsaCcp368t4EnYa6eNdTSa5S9E/7lc68cotHZzjvsR7Nx+jJJlRqpO5IHvD5/dVztXA6hlIZTsQZBrMRT7hvE7lhpQ6HdTqreY5HxGtabtMpcx7K0zQooYqN4Vx21egTkf7DHf91tm+/wAKlslYJRcXhjCWWiNcUMqllDMYVSQCx8BzpfLUTxbG2rVy27oXuJLKAY0ZSsFuQnXblVVjnsflrL9ho4z6uibt4PqfQUW/irSEIzqrMQAsy0kgCRuBJ3NU7iHaO/dkBvZr0SQfV9/hFQuJ0HOSd+fnNc2Phepve7UWY+yNHnVw4gjTHtgCIAPWfw5UnZGnrTLhXHLd+3bzOgvZcrIWAYldMwXcg7+pFSllBHrWajWT005QvyPZUppOAUIS0BTv1jmPz+Z6VIIIGx23nkNzvzppg8ISSQjblRrzgGd+hn+KlsXYuBGa3admCyqzuBtuY1PWuhFYK5sq/avipNwIo0TmLzLvpsrg6aCfCqziMe6rmm6OjC/cOUmRt7UjrOkSKnbnZ9wn6TAYo3DmDMLywWJJUAC7rpqTG4qq8XTJcNsC5bZYzJcYtLFQZ94gaRsfrU0VllTGM7SY6ONvJvl8DUn2ewue9yUWxnII0BHusnUzOn7NReXeBB+wfdbyOw/1q1dk8PFokKzMxJCtsgEgT11BPkaex4QYrksIYwSvdGs3X3M5vd+RqPvW7mVQjZiSWOu+bYazyH+KnONAOlx5ZjlAXZe8dNPOPhTQ2gXLI40iBtt3VHyWkrXuSbCYvFZc7sshVJB2MiApHrFPuyuES5cw6JmAL+0I5wmu/TQ/GorGPdRAFGbMw8e6qmdtdSVq29hLc4piFgW7UGBprGnhrNCx8hiSH0j4jLYVJnMT6xA/A/Gs1tpmZUG7Mqj+IgfjVu+knEzfVBsoH3D8zVf7MWc+MsLv+kDbT7ktt/DQiRmp2QAz9AVXfklsN97GiLbPs7YO59jPnIY/caHOfYufte3Mx9pyqn4RS18w6iNmY+gtsv3kVAsTynN/CD/ec/8AppC6pyP/AOZ/nIp0nvN/5Y26Zj+NNRBt8tcp/v3J/GjkAe9mzb/bPLoJpO2Gl/3vD/s1o973txtc/wAy0RBq+o9//wDmlQhTu1c+1tyJHsU/zNURh7mUypg677HMCD8qmO1Cn2log/2CafxN/PrUIrbSOlWLoQnMFic0BtT+h16kK6fc3zqbsYAn3tB05/6VUMCYdIOkqI22YGtAtNIBrmeJau3T1ry/f3L6YRm/UFs2FWcoAncxqY2k8/Wm/EMOrgq6hlYQVYSD4EGntJ4gaV5mNk3Pc3lm/CSwUW32Bsi8zFmawykCwSe65EZvaAyYExOskGdKN2u4LatcMxKWbYUBVcxuxR1Mux1YwOZq3Ux41hPa4e9aG9y1cQebIQPnFdGGqsc47nwmipwWHgwnh3FivduSRsG5jz6ipxHBAIIIOxGoqo4hWVirAqw0ZSIIPMEHY05wuNZNtB05H0r2Om18ocT5RzpV56LOaluG9or9qBmzqPqvr8G3Hxiq1hOKI8fVPQ/gedOzeFdVSrtWVyU4aZecL2wtH9Yj2z1Azr8oPyqC4nxBbtxnnTZZB0UaD47+pqAe6fKkWf1qr9PFPgJMHGIuoObwH50yvYzMZP8APkKbIjHZSaff7NlQQxzcwVAjy7xJ18BRUYxYyIviXfTy1/MVrfBrRt2LaT7qIDOuoUTr5zVA4X2ee7dVSwykgsQJhRvz57etafYwwjnvXnfG9NO6cXVhfPOP2NentjDO4cZwNAL2xEwf42286guOcWXNkP8ATQAQ02S692ICkrBaZHgCR0qF7OcZvi2EdMQTGvtLNwE+IaCMu2kz4nWkcTicQb6Ogugo8+0NktGhDMFZSu0gCOnOnyipph+KcWZMgW5xPRSbxuPfQI0jXvbSTH41VLlxmlmPtJMliZaTzJOpPz7tTWPv4q4gm5ccXAHa21sAiMuVXZVEtAQkcjvqKif6I06o6HrlMH5R/wDarIYFEUtZyFAzgkCJhkJMAjy/5a0GzZK2wrEW0CxH1mAU79TE/lVW4BgHa9mKiU1W5O8mNR1iT61bEw4GrHMY1J25cvn8arslljxXAg122C0A90Hvc5zRPnJn4009mmXRt9Negj8x8KZY3EHLpoXYtHQe6un8Wg/ZoDeJZU02E6ddTHoVHpTRkkhWh02Hue2t5WGRB3hPU5yYOmxA9DV/+jq2fZ3bjDV3AnNyE6RyIPPnIrMMLdh713XvT6ZiAAP4dPQ9K1rs43s8ADOyuScpHePLUaxIE1W3ljJGedrL/tMVcadJ/wBfxpz2AQf0lrmsWrTt5TAnXwLVX8ZezOzToWJHqdPlUj2evlLd9lJGZQhjnmBAHzpl0A09EYW7Snf9AD5hgzfcaUvElx+5cP8AedAPuNVAceusy/pD75MwPqKVY7fzNcONXs3v6hbSnRepLDbSBIqELeh1c885+Atr+NNwv6K3PSwPmtVxeM3RIz6nOfdG8oOnjTf/AG3e2zDux9VeWWOXWaJC2XFGYfu3Pmy0W2QC+v1z/wANKrd3i92ZzDZh7o2n/QUQcXuSTI1b7I39kx/5RRIN+1QBezr/AGKj5sfwHxqCIYDrp59KV49xFi1vNBi2saR16Uwt4sacoEden5UyYrQ9VwCDtBP4a1ouDQwZ2kxWeYF7TGb9xLdpcuZmYKefcXmWPh51J8V+km0ojC2zc5B3m2o8QsZm9ctc7xBKyHl4+5fStr3F4imGIuyfAbfnWLce7V4nENFy62X7CdxP7o3/AIppjhu0mJt/q790eHtGYf3WkfKuatDxwzR5iNyJrjVB7B9p8Tib7W7zKyLbZ5yAMCHRRqsT7x5VfRWayp1y2sdNNZKt2u7H2sUy3goFxSucDT2yDdSRs8aBvTxDrj30ZYC1FyzbciJym8zKw+/51X+0XabF2lQq1tc2ZWAtA5HUkFczE5tugrS+FXhiOHWLgGr2lJ/eiGjp3ga7OmjbCOJ9Gabi3wea+PcLOHvNbOo3U9VnSfH8qRw+PddJkdDr8DWg9r+zNzE3gLIBdUckFgsqupgnQnnHnUDguweJdsuUA7wXtjlOkvrp0rfCxxeU8FLQywPErJ/WZlPlK/Ea/KpaxjbAMBl23GtT3DPouO91wPAd/wDIfM1FfSV2PtYS1au282ZnKMDqD3AQdBCxB883ga2LWWf1CbUN7WLW3IO2jKRroabYvi4JGXkeup1n0qrYTCl2AmJ8JqZv4L2YUiSNiT15fKfhS2a6SjmKDGCbwWfsoLmKGIQ3rlvuoVNtsh3fcj3uWmgrUOF4pUtqmvdAXXWYUCZ9KzX6N2Htbo62x8mH51odjCMRIGk/zzryPiOpslY1JvB0KoJLgjuzITE3SBcuhRmJIvXxOXKGMtcIIzMvLn4UftRx+yb6Il65qDrau3VUhAWdgbRAMAxJ5ow5VULFruMgv2wuVVAy31kalixNjcksI1989BXHC2pY+1s6gWwT7dYtAyTpaBzEgEiY1brXoXgwkj/0kTScRillGuEf0rEgi2piYZZkkEa9V60k/atACTisSMtsXG/61f0zEBB+pO+ZD1htqhcdw5Lub9LZXO6q5ztmFhIhASmp0XT/ALsU1ucOzEG5cw5D3va3ALyxkQRbtAGJHeYf3fGAglmxHaYoCWxN/TKNbztNx9QoBwxkQG16p41XO0/HXuOyC+7BXCauCC31v/1xoDz1BkUXFWv1bG9h2ys95/8ArFsZ7v1Ae9tIBn9tqgBlAaXQsFMd9TLsfeBmNBr50QNiwxhkD2h1JA0TYbt+q8fvp1w/iBLp3wZMw2QAgHZjlUgEgjcedQ7ryBXRco/SLqW359Cw9BTnCYNSGBYEwiKAy94bkTmkSdP4jTAN5sdlMOVEWkYGO8r3Ibu7iCRG9OX4ECIPtoPL+l34gHpBFUnhvafEWcI2W5bUKQlrMM4SQSQx5EgtvtAEQDTvsx2rFu4lu9c7htOzOXLzebI0Qe8AIKjlKnrUITr9kMPH6oxE/rW/G1RU7MWgIVXA0JAvECeRg2d9KsF/HWyrRcTUBR3gNDpPUaN6RTO1xrDhmU3kmQYNwsI2PfbxB05eoo5IRY7NJ0uDcaXftb/2fOgbs6szN2ZOvtFPX9jz+NTg4vYP9tb3+2o/HwoX4jaUSbqASROdd5Om9QhAHs8J967z+svrypE8BAnv3BOupTWPPxqwHi9gf21vTT3xvppUfj+PWABF1SCMvdadddwAfnG/jUAR7cB/bubR/Z0Q8CP27m8/2e+Ujr0JHrUzjOP4dILXk722U55AJkwk6aGitxzDgZvbW4jP74kr4LMk6ERvNQhXsT2ZV4zNcMCPqCAOWjU3/wCilsbe0+Kf+qrB2e4uL9hHJhoAYHQh8isR/i+VO7mKVRJIiPyqEKkezNs83Pqh/wCaqj2uWzbbIrBXQqpQWbdswbeYFnt6sNpJ61buNdoXtWSyGCPZz9eFzwxMARoayrjfEXv3WuOBmMTBJBjoWJNLPlBELi6nnRQtO+D4UXbtu2z+zDnKHIzAE6gRp1jwJq/2ew+EtCcReJ/edbKnyEz86wX3RqeH/CLoRclwNPoqs96+/wCyi/EsT/lFaNZMwPEVAdnrmEzmzgwsxmbIrRA0lrje8deRJqwexKldzryiB5kkfdXP8m667eovHHZfujCOGyg9vcMYxC/YvC6oA0Fu6gLE+JuF/Qcucb2E7TX8OfZ22LI29kyykk/VX6rHqPWat3bbDTcAkgXrDpA+tctsCk/sxcaZ07o3MVAfQzwwXMa1x4y2VkDrcYwnwAY+YFd58NmQsnE3NnEWrrLlh1LrMwraOpPOFLUm7JhsSTcMezYwRHeiIGo+w0elS3bnCe9pO+noaj7OBtYpbFy8RDBVZZOZntK6ZtCDrA28D4Uj+RgmN7a5iUwlou0HUjWOuUaxtVf4pwzG420zOCy5SwA90FQTA196OWu9S2HxvD8JJwuH9pcyXWFxpBYWycw9o4LDYmMsQB4UqO0l+/bvrbYW29lbvWig1ZCMtwEtOqsYkR7tHkjwZh2R4Q+Ixduym7nfkqjVnPgBJ+A51o3bLs4iWjZUQsd0nfMNnPjO9RH0csLeIa7pmaE0MwJlhPiY+FaZ2qwXtLWcdJqN+wIr3KF9F3Bclq5eYd52yCeS2yQfixI/hrQsPt61kPG+1eMwxFq2yLbjun2alt9ZJnWTO3OoI9sMcdf6VdHkQo+AFce/RW2Tcm0ao2xisG2W+X7rf81HPu/wH72rq6uyzMDZ2/h/Gjv+A/ChrqhCO49+pby/CsaxvvN511dTIR9jC5vXWtz5j766upgD/hn6pP8AeL/lFPcP/wDlrP8A4q1/xUrq6oA9Hnb+egryz2w/r+L/APFYn/jvQ11CPZH0RVn8/uNFwvvj938a6upyIkLf4fhTrD11dQGFcPs3mPupW3+P4UNdUIX3sJ/V3/3rf5EqYx/uH0++urqDFKV2l/U3v4f84rPm94UNdSMLHPDP1lr99fxqb7bf1/E/vj/OKCuqh/WiyP0stnYH9Vf/AN1+IrS8J+qt+SfcK6urVV9JUUriP9Z9X+8Uj9CP9YxPlb/zXKGuqufbLPgvnbb3az/s3/XF/h/41dXUH9ISNu/rk/fxf/BWnHZD9ZZ/8Jjf+Lcrq6nfQi7IjsP+suf7+5/mFblif6p6V1dVb7HRgv0he8v7zfcKp4oK6kn2Mf/Z"/>
          <p:cNvSpPr>
            <a:spLocks noChangeAspect="1" noChangeArrowheads="1"/>
          </p:cNvSpPr>
          <p:nvPr/>
        </p:nvSpPr>
        <p:spPr bwMode="auto">
          <a:xfrm>
            <a:off x="-3175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46A1F-B6CA-48B9-95FB-371FC5E91127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64158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3050" y="15875"/>
            <a:ext cx="3028950" cy="1449031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7503367" cy="577267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Подотчетность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017037"/>
            <a:ext cx="10515600" cy="515992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r-FR" sz="2000" dirty="0" smtClean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ru-RU" sz="2200" dirty="0" smtClean="0">
                <a:solidFill>
                  <a:schemeClr val="bg2">
                    <a:lumMod val="10000"/>
                  </a:schemeClr>
                </a:solidFill>
              </a:rPr>
              <a:t>Единый Механизм Надзора  </a:t>
            </a:r>
            <a:r>
              <a:rPr lang="ru-RU" sz="2200" b="1" dirty="0" smtClean="0">
                <a:solidFill>
                  <a:schemeClr val="bg2">
                    <a:lumMod val="10000"/>
                  </a:schemeClr>
                </a:solidFill>
              </a:rPr>
              <a:t>отчитывается </a:t>
            </a:r>
            <a:r>
              <a:rPr lang="ru-RU" sz="2200" dirty="0">
                <a:solidFill>
                  <a:schemeClr val="bg2">
                    <a:lumMod val="10000"/>
                  </a:schemeClr>
                </a:solidFill>
              </a:rPr>
              <a:t>о выполнении своих </a:t>
            </a:r>
            <a:r>
              <a:rPr lang="ru-RU" sz="2200" dirty="0" smtClean="0">
                <a:solidFill>
                  <a:schemeClr val="bg2">
                    <a:lumMod val="10000"/>
                  </a:schemeClr>
                </a:solidFill>
              </a:rPr>
              <a:t>задач перед различными органами. </a:t>
            </a:r>
          </a:p>
          <a:p>
            <a:r>
              <a:rPr lang="ru-RU" sz="2200" dirty="0" smtClean="0">
                <a:solidFill>
                  <a:schemeClr val="bg2">
                    <a:lumMod val="10000"/>
                  </a:schemeClr>
                </a:solidFill>
              </a:rPr>
              <a:t>Самым значимым из этих органов является </a:t>
            </a:r>
            <a:r>
              <a:rPr lang="ru-RU" sz="2200" b="1" dirty="0" smtClean="0">
                <a:solidFill>
                  <a:schemeClr val="bg2">
                    <a:lumMod val="10000"/>
                  </a:schemeClr>
                </a:solidFill>
              </a:rPr>
              <a:t>Европейский парламент</a:t>
            </a:r>
            <a:r>
              <a:rPr lang="ru-RU" sz="2200" dirty="0" smtClean="0">
                <a:solidFill>
                  <a:schemeClr val="bg2">
                    <a:lumMod val="10000"/>
                  </a:schemeClr>
                </a:solidFill>
              </a:rPr>
              <a:t>, в котором предусмотрены слушания и дебаты. Депутаты Европарламента могут направлять письменные запросы председателю Совета по надзору, который отвечает на них напрямую на сайтах Европарламента и ЕЦБ. </a:t>
            </a:r>
          </a:p>
          <a:p>
            <a:r>
              <a:rPr lang="ru-RU" sz="2200" b="1" dirty="0" smtClean="0">
                <a:solidFill>
                  <a:schemeClr val="bg2">
                    <a:lumMod val="10000"/>
                  </a:schemeClr>
                </a:solidFill>
              </a:rPr>
              <a:t>Ежегодно </a:t>
            </a:r>
            <a:r>
              <a:rPr lang="ru-RU" sz="2200" dirty="0" smtClean="0">
                <a:solidFill>
                  <a:schemeClr val="bg2">
                    <a:lumMod val="10000"/>
                  </a:schemeClr>
                </a:solidFill>
              </a:rPr>
              <a:t>Единый </a:t>
            </a:r>
            <a:r>
              <a:rPr lang="ru-RU" sz="2200" dirty="0">
                <a:solidFill>
                  <a:schemeClr val="bg2">
                    <a:lumMod val="10000"/>
                  </a:schemeClr>
                </a:solidFill>
              </a:rPr>
              <a:t>Механизм Надзора </a:t>
            </a:r>
            <a:r>
              <a:rPr lang="ru-RU" sz="2200" dirty="0" smtClean="0">
                <a:solidFill>
                  <a:schemeClr val="bg2">
                    <a:lumMod val="10000"/>
                  </a:schemeClr>
                </a:solidFill>
              </a:rPr>
              <a:t> направляет отчет о своей деятельности в Европейский парламент, в Совет Европы и в </a:t>
            </a:r>
            <a:r>
              <a:rPr lang="ru-RU" sz="2200" dirty="0" err="1" smtClean="0">
                <a:solidFill>
                  <a:schemeClr val="bg2">
                    <a:lumMod val="10000"/>
                  </a:schemeClr>
                </a:solidFill>
              </a:rPr>
              <a:t>Еврогруппу</a:t>
            </a:r>
            <a:r>
              <a:rPr lang="ru-RU" sz="2200" dirty="0" smtClean="0">
                <a:solidFill>
                  <a:schemeClr val="bg2">
                    <a:lumMod val="10000"/>
                  </a:schemeClr>
                </a:solidFill>
              </a:rPr>
              <a:t> (совещание министров финансов стран зоны евро)</a:t>
            </a:r>
            <a:r>
              <a:rPr lang="fr-FR" sz="2200" dirty="0" smtClean="0">
                <a:solidFill>
                  <a:schemeClr val="bg2">
                    <a:lumMod val="10000"/>
                  </a:schemeClr>
                </a:solidFill>
              </a:rPr>
              <a:t>. </a:t>
            </a:r>
            <a:r>
              <a:rPr lang="ru-RU" sz="2200" dirty="0" smtClean="0">
                <a:solidFill>
                  <a:schemeClr val="bg2">
                    <a:lumMod val="10000"/>
                  </a:schemeClr>
                </a:solidFill>
              </a:rPr>
              <a:t>Эти отчеты затем передаются в парламенты государств зоны евро. </a:t>
            </a:r>
          </a:p>
          <a:p>
            <a:r>
              <a:rPr lang="ru-RU" sz="2200" dirty="0" smtClean="0">
                <a:solidFill>
                  <a:schemeClr val="bg2">
                    <a:lumMod val="10000"/>
                  </a:schemeClr>
                </a:solidFill>
              </a:rPr>
              <a:t>В течение переходного периода, с ноября 2013 г. по ноябрь 2014 г.,  в Европейский парламент, в Совет Европы и в Европейскую Комиссию направляются </a:t>
            </a:r>
            <a:r>
              <a:rPr lang="ru-RU" sz="2200" b="1" dirty="0" smtClean="0">
                <a:solidFill>
                  <a:schemeClr val="bg2">
                    <a:lumMod val="10000"/>
                  </a:schemeClr>
                </a:solidFill>
              </a:rPr>
              <a:t>ежеквартальные отчеты </a:t>
            </a:r>
            <a:r>
              <a:rPr lang="ru-RU" sz="2200" dirty="0" smtClean="0">
                <a:solidFill>
                  <a:schemeClr val="bg2">
                    <a:lumMod val="10000"/>
                  </a:schemeClr>
                </a:solidFill>
              </a:rPr>
              <a:t>о работе </a:t>
            </a:r>
            <a:r>
              <a:rPr lang="ru-RU" sz="2200" dirty="0">
                <a:solidFill>
                  <a:schemeClr val="bg2">
                    <a:lumMod val="10000"/>
                  </a:schemeClr>
                </a:solidFill>
              </a:rPr>
              <a:t>по созданию </a:t>
            </a:r>
            <a:r>
              <a:rPr lang="ru-RU" sz="2200" dirty="0" smtClean="0">
                <a:solidFill>
                  <a:schemeClr val="bg2">
                    <a:lumMod val="10000"/>
                  </a:schemeClr>
                </a:solidFill>
              </a:rPr>
              <a:t>Единого Механизма Надзора. </a:t>
            </a:r>
            <a:endParaRPr lang="fr-FR" sz="2200" dirty="0" smtClean="0">
              <a:solidFill>
                <a:schemeClr val="bg2">
                  <a:lumMod val="10000"/>
                </a:schemeClr>
              </a:solidFill>
            </a:endParaRPr>
          </a:p>
          <a:p>
            <a:endParaRPr lang="fr-FR" sz="2000" dirty="0" smtClean="0">
              <a:solidFill>
                <a:schemeClr val="bg2">
                  <a:lumMod val="10000"/>
                </a:schemeClr>
              </a:solidFill>
            </a:endParaRPr>
          </a:p>
          <a:p>
            <a:endParaRPr lang="fr-FR" sz="2000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fr-FR" sz="2000" dirty="0" smtClean="0">
              <a:solidFill>
                <a:schemeClr val="bg2">
                  <a:lumMod val="1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fr-FR" sz="2000" dirty="0" smtClean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5" name="AutoShape 4" descr="data:image/jpeg;base64,/9j/4AAQSkZJRgABAQAAAQABAAD/2wCEAAkGBxQTEhUUEhQWFRUXFxcXGBUXFBoWGBYYGBUXGxoXFhUYHCggGBwlHBgXITEiJSkrLi4uFx8zODMsNygtLisBCgoKDg0OGhAQGywkICUvLCwsLCwsLCwsLCwsLCwsLCwsLCwsLCwsLCwsLCwsLCwsLCwsLCwsLCwsLCwsLCwsLP/AABEIALEBHAMBIgACEQEDEQH/xAAcAAAABwEBAAAAAAAAAAAAAAABAgMEBQYHAAj/xABMEAACAQIEAwUEBgYHBAoDAAABAhEAAwQSITEFQVEGImFxgRMykaEHQlKxwdEjM2JygvAUNEOSorLhFXOzwhYkU2N0g9Li8fI1RMP/xAAaAQACAwEBAAAAAAAAAAAAAAABAgADBAUG/8QALhEAAgIBBAAFAwMEAwAAAAAAAAECAxEEEiExBRMiQVEyYYEUcaFCkbHRM1LB/9oADAMBAAIRAxEAPwBsSZ50M+Nc29DFdMzgSa7MetGoIqEAk9TXZj1rorqJDsx60BJ611dUIdJ60GY0MUFQh0nrQSeprqPbtFpjkCSegA/kUG8csglJ6muk9aHr4Ej1G9ARUznkgEnrQEnrUzY7N3WAJKpoNGJkSQBIA03ox7M3Pt29JG7cjB+r1pPNh8jbWQTPAkmBzJMAeZO1SGB4Xce4FYMggksQdo0idDJI+NV7t1aayEsllJcB2CkmEB7syBuwP900TsZxzEWrlqwn6RHdUFpjouY7o26QNeY0OlYdXrJQyqy6qnPMibxmFe02V9+RGxHUUhNX3E4VLgyuoYTz5eI6VVeO4S3aYKmYEiTOqxrsTqTp1pdF4kr2oSXq/gFtG3ldEXNPMJw27cRnQSFIG+pPMDrGnxpDDWC7BQQNyWOyqBLM3gACfSmC9t7lu6fYwcMIVbTCJUT3yw1DsTmO41iNKv1eolWsQ7FqrUux0SfGgnxq14W3axdlLwtx7RcwnRuYElTrtVXu2WUlWEMNCDyNHS6yN+VjDQLanAJNdJ8aGK6K2FQBNB60aKAioQAz1oJNGrookCyaCaPQRQCEoCTR8tBFQAQ0e3NBFKWxRIPm3oBRmGpoIpQgV1DFdFEgFdQ10VCBYoKVeywAYqQDsSND5HnRWiANOsgzvyPl+NDKDgTrqNFARRFDWbRZgqiSafcTYWLWRdWPeZv3IIHWMzIPWh4OkZmG+w026n5CmXFbmZ4+qDB1OioJJkiRJJ11ByCayWy3S2lsVhZGFgbAb9xfVzmY/DSrj2e4IB7O+xBzJnVSPdzAFTPPQ/Oq/hMBKZjIZs2m3euHLJB2MTsY3POr+jgqIEKoygeC6CI5RVErGlhDpZEblyIgTLdQORI3Pl8KZ3cXClmtkd12LDLHeElvemN49aeYknTTQKT9bnEbW2HI8/xhniIAJYqAoEkmANwTLWOQIM+HMbqorBGzGeMcTbG4m5f5Oe4Ps2xoin0ifEmrR9G/DkF65ibzKosIcoLCRKtnuFd4CyAerHpVV4j2mt3r9xygQMxykKolQYUuFA7xESY+FL23VhIIYdRrWiPhdeoqfr9TJ57i+uA/aHthiMQ75bj27RYlbanJlWe7mK6loiZJ1pzw3thduZbOIAuj6t3RbiaaknZ1jeYPOSYqJxPDVbbunw2+H/xQcNwPs5LEFj02A9eu/oKNfhM4WJY4XugSvTTJ3F8SLI9tJCuAGPNlBBy+AJAnrAqLOGUiI+ZpWk7lzkok/IeddedFEFukkZ1OXSJW5xm8cN/RcwFrJk0UBsnNc3Q7HTYmkuH451GW7ce4oACZgCVGsjN7xHhMDpReH8Hv37Ny5YKu1t8htjRj3A3dnQnWI8D5VXf9p3FJDgCDBDDKQRuCNINc+Nuh3PbHDXwWtWtcmm9nOHriCWkFF3AOpPSNwKc43s6waLZBH7R1HhoNaznC8WysGBKMNmU7eo1qa4Rx29buBheZ7bPmuKx9oCGMsVJ1U7nSst1V8pu3TzTWPpLIuCW2a/JIla6KfcUxNp2DWwe8uYssFTqQQwMFWkes0zitNFvmw3Yx9mUzjteAkV1Hiuq4QJFdFHoIqBCRQRSkUGWoQTIpS0NKCKVtDSoQctuaCjsNTQRSBC11GiuIpiBacYDC+0cKfdGrEclG/wCXrTenmLb2VkIPfu6nwWCY+GvrVV09seOxorLIntHxE4nELat6IsGPsohGmnUj5GnJ61HcGwTIGa5HtHbWNQANFAPSIqSpaIbY5JN5YWuijRS+BtS46DXr5afztVspbVkVLLJC2vs7RO+UTAGYk66AbzNQDLLGDJn2YII94kl8hPMtmlW0OfxqX4zchFGn29Zy92Moz8pcrvUfw+331BmVUs0kZpaIzLs4jJDDXTlWBPhyZc/gnuH2O8iqNFloA5IIUQNteVWMCFA8B91RXCLclj0yoOe3eMetSxILKPHz/k1TJpJZHSC37Jk9xp7qg+zu8t9VYcmP36cqL9K/GzYwnsASHxDHlcVltplzk5mO5CrHQt0M3c2RPurqWM+wubQQNjqIC7dF664t9I/CcY+Ke8+HcWtVtMilkFpSSskTl96TMatViEKORNDausplSQeoNWThPDvZjM3vn/D4DxpXFcOtvuuvUaH/AF9a6UNDY47k8Mrdizgi8Lx1h+sGbxGh+Gx+VT81DWOCZbqtmzIDJBEHTUeB1ipo7mtul85Nxt/Ak9vsdTbGsyofZqS33dTHOjYq7kRmAnKJjrTbC8YtvpOU9G/A7U2oVc3sm8MEcrlE99HHaG1hRcS+WUXCpDZSwUiQS8aiZ3g7Ga0nDph7x9sgs3Z09oAjkgfVLb+hrI71hW3Hrz+NTPYfFphbt0u5i4EAJEgZS2jRy728cq8zr/Bra91teX+3+jbVqIvEWVDtJwi5g77WnUhZJttuHSe6QeekTzBpDDYo7qYP879avnavi9y/cv2FtW8VYGRkEAFCba627qkHNmLcydxqNKzEFlaDII0IIg+RFSl2OKk1hgljOC2cP4vB1OU9fqnzHKrNg8YH02bp18utZw2KGWefSnvBcVfyu4tvcs2wC7Ks+yBOhzcvLw8K6NOr3cW/3/2Uzr/6miRXRTHgnFlcrmAcHQakZtdpGoblVm4vwwqSyKQPrJHuHy6fdQlqYwt8qXHw/ZgVTcdyIcigijxXRWkqCRXZaPFdFQgmRStoaUWKVsjSogizjU0EUdtzQRVYQkV1GAoY6UckFsBZDNLe6vebUCY5CdyelMsTeN12uMInRR0UbRHp6AU94tkREsj9Ye9cPQHkAfDSfGq/xrFZLfd95u6PDqfh99Y5y3PI3RI4fVZ+B6jaaUiofhPHFeEeEYQAdlboP2T4VNVrra2rArC1JcNtQs8zr4xtI6+XjTBFkgdalbr5LZaDoJAUSTpoQPX5+Pep1EuNqHrXuRPEnzPodGYJmHeWF0PtF5AsxOn2ZnnTjhi6FtlYyBIICqJHs23giNOWQUxdtXMzlXJnX3gx0bOnTW4fTnUrhbEKE0GbKvdHdJcyxjccz+VZ58RwOuyycIsxaUncgudI98zqfT504cSCf50pPF421ayq9xELSqBnC5ssAhJOseHUUJuGPD7/AFrj+I2YxA00x9wFbaZMDTvssTHQ+AphxvCNfsG1bdrWYZS+dnIU5cwCkgd4Ll8AT6Pq6KxQ1t0I7Uyx1RfJj3bjA/7PayqXGu+0DlvaZRGUqBlyiRudydhUNhuN2296UPjqPiPxq1fTFwe+728Qq5rKW8jRqUbOxLMI0U5lE+HKsvr0uh8QuVUXuz+5jtrjufBdlYESCCOoMj40MVTLV5lMqxB8D/M1PcE4g9zMGg5QDMQTPlpXbo8QjZLa1hmaVbXKJK9bzKy9QR8RFVTFcOuW/eWR9oaj/T1q3TXCrtRpY3Yz2SM3EqGFx72/dbTodR8PyqawnHFOjjKeu4/MU4xXDLb6kQeq6H8jUTiuCOuqEOPg3wrF5ep0/wBPKHzGXZZsLiTGa22nUGQfwNHx9u1iBF9YfldT3h5g7jw+6qQl17baFkbny+INSuF48drgn9pd/wC7tRWpqtW2xYBsa5RKdnOwd3FYn2eZRaUZmvDUZZiFU65z9k7anbfYiMHw2wlklbVsyqg6s5PvO2knxY6DQaaCsm4XxOGD2LhVhzVsrDwI6eB0oOLNcxFw3blwvcIglojTQABQAo8AIrla7wiy2Wa5Zh8Ls0VXxjw1yW/iHYyzFy9hiyyjOtpSpsuwUkRpIDbaGBPTSoTh3a6/+jcXPaW9AyOBMRAGcDMCNNZPrU/9GdgixczOC5uSLYaciBRqF5SS2vOPhE4nhVq5iTetqbfeb2tsANbuENoy/ZJOpEEfE1k003KUtLcm8dZXTLLFheZEkEuhxmWYbUZhDevj4jQ8qGKUiuiu3FYSRibywkUEUeK7LRAJkUraGlBlpWyulFEDsNfWgo7rqaCKqyMFpxhAFBuN7qfM8hEGetJIkkAbnSlOPXAAuHXIyJqxAnMx5SZnXT0NVWz4whor3IoOWJZveYz5DkNh1nbn4VU+L4z2lwkaqO6vkNz6n5daneOYzJbie8/dHWObfhPUiqplGhEaDTy8xyn08qpGR12Sf5/k8qsHAOLFXW1dBZTAUgyy/mv3eVV5G5/z4fzr4b1Ndn7EsXOyiB5n8h99RcdELjww5mPhH+KY+7589ivxS7AGjZQS7FTEZCSFbme/Ajx11mh4Tai2Cfrd4+R0A2n7O2skga60w4m/eM5kZmCK+8hY95RooLZRA6EcqXLlLI2MISw1ufZmSZOY3U0Okge0X0f486snBkzXkPIBrhI2MaLIPMSagbFrvtc90gBFuIe62w1Uacv8VT2Exf8ARsPisU4U+zVVEGAxUaKOmZ2j1pZv1EXRn30ncW9tjCkytgeyG3v6G5t+1C/wVXsDxe9Z/U3bieCscvqh7p+FM71wsSzGWYlmPVmMk+pJpBzWGXqZenhGo9gO1d7E3HtYhlaEDK2UKxhgDmywDuOVXwmsV+jy9lxqD7aunxUsPmorQ+2vF/ZYUqDFy73B1C/XaP3e7PVq5eprXnKK9y+DzHIZe2+DaQS4Go1tSCPQmQfLnWZ9teF4ITfwV5QCe9hyrqQSd7WZduq8uWmgIJJCqpZmIVVUSWYmAAOZJMVo2D+jnCtZRMVaxBv/AF7lskQzMAQAdMg5EiTlc10dJRtlmPRVbJNcmFsam+z2isf2gPgP9aa8f4X/AEfEXbJDDIxjOIYodUJ81IPrTzhAi35kn8PwrsaZevJkn0TYNNseXCFrZ1GsRMjmPxo2GucvhS8V6BPzazP0yIwvHAdHWPEaj4bj51KWrqt7pB/nmOVVriuD9m+g7p1Hh1FNrV4qZBrlfrrqZOFizgu8uMui2XsOriGUHz/A7iorFcCG9to8G2+NJWONMPeGYfP41L2cYGti4QyIWKB2WELASVD7THKtHnabUfVw/uLtnHorF7DvbPeBXoRt6EU9wnG3XRu+PHRvjz9asUSOoPqD+dR+J4NbbVe4fDb+7+UUr0llb3VSJvT7HOD4mjnutlbkD3T6Hn6VOYXirLAYZgPQj8/WqLiuFXE2GYdV1+I3pTh3EmUwWJHQifnuKR6lL/mj+Q7M/SapZcMoYbEAj1o0U37A8WVkJZRKnKCd1BEg+XvCdxFTXEMFlOZR3T05f6VzoeIVTudS4+Cx0SUdxHZaArR4rordkoE8tK2dqKRStkaUckBbc+dBUstnfQEmdCqnnHMaUtg8AHkskgdBlE/wxXN/Wx+DT+nkR2GvCxbfEMNgVSRIzRq3oKgVJOr+8TJ8D09Bp8at/EcPZYAXEOS0JEEiI72wifWsw4rx9S92yqwPcDBp1+uJ8NVBG8TzpY3KbbBOtxRF8U4qLlwkjuDuofDXXwJ1PwpMQR18fjzHPyocRhUaMndOxVvdiBBB31I10589aZXrRtsVkSDDAMGEjcSNPhVgo7VRt/J6/wAirdwfBwqJrLGW5nXU6eA09Kq/Bk9pcAIOhzNpyGu/OSAK0HglnMzHoMvhrE5vD3dOcnlQb4D2yTvXMiltdATA3bTKQD8O96LUIujdxsuVZKNqC513PP2jgelSvF7gUAbyczHcsEgkepywPSq4ryuupd/uOvnqQfQ0IPAZIm+G2giju+zOrMDqDl+6QojzqwtwS3fwK2r6kq0XDDsneLSpld4k6HTaq3hL0/ohqCyWVnWSxCg9dhWg4i2FCiIiNNOQ/wDcaRvOWFLozfH/AEX2mP6G9cQnYOouAfDKQPOapHavspewLKLhDI+YK6ggSsZlYH3WGYaSefSt7sCbgHj8hUX2n4L/AE3CtZIAZ3L2nP1WDsymehXN6GqtqaLDEOzBK4qwVBJ9qggCSQWAIAG+hNWbj3CcdfvG4cLeg6IAhMIJKjTnGp8Samvos7NFTcxd5SrW89u2jCCrAEXHI6icg/j8K0gD3BHU+UAD8QKq8hSe59hU2uDPPo97Km2TicSlxHUlbSFcpWRDXCDqDBhfjzFaB7VQ05rv1R8X567bek0DHQ/vj5XgPwrkPe/hX7mrTHEVhCPl5MX+lzhyl7eKRmIYiy2Yaylq2yn/ABMPQVVuGkezEeM+cz+Na72v4euIVbL6BjE9G/oylSPJkHwrF+HEqzIwg8x0I3H89K06eWJFU1wSQeKkLVzMJqLY0bD4jKfA7/nXUou2S56ZTJZHmNwwuKVPoeh5Gq9hOF3blz2ar3hufqqOrHkPvq0TT3hWLCMQ2itueh5E+EUvidDlW7K1mS/kelrdiXQPD/o9tXRlGIZLoGoZAyv1KQQRHTXbzjQ+Idm7FzB/0NVy2ggCHmjCSLni06nrJ61A4ewxYZJzTpl3nwirlZRwo9rGeNY2/wDny0rwlmqsm1l9HV8qK6POmJS9hbr2mJR0Yqy7iesHQgjUHoafYXj/ACuL6r+IP51tnHOAYfFLF+0rEbP7rr5ONY8Dp4VhPHsPYt33TDXGu2lMB2A1POCNGAOzQJ6V39D4jOa9OV/gw20pdlgw2MS57jA+Gx+B1rr+DR9SNeo0Px5+tVFRT/C8UuLpOYdG1+e9dmOthNbbYlHltcpmlfRhw8revMdbSoNW0CvmkeGih/KancV2vwgu+zFwtLRmVSUHiW5jxE1mNzibm2bYLIrGXSYBI0E+WuhruFcPuXW/RrMES2yrr9ZuXlvXmtTpYS1MpV9PrBurm1BbjSsSveO2uoI2IOxEciKSIpLAYQ21yli3QclncLzj+etOYruU7ti3LkwTxueBOKVsjSgK0tYTT1q3IBTsj2ps44HLlS+BLoVXNruyNPeWTvuJ13qy2sNbjKcoHico26n+daw76OeEtexaOCyC2c5bJt0UGRvt5Zq3Wzdg+vgPjpXFlFZ4N6baKb9J3FbeFsrasgC65ksGzFYmJ6GQWH7gHOscC9K3DjvYOxjLzXrt++GJ2Hs4A6AFdNAo3+qKjm+ifDgyuJujTSURon4VbBpIrabZmS+Znx1JA01E/dRmVTuNesVfeI/R7bto9x8UQiKzsTYGgAmZ9pvFZ/YOYiBqYUTvJ2EzrV0ZJ9FbTXZZ+C21WyCvOSxiNQY08AAKuXC1yW1XTN7zToFzEHU+sRziq5w7CiUtiSNJjUkDf4mPjVkJhSdO6Dz7iHKDJb67SKWfwSHyRePuI2Y5iD3bYZhoYAZiANtlHkfGkEwLZlAAIVfeG0wTJ9SF9KcYjNKLcUXBuzdMxLMZHILHwoeGlTmdWILGCraCSZmdjv6U8uIgXLHvZXAlsTaU7Lnutz2hF1Hi1XLF3Rmjn+evPzph2RsktecgaZbY/H5laacd4wtosdyScq+ExPhpVD+ks9ybwZgsXkAKYI3mZ+4GnCvaHs+8+g6dEO3x+6oPszxc3bVwhYBdLfmDv8mqfXGOz/U0XSRp35/9APrTxi8Ct8iB9mFcZ2kzuN+5udPM0R1tSP0zwA2sH7KT8gD509IuFAQqEM2Yba5rgYc9tfhQlLst+jQmBAgRGYxz6T8BTAGbWVifasO82mU/9oNf56mk7ltMw/TEe79Q6/pDpv8Aw+tPCLmUfo0Ooy6DUSCJ16SfSiFbmb9ShOnIafpDEa9NfMUEQqvEMMDdtZXz/pknSImy2kHyI9KyztlwllWziUXQWLJuwNRLvbVz55Qp/hrWuKCLtnMgT9Ph4y85S6ASPGPmagXtK+Hy3QHQ4a2GI5hMcJU+h++mXHJDKC1JM1Pe03C3wV9rRBNvO4t3J95UcrBIEZl0BHl1FRzGtSnuRU1gfcPxOuVvQ/hUlVcJqV4djc3db3uR6/61v02o/ol+BJR9zRfo/wC0CI3sLwALGLd4+n6Jidh0PoeVTnajtdhcKxW5cm4BBtIMzg7gMNk3+sRWWRUVxTh5JLpqd2HU8yOp8K5XiHgkJ2O6H5X/AKaatS0trNP4F2yw+Oz2LieyLhkVGeRdRhBAYAQ5BPd+BNVDiv0bspPsLwMfVuCD/fXQ/AVV+DcOu4h8llC55kaBP2mbZf5itg4Xh7y2lXEXPauBGeIMcgT9cj7RAJ+dZNJptk3hcP8AyNbZlfcy7DdjcWbnszbyAb3GYFInkwmT4DWr1wLsrZw8NHtLo/tGG37i7L8z41YStdlroKCRncmyHx3Z+zduC46mfrQYD9M0a+og1IWrAUBVAVRsAIA9BTjLXRTKKTykBtsQy12Wl8lCEotgEAlL2RpXRStgaetQJG9jeCjDWFWAbjd54DTJA7uvSI9J51csNiAO6AxO0RBOn4z/AI1+zUVZmdc51P1p5wdfWPXwp5wq2ZLEHNyIPMhSWnTp91cyC9zZJombTNzDeYXrvGnnHknjA3M3NW57IfGY08W/w+hrR55bkaRDcuQ1O5M0FyZiLn3+f8+NWbSvcZ39LnFGSylgAg3iSe6Vm2hDNHm7IPIGssweINt1YCYPx9evjVn7ccU/pWLuNJa0h9mn2kVJBbxBbO3lFVl7DAxvmjLGzfkZIqxQwhd2TQ+zzq6m6pJDaBQO8QD3p+yJEE+HnT/Gspy231kxlT3UALTz1jWT0ouAwotWUt+6AsQPfuGG/ugmf9a7F3GGbuAKBlC7+8ZM/wAMzNJHmQXwhlb1zvbfU/VOkFtdugCkDSnaNGUXE1AJMadT66ZaZtbRgqwULGdNdSco09PnR8GLhNxlcOrEKg3iTAHwHWmt6FgaD2ZtezwgbYtnudN5Kz6ZazfG3y7sxMyTHkCYH3VpvaBxYwbAbLbCD0H/ALRWSPc06fzrSpchZfOyeHAw9vfvPcuHyVSg+eWpmB3zrpp6KgP3k0hwSzltWViMtlJ01m6wJn+4fjTq4Cbbbas42+1cKj5UwMHIQoQSf/qn5gUJuCW7zaaf833mKNd94d3lc5eKikXPdcx9v5KB+FQgcXBCjM2u/hoW09dPWjW7y5j320gc/wB6d/GKTuCCO7zP+SOlJiJfu8+v/drUIRHEr36W3lfMfaYViG5D9PMA+e/hUXH6Mhe6fY4oAHbuXg8/HX1pPtGwF9DEEW7bddmaNKHDXsygGGlcXPUBrcgeGsipgmQna7giYtLlthlYXsQUfeGYWHDeRzEEdJ51kWMwz2nNu4uV10I/EHmDuDzBrbnIOoO9y0YPLNgh+Nvl41Bdreza4pJWFvKO6x2YfYc9N4PI+Zq6tcZFl2ZKTQ+VPMJwe/dvGzbtO10GGSNV/eJ0UeJMVI8W7LX8K0Xl7p2uL3kJ+zm5HwPpNUyuipbc8/A6g8CeBxmbQ+9/m/18KeVGpa+yDproNfM0thsaCcp368t4EnYa6eNdTSa5S9E/7lc68cotHZzjvsR7Nx+jJJlRqpO5IHvD5/dVztXA6hlIZTsQZBrMRT7hvE7lhpQ6HdTqreY5HxGtabtMpcx7K0zQooYqN4Vx21egTkf7DHf91tm+/wAKlslYJRcXhjCWWiNcUMqllDMYVSQCx8BzpfLUTxbG2rVy27oXuJLKAY0ZSsFuQnXblVVjnsflrL9ho4z6uibt4PqfQUW/irSEIzqrMQAsy0kgCRuBJ3NU7iHaO/dkBvZr0SQfV9/hFQuJ0HOSd+fnNc2Phepve7UWY+yNHnVw4gjTHtgCIAPWfw5UnZGnrTLhXHLd+3bzOgvZcrIWAYldMwXcg7+pFSllBHrWajWT005QvyPZUppOAUIS0BTv1jmPz+Z6VIIIGx23nkNzvzppg8ISSQjblRrzgGd+hn+KlsXYuBGa3admCyqzuBtuY1PWuhFYK5sq/avipNwIo0TmLzLvpsrg6aCfCqziMe6rmm6OjC/cOUmRt7UjrOkSKnbnZ9wn6TAYo3DmDMLywWJJUAC7rpqTG4qq8XTJcNsC5bZYzJcYtLFQZ94gaRsfrU0VllTGM7SY6ONvJvl8DUn2ewue9yUWxnII0BHusnUzOn7NReXeBB+wfdbyOw/1q1dk8PFokKzMxJCtsgEgT11BPkaex4QYrksIYwSvdGs3X3M5vd+RqPvW7mVQjZiSWOu+bYazyH+KnONAOlx5ZjlAXZe8dNPOPhTQ2gXLI40iBtt3VHyWkrXuSbCYvFZc7sshVJB2MiApHrFPuyuES5cw6JmAL+0I5wmu/TQ/GorGPdRAFGbMw8e6qmdtdSVq29hLc4piFgW7UGBprGnhrNCx8hiSH0j4jLYVJnMT6xA/A/Gs1tpmZUG7Mqj+IgfjVu+knEzfVBsoH3D8zVf7MWc+MsLv+kDbT7ktt/DQiRmp2QAz9AVXfklsN97GiLbPs7YO59jPnIY/caHOfYufte3Mx9pyqn4RS18w6iNmY+gtsv3kVAsTynN/CD/ec/8AppC6pyP/AOZ/nIp0nvN/5Y26Zj+NNRBt8tcp/v3J/GjkAe9mzb/bPLoJpO2Gl/3vD/s1o973txtc/wAy0RBq+o9//wDmlQhTu1c+1tyJHsU/zNURh7mUypg677HMCD8qmO1Cn2log/2CafxN/PrUIrbSOlWLoQnMFic0BtT+h16kK6fc3zqbsYAn3tB05/6VUMCYdIOkqI22YGtAtNIBrmeJau3T1ry/f3L6YRm/UFs2FWcoAncxqY2k8/Wm/EMOrgq6hlYQVYSD4EGntJ4gaV5mNk3Pc3lm/CSwUW32Bsi8zFmawykCwSe65EZvaAyYExOskGdKN2u4LatcMxKWbYUBVcxuxR1Mux1YwOZq3Ux41hPa4e9aG9y1cQebIQPnFdGGqsc47nwmipwWHgwnh3FivduSRsG5jz6ipxHBAIIIOxGoqo4hWVirAqw0ZSIIPMEHY05wuNZNtB05H0r2Om18ocT5RzpV56LOaluG9or9qBmzqPqvr8G3Hxiq1hOKI8fVPQ/gedOzeFdVSrtWVyU4aZecL2wtH9Yj2z1Azr8oPyqC4nxBbtxnnTZZB0UaD47+pqAe6fKkWf1qr9PFPgJMHGIuoObwH50yvYzMZP8APkKbIjHZSaff7NlQQxzcwVAjy7xJ18BRUYxYyIviXfTy1/MVrfBrRt2LaT7qIDOuoUTr5zVA4X2ee7dVSwykgsQJhRvz57etafYwwjnvXnfG9NO6cXVhfPOP2NentjDO4cZwNAL2xEwf42286guOcWXNkP8ATQAQ02S692ICkrBaZHgCR0qF7OcZvi2EdMQTGvtLNwE+IaCMu2kz4nWkcTicQb6Ogugo8+0NktGhDMFZSu0gCOnOnyipph+KcWZMgW5xPRSbxuPfQI0jXvbSTH41VLlxmlmPtJMliZaTzJOpPz7tTWPv4q4gm5ccXAHa21sAiMuVXZVEtAQkcjvqKif6I06o6HrlMH5R/wDarIYFEUtZyFAzgkCJhkJMAjy/5a0GzZK2wrEW0CxH1mAU79TE/lVW4BgHa9mKiU1W5O8mNR1iT61bEw4GrHMY1J25cvn8arslljxXAg122C0A90Hvc5zRPnJn4009mmXRt9Negj8x8KZY3EHLpoXYtHQe6un8Wg/ZoDeJZU02E6ddTHoVHpTRkkhWh02Hue2t5WGRB3hPU5yYOmxA9DV/+jq2fZ3bjDV3AnNyE6RyIPPnIrMMLdh713XvT6ZiAAP4dPQ9K1rs43s8ADOyuScpHePLUaxIE1W3ljJGedrL/tMVcadJ/wBfxpz2AQf0lrmsWrTt5TAnXwLVX8ZezOzToWJHqdPlUj2evlLd9lJGZQhjnmBAHzpl0A09EYW7Snf9AD5hgzfcaUvElx+5cP8AedAPuNVAceusy/pD75MwPqKVY7fzNcONXs3v6hbSnRepLDbSBIqELeh1c885+Atr+NNwv6K3PSwPmtVxeM3RIz6nOfdG8oOnjTf/AG3e2zDux9VeWWOXWaJC2XFGYfu3Pmy0W2QC+v1z/wANKrd3i92ZzDZh7o2n/QUQcXuSTI1b7I39kx/5RRIN+1QBezr/AGKj5sfwHxqCIYDrp59KV49xFi1vNBi2saR16Uwt4sacoEden5UyYrQ9VwCDtBP4a1ouDQwZ2kxWeYF7TGb9xLdpcuZmYKefcXmWPh51J8V+km0ojC2zc5B3m2o8QsZm9ctc7xBKyHl4+5fStr3F4imGIuyfAbfnWLce7V4nENFy62X7CdxP7o3/AIppjhu0mJt/q790eHtGYf3WkfKuatDxwzR5iNyJrjVB7B9p8Tib7W7zKyLbZ5yAMCHRRqsT7x5VfRWayp1y2sdNNZKt2u7H2sUy3goFxSucDT2yDdSRs8aBvTxDrj30ZYC1FyzbciJym8zKw+/51X+0XabF2lQq1tc2ZWAtA5HUkFczE5tugrS+FXhiOHWLgGr2lJ/eiGjp3ga7OmjbCOJ9Gabi3wea+PcLOHvNbOo3U9VnSfH8qRw+PddJkdDr8DWg9r+zNzE3gLIBdUckFgsqupgnQnnHnUDguweJdsuUA7wXtjlOkvrp0rfCxxeU8FLQywPErJ/WZlPlK/Ea/KpaxjbAMBl23GtT3DPouO91wPAd/wDIfM1FfSV2PtYS1au282ZnKMDqD3AQdBCxB883ga2LWWf1CbUN7WLW3IO2jKRroabYvi4JGXkeup1n0qrYTCl2AmJ8JqZv4L2YUiSNiT15fKfhS2a6SjmKDGCbwWfsoLmKGIQ3rlvuoVNtsh3fcj3uWmgrUOF4pUtqmvdAXXWYUCZ9KzX6N2Htbo62x8mH51odjCMRIGk/zzryPiOpslY1JvB0KoJLgjuzITE3SBcuhRmJIvXxOXKGMtcIIzMvLn4UftRx+yb6Il65qDrau3VUhAWdgbRAMAxJ5ow5VULFruMgv2wuVVAy31kalixNjcksI1989BXHC2pY+1s6gWwT7dYtAyTpaBzEgEiY1brXoXgwkj/0kTScRillGuEf0rEgi2piYZZkkEa9V60k/atACTisSMtsXG/61f0zEBB+pO+ZD1htqhcdw5Lub9LZXO6q5ztmFhIhASmp0XT/ALsU1ucOzEG5cw5D3va3ALyxkQRbtAGJHeYf3fGAglmxHaYoCWxN/TKNbztNx9QoBwxkQG16p41XO0/HXuOyC+7BXCauCC31v/1xoDz1BkUXFWv1bG9h2ys95/8ArFsZ7v1Ae9tIBn9tqgBlAaXQsFMd9TLsfeBmNBr50QNiwxhkD2h1JA0TYbt+q8fvp1w/iBLp3wZMw2QAgHZjlUgEgjcedQ7ryBXRco/SLqW359Cw9BTnCYNSGBYEwiKAy94bkTmkSdP4jTAN5sdlMOVEWkYGO8r3Ibu7iCRG9OX4ECIPtoPL+l34gHpBFUnhvafEWcI2W5bUKQlrMM4SQSQx5EgtvtAEQDTvsx2rFu4lu9c7htOzOXLzebI0Qe8AIKjlKnrUITr9kMPH6oxE/rW/G1RU7MWgIVXA0JAvECeRg2d9KsF/HWyrRcTUBR3gNDpPUaN6RTO1xrDhmU3kmQYNwsI2PfbxB05eoo5IRY7NJ0uDcaXftb/2fOgbs6szN2ZOvtFPX9jz+NTg4vYP9tb3+2o/HwoX4jaUSbqASROdd5Om9QhAHs8J967z+svrypE8BAnv3BOupTWPPxqwHi9gf21vTT3xvppUfj+PWABF1SCMvdadddwAfnG/jUAR7cB/bubR/Z0Q8CP27m8/2e+Ujr0JHrUzjOP4dILXk722U55AJkwk6aGitxzDgZvbW4jP74kr4LMk6ERvNQhXsT2ZV4zNcMCPqCAOWjU3/wCilsbe0+Kf+qrB2e4uL9hHJhoAYHQh8isR/i+VO7mKVRJIiPyqEKkezNs83Pqh/wCaqj2uWzbbIrBXQqpQWbdswbeYFnt6sNpJ61buNdoXtWSyGCPZz9eFzwxMARoayrjfEXv3WuOBmMTBJBjoWJNLPlBELi6nnRQtO+D4UXbtu2z+zDnKHIzAE6gRp1jwJq/2ew+EtCcReJ/edbKnyEz86wX3RqeH/CLoRclwNPoqs96+/wCyi/EsT/lFaNZMwPEVAdnrmEzmzgwsxmbIrRA0lrje8deRJqwexKldzryiB5kkfdXP8m667eovHHZfujCOGyg9vcMYxC/YvC6oA0Fu6gLE+JuF/Qcucb2E7TX8OfZ22LI29kyykk/VX6rHqPWat3bbDTcAkgXrDpA+tctsCk/sxcaZ07o3MVAfQzwwXMa1x4y2VkDrcYwnwAY+YFd58NmQsnE3NnEWrrLlh1LrMwraOpPOFLUm7JhsSTcMezYwRHeiIGo+w0elS3bnCe9pO+noaj7OBtYpbFy8RDBVZZOZntK6ZtCDrA28D4Uj+RgmN7a5iUwlou0HUjWOuUaxtVf4pwzG420zOCy5SwA90FQTA196OWu9S2HxvD8JJwuH9pcyXWFxpBYWycw9o4LDYmMsQB4UqO0l+/bvrbYW29lbvWig1ZCMtwEtOqsYkR7tHkjwZh2R4Q+Ixduym7nfkqjVnPgBJ+A51o3bLs4iWjZUQsd0nfMNnPjO9RH0csLeIa7pmaE0MwJlhPiY+FaZ2qwXtLWcdJqN+wIr3KF9F3Bclq5eYd52yCeS2yQfixI/hrQsPt61kPG+1eMwxFq2yLbjun2alt9ZJnWTO3OoI9sMcdf6VdHkQo+AFce/RW2Tcm0ao2xisG2W+X7rf81HPu/wH72rq6uyzMDZ2/h/Gjv+A/ChrqhCO49+pby/CsaxvvN511dTIR9jC5vXWtz5j766upgD/hn6pP8AeL/lFPcP/wDlrP8A4q1/xUrq6oA9Hnb+egryz2w/r+L/APFYn/jvQ11CPZH0RVn8/uNFwvvj938a6upyIkLf4fhTrD11dQGFcPs3mPupW3+P4UNdUIX3sJ/V3/3rf5EqYx/uH0++urqDFKV2l/U3v4f84rPm94UNdSMLHPDP1lr99fxqb7bf1/E/vj/OKCuqh/WiyP0stnYH9Vf/AN1+IrS8J+qt+SfcK6urVV9JUUriP9Z9X+8Uj9CP9YxPlb/zXKGuqufbLPgvnbb3az/s3/XF/h/41dXUH9ISNu/rk/fxf/BWnHZD9ZZ/8Jjf+Lcrq6nfQi7IjsP+suf7+5/mFblif6p6V1dVb7HRgv0he8v7zfcKp4oK6kn2Mf/Z"/>
          <p:cNvSpPr>
            <a:spLocks noChangeAspect="1" noChangeArrowheads="1"/>
          </p:cNvSpPr>
          <p:nvPr/>
        </p:nvSpPr>
        <p:spPr bwMode="auto">
          <a:xfrm>
            <a:off x="-3175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46A1F-B6CA-48B9-95FB-371FC5E91127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59736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3050" y="168275"/>
            <a:ext cx="10515600" cy="577267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/>
              <a:t>Новая архитектура, новая штаб-квартира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017036"/>
            <a:ext cx="10515600" cy="5626359"/>
          </a:xfrm>
        </p:spPr>
        <p:txBody>
          <a:bodyPr>
            <a:normAutofit fontScale="92500" lnSpcReduction="20000"/>
          </a:bodyPr>
          <a:lstStyle/>
          <a:p>
            <a:endParaRPr lang="fr-FR" sz="2200" dirty="0" smtClean="0">
              <a:solidFill>
                <a:schemeClr val="bg2">
                  <a:lumMod val="10000"/>
                </a:schemeClr>
              </a:solidFill>
            </a:endParaRPr>
          </a:p>
          <a:p>
            <a:endParaRPr lang="fr-FR" sz="2000" dirty="0" smtClean="0">
              <a:solidFill>
                <a:schemeClr val="bg2">
                  <a:lumMod val="10000"/>
                </a:schemeClr>
              </a:solidFill>
            </a:endParaRPr>
          </a:p>
          <a:p>
            <a:endParaRPr lang="fr-FR" sz="2000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fr-FR" sz="2000" dirty="0" smtClean="0">
              <a:solidFill>
                <a:schemeClr val="bg2">
                  <a:lumMod val="1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fr-FR" sz="2000" dirty="0" smtClean="0">
              <a:solidFill>
                <a:schemeClr val="bg2">
                  <a:lumMod val="1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fr-FR" sz="2000" dirty="0">
              <a:solidFill>
                <a:schemeClr val="bg2">
                  <a:lumMod val="1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fr-FR" sz="2000" dirty="0" smtClean="0">
              <a:solidFill>
                <a:schemeClr val="bg2">
                  <a:lumMod val="1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fr-FR" sz="2000" dirty="0">
              <a:solidFill>
                <a:schemeClr val="bg2">
                  <a:lumMod val="1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fr-FR" sz="2000" dirty="0" smtClean="0">
              <a:solidFill>
                <a:schemeClr val="bg2">
                  <a:lumMod val="1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fr-FR" sz="2000" dirty="0">
              <a:solidFill>
                <a:schemeClr val="bg2">
                  <a:lumMod val="1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fr-FR" sz="2000" dirty="0" smtClean="0">
              <a:solidFill>
                <a:schemeClr val="bg2">
                  <a:lumMod val="1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fr-FR" sz="2000" dirty="0">
              <a:solidFill>
                <a:schemeClr val="bg2">
                  <a:lumMod val="1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fr-FR" sz="2000" dirty="0" smtClean="0">
              <a:solidFill>
                <a:schemeClr val="bg2">
                  <a:lumMod val="1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fr-FR" sz="2000" dirty="0" smtClean="0">
              <a:solidFill>
                <a:schemeClr val="bg2">
                  <a:lumMod val="1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fr-FR" sz="2000" dirty="0">
              <a:solidFill>
                <a:schemeClr val="bg2">
                  <a:lumMod val="1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fr-FR" sz="2000" dirty="0" smtClean="0">
              <a:solidFill>
                <a:schemeClr val="bg2">
                  <a:lumMod val="1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fr-FR" sz="2000" dirty="0">
              <a:solidFill>
                <a:schemeClr val="bg2">
                  <a:lumMod val="1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fr-FR" sz="2000" dirty="0" smtClean="0">
              <a:solidFill>
                <a:schemeClr val="bg2">
                  <a:lumMod val="1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fr-FR" sz="2000" dirty="0">
              <a:solidFill>
                <a:schemeClr val="bg2">
                  <a:lumMod val="1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fr-FR" sz="2000" dirty="0" smtClean="0">
              <a:solidFill>
                <a:schemeClr val="bg2">
                  <a:lumMod val="1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fr-FR" sz="2000" dirty="0">
              <a:solidFill>
                <a:schemeClr val="bg2">
                  <a:lumMod val="1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fr-FR" sz="2000" dirty="0" smtClean="0">
              <a:solidFill>
                <a:schemeClr val="bg2">
                  <a:lumMod val="1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fr-FR" sz="2000" dirty="0">
              <a:solidFill>
                <a:schemeClr val="bg2">
                  <a:lumMod val="1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fr-FR" sz="2000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fr-FR" sz="2000" i="1" dirty="0" smtClean="0">
                <a:solidFill>
                  <a:schemeClr val="bg2">
                    <a:lumMod val="10000"/>
                  </a:schemeClr>
                </a:solidFill>
              </a:rPr>
              <a:t>			</a:t>
            </a:r>
            <a:r>
              <a:rPr lang="ru-RU" sz="2000" i="1" dirty="0" smtClean="0">
                <a:solidFill>
                  <a:schemeClr val="bg2">
                    <a:lumMod val="10000"/>
                  </a:schemeClr>
                </a:solidFill>
              </a:rPr>
              <a:t>Новая штаб-квартира ЕЦБ во Франкфурте</a:t>
            </a:r>
            <a:endParaRPr lang="fr-FR" sz="2000" i="1" dirty="0" smtClean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5" name="AutoShape 4" descr="data:image/jpeg;base64,/9j/4AAQSkZJRgABAQAAAQABAAD/2wCEAAkGBxQTEhUUEhQWFRUXFxcXGBUXFBoWGBYYGBUXGxoXFhUYHCggGBwlHBgXITEiJSkrLi4uFx8zODMsNygtLisBCgoKDg0OGhAQGywkICUvLCwsLCwsLCwsLCwsLCwsLCwsLCwsLCwsLCwsLCwsLCwsLCwsLCwsLCwsLCwsLCwsLP/AABEIALEBHAMBIgACEQEDEQH/xAAcAAAABwEBAAAAAAAAAAAAAAABAgMEBQYHAAj/xABMEAACAQIEAwUEBgYHBAoDAAABAhEAAwQSITEFQVEGImFxgRMykaEHQlKxwdEjM2JygvAUNEOSorLhFXOzwhYkU2N0g9Li8fI1RMP/xAAaAQACAwEBAAAAAAAAAAAAAAABAgADBAUG/8QALhEAAgIBBAAFAwMEAwAAAAAAAAECAxEEEiExBRMiQVEyYYEUcaFCkbHRM1LB/9oADAMBAAIRAxEAPwBsSZ50M+Nc29DFdMzgSa7MetGoIqEAk9TXZj1rorqJDsx60BJ611dUIdJ60GY0MUFQh0nrQSeprqPbtFpjkCSegA/kUG8csglJ6muk9aHr4Ej1G9ARUznkgEnrQEnrUzY7N3WAJKpoNGJkSQBIA03ox7M3Pt29JG7cjB+r1pPNh8jbWQTPAkmBzJMAeZO1SGB4Xce4FYMggksQdo0idDJI+NV7t1aayEsllJcB2CkmEB7syBuwP900TsZxzEWrlqwn6RHdUFpjouY7o26QNeY0OlYdXrJQyqy6qnPMibxmFe02V9+RGxHUUhNX3E4VLgyuoYTz5eI6VVeO4S3aYKmYEiTOqxrsTqTp1pdF4kr2oSXq/gFtG3ldEXNPMJw27cRnQSFIG+pPMDrGnxpDDWC7BQQNyWOyqBLM3gACfSmC9t7lu6fYwcMIVbTCJUT3yw1DsTmO41iNKv1eolWsQ7FqrUux0SfGgnxq14W3axdlLwtx7RcwnRuYElTrtVXu2WUlWEMNCDyNHS6yN+VjDQLanAJNdJ8aGK6K2FQBNB60aKAioQAz1oJNGrookCyaCaPQRQCEoCTR8tBFQAQ0e3NBFKWxRIPm3oBRmGpoIpQgV1DFdFEgFdQ10VCBYoKVeywAYqQDsSND5HnRWiANOsgzvyPl+NDKDgTrqNFARRFDWbRZgqiSafcTYWLWRdWPeZv3IIHWMzIPWh4OkZmG+w026n5CmXFbmZ4+qDB1OioJJkiRJJ11ByCayWy3S2lsVhZGFgbAb9xfVzmY/DSrj2e4IB7O+xBzJnVSPdzAFTPPQ/Oq/hMBKZjIZs2m3euHLJB2MTsY3POr+jgqIEKoygeC6CI5RVErGlhDpZEblyIgTLdQORI3Pl8KZ3cXClmtkd12LDLHeElvemN49aeYknTTQKT9bnEbW2HI8/xhniIAJYqAoEkmANwTLWOQIM+HMbqorBGzGeMcTbG4m5f5Oe4Ps2xoin0ifEmrR9G/DkF65ibzKosIcoLCRKtnuFd4CyAerHpVV4j2mt3r9xygQMxykKolQYUuFA7xESY+FL23VhIIYdRrWiPhdeoqfr9TJ57i+uA/aHthiMQ75bj27RYlbanJlWe7mK6loiZJ1pzw3thduZbOIAuj6t3RbiaaknZ1jeYPOSYqJxPDVbbunw2+H/xQcNwPs5LEFj02A9eu/oKNfhM4WJY4XugSvTTJ3F8SLI9tJCuAGPNlBBy+AJAnrAqLOGUiI+ZpWk7lzkok/IeddedFEFukkZ1OXSJW5xm8cN/RcwFrJk0UBsnNc3Q7HTYmkuH451GW7ce4oACZgCVGsjN7xHhMDpReH8Hv37Ny5YKu1t8htjRj3A3dnQnWI8D5VXf9p3FJDgCDBDDKQRuCNINc+Nuh3PbHDXwWtWtcmm9nOHriCWkFF3AOpPSNwKc43s6waLZBH7R1HhoNaznC8WysGBKMNmU7eo1qa4Rx29buBheZ7bPmuKx9oCGMsVJ1U7nSst1V8pu3TzTWPpLIuCW2a/JIla6KfcUxNp2DWwe8uYssFTqQQwMFWkes0zitNFvmw3Yx9mUzjteAkV1Hiuq4QJFdFHoIqBCRQRSkUGWoQTIpS0NKCKVtDSoQctuaCjsNTQRSBC11GiuIpiBacYDC+0cKfdGrEclG/wCXrTenmLb2VkIPfu6nwWCY+GvrVV09seOxorLIntHxE4nELat6IsGPsohGmnUj5GnJ61HcGwTIGa5HtHbWNQANFAPSIqSpaIbY5JN5YWuijRS+BtS46DXr5afztVspbVkVLLJC2vs7RO+UTAGYk66AbzNQDLLGDJn2YII94kl8hPMtmlW0OfxqX4zchFGn29Zy92Moz8pcrvUfw+331BmVUs0kZpaIzLs4jJDDXTlWBPhyZc/gnuH2O8iqNFloA5IIUQNteVWMCFA8B91RXCLclj0yoOe3eMetSxILKPHz/k1TJpJZHSC37Jk9xp7qg+zu8t9VYcmP36cqL9K/GzYwnsASHxDHlcVltplzk5mO5CrHQt0M3c2RPurqWM+wubQQNjqIC7dF664t9I/CcY+Ke8+HcWtVtMilkFpSSskTl96TMatViEKORNDausplSQeoNWThPDvZjM3vn/D4DxpXFcOtvuuvUaH/AF9a6UNDY47k8Mrdizgi8Lx1h+sGbxGh+Gx+VT81DWOCZbqtmzIDJBEHTUeB1ipo7mtul85Nxt/Ak9vsdTbGsyofZqS33dTHOjYq7kRmAnKJjrTbC8YtvpOU9G/A7U2oVc3sm8MEcrlE99HHaG1hRcS+WUXCpDZSwUiQS8aiZ3g7Ga0nDph7x9sgs3Z09oAjkgfVLb+hrI71hW3Hrz+NTPYfFphbt0u5i4EAJEgZS2jRy728cq8zr/Bra91teX+3+jbVqIvEWVDtJwi5g77WnUhZJttuHSe6QeekTzBpDDYo7qYP879avnavi9y/cv2FtW8VYGRkEAFCba627qkHNmLcydxqNKzEFlaDII0IIg+RFSl2OKk1hgljOC2cP4vB1OU9fqnzHKrNg8YH02bp18utZw2KGWefSnvBcVfyu4tvcs2wC7Ks+yBOhzcvLw8K6NOr3cW/3/2Uzr/6miRXRTHgnFlcrmAcHQakZtdpGoblVm4vwwqSyKQPrJHuHy6fdQlqYwt8qXHw/ZgVTcdyIcigijxXRWkqCRXZaPFdFQgmRStoaUWKVsjSogizjU0EUdtzQRVYQkV1GAoY6UckFsBZDNLe6vebUCY5CdyelMsTeN12uMInRR0UbRHp6AU94tkREsj9Ye9cPQHkAfDSfGq/xrFZLfd95u6PDqfh99Y5y3PI3RI4fVZ+B6jaaUiofhPHFeEeEYQAdlboP2T4VNVrra2rArC1JcNtQs8zr4xtI6+XjTBFkgdalbr5LZaDoJAUSTpoQPX5+Pep1EuNqHrXuRPEnzPodGYJmHeWF0PtF5AsxOn2ZnnTjhi6FtlYyBIICqJHs23giNOWQUxdtXMzlXJnX3gx0bOnTW4fTnUrhbEKE0GbKvdHdJcyxjccz+VZ58RwOuyycIsxaUncgudI98zqfT504cSCf50pPF421ayq9xELSqBnC5ssAhJOseHUUJuGPD7/AFrj+I2YxA00x9wFbaZMDTvssTHQ+AphxvCNfsG1bdrWYZS+dnIU5cwCkgd4Ll8AT6Pq6KxQ1t0I7Uyx1RfJj3bjA/7PayqXGu+0DlvaZRGUqBlyiRudydhUNhuN2296UPjqPiPxq1fTFwe+728Qq5rKW8jRqUbOxLMI0U5lE+HKsvr0uh8QuVUXuz+5jtrjufBdlYESCCOoMj40MVTLV5lMqxB8D/M1PcE4g9zMGg5QDMQTPlpXbo8QjZLa1hmaVbXKJK9bzKy9QR8RFVTFcOuW/eWR9oaj/T1q3TXCrtRpY3Yz2SM3EqGFx72/dbTodR8PyqawnHFOjjKeu4/MU4xXDLb6kQeq6H8jUTiuCOuqEOPg3wrF5ep0/wBPKHzGXZZsLiTGa22nUGQfwNHx9u1iBF9YfldT3h5g7jw+6qQl17baFkbny+INSuF48drgn9pd/wC7tRWpqtW2xYBsa5RKdnOwd3FYn2eZRaUZmvDUZZiFU65z9k7anbfYiMHw2wlklbVsyqg6s5PvO2knxY6DQaaCsm4XxOGD2LhVhzVsrDwI6eB0oOLNcxFw3blwvcIglojTQABQAo8AIrla7wiy2Wa5Zh8Ls0VXxjw1yW/iHYyzFy9hiyyjOtpSpsuwUkRpIDbaGBPTSoTh3a6/+jcXPaW9AyOBMRAGcDMCNNZPrU/9GdgixczOC5uSLYaciBRqF5SS2vOPhE4nhVq5iTetqbfeb2tsANbuENoy/ZJOpEEfE1k003KUtLcm8dZXTLLFheZEkEuhxmWYbUZhDevj4jQ8qGKUiuiu3FYSRibywkUEUeK7LRAJkUraGlBlpWyulFEDsNfWgo7rqaCKqyMFpxhAFBuN7qfM8hEGetJIkkAbnSlOPXAAuHXIyJqxAnMx5SZnXT0NVWz4whor3IoOWJZveYz5DkNh1nbn4VU+L4z2lwkaqO6vkNz6n5daneOYzJbie8/dHWObfhPUiqplGhEaDTy8xyn08qpGR12Sf5/k8qsHAOLFXW1dBZTAUgyy/mv3eVV5G5/z4fzr4b1Ndn7EsXOyiB5n8h99RcdELjww5mPhH+KY+7589ivxS7AGjZQS7FTEZCSFbme/Ajx11mh4Tai2Cfrd4+R0A2n7O2skga60w4m/eM5kZmCK+8hY95RooLZRA6EcqXLlLI2MISw1ufZmSZOY3U0Okge0X0f486snBkzXkPIBrhI2MaLIPMSagbFrvtc90gBFuIe62w1Uacv8VT2Exf8ARsPisU4U+zVVEGAxUaKOmZ2j1pZv1EXRn30ncW9tjCkytgeyG3v6G5t+1C/wVXsDxe9Z/U3bieCscvqh7p+FM71wsSzGWYlmPVmMk+pJpBzWGXqZenhGo9gO1d7E3HtYhlaEDK2UKxhgDmywDuOVXwmsV+jy9lxqD7aunxUsPmorQ+2vF/ZYUqDFy73B1C/XaP3e7PVq5eprXnKK9y+DzHIZe2+DaQS4Go1tSCPQmQfLnWZ9teF4ITfwV5QCe9hyrqQSd7WZduq8uWmgIJJCqpZmIVVUSWYmAAOZJMVo2D+jnCtZRMVaxBv/AF7lskQzMAQAdMg5EiTlc10dJRtlmPRVbJNcmFsam+z2isf2gPgP9aa8f4X/AEfEXbJDDIxjOIYodUJ81IPrTzhAi35kn8PwrsaZevJkn0TYNNseXCFrZ1GsRMjmPxo2GucvhS8V6BPzazP0yIwvHAdHWPEaj4bj51KWrqt7pB/nmOVVriuD9m+g7p1Hh1FNrV4qZBrlfrrqZOFizgu8uMui2XsOriGUHz/A7iorFcCG9to8G2+NJWONMPeGYfP41L2cYGti4QyIWKB2WELASVD7THKtHnabUfVw/uLtnHorF7DvbPeBXoRt6EU9wnG3XRu+PHRvjz9asUSOoPqD+dR+J4NbbVe4fDb+7+UUr0llb3VSJvT7HOD4mjnutlbkD3T6Hn6VOYXirLAYZgPQj8/WqLiuFXE2GYdV1+I3pTh3EmUwWJHQifnuKR6lL/mj+Q7M/SapZcMoYbEAj1o0U37A8WVkJZRKnKCd1BEg+XvCdxFTXEMFlOZR3T05f6VzoeIVTudS4+Cx0SUdxHZaArR4rordkoE8tK2dqKRStkaUckBbc+dBUstnfQEmdCqnnHMaUtg8AHkskgdBlE/wxXN/Wx+DT+nkR2GvCxbfEMNgVSRIzRq3oKgVJOr+8TJ8D09Bp8at/EcPZYAXEOS0JEEiI72wifWsw4rx9S92yqwPcDBp1+uJ8NVBG8TzpY3KbbBOtxRF8U4qLlwkjuDuofDXXwJ1PwpMQR18fjzHPyocRhUaMndOxVvdiBBB31I10589aZXrRtsVkSDDAMGEjcSNPhVgo7VRt/J6/wAirdwfBwqJrLGW5nXU6eA09Kq/Bk9pcAIOhzNpyGu/OSAK0HglnMzHoMvhrE5vD3dOcnlQb4D2yTvXMiltdATA3bTKQD8O96LUIujdxsuVZKNqC513PP2jgelSvF7gUAbyczHcsEgkepywPSq4ryuupd/uOvnqQfQ0IPAZIm+G2giju+zOrMDqDl+6QojzqwtwS3fwK2r6kq0XDDsneLSpld4k6HTaq3hL0/ohqCyWVnWSxCg9dhWg4i2FCiIiNNOQ/wDcaRvOWFLozfH/AEX2mP6G9cQnYOouAfDKQPOapHavspewLKLhDI+YK6ggSsZlYH3WGYaSefSt7sCbgHj8hUX2n4L/AE3CtZIAZ3L2nP1WDsymehXN6GqtqaLDEOzBK4qwVBJ9qggCSQWAIAG+hNWbj3CcdfvG4cLeg6IAhMIJKjTnGp8Samvos7NFTcxd5SrW89u2jCCrAEXHI6icg/j8K0gD3BHU+UAD8QKq8hSe59hU2uDPPo97Km2TicSlxHUlbSFcpWRDXCDqDBhfjzFaB7VQ05rv1R8X567bek0DHQ/vj5XgPwrkPe/hX7mrTHEVhCPl5MX+lzhyl7eKRmIYiy2Yaylq2yn/ABMPQVVuGkezEeM+cz+Na72v4euIVbL6BjE9G/oylSPJkHwrF+HEqzIwg8x0I3H89K06eWJFU1wSQeKkLVzMJqLY0bD4jKfA7/nXUou2S56ZTJZHmNwwuKVPoeh5Gq9hOF3blz2ar3hufqqOrHkPvq0TT3hWLCMQ2itueh5E+EUvidDlW7K1mS/kelrdiXQPD/o9tXRlGIZLoGoZAyv1KQQRHTXbzjQ+Idm7FzB/0NVy2ggCHmjCSLni06nrJ61A4ewxYZJzTpl3nwirlZRwo9rGeNY2/wDny0rwlmqsm1l9HV8qK6POmJS9hbr2mJR0Yqy7iesHQgjUHoafYXj/ACuL6r+IP51tnHOAYfFLF+0rEbP7rr5ONY8Dp4VhPHsPYt33TDXGu2lMB2A1POCNGAOzQJ6V39D4jOa9OV/gw20pdlgw2MS57jA+Gx+B1rr+DR9SNeo0Px5+tVFRT/C8UuLpOYdG1+e9dmOthNbbYlHltcpmlfRhw8revMdbSoNW0CvmkeGih/KancV2vwgu+zFwtLRmVSUHiW5jxE1mNzibm2bYLIrGXSYBI0E+WuhruFcPuXW/RrMES2yrr9ZuXlvXmtTpYS1MpV9PrBurm1BbjSsSveO2uoI2IOxEciKSIpLAYQ21yli3QclncLzj+etOYruU7ti3LkwTxueBOKVsjSgK0tYTT1q3IBTsj2ps44HLlS+BLoVXNruyNPeWTvuJ13qy2sNbjKcoHico26n+daw76OeEtexaOCyC2c5bJt0UGRvt5Zq3Wzdg+vgPjpXFlFZ4N6baKb9J3FbeFsrasgC65ksGzFYmJ6GQWH7gHOscC9K3DjvYOxjLzXrt++GJ2Hs4A6AFdNAo3+qKjm+ifDgyuJujTSURon4VbBpIrabZmS+Znx1JA01E/dRmVTuNesVfeI/R7bto9x8UQiKzsTYGgAmZ9pvFZ/YOYiBqYUTvJ2EzrV0ZJ9FbTXZZ+C21WyCvOSxiNQY08AAKuXC1yW1XTN7zToFzEHU+sRziq5w7CiUtiSNJjUkDf4mPjVkJhSdO6Dz7iHKDJb67SKWfwSHyRePuI2Y5iD3bYZhoYAZiANtlHkfGkEwLZlAAIVfeG0wTJ9SF9KcYjNKLcUXBuzdMxLMZHILHwoeGlTmdWILGCraCSZmdjv6U8uIgXLHvZXAlsTaU7Lnutz2hF1Hi1XLF3Rmjn+evPzph2RsktecgaZbY/H5laacd4wtosdyScq+ExPhpVD+ks9ybwZgsXkAKYI3mZ+4GnCvaHs+8+g6dEO3x+6oPszxc3bVwhYBdLfmDv8mqfXGOz/U0XSRp35/9APrTxi8Ct8iB9mFcZ2kzuN+5udPM0R1tSP0zwA2sH7KT8gD509IuFAQqEM2Yba5rgYc9tfhQlLst+jQmBAgRGYxz6T8BTAGbWVifasO82mU/9oNf56mk7ltMw/TEe79Q6/pDpv8Aw+tPCLmUfo0Ooy6DUSCJ16SfSiFbmb9ShOnIafpDEa9NfMUEQqvEMMDdtZXz/pknSImy2kHyI9KyztlwllWziUXQWLJuwNRLvbVz55Qp/hrWuKCLtnMgT9Ph4y85S6ASPGPmagXtK+Hy3QHQ4a2GI5hMcJU+h++mXHJDKC1JM1Pe03C3wV9rRBNvO4t3J95UcrBIEZl0BHl1FRzGtSnuRU1gfcPxOuVvQ/hUlVcJqV4djc3db3uR6/61v02o/ol+BJR9zRfo/wC0CI3sLwALGLd4+n6Jidh0PoeVTnajtdhcKxW5cm4BBtIMzg7gMNk3+sRWWRUVxTh5JLpqd2HU8yOp8K5XiHgkJ2O6H5X/AKaatS0trNP4F2yw+Oz2LieyLhkVGeRdRhBAYAQ5BPd+BNVDiv0bspPsLwMfVuCD/fXQ/AVV+DcOu4h8llC55kaBP2mbZf5itg4Xh7y2lXEXPauBGeIMcgT9cj7RAJ+dZNJptk3hcP8AyNbZlfcy7DdjcWbnszbyAb3GYFInkwmT4DWr1wLsrZw8NHtLo/tGG37i7L8z41YStdlroKCRncmyHx3Z+zduC46mfrQYD9M0a+og1IWrAUBVAVRsAIA9BTjLXRTKKTykBtsQy12Wl8lCEotgEAlL2RpXRStgaetQJG9jeCjDWFWAbjd54DTJA7uvSI9J51csNiAO6AxO0RBOn4z/AI1+zUVZmdc51P1p5wdfWPXwp5wq2ZLEHNyIPMhSWnTp91cyC9zZJombTNzDeYXrvGnnHknjA3M3NW57IfGY08W/w+hrR55bkaRDcuQ1O5M0FyZiLn3+f8+NWbSvcZ39LnFGSylgAg3iSe6Vm2hDNHm7IPIGssweINt1YCYPx9evjVn7ccU/pWLuNJa0h9mn2kVJBbxBbO3lFVl7DAxvmjLGzfkZIqxQwhd2TQ+zzq6m6pJDaBQO8QD3p+yJEE+HnT/Gspy231kxlT3UALTz1jWT0ouAwotWUt+6AsQPfuGG/ugmf9a7F3GGbuAKBlC7+8ZM/wAMzNJHmQXwhlb1zvbfU/VOkFtdugCkDSnaNGUXE1AJMadT66ZaZtbRgqwULGdNdSco09PnR8GLhNxlcOrEKg3iTAHwHWmt6FgaD2ZtezwgbYtnudN5Kz6ZazfG3y7sxMyTHkCYH3VpvaBxYwbAbLbCD0H/ALRWSPc06fzrSpchZfOyeHAw9vfvPcuHyVSg+eWpmB3zrpp6KgP3k0hwSzltWViMtlJ01m6wJn+4fjTq4Cbbbas42+1cKj5UwMHIQoQSf/qn5gUJuCW7zaaf833mKNd94d3lc5eKikXPdcx9v5KB+FQgcXBCjM2u/hoW09dPWjW7y5j320gc/wB6d/GKTuCCO7zP+SOlJiJfu8+v/drUIRHEr36W3lfMfaYViG5D9PMA+e/hUXH6Mhe6fY4oAHbuXg8/HX1pPtGwF9DEEW7bddmaNKHDXsygGGlcXPUBrcgeGsipgmQna7giYtLlthlYXsQUfeGYWHDeRzEEdJ51kWMwz2nNu4uV10I/EHmDuDzBrbnIOoO9y0YPLNgh+Nvl41Bdreza4pJWFvKO6x2YfYc9N4PI+Zq6tcZFl2ZKTQ+VPMJwe/dvGzbtO10GGSNV/eJ0UeJMVI8W7LX8K0Xl7p2uL3kJ+zm5HwPpNUyuipbc8/A6g8CeBxmbQ+9/m/18KeVGpa+yDproNfM0thsaCcp368t4EnYa6eNdTSa5S9E/7lc68cotHZzjvsR7Nx+jJJlRqpO5IHvD5/dVztXA6hlIZTsQZBrMRT7hvE7lhpQ6HdTqreY5HxGtabtMpcx7K0zQooYqN4Vx21egTkf7DHf91tm+/wAKlslYJRcXhjCWWiNcUMqllDMYVSQCx8BzpfLUTxbG2rVy27oXuJLKAY0ZSsFuQnXblVVjnsflrL9ho4z6uibt4PqfQUW/irSEIzqrMQAsy0kgCRuBJ3NU7iHaO/dkBvZr0SQfV9/hFQuJ0HOSd+fnNc2Phepve7UWY+yNHnVw4gjTHtgCIAPWfw5UnZGnrTLhXHLd+3bzOgvZcrIWAYldMwXcg7+pFSllBHrWajWT005QvyPZUppOAUIS0BTv1jmPz+Z6VIIIGx23nkNzvzppg8ISSQjblRrzgGd+hn+KlsXYuBGa3admCyqzuBtuY1PWuhFYK5sq/avipNwIo0TmLzLvpsrg6aCfCqziMe6rmm6OjC/cOUmRt7UjrOkSKnbnZ9wn6TAYo3DmDMLywWJJUAC7rpqTG4qq8XTJcNsC5bZYzJcYtLFQZ94gaRsfrU0VllTGM7SY6ONvJvl8DUn2ewue9yUWxnII0BHusnUzOn7NReXeBB+wfdbyOw/1q1dk8PFokKzMxJCtsgEgT11BPkaex4QYrksIYwSvdGs3X3M5vd+RqPvW7mVQjZiSWOu+bYazyH+KnONAOlx5ZjlAXZe8dNPOPhTQ2gXLI40iBtt3VHyWkrXuSbCYvFZc7sshVJB2MiApHrFPuyuES5cw6JmAL+0I5wmu/TQ/GorGPdRAFGbMw8e6qmdtdSVq29hLc4piFgW7UGBprGnhrNCx8hiSH0j4jLYVJnMT6xA/A/Gs1tpmZUG7Mqj+IgfjVu+knEzfVBsoH3D8zVf7MWc+MsLv+kDbT7ktt/DQiRmp2QAz9AVXfklsN97GiLbPs7YO59jPnIY/caHOfYufte3Mx9pyqn4RS18w6iNmY+gtsv3kVAsTynN/CD/ec/8AppC6pyP/AOZ/nIp0nvN/5Y26Zj+NNRBt8tcp/v3J/GjkAe9mzb/bPLoJpO2Gl/3vD/s1o973txtc/wAy0RBq+o9//wDmlQhTu1c+1tyJHsU/zNURh7mUypg677HMCD8qmO1Cn2log/2CafxN/PrUIrbSOlWLoQnMFic0BtT+h16kK6fc3zqbsYAn3tB05/6VUMCYdIOkqI22YGtAtNIBrmeJau3T1ry/f3L6YRm/UFs2FWcoAncxqY2k8/Wm/EMOrgq6hlYQVYSD4EGntJ4gaV5mNk3Pc3lm/CSwUW32Bsi8zFmawykCwSe65EZvaAyYExOskGdKN2u4LatcMxKWbYUBVcxuxR1Mux1YwOZq3Ux41hPa4e9aG9y1cQebIQPnFdGGqsc47nwmipwWHgwnh3FivduSRsG5jz6ipxHBAIIIOxGoqo4hWVirAqw0ZSIIPMEHY05wuNZNtB05H0r2Om18ocT5RzpV56LOaluG9or9qBmzqPqvr8G3Hxiq1hOKI8fVPQ/gedOzeFdVSrtWVyU4aZecL2wtH9Yj2z1Azr8oPyqC4nxBbtxnnTZZB0UaD47+pqAe6fKkWf1qr9PFPgJMHGIuoObwH50yvYzMZP8APkKbIjHZSaff7NlQQxzcwVAjy7xJ18BRUYxYyIviXfTy1/MVrfBrRt2LaT7qIDOuoUTr5zVA4X2ee7dVSwykgsQJhRvz57etafYwwjnvXnfG9NO6cXVhfPOP2NentjDO4cZwNAL2xEwf42286guOcWXNkP8ATQAQ02S692ICkrBaZHgCR0qF7OcZvi2EdMQTGvtLNwE+IaCMu2kz4nWkcTicQb6Ogugo8+0NktGhDMFZSu0gCOnOnyipph+KcWZMgW5xPRSbxuPfQI0jXvbSTH41VLlxmlmPtJMliZaTzJOpPz7tTWPv4q4gm5ccXAHa21sAiMuVXZVEtAQkcjvqKif6I06o6HrlMH5R/wDarIYFEUtZyFAzgkCJhkJMAjy/5a0GzZK2wrEW0CxH1mAU79TE/lVW4BgHa9mKiU1W5O8mNR1iT61bEw4GrHMY1J25cvn8arslljxXAg122C0A90Hvc5zRPnJn4009mmXRt9Negj8x8KZY3EHLpoXYtHQe6un8Wg/ZoDeJZU02E6ddTHoVHpTRkkhWh02Hue2t5WGRB3hPU5yYOmxA9DV/+jq2fZ3bjDV3AnNyE6RyIPPnIrMMLdh713XvT6ZiAAP4dPQ9K1rs43s8ADOyuScpHePLUaxIE1W3ljJGedrL/tMVcadJ/wBfxpz2AQf0lrmsWrTt5TAnXwLVX8ZezOzToWJHqdPlUj2evlLd9lJGZQhjnmBAHzpl0A09EYW7Snf9AD5hgzfcaUvElx+5cP8AedAPuNVAceusy/pD75MwPqKVY7fzNcONXs3v6hbSnRepLDbSBIqELeh1c885+Atr+NNwv6K3PSwPmtVxeM3RIz6nOfdG8oOnjTf/AG3e2zDux9VeWWOXWaJC2XFGYfu3Pmy0W2QC+v1z/wANKrd3i92ZzDZh7o2n/QUQcXuSTI1b7I39kx/5RRIN+1QBezr/AGKj5sfwHxqCIYDrp59KV49xFi1vNBi2saR16Uwt4sacoEden5UyYrQ9VwCDtBP4a1ouDQwZ2kxWeYF7TGb9xLdpcuZmYKefcXmWPh51J8V+km0ojC2zc5B3m2o8QsZm9ctc7xBKyHl4+5fStr3F4imGIuyfAbfnWLce7V4nENFy62X7CdxP7o3/AIppjhu0mJt/q790eHtGYf3WkfKuatDxwzR5iNyJrjVB7B9p8Tib7W7zKyLbZ5yAMCHRRqsT7x5VfRWayp1y2sdNNZKt2u7H2sUy3goFxSucDT2yDdSRs8aBvTxDrj30ZYC1FyzbciJym8zKw+/51X+0XabF2lQq1tc2ZWAtA5HUkFczE5tugrS+FXhiOHWLgGr2lJ/eiGjp3ga7OmjbCOJ9Gabi3wea+PcLOHvNbOo3U9VnSfH8qRw+PddJkdDr8DWg9r+zNzE3gLIBdUckFgsqupgnQnnHnUDguweJdsuUA7wXtjlOkvrp0rfCxxeU8FLQywPErJ/WZlPlK/Ea/KpaxjbAMBl23GtT3DPouO91wPAd/wDIfM1FfSV2PtYS1au282ZnKMDqD3AQdBCxB883ga2LWWf1CbUN7WLW3IO2jKRroabYvi4JGXkeup1n0qrYTCl2AmJ8JqZv4L2YUiSNiT15fKfhS2a6SjmKDGCbwWfsoLmKGIQ3rlvuoVNtsh3fcj3uWmgrUOF4pUtqmvdAXXWYUCZ9KzX6N2Htbo62x8mH51odjCMRIGk/zzryPiOpslY1JvB0KoJLgjuzITE3SBcuhRmJIvXxOXKGMtcIIzMvLn4UftRx+yb6Il65qDrau3VUhAWdgbRAMAxJ5ow5VULFruMgv2wuVVAy31kalixNjcksI1989BXHC2pY+1s6gWwT7dYtAyTpaBzEgEiY1brXoXgwkj/0kTScRillGuEf0rEgi2piYZZkkEa9V60k/atACTisSMtsXG/61f0zEBB+pO+ZD1htqhcdw5Lub9LZXO6q5ztmFhIhASmp0XT/ALsU1ucOzEG5cw5D3va3ALyxkQRbtAGJHeYf3fGAglmxHaYoCWxN/TKNbztNx9QoBwxkQG16p41XO0/HXuOyC+7BXCauCC31v/1xoDz1BkUXFWv1bG9h2ys95/8ArFsZ7v1Ae9tIBn9tqgBlAaXQsFMd9TLsfeBmNBr50QNiwxhkD2h1JA0TYbt+q8fvp1w/iBLp3wZMw2QAgHZjlUgEgjcedQ7ryBXRco/SLqW359Cw9BTnCYNSGBYEwiKAy94bkTmkSdP4jTAN5sdlMOVEWkYGO8r3Ibu7iCRG9OX4ECIPtoPL+l34gHpBFUnhvafEWcI2W5bUKQlrMM4SQSQx5EgtvtAEQDTvsx2rFu4lu9c7htOzOXLzebI0Qe8AIKjlKnrUITr9kMPH6oxE/rW/G1RU7MWgIVXA0JAvECeRg2d9KsF/HWyrRcTUBR3gNDpPUaN6RTO1xrDhmU3kmQYNwsI2PfbxB05eoo5IRY7NJ0uDcaXftb/2fOgbs6szN2ZOvtFPX9jz+NTg4vYP9tb3+2o/HwoX4jaUSbqASROdd5Om9QhAHs8J967z+svrypE8BAnv3BOupTWPPxqwHi9gf21vTT3xvppUfj+PWABF1SCMvdadddwAfnG/jUAR7cB/bubR/Z0Q8CP27m8/2e+Ujr0JHrUzjOP4dILXk722U55AJkwk6aGitxzDgZvbW4jP74kr4LMk6ERvNQhXsT2ZV4zNcMCPqCAOWjU3/wCilsbe0+Kf+qrB2e4uL9hHJhoAYHQh8isR/i+VO7mKVRJIiPyqEKkezNs83Pqh/wCaqj2uWzbbIrBXQqpQWbdswbeYFnt6sNpJ61buNdoXtWSyGCPZz9eFzwxMARoayrjfEXv3WuOBmMTBJBjoWJNLPlBELi6nnRQtO+D4UXbtu2z+zDnKHIzAE6gRp1jwJq/2ew+EtCcReJ/edbKnyEz86wX3RqeH/CLoRclwNPoqs96+/wCyi/EsT/lFaNZMwPEVAdnrmEzmzgwsxmbIrRA0lrje8deRJqwexKldzryiB5kkfdXP8m667eovHHZfujCOGyg9vcMYxC/YvC6oA0Fu6gLE+JuF/Qcucb2E7TX8OfZ22LI29kyykk/VX6rHqPWat3bbDTcAkgXrDpA+tctsCk/sxcaZ07o3MVAfQzwwXMa1x4y2VkDrcYwnwAY+YFd58NmQsnE3NnEWrrLlh1LrMwraOpPOFLUm7JhsSTcMezYwRHeiIGo+w0elS3bnCe9pO+noaj7OBtYpbFy8RDBVZZOZntK6ZtCDrA28D4Uj+RgmN7a5iUwlou0HUjWOuUaxtVf4pwzG420zOCy5SwA90FQTA196OWu9S2HxvD8JJwuH9pcyXWFxpBYWycw9o4LDYmMsQB4UqO0l+/bvrbYW29lbvWig1ZCMtwEtOqsYkR7tHkjwZh2R4Q+Ixduym7nfkqjVnPgBJ+A51o3bLs4iWjZUQsd0nfMNnPjO9RH0csLeIa7pmaE0MwJlhPiY+FaZ2qwXtLWcdJqN+wIr3KF9F3Bclq5eYd52yCeS2yQfixI/hrQsPt61kPG+1eMwxFq2yLbjun2alt9ZJnWTO3OoI9sMcdf6VdHkQo+AFce/RW2Tcm0ao2xisG2W+X7rf81HPu/wH72rq6uyzMDZ2/h/Gjv+A/ChrqhCO49+pby/CsaxvvN511dTIR9jC5vXWtz5j766upgD/hn6pP8AeL/lFPcP/wDlrP8A4q1/xUrq6oA9Hnb+egryz2w/r+L/APFYn/jvQ11CPZH0RVn8/uNFwvvj938a6upyIkLf4fhTrD11dQGFcPs3mPupW3+P4UNdUIX3sJ/V3/3rf5EqYx/uH0++urqDFKV2l/U3v4f84rPm94UNdSMLHPDP1lr99fxqb7bf1/E/vj/OKCuqh/WiyP0stnYH9Vf/AN1+IrS8J+qt+SfcK6urVV9JUUriP9Z9X+8Uj9CP9YxPlb/zXKGuqufbLPgvnbb3az/s3/XF/h/41dXUH9ISNu/rk/fxf/BWnHZD9ZZ/8Jjf+Lcrq6nfQi7IjsP+suf7+5/mFblif6p6V1dVb7HRgv0he8v7zfcKp4oK6kn2Mf/Z"/>
          <p:cNvSpPr>
            <a:spLocks noChangeAspect="1" noChangeArrowheads="1"/>
          </p:cNvSpPr>
          <p:nvPr/>
        </p:nvSpPr>
        <p:spPr bwMode="auto">
          <a:xfrm>
            <a:off x="-3175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59" y="894526"/>
            <a:ext cx="11673561" cy="4853131"/>
          </a:xfrm>
          <a:prstGeom prst="rect">
            <a:avLst/>
          </a:prstGeom>
        </p:spPr>
      </p:pic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46A1F-B6CA-48B9-95FB-371FC5E91127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795464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1269</TotalTime>
  <Words>1183</Words>
  <Application>Microsoft Office PowerPoint</Application>
  <PresentationFormat>Personnalisé</PresentationFormat>
  <Paragraphs>99</Paragraphs>
  <Slides>9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Thème Office</vt:lpstr>
      <vt:lpstr>Новая система банковского надзора в Европе и её централизация в ЕЦБ </vt:lpstr>
      <vt:lpstr> Европейская банковская система диверсифицирована </vt:lpstr>
      <vt:lpstr>     Кризис 2007-2008 гг. и  его последствия</vt:lpstr>
      <vt:lpstr>Основные этапы введения  Единого Механизма Надзора</vt:lpstr>
      <vt:lpstr>Основные инструменты Единого Механизма Надзора</vt:lpstr>
      <vt:lpstr>Принятие решений в рамках Единого Механизма Надзора</vt:lpstr>
      <vt:lpstr>Организационная структура Единого Механизма Надзора</vt:lpstr>
      <vt:lpstr>Подотчетность</vt:lpstr>
      <vt:lpstr>Новая архитектура, новая штаб-квартира</vt:lpstr>
    </vt:vector>
  </TitlesOfParts>
  <Company>DG TRESOR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MADRILENE Simon</dc:creator>
  <cp:lastModifiedBy>KOUTAKHOVA Natalia</cp:lastModifiedBy>
  <cp:revision>125</cp:revision>
  <cp:lastPrinted>2014-09-02T11:21:14Z</cp:lastPrinted>
  <dcterms:created xsi:type="dcterms:W3CDTF">2014-09-01T05:46:56Z</dcterms:created>
  <dcterms:modified xsi:type="dcterms:W3CDTF">2014-09-03T11:47:07Z</dcterms:modified>
</cp:coreProperties>
</file>