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6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7620000" cy="5715000"/>
  <p:notesSz cx="6858000" cy="9144000"/>
  <p:defaultTextStyle>
    <a:defPPr>
      <a:defRPr lang="ru-RU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660" y="72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AAF45-86A9-4EEF-95AC-2A39905A54D6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D2DF1-BCFA-4E6F-83BC-8E2252470B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5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935302"/>
            <a:ext cx="6477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01698"/>
            <a:ext cx="5715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FC80-1821-4741-881F-94B254BBC2B4}" type="datetime1">
              <a:rPr lang="ru-RU" smtClean="0"/>
              <a:t>29.08.2014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876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4BAE-6337-4937-AC12-C1AAC1AA38FE}" type="datetime1">
              <a:rPr lang="ru-RU" smtClean="0"/>
              <a:t>29.08.2014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15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04271"/>
            <a:ext cx="1643063" cy="48431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04271"/>
            <a:ext cx="4833938" cy="484319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9C8C-2085-45FB-8A0F-BAB363655DE9}" type="datetime1">
              <a:rPr lang="ru-RU" smtClean="0"/>
              <a:t>29.08.2014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38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C385-33F5-4AF7-92B2-D63BA5F9525D}" type="datetime1">
              <a:rPr lang="ru-RU" smtClean="0"/>
              <a:t>29.08.2014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5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1424783"/>
            <a:ext cx="657225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3824554"/>
            <a:ext cx="657225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6AB-F3A6-4CB3-B171-FE8B3A880E89}" type="datetime1">
              <a:rPr lang="ru-RU" smtClean="0"/>
              <a:t>29.08.2014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521354"/>
            <a:ext cx="3238500" cy="36261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1521354"/>
            <a:ext cx="3238500" cy="36261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C68F-39C3-4FA0-A51C-C43A59DF1158}" type="datetime1">
              <a:rPr lang="ru-RU" smtClean="0"/>
              <a:t>29.08.2014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2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304272"/>
            <a:ext cx="6572250" cy="11046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1400969"/>
            <a:ext cx="3223617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2087563"/>
            <a:ext cx="3223617" cy="30704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400969"/>
            <a:ext cx="323949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39493" cy="30704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2C1D-25A6-45BC-9EFA-302A16D6F7C8}" type="datetime1">
              <a:rPr lang="ru-RU" smtClean="0"/>
              <a:t>29.08.2014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4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696B-0739-4119-B1C7-34468C9BD077}" type="datetime1">
              <a:rPr lang="ru-RU" smtClean="0"/>
              <a:t>29.08.2014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6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FD7B-7D7F-4007-BB50-828590E8A7F2}" type="datetime1">
              <a:rPr lang="ru-RU" smtClean="0"/>
              <a:t>29.08.2014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381000"/>
            <a:ext cx="2457648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822856"/>
            <a:ext cx="3857625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714500"/>
            <a:ext cx="2457648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04DE-1F36-4EE6-BE4B-891AFEF24B51}" type="datetime1">
              <a:rPr lang="ru-RU" smtClean="0"/>
              <a:t>29.08.2014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24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381000"/>
            <a:ext cx="2457648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822856"/>
            <a:ext cx="3857625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714500"/>
            <a:ext cx="2457648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78B9-7E51-4D73-B99A-1AF9DDCAEF6A}" type="datetime1">
              <a:rPr lang="ru-RU" smtClean="0"/>
              <a:t>29.08.2014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3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04272"/>
            <a:ext cx="657225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521354"/>
            <a:ext cx="657225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296960"/>
            <a:ext cx="17145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B990-627C-43F1-B324-66887FE6B35E}" type="datetime1">
              <a:rPr lang="ru-RU" smtClean="0"/>
              <a:t>29.08.2014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296960"/>
            <a:ext cx="257175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296960"/>
            <a:ext cx="17145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A9CDC-A893-4CF9-B47D-CCD84B50DF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3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9647" y="2349669"/>
            <a:ext cx="63607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Алмазэргиэнбанк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</a:rPr>
              <a:t> благодарит 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XII </a:t>
            </a: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Международный Банковский Форум за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</a:rPr>
              <a:t>возможность стать его партнером и выступить перед уважаемой аудиторией.</a:t>
            </a:r>
          </a:p>
        </p:txBody>
      </p:sp>
    </p:spTree>
    <p:extLst>
      <p:ext uri="{BB962C8B-B14F-4D97-AF65-F5344CB8AC3E}">
        <p14:creationId xmlns:p14="http://schemas.microsoft.com/office/powerpoint/2010/main" val="300621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667" y="913284"/>
            <a:ext cx="6300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33"/>
              </a:spcAft>
            </a:pPr>
            <a:r>
              <a:rPr lang="ru-RU" sz="1400" b="1" dirty="0">
                <a:latin typeface="Calibri" panose="020F0502020204030204" pitchFamily="34" charset="0"/>
              </a:rPr>
              <a:t>Дальний Восток – ворота России в Азиатско-Тихоокеанский Регион.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Крупнейший поставщик сырья на российский и международный рынки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Транспортный узел, связывающий всю Россию со странами АТР и СВА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Регион с высокой диверсификацией производства и человеческим потенциалом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1516"/>
            <a:ext cx="7620000" cy="311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536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667" y="913284"/>
            <a:ext cx="6300700" cy="4608512"/>
          </a:xfrm>
          <a:prstGeom prst="rect">
            <a:avLst/>
          </a:prstGeom>
          <a:noFill/>
        </p:spPr>
        <p:txBody>
          <a:bodyPr wrap="square" numCol="3" spcCol="180000" rtlCol="0">
            <a:noAutofit/>
          </a:bodyPr>
          <a:lstStyle/>
          <a:p>
            <a:pPr>
              <a:spcAft>
                <a:spcPts val="417"/>
              </a:spcAft>
            </a:pPr>
            <a:r>
              <a:rPr lang="ru-RU" sz="1400" b="1" dirty="0">
                <a:latin typeface="Calibri" panose="020F0502020204030204" pitchFamily="34" charset="0"/>
              </a:rPr>
              <a:t>Якутия – один из самых перспективных регионов России.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1/6 часть территории России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1 место по добыче алмазов в России и в мире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1 место по добыче угля в ДВФО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1 место по рейтингу общих запасов всех видов (сырьевой потенциал 78,4 трлн рублей)</a:t>
            </a:r>
          </a:p>
          <a:p>
            <a:pPr marL="238115" indent="-238115">
              <a:spcAft>
                <a:spcPts val="417"/>
              </a:spcAft>
              <a:buFont typeface="Arial" panose="020B0604020202020204" pitchFamily="34" charset="0"/>
              <a:buChar char="•"/>
            </a:pPr>
            <a:endParaRPr lang="ru-RU" sz="1400" dirty="0" smtClean="0">
              <a:latin typeface="Calibri" panose="020F0502020204030204" pitchFamily="34" charset="0"/>
            </a:endParaRPr>
          </a:p>
          <a:p>
            <a:pPr marL="238115" indent="-238115">
              <a:spcAft>
                <a:spcPts val="417"/>
              </a:spcAft>
              <a:buFont typeface="Arial" panose="020B0604020202020204" pitchFamily="34" charset="0"/>
              <a:buChar char="•"/>
            </a:pPr>
            <a:endParaRPr lang="ru-RU" sz="1400" dirty="0" smtClean="0">
              <a:latin typeface="Calibri" panose="020F0502020204030204" pitchFamily="34" charset="0"/>
            </a:endParaRPr>
          </a:p>
          <a:p>
            <a:pPr marL="238115" indent="-238115">
              <a:spcAft>
                <a:spcPts val="417"/>
              </a:spcAft>
              <a:buFont typeface="Arial" panose="020B0604020202020204" pitchFamily="34" charset="0"/>
              <a:buChar char="•"/>
            </a:pPr>
            <a:endParaRPr lang="ru-RU" sz="1400" dirty="0" smtClean="0">
              <a:latin typeface="Calibri" panose="020F0502020204030204" pitchFamily="34" charset="0"/>
            </a:endParaRPr>
          </a:p>
          <a:p>
            <a:pPr marL="238115" indent="-238115">
              <a:spcAft>
                <a:spcPts val="417"/>
              </a:spcAft>
              <a:buFont typeface="Arial" panose="020B0604020202020204" pitchFamily="34" charset="0"/>
              <a:buChar char="•"/>
            </a:pPr>
            <a:endParaRPr lang="ru-RU" sz="1400" dirty="0">
              <a:latin typeface="Calibri" panose="020F0502020204030204" pitchFamily="34" charset="0"/>
            </a:endParaRPr>
          </a:p>
          <a:p>
            <a:pPr>
              <a:spcAft>
                <a:spcPts val="417"/>
              </a:spcAft>
              <a:buClr>
                <a:srgbClr val="0070C0"/>
              </a:buClr>
            </a:pPr>
            <a:r>
              <a:rPr lang="ru-RU" sz="1400" b="1" dirty="0">
                <a:latin typeface="Calibri" panose="020F0502020204030204" pitchFamily="34" charset="0"/>
              </a:rPr>
              <a:t>Все показатели экономического развития в Якутии превышают среднероссийские.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Рост индекса промышленного производства – 4,2% (в 10 раз больше, чем в России)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Инвестиции в основной капитал на душу населения удвоились (рост 102,9%)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Рост реальной заработной платы населения – 9%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Рост ВРП на душу населения – 7%.</a:t>
            </a:r>
          </a:p>
          <a:p>
            <a:pPr>
              <a:spcAft>
                <a:spcPts val="417"/>
              </a:spcAft>
            </a:pPr>
            <a:r>
              <a:rPr lang="ru-RU" sz="1400" dirty="0">
                <a:latin typeface="Calibri" panose="020F0502020204030204" pitchFamily="34" charset="0"/>
              </a:rPr>
              <a:t> </a:t>
            </a:r>
            <a:r>
              <a:rPr lang="ru-RU" sz="1400" b="1" dirty="0">
                <a:latin typeface="Calibri" panose="020F0502020204030204" pitchFamily="34" charset="0"/>
              </a:rPr>
              <a:t>Место Якутии в экономике России: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8 место по реальному сектору экономики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10 место по инвестиционной привлекательности</a:t>
            </a:r>
          </a:p>
          <a:p>
            <a:pPr marL="150806" indent="-150806">
              <a:spcAft>
                <a:spcPts val="417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12 место по индексу социально-экономического положения</a:t>
            </a:r>
          </a:p>
          <a:p>
            <a:pPr marL="238115" indent="-238115">
              <a:spcAft>
                <a:spcPts val="417"/>
              </a:spcAft>
              <a:buFont typeface="Arial" panose="020B0604020202020204" pitchFamily="34" charset="0"/>
              <a:buChar char="•"/>
            </a:pPr>
            <a:endParaRPr lang="ru-RU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667" y="913284"/>
            <a:ext cx="630070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33"/>
              </a:spcAft>
            </a:pPr>
            <a:r>
              <a:rPr lang="ru-RU" sz="1400" b="1" dirty="0">
                <a:latin typeface="Calibri" panose="020F0502020204030204" pitchFamily="34" charset="0"/>
              </a:rPr>
              <a:t>Банковская система – кровеносная система экономики, неотъемлемый атрибут устойчивого развития.</a:t>
            </a:r>
          </a:p>
          <a:p>
            <a:pPr>
              <a:spcAft>
                <a:spcPts val="833"/>
              </a:spcAft>
            </a:pPr>
            <a:r>
              <a:rPr lang="ru-RU" sz="1400" dirty="0">
                <a:latin typeface="Calibri" panose="020F0502020204030204" pitchFamily="34" charset="0"/>
              </a:rPr>
              <a:t>В республике представлены всего 10 федеральных и 4 местных региональных банка. </a:t>
            </a:r>
          </a:p>
          <a:p>
            <a:pPr>
              <a:spcAft>
                <a:spcPts val="833"/>
              </a:spcAft>
            </a:pPr>
            <a:r>
              <a:rPr lang="ru-RU" sz="1400" dirty="0" err="1">
                <a:latin typeface="Calibri" panose="020F0502020204030204" pitchFamily="34" charset="0"/>
              </a:rPr>
              <a:t>Алмазэргиэнбанк</a:t>
            </a:r>
            <a:r>
              <a:rPr lang="ru-RU" sz="1400" dirty="0">
                <a:latin typeface="Calibri" panose="020F0502020204030204" pitchFamily="34" charset="0"/>
              </a:rPr>
              <a:t> – крупнейший среди самостоятельных банков региона.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9667" y="2377446"/>
            <a:ext cx="6300700" cy="1776197"/>
          </a:xfrm>
          <a:prstGeom prst="rect">
            <a:avLst/>
          </a:prstGeom>
          <a:noFill/>
        </p:spPr>
        <p:txBody>
          <a:bodyPr wrap="square" numCol="2" spcCol="180000" rtlCol="0">
            <a:noAutofit/>
          </a:bodyPr>
          <a:lstStyle/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9 800 корпоративных 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245 000 частных клиентов. 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72% (13 млрд. руб.) в структуре фондирования составляют депозиты физических лиц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20 </a:t>
            </a:r>
            <a:r>
              <a:rPr lang="ru-RU" sz="1400" dirty="0" smtClean="0">
                <a:latin typeface="Calibri" panose="020F0502020204030204" pitchFamily="34" charset="0"/>
              </a:rPr>
              <a:t> </a:t>
            </a:r>
            <a:r>
              <a:rPr lang="ru-RU" sz="1400" dirty="0" err="1">
                <a:latin typeface="Calibri" panose="020F0502020204030204" pitchFamily="34" charset="0"/>
              </a:rPr>
              <a:t>допофисов</a:t>
            </a:r>
            <a:r>
              <a:rPr lang="ru-RU" sz="1400" dirty="0">
                <a:latin typeface="Calibri" panose="020F0502020204030204" pitchFamily="34" charset="0"/>
              </a:rPr>
              <a:t> и </a:t>
            </a:r>
            <a:r>
              <a:rPr lang="ru-RU" sz="1400" dirty="0" err="1">
                <a:latin typeface="Calibri" panose="020F0502020204030204" pitchFamily="34" charset="0"/>
              </a:rPr>
              <a:t>оперофисов</a:t>
            </a:r>
            <a:r>
              <a:rPr lang="ru-RU" sz="1400" dirty="0">
                <a:latin typeface="Calibri" panose="020F0502020204030204" pitchFamily="34" charset="0"/>
              </a:rPr>
              <a:t>,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Представительства в Москве и Санкт-Петербурге, </a:t>
            </a:r>
            <a:r>
              <a:rPr lang="ru-RU" sz="1400" dirty="0" err="1">
                <a:latin typeface="Calibri" panose="020F0502020204030204" pitchFamily="34" charset="0"/>
              </a:rPr>
              <a:t>Оперофис</a:t>
            </a:r>
            <a:r>
              <a:rPr lang="ru-RU" sz="1400" dirty="0">
                <a:latin typeface="Calibri" panose="020F0502020204030204" pitchFamily="34" charset="0"/>
              </a:rPr>
              <a:t> в Хабаровске. 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Постоянно открываются новые отделения (в этом году три). </a:t>
            </a:r>
          </a:p>
        </p:txBody>
      </p:sp>
    </p:spTree>
    <p:extLst>
      <p:ext uri="{BB962C8B-B14F-4D97-AF65-F5344CB8AC3E}">
        <p14:creationId xmlns:p14="http://schemas.microsoft.com/office/powerpoint/2010/main" val="9892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667" y="913284"/>
            <a:ext cx="6300700" cy="300033"/>
          </a:xfrm>
          <a:prstGeom prst="rect">
            <a:avLst/>
          </a:prstGeom>
          <a:noFill/>
        </p:spPr>
        <p:txBody>
          <a:bodyPr wrap="square" numCol="1" spcCol="180000" rtlCol="0">
            <a:noAutofit/>
          </a:bodyPr>
          <a:lstStyle/>
          <a:p>
            <a:pPr>
              <a:spcAft>
                <a:spcPts val="833"/>
              </a:spcAft>
            </a:pPr>
            <a:r>
              <a:rPr lang="ru-RU" sz="1400" b="1" dirty="0">
                <a:latin typeface="Calibri" panose="020F0502020204030204" pitchFamily="34" charset="0"/>
              </a:rPr>
              <a:t>Внешнеэкономическая деятельность </a:t>
            </a:r>
            <a:r>
              <a:rPr lang="ru-RU" sz="1400" b="1" dirty="0">
                <a:latin typeface="Calibri" panose="020F0502020204030204" pitchFamily="34" charset="0"/>
              </a:rPr>
              <a:t>Б</a:t>
            </a:r>
            <a:r>
              <a:rPr lang="ru-RU" sz="1400" b="1" dirty="0" smtClean="0">
                <a:latin typeface="Calibri" panose="020F0502020204030204" pitchFamily="34" charset="0"/>
              </a:rPr>
              <a:t>анка</a:t>
            </a:r>
            <a:endParaRPr lang="ru-RU" sz="1400" b="1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9667" y="1231996"/>
            <a:ext cx="6300700" cy="3785744"/>
          </a:xfrm>
          <a:prstGeom prst="rect">
            <a:avLst/>
          </a:prstGeom>
          <a:noFill/>
        </p:spPr>
        <p:txBody>
          <a:bodyPr wrap="square" numCol="2" spcCol="180000" rtlCol="0">
            <a:noAutofit/>
          </a:bodyPr>
          <a:lstStyle/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Генеральная лицензия Министерства промышленности и торговли РФ на экспорт аффинированного золота в виде стандартных и мерных слитков.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Член подкомиссии по сотрудничеству в финансовой сфере Российско-Китайской комиссии по организации регулярных встреч глав Правительств России и Китая.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Участник Российско-Японской  рабочей  группы  по  межрегиональному  сотрудничеству. 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Поддерживает партнерские отношения с банками Китая: Строительным Банком Китая (</a:t>
            </a:r>
            <a:r>
              <a:rPr lang="ru-RU" sz="1400" dirty="0" err="1">
                <a:latin typeface="Calibri" panose="020F0502020204030204" pitchFamily="34" charset="0"/>
              </a:rPr>
              <a:t>China</a:t>
            </a:r>
            <a:r>
              <a:rPr lang="ru-RU" sz="1400" dirty="0">
                <a:latin typeface="Calibri" panose="020F0502020204030204" pitchFamily="34" charset="0"/>
              </a:rPr>
              <a:t> </a:t>
            </a:r>
            <a:r>
              <a:rPr lang="ru-RU" sz="1400" dirty="0" err="1">
                <a:latin typeface="Calibri" panose="020F0502020204030204" pitchFamily="34" charset="0"/>
              </a:rPr>
              <a:t>Construction</a:t>
            </a:r>
            <a:r>
              <a:rPr lang="ru-RU" sz="1400" dirty="0">
                <a:latin typeface="Calibri" panose="020F0502020204030204" pitchFamily="34" charset="0"/>
              </a:rPr>
              <a:t> </a:t>
            </a:r>
            <a:r>
              <a:rPr lang="ru-RU" sz="1400" dirty="0" err="1">
                <a:latin typeface="Calibri" panose="020F0502020204030204" pitchFamily="34" charset="0"/>
              </a:rPr>
              <a:t>Bank</a:t>
            </a:r>
            <a:r>
              <a:rPr lang="ru-RU" sz="1400" dirty="0">
                <a:latin typeface="Calibri" panose="020F0502020204030204" pitchFamily="34" charset="0"/>
              </a:rPr>
              <a:t>), Банком Китая (</a:t>
            </a:r>
            <a:r>
              <a:rPr lang="ru-RU" sz="1400" dirty="0" err="1">
                <a:latin typeface="Calibri" panose="020F0502020204030204" pitchFamily="34" charset="0"/>
              </a:rPr>
              <a:t>Bank</a:t>
            </a:r>
            <a:r>
              <a:rPr lang="ru-RU" sz="1400" dirty="0">
                <a:latin typeface="Calibri" panose="020F0502020204030204" pitchFamily="34" charset="0"/>
              </a:rPr>
              <a:t> </a:t>
            </a:r>
            <a:r>
              <a:rPr lang="ru-RU" sz="1400" dirty="0" err="1">
                <a:latin typeface="Calibri" panose="020F0502020204030204" pitchFamily="34" charset="0"/>
              </a:rPr>
              <a:t>of</a:t>
            </a:r>
            <a:r>
              <a:rPr lang="ru-RU" sz="1400" dirty="0">
                <a:latin typeface="Calibri" panose="020F0502020204030204" pitchFamily="34" charset="0"/>
              </a:rPr>
              <a:t> </a:t>
            </a:r>
            <a:r>
              <a:rPr lang="ru-RU" sz="1400" dirty="0" err="1">
                <a:latin typeface="Calibri" panose="020F0502020204030204" pitchFamily="34" charset="0"/>
              </a:rPr>
              <a:t>China</a:t>
            </a:r>
            <a:r>
              <a:rPr lang="ru-RU" sz="1400" dirty="0">
                <a:latin typeface="Calibri" panose="020F0502020204030204" pitchFamily="34" charset="0"/>
              </a:rPr>
              <a:t>), Торгово-промышленным  банком  (ICBC), Коммерцбанком.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Активно ведет работу по бизнес-</a:t>
            </a:r>
            <a:r>
              <a:rPr lang="ru-RU" sz="1400" dirty="0" err="1">
                <a:latin typeface="Calibri" panose="020F0502020204030204" pitchFamily="34" charset="0"/>
              </a:rPr>
              <a:t>матчингу</a:t>
            </a:r>
            <a:r>
              <a:rPr lang="ru-RU" sz="1400" dirty="0">
                <a:latin typeface="Calibri" panose="020F0502020204030204" pitchFamily="34" charset="0"/>
              </a:rPr>
              <a:t> – привлечению   компаний  из  Китая,  Японии  для освоения месторождений полезных ископаемых в Республике Саха (Якутия),  в  частности золота.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Включен в ТОР-200 банков, имеющих общефедеральное и региональное значение, т. н. «второй контур надзора» по версии ЦБ РФ.</a:t>
            </a:r>
          </a:p>
        </p:txBody>
      </p:sp>
    </p:spTree>
    <p:extLst>
      <p:ext uri="{BB962C8B-B14F-4D97-AF65-F5344CB8AC3E}">
        <p14:creationId xmlns:p14="http://schemas.microsoft.com/office/powerpoint/2010/main" val="113524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667" y="913284"/>
            <a:ext cx="6300700" cy="3406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33"/>
              </a:spcAft>
            </a:pPr>
            <a:r>
              <a:rPr lang="ru-RU" sz="1400" b="1" dirty="0">
                <a:latin typeface="Calibri" panose="020F0502020204030204" pitchFamily="34" charset="0"/>
              </a:rPr>
              <a:t>Основной вызов нашей стратегии – нехватка капитала.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Низкая капитализация, ужесточение требований к нормативу достаточности капитала с введением Базеля III;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Отсутствие дешевых долгосрочных ресурсов, доступа к внешнему фондированию;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Недостаточно эффективная система управления рисками, технологическое отставание Банка от лидеров рынка;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Высокий уровень непроизводственных издержек ведения бизнеса, низкая рентабельность.</a:t>
            </a:r>
          </a:p>
          <a:p>
            <a:pPr>
              <a:spcAft>
                <a:spcPts val="833"/>
              </a:spcAft>
            </a:pPr>
            <a:r>
              <a:rPr lang="ru-RU" sz="1400" dirty="0">
                <a:latin typeface="Calibri" panose="020F0502020204030204" pitchFamily="34" charset="0"/>
              </a:rPr>
              <a:t>Уставный капитал Банка составляет 1123 млн. руб. Основным акционером Банка является государство в лице Министерства имущественных и земельных отношений Республики Саха (Якутия), его прямое участие в уставном капитале Банка составляет  </a:t>
            </a:r>
            <a:r>
              <a:rPr lang="ru-RU" sz="1400" dirty="0" smtClean="0">
                <a:latin typeface="Calibri" panose="020F0502020204030204" pitchFamily="34" charset="0"/>
              </a:rPr>
              <a:t>74,79%. </a:t>
            </a:r>
            <a:endParaRPr lang="ru-RU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196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667" y="913284"/>
            <a:ext cx="6300700" cy="44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33"/>
              </a:spcAft>
            </a:pPr>
            <a:r>
              <a:rPr lang="ru-RU" sz="1400" b="1" dirty="0">
                <a:latin typeface="Calibri" panose="020F0502020204030204" pitchFamily="34" charset="0"/>
              </a:rPr>
              <a:t>Стратегия развития банка до 2018 года: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Реализовать совместные проекты по развитию системы управления </a:t>
            </a:r>
            <a:r>
              <a:rPr lang="ru-RU" sz="1400" dirty="0" smtClean="0">
                <a:latin typeface="Calibri" panose="020F0502020204030204" pitchFamily="34" charset="0"/>
              </a:rPr>
              <a:t>с </a:t>
            </a:r>
            <a:r>
              <a:rPr lang="ru-RU" sz="1400" dirty="0">
                <a:latin typeface="Calibri" panose="020F0502020204030204" pitchFamily="34" charset="0"/>
              </a:rPr>
              <a:t>IFC, ASROS, в </a:t>
            </a:r>
            <a:r>
              <a:rPr lang="ru-RU" sz="1400" dirty="0" err="1">
                <a:latin typeface="Calibri" panose="020F0502020204030204" pitchFamily="34" charset="0"/>
              </a:rPr>
              <a:t>т.ч</a:t>
            </a:r>
            <a:r>
              <a:rPr lang="ru-RU" sz="1400" dirty="0">
                <a:latin typeface="Calibri" panose="020F0502020204030204" pitchFamily="34" charset="0"/>
              </a:rPr>
              <a:t>. </a:t>
            </a:r>
            <a:r>
              <a:rPr lang="ru-RU" sz="1400" dirty="0">
                <a:latin typeface="Calibri" panose="020F0502020204030204" pitchFamily="34" charset="0"/>
              </a:rPr>
              <a:t>п</a:t>
            </a:r>
            <a:r>
              <a:rPr lang="ru-RU" sz="1400" dirty="0" smtClean="0">
                <a:latin typeface="Calibri" panose="020F0502020204030204" pitchFamily="34" charset="0"/>
              </a:rPr>
              <a:t>о диагностике </a:t>
            </a:r>
            <a:r>
              <a:rPr lang="ru-RU" sz="1400" dirty="0">
                <a:latin typeface="Calibri" panose="020F0502020204030204" pitchFamily="34" charset="0"/>
              </a:rPr>
              <a:t>системы кредитования и управления рисками, развитию системы риск-менеджмента, внутреннего контроля, развитию корпоративного управления;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Реализовать комплексную программу внутренней модернизации Банка, включающую в себя новую продуктовую линейку, внедрение технологических и ИТ-систем, внедрение передовой системы маркетинга и продаж, проект по повышению прибыльности и снижению издержек. 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Привлечь стратегического инвестора на ранних этапах реализации стратегии; привлечение иностранных институциональных инвесторов (IFC, </a:t>
            </a:r>
            <a:r>
              <a:rPr lang="ru-RU" sz="1400" dirty="0" err="1">
                <a:latin typeface="Calibri" panose="020F0502020204030204" pitchFamily="34" charset="0"/>
              </a:rPr>
              <a:t>инвестфонды</a:t>
            </a:r>
            <a:r>
              <a:rPr lang="ru-RU" sz="1400" dirty="0">
                <a:latin typeface="Calibri" panose="020F0502020204030204" pitchFamily="34" charset="0"/>
              </a:rPr>
              <a:t>) с доведением доли МИЗО РС(Я) в уставном капитале Банка до 25% + 1 акции;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Проводить активную рыночную экспансию, включающую в себя расширение сети отделений Банка в РС(Я), открытие операционных офисов в других субъектах РФ, активное наращивание объемов бизнеса, создание интегрированных систем управления мирового уровня.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Начать подготовительную работу к проведению рыночного IPO банка.</a:t>
            </a:r>
          </a:p>
        </p:txBody>
      </p:sp>
    </p:spTree>
    <p:extLst>
      <p:ext uri="{BB962C8B-B14F-4D97-AF65-F5344CB8AC3E}">
        <p14:creationId xmlns:p14="http://schemas.microsoft.com/office/powerpoint/2010/main" val="66848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667" y="913284"/>
            <a:ext cx="6300700" cy="3498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33"/>
              </a:spcAft>
            </a:pPr>
            <a:r>
              <a:rPr lang="ru-RU" sz="1400" b="1" dirty="0">
                <a:latin typeface="Calibri" panose="020F0502020204030204" pitchFamily="34" charset="0"/>
              </a:rPr>
              <a:t>Результатом реализации Стратегии «Основные показатели стратегии развития АЭБ</a:t>
            </a:r>
            <a:r>
              <a:rPr lang="ru-RU" sz="1400" b="1" dirty="0" smtClean="0">
                <a:latin typeface="Calibri" panose="020F0502020204030204" pitchFamily="34" charset="0"/>
              </a:rPr>
              <a:t>» </a:t>
            </a:r>
            <a:r>
              <a:rPr lang="ru-RU" sz="1400" b="1" dirty="0">
                <a:latin typeface="Calibri" panose="020F0502020204030204" pitchFamily="34" charset="0"/>
              </a:rPr>
              <a:t>должно стать увеличение собственного капитала Банка в 5,5 раза до 13,6 млрд. руб.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Рост активов банка в 5 раз до 123 млрд. руб.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Рост кредитного портфеля в 8 раз до 104 млрд. руб.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60% роста обеспечит розничный кредитный портфель, 40% - корпоративный.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Рост средств клиентов в 5 раз до 94 млрд. руб. (на 75% за счёт средств физических лиц, на 25% за счёт юридических)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Получение прибыли не менее 5,4 млрд. руб. за период действия Стратегии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Повышение рентабельности бизнеса ROA до 2,5%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Повышение ROE до 23,1%</a:t>
            </a:r>
          </a:p>
          <a:p>
            <a:pPr marL="150806" indent="-150806">
              <a:spcAft>
                <a:spcPts val="833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latin typeface="Calibri" panose="020F0502020204030204" pitchFamily="34" charset="0"/>
              </a:rPr>
              <a:t>Снижение CIR с 75% до 48%.</a:t>
            </a:r>
          </a:p>
        </p:txBody>
      </p:sp>
    </p:spTree>
    <p:extLst>
      <p:ext uri="{BB962C8B-B14F-4D97-AF65-F5344CB8AC3E}">
        <p14:creationId xmlns:p14="http://schemas.microsoft.com/office/powerpoint/2010/main" val="2600443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7632" y="2349669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</a:rPr>
              <a:t>Мы открыты для сотрудничества и </a:t>
            </a:r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приглашаем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всех 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</a:rPr>
              <a:t>заинтересованных лиц принять участие в реализации Стратегии развития </a:t>
            </a:r>
            <a:r>
              <a:rPr lang="ru-RU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Алмазэргиэнбанка</a:t>
            </a:r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</a:rPr>
              <a:t> на 2014-2018 годы!</a:t>
            </a:r>
          </a:p>
        </p:txBody>
      </p:sp>
    </p:spTree>
    <p:extLst>
      <p:ext uri="{BB962C8B-B14F-4D97-AF65-F5344CB8AC3E}">
        <p14:creationId xmlns:p14="http://schemas.microsoft.com/office/powerpoint/2010/main" val="45570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750</Words>
  <Application>Microsoft Office PowerPoint</Application>
  <PresentationFormat>Произвольный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Данила</dc:creator>
  <cp:lastModifiedBy>user7</cp:lastModifiedBy>
  <cp:revision>47</cp:revision>
  <dcterms:created xsi:type="dcterms:W3CDTF">2014-08-28T13:27:52Z</dcterms:created>
  <dcterms:modified xsi:type="dcterms:W3CDTF">2014-08-29T10:39:20Z</dcterms:modified>
</cp:coreProperties>
</file>