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7CC04-FEEE-4F5E-BB44-D297F1FC5077}" type="datetimeFigureOut">
              <a:rPr lang="hu-HU" smtClean="0"/>
              <a:t>2018. 05. 14.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2EE1C-A0EC-462D-99DA-64C1E35F57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7614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84B8B-BD76-4A2B-AFF4-41439198AB6C}" type="datetimeFigureOut">
              <a:rPr lang="hu-HU" smtClean="0"/>
              <a:t>2018. 05. 14.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09866-8B3C-46DB-8E0A-50F2F016D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222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859C-E243-438F-967F-AF5B7EDBAC3F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008E-6066-4A58-BB1D-C57155801766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36AE-EC5F-4182-B718-9CCFF40DA326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2F95-2D2A-408C-85A4-ABA9266E5AE4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EB90-C0E2-4DF4-8F8E-EF3DD17CC576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D832-80DB-4278-BDF2-F327B1A41651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6E56-F0B1-4C7C-A925-E055E480C2B3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25A-E3F1-4942-9686-8EEA5F7B90B2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E42C-ADA6-48F1-9AAA-5E6D5CCC3A16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413B-611F-436F-8B32-061540231127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438B5-68F6-4786-9181-80824CEDE927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BAD8-5ACB-4AC4-8951-0FBC1D7D609E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166F-1877-4762-8712-C493396A08B6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6F8C-D8F7-4CF9-BB40-6E0D27DCE605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1C9-DEDB-4F97-88E7-AECA816718FC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C3D8-F974-4104-B38E-76AD623F1D91}" type="datetime1">
              <a:rPr lang="en-US" smtClean="0"/>
              <a:t>5/14/2018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DE6C-619B-442C-919B-17BD84DAD837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Проблемные кредиты – новые инициативы в Евросоюзе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Заседание МБС</a:t>
            </a:r>
          </a:p>
          <a:p>
            <a:r>
              <a:rPr lang="ru-RU" dirty="0" smtClean="0"/>
              <a:t>Будва, 17 мая 2018 г.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45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408498" cy="1320800"/>
          </a:xfrm>
        </p:spPr>
        <p:txBody>
          <a:bodyPr/>
          <a:lstStyle/>
          <a:p>
            <a:r>
              <a:rPr lang="ru-RU" dirty="0" smtClean="0"/>
              <a:t>Проблемные кредиты (</a:t>
            </a:r>
            <a:r>
              <a:rPr lang="hu-HU" dirty="0" smtClean="0"/>
              <a:t>NPL</a:t>
            </a:r>
            <a:r>
              <a:rPr lang="ru-RU" dirty="0" smtClean="0"/>
              <a:t>)</a:t>
            </a:r>
            <a:r>
              <a:rPr lang="hu-HU" dirty="0" smtClean="0"/>
              <a:t> </a:t>
            </a:r>
            <a:r>
              <a:rPr lang="ru-RU" dirty="0" smtClean="0"/>
              <a:t>в ЕС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95038" y="2471485"/>
            <a:ext cx="8678964" cy="3880773"/>
          </a:xfrm>
        </p:spPr>
        <p:txBody>
          <a:bodyPr/>
          <a:lstStyle/>
          <a:p>
            <a:pPr algn="just"/>
            <a:r>
              <a:rPr lang="ru-RU" dirty="0" smtClean="0"/>
              <a:t>Рекордно высокий уровень во время последнего кризиса</a:t>
            </a:r>
          </a:p>
          <a:p>
            <a:pPr algn="just"/>
            <a:r>
              <a:rPr lang="ru-RU" dirty="0" smtClean="0"/>
              <a:t>Медленное снижение доли </a:t>
            </a:r>
            <a:r>
              <a:rPr lang="hu-HU" dirty="0" smtClean="0"/>
              <a:t>NPL </a:t>
            </a:r>
            <a:r>
              <a:rPr lang="ru-RU" dirty="0" smtClean="0"/>
              <a:t>в кредитном портфеле (</a:t>
            </a:r>
            <a:r>
              <a:rPr lang="hu-HU" dirty="0" smtClean="0"/>
              <a:t> </a:t>
            </a:r>
            <a:r>
              <a:rPr lang="ru-RU" dirty="0" smtClean="0"/>
              <a:t>по ср. с США)</a:t>
            </a:r>
          </a:p>
          <a:p>
            <a:pPr algn="just"/>
            <a:r>
              <a:rPr lang="hu-HU" dirty="0" smtClean="0"/>
              <a:t>NPL</a:t>
            </a:r>
            <a:r>
              <a:rPr lang="ru-RU" dirty="0" smtClean="0"/>
              <a:t> сдерживают новое кредитование, чисто рыночные меры не достаточны – решение Совета ЕС о снижении уровня  </a:t>
            </a:r>
            <a:r>
              <a:rPr lang="hu-HU" dirty="0" smtClean="0"/>
              <a:t>NPL (</a:t>
            </a:r>
            <a:r>
              <a:rPr lang="ru-RU" dirty="0" smtClean="0"/>
              <a:t>июль 2017 г.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9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6133721" y="482045"/>
            <a:ext cx="5215148" cy="5809027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467669" y="482045"/>
            <a:ext cx="5338771" cy="5809027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50764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регулятора в решении проблемы </a:t>
            </a:r>
            <a:r>
              <a:rPr lang="hu-HU" dirty="0" smtClean="0"/>
              <a:t>NPL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 smtClean="0"/>
              <a:t>EBA – </a:t>
            </a:r>
            <a:r>
              <a:rPr lang="ru-RU" dirty="0" smtClean="0"/>
              <a:t>Европейский Банковский Надзор</a:t>
            </a:r>
          </a:p>
          <a:p>
            <a:pPr algn="just"/>
            <a:r>
              <a:rPr lang="ru-RU" dirty="0" smtClean="0"/>
              <a:t>Руководство по управлению </a:t>
            </a:r>
            <a:r>
              <a:rPr lang="hu-HU" dirty="0" smtClean="0"/>
              <a:t>NPL (</a:t>
            </a:r>
            <a:r>
              <a:rPr lang="ru-RU" dirty="0" smtClean="0"/>
              <a:t>консультационный документ, 8 марта 2018 г.</a:t>
            </a:r>
            <a:r>
              <a:rPr lang="hu-HU" dirty="0" smtClean="0"/>
              <a:t>)</a:t>
            </a:r>
            <a:r>
              <a:rPr lang="ru-RU" dirty="0" smtClean="0"/>
              <a:t>. Окончательный вариант и применение: январь 2019 г.</a:t>
            </a:r>
          </a:p>
          <a:p>
            <a:pPr algn="just"/>
            <a:r>
              <a:rPr lang="ru-RU" dirty="0" smtClean="0"/>
              <a:t>Руководство по кредитным операциям банков (выдача кредитов, мониторинг, управление кредитным процессом) (в стадии подготовки). Окончательный вариант: кв 1 2019 г.</a:t>
            </a:r>
          </a:p>
          <a:p>
            <a:pPr algn="just"/>
            <a:r>
              <a:rPr lang="ru-RU" dirty="0" smtClean="0"/>
              <a:t>Руководство о раскрытии информации по </a:t>
            </a:r>
            <a:r>
              <a:rPr lang="hu-HU" dirty="0" smtClean="0"/>
              <a:t>NPL </a:t>
            </a:r>
            <a:r>
              <a:rPr lang="ru-RU" dirty="0" smtClean="0"/>
              <a:t>(консультационный документ, 27 апреля 2018 г.). Окончательный вариант: конец 2018 г.</a:t>
            </a:r>
          </a:p>
          <a:p>
            <a:pPr algn="just"/>
            <a:r>
              <a:rPr lang="hu-HU" dirty="0" smtClean="0"/>
              <a:t>NPL </a:t>
            </a:r>
            <a:r>
              <a:rPr lang="ru-RU" dirty="0" smtClean="0"/>
              <a:t>в широком смысле включает в себя: проблемные кредиты и требования, требования в стадии реализации залога и кредиты с повышенным кредитным риском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4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 развитие системы управления</a:t>
            </a:r>
            <a:r>
              <a:rPr lang="hu-HU" dirty="0" smtClean="0"/>
              <a:t> NPL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Элементы: </a:t>
            </a:r>
          </a:p>
          <a:p>
            <a:r>
              <a:rPr lang="ru-RU" dirty="0" smtClean="0"/>
              <a:t>самооценка (определение уровня </a:t>
            </a:r>
            <a:r>
              <a:rPr lang="hu-HU" dirty="0" smtClean="0"/>
              <a:t>NPL </a:t>
            </a:r>
            <a:r>
              <a:rPr lang="ru-RU" dirty="0" smtClean="0"/>
              <a:t>банком и процесса управления </a:t>
            </a:r>
            <a:r>
              <a:rPr lang="hu-HU" dirty="0" smtClean="0"/>
              <a:t>NPL)</a:t>
            </a:r>
          </a:p>
          <a:p>
            <a:r>
              <a:rPr lang="ru-RU" dirty="0" smtClean="0"/>
              <a:t>внешние факторы (экономическая ситуация, ликвидность на вторичных рынках, наличие инвесторов, юридические условия)</a:t>
            </a:r>
          </a:p>
          <a:p>
            <a:r>
              <a:rPr lang="ru-RU" dirty="0" smtClean="0"/>
              <a:t>стратегия управления </a:t>
            </a:r>
            <a:r>
              <a:rPr lang="hu-HU" dirty="0" smtClean="0"/>
              <a:t>NPL – </a:t>
            </a:r>
            <a:r>
              <a:rPr lang="ru-RU" dirty="0" smtClean="0"/>
              <a:t>целевой уровень снижения, стратегия по отдельным элементам портфеля, по возрасту кредитов</a:t>
            </a:r>
          </a:p>
          <a:p>
            <a:r>
              <a:rPr lang="ru-RU" dirty="0" smtClean="0"/>
              <a:t>влияние на уровень достаточности капитала </a:t>
            </a:r>
          </a:p>
          <a:p>
            <a:r>
              <a:rPr lang="ru-RU" dirty="0" smtClean="0"/>
              <a:t>операционный план </a:t>
            </a:r>
          </a:p>
          <a:p>
            <a:r>
              <a:rPr lang="ru-RU" dirty="0" smtClean="0"/>
              <a:t>система управления </a:t>
            </a:r>
            <a:r>
              <a:rPr lang="hu-HU" dirty="0" smtClean="0"/>
              <a:t>NPL </a:t>
            </a:r>
            <a:r>
              <a:rPr lang="ru-RU" dirty="0" smtClean="0"/>
              <a:t>в банке (ответственность, структурные единицы, информационное обеспечение, отчетность)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9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раннего предупреждения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уровне заемщика (мониторинг)</a:t>
            </a:r>
          </a:p>
          <a:p>
            <a:r>
              <a:rPr lang="ru-RU" dirty="0" smtClean="0"/>
              <a:t>на уровне портфеля</a:t>
            </a:r>
          </a:p>
          <a:p>
            <a:r>
              <a:rPr lang="ru-RU" dirty="0" smtClean="0"/>
              <a:t>автоматизированные системы РП</a:t>
            </a:r>
          </a:p>
          <a:p>
            <a:r>
              <a:rPr lang="ru-RU" dirty="0"/>
              <a:t>п</a:t>
            </a:r>
            <a:r>
              <a:rPr lang="ru-RU" dirty="0" smtClean="0"/>
              <a:t>ередача информации регулятору</a:t>
            </a:r>
          </a:p>
          <a:p>
            <a:r>
              <a:rPr lang="ru-RU" dirty="0" smtClean="0"/>
              <a:t>сотрудничество ЕВА, ЕЦБ и Еврокомиссии</a:t>
            </a:r>
          </a:p>
          <a:p>
            <a:r>
              <a:rPr lang="ru-RU" dirty="0" smtClean="0"/>
              <a:t>разработка предложений о стандартизации информации по </a:t>
            </a:r>
            <a:r>
              <a:rPr lang="hu-HU" dirty="0" smtClean="0"/>
              <a:t>NPL</a:t>
            </a:r>
            <a:r>
              <a:rPr lang="ru-RU" dirty="0" smtClean="0"/>
              <a:t>, инфраструтуры сбора и обработки данных по </a:t>
            </a:r>
            <a:r>
              <a:rPr lang="hu-HU" dirty="0" smtClean="0"/>
              <a:t>NPL</a:t>
            </a:r>
            <a:r>
              <a:rPr lang="ru-RU" dirty="0" smtClean="0"/>
              <a:t>, созданию единой платформы в ЕС</a:t>
            </a:r>
          </a:p>
          <a:p>
            <a:endParaRPr lang="ru-RU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9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Единая база данных ЕВА о </a:t>
            </a:r>
            <a:r>
              <a:rPr lang="hu-HU" dirty="0" smtClean="0"/>
              <a:t>NPL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</a:t>
            </a:r>
            <a:r>
              <a:rPr lang="ru-RU" dirty="0" smtClean="0"/>
              <a:t>иповой документ опубликован в декабре 2017 г.</a:t>
            </a:r>
          </a:p>
          <a:p>
            <a:r>
              <a:rPr lang="ru-RU" dirty="0" smtClean="0"/>
              <a:t>вопросник для всех банков ЕС</a:t>
            </a:r>
          </a:p>
          <a:p>
            <a:r>
              <a:rPr lang="ru-RU" dirty="0" smtClean="0"/>
              <a:t>описание </a:t>
            </a:r>
            <a:r>
              <a:rPr lang="hu-HU" dirty="0" smtClean="0"/>
              <a:t>NPL</a:t>
            </a:r>
            <a:r>
              <a:rPr lang="ru-RU" dirty="0" smtClean="0"/>
              <a:t> по единым правилам, позволяющим рыночным инвесторам получить прозрачную и стандартизированную информацию о </a:t>
            </a:r>
            <a:r>
              <a:rPr lang="hu-HU" dirty="0" smtClean="0"/>
              <a:t>NPL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64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ЕЦБ в регулировании </a:t>
            </a:r>
            <a:r>
              <a:rPr lang="hu-HU" dirty="0" smtClean="0"/>
              <a:t>NPL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591" y="1418336"/>
            <a:ext cx="9143322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dirty="0" smtClean="0"/>
              <a:t>Март 2017 г. – Руководство ЕЦБ по </a:t>
            </a:r>
            <a:r>
              <a:rPr lang="hu-HU" sz="1700" dirty="0" smtClean="0"/>
              <a:t>NPL</a:t>
            </a:r>
          </a:p>
          <a:p>
            <a:pPr marL="0" indent="0">
              <a:buNone/>
            </a:pPr>
            <a:r>
              <a:rPr lang="ru-RU" sz="1700" dirty="0" smtClean="0"/>
              <a:t>Октябрь 2017 г. – Дополнения у Руководству</a:t>
            </a:r>
          </a:p>
          <a:p>
            <a:r>
              <a:rPr lang="ru-RU" sz="1700" u="sng" dirty="0" smtClean="0"/>
              <a:t>Сфера </a:t>
            </a:r>
            <a:r>
              <a:rPr lang="ru-RU" sz="1700" u="sng" dirty="0"/>
              <a:t>применения:</a:t>
            </a:r>
          </a:p>
          <a:p>
            <a:pPr lvl="1"/>
            <a:r>
              <a:rPr lang="ru-RU" sz="1700" dirty="0"/>
              <a:t>Все «важные» (</a:t>
            </a:r>
            <a:r>
              <a:rPr lang="hu-HU" sz="1700" dirty="0" err="1"/>
              <a:t>significant</a:t>
            </a:r>
            <a:r>
              <a:rPr lang="ru-RU" sz="1700" dirty="0"/>
              <a:t>)</a:t>
            </a:r>
            <a:r>
              <a:rPr lang="hu-HU" sz="1700" dirty="0"/>
              <a:t> </a:t>
            </a:r>
            <a:r>
              <a:rPr lang="ru-RU" sz="1700" dirty="0"/>
              <a:t>банки и банковские группы</a:t>
            </a:r>
            <a:r>
              <a:rPr lang="hu-HU" sz="1700" dirty="0"/>
              <a:t> </a:t>
            </a:r>
            <a:r>
              <a:rPr lang="ru-RU" sz="1700" dirty="0"/>
              <a:t>под прямым </a:t>
            </a:r>
            <a:r>
              <a:rPr lang="ru-RU" sz="1700" dirty="0" smtClean="0"/>
              <a:t>контролем </a:t>
            </a:r>
            <a:r>
              <a:rPr lang="ru-RU" sz="1700" dirty="0"/>
              <a:t>ЕЦБ (Латвия: 5, Литва: 3, Словения: 3, Словакия: 3, Австрия: 6 групп)</a:t>
            </a:r>
          </a:p>
          <a:p>
            <a:pPr lvl="1"/>
            <a:r>
              <a:rPr lang="ru-RU" sz="1700" dirty="0"/>
              <a:t>«необязательно», но несоблюдение необходимо объяснить определение </a:t>
            </a:r>
            <a:r>
              <a:rPr lang="hu-HU" sz="1700" dirty="0"/>
              <a:t>NPL</a:t>
            </a:r>
          </a:p>
          <a:p>
            <a:pPr lvl="1"/>
            <a:r>
              <a:rPr lang="hu-HU" sz="1700" dirty="0" smtClean="0"/>
              <a:t>NPL 2 </a:t>
            </a:r>
            <a:r>
              <a:rPr lang="ru-RU" sz="1700" dirty="0" smtClean="0"/>
              <a:t>ситуации (в </a:t>
            </a:r>
            <a:r>
              <a:rPr lang="ru-RU" sz="1700" dirty="0"/>
              <a:t>отсутствии просрочки</a:t>
            </a:r>
            <a:r>
              <a:rPr lang="ru-RU" sz="1700" dirty="0" smtClean="0"/>
              <a:t>)</a:t>
            </a:r>
          </a:p>
          <a:p>
            <a:pPr lvl="2"/>
            <a:r>
              <a:rPr lang="ru-RU" sz="1700" dirty="0" smtClean="0"/>
              <a:t>просрочка</a:t>
            </a:r>
          </a:p>
          <a:p>
            <a:pPr lvl="2"/>
            <a:r>
              <a:rPr lang="ru-RU" sz="1700" dirty="0" smtClean="0"/>
              <a:t>риск дефольта</a:t>
            </a:r>
            <a:endParaRPr lang="ru-RU" sz="1700" dirty="0"/>
          </a:p>
          <a:p>
            <a:pPr lvl="3"/>
            <a:r>
              <a:rPr lang="ru-RU" sz="1700" dirty="0"/>
              <a:t>автоматизированная система</a:t>
            </a:r>
          </a:p>
          <a:p>
            <a:pPr lvl="3"/>
            <a:r>
              <a:rPr lang="ru-RU" sz="1700" dirty="0"/>
              <a:t>экспертная </a:t>
            </a:r>
            <a:r>
              <a:rPr lang="ru-RU" sz="1700" dirty="0" smtClean="0"/>
              <a:t>оценка</a:t>
            </a:r>
          </a:p>
          <a:p>
            <a:pPr marL="0" indent="0">
              <a:buNone/>
            </a:pPr>
            <a:r>
              <a:rPr lang="hu-HU" sz="1700" dirty="0" smtClean="0"/>
              <a:t>NPL </a:t>
            </a:r>
            <a:r>
              <a:rPr lang="ru-RU" sz="1700" dirty="0" smtClean="0"/>
              <a:t>без дефолта: </a:t>
            </a:r>
            <a:r>
              <a:rPr lang="ru-RU" sz="1700" dirty="0"/>
              <a:t>процесс </a:t>
            </a:r>
            <a:r>
              <a:rPr lang="ru-RU" sz="1700" dirty="0" smtClean="0"/>
              <a:t>банкротства</a:t>
            </a:r>
            <a:r>
              <a:rPr lang="ru-RU" sz="1700" dirty="0"/>
              <a:t>, </a:t>
            </a:r>
            <a:r>
              <a:rPr lang="ru-RU" sz="1700" dirty="0" smtClean="0"/>
              <a:t>дефолт </a:t>
            </a:r>
            <a:r>
              <a:rPr lang="ru-RU" sz="1700" dirty="0"/>
              <a:t>по другим обязательствам, ухудшение эк. ситуации, </a:t>
            </a:r>
            <a:r>
              <a:rPr lang="ru-RU" sz="1700" dirty="0" smtClean="0"/>
              <a:t>исчезновение </a:t>
            </a:r>
            <a:r>
              <a:rPr lang="ru-RU" sz="1700" dirty="0"/>
              <a:t>рынка ценных бумаг</a:t>
            </a:r>
            <a:endParaRPr lang="hu-HU" sz="1700" dirty="0"/>
          </a:p>
          <a:p>
            <a:pPr marL="0" indent="0">
              <a:buNone/>
            </a:pPr>
            <a:endParaRPr lang="ru-RU" sz="1700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77334" y="6406487"/>
            <a:ext cx="6297612" cy="365125"/>
          </a:xfrm>
        </p:spPr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390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требования к резервированию </a:t>
            </a:r>
            <a:r>
              <a:rPr lang="hu-HU" dirty="0" smtClean="0"/>
              <a:t>NPL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Относятся к требованиям, классифицированным как </a:t>
            </a:r>
            <a:r>
              <a:rPr lang="hu-HU" dirty="0" smtClean="0"/>
              <a:t>NPL</a:t>
            </a:r>
            <a:r>
              <a:rPr lang="ru-RU" dirty="0" smtClean="0"/>
              <a:t> после</a:t>
            </a:r>
            <a:r>
              <a:rPr lang="hu-HU" dirty="0" smtClean="0"/>
              <a:t> 1 </a:t>
            </a:r>
            <a:r>
              <a:rPr lang="ru-RU" dirty="0" smtClean="0"/>
              <a:t>января 2018 г.</a:t>
            </a:r>
          </a:p>
          <a:p>
            <a:r>
              <a:rPr lang="ru-RU" dirty="0" smtClean="0"/>
              <a:t>Цель:</a:t>
            </a:r>
            <a:r>
              <a:rPr lang="hu-HU" dirty="0" smtClean="0"/>
              <a:t> </a:t>
            </a:r>
            <a:r>
              <a:rPr lang="ru-RU" dirty="0" smtClean="0"/>
              <a:t>полное резервирование в течение 2-х лет (100% на конец 2. года) + полное резервирование и на часть, покрытую резервами в течение 7-и лет (100% на конец 7. года)</a:t>
            </a:r>
          </a:p>
          <a:p>
            <a:r>
              <a:rPr lang="ru-RU" dirty="0" smtClean="0"/>
              <a:t>В случае отсутствия покрытия, банки должны снизить свой  базовый капитал 1 уровня на соответствующую сумму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Проблемные кредиты - новые инициативы в Евросоюзе_V2tK14052018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374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</TotalTime>
  <Words>585</Words>
  <Application>Microsoft Office PowerPoint</Application>
  <PresentationFormat>Szélesvásznú</PresentationFormat>
  <Paragraphs>66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Fazetta</vt:lpstr>
      <vt:lpstr>Проблемные кредиты – новые инициативы в Евросоюзе</vt:lpstr>
      <vt:lpstr>Проблемные кредиты (NPL) в ЕС</vt:lpstr>
      <vt:lpstr>PowerPoint-bemutató</vt:lpstr>
      <vt:lpstr>Роль регулятора в решении проблемы NPL</vt:lpstr>
      <vt:lpstr>Цели: развитие системы управления NPL</vt:lpstr>
      <vt:lpstr>Система раннего предупреждения</vt:lpstr>
      <vt:lpstr>Единая база данных ЕВА о NPL</vt:lpstr>
      <vt:lpstr>Роль ЕЦБ в регулировании NPL</vt:lpstr>
      <vt:lpstr>Новые требования к резервированию NPL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Проблемные кредиты – новые инициативы в Евросоюзе</dc:title>
  <dc:creator>Personal Assistant</dc:creator>
  <cp:lastModifiedBy>Personal Assistant</cp:lastModifiedBy>
  <cp:revision>11</cp:revision>
  <cp:lastPrinted>2018-05-14T13:13:50Z</cp:lastPrinted>
  <dcterms:created xsi:type="dcterms:W3CDTF">2018-05-14T10:26:58Z</dcterms:created>
  <dcterms:modified xsi:type="dcterms:W3CDTF">2018-05-14T13:14:09Z</dcterms:modified>
</cp:coreProperties>
</file>