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5"/>
  </p:notesMasterIdLst>
  <p:sldIdLst>
    <p:sldId id="260" r:id="rId2"/>
    <p:sldId id="273" r:id="rId3"/>
    <p:sldId id="274" r:id="rId4"/>
    <p:sldId id="275" r:id="rId5"/>
    <p:sldId id="276" r:id="rId6"/>
    <p:sldId id="270" r:id="rId7"/>
    <p:sldId id="263" r:id="rId8"/>
    <p:sldId id="271" r:id="rId9"/>
    <p:sldId id="264" r:id="rId10"/>
    <p:sldId id="315" r:id="rId11"/>
    <p:sldId id="314" r:id="rId12"/>
    <p:sldId id="279" r:id="rId13"/>
    <p:sldId id="296" r:id="rId14"/>
    <p:sldId id="297" r:id="rId15"/>
    <p:sldId id="298" r:id="rId16"/>
    <p:sldId id="299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30" r:id="rId25"/>
    <p:sldId id="326" r:id="rId26"/>
    <p:sldId id="325" r:id="rId27"/>
    <p:sldId id="324" r:id="rId28"/>
    <p:sldId id="322" r:id="rId29"/>
    <p:sldId id="323" r:id="rId30"/>
    <p:sldId id="327" r:id="rId31"/>
    <p:sldId id="328" r:id="rId32"/>
    <p:sldId id="329" r:id="rId33"/>
    <p:sldId id="295" r:id="rId34"/>
  </p:sldIdLst>
  <p:sldSz cx="13003213" cy="9752013"/>
  <p:notesSz cx="6858000" cy="9144000"/>
  <p:defaultTextStyle>
    <a:defPPr>
      <a:defRPr lang="ru-RU"/>
    </a:defPPr>
    <a:lvl1pPr marL="0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098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197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295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394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492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6590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2688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8786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ление" id="{C539DCF3-7C25-4697-AF76-15D66AF01762}">
          <p14:sldIdLst>
            <p14:sldId id="260"/>
          </p14:sldIdLst>
        </p14:section>
        <p14:section name="Раздел без заголовка" id="{54946E17-FEA5-4FD4-B0F1-E3B5E39C6A58}">
          <p14:sldIdLst>
            <p14:sldId id="273"/>
            <p14:sldId id="274"/>
            <p14:sldId id="275"/>
            <p14:sldId id="276"/>
            <p14:sldId id="270"/>
            <p14:sldId id="263"/>
            <p14:sldId id="271"/>
            <p14:sldId id="264"/>
            <p14:sldId id="315"/>
            <p14:sldId id="314"/>
            <p14:sldId id="279"/>
            <p14:sldId id="296"/>
            <p14:sldId id="297"/>
            <p14:sldId id="298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  <p14:sldId id="330"/>
            <p14:sldId id="326"/>
            <p14:sldId id="325"/>
            <p14:sldId id="324"/>
            <p14:sldId id="322"/>
            <p14:sldId id="323"/>
            <p14:sldId id="327"/>
            <p14:sldId id="328"/>
            <p14:sldId id="329"/>
            <p14:sldId id="29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  <p15:guide id="3" pos="42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436F"/>
    <a:srgbClr val="F5D433"/>
    <a:srgbClr val="E07133"/>
    <a:srgbClr val="248F57"/>
    <a:srgbClr val="43FFE2"/>
    <a:srgbClr val="2C5AE4"/>
    <a:srgbClr val="FF8239"/>
    <a:srgbClr val="475BFF"/>
    <a:srgbClr val="49C03C"/>
    <a:srgbClr val="7EC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7" autoAdjust="0"/>
    <p:restoredTop sz="94754" autoAdjust="0"/>
  </p:normalViewPr>
  <p:slideViewPr>
    <p:cSldViewPr>
      <p:cViewPr>
        <p:scale>
          <a:sx n="85" d="100"/>
          <a:sy n="85" d="100"/>
        </p:scale>
        <p:origin x="-888" y="512"/>
      </p:cViewPr>
      <p:guideLst>
        <p:guide orient="horz" pos="3072"/>
        <p:guide pos="4096"/>
        <p:guide pos="42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55600" cy="2556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5DC2-907F-45E7-9EC0-699D8B936DF1}" type="datetimeFigureOut">
              <a:rPr lang="ru-RU" smtClean="0"/>
              <a:t>22.04.15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45223-CEDC-4B64-937C-91A92FBF1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yandex.money_ru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160"/>
          <a:stretch/>
        </p:blipFill>
        <p:spPr>
          <a:xfrm>
            <a:off x="3434406" y="4109206"/>
            <a:ext cx="11380090" cy="12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3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. + 3 изображения (символы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156406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5"/>
          </p:nvPr>
        </p:nvSpPr>
        <p:spPr>
          <a:xfrm>
            <a:off x="2156407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54792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7"/>
          </p:nvPr>
        </p:nvSpPr>
        <p:spPr>
          <a:xfrm>
            <a:off x="5479208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8802008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9"/>
          </p:nvPr>
        </p:nvSpPr>
        <p:spPr>
          <a:xfrm>
            <a:off x="8802009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953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816987" y="3342406"/>
            <a:ext cx="3384219" cy="2475802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816987" y="6167795"/>
            <a:ext cx="3384219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968006" y="6173514"/>
            <a:ext cx="3322800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4968006" y="3342406"/>
            <a:ext cx="3322800" cy="2466298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8802007" y="3342406"/>
            <a:ext cx="3322800" cy="2466298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/>
          </p:nvPr>
        </p:nvSpPr>
        <p:spPr>
          <a:xfrm>
            <a:off x="8802008" y="6164010"/>
            <a:ext cx="3322799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238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7313937" y="3086807"/>
            <a:ext cx="4328013" cy="3322800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357976" y="3086806"/>
            <a:ext cx="4376830" cy="33228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403506" y="6920806"/>
            <a:ext cx="43313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7268406" y="6920806"/>
            <a:ext cx="4373544" cy="766800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330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ор. изображ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1808807"/>
            <a:ext cx="11757601" cy="5081385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75251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6"/>
          </p:nvPr>
        </p:nvSpPr>
        <p:spPr>
          <a:xfrm>
            <a:off x="622806" y="7432006"/>
            <a:ext cx="117576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770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1808807"/>
            <a:ext cx="11757601" cy="6389999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75251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6030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без заголов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530806"/>
            <a:ext cx="11757601" cy="7668001"/>
          </a:xfrm>
        </p:spPr>
        <p:txBody>
          <a:bodyPr/>
          <a:lstStyle/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9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3003212" cy="9752013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50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 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6" y="7943206"/>
            <a:ext cx="1022028" cy="7246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667606" y="7943206"/>
            <a:ext cx="8690400" cy="766800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pPr marL="0" marR="0" lvl="0" indent="0" algn="l" defTabSz="1092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/>
                <a:cs typeface="Arial"/>
              </a:rPr>
              <a:t>Коммерческая тайна ООО «Яндекс», 119021, Россия, г. Москва, ул. Льва Толстого, д. 16</a:t>
            </a:r>
            <a:br>
              <a:rPr lang="ru-RU" sz="16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YANDEX</a:t>
            </a:r>
            <a:r>
              <a:rPr lang="ru-RU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Limited Liability Company, 16, Leo Tolstoy St., Moscow 119021, Russia</a:t>
            </a:r>
            <a:endParaRPr lang="ru-RU" sz="16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25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без 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1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9606" y="1553206"/>
            <a:ext cx="10224000" cy="12779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412007" y="7441611"/>
            <a:ext cx="3322799" cy="501596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2412007" y="5898407"/>
            <a:ext cx="3322799" cy="51119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/>
          </p:nvPr>
        </p:nvSpPr>
        <p:spPr>
          <a:xfrm>
            <a:off x="7779607" y="5898407"/>
            <a:ext cx="3594916" cy="51119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22"/>
          </p:nvPr>
        </p:nvSpPr>
        <p:spPr>
          <a:xfrm>
            <a:off x="7779606" y="7432005"/>
            <a:ext cx="3594713" cy="51120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1389606" y="3342406"/>
            <a:ext cx="10224000" cy="192628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05" y="7432005"/>
            <a:ext cx="511201" cy="511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21" y="5898406"/>
            <a:ext cx="293248" cy="51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05" y="5898406"/>
            <a:ext cx="511201" cy="5134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06" y="7441610"/>
            <a:ext cx="511200" cy="5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8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606" y="2575606"/>
            <a:ext cx="10224000" cy="4600800"/>
          </a:xfrm>
        </p:spPr>
        <p:txBody>
          <a:bodyPr lIns="0" anchor="ctr">
            <a:noAutofit/>
          </a:bodyPr>
          <a:lstStyle>
            <a:lvl1pPr algn="l">
              <a:lnSpc>
                <a:spcPts val="8000"/>
              </a:lnSpc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606" y="7432006"/>
            <a:ext cx="10224000" cy="1022400"/>
          </a:xfrm>
        </p:spPr>
        <p:txBody>
          <a:bodyPr lIns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3000" baseline="0"/>
            </a:lvl1pPr>
            <a:lvl2pPr marL="487625" indent="0" algn="ctr">
              <a:buNone/>
              <a:defRPr sz="2133"/>
            </a:lvl2pPr>
            <a:lvl3pPr marL="975251" indent="0" algn="ctr">
              <a:buNone/>
              <a:defRPr sz="1920"/>
            </a:lvl3pPr>
            <a:lvl4pPr marL="1462875" indent="0" algn="ctr">
              <a:buNone/>
              <a:defRPr sz="1707"/>
            </a:lvl4pPr>
            <a:lvl5pPr marL="1950500" indent="0" algn="ctr">
              <a:buNone/>
              <a:defRPr sz="1707"/>
            </a:lvl5pPr>
            <a:lvl6pPr marL="2438125" indent="0" algn="ctr">
              <a:buNone/>
              <a:defRPr sz="1707"/>
            </a:lvl6pPr>
            <a:lvl7pPr marL="2925751" indent="0" algn="ctr">
              <a:buNone/>
              <a:defRPr sz="1707"/>
            </a:lvl7pPr>
            <a:lvl8pPr marL="3413376" indent="0" algn="ctr">
              <a:buNone/>
              <a:defRPr sz="1707"/>
            </a:lvl8pPr>
            <a:lvl9pPr marL="3901001" indent="0" algn="ctr">
              <a:buNone/>
              <a:defRPr sz="1707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42" y="1042006"/>
            <a:ext cx="1137063" cy="7668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1389605" y="8710006"/>
            <a:ext cx="10223999" cy="255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1" descr="yandex.money_ru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160"/>
          <a:stretch/>
        </p:blipFill>
        <p:spPr>
          <a:xfrm>
            <a:off x="1389607" y="1016808"/>
            <a:ext cx="8179199" cy="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2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  <p:extLst mod="1">
    <p:ext uri="{DCECCB84-F9BA-43D5-87BE-67443E8EF086}">
      <p15:sldGuideLst xmlns=""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88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 без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 algn="l">
              <a:lnSpc>
                <a:spcPts val="8000"/>
              </a:lnSpc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606" y="7432006"/>
            <a:ext cx="10224000" cy="1022400"/>
          </a:xfrm>
        </p:spPr>
        <p:txBody>
          <a:bodyPr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487625" indent="0" algn="ctr">
              <a:buNone/>
              <a:defRPr sz="2133"/>
            </a:lvl2pPr>
            <a:lvl3pPr marL="975251" indent="0" algn="ctr">
              <a:buNone/>
              <a:defRPr sz="1920"/>
            </a:lvl3pPr>
            <a:lvl4pPr marL="1462875" indent="0" algn="ctr">
              <a:buNone/>
              <a:defRPr sz="1707"/>
            </a:lvl4pPr>
            <a:lvl5pPr marL="1950500" indent="0" algn="ctr">
              <a:buNone/>
              <a:defRPr sz="1707"/>
            </a:lvl5pPr>
            <a:lvl6pPr marL="2438125" indent="0" algn="ctr">
              <a:buNone/>
              <a:defRPr sz="1707"/>
            </a:lvl6pPr>
            <a:lvl7pPr marL="2925751" indent="0" algn="ctr">
              <a:buNone/>
              <a:defRPr sz="1707"/>
            </a:lvl7pPr>
            <a:lvl8pPr marL="3413376" indent="0" algn="ctr">
              <a:buNone/>
              <a:defRPr sz="1707"/>
            </a:lvl8pPr>
            <a:lvl9pPr marL="3901001" indent="0" algn="ctr">
              <a:buNone/>
              <a:defRPr sz="1707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1389606" y="8710006"/>
            <a:ext cx="10224000" cy="255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784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609562" indent="-609562" algn="l">
              <a:buClr>
                <a:schemeClr val="bg2"/>
              </a:buClr>
              <a:buFont typeface="Impact" panose="020B0806030902050204" pitchFamily="34" charset="0"/>
              <a:buChar char="│"/>
            </a:pPr>
            <a:endParaRPr lang="ru-RU" sz="6000" u="none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1" descr="yandex.money_ru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160"/>
          <a:stretch/>
        </p:blipFill>
        <p:spPr>
          <a:xfrm>
            <a:off x="1389607" y="1016808"/>
            <a:ext cx="8179199" cy="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  <p:extLst mod="1">
    <p:ext uri="{DCECCB84-F9BA-43D5-87BE-67443E8EF086}">
      <p15:sldGuideLst xmlns=""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8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607" y="1042006"/>
            <a:ext cx="10224000" cy="1022400"/>
          </a:xfrm>
        </p:spPr>
        <p:txBody>
          <a:bodyPr anchor="t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8762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5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7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50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12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575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3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00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71" y="8889247"/>
            <a:ext cx="1039990" cy="3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0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9606" y="7432005"/>
            <a:ext cx="10224000" cy="1278001"/>
          </a:xfrm>
        </p:spPr>
        <p:txBody>
          <a:bodyPr anchor="ctr">
            <a:noAutofit/>
          </a:bodyPr>
          <a:lstStyle>
            <a:lvl1pPr>
              <a:lnSpc>
                <a:spcPts val="4000"/>
              </a:lnSpc>
              <a:defRPr sz="3000" baseline="0"/>
            </a:lvl1pPr>
          </a:lstStyle>
          <a:p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4006" y="1808805"/>
            <a:ext cx="10479600" cy="5367601"/>
          </a:xfrm>
        </p:spPr>
        <p:txBody>
          <a:bodyPr>
            <a:noAutofit/>
          </a:bodyPr>
          <a:lstStyle>
            <a:lvl1pPr marL="723900" indent="-72390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Impact" panose="020B0806030902050204" pitchFamily="34" charset="0"/>
              <a:buChar char="│"/>
              <a:defRPr sz="6000" baseline="0"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78453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9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06" y="530807"/>
            <a:ext cx="11757600" cy="766799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22805" y="1808807"/>
            <a:ext cx="11757601" cy="639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spcBef>
                <a:spcPts val="2000"/>
              </a:spcBef>
              <a:defRPr/>
            </a:lvl3pPr>
            <a:lvl4pPr>
              <a:lnSpc>
                <a:spcPct val="100000"/>
              </a:lnSpc>
              <a:spcBef>
                <a:spcPts val="2000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93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06" y="530807"/>
            <a:ext cx="11757600" cy="766799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3"/>
          <p:cNvSpPr>
            <a:spLocks noGrp="1"/>
          </p:cNvSpPr>
          <p:nvPr>
            <p:ph sz="quarter" idx="15"/>
          </p:nvPr>
        </p:nvSpPr>
        <p:spPr>
          <a:xfrm>
            <a:off x="622805" y="1808806"/>
            <a:ext cx="5623201" cy="6390001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6"/>
          </p:nvPr>
        </p:nvSpPr>
        <p:spPr>
          <a:xfrm>
            <a:off x="6777011" y="1808806"/>
            <a:ext cx="5623201" cy="6390001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096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. + 5 изображений (символы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3896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3896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42012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17"/>
          </p:nvPr>
        </p:nvSpPr>
        <p:spPr>
          <a:xfrm>
            <a:off x="42012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70128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2" name="Текст 9"/>
          <p:cNvSpPr>
            <a:spLocks noGrp="1"/>
          </p:cNvSpPr>
          <p:nvPr>
            <p:ph type="body" sz="quarter" idx="19"/>
          </p:nvPr>
        </p:nvSpPr>
        <p:spPr>
          <a:xfrm>
            <a:off x="70128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98244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21"/>
          </p:nvPr>
        </p:nvSpPr>
        <p:spPr>
          <a:xfrm>
            <a:off x="98244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783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806" y="530807"/>
            <a:ext cx="11757600" cy="76679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806" y="1808807"/>
            <a:ext cx="11757600" cy="638999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805" y="8740620"/>
            <a:ext cx="10751513" cy="22498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69206" y="8740619"/>
            <a:ext cx="511200" cy="224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626762-87D3-4DF9-9E87-9382903834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5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4" r:id="rId2"/>
    <p:sldLayoutId id="2147483695" r:id="rId3"/>
    <p:sldLayoutId id="2147483696" r:id="rId4"/>
    <p:sldLayoutId id="2147483715" r:id="rId5"/>
    <p:sldLayoutId id="2147483698" r:id="rId6"/>
    <p:sldLayoutId id="2147483699" r:id="rId7"/>
    <p:sldLayoutId id="2147483716" r:id="rId8"/>
    <p:sldLayoutId id="2147483701" r:id="rId9"/>
    <p:sldLayoutId id="2147483703" r:id="rId10"/>
    <p:sldLayoutId id="2147483704" r:id="rId11"/>
    <p:sldLayoutId id="2147483705" r:id="rId12"/>
    <p:sldLayoutId id="2147483717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75251" rtl="0" eaLnBrk="1" latinLnBrk="0" hangingPunct="1">
        <a:lnSpc>
          <a:spcPts val="5900"/>
        </a:lnSpc>
        <a:spcBef>
          <a:spcPts val="0"/>
        </a:spcBef>
        <a:spcAft>
          <a:spcPts val="0"/>
        </a:spcAft>
        <a:buNone/>
        <a:tabLst>
          <a:tab pos="3943350" algn="l"/>
        </a:tabLst>
        <a:defRPr sz="50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75251" rtl="0" eaLnBrk="1" latinLnBrk="0" hangingPunct="1">
        <a:lnSpc>
          <a:spcPct val="100000"/>
        </a:lnSpc>
        <a:spcBef>
          <a:spcPts val="2000"/>
        </a:spcBef>
        <a:spcAft>
          <a:spcPts val="2000"/>
        </a:spcAft>
        <a:buFontTx/>
        <a:buNone/>
        <a:defRPr lang="ru-RU" sz="3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-395288" algn="l" defTabSz="101753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Impact" panose="020B0806030902050204" pitchFamily="34" charset="0"/>
        <a:buChar char="▌"/>
        <a:tabLst/>
        <a:defRPr sz="3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4000" indent="-288000" algn="l" defTabSz="975251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Font typeface="Textbook New Light" panose="020B0503020503020204" pitchFamily="34" charset="-52"/>
        <a:buChar char="›"/>
        <a:tabLst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4000" indent="-324000" algn="l" defTabSz="975251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Font typeface="+mj-lt"/>
        <a:buAutoNum type="arabicPeriod"/>
        <a:tabLst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75251" rtl="0" eaLnBrk="1" latinLnBrk="0" hangingPunct="1">
        <a:lnSpc>
          <a:spcPct val="90000"/>
        </a:lnSpc>
        <a:spcBef>
          <a:spcPts val="533"/>
        </a:spcBef>
        <a:buFontTx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9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563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188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3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2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5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87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00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12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75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76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0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679">
          <p15:clr>
            <a:srgbClr val="F26B43"/>
          </p15:clr>
        </p15:guide>
        <p15:guide id="2" pos="7360">
          <p15:clr>
            <a:srgbClr val="F26B43"/>
          </p15:clr>
        </p15:guide>
        <p15:guide id="3" pos="7040">
          <p15:clr>
            <a:srgbClr val="F26B43"/>
          </p15:clr>
        </p15:guide>
        <p15:guide id="4" pos="6720">
          <p15:clr>
            <a:srgbClr val="F26B43"/>
          </p15:clr>
        </p15:guide>
        <p15:guide id="5" pos="6401">
          <p15:clr>
            <a:srgbClr val="F26B43"/>
          </p15:clr>
        </p15:guide>
        <p15:guide id="6" pos="6081">
          <p15:clr>
            <a:srgbClr val="F26B43"/>
          </p15:clr>
        </p15:guide>
        <p15:guide id="7" pos="5761">
          <p15:clr>
            <a:srgbClr val="F26B43"/>
          </p15:clr>
        </p15:guide>
        <p15:guide id="8" pos="5441">
          <p15:clr>
            <a:srgbClr val="F26B43"/>
          </p15:clr>
        </p15:guide>
        <p15:guide id="9" pos="5122">
          <p15:clr>
            <a:srgbClr val="F26B43"/>
          </p15:clr>
        </p15:guide>
        <p15:guide id="10" pos="4802">
          <p15:clr>
            <a:srgbClr val="F26B43"/>
          </p15:clr>
        </p15:guide>
        <p15:guide id="11" pos="4482">
          <p15:clr>
            <a:srgbClr val="F26B43"/>
          </p15:clr>
        </p15:guide>
        <p15:guide id="12" pos="4162">
          <p15:clr>
            <a:srgbClr val="F26B43"/>
          </p15:clr>
        </p15:guide>
        <p15:guide id="13" pos="3523">
          <p15:clr>
            <a:srgbClr val="F26B43"/>
          </p15:clr>
        </p15:guide>
        <p15:guide id="14" pos="3843">
          <p15:clr>
            <a:srgbClr val="F26B43"/>
          </p15:clr>
        </p15:guide>
        <p15:guide id="15" pos="3203">
          <p15:clr>
            <a:srgbClr val="F26B43"/>
          </p15:clr>
        </p15:guide>
        <p15:guide id="16" pos="2883">
          <p15:clr>
            <a:srgbClr val="F26B43"/>
          </p15:clr>
        </p15:guide>
        <p15:guide id="17" pos="2564">
          <p15:clr>
            <a:srgbClr val="F26B43"/>
          </p15:clr>
        </p15:guide>
        <p15:guide id="18" pos="2244">
          <p15:clr>
            <a:srgbClr val="F26B43"/>
          </p15:clr>
        </p15:guide>
        <p15:guide id="19" pos="1924">
          <p15:clr>
            <a:srgbClr val="F26B43"/>
          </p15:clr>
        </p15:guide>
        <p15:guide id="20" pos="1604">
          <p15:clr>
            <a:srgbClr val="F26B43"/>
          </p15:clr>
        </p15:guide>
        <p15:guide id="21" pos="1285">
          <p15:clr>
            <a:srgbClr val="F26B43"/>
          </p15:clr>
        </p15:guide>
        <p15:guide id="22" pos="645">
          <p15:clr>
            <a:srgbClr val="F26B43"/>
          </p15:clr>
        </p15:guide>
        <p15:guide id="23" pos="965">
          <p15:clr>
            <a:srgbClr val="F26B43"/>
          </p15:clr>
        </p15:guide>
        <p15:guide id="24" pos="325">
          <p15:clr>
            <a:srgbClr val="F26B43"/>
          </p15:clr>
        </p15:guide>
        <p15:guide id="25" pos="7999">
          <p15:clr>
            <a:srgbClr val="F26B43"/>
          </p15:clr>
        </p15:guide>
        <p15:guide id="26" pos="8319">
          <p15:clr>
            <a:srgbClr val="F26B43"/>
          </p15:clr>
        </p15:guide>
        <p15:guide id="27" pos="8639">
          <p15:clr>
            <a:srgbClr val="F26B43"/>
          </p15:clr>
        </p15:guide>
        <p15:guide id="28" pos="8958">
          <p15:clr>
            <a:srgbClr val="F26B43"/>
          </p15:clr>
        </p15:guide>
        <p15:guide id="29" pos="9278">
          <p15:clr>
            <a:srgbClr val="F26B43"/>
          </p15:clr>
        </p15:guide>
        <p15:guide id="30" pos="9598">
          <p15:clr>
            <a:srgbClr val="F26B43"/>
          </p15:clr>
        </p15:guide>
        <p15:guide id="31" pos="9918">
          <p15:clr>
            <a:srgbClr val="F26B43"/>
          </p15:clr>
        </p15:guide>
        <p15:guide id="32" pos="10237">
          <p15:clr>
            <a:srgbClr val="F26B43"/>
          </p15:clr>
        </p15:guide>
        <p15:guide id="33" pos="10877">
          <p15:clr>
            <a:srgbClr val="F26B43"/>
          </p15:clr>
        </p15:guide>
        <p15:guide id="34" pos="10557">
          <p15:clr>
            <a:srgbClr val="F26B43"/>
          </p15:clr>
        </p15:guide>
        <p15:guide id="35" pos="11197">
          <p15:clr>
            <a:srgbClr val="F26B43"/>
          </p15:clr>
        </p15:guide>
        <p15:guide id="36" pos="11516">
          <p15:clr>
            <a:srgbClr val="F26B43"/>
          </p15:clr>
        </p15:guide>
        <p15:guide id="37" pos="12156">
          <p15:clr>
            <a:srgbClr val="F26B43"/>
          </p15:clr>
        </p15:guide>
        <p15:guide id="38" pos="11836">
          <p15:clr>
            <a:srgbClr val="F26B43"/>
          </p15:clr>
        </p15:guide>
        <p15:guide id="39" pos="12476">
          <p15:clr>
            <a:srgbClr val="F26B43"/>
          </p15:clr>
        </p15:guide>
        <p15:guide id="40" pos="12795">
          <p15:clr>
            <a:srgbClr val="F26B43"/>
          </p15:clr>
        </p15:guide>
        <p15:guide id="41" pos="13115">
          <p15:clr>
            <a:srgbClr val="F26B43"/>
          </p15:clr>
        </p15:guide>
        <p15:guide id="42" pos="13435">
          <p15:clr>
            <a:srgbClr val="F26B43"/>
          </p15:clr>
        </p15:guide>
        <p15:guide id="43" pos="14074">
          <p15:clr>
            <a:srgbClr val="F26B43"/>
          </p15:clr>
        </p15:guide>
        <p15:guide id="44" pos="13755">
          <p15:clr>
            <a:srgbClr val="F26B43"/>
          </p15:clr>
        </p15:guide>
        <p15:guide id="45" pos="14394">
          <p15:clr>
            <a:srgbClr val="F26B43"/>
          </p15:clr>
        </p15:guide>
        <p15:guide id="46" pos="14714">
          <p15:clr>
            <a:srgbClr val="F26B43"/>
          </p15:clr>
        </p15:guide>
        <p15:guide id="47" pos="15034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4000">
          <p15:clr>
            <a:srgbClr val="F26B43"/>
          </p15:clr>
        </p15:guide>
        <p15:guide id="50" orient="horz" pos="3681">
          <p15:clr>
            <a:srgbClr val="F26B43"/>
          </p15:clr>
        </p15:guide>
        <p15:guide id="51" orient="horz" pos="3361">
          <p15:clr>
            <a:srgbClr val="F26B43"/>
          </p15:clr>
        </p15:guide>
        <p15:guide id="52" orient="horz" pos="3041">
          <p15:clr>
            <a:srgbClr val="F26B43"/>
          </p15:clr>
        </p15:guide>
        <p15:guide id="53" orient="horz" pos="2721">
          <p15:clr>
            <a:srgbClr val="F26B43"/>
          </p15:clr>
        </p15:guide>
        <p15:guide id="54" orient="horz" pos="2402">
          <p15:clr>
            <a:srgbClr val="F26B43"/>
          </p15:clr>
        </p15:guide>
        <p15:guide id="55" orient="horz" pos="2082">
          <p15:clr>
            <a:srgbClr val="F26B43"/>
          </p15:clr>
        </p15:guide>
        <p15:guide id="56" orient="horz" pos="1762">
          <p15:clr>
            <a:srgbClr val="F26B43"/>
          </p15:clr>
        </p15:guide>
        <p15:guide id="57" orient="horz" pos="1442">
          <p15:clr>
            <a:srgbClr val="F26B43"/>
          </p15:clr>
        </p15:guide>
        <p15:guide id="58" orient="horz" pos="1123">
          <p15:clr>
            <a:srgbClr val="F26B43"/>
          </p15:clr>
        </p15:guide>
        <p15:guide id="59" orient="horz" pos="803">
          <p15:clr>
            <a:srgbClr val="F26B43"/>
          </p15:clr>
        </p15:guide>
        <p15:guide id="60" orient="horz" pos="483">
          <p15:clr>
            <a:srgbClr val="F26B43"/>
          </p15:clr>
        </p15:guide>
        <p15:guide id="61" orient="horz" pos="163">
          <p15:clr>
            <a:srgbClr val="F26B43"/>
          </p15:clr>
        </p15:guide>
        <p15:guide id="62" orient="horz" pos="4640">
          <p15:clr>
            <a:srgbClr val="F26B43"/>
          </p15:clr>
        </p15:guide>
        <p15:guide id="63" orient="horz" pos="4959">
          <p15:clr>
            <a:srgbClr val="F26B43"/>
          </p15:clr>
        </p15:guide>
        <p15:guide id="64" orient="horz" pos="5279">
          <p15:clr>
            <a:srgbClr val="F26B43"/>
          </p15:clr>
        </p15:guide>
        <p15:guide id="65" orient="horz" pos="5599">
          <p15:clr>
            <a:srgbClr val="F26B43"/>
          </p15:clr>
        </p15:guide>
        <p15:guide id="66" orient="horz" pos="5919">
          <p15:clr>
            <a:srgbClr val="F26B43"/>
          </p15:clr>
        </p15:guide>
        <p15:guide id="67" orient="horz" pos="6238">
          <p15:clr>
            <a:srgbClr val="F26B43"/>
          </p15:clr>
        </p15:guide>
        <p15:guide id="68" orient="horz" pos="6558">
          <p15:clr>
            <a:srgbClr val="F26B43"/>
          </p15:clr>
        </p15:guide>
        <p15:guide id="69" orient="horz" pos="6878">
          <p15:clr>
            <a:srgbClr val="F26B43"/>
          </p15:clr>
        </p15:guide>
        <p15:guide id="70" orient="horz" pos="7198">
          <p15:clr>
            <a:srgbClr val="F26B43"/>
          </p15:clr>
        </p15:guide>
        <p15:guide id="71" orient="horz" pos="7517">
          <p15:clr>
            <a:srgbClr val="F26B43"/>
          </p15:clr>
        </p15:guide>
        <p15:guide id="72" orient="horz" pos="7837">
          <p15:clr>
            <a:srgbClr val="F26B43"/>
          </p15:clr>
        </p15:guide>
        <p15:guide id="73" orient="horz" pos="8157">
          <p15:clr>
            <a:srgbClr val="F26B43"/>
          </p15:clr>
        </p15:guide>
        <p15:guide id="74" orient="horz" pos="84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hyperlink" Target="mailto:gorelova@yamoney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4.wdp"/><Relationship Id="rId5" Type="http://schemas.openxmlformats.org/officeDocument/2006/relationships/image" Target="../media/image11.png"/><Relationship Id="rId6" Type="http://schemas.openxmlformats.org/officeDocument/2006/relationships/image" Target="../media/image9.jpeg"/><Relationship Id="rId7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89606" y="2575606"/>
            <a:ext cx="10735200" cy="4600800"/>
          </a:xfrm>
        </p:spPr>
        <p:txBody>
          <a:bodyPr/>
          <a:lstStyle/>
          <a:p>
            <a:r>
              <a:rPr lang="ru-RU" dirty="0"/>
              <a:t>Электронные деньги и банки: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альтернативы и возможности </a:t>
            </a:r>
            <a:r>
              <a:rPr lang="ru-RU" dirty="0"/>
              <a:t>сотрудничества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z="1800" dirty="0" smtClean="0"/>
              <a:t>Юлия Горелова</a:t>
            </a:r>
          </a:p>
          <a:p>
            <a:r>
              <a:rPr lang="ru-RU" sz="1800" dirty="0" err="1" smtClean="0">
                <a:solidFill>
                  <a:srgbClr val="FF0000"/>
                </a:solidFill>
              </a:rPr>
              <a:t>Я</a:t>
            </a:r>
            <a:r>
              <a:rPr lang="ru-RU" sz="1800" dirty="0" err="1" smtClean="0"/>
              <a:t>ндекс.Деньги</a:t>
            </a:r>
            <a:endParaRPr lang="ru-RU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27872" y="1587391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911" y="1035982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690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986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1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5-04-21 в 11.1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1808806"/>
            <a:ext cx="123698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2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5-04-21 в 11.1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1808806"/>
            <a:ext cx="12369800" cy="38481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1606" y="3342406"/>
            <a:ext cx="2667606" cy="2556000"/>
          </a:xfrm>
          <a:prstGeom prst="ellipse">
            <a:avLst/>
          </a:prstGeom>
          <a:noFill/>
          <a:ln w="6032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78806" y="1297606"/>
            <a:ext cx="9457200" cy="5367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3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БАНКОВ-ЭКВАЙЕРОВ:</a:t>
            </a:r>
            <a:endParaRPr lang="ru-RU" sz="3000" u="none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8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367206" y="2320006"/>
            <a:ext cx="6901200" cy="1022400"/>
          </a:xfrm>
          <a:prstGeom prst="homePlate">
            <a:avLst/>
          </a:prstGeom>
          <a:solidFill>
            <a:srgbClr val="FF8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Одна интеграция – быстрый и заметный оборот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БАНКОВ-ЭКВАЙЕРОВ:</a:t>
            </a:r>
            <a:endParaRPr lang="ru-RU" sz="3000" u="none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0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367206" y="2320006"/>
            <a:ext cx="6901200" cy="1022400"/>
          </a:xfrm>
          <a:prstGeom prst="homePlate">
            <a:avLst/>
          </a:prstGeom>
          <a:solidFill>
            <a:srgbClr val="FF8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Одна интеграция – быстрый и заметный оборот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БАНКОВ-ЭКВАЙЕРОВ:</a:t>
            </a:r>
            <a:endParaRPr lang="ru-RU" sz="3000" u="none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67206" y="3598006"/>
            <a:ext cx="6901200" cy="1022400"/>
          </a:xfrm>
          <a:prstGeom prst="homePlate">
            <a:avLst/>
          </a:prstGeom>
          <a:solidFill>
            <a:srgbClr val="2C5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Расчеты с одним партнером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6410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367206" y="2320006"/>
            <a:ext cx="6901200" cy="1022400"/>
          </a:xfrm>
          <a:prstGeom prst="homePlate">
            <a:avLst/>
          </a:prstGeom>
          <a:solidFill>
            <a:srgbClr val="FF8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Одна интеграция – быстрый и заметный оборот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БАНКОВ-ЭКВАЙЕРОВ:</a:t>
            </a:r>
            <a:endParaRPr lang="ru-RU" sz="3000" u="none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67206" y="3598006"/>
            <a:ext cx="6901200" cy="1022400"/>
          </a:xfrm>
          <a:prstGeom prst="homePlate">
            <a:avLst/>
          </a:prstGeom>
          <a:solidFill>
            <a:srgbClr val="2C5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Расчеты с одним партнером</a:t>
            </a:r>
            <a:endParaRPr lang="ru-RU" sz="28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67206" y="4876006"/>
            <a:ext cx="6901200" cy="1022400"/>
          </a:xfrm>
          <a:prstGeom prst="homePlate">
            <a:avLst/>
          </a:prstGeom>
          <a:solidFill>
            <a:schemeClr val="bg2">
              <a:lumMod val="75000"/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Разделение рисков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6410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367206" y="2320006"/>
            <a:ext cx="6901200" cy="1022400"/>
          </a:xfrm>
          <a:prstGeom prst="homePlate">
            <a:avLst/>
          </a:prstGeom>
          <a:solidFill>
            <a:srgbClr val="FF8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Одна интеграция – быстрый и заметный оборот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БАНКОВ-ЭКВАЙЕРОВ:</a:t>
            </a:r>
            <a:endParaRPr lang="ru-RU" sz="3000" u="none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67206" y="3598006"/>
            <a:ext cx="6901200" cy="1022400"/>
          </a:xfrm>
          <a:prstGeom prst="homePlate">
            <a:avLst/>
          </a:prstGeom>
          <a:solidFill>
            <a:srgbClr val="2C5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Расчеты с одним партнером</a:t>
            </a:r>
            <a:endParaRPr lang="ru-RU" sz="28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67206" y="4876006"/>
            <a:ext cx="6901200" cy="1022400"/>
          </a:xfrm>
          <a:prstGeom prst="homePlate">
            <a:avLst/>
          </a:prstGeom>
          <a:solidFill>
            <a:schemeClr val="bg2">
              <a:lumMod val="75000"/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Разделение рисков</a:t>
            </a:r>
            <a:endParaRPr lang="ru-RU" sz="2800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367206" y="6154006"/>
            <a:ext cx="6901200" cy="1022400"/>
          </a:xfrm>
          <a:prstGeom prst="homePlate">
            <a:avLst/>
          </a:prstGeom>
          <a:solidFill>
            <a:srgbClr val="248F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Отсутствие затрат на поиск и привлечение клиентов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6410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367206" y="2320006"/>
            <a:ext cx="6901200" cy="1022400"/>
          </a:xfrm>
          <a:prstGeom prst="homePlate">
            <a:avLst/>
          </a:prstGeom>
          <a:solidFill>
            <a:srgbClr val="FF8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Одна интеграция – быстрый и заметный оборот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БАНКОВ-ЭКВАЙЕРОВ:</a:t>
            </a:r>
            <a:endParaRPr lang="ru-RU" sz="3000" u="none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67206" y="3598006"/>
            <a:ext cx="6901200" cy="1022400"/>
          </a:xfrm>
          <a:prstGeom prst="homePlate">
            <a:avLst/>
          </a:prstGeom>
          <a:solidFill>
            <a:srgbClr val="2C5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Расчеты с одним партнером</a:t>
            </a:r>
            <a:endParaRPr lang="ru-RU" sz="28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67206" y="4876006"/>
            <a:ext cx="6901200" cy="1022400"/>
          </a:xfrm>
          <a:prstGeom prst="homePlate">
            <a:avLst/>
          </a:prstGeom>
          <a:solidFill>
            <a:schemeClr val="bg2">
              <a:lumMod val="75000"/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Разделение рисков</a:t>
            </a:r>
            <a:endParaRPr lang="ru-RU" sz="2800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367206" y="6154006"/>
            <a:ext cx="6901200" cy="1022400"/>
          </a:xfrm>
          <a:prstGeom prst="homePlate">
            <a:avLst/>
          </a:prstGeom>
          <a:solidFill>
            <a:srgbClr val="248F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Отсутствие затрат на поиск и привлечение клиентов</a:t>
            </a:r>
            <a:endParaRPr lang="ru-RU" sz="2800" b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367206" y="7432006"/>
            <a:ext cx="6901200" cy="10224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и другие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8412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ЭЛЕКТРОННЫХ ДЕНЕГ:</a:t>
            </a:r>
          </a:p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ЛИЦЕ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FACILITATOR]</a:t>
            </a:r>
            <a:endParaRPr lang="ru-RU" sz="3000" u="none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1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367206" y="2320006"/>
            <a:ext cx="6901200" cy="1022400"/>
          </a:xfrm>
          <a:prstGeom prst="homePlate">
            <a:avLst/>
          </a:prstGeom>
          <a:solidFill>
            <a:srgbClr val="FF8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Дополнительный сервис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ЭЛЕКТРОННЫХ ДЕНЕГ:</a:t>
            </a:r>
          </a:p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ЛИЦЕ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FACILITATOR]</a:t>
            </a:r>
            <a:endParaRPr lang="ru-RU" sz="3000" u="none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3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667606" y="275206"/>
            <a:ext cx="4345200" cy="4345200"/>
            <a:chOff x="5223606" y="5642806"/>
            <a:chExt cx="4345200" cy="4345200"/>
          </a:xfrm>
        </p:grpSpPr>
        <p:sp>
          <p:nvSpPr>
            <p:cNvPr id="25" name="Овал 24"/>
            <p:cNvSpPr/>
            <p:nvPr/>
          </p:nvSpPr>
          <p:spPr>
            <a:xfrm>
              <a:off x="5223606" y="5642806"/>
              <a:ext cx="4345200" cy="434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Изображение 22" descr="Снимок экрана 2015-04-20 в 1.44.56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806" y="6409606"/>
              <a:ext cx="3195723" cy="2661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70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367206" y="2320006"/>
            <a:ext cx="6901200" cy="1022400"/>
          </a:xfrm>
          <a:prstGeom prst="homePlate">
            <a:avLst/>
          </a:prstGeom>
          <a:solidFill>
            <a:srgbClr val="FF8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Дополнительный сервис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ЭЛЕКТРОННЫХ ДЕНЕГ:</a:t>
            </a:r>
          </a:p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ЛИЦЕ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FACILITATOR]</a:t>
            </a:r>
            <a:endParaRPr lang="ru-RU" sz="3000" u="none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67206" y="3598006"/>
            <a:ext cx="6901200" cy="1022400"/>
          </a:xfrm>
          <a:prstGeom prst="homePlate">
            <a:avLst/>
          </a:prstGeom>
          <a:solidFill>
            <a:srgbClr val="2C5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Готовый продукт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133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367206" y="2320006"/>
            <a:ext cx="6901200" cy="1022400"/>
          </a:xfrm>
          <a:prstGeom prst="homePlate">
            <a:avLst/>
          </a:prstGeom>
          <a:solidFill>
            <a:srgbClr val="FF8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Дополнительный сервис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ЭЛЕКТРОННЫХ ДЕНЕГ:</a:t>
            </a:r>
          </a:p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ЛИЦЕ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FACILITATOR]</a:t>
            </a:r>
            <a:endParaRPr lang="ru-RU" sz="3000" u="none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67206" y="3598006"/>
            <a:ext cx="6901200" cy="1022400"/>
          </a:xfrm>
          <a:prstGeom prst="homePlate">
            <a:avLst/>
          </a:prstGeom>
          <a:solidFill>
            <a:srgbClr val="2C5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Готовый продукт</a:t>
            </a:r>
            <a:endParaRPr lang="ru-RU" sz="28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67206" y="4876006"/>
            <a:ext cx="6901200" cy="1022400"/>
          </a:xfrm>
          <a:prstGeom prst="homePlate">
            <a:avLst/>
          </a:prstGeom>
          <a:solidFill>
            <a:schemeClr val="bg2">
              <a:lumMod val="75000"/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Конвертация в пользователей ЭДС</a:t>
            </a:r>
          </a:p>
        </p:txBody>
      </p:sp>
    </p:spTree>
    <p:extLst>
      <p:ext uri="{BB962C8B-B14F-4D97-AF65-F5344CB8AC3E}">
        <p14:creationId xmlns:p14="http://schemas.microsoft.com/office/powerpoint/2010/main" val="419133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367206" y="2320006"/>
            <a:ext cx="6901200" cy="1022400"/>
          </a:xfrm>
          <a:prstGeom prst="homePlate">
            <a:avLst/>
          </a:prstGeom>
          <a:solidFill>
            <a:srgbClr val="FF8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Дополнительный сервис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ЭЛЕКТРОННЫХ ДЕНЕГ:</a:t>
            </a:r>
          </a:p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ЛИЦЕ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FACILITATOR]</a:t>
            </a:r>
            <a:endParaRPr lang="ru-RU" sz="3000" u="none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67206" y="3598006"/>
            <a:ext cx="6901200" cy="1022400"/>
          </a:xfrm>
          <a:prstGeom prst="homePlate">
            <a:avLst/>
          </a:prstGeom>
          <a:solidFill>
            <a:srgbClr val="2C5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Готовый продукт</a:t>
            </a:r>
            <a:endParaRPr lang="ru-RU" sz="28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67206" y="4876006"/>
            <a:ext cx="6901200" cy="1022400"/>
          </a:xfrm>
          <a:prstGeom prst="homePlate">
            <a:avLst/>
          </a:prstGeom>
          <a:solidFill>
            <a:schemeClr val="bg2">
              <a:lumMod val="75000"/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Конвертация в пользователей ЭДС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67206" y="6154006"/>
            <a:ext cx="6901200" cy="1022400"/>
          </a:xfrm>
          <a:prstGeom prst="homePlate">
            <a:avLst/>
          </a:prstGeom>
          <a:solidFill>
            <a:srgbClr val="248F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Стоимость</a:t>
            </a:r>
          </a:p>
        </p:txBody>
      </p:sp>
    </p:spTree>
    <p:extLst>
      <p:ext uri="{BB962C8B-B14F-4D97-AF65-F5344CB8AC3E}">
        <p14:creationId xmlns:p14="http://schemas.microsoft.com/office/powerpoint/2010/main" val="419133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10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06" y="786406"/>
            <a:ext cx="5703606" cy="8959513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367206" y="2320006"/>
            <a:ext cx="6901200" cy="1022400"/>
          </a:xfrm>
          <a:prstGeom prst="homePlate">
            <a:avLst/>
          </a:prstGeom>
          <a:solidFill>
            <a:srgbClr val="FF8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Дополнительный сервис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72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ЭЛЕКТРОННЫХ ДЕНЕГ:</a:t>
            </a:r>
          </a:p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ЛИЦЕ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FACILITATOR]</a:t>
            </a:r>
            <a:endParaRPr lang="ru-RU" sz="3000" u="none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67206" y="3598006"/>
            <a:ext cx="6901200" cy="1022400"/>
          </a:xfrm>
          <a:prstGeom prst="homePlate">
            <a:avLst/>
          </a:prstGeom>
          <a:solidFill>
            <a:srgbClr val="2C5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Готовый продукт</a:t>
            </a:r>
            <a:endParaRPr lang="ru-RU" sz="28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67206" y="4876006"/>
            <a:ext cx="6901200" cy="1022400"/>
          </a:xfrm>
          <a:prstGeom prst="homePlate">
            <a:avLst/>
          </a:prstGeom>
          <a:solidFill>
            <a:schemeClr val="bg2">
              <a:lumMod val="75000"/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Конвертация в пользователей ЭДС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67206" y="6154006"/>
            <a:ext cx="6901200" cy="1022400"/>
          </a:xfrm>
          <a:prstGeom prst="homePlate">
            <a:avLst/>
          </a:prstGeom>
          <a:solidFill>
            <a:srgbClr val="248F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Стоимость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67206" y="7432006"/>
            <a:ext cx="6901200" cy="10224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и другие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133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7872" y="1587391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911" y="1035982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690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986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400" y="588631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06" y="2064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по-прежнему:</a:t>
            </a:r>
          </a:p>
        </p:txBody>
      </p:sp>
    </p:spTree>
    <p:extLst>
      <p:ext uri="{BB962C8B-B14F-4D97-AF65-F5344CB8AC3E}">
        <p14:creationId xmlns:p14="http://schemas.microsoft.com/office/powerpoint/2010/main" val="237630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7872" y="1587391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911" y="1035982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690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986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400" y="588631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06" y="2064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по-прежнему: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0" y="3086806"/>
            <a:ext cx="11358006" cy="1022400"/>
          </a:xfrm>
          <a:prstGeom prst="homePlate">
            <a:avLst>
              <a:gd name="adj" fmla="val 36847"/>
            </a:avLst>
          </a:prstGeom>
          <a:noFill/>
          <a:ln w="98425">
            <a:solidFill>
              <a:srgbClr val="F5D4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67206" y="30868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4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</a:t>
            </a:r>
          </a:p>
        </p:txBody>
      </p:sp>
    </p:spTree>
    <p:extLst>
      <p:ext uri="{BB962C8B-B14F-4D97-AF65-F5344CB8AC3E}">
        <p14:creationId xmlns:p14="http://schemas.microsoft.com/office/powerpoint/2010/main" val="224620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7872" y="1587391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911" y="1035982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690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986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400" y="588631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06" y="2064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по-прежнему: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0" y="3086806"/>
            <a:ext cx="11358006" cy="1022400"/>
          </a:xfrm>
          <a:prstGeom prst="homePlate">
            <a:avLst>
              <a:gd name="adj" fmla="val 36847"/>
            </a:avLst>
          </a:prstGeom>
          <a:noFill/>
          <a:ln w="98425">
            <a:solidFill>
              <a:srgbClr val="F5D4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67206" y="30868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4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64806"/>
            <a:ext cx="11358006" cy="1022400"/>
            <a:chOff x="0" y="4364806"/>
            <a:chExt cx="11358006" cy="1022400"/>
          </a:xfrm>
        </p:grpSpPr>
        <p:sp>
          <p:nvSpPr>
            <p:cNvPr id="27" name="Пятиугольник 26"/>
            <p:cNvSpPr/>
            <p:nvPr/>
          </p:nvSpPr>
          <p:spPr>
            <a:xfrm>
              <a:off x="0" y="4364806"/>
              <a:ext cx="11358006" cy="1022400"/>
            </a:xfrm>
            <a:prstGeom prst="homePlate">
              <a:avLst>
                <a:gd name="adj" fmla="val 36847"/>
              </a:avLst>
            </a:prstGeom>
            <a:noFill/>
            <a:ln w="98425">
              <a:solidFill>
                <a:srgbClr val="F5D4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7206" y="4364806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indent="0" algn="l">
                <a:buClr>
                  <a:schemeClr val="tx2"/>
                </a:buClr>
                <a:buFont typeface="Impact" panose="020B0806030902050204" pitchFamily="34" charset="0"/>
                <a:buNone/>
              </a:pPr>
              <a:r>
                <a:rPr lang="ru-RU" sz="4200" u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Вывод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08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7872" y="1587391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911" y="1035982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690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986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400" y="588631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06" y="2064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по-прежнему: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0" y="3086806"/>
            <a:ext cx="11358006" cy="1022400"/>
          </a:xfrm>
          <a:prstGeom prst="homePlate">
            <a:avLst>
              <a:gd name="adj" fmla="val 36847"/>
            </a:avLst>
          </a:prstGeom>
          <a:noFill/>
          <a:ln w="98425">
            <a:solidFill>
              <a:srgbClr val="F5D4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67206" y="30868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4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64806"/>
            <a:ext cx="11358006" cy="1022400"/>
            <a:chOff x="0" y="4364806"/>
            <a:chExt cx="11358006" cy="1022400"/>
          </a:xfrm>
        </p:grpSpPr>
        <p:sp>
          <p:nvSpPr>
            <p:cNvPr id="27" name="Пятиугольник 26"/>
            <p:cNvSpPr/>
            <p:nvPr/>
          </p:nvSpPr>
          <p:spPr>
            <a:xfrm>
              <a:off x="0" y="4364806"/>
              <a:ext cx="11358006" cy="1022400"/>
            </a:xfrm>
            <a:prstGeom prst="homePlate">
              <a:avLst>
                <a:gd name="adj" fmla="val 36847"/>
              </a:avLst>
            </a:prstGeom>
            <a:noFill/>
            <a:ln w="98425">
              <a:solidFill>
                <a:srgbClr val="F5D4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7206" y="4364806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indent="0" algn="l">
                <a:buClr>
                  <a:schemeClr val="tx2"/>
                </a:buClr>
                <a:buFont typeface="Impact" panose="020B0806030902050204" pitchFamily="34" charset="0"/>
                <a:buNone/>
              </a:pPr>
              <a:r>
                <a:rPr lang="ru-RU" sz="4200" u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Вывод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-14935" y="5642806"/>
            <a:ext cx="11358006" cy="1022400"/>
            <a:chOff x="0" y="4364806"/>
            <a:chExt cx="11358006" cy="1022400"/>
          </a:xfrm>
        </p:grpSpPr>
        <p:sp>
          <p:nvSpPr>
            <p:cNvPr id="31" name="Пятиугольник 30"/>
            <p:cNvSpPr/>
            <p:nvPr/>
          </p:nvSpPr>
          <p:spPr>
            <a:xfrm>
              <a:off x="0" y="4364806"/>
              <a:ext cx="11358006" cy="1022400"/>
            </a:xfrm>
            <a:prstGeom prst="homePlate">
              <a:avLst>
                <a:gd name="adj" fmla="val 36847"/>
              </a:avLst>
            </a:prstGeom>
            <a:noFill/>
            <a:ln w="98425">
              <a:solidFill>
                <a:srgbClr val="F5D4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7206" y="4364806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indent="0" algn="l">
                <a:buClr>
                  <a:schemeClr val="tx2"/>
                </a:buClr>
                <a:buFont typeface="Impact" panose="020B0806030902050204" pitchFamily="34" charset="0"/>
                <a:buNone/>
              </a:pPr>
              <a:r>
                <a:rPr lang="ru-RU" sz="4200" u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Агентские схемы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08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7872" y="1587391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911" y="1035982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690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986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400" y="588631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06" y="2064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по-прежнему: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0" y="3086806"/>
            <a:ext cx="11358006" cy="1022400"/>
          </a:xfrm>
          <a:prstGeom prst="homePlate">
            <a:avLst>
              <a:gd name="adj" fmla="val 36847"/>
            </a:avLst>
          </a:prstGeom>
          <a:noFill/>
          <a:ln w="98425">
            <a:solidFill>
              <a:srgbClr val="F5D4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67206" y="30868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4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64806"/>
            <a:ext cx="11358006" cy="1022400"/>
            <a:chOff x="0" y="4364806"/>
            <a:chExt cx="11358006" cy="1022400"/>
          </a:xfrm>
        </p:grpSpPr>
        <p:sp>
          <p:nvSpPr>
            <p:cNvPr id="27" name="Пятиугольник 26"/>
            <p:cNvSpPr/>
            <p:nvPr/>
          </p:nvSpPr>
          <p:spPr>
            <a:xfrm>
              <a:off x="0" y="4364806"/>
              <a:ext cx="11358006" cy="1022400"/>
            </a:xfrm>
            <a:prstGeom prst="homePlate">
              <a:avLst>
                <a:gd name="adj" fmla="val 36847"/>
              </a:avLst>
            </a:prstGeom>
            <a:noFill/>
            <a:ln w="98425">
              <a:solidFill>
                <a:srgbClr val="F5D4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7206" y="4364806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indent="0" algn="l">
                <a:buClr>
                  <a:schemeClr val="tx2"/>
                </a:buClr>
                <a:buFont typeface="Impact" panose="020B0806030902050204" pitchFamily="34" charset="0"/>
                <a:buNone/>
              </a:pPr>
              <a:r>
                <a:rPr lang="ru-RU" sz="4200" u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Вывод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-14935" y="5642806"/>
            <a:ext cx="11358006" cy="1022400"/>
            <a:chOff x="0" y="4364806"/>
            <a:chExt cx="11358006" cy="1022400"/>
          </a:xfrm>
        </p:grpSpPr>
        <p:sp>
          <p:nvSpPr>
            <p:cNvPr id="31" name="Пятиугольник 30"/>
            <p:cNvSpPr/>
            <p:nvPr/>
          </p:nvSpPr>
          <p:spPr>
            <a:xfrm>
              <a:off x="0" y="4364806"/>
              <a:ext cx="11358006" cy="1022400"/>
            </a:xfrm>
            <a:prstGeom prst="homePlate">
              <a:avLst>
                <a:gd name="adj" fmla="val 36847"/>
              </a:avLst>
            </a:prstGeom>
            <a:noFill/>
            <a:ln w="98425">
              <a:solidFill>
                <a:srgbClr val="F5D4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7206" y="4364806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indent="0" algn="l">
                <a:buClr>
                  <a:schemeClr val="tx2"/>
                </a:buClr>
                <a:buFont typeface="Impact" panose="020B0806030902050204" pitchFamily="34" charset="0"/>
                <a:buNone/>
              </a:pPr>
              <a:r>
                <a:rPr lang="ru-RU" sz="4200" u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Агентские схемы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0" y="6920806"/>
            <a:ext cx="11358006" cy="1022400"/>
            <a:chOff x="0" y="4364806"/>
            <a:chExt cx="11358006" cy="1022400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0" y="4364806"/>
              <a:ext cx="11358006" cy="1022400"/>
            </a:xfrm>
            <a:prstGeom prst="homePlate">
              <a:avLst>
                <a:gd name="adj" fmla="val 36847"/>
              </a:avLst>
            </a:prstGeom>
            <a:noFill/>
            <a:ln w="98425">
              <a:solidFill>
                <a:srgbClr val="F5D4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206" y="4364806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indent="0" algn="l">
                <a:buClr>
                  <a:schemeClr val="tx2"/>
                </a:buClr>
                <a:buFont typeface="Impact" panose="020B0806030902050204" pitchFamily="34" charset="0"/>
                <a:buNone/>
              </a:pPr>
              <a:r>
                <a:rPr lang="ru-RU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Ко-брэнды</a:t>
              </a:r>
              <a:endParaRPr lang="ru-RU" sz="4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70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7872" y="1587391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911" y="1035982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690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986" y="10694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400" y="588631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06" y="2064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3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по-прежнему: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0" y="3086806"/>
            <a:ext cx="11358006" cy="1022400"/>
          </a:xfrm>
          <a:prstGeom prst="homePlate">
            <a:avLst>
              <a:gd name="adj" fmla="val 36847"/>
            </a:avLst>
          </a:prstGeom>
          <a:noFill/>
          <a:ln w="98425">
            <a:solidFill>
              <a:srgbClr val="F5D4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67206" y="30868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4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364806"/>
            <a:ext cx="11358006" cy="1022400"/>
            <a:chOff x="0" y="4364806"/>
            <a:chExt cx="11358006" cy="1022400"/>
          </a:xfrm>
        </p:grpSpPr>
        <p:sp>
          <p:nvSpPr>
            <p:cNvPr id="27" name="Пятиугольник 26"/>
            <p:cNvSpPr/>
            <p:nvPr/>
          </p:nvSpPr>
          <p:spPr>
            <a:xfrm>
              <a:off x="0" y="4364806"/>
              <a:ext cx="11358006" cy="1022400"/>
            </a:xfrm>
            <a:prstGeom prst="homePlate">
              <a:avLst>
                <a:gd name="adj" fmla="val 36847"/>
              </a:avLst>
            </a:prstGeom>
            <a:noFill/>
            <a:ln w="98425">
              <a:solidFill>
                <a:srgbClr val="F5D4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7206" y="4364806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indent="0" algn="l">
                <a:buClr>
                  <a:schemeClr val="tx2"/>
                </a:buClr>
                <a:buFont typeface="Impact" panose="020B0806030902050204" pitchFamily="34" charset="0"/>
                <a:buNone/>
              </a:pPr>
              <a:r>
                <a:rPr lang="ru-RU" sz="4200" u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Вывод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-14935" y="5642806"/>
            <a:ext cx="11358006" cy="1022400"/>
            <a:chOff x="0" y="4364806"/>
            <a:chExt cx="11358006" cy="1022400"/>
          </a:xfrm>
        </p:grpSpPr>
        <p:sp>
          <p:nvSpPr>
            <p:cNvPr id="31" name="Пятиугольник 30"/>
            <p:cNvSpPr/>
            <p:nvPr/>
          </p:nvSpPr>
          <p:spPr>
            <a:xfrm>
              <a:off x="0" y="4364806"/>
              <a:ext cx="11358006" cy="1022400"/>
            </a:xfrm>
            <a:prstGeom prst="homePlate">
              <a:avLst>
                <a:gd name="adj" fmla="val 36847"/>
              </a:avLst>
            </a:prstGeom>
            <a:noFill/>
            <a:ln w="98425">
              <a:solidFill>
                <a:srgbClr val="F5D4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7206" y="4364806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indent="0" algn="l">
                <a:buClr>
                  <a:schemeClr val="tx2"/>
                </a:buClr>
                <a:buFont typeface="Impact" panose="020B0806030902050204" pitchFamily="34" charset="0"/>
                <a:buNone/>
              </a:pPr>
              <a:r>
                <a:rPr lang="ru-RU" sz="4200" u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Агентские схемы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0" y="6920806"/>
            <a:ext cx="11358006" cy="1022400"/>
            <a:chOff x="0" y="4364806"/>
            <a:chExt cx="11358006" cy="1022400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0" y="4364806"/>
              <a:ext cx="11358006" cy="1022400"/>
            </a:xfrm>
            <a:prstGeom prst="homePlate">
              <a:avLst>
                <a:gd name="adj" fmla="val 36847"/>
              </a:avLst>
            </a:prstGeom>
            <a:noFill/>
            <a:ln w="98425">
              <a:solidFill>
                <a:srgbClr val="F5D4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206" y="4364806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indent="0" algn="l">
                <a:buClr>
                  <a:schemeClr val="tx2"/>
                </a:buClr>
                <a:buFont typeface="Impact" panose="020B0806030902050204" pitchFamily="34" charset="0"/>
                <a:buNone/>
              </a:pPr>
              <a:r>
                <a:rPr lang="ru-RU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Ко-брэнды</a:t>
              </a:r>
              <a:endParaRPr lang="ru-RU" sz="4200" u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0" y="8198806"/>
            <a:ext cx="11358006" cy="1022400"/>
            <a:chOff x="0" y="4364806"/>
            <a:chExt cx="11358006" cy="1022400"/>
          </a:xfrm>
        </p:grpSpPr>
        <p:sp>
          <p:nvSpPr>
            <p:cNvPr id="37" name="Пятиугольник 36"/>
            <p:cNvSpPr/>
            <p:nvPr/>
          </p:nvSpPr>
          <p:spPr>
            <a:xfrm>
              <a:off x="0" y="4364806"/>
              <a:ext cx="11358006" cy="1022400"/>
            </a:xfrm>
            <a:prstGeom prst="homePlate">
              <a:avLst>
                <a:gd name="adj" fmla="val 36847"/>
              </a:avLst>
            </a:prstGeom>
            <a:noFill/>
            <a:ln w="98425">
              <a:solidFill>
                <a:srgbClr val="F5D4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7206" y="4364806"/>
              <a:ext cx="914400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indent="0" algn="l">
                <a:buClr>
                  <a:schemeClr val="tx2"/>
                </a:buClr>
                <a:buFont typeface="Impact" panose="020B0806030902050204" pitchFamily="34" charset="0"/>
                <a:buNone/>
              </a:pPr>
              <a:r>
                <a:rPr lang="ru-RU" sz="4200" u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другие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91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501606" y="5642806"/>
            <a:ext cx="3578400" cy="3578400"/>
            <a:chOff x="2156406" y="530806"/>
            <a:chExt cx="3578400" cy="3578400"/>
          </a:xfrm>
        </p:grpSpPr>
        <p:sp>
          <p:nvSpPr>
            <p:cNvPr id="13" name="Овал 12"/>
            <p:cNvSpPr/>
            <p:nvPr/>
          </p:nvSpPr>
          <p:spPr>
            <a:xfrm>
              <a:off x="2156406" y="530806"/>
              <a:ext cx="3578400" cy="3578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Изображение 8" descr="Снимок экрана 2015-04-20 в 1.31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376" y="1297606"/>
              <a:ext cx="2882429" cy="20448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667606" y="275206"/>
            <a:ext cx="4345200" cy="4345200"/>
            <a:chOff x="5223606" y="5642806"/>
            <a:chExt cx="4345200" cy="4345200"/>
          </a:xfrm>
        </p:grpSpPr>
        <p:sp>
          <p:nvSpPr>
            <p:cNvPr id="25" name="Овал 24"/>
            <p:cNvSpPr/>
            <p:nvPr/>
          </p:nvSpPr>
          <p:spPr>
            <a:xfrm>
              <a:off x="5223606" y="5642806"/>
              <a:ext cx="4345200" cy="434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Изображение 22" descr="Снимок экрана 2015-04-20 в 1.44.56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806" y="6409606"/>
              <a:ext cx="3195723" cy="2661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43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5-04-21 в 20.3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06" y="530806"/>
            <a:ext cx="5283200" cy="89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5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5-04-21 в 20.4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"/>
            <a:ext cx="13003213" cy="67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7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5-04-21 в 20.3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06"/>
            <a:ext cx="13003213" cy="7393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39071" y="19123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endParaRPr lang="ru-RU" sz="3000" u="none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7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33</a:t>
            </a:fld>
            <a:endParaRPr lang="ru-RU"/>
          </a:p>
        </p:txBody>
      </p:sp>
      <p:pic>
        <p:nvPicPr>
          <p:cNvPr id="2" name="Изображение 1" descr="Снимок экрана 2015-04-21 в 9.5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13" y="646113"/>
            <a:ext cx="7200900" cy="910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06" y="18088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indent="0" algn="l">
              <a:buClr>
                <a:schemeClr val="tx2"/>
              </a:buClr>
              <a:buFont typeface="Impact" panose="020B0806030902050204" pitchFamily="34" charset="0"/>
              <a:buNone/>
            </a:pP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  <a:endParaRPr lang="ru-RU" sz="5400" u="none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06" y="5387206"/>
            <a:ext cx="6499225" cy="30700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Юлия Горелова</a:t>
            </a:r>
          </a:p>
          <a:p>
            <a:endParaRPr lang="ru-RU" dirty="0" smtClean="0"/>
          </a:p>
          <a:p>
            <a:r>
              <a:rPr lang="ru-RU" dirty="0" smtClean="0"/>
              <a:t>Заместитель Директора Департамента развития платежного бизнеса 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chemeClr val="bg2"/>
                </a:solidFill>
              </a:rPr>
              <a:t>Я</a:t>
            </a:r>
            <a:r>
              <a:rPr lang="ru-RU" dirty="0" err="1" smtClean="0"/>
              <a:t>ндекс.Деньги</a:t>
            </a:r>
            <a:endParaRPr lang="ru-RU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gorelova@yamoney.ru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70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501606" y="5642806"/>
            <a:ext cx="3578400" cy="3578400"/>
            <a:chOff x="2156406" y="530806"/>
            <a:chExt cx="3578400" cy="3578400"/>
          </a:xfrm>
        </p:grpSpPr>
        <p:sp>
          <p:nvSpPr>
            <p:cNvPr id="13" name="Овал 12"/>
            <p:cNvSpPr/>
            <p:nvPr/>
          </p:nvSpPr>
          <p:spPr>
            <a:xfrm>
              <a:off x="2156406" y="530806"/>
              <a:ext cx="3578400" cy="3578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Изображение 8" descr="Снимок экрана 2015-04-20 в 1.31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376" y="1297606"/>
              <a:ext cx="2882429" cy="2044800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524006" y="530806"/>
            <a:ext cx="4856400" cy="4856400"/>
            <a:chOff x="622806" y="4364806"/>
            <a:chExt cx="5112000" cy="5112000"/>
          </a:xfrm>
        </p:grpSpPr>
        <p:sp>
          <p:nvSpPr>
            <p:cNvPr id="20" name="Овал 19"/>
            <p:cNvSpPr/>
            <p:nvPr/>
          </p:nvSpPr>
          <p:spPr>
            <a:xfrm>
              <a:off x="622806" y="4364806"/>
              <a:ext cx="5112000" cy="51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Изображение 11" descr="Снимок экрана 2015-04-19 в 21.39.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006" y="5558764"/>
              <a:ext cx="4089600" cy="274492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667606" y="275206"/>
            <a:ext cx="4345200" cy="4345200"/>
            <a:chOff x="5223606" y="5642806"/>
            <a:chExt cx="4345200" cy="4345200"/>
          </a:xfrm>
        </p:grpSpPr>
        <p:sp>
          <p:nvSpPr>
            <p:cNvPr id="25" name="Овал 24"/>
            <p:cNvSpPr/>
            <p:nvPr/>
          </p:nvSpPr>
          <p:spPr>
            <a:xfrm>
              <a:off x="5223606" y="5642806"/>
              <a:ext cx="4345200" cy="434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Изображение 22" descr="Снимок экрана 2015-04-20 в 1.44.56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806" y="6409606"/>
              <a:ext cx="3195723" cy="2661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43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501606" y="5642806"/>
            <a:ext cx="3578400" cy="3578400"/>
            <a:chOff x="2156406" y="530806"/>
            <a:chExt cx="3578400" cy="3578400"/>
          </a:xfrm>
        </p:grpSpPr>
        <p:sp>
          <p:nvSpPr>
            <p:cNvPr id="13" name="Овал 12"/>
            <p:cNvSpPr/>
            <p:nvPr/>
          </p:nvSpPr>
          <p:spPr>
            <a:xfrm>
              <a:off x="2156406" y="530806"/>
              <a:ext cx="3578400" cy="3578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Изображение 8" descr="Снимок экрана 2015-04-20 в 1.31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376" y="1297606"/>
              <a:ext cx="2882429" cy="204480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67206" y="4620406"/>
            <a:ext cx="5112000" cy="4856400"/>
            <a:chOff x="6501606" y="2831206"/>
            <a:chExt cx="5878800" cy="5623200"/>
          </a:xfrm>
        </p:grpSpPr>
        <p:sp>
          <p:nvSpPr>
            <p:cNvPr id="16" name="Овал 15"/>
            <p:cNvSpPr/>
            <p:nvPr/>
          </p:nvSpPr>
          <p:spPr>
            <a:xfrm>
              <a:off x="6501606" y="2831206"/>
              <a:ext cx="5878800" cy="562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Изображение 2" descr="Снимок экрана 2015-04-20 в 1.26.29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406" y="4037480"/>
              <a:ext cx="4467200" cy="3213649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524006" y="530806"/>
            <a:ext cx="4856400" cy="4856400"/>
            <a:chOff x="622806" y="4364806"/>
            <a:chExt cx="5112000" cy="5112000"/>
          </a:xfrm>
        </p:grpSpPr>
        <p:sp>
          <p:nvSpPr>
            <p:cNvPr id="20" name="Овал 19"/>
            <p:cNvSpPr/>
            <p:nvPr/>
          </p:nvSpPr>
          <p:spPr>
            <a:xfrm>
              <a:off x="622806" y="4364806"/>
              <a:ext cx="5112000" cy="51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Изображение 11" descr="Снимок экрана 2015-04-19 в 21.39.0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006" y="5558764"/>
              <a:ext cx="4089600" cy="274492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667606" y="275206"/>
            <a:ext cx="4345200" cy="4345200"/>
            <a:chOff x="5223606" y="5642806"/>
            <a:chExt cx="4345200" cy="4345200"/>
          </a:xfrm>
        </p:grpSpPr>
        <p:sp>
          <p:nvSpPr>
            <p:cNvPr id="25" name="Овал 24"/>
            <p:cNvSpPr/>
            <p:nvPr/>
          </p:nvSpPr>
          <p:spPr>
            <a:xfrm>
              <a:off x="5223606" y="5642806"/>
              <a:ext cx="4345200" cy="434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Изображение 22" descr="Снимок экрана 2015-04-20 в 1.44.56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806" y="6409606"/>
              <a:ext cx="3195723" cy="2661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43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Снимок экрана 2015-04-20 в 0.2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88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1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Снимок экрана 2015-04-19 в 23.53.43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8601150"/>
          </a:xfrm>
          <a:prstGeom prst="rect">
            <a:avLst/>
          </a:prstGeom>
        </p:spPr>
      </p:pic>
      <p:pic>
        <p:nvPicPr>
          <p:cNvPr id="3" name="Изображение 2" descr="Снимок экрана 2015-04-19 в 22.3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6" y="786406"/>
            <a:ext cx="7004372" cy="43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3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5-04-20 в 0.15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6" y="1042006"/>
            <a:ext cx="77978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3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134006" y="1297606"/>
            <a:ext cx="9944100" cy="6299200"/>
            <a:chOff x="0" y="0"/>
            <a:chExt cx="9944100" cy="6299200"/>
          </a:xfrm>
        </p:grpSpPr>
        <p:pic>
          <p:nvPicPr>
            <p:cNvPr id="5" name="Изображение 4" descr="Снимок экрана 2015-04-19 в 23.55.37.png"/>
            <p:cNvPicPr>
              <a:picLocks noChangeAspect="1"/>
            </p:cNvPicPr>
            <p:nvPr/>
          </p:nvPicPr>
          <p:blipFill>
            <a:blip r:embed="rId2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44100" cy="6299200"/>
            </a:xfrm>
            <a:prstGeom prst="rect">
              <a:avLst/>
            </a:prstGeom>
          </p:spPr>
        </p:pic>
        <p:pic>
          <p:nvPicPr>
            <p:cNvPr id="8" name="Изображение 7" descr="Снимок экрана 2015-04-19 в 23.56.03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6000"/>
                      </a14:imgEffect>
                      <a14:imgEffect>
                        <a14:saturation sat="252000"/>
                      </a14:imgEffect>
                      <a14:imgEffect>
                        <a14:brightnessContrast contras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606" y="1042006"/>
              <a:ext cx="7277100" cy="146050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622806" y="2064406"/>
            <a:ext cx="11502000" cy="1789200"/>
          </a:xfrm>
          <a:prstGeom prst="rect">
            <a:avLst/>
          </a:prstGeom>
          <a:noFill/>
          <a:ln w="66675">
            <a:solidFill>
              <a:srgbClr val="FFE7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3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andex">
  <a:themeElements>
    <a:clrScheme name="Yandex">
      <a:dk1>
        <a:sysClr val="windowText" lastClr="000000"/>
      </a:dk1>
      <a:lt1>
        <a:sysClr val="window" lastClr="FFFFFF"/>
      </a:lt1>
      <a:dk2>
        <a:srgbClr val="FFCC00"/>
      </a:dk2>
      <a:lt2>
        <a:srgbClr val="FF0000"/>
      </a:lt2>
      <a:accent1>
        <a:srgbClr val="3878BE"/>
      </a:accent1>
      <a:accent2>
        <a:srgbClr val="8FD541"/>
      </a:accent2>
      <a:accent3>
        <a:srgbClr val="72C3E0"/>
      </a:accent3>
      <a:accent4>
        <a:srgbClr val="FC6867"/>
      </a:accent4>
      <a:accent5>
        <a:srgbClr val="FB7600"/>
      </a:accent5>
      <a:accent6>
        <a:srgbClr val="9E64A9"/>
      </a:accent6>
      <a:hlink>
        <a:srgbClr val="3878BE"/>
      </a:hlink>
      <a:folHlink>
        <a:srgbClr val="3878BE"/>
      </a:folHlink>
    </a:clrScheme>
    <a:fontScheme name="Yandex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noAutofit/>
      </a:bodyPr>
      <a:lstStyle>
        <a:defPPr marL="0" indent="0" algn="l">
          <a:buClr>
            <a:schemeClr val="tx2"/>
          </a:buClr>
          <a:buFont typeface="Impact" panose="020B0806030902050204" pitchFamily="34" charset="0"/>
          <a:buNone/>
          <a:defRPr sz="3000" u="none" baseline="0"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Yandex" id="{FBC09EDE-4B22-4643-BDAD-AEA0103939DE}" vid="{06F7D2BB-08D9-4E72-BC65-56BC9B1497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Yandex</Template>
  <TotalTime>10232</TotalTime>
  <Words>279</Words>
  <Application>Microsoft Macintosh PowerPoint</Application>
  <PresentationFormat>Другой</PresentationFormat>
  <Paragraphs>81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Yandex</vt:lpstr>
      <vt:lpstr>Электронные деньги и банки:  альтернативы и возможности сотрудничества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presentation</dc:creator>
  <cp:lastModifiedBy>Yulia Gorelova</cp:lastModifiedBy>
  <cp:revision>172</cp:revision>
  <dcterms:created xsi:type="dcterms:W3CDTF">2014-09-19T11:08:16Z</dcterms:created>
  <dcterms:modified xsi:type="dcterms:W3CDTF">2015-04-22T04:36:34Z</dcterms:modified>
</cp:coreProperties>
</file>