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2" r:id="rId1"/>
  </p:sldMasterIdLst>
  <p:notesMasterIdLst>
    <p:notesMasterId r:id="rId7"/>
  </p:notesMasterIdLst>
  <p:handoutMasterIdLst>
    <p:handoutMasterId r:id="rId8"/>
  </p:handoutMasterIdLst>
  <p:sldIdLst>
    <p:sldId id="353" r:id="rId2"/>
    <p:sldId id="428" r:id="rId3"/>
    <p:sldId id="360" r:id="rId4"/>
    <p:sldId id="427" r:id="rId5"/>
    <p:sldId id="411" r:id="rId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99"/>
    <a:srgbClr val="660066"/>
    <a:srgbClr val="006600"/>
    <a:srgbClr val="FFFF66"/>
    <a:srgbClr val="FF6600"/>
    <a:srgbClr val="FF9900"/>
    <a:srgbClr val="3333CC"/>
    <a:srgbClr val="000066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89" autoAdjust="0"/>
    <p:restoredTop sz="89946" autoAdjust="0"/>
  </p:normalViewPr>
  <p:slideViewPr>
    <p:cSldViewPr>
      <p:cViewPr>
        <p:scale>
          <a:sx n="80" d="100"/>
          <a:sy n="80" d="100"/>
        </p:scale>
        <p:origin x="-123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492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2076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182CCB-8E5C-4F18-81F5-D7C9F0926521}" type="doc">
      <dgm:prSet loTypeId="urn:microsoft.com/office/officeart/2005/8/layout/cycle2" loCatId="cycle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502FCFC9-7D6C-4E63-9068-2BB0CB905FC7}">
      <dgm:prSet phldrT="[Text]" custT="1"/>
      <dgm:spPr/>
      <dgm:t>
        <a:bodyPr/>
        <a:lstStyle/>
        <a:p>
          <a:r>
            <a:rPr lang="en-US" sz="2000" b="1" dirty="0" smtClean="0">
              <a:solidFill>
                <a:srgbClr val="3333CC"/>
              </a:solidFill>
            </a:rPr>
            <a:t> </a:t>
          </a:r>
          <a:r>
            <a:rPr lang="ru-RU" sz="1600" b="1" dirty="0" smtClean="0">
              <a:solidFill>
                <a:srgbClr val="3333CC"/>
              </a:solidFill>
            </a:rPr>
            <a:t>ФИНАНСОВЫЕ АСПЕКТЫ</a:t>
          </a:r>
          <a:r>
            <a:rPr lang="en-US" sz="1600" b="1" dirty="0" smtClean="0">
              <a:solidFill>
                <a:schemeClr val="tx1"/>
              </a:solidFill>
            </a:rPr>
            <a:t>:  </a:t>
          </a:r>
          <a:r>
            <a:rPr lang="en-US" sz="1600" b="1" dirty="0" smtClean="0">
              <a:solidFill>
                <a:schemeClr val="bg1"/>
              </a:solidFill>
            </a:rPr>
            <a:t>(A) </a:t>
          </a:r>
          <a:r>
            <a:rPr lang="ru-RU" sz="1600" b="1" dirty="0" smtClean="0">
              <a:solidFill>
                <a:schemeClr val="bg1"/>
              </a:solidFill>
            </a:rPr>
            <a:t>установление консервативного финансового базового уровня с учетом достаточности средств/резервов</a:t>
          </a:r>
          <a:r>
            <a:rPr lang="en-US" sz="1600" b="1" dirty="0" smtClean="0">
              <a:solidFill>
                <a:schemeClr val="bg1"/>
              </a:solidFill>
            </a:rPr>
            <a:t>, (B) </a:t>
          </a:r>
          <a:r>
            <a:rPr lang="ru-RU" sz="1600" b="1" dirty="0" smtClean="0">
              <a:solidFill>
                <a:schemeClr val="bg1"/>
              </a:solidFill>
            </a:rPr>
            <a:t>оценка портфельных/кредитных рисков по видам клиентов/отраслей</a:t>
          </a:r>
          <a:r>
            <a:rPr lang="en-US" sz="1600" b="1" dirty="0" smtClean="0">
              <a:solidFill>
                <a:schemeClr val="bg1"/>
              </a:solidFill>
            </a:rPr>
            <a:t>, (C) </a:t>
          </a:r>
          <a:r>
            <a:rPr lang="ru-RU" sz="1600" b="1" dirty="0" smtClean="0">
              <a:solidFill>
                <a:schemeClr val="bg1"/>
              </a:solidFill>
            </a:rPr>
            <a:t>планирование источников финансирования и их стабильности/надежности</a:t>
          </a:r>
          <a:endParaRPr lang="en-US" sz="1600" b="1" dirty="0" smtClean="0"/>
        </a:p>
      </dgm:t>
    </dgm:pt>
    <dgm:pt modelId="{C68EB9D9-689B-40B0-94A9-87B5804DC1AD}" type="parTrans" cxnId="{BDC49744-47BD-4DC3-B009-4D6D19393C9D}">
      <dgm:prSet/>
      <dgm:spPr/>
      <dgm:t>
        <a:bodyPr/>
        <a:lstStyle/>
        <a:p>
          <a:endParaRPr lang="en-US"/>
        </a:p>
      </dgm:t>
    </dgm:pt>
    <dgm:pt modelId="{2168BE87-B246-4109-B269-2489DDB209A7}" type="sibTrans" cxnId="{BDC49744-47BD-4DC3-B009-4D6D19393C9D}">
      <dgm:prSet/>
      <dgm:spPr/>
      <dgm:t>
        <a:bodyPr/>
        <a:lstStyle/>
        <a:p>
          <a:endParaRPr lang="en-US"/>
        </a:p>
      </dgm:t>
    </dgm:pt>
    <dgm:pt modelId="{35EBCD27-5624-4F4E-91E2-0E3115F4CF5C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ru-RU" sz="1600" u="none" dirty="0" smtClean="0">
              <a:solidFill>
                <a:srgbClr val="0033CC"/>
              </a:solidFill>
            </a:rPr>
            <a:t>УПРАВЛЕНИЕ РИСКАМИ:</a:t>
          </a:r>
          <a:endParaRPr lang="en-US" sz="1600" dirty="0" smtClean="0"/>
        </a:p>
        <a:p>
          <a:pPr>
            <a:spcAft>
              <a:spcPts val="0"/>
            </a:spcAft>
          </a:pPr>
          <a:r>
            <a:rPr lang="en-US" sz="1600" dirty="0" smtClean="0"/>
            <a:t>(A) </a:t>
          </a:r>
          <a:r>
            <a:rPr lang="ru-RU" sz="1600" dirty="0" smtClean="0"/>
            <a:t>Разработка и координация планов и проведение внутреннего мониторинга</a:t>
          </a:r>
          <a:r>
            <a:rPr lang="en-US" sz="1600" dirty="0" smtClean="0"/>
            <a:t>, (B) </a:t>
          </a:r>
          <a:r>
            <a:rPr lang="ru-RU" sz="1600" dirty="0" smtClean="0"/>
            <a:t>соблюдение </a:t>
          </a:r>
          <a:r>
            <a:rPr lang="ru-RU" sz="1600" dirty="0" err="1" smtClean="0"/>
            <a:t>пруденциальных</a:t>
          </a:r>
          <a:r>
            <a:rPr lang="ru-RU" sz="1600" dirty="0" smtClean="0"/>
            <a:t> норм.</a:t>
          </a:r>
          <a:endParaRPr lang="en-US" sz="2400" dirty="0"/>
        </a:p>
      </dgm:t>
    </dgm:pt>
    <dgm:pt modelId="{B8C5D5E6-2C29-4688-81E2-6A4E129F9F8A}" type="parTrans" cxnId="{A0732005-B2A0-4EF6-A1CD-2530FE66DF8B}">
      <dgm:prSet/>
      <dgm:spPr/>
      <dgm:t>
        <a:bodyPr/>
        <a:lstStyle/>
        <a:p>
          <a:endParaRPr lang="en-US"/>
        </a:p>
      </dgm:t>
    </dgm:pt>
    <dgm:pt modelId="{2B9F5100-F83E-4407-B6E4-97F754FA6B0B}" type="sibTrans" cxnId="{A0732005-B2A0-4EF6-A1CD-2530FE66DF8B}">
      <dgm:prSet/>
      <dgm:spPr/>
      <dgm:t>
        <a:bodyPr/>
        <a:lstStyle/>
        <a:p>
          <a:endParaRPr lang="en-US"/>
        </a:p>
      </dgm:t>
    </dgm:pt>
    <dgm:pt modelId="{3D904405-C68D-4ABB-8593-7B8E01530DBF}">
      <dgm:prSet custT="1"/>
      <dgm:spPr/>
      <dgm:t>
        <a:bodyPr/>
        <a:lstStyle/>
        <a:p>
          <a:r>
            <a:rPr lang="ru-RU" sz="1600" b="1" dirty="0" smtClean="0">
              <a:solidFill>
                <a:srgbClr val="0033CC"/>
              </a:solidFill>
            </a:rPr>
            <a:t>ОПЕРАЦИОННАЯ ДЕЯТЕЛЬНОСТЬ</a:t>
          </a:r>
          <a:r>
            <a:rPr lang="en-US" sz="1600" b="1" dirty="0" smtClean="0">
              <a:solidFill>
                <a:srgbClr val="0033CC"/>
              </a:solidFill>
            </a:rPr>
            <a:t>:</a:t>
          </a:r>
          <a:r>
            <a:rPr lang="en-US" sz="1600" b="1" dirty="0" smtClean="0"/>
            <a:t>  </a:t>
          </a:r>
        </a:p>
        <a:p>
          <a:r>
            <a:rPr lang="en-US" sz="1600" b="1" dirty="0" smtClean="0"/>
            <a:t>(A) </a:t>
          </a:r>
          <a:r>
            <a:rPr lang="ru-RU" sz="1600" b="1" dirty="0" smtClean="0"/>
            <a:t>Роль банка в экономике региона</a:t>
          </a:r>
          <a:r>
            <a:rPr lang="en-US" sz="1600" b="1" dirty="0" smtClean="0"/>
            <a:t>, B) </a:t>
          </a:r>
          <a:r>
            <a:rPr lang="ru-RU" sz="1600" b="1" dirty="0" smtClean="0"/>
            <a:t>варианты расширения филиальной сети</a:t>
          </a:r>
          <a:r>
            <a:rPr lang="en-US" sz="1600" b="1" dirty="0" smtClean="0"/>
            <a:t>,  (C)</a:t>
          </a:r>
          <a:r>
            <a:rPr lang="ru-RU" sz="1600" b="1" dirty="0" smtClean="0"/>
            <a:t> конкуренция, маркетинг и новые продукты</a:t>
          </a:r>
          <a:r>
            <a:rPr lang="en-US" sz="1600" b="1" dirty="0" smtClean="0"/>
            <a:t>. </a:t>
          </a:r>
          <a:endParaRPr lang="en-US" sz="1600" b="1" dirty="0"/>
        </a:p>
      </dgm:t>
    </dgm:pt>
    <dgm:pt modelId="{5F69232E-5667-4F32-86D6-F58D1BAFD84F}" type="parTrans" cxnId="{EB0452D6-70EE-4627-9622-FD97C0A35A74}">
      <dgm:prSet/>
      <dgm:spPr/>
      <dgm:t>
        <a:bodyPr/>
        <a:lstStyle/>
        <a:p>
          <a:endParaRPr lang="en-US"/>
        </a:p>
      </dgm:t>
    </dgm:pt>
    <dgm:pt modelId="{DA56503C-8689-4B99-A0B3-D6DEE288D203}" type="sibTrans" cxnId="{EB0452D6-70EE-4627-9622-FD97C0A35A74}">
      <dgm:prSet/>
      <dgm:spPr/>
      <dgm:t>
        <a:bodyPr/>
        <a:lstStyle/>
        <a:p>
          <a:endParaRPr lang="en-US"/>
        </a:p>
      </dgm:t>
    </dgm:pt>
    <dgm:pt modelId="{3281544E-8913-4A5A-804C-E0E72045ACE9}" type="pres">
      <dgm:prSet presAssocID="{32182CCB-8E5C-4F18-81F5-D7C9F092652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EBBCFA-3F71-4551-971B-03F28D9D3E65}" type="pres">
      <dgm:prSet presAssocID="{502FCFC9-7D6C-4E63-9068-2BB0CB905FC7}" presName="node" presStyleLbl="node1" presStyleIdx="0" presStyleCnt="3" custScaleX="315324" custRadScaleRad="81581" custRadScaleInc="73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B82E48-7755-45CD-9AE6-4C99B49654B3}" type="pres">
      <dgm:prSet presAssocID="{2168BE87-B246-4109-B269-2489DDB209A7}" presName="sibTrans" presStyleLbl="sibTrans2D1" presStyleIdx="0" presStyleCnt="3" custAng="13348201" custFlipVert="1" custFlipHor="0" custScaleX="329213" custScaleY="58021" custLinFactX="500000" custLinFactNeighborX="520239" custLinFactNeighborY="-43831"/>
      <dgm:spPr/>
      <dgm:t>
        <a:bodyPr/>
        <a:lstStyle/>
        <a:p>
          <a:endParaRPr lang="en-US"/>
        </a:p>
      </dgm:t>
    </dgm:pt>
    <dgm:pt modelId="{4E20A997-0CF8-4FF3-867B-017B08501B91}" type="pres">
      <dgm:prSet presAssocID="{2168BE87-B246-4109-B269-2489DDB209A7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046DB875-3846-4914-9147-7945EA61617D}" type="pres">
      <dgm:prSet presAssocID="{3D904405-C68D-4ABB-8593-7B8E01530DBF}" presName="node" presStyleLbl="node1" presStyleIdx="1" presStyleCnt="3" custScaleX="168047" custScaleY="137085" custRadScaleRad="137914" custRadScaleInc="-125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3EF02D-DE32-4547-B7FF-594657249501}" type="pres">
      <dgm:prSet presAssocID="{DA56503C-8689-4B99-A0B3-D6DEE288D203}" presName="sibTrans" presStyleLbl="sibTrans2D1" presStyleIdx="1" presStyleCnt="3" custAng="5400000" custFlipVert="0" custFlipHor="1" custScaleX="840318" custScaleY="33151" custLinFactX="-2100000" custLinFactY="-100000" custLinFactNeighborX="-2186276" custLinFactNeighborY="-111139"/>
      <dgm:spPr/>
      <dgm:t>
        <a:bodyPr/>
        <a:lstStyle/>
        <a:p>
          <a:endParaRPr lang="en-US"/>
        </a:p>
      </dgm:t>
    </dgm:pt>
    <dgm:pt modelId="{6CE6D553-F682-4A08-BCCC-203C0456A86A}" type="pres">
      <dgm:prSet presAssocID="{DA56503C-8689-4B99-A0B3-D6DEE288D203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5B76437A-5F86-430B-AF0B-A90CB83F2892}" type="pres">
      <dgm:prSet presAssocID="{35EBCD27-5624-4F4E-91E2-0E3115F4CF5C}" presName="node" presStyleLbl="node1" presStyleIdx="2" presStyleCnt="3" custScaleX="188013" custScaleY="136937" custRadScaleRad="90152" custRadScaleInc="5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5272AA-5D17-4A99-871E-F830DCD58811}" type="pres">
      <dgm:prSet presAssocID="{2B9F5100-F83E-4407-B6E4-97F754FA6B0B}" presName="sibTrans" presStyleLbl="sibTrans2D1" presStyleIdx="2" presStyleCnt="3" custAng="14186787" custFlipVert="1" custFlipHor="0" custScaleX="49104" custScaleY="14462" custLinFactX="600164" custLinFactY="134047" custLinFactNeighborX="700000" custLinFactNeighborY="200000"/>
      <dgm:spPr/>
      <dgm:t>
        <a:bodyPr/>
        <a:lstStyle/>
        <a:p>
          <a:endParaRPr lang="en-US"/>
        </a:p>
      </dgm:t>
    </dgm:pt>
    <dgm:pt modelId="{623B9AB7-DACA-47EE-BE0D-090DBBB3DF5C}" type="pres">
      <dgm:prSet presAssocID="{2B9F5100-F83E-4407-B6E4-97F754FA6B0B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A7792FD8-706B-4FCB-ABD9-C09E77E8141D}" type="presOf" srcId="{DA56503C-8689-4B99-A0B3-D6DEE288D203}" destId="{AA3EF02D-DE32-4547-B7FF-594657249501}" srcOrd="0" destOrd="0" presId="urn:microsoft.com/office/officeart/2005/8/layout/cycle2"/>
    <dgm:cxn modelId="{9E3DAA76-3277-4DC8-9737-62CA4F9F5F79}" type="presOf" srcId="{35EBCD27-5624-4F4E-91E2-0E3115F4CF5C}" destId="{5B76437A-5F86-430B-AF0B-A90CB83F2892}" srcOrd="0" destOrd="0" presId="urn:microsoft.com/office/officeart/2005/8/layout/cycle2"/>
    <dgm:cxn modelId="{009FD25D-DD20-4FB7-9007-CF22BCD9DF36}" type="presOf" srcId="{2B9F5100-F83E-4407-B6E4-97F754FA6B0B}" destId="{623B9AB7-DACA-47EE-BE0D-090DBBB3DF5C}" srcOrd="1" destOrd="0" presId="urn:microsoft.com/office/officeart/2005/8/layout/cycle2"/>
    <dgm:cxn modelId="{76BD29EE-0A02-4A1F-A1D8-E72BC7FE8C37}" type="presOf" srcId="{2168BE87-B246-4109-B269-2489DDB209A7}" destId="{4E20A997-0CF8-4FF3-867B-017B08501B91}" srcOrd="1" destOrd="0" presId="urn:microsoft.com/office/officeart/2005/8/layout/cycle2"/>
    <dgm:cxn modelId="{8089089F-D852-4BDA-971A-A69B1B9807D0}" type="presOf" srcId="{502FCFC9-7D6C-4E63-9068-2BB0CB905FC7}" destId="{6DEBBCFA-3F71-4551-971B-03F28D9D3E65}" srcOrd="0" destOrd="0" presId="urn:microsoft.com/office/officeart/2005/8/layout/cycle2"/>
    <dgm:cxn modelId="{42343B16-0960-4503-AC9D-859E772BF7B3}" type="presOf" srcId="{2B9F5100-F83E-4407-B6E4-97F754FA6B0B}" destId="{475272AA-5D17-4A99-871E-F830DCD58811}" srcOrd="0" destOrd="0" presId="urn:microsoft.com/office/officeart/2005/8/layout/cycle2"/>
    <dgm:cxn modelId="{A0732005-B2A0-4EF6-A1CD-2530FE66DF8B}" srcId="{32182CCB-8E5C-4F18-81F5-D7C9F0926521}" destId="{35EBCD27-5624-4F4E-91E2-0E3115F4CF5C}" srcOrd="2" destOrd="0" parTransId="{B8C5D5E6-2C29-4688-81E2-6A4E129F9F8A}" sibTransId="{2B9F5100-F83E-4407-B6E4-97F754FA6B0B}"/>
    <dgm:cxn modelId="{BDC49744-47BD-4DC3-B009-4D6D19393C9D}" srcId="{32182CCB-8E5C-4F18-81F5-D7C9F0926521}" destId="{502FCFC9-7D6C-4E63-9068-2BB0CB905FC7}" srcOrd="0" destOrd="0" parTransId="{C68EB9D9-689B-40B0-94A9-87B5804DC1AD}" sibTransId="{2168BE87-B246-4109-B269-2489DDB209A7}"/>
    <dgm:cxn modelId="{510F0D2C-5F3D-461B-856C-5637CF944AC5}" type="presOf" srcId="{2168BE87-B246-4109-B269-2489DDB209A7}" destId="{0EB82E48-7755-45CD-9AE6-4C99B49654B3}" srcOrd="0" destOrd="0" presId="urn:microsoft.com/office/officeart/2005/8/layout/cycle2"/>
    <dgm:cxn modelId="{B40CB36A-02CC-4A71-8389-A16E04144441}" type="presOf" srcId="{3D904405-C68D-4ABB-8593-7B8E01530DBF}" destId="{046DB875-3846-4914-9147-7945EA61617D}" srcOrd="0" destOrd="0" presId="urn:microsoft.com/office/officeart/2005/8/layout/cycle2"/>
    <dgm:cxn modelId="{F6C79F93-F830-4F50-8705-B3FCA190464D}" type="presOf" srcId="{DA56503C-8689-4B99-A0B3-D6DEE288D203}" destId="{6CE6D553-F682-4A08-BCCC-203C0456A86A}" srcOrd="1" destOrd="0" presId="urn:microsoft.com/office/officeart/2005/8/layout/cycle2"/>
    <dgm:cxn modelId="{EB0452D6-70EE-4627-9622-FD97C0A35A74}" srcId="{32182CCB-8E5C-4F18-81F5-D7C9F0926521}" destId="{3D904405-C68D-4ABB-8593-7B8E01530DBF}" srcOrd="1" destOrd="0" parTransId="{5F69232E-5667-4F32-86D6-F58D1BAFD84F}" sibTransId="{DA56503C-8689-4B99-A0B3-D6DEE288D203}"/>
    <dgm:cxn modelId="{A6153460-FF90-4FD8-AAF2-1E5BD9603459}" type="presOf" srcId="{32182CCB-8E5C-4F18-81F5-D7C9F0926521}" destId="{3281544E-8913-4A5A-804C-E0E72045ACE9}" srcOrd="0" destOrd="0" presId="urn:microsoft.com/office/officeart/2005/8/layout/cycle2"/>
    <dgm:cxn modelId="{C61C16C3-C1A3-4802-ACE1-1B01E10F5541}" type="presParOf" srcId="{3281544E-8913-4A5A-804C-E0E72045ACE9}" destId="{6DEBBCFA-3F71-4551-971B-03F28D9D3E65}" srcOrd="0" destOrd="0" presId="urn:microsoft.com/office/officeart/2005/8/layout/cycle2"/>
    <dgm:cxn modelId="{84FF449E-10FE-480C-95F7-E20678BF5B12}" type="presParOf" srcId="{3281544E-8913-4A5A-804C-E0E72045ACE9}" destId="{0EB82E48-7755-45CD-9AE6-4C99B49654B3}" srcOrd="1" destOrd="0" presId="urn:microsoft.com/office/officeart/2005/8/layout/cycle2"/>
    <dgm:cxn modelId="{82AB7EDF-AE1A-4066-B776-F6024BE5E22D}" type="presParOf" srcId="{0EB82E48-7755-45CD-9AE6-4C99B49654B3}" destId="{4E20A997-0CF8-4FF3-867B-017B08501B91}" srcOrd="0" destOrd="0" presId="urn:microsoft.com/office/officeart/2005/8/layout/cycle2"/>
    <dgm:cxn modelId="{3F70F276-560C-4B51-9933-F715E44D7AE1}" type="presParOf" srcId="{3281544E-8913-4A5A-804C-E0E72045ACE9}" destId="{046DB875-3846-4914-9147-7945EA61617D}" srcOrd="2" destOrd="0" presId="urn:microsoft.com/office/officeart/2005/8/layout/cycle2"/>
    <dgm:cxn modelId="{6B953DF5-0F96-489B-89D0-7CB025B84247}" type="presParOf" srcId="{3281544E-8913-4A5A-804C-E0E72045ACE9}" destId="{AA3EF02D-DE32-4547-B7FF-594657249501}" srcOrd="3" destOrd="0" presId="urn:microsoft.com/office/officeart/2005/8/layout/cycle2"/>
    <dgm:cxn modelId="{CADC8EC6-FEA1-4880-80B8-D355A1903E58}" type="presParOf" srcId="{AA3EF02D-DE32-4547-B7FF-594657249501}" destId="{6CE6D553-F682-4A08-BCCC-203C0456A86A}" srcOrd="0" destOrd="0" presId="urn:microsoft.com/office/officeart/2005/8/layout/cycle2"/>
    <dgm:cxn modelId="{1809416F-4CA9-42F6-8EC3-97A071444476}" type="presParOf" srcId="{3281544E-8913-4A5A-804C-E0E72045ACE9}" destId="{5B76437A-5F86-430B-AF0B-A90CB83F2892}" srcOrd="4" destOrd="0" presId="urn:microsoft.com/office/officeart/2005/8/layout/cycle2"/>
    <dgm:cxn modelId="{A7490020-6FC1-44BD-9BA8-E8A4887F4731}" type="presParOf" srcId="{3281544E-8913-4A5A-804C-E0E72045ACE9}" destId="{475272AA-5D17-4A99-871E-F830DCD58811}" srcOrd="5" destOrd="0" presId="urn:microsoft.com/office/officeart/2005/8/layout/cycle2"/>
    <dgm:cxn modelId="{E82840D4-E722-4994-A587-5A8C7BCDA795}" type="presParOf" srcId="{475272AA-5D17-4A99-871E-F830DCD58811}" destId="{623B9AB7-DACA-47EE-BE0D-090DBBB3DF5C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F97741-58E5-4F32-8073-BD0569138B66}" type="doc">
      <dgm:prSet loTypeId="urn:microsoft.com/office/officeart/2005/8/layout/hProcess7#1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F06C7637-8CD6-4809-B0F4-0A86BB003C7A}">
      <dgm:prSet phldrT="[Text]" custT="1"/>
      <dgm:spPr/>
      <dgm:t>
        <a:bodyPr/>
        <a:lstStyle/>
        <a:p>
          <a:r>
            <a:rPr lang="en-US" sz="1800" b="1" dirty="0" smtClean="0"/>
            <a:t>1.  </a:t>
          </a:r>
          <a:r>
            <a:rPr lang="ru-RU" sz="1400" b="1" dirty="0" smtClean="0"/>
            <a:t>Финансовое состояние банка</a:t>
          </a:r>
          <a:r>
            <a:rPr lang="en-US" sz="1400" b="1" dirty="0" smtClean="0"/>
            <a:t>, </a:t>
          </a:r>
          <a:r>
            <a:rPr lang="ru-RU" sz="1400" b="1" dirty="0" smtClean="0"/>
            <a:t>его рентабельность, динамика качества активов</a:t>
          </a:r>
          <a:r>
            <a:rPr lang="en-US" sz="1400" b="1" dirty="0" smtClean="0"/>
            <a:t>, </a:t>
          </a:r>
          <a:r>
            <a:rPr lang="ru-RU" sz="1400" b="1" dirty="0" smtClean="0"/>
            <a:t>источники доходов, политика формирования резервов и источники финансирования</a:t>
          </a:r>
          <a:r>
            <a:rPr lang="en-US" sz="1400" b="1" dirty="0" smtClean="0"/>
            <a:t>. </a:t>
          </a:r>
        </a:p>
      </dgm:t>
    </dgm:pt>
    <dgm:pt modelId="{2369F805-1848-466A-8DFA-4E99C2B9A99B}" type="parTrans" cxnId="{152E3DEC-41B4-407F-848E-C72DB6495E85}">
      <dgm:prSet/>
      <dgm:spPr/>
      <dgm:t>
        <a:bodyPr/>
        <a:lstStyle/>
        <a:p>
          <a:endParaRPr lang="en-US"/>
        </a:p>
      </dgm:t>
    </dgm:pt>
    <dgm:pt modelId="{03A8595C-8FB9-4004-A53A-3B1EAAF2EAE5}" type="sibTrans" cxnId="{152E3DEC-41B4-407F-848E-C72DB6495E85}">
      <dgm:prSet/>
      <dgm:spPr/>
      <dgm:t>
        <a:bodyPr/>
        <a:lstStyle/>
        <a:p>
          <a:endParaRPr lang="en-US"/>
        </a:p>
      </dgm:t>
    </dgm:pt>
    <dgm:pt modelId="{D51FC88B-B2C6-4E4C-A6A0-32E7C37F7F8B}">
      <dgm:prSet phldrT="[Text]"/>
      <dgm:spPr/>
      <dgm:t>
        <a:bodyPr/>
        <a:lstStyle/>
        <a:p>
          <a:endParaRPr lang="en-US" dirty="0"/>
        </a:p>
      </dgm:t>
    </dgm:pt>
    <dgm:pt modelId="{901E0446-7BA5-4880-8017-86973590CEA5}" type="parTrans" cxnId="{CA24FF21-0E9C-4416-9AAB-44C9A5253DB1}">
      <dgm:prSet/>
      <dgm:spPr/>
      <dgm:t>
        <a:bodyPr/>
        <a:lstStyle/>
        <a:p>
          <a:endParaRPr lang="en-US"/>
        </a:p>
      </dgm:t>
    </dgm:pt>
    <dgm:pt modelId="{803EF2B6-E0B5-4435-9D9E-B422C97A72DD}" type="sibTrans" cxnId="{CA24FF21-0E9C-4416-9AAB-44C9A5253DB1}">
      <dgm:prSet/>
      <dgm:spPr/>
      <dgm:t>
        <a:bodyPr/>
        <a:lstStyle/>
        <a:p>
          <a:endParaRPr lang="en-US"/>
        </a:p>
      </dgm:t>
    </dgm:pt>
    <dgm:pt modelId="{A14F0CAD-A201-4793-910B-2F9FCE108042}">
      <dgm:prSet phldrT="[Text]" custT="1"/>
      <dgm:spPr/>
      <dgm:t>
        <a:bodyPr/>
        <a:lstStyle/>
        <a:p>
          <a:r>
            <a:rPr lang="en-US" sz="1800" b="1" dirty="0" smtClean="0"/>
            <a:t>3.  </a:t>
          </a:r>
          <a:r>
            <a:rPr lang="ru-RU" sz="1400" b="1" dirty="0" smtClean="0"/>
            <a:t>Источники финансирования  банка, их стабильность, политика ценообразования и альтернативы для обеспечения устойчивого развития перспектив для бизнеса, методы привлечения финансирования</a:t>
          </a:r>
          <a:endParaRPr lang="en-US" sz="1400" b="1" dirty="0" smtClean="0"/>
        </a:p>
      </dgm:t>
    </dgm:pt>
    <dgm:pt modelId="{8C21A459-850B-4F69-8836-16D4E67BD510}" type="parTrans" cxnId="{6209443C-A487-427A-8A65-F22F96E66347}">
      <dgm:prSet/>
      <dgm:spPr/>
      <dgm:t>
        <a:bodyPr/>
        <a:lstStyle/>
        <a:p>
          <a:endParaRPr lang="en-US"/>
        </a:p>
      </dgm:t>
    </dgm:pt>
    <dgm:pt modelId="{BA3211A5-A66E-4900-81A6-108CA627B0E4}" type="sibTrans" cxnId="{6209443C-A487-427A-8A65-F22F96E66347}">
      <dgm:prSet/>
      <dgm:spPr/>
      <dgm:t>
        <a:bodyPr/>
        <a:lstStyle/>
        <a:p>
          <a:endParaRPr lang="en-US"/>
        </a:p>
      </dgm:t>
    </dgm:pt>
    <dgm:pt modelId="{4E5BB7CB-7260-4E08-93C6-799201F2C183}">
      <dgm:prSet phldrT="[Text]"/>
      <dgm:spPr>
        <a:solidFill>
          <a:srgbClr val="002060"/>
        </a:solidFill>
      </dgm:spPr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6B224A8F-41AD-449A-B583-E39E9AA1074C}" type="parTrans" cxnId="{29C29B00-32F5-4713-A06C-988A42DE7695}">
      <dgm:prSet/>
      <dgm:spPr/>
      <dgm:t>
        <a:bodyPr/>
        <a:lstStyle/>
        <a:p>
          <a:endParaRPr lang="en-US"/>
        </a:p>
      </dgm:t>
    </dgm:pt>
    <dgm:pt modelId="{259CEAA5-C674-444F-A62D-0904B3D91941}" type="sibTrans" cxnId="{29C29B00-32F5-4713-A06C-988A42DE7695}">
      <dgm:prSet/>
      <dgm:spPr/>
      <dgm:t>
        <a:bodyPr/>
        <a:lstStyle/>
        <a:p>
          <a:endParaRPr lang="en-US"/>
        </a:p>
      </dgm:t>
    </dgm:pt>
    <dgm:pt modelId="{6BDFAA0E-B667-453A-9349-F69017829F81}">
      <dgm:prSet phldrT="[Text]" custT="1"/>
      <dgm:spPr/>
      <dgm:t>
        <a:bodyPr/>
        <a:lstStyle/>
        <a:p>
          <a:endParaRPr lang="en-US" sz="1600" dirty="0"/>
        </a:p>
      </dgm:t>
    </dgm:pt>
    <dgm:pt modelId="{081A0B8C-CD2D-4480-904B-3B2D6DB36DBE}" type="sibTrans" cxnId="{0FE46A90-98F0-4D4E-BC98-715D61D5A3A7}">
      <dgm:prSet/>
      <dgm:spPr/>
      <dgm:t>
        <a:bodyPr/>
        <a:lstStyle/>
        <a:p>
          <a:endParaRPr lang="en-US"/>
        </a:p>
      </dgm:t>
    </dgm:pt>
    <dgm:pt modelId="{F64C2CAB-E0DE-4666-B7EF-19F2384754BC}" type="parTrans" cxnId="{0FE46A90-98F0-4D4E-BC98-715D61D5A3A7}">
      <dgm:prSet/>
      <dgm:spPr/>
      <dgm:t>
        <a:bodyPr/>
        <a:lstStyle/>
        <a:p>
          <a:endParaRPr lang="en-US"/>
        </a:p>
      </dgm:t>
    </dgm:pt>
    <dgm:pt modelId="{70FF5D50-1D8B-4509-A293-0E3C0D1E1806}">
      <dgm:prSet/>
      <dgm:spPr/>
      <dgm:t>
        <a:bodyPr/>
        <a:lstStyle/>
        <a:p>
          <a:r>
            <a:rPr lang="ru-RU" dirty="0" smtClean="0"/>
            <a:t>ф</a:t>
          </a:r>
          <a:endParaRPr lang="en-US" dirty="0" smtClean="0"/>
        </a:p>
      </dgm:t>
    </dgm:pt>
    <dgm:pt modelId="{96D11ECA-7653-4E96-92E2-5F00EDD8267B}" type="parTrans" cxnId="{29310972-7266-4155-8801-EA0A64F46EB7}">
      <dgm:prSet/>
      <dgm:spPr/>
      <dgm:t>
        <a:bodyPr/>
        <a:lstStyle/>
        <a:p>
          <a:endParaRPr lang="en-US"/>
        </a:p>
      </dgm:t>
    </dgm:pt>
    <dgm:pt modelId="{890198C4-7F72-4A77-A60E-B2446946E924}" type="sibTrans" cxnId="{29310972-7266-4155-8801-EA0A64F46EB7}">
      <dgm:prSet/>
      <dgm:spPr/>
      <dgm:t>
        <a:bodyPr/>
        <a:lstStyle/>
        <a:p>
          <a:endParaRPr lang="en-US"/>
        </a:p>
      </dgm:t>
    </dgm:pt>
    <dgm:pt modelId="{6B92A55E-2D40-4731-906E-F74CF81EEAFA}">
      <dgm:prSet custT="1"/>
      <dgm:spPr/>
      <dgm:t>
        <a:bodyPr/>
        <a:lstStyle/>
        <a:p>
          <a:r>
            <a:rPr lang="en-US" sz="1800" b="1" dirty="0" smtClean="0">
              <a:solidFill>
                <a:schemeClr val="bg1"/>
              </a:solidFill>
            </a:rPr>
            <a:t>2.  </a:t>
          </a:r>
          <a:r>
            <a:rPr lang="ru-RU" sz="1400" b="1" dirty="0" smtClean="0">
              <a:solidFill>
                <a:schemeClr val="bg1"/>
              </a:solidFill>
            </a:rPr>
            <a:t>Кредитный портфель банка по отраслям, секторам и видам потребителей (физические лица, домохозяйства, малые предприятия, корпорации, государственные предприятия, прочие</a:t>
          </a:r>
          <a:r>
            <a:rPr lang="en-US" sz="1400" b="1" dirty="0" smtClean="0"/>
            <a:t>).</a:t>
          </a:r>
          <a:endParaRPr lang="en-US" sz="1400" b="1" dirty="0" smtClean="0">
            <a:solidFill>
              <a:srgbClr val="FFFF66"/>
            </a:solidFill>
          </a:endParaRPr>
        </a:p>
      </dgm:t>
    </dgm:pt>
    <dgm:pt modelId="{12430687-FCE9-45E4-9A7D-FDA00F6D2B68}" type="parTrans" cxnId="{A3FFF496-C4FE-42F8-A36A-FAA5A7A0249F}">
      <dgm:prSet/>
      <dgm:spPr/>
      <dgm:t>
        <a:bodyPr/>
        <a:lstStyle/>
        <a:p>
          <a:endParaRPr lang="en-US"/>
        </a:p>
      </dgm:t>
    </dgm:pt>
    <dgm:pt modelId="{2243D172-B818-4353-9D66-510E3228CEF2}" type="sibTrans" cxnId="{A3FFF496-C4FE-42F8-A36A-FAA5A7A0249F}">
      <dgm:prSet/>
      <dgm:spPr/>
      <dgm:t>
        <a:bodyPr/>
        <a:lstStyle/>
        <a:p>
          <a:endParaRPr lang="en-US"/>
        </a:p>
      </dgm:t>
    </dgm:pt>
    <dgm:pt modelId="{286BACAC-BBD5-4FE9-934E-EA1D1F6520AD}">
      <dgm:prSet phldrT="[Text]" custT="1"/>
      <dgm:spPr/>
      <dgm:t>
        <a:bodyPr/>
        <a:lstStyle/>
        <a:p>
          <a:r>
            <a:rPr lang="en-US" sz="1800" b="1" dirty="0" smtClean="0">
              <a:solidFill>
                <a:schemeClr val="bg1"/>
              </a:solidFill>
            </a:rPr>
            <a:t>4.</a:t>
          </a:r>
          <a:r>
            <a:rPr lang="ru-RU" sz="1800" b="1" dirty="0" smtClean="0">
              <a:solidFill>
                <a:schemeClr val="bg1"/>
              </a:solidFill>
            </a:rPr>
            <a:t> </a:t>
          </a:r>
          <a:r>
            <a:rPr lang="ru-RU" sz="1400" b="1" dirty="0" smtClean="0">
              <a:solidFill>
                <a:schemeClr val="bg1"/>
              </a:solidFill>
            </a:rPr>
            <a:t>Экономические и отраслевые возможности для инвестиций в новые или развивающиеся отрасли, в том числе за пределами </a:t>
          </a:r>
          <a:r>
            <a:rPr lang="ru-RU" sz="1400" b="1" smtClean="0">
              <a:solidFill>
                <a:schemeClr val="bg1"/>
              </a:solidFill>
            </a:rPr>
            <a:t>непосредственного региона ведения </a:t>
          </a:r>
          <a:r>
            <a:rPr lang="ru-RU" sz="1400" b="1" dirty="0" smtClean="0">
              <a:solidFill>
                <a:schemeClr val="bg1"/>
              </a:solidFill>
            </a:rPr>
            <a:t>операций, и оценка воздействия на социально-экономическое положение региона</a:t>
          </a:r>
          <a:r>
            <a:rPr lang="en-US" sz="1400" b="1" dirty="0" smtClean="0">
              <a:solidFill>
                <a:schemeClr val="bg1"/>
              </a:solidFill>
            </a:rPr>
            <a:t>.</a:t>
          </a:r>
        </a:p>
      </dgm:t>
    </dgm:pt>
    <dgm:pt modelId="{4319299D-9839-4277-878A-5B113895B700}" type="parTrans" cxnId="{E2A324B1-C8F1-436B-9EAA-C52570A0ABF2}">
      <dgm:prSet/>
      <dgm:spPr/>
      <dgm:t>
        <a:bodyPr/>
        <a:lstStyle/>
        <a:p>
          <a:endParaRPr lang="en-US"/>
        </a:p>
      </dgm:t>
    </dgm:pt>
    <dgm:pt modelId="{D1DE77DC-39A4-44C5-B41F-43572166C26C}" type="sibTrans" cxnId="{E2A324B1-C8F1-436B-9EAA-C52570A0ABF2}">
      <dgm:prSet/>
      <dgm:spPr/>
      <dgm:t>
        <a:bodyPr/>
        <a:lstStyle/>
        <a:p>
          <a:endParaRPr lang="en-US"/>
        </a:p>
      </dgm:t>
    </dgm:pt>
    <dgm:pt modelId="{050BC975-0CAE-4856-974D-8AE9ED589A8C}">
      <dgm:prSet custT="1"/>
      <dgm:spPr/>
      <dgm:t>
        <a:bodyPr/>
        <a:lstStyle/>
        <a:p>
          <a:endParaRPr lang="en-US" sz="1800" b="0" dirty="0" smtClean="0"/>
        </a:p>
      </dgm:t>
    </dgm:pt>
    <dgm:pt modelId="{1214D4F5-76D7-460F-BBAC-39B9C30862E6}" type="parTrans" cxnId="{72BECF49-685F-4734-9DAB-CBE72F1655B5}">
      <dgm:prSet/>
      <dgm:spPr/>
      <dgm:t>
        <a:bodyPr/>
        <a:lstStyle/>
        <a:p>
          <a:endParaRPr lang="en-US"/>
        </a:p>
      </dgm:t>
    </dgm:pt>
    <dgm:pt modelId="{0BC7D902-C55C-4975-8C30-665D2E55F6A1}" type="sibTrans" cxnId="{72BECF49-685F-4734-9DAB-CBE72F1655B5}">
      <dgm:prSet/>
      <dgm:spPr/>
      <dgm:t>
        <a:bodyPr/>
        <a:lstStyle/>
        <a:p>
          <a:endParaRPr lang="en-US"/>
        </a:p>
      </dgm:t>
    </dgm:pt>
    <dgm:pt modelId="{22F2A988-5536-494B-B863-756AE922A273}" type="pres">
      <dgm:prSet presAssocID="{63F97741-58E5-4F32-8073-BD0569138B6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F234E0-B6F8-4A4F-ADE0-60520C67B513}" type="pres">
      <dgm:prSet presAssocID="{6BDFAA0E-B667-453A-9349-F69017829F81}" presName="compositeNode" presStyleCnt="0">
        <dgm:presLayoutVars>
          <dgm:bulletEnabled val="1"/>
        </dgm:presLayoutVars>
      </dgm:prSet>
      <dgm:spPr/>
    </dgm:pt>
    <dgm:pt modelId="{03D0B6C5-ACAC-4C09-A5A0-00B1E64C12BB}" type="pres">
      <dgm:prSet presAssocID="{6BDFAA0E-B667-453A-9349-F69017829F81}" presName="bgRect" presStyleLbl="node1" presStyleIdx="0" presStyleCnt="4" custScaleX="119940" custScaleY="191615"/>
      <dgm:spPr/>
      <dgm:t>
        <a:bodyPr/>
        <a:lstStyle/>
        <a:p>
          <a:endParaRPr lang="en-US"/>
        </a:p>
      </dgm:t>
    </dgm:pt>
    <dgm:pt modelId="{9AC1ABB0-21B3-44FD-A31B-4846E067DF88}" type="pres">
      <dgm:prSet presAssocID="{6BDFAA0E-B667-453A-9349-F69017829F81}" presName="parentNode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6396E2-3E08-4A41-A92F-EE97E2CBE9CF}" type="pres">
      <dgm:prSet presAssocID="{6BDFAA0E-B667-453A-9349-F69017829F81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5F4BE1-09EE-48F9-82E6-25E2E9563B01}" type="pres">
      <dgm:prSet presAssocID="{081A0B8C-CD2D-4480-904B-3B2D6DB36DBE}" presName="hSp" presStyleCnt="0"/>
      <dgm:spPr/>
    </dgm:pt>
    <dgm:pt modelId="{4F54CE23-B112-4C60-9613-05B2B9F7AC6F}" type="pres">
      <dgm:prSet presAssocID="{081A0B8C-CD2D-4480-904B-3B2D6DB36DBE}" presName="vProcSp" presStyleCnt="0"/>
      <dgm:spPr/>
    </dgm:pt>
    <dgm:pt modelId="{7E1E0691-6F4D-4A6B-993F-71580190DD22}" type="pres">
      <dgm:prSet presAssocID="{081A0B8C-CD2D-4480-904B-3B2D6DB36DBE}" presName="vSp1" presStyleCnt="0"/>
      <dgm:spPr/>
    </dgm:pt>
    <dgm:pt modelId="{1CD6EFCC-1FCD-410B-BE46-31FB76E9C0E8}" type="pres">
      <dgm:prSet presAssocID="{081A0B8C-CD2D-4480-904B-3B2D6DB36DBE}" presName="simulatedConn" presStyleLbl="solidFgAcc1" presStyleIdx="0" presStyleCnt="3"/>
      <dgm:spPr/>
    </dgm:pt>
    <dgm:pt modelId="{957516E5-420E-4BB1-A395-FAF0DBE768F7}" type="pres">
      <dgm:prSet presAssocID="{081A0B8C-CD2D-4480-904B-3B2D6DB36DBE}" presName="vSp2" presStyleCnt="0"/>
      <dgm:spPr/>
    </dgm:pt>
    <dgm:pt modelId="{DE7C6297-E8C6-412F-AB57-0D626E9E293A}" type="pres">
      <dgm:prSet presAssocID="{081A0B8C-CD2D-4480-904B-3B2D6DB36DBE}" presName="sibTrans" presStyleCnt="0"/>
      <dgm:spPr/>
    </dgm:pt>
    <dgm:pt modelId="{D670BC35-7BE9-41D5-B21F-25CC6D9A03E1}" type="pres">
      <dgm:prSet presAssocID="{70FF5D50-1D8B-4509-A293-0E3C0D1E1806}" presName="compositeNode" presStyleCnt="0">
        <dgm:presLayoutVars>
          <dgm:bulletEnabled val="1"/>
        </dgm:presLayoutVars>
      </dgm:prSet>
      <dgm:spPr/>
    </dgm:pt>
    <dgm:pt modelId="{44CF1038-0F3E-4830-A492-DBF19B0DB113}" type="pres">
      <dgm:prSet presAssocID="{70FF5D50-1D8B-4509-A293-0E3C0D1E1806}" presName="bgRect" presStyleLbl="node1" presStyleIdx="1" presStyleCnt="4" custScaleX="107590" custScaleY="193114" custLinFactNeighborX="-1787" custLinFactNeighborY="-1432"/>
      <dgm:spPr/>
      <dgm:t>
        <a:bodyPr/>
        <a:lstStyle/>
        <a:p>
          <a:endParaRPr lang="en-US"/>
        </a:p>
      </dgm:t>
    </dgm:pt>
    <dgm:pt modelId="{939C33A8-E37B-4178-942E-38E1CA866DAC}" type="pres">
      <dgm:prSet presAssocID="{70FF5D50-1D8B-4509-A293-0E3C0D1E1806}" presName="parentNode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1D239E-8010-430B-AD49-89762AB39414}" type="pres">
      <dgm:prSet presAssocID="{70FF5D50-1D8B-4509-A293-0E3C0D1E1806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0ABD8A-B1E3-41A8-9F21-29F93592EA63}" type="pres">
      <dgm:prSet presAssocID="{890198C4-7F72-4A77-A60E-B2446946E924}" presName="hSp" presStyleCnt="0"/>
      <dgm:spPr/>
    </dgm:pt>
    <dgm:pt modelId="{8EA380B9-8340-40AC-8F97-F96BCB882FEA}" type="pres">
      <dgm:prSet presAssocID="{890198C4-7F72-4A77-A60E-B2446946E924}" presName="vProcSp" presStyleCnt="0"/>
      <dgm:spPr/>
    </dgm:pt>
    <dgm:pt modelId="{D5675289-467B-42FF-A8F3-FB1EDB3BD978}" type="pres">
      <dgm:prSet presAssocID="{890198C4-7F72-4A77-A60E-B2446946E924}" presName="vSp1" presStyleCnt="0"/>
      <dgm:spPr/>
    </dgm:pt>
    <dgm:pt modelId="{27B1ED80-97B4-4F04-ACC3-5016B81B0750}" type="pres">
      <dgm:prSet presAssocID="{890198C4-7F72-4A77-A60E-B2446946E924}" presName="simulatedConn" presStyleLbl="solidFgAcc1" presStyleIdx="1" presStyleCnt="3"/>
      <dgm:spPr/>
    </dgm:pt>
    <dgm:pt modelId="{B44F3D08-9704-4BE6-9D35-EAFC06D05BDC}" type="pres">
      <dgm:prSet presAssocID="{890198C4-7F72-4A77-A60E-B2446946E924}" presName="vSp2" presStyleCnt="0"/>
      <dgm:spPr/>
    </dgm:pt>
    <dgm:pt modelId="{4436F088-074F-4181-9288-C089A26DB6C0}" type="pres">
      <dgm:prSet presAssocID="{890198C4-7F72-4A77-A60E-B2446946E924}" presName="sibTrans" presStyleCnt="0"/>
      <dgm:spPr/>
    </dgm:pt>
    <dgm:pt modelId="{73AEFFA4-6BBD-4C94-9D24-2AB76C476D24}" type="pres">
      <dgm:prSet presAssocID="{D51FC88B-B2C6-4E4C-A6A0-32E7C37F7F8B}" presName="compositeNode" presStyleCnt="0">
        <dgm:presLayoutVars>
          <dgm:bulletEnabled val="1"/>
        </dgm:presLayoutVars>
      </dgm:prSet>
      <dgm:spPr/>
    </dgm:pt>
    <dgm:pt modelId="{F98C711B-7D4D-49CC-9D1B-302B65A40FB9}" type="pres">
      <dgm:prSet presAssocID="{D51FC88B-B2C6-4E4C-A6A0-32E7C37F7F8B}" presName="bgRect" presStyleLbl="node1" presStyleIdx="2" presStyleCnt="4" custScaleY="194991" custLinFactNeighborX="1541" custLinFactNeighborY="-1432"/>
      <dgm:spPr/>
      <dgm:t>
        <a:bodyPr/>
        <a:lstStyle/>
        <a:p>
          <a:endParaRPr lang="en-US"/>
        </a:p>
      </dgm:t>
    </dgm:pt>
    <dgm:pt modelId="{4BAFFE6B-395B-43EE-B908-ACE5A57069E2}" type="pres">
      <dgm:prSet presAssocID="{D51FC88B-B2C6-4E4C-A6A0-32E7C37F7F8B}" presName="parentNode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F1D915-A091-408F-A94E-5008109DD1B0}" type="pres">
      <dgm:prSet presAssocID="{D51FC88B-B2C6-4E4C-A6A0-32E7C37F7F8B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0B83EB-BBB6-472E-82F3-5D281528DDE7}" type="pres">
      <dgm:prSet presAssocID="{803EF2B6-E0B5-4435-9D9E-B422C97A72DD}" presName="hSp" presStyleCnt="0"/>
      <dgm:spPr/>
    </dgm:pt>
    <dgm:pt modelId="{2C8CD72D-2A99-4765-98F4-DE48BE9D6AC1}" type="pres">
      <dgm:prSet presAssocID="{803EF2B6-E0B5-4435-9D9E-B422C97A72DD}" presName="vProcSp" presStyleCnt="0"/>
      <dgm:spPr/>
    </dgm:pt>
    <dgm:pt modelId="{C7E764ED-D559-46AB-B788-3F867CEA3E44}" type="pres">
      <dgm:prSet presAssocID="{803EF2B6-E0B5-4435-9D9E-B422C97A72DD}" presName="vSp1" presStyleCnt="0"/>
      <dgm:spPr/>
    </dgm:pt>
    <dgm:pt modelId="{13698468-84E8-4014-A48F-5C66112651C7}" type="pres">
      <dgm:prSet presAssocID="{803EF2B6-E0B5-4435-9D9E-B422C97A72DD}" presName="simulatedConn" presStyleLbl="solidFgAcc1" presStyleIdx="2" presStyleCnt="3"/>
      <dgm:spPr/>
    </dgm:pt>
    <dgm:pt modelId="{DE344290-38B6-4B71-804D-6CE6D61C02F0}" type="pres">
      <dgm:prSet presAssocID="{803EF2B6-E0B5-4435-9D9E-B422C97A72DD}" presName="vSp2" presStyleCnt="0"/>
      <dgm:spPr/>
    </dgm:pt>
    <dgm:pt modelId="{597A0F7F-815B-4FED-A376-9D1F02F6D5E4}" type="pres">
      <dgm:prSet presAssocID="{803EF2B6-E0B5-4435-9D9E-B422C97A72DD}" presName="sibTrans" presStyleCnt="0"/>
      <dgm:spPr/>
    </dgm:pt>
    <dgm:pt modelId="{2F43FF75-6988-4839-A75F-0009C255D7EF}" type="pres">
      <dgm:prSet presAssocID="{4E5BB7CB-7260-4E08-93C6-799201F2C183}" presName="compositeNode" presStyleCnt="0">
        <dgm:presLayoutVars>
          <dgm:bulletEnabled val="1"/>
        </dgm:presLayoutVars>
      </dgm:prSet>
      <dgm:spPr/>
    </dgm:pt>
    <dgm:pt modelId="{8E2F7790-0BCE-411C-9382-8DE9BF7E3DB1}" type="pres">
      <dgm:prSet presAssocID="{4E5BB7CB-7260-4E08-93C6-799201F2C183}" presName="bgRect" presStyleLbl="node1" presStyleIdx="3" presStyleCnt="4" custAng="0" custScaleX="86131" custScaleY="198278" custLinFactNeighborX="-9463" custLinFactNeighborY="4620"/>
      <dgm:spPr/>
      <dgm:t>
        <a:bodyPr/>
        <a:lstStyle/>
        <a:p>
          <a:endParaRPr lang="en-US"/>
        </a:p>
      </dgm:t>
    </dgm:pt>
    <dgm:pt modelId="{15F7A43A-98B4-4750-A01A-3678B6C9BC71}" type="pres">
      <dgm:prSet presAssocID="{4E5BB7CB-7260-4E08-93C6-799201F2C183}" presName="parentNode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ADB8E1-D5EE-40AD-A034-1C97F1F93D60}" type="pres">
      <dgm:prSet presAssocID="{4E5BB7CB-7260-4E08-93C6-799201F2C183}" presName="child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917F895-A84F-431C-9C25-D1B3322A26F0}" type="presOf" srcId="{70FF5D50-1D8B-4509-A293-0E3C0D1E1806}" destId="{44CF1038-0F3E-4830-A492-DBF19B0DB113}" srcOrd="0" destOrd="0" presId="urn:microsoft.com/office/officeart/2005/8/layout/hProcess7#1"/>
    <dgm:cxn modelId="{0FE46A90-98F0-4D4E-BC98-715D61D5A3A7}" srcId="{63F97741-58E5-4F32-8073-BD0569138B66}" destId="{6BDFAA0E-B667-453A-9349-F69017829F81}" srcOrd="0" destOrd="0" parTransId="{F64C2CAB-E0DE-4666-B7EF-19F2384754BC}" sibTransId="{081A0B8C-CD2D-4480-904B-3B2D6DB36DBE}"/>
    <dgm:cxn modelId="{774CCD2B-D13F-4327-9061-B35A9F66814B}" type="presOf" srcId="{6B92A55E-2D40-4731-906E-F74CF81EEAFA}" destId="{C71D239E-8010-430B-AD49-89762AB39414}" srcOrd="0" destOrd="0" presId="urn:microsoft.com/office/officeart/2005/8/layout/hProcess7#1"/>
    <dgm:cxn modelId="{82089AF5-47A3-439D-9F67-A6999A0A585C}" type="presOf" srcId="{F06C7637-8CD6-4809-B0F4-0A86BB003C7A}" destId="{A66396E2-3E08-4A41-A92F-EE97E2CBE9CF}" srcOrd="0" destOrd="0" presId="urn:microsoft.com/office/officeart/2005/8/layout/hProcess7#1"/>
    <dgm:cxn modelId="{152E3DEC-41B4-407F-848E-C72DB6495E85}" srcId="{6BDFAA0E-B667-453A-9349-F69017829F81}" destId="{F06C7637-8CD6-4809-B0F4-0A86BB003C7A}" srcOrd="0" destOrd="0" parTransId="{2369F805-1848-466A-8DFA-4E99C2B9A99B}" sibTransId="{03A8595C-8FB9-4004-A53A-3B1EAAF2EAE5}"/>
    <dgm:cxn modelId="{122DB129-C503-4E5F-9557-108EF608078C}" type="presOf" srcId="{050BC975-0CAE-4856-974D-8AE9ED589A8C}" destId="{C71D239E-8010-430B-AD49-89762AB39414}" srcOrd="0" destOrd="1" presId="urn:microsoft.com/office/officeart/2005/8/layout/hProcess7#1"/>
    <dgm:cxn modelId="{7804FB0C-0B8F-473B-B4BC-BD6E9DB29D20}" type="presOf" srcId="{A14F0CAD-A201-4793-910B-2F9FCE108042}" destId="{24F1D915-A091-408F-A94E-5008109DD1B0}" srcOrd="0" destOrd="0" presId="urn:microsoft.com/office/officeart/2005/8/layout/hProcess7#1"/>
    <dgm:cxn modelId="{6BF54B58-9E4D-46D8-BD15-CF0A921CD98D}" type="presOf" srcId="{70FF5D50-1D8B-4509-A293-0E3C0D1E1806}" destId="{939C33A8-E37B-4178-942E-38E1CA866DAC}" srcOrd="1" destOrd="0" presId="urn:microsoft.com/office/officeart/2005/8/layout/hProcess7#1"/>
    <dgm:cxn modelId="{CA24FF21-0E9C-4416-9AAB-44C9A5253DB1}" srcId="{63F97741-58E5-4F32-8073-BD0569138B66}" destId="{D51FC88B-B2C6-4E4C-A6A0-32E7C37F7F8B}" srcOrd="2" destOrd="0" parTransId="{901E0446-7BA5-4880-8017-86973590CEA5}" sibTransId="{803EF2B6-E0B5-4435-9D9E-B422C97A72DD}"/>
    <dgm:cxn modelId="{014EE33C-4420-4B03-B20E-493DDD6311F3}" type="presOf" srcId="{D51FC88B-B2C6-4E4C-A6A0-32E7C37F7F8B}" destId="{4BAFFE6B-395B-43EE-B908-ACE5A57069E2}" srcOrd="1" destOrd="0" presId="urn:microsoft.com/office/officeart/2005/8/layout/hProcess7#1"/>
    <dgm:cxn modelId="{6209443C-A487-427A-8A65-F22F96E66347}" srcId="{D51FC88B-B2C6-4E4C-A6A0-32E7C37F7F8B}" destId="{A14F0CAD-A201-4793-910B-2F9FCE108042}" srcOrd="0" destOrd="0" parTransId="{8C21A459-850B-4F69-8836-16D4E67BD510}" sibTransId="{BA3211A5-A66E-4900-81A6-108CA627B0E4}"/>
    <dgm:cxn modelId="{D503D942-ED13-4108-A863-6E6169752471}" type="presOf" srcId="{6BDFAA0E-B667-453A-9349-F69017829F81}" destId="{9AC1ABB0-21B3-44FD-A31B-4846E067DF88}" srcOrd="1" destOrd="0" presId="urn:microsoft.com/office/officeart/2005/8/layout/hProcess7#1"/>
    <dgm:cxn modelId="{953632E5-86A6-4CFE-87BE-65766D5DA55D}" type="presOf" srcId="{4E5BB7CB-7260-4E08-93C6-799201F2C183}" destId="{8E2F7790-0BCE-411C-9382-8DE9BF7E3DB1}" srcOrd="0" destOrd="0" presId="urn:microsoft.com/office/officeart/2005/8/layout/hProcess7#1"/>
    <dgm:cxn modelId="{72BECF49-685F-4734-9DAB-CBE72F1655B5}" srcId="{70FF5D50-1D8B-4509-A293-0E3C0D1E1806}" destId="{050BC975-0CAE-4856-974D-8AE9ED589A8C}" srcOrd="1" destOrd="0" parTransId="{1214D4F5-76D7-460F-BBAC-39B9C30862E6}" sibTransId="{0BC7D902-C55C-4975-8C30-665D2E55F6A1}"/>
    <dgm:cxn modelId="{29C29B00-32F5-4713-A06C-988A42DE7695}" srcId="{63F97741-58E5-4F32-8073-BD0569138B66}" destId="{4E5BB7CB-7260-4E08-93C6-799201F2C183}" srcOrd="3" destOrd="0" parTransId="{6B224A8F-41AD-449A-B583-E39E9AA1074C}" sibTransId="{259CEAA5-C674-444F-A62D-0904B3D91941}"/>
    <dgm:cxn modelId="{29310972-7266-4155-8801-EA0A64F46EB7}" srcId="{63F97741-58E5-4F32-8073-BD0569138B66}" destId="{70FF5D50-1D8B-4509-A293-0E3C0D1E1806}" srcOrd="1" destOrd="0" parTransId="{96D11ECA-7653-4E96-92E2-5F00EDD8267B}" sibTransId="{890198C4-7F72-4A77-A60E-B2446946E924}"/>
    <dgm:cxn modelId="{55789921-AFB8-4646-9D43-74DEAD4F3C0B}" type="presOf" srcId="{6BDFAA0E-B667-453A-9349-F69017829F81}" destId="{03D0B6C5-ACAC-4C09-A5A0-00B1E64C12BB}" srcOrd="0" destOrd="0" presId="urn:microsoft.com/office/officeart/2005/8/layout/hProcess7#1"/>
    <dgm:cxn modelId="{8F6858DF-6047-4756-934D-631FBA3D37E2}" type="presOf" srcId="{286BACAC-BBD5-4FE9-934E-EA1D1F6520AD}" destId="{B5ADB8E1-D5EE-40AD-A034-1C97F1F93D60}" srcOrd="0" destOrd="0" presId="urn:microsoft.com/office/officeart/2005/8/layout/hProcess7#1"/>
    <dgm:cxn modelId="{0D6546A9-84D4-45E1-9A5D-8EAEBBCCF305}" type="presOf" srcId="{63F97741-58E5-4F32-8073-BD0569138B66}" destId="{22F2A988-5536-494B-B863-756AE922A273}" srcOrd="0" destOrd="0" presId="urn:microsoft.com/office/officeart/2005/8/layout/hProcess7#1"/>
    <dgm:cxn modelId="{0C2D9DD1-E17A-4C6F-B903-930A8E690A67}" type="presOf" srcId="{D51FC88B-B2C6-4E4C-A6A0-32E7C37F7F8B}" destId="{F98C711B-7D4D-49CC-9D1B-302B65A40FB9}" srcOrd="0" destOrd="0" presId="urn:microsoft.com/office/officeart/2005/8/layout/hProcess7#1"/>
    <dgm:cxn modelId="{E2A324B1-C8F1-436B-9EAA-C52570A0ABF2}" srcId="{4E5BB7CB-7260-4E08-93C6-799201F2C183}" destId="{286BACAC-BBD5-4FE9-934E-EA1D1F6520AD}" srcOrd="0" destOrd="0" parTransId="{4319299D-9839-4277-878A-5B113895B700}" sibTransId="{D1DE77DC-39A4-44C5-B41F-43572166C26C}"/>
    <dgm:cxn modelId="{A3FFF496-C4FE-42F8-A36A-FAA5A7A0249F}" srcId="{70FF5D50-1D8B-4509-A293-0E3C0D1E1806}" destId="{6B92A55E-2D40-4731-906E-F74CF81EEAFA}" srcOrd="0" destOrd="0" parTransId="{12430687-FCE9-45E4-9A7D-FDA00F6D2B68}" sibTransId="{2243D172-B818-4353-9D66-510E3228CEF2}"/>
    <dgm:cxn modelId="{6D74CDC3-6B0D-4C50-B8AE-8FB9817F0F93}" type="presOf" srcId="{4E5BB7CB-7260-4E08-93C6-799201F2C183}" destId="{15F7A43A-98B4-4750-A01A-3678B6C9BC71}" srcOrd="1" destOrd="0" presId="urn:microsoft.com/office/officeart/2005/8/layout/hProcess7#1"/>
    <dgm:cxn modelId="{AC9D2DE9-5A5D-43F2-ABCE-FC3C3502FAED}" type="presParOf" srcId="{22F2A988-5536-494B-B863-756AE922A273}" destId="{F6F234E0-B6F8-4A4F-ADE0-60520C67B513}" srcOrd="0" destOrd="0" presId="urn:microsoft.com/office/officeart/2005/8/layout/hProcess7#1"/>
    <dgm:cxn modelId="{EEAD1C70-987B-47AF-A0BB-473984F74054}" type="presParOf" srcId="{F6F234E0-B6F8-4A4F-ADE0-60520C67B513}" destId="{03D0B6C5-ACAC-4C09-A5A0-00B1E64C12BB}" srcOrd="0" destOrd="0" presId="urn:microsoft.com/office/officeart/2005/8/layout/hProcess7#1"/>
    <dgm:cxn modelId="{C86A8FFC-A441-4F55-9E47-693A68A593B1}" type="presParOf" srcId="{F6F234E0-B6F8-4A4F-ADE0-60520C67B513}" destId="{9AC1ABB0-21B3-44FD-A31B-4846E067DF88}" srcOrd="1" destOrd="0" presId="urn:microsoft.com/office/officeart/2005/8/layout/hProcess7#1"/>
    <dgm:cxn modelId="{C11B2936-7A56-422B-9A00-C0050F39F5FE}" type="presParOf" srcId="{F6F234E0-B6F8-4A4F-ADE0-60520C67B513}" destId="{A66396E2-3E08-4A41-A92F-EE97E2CBE9CF}" srcOrd="2" destOrd="0" presId="urn:microsoft.com/office/officeart/2005/8/layout/hProcess7#1"/>
    <dgm:cxn modelId="{629CC831-E3C2-4907-925E-DDFDEAE93844}" type="presParOf" srcId="{22F2A988-5536-494B-B863-756AE922A273}" destId="{885F4BE1-09EE-48F9-82E6-25E2E9563B01}" srcOrd="1" destOrd="0" presId="urn:microsoft.com/office/officeart/2005/8/layout/hProcess7#1"/>
    <dgm:cxn modelId="{B35C8187-B3CB-4C2B-9900-8232A10829DB}" type="presParOf" srcId="{22F2A988-5536-494B-B863-756AE922A273}" destId="{4F54CE23-B112-4C60-9613-05B2B9F7AC6F}" srcOrd="2" destOrd="0" presId="urn:microsoft.com/office/officeart/2005/8/layout/hProcess7#1"/>
    <dgm:cxn modelId="{BCBC5794-4690-4E55-A75A-F6275F897E3A}" type="presParOf" srcId="{4F54CE23-B112-4C60-9613-05B2B9F7AC6F}" destId="{7E1E0691-6F4D-4A6B-993F-71580190DD22}" srcOrd="0" destOrd="0" presId="urn:microsoft.com/office/officeart/2005/8/layout/hProcess7#1"/>
    <dgm:cxn modelId="{8E45AB2B-C2B8-4B39-BFD9-4FE0CD79F541}" type="presParOf" srcId="{4F54CE23-B112-4C60-9613-05B2B9F7AC6F}" destId="{1CD6EFCC-1FCD-410B-BE46-31FB76E9C0E8}" srcOrd="1" destOrd="0" presId="urn:microsoft.com/office/officeart/2005/8/layout/hProcess7#1"/>
    <dgm:cxn modelId="{34D4A7A9-3E5F-4AFA-9109-609C465FB070}" type="presParOf" srcId="{4F54CE23-B112-4C60-9613-05B2B9F7AC6F}" destId="{957516E5-420E-4BB1-A395-FAF0DBE768F7}" srcOrd="2" destOrd="0" presId="urn:microsoft.com/office/officeart/2005/8/layout/hProcess7#1"/>
    <dgm:cxn modelId="{816C853B-342D-4854-A444-63F2B0D75BD5}" type="presParOf" srcId="{22F2A988-5536-494B-B863-756AE922A273}" destId="{DE7C6297-E8C6-412F-AB57-0D626E9E293A}" srcOrd="3" destOrd="0" presId="urn:microsoft.com/office/officeart/2005/8/layout/hProcess7#1"/>
    <dgm:cxn modelId="{2F7971BA-B7DA-45CD-9223-48A91D94FB06}" type="presParOf" srcId="{22F2A988-5536-494B-B863-756AE922A273}" destId="{D670BC35-7BE9-41D5-B21F-25CC6D9A03E1}" srcOrd="4" destOrd="0" presId="urn:microsoft.com/office/officeart/2005/8/layout/hProcess7#1"/>
    <dgm:cxn modelId="{43FB2B28-F84F-4488-8E32-D8544F8B8C0B}" type="presParOf" srcId="{D670BC35-7BE9-41D5-B21F-25CC6D9A03E1}" destId="{44CF1038-0F3E-4830-A492-DBF19B0DB113}" srcOrd="0" destOrd="0" presId="urn:microsoft.com/office/officeart/2005/8/layout/hProcess7#1"/>
    <dgm:cxn modelId="{3588B2D3-72B4-43A3-B127-B0FDD75ACAC7}" type="presParOf" srcId="{D670BC35-7BE9-41D5-B21F-25CC6D9A03E1}" destId="{939C33A8-E37B-4178-942E-38E1CA866DAC}" srcOrd="1" destOrd="0" presId="urn:microsoft.com/office/officeart/2005/8/layout/hProcess7#1"/>
    <dgm:cxn modelId="{C3D807B6-10A2-41D1-81CE-26099AEB3D04}" type="presParOf" srcId="{D670BC35-7BE9-41D5-B21F-25CC6D9A03E1}" destId="{C71D239E-8010-430B-AD49-89762AB39414}" srcOrd="2" destOrd="0" presId="urn:microsoft.com/office/officeart/2005/8/layout/hProcess7#1"/>
    <dgm:cxn modelId="{8160CEC0-376B-477F-940F-C605FB007AD8}" type="presParOf" srcId="{22F2A988-5536-494B-B863-756AE922A273}" destId="{080ABD8A-B1E3-41A8-9F21-29F93592EA63}" srcOrd="5" destOrd="0" presId="urn:microsoft.com/office/officeart/2005/8/layout/hProcess7#1"/>
    <dgm:cxn modelId="{819E5E4A-7A8F-4DBE-BF65-F3EB4A46C68C}" type="presParOf" srcId="{22F2A988-5536-494B-B863-756AE922A273}" destId="{8EA380B9-8340-40AC-8F97-F96BCB882FEA}" srcOrd="6" destOrd="0" presId="urn:microsoft.com/office/officeart/2005/8/layout/hProcess7#1"/>
    <dgm:cxn modelId="{38FBD43C-55E2-4DB4-B7E8-BE9BD3797C57}" type="presParOf" srcId="{8EA380B9-8340-40AC-8F97-F96BCB882FEA}" destId="{D5675289-467B-42FF-A8F3-FB1EDB3BD978}" srcOrd="0" destOrd="0" presId="urn:microsoft.com/office/officeart/2005/8/layout/hProcess7#1"/>
    <dgm:cxn modelId="{5702018E-C904-4B55-A431-0F7B9B1112E4}" type="presParOf" srcId="{8EA380B9-8340-40AC-8F97-F96BCB882FEA}" destId="{27B1ED80-97B4-4F04-ACC3-5016B81B0750}" srcOrd="1" destOrd="0" presId="urn:microsoft.com/office/officeart/2005/8/layout/hProcess7#1"/>
    <dgm:cxn modelId="{45BB890C-3D89-4476-B710-A0F778058B36}" type="presParOf" srcId="{8EA380B9-8340-40AC-8F97-F96BCB882FEA}" destId="{B44F3D08-9704-4BE6-9D35-EAFC06D05BDC}" srcOrd="2" destOrd="0" presId="urn:microsoft.com/office/officeart/2005/8/layout/hProcess7#1"/>
    <dgm:cxn modelId="{85B04869-AC45-4B0D-A3EE-E6B54E350258}" type="presParOf" srcId="{22F2A988-5536-494B-B863-756AE922A273}" destId="{4436F088-074F-4181-9288-C089A26DB6C0}" srcOrd="7" destOrd="0" presId="urn:microsoft.com/office/officeart/2005/8/layout/hProcess7#1"/>
    <dgm:cxn modelId="{1231719E-8FF4-487B-825F-4C5373781191}" type="presParOf" srcId="{22F2A988-5536-494B-B863-756AE922A273}" destId="{73AEFFA4-6BBD-4C94-9D24-2AB76C476D24}" srcOrd="8" destOrd="0" presId="urn:microsoft.com/office/officeart/2005/8/layout/hProcess7#1"/>
    <dgm:cxn modelId="{1B614648-AAF1-4B87-B75C-01D7468583A6}" type="presParOf" srcId="{73AEFFA4-6BBD-4C94-9D24-2AB76C476D24}" destId="{F98C711B-7D4D-49CC-9D1B-302B65A40FB9}" srcOrd="0" destOrd="0" presId="urn:microsoft.com/office/officeart/2005/8/layout/hProcess7#1"/>
    <dgm:cxn modelId="{2F8198E3-E36C-4397-826B-780709C00827}" type="presParOf" srcId="{73AEFFA4-6BBD-4C94-9D24-2AB76C476D24}" destId="{4BAFFE6B-395B-43EE-B908-ACE5A57069E2}" srcOrd="1" destOrd="0" presId="urn:microsoft.com/office/officeart/2005/8/layout/hProcess7#1"/>
    <dgm:cxn modelId="{8065256B-9ED9-4838-A1B2-57127BF0E46C}" type="presParOf" srcId="{73AEFFA4-6BBD-4C94-9D24-2AB76C476D24}" destId="{24F1D915-A091-408F-A94E-5008109DD1B0}" srcOrd="2" destOrd="0" presId="urn:microsoft.com/office/officeart/2005/8/layout/hProcess7#1"/>
    <dgm:cxn modelId="{A4E8C472-15AF-4990-B347-8D4AFDF993BF}" type="presParOf" srcId="{22F2A988-5536-494B-B863-756AE922A273}" destId="{C80B83EB-BBB6-472E-82F3-5D281528DDE7}" srcOrd="9" destOrd="0" presId="urn:microsoft.com/office/officeart/2005/8/layout/hProcess7#1"/>
    <dgm:cxn modelId="{31B2C186-3666-4571-B954-4678C7CE5DB8}" type="presParOf" srcId="{22F2A988-5536-494B-B863-756AE922A273}" destId="{2C8CD72D-2A99-4765-98F4-DE48BE9D6AC1}" srcOrd="10" destOrd="0" presId="urn:microsoft.com/office/officeart/2005/8/layout/hProcess7#1"/>
    <dgm:cxn modelId="{56000392-F6AA-425A-965B-59E8A346B543}" type="presParOf" srcId="{2C8CD72D-2A99-4765-98F4-DE48BE9D6AC1}" destId="{C7E764ED-D559-46AB-B788-3F867CEA3E44}" srcOrd="0" destOrd="0" presId="urn:microsoft.com/office/officeart/2005/8/layout/hProcess7#1"/>
    <dgm:cxn modelId="{7EB26F63-8E60-4721-8799-04B30D7592BB}" type="presParOf" srcId="{2C8CD72D-2A99-4765-98F4-DE48BE9D6AC1}" destId="{13698468-84E8-4014-A48F-5C66112651C7}" srcOrd="1" destOrd="0" presId="urn:microsoft.com/office/officeart/2005/8/layout/hProcess7#1"/>
    <dgm:cxn modelId="{667877B2-E578-4DA6-B21F-827F3087A26E}" type="presParOf" srcId="{2C8CD72D-2A99-4765-98F4-DE48BE9D6AC1}" destId="{DE344290-38B6-4B71-804D-6CE6D61C02F0}" srcOrd="2" destOrd="0" presId="urn:microsoft.com/office/officeart/2005/8/layout/hProcess7#1"/>
    <dgm:cxn modelId="{BE5E04AB-9B28-4D1F-9928-B8081C2F12F7}" type="presParOf" srcId="{22F2A988-5536-494B-B863-756AE922A273}" destId="{597A0F7F-815B-4FED-A376-9D1F02F6D5E4}" srcOrd="11" destOrd="0" presId="urn:microsoft.com/office/officeart/2005/8/layout/hProcess7#1"/>
    <dgm:cxn modelId="{728A0EE1-5CCB-4B79-A265-738C730458F5}" type="presParOf" srcId="{22F2A988-5536-494B-B863-756AE922A273}" destId="{2F43FF75-6988-4839-A75F-0009C255D7EF}" srcOrd="12" destOrd="0" presId="urn:microsoft.com/office/officeart/2005/8/layout/hProcess7#1"/>
    <dgm:cxn modelId="{BA488462-0FB7-412B-934C-6A7182FE7E81}" type="presParOf" srcId="{2F43FF75-6988-4839-A75F-0009C255D7EF}" destId="{8E2F7790-0BCE-411C-9382-8DE9BF7E3DB1}" srcOrd="0" destOrd="0" presId="urn:microsoft.com/office/officeart/2005/8/layout/hProcess7#1"/>
    <dgm:cxn modelId="{AF485411-344E-49A5-8603-E8680486024E}" type="presParOf" srcId="{2F43FF75-6988-4839-A75F-0009C255D7EF}" destId="{15F7A43A-98B4-4750-A01A-3678B6C9BC71}" srcOrd="1" destOrd="0" presId="urn:microsoft.com/office/officeart/2005/8/layout/hProcess7#1"/>
    <dgm:cxn modelId="{FA3C246E-DDE4-44BB-8EDF-9984CE3D97CA}" type="presParOf" srcId="{2F43FF75-6988-4839-A75F-0009C255D7EF}" destId="{B5ADB8E1-D5EE-40AD-A034-1C97F1F93D60}" srcOrd="2" destOrd="0" presId="urn:microsoft.com/office/officeart/2005/8/layout/hProcess7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EBBCFA-3F71-4551-971B-03F28D9D3E65}">
      <dsp:nvSpPr>
        <dsp:cNvPr id="0" name=""/>
        <dsp:cNvSpPr/>
      </dsp:nvSpPr>
      <dsp:spPr>
        <a:xfrm>
          <a:off x="1354835" y="152408"/>
          <a:ext cx="6891535" cy="218554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3333CC"/>
              </a:solidFill>
            </a:rPr>
            <a:t> </a:t>
          </a:r>
          <a:r>
            <a:rPr lang="ru-RU" sz="1600" b="1" kern="1200" dirty="0" smtClean="0">
              <a:solidFill>
                <a:srgbClr val="3333CC"/>
              </a:solidFill>
            </a:rPr>
            <a:t>ФИНАНСОВЫЕ АСПЕКТЫ</a:t>
          </a:r>
          <a:r>
            <a:rPr lang="en-US" sz="1600" b="1" kern="1200" dirty="0" smtClean="0">
              <a:solidFill>
                <a:schemeClr val="tx1"/>
              </a:solidFill>
            </a:rPr>
            <a:t>:  </a:t>
          </a:r>
          <a:r>
            <a:rPr lang="en-US" sz="1600" b="1" kern="1200" dirty="0" smtClean="0">
              <a:solidFill>
                <a:schemeClr val="bg1"/>
              </a:solidFill>
            </a:rPr>
            <a:t>(A) </a:t>
          </a:r>
          <a:r>
            <a:rPr lang="ru-RU" sz="1600" b="1" kern="1200" dirty="0" smtClean="0">
              <a:solidFill>
                <a:schemeClr val="bg1"/>
              </a:solidFill>
            </a:rPr>
            <a:t>установление консервативного финансового базового уровня с учетом достаточности средств/резервов</a:t>
          </a:r>
          <a:r>
            <a:rPr lang="en-US" sz="1600" b="1" kern="1200" dirty="0" smtClean="0">
              <a:solidFill>
                <a:schemeClr val="bg1"/>
              </a:solidFill>
            </a:rPr>
            <a:t>, (B) </a:t>
          </a:r>
          <a:r>
            <a:rPr lang="ru-RU" sz="1600" b="1" kern="1200" dirty="0" smtClean="0">
              <a:solidFill>
                <a:schemeClr val="bg1"/>
              </a:solidFill>
            </a:rPr>
            <a:t>оценка портфельных/кредитных рисков по видам клиентов/отраслей</a:t>
          </a:r>
          <a:r>
            <a:rPr lang="en-US" sz="1600" b="1" kern="1200" dirty="0" smtClean="0">
              <a:solidFill>
                <a:schemeClr val="bg1"/>
              </a:solidFill>
            </a:rPr>
            <a:t>, (C) </a:t>
          </a:r>
          <a:r>
            <a:rPr lang="ru-RU" sz="1600" b="1" kern="1200" dirty="0" smtClean="0">
              <a:solidFill>
                <a:schemeClr val="bg1"/>
              </a:solidFill>
            </a:rPr>
            <a:t>планирование источников финансирования и их стабильности/надежности</a:t>
          </a:r>
          <a:endParaRPr lang="en-US" sz="1600" b="1" kern="1200" dirty="0" smtClean="0"/>
        </a:p>
      </dsp:txBody>
      <dsp:txXfrm>
        <a:off x="2364077" y="472473"/>
        <a:ext cx="4873051" cy="1545411"/>
      </dsp:txXfrm>
    </dsp:sp>
    <dsp:sp modelId="{0EB82E48-7755-45CD-9AE6-4C99B49654B3}">
      <dsp:nvSpPr>
        <dsp:cNvPr id="0" name=""/>
        <dsp:cNvSpPr/>
      </dsp:nvSpPr>
      <dsp:spPr>
        <a:xfrm rot="5412771" flipV="1">
          <a:off x="7362849" y="1873640"/>
          <a:ext cx="572200" cy="4279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10800000">
        <a:off x="7427283" y="1895039"/>
        <a:ext cx="443808" cy="256784"/>
      </dsp:txXfrm>
    </dsp:sp>
    <dsp:sp modelId="{046DB875-3846-4914-9147-7945EA61617D}">
      <dsp:nvSpPr>
        <dsp:cNvPr id="0" name=""/>
        <dsp:cNvSpPr/>
      </dsp:nvSpPr>
      <dsp:spPr>
        <a:xfrm>
          <a:off x="5257799" y="2234157"/>
          <a:ext cx="3672736" cy="299604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0033CC"/>
              </a:solidFill>
            </a:rPr>
            <a:t>ОПЕРАЦИОННАЯ ДЕЯТЕЛЬНОСТЬ</a:t>
          </a:r>
          <a:r>
            <a:rPr lang="en-US" sz="1600" b="1" kern="1200" dirty="0" smtClean="0">
              <a:solidFill>
                <a:srgbClr val="0033CC"/>
              </a:solidFill>
            </a:rPr>
            <a:t>:</a:t>
          </a:r>
          <a:r>
            <a:rPr lang="en-US" sz="1600" b="1" kern="1200" dirty="0" smtClean="0"/>
            <a:t> 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(A) </a:t>
          </a:r>
          <a:r>
            <a:rPr lang="ru-RU" sz="1600" b="1" kern="1200" dirty="0" smtClean="0"/>
            <a:t>Роль банка в экономике региона</a:t>
          </a:r>
          <a:r>
            <a:rPr lang="en-US" sz="1600" b="1" kern="1200" dirty="0" smtClean="0"/>
            <a:t>, B) </a:t>
          </a:r>
          <a:r>
            <a:rPr lang="ru-RU" sz="1600" b="1" kern="1200" dirty="0" smtClean="0"/>
            <a:t>варианты расширения филиальной сети</a:t>
          </a:r>
          <a:r>
            <a:rPr lang="en-US" sz="1600" b="1" kern="1200" dirty="0" smtClean="0"/>
            <a:t>,  (C)</a:t>
          </a:r>
          <a:r>
            <a:rPr lang="ru-RU" sz="1600" b="1" kern="1200" dirty="0" smtClean="0"/>
            <a:t> конкуренция, маркетинг и новые продукты</a:t>
          </a:r>
          <a:r>
            <a:rPr lang="en-US" sz="1600" b="1" kern="1200" dirty="0" smtClean="0"/>
            <a:t>. </a:t>
          </a:r>
          <a:endParaRPr lang="en-US" sz="1600" b="1" kern="1200" dirty="0"/>
        </a:p>
      </dsp:txBody>
      <dsp:txXfrm>
        <a:off x="5795659" y="2672918"/>
        <a:ext cx="2597016" cy="2118526"/>
      </dsp:txXfrm>
    </dsp:sp>
    <dsp:sp modelId="{AA3EF02D-DE32-4547-B7FF-594657249501}">
      <dsp:nvSpPr>
        <dsp:cNvPr id="0" name=""/>
        <dsp:cNvSpPr/>
      </dsp:nvSpPr>
      <dsp:spPr>
        <a:xfrm rot="5309878" flipH="1">
          <a:off x="5055919" y="2004285"/>
          <a:ext cx="35523" cy="2445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5061387" y="2058518"/>
        <a:ext cx="24866" cy="146716"/>
      </dsp:txXfrm>
    </dsp:sp>
    <dsp:sp modelId="{5B76437A-5F86-430B-AF0B-A90CB83F2892}">
      <dsp:nvSpPr>
        <dsp:cNvPr id="0" name=""/>
        <dsp:cNvSpPr/>
      </dsp:nvSpPr>
      <dsp:spPr>
        <a:xfrm>
          <a:off x="1143002" y="2133600"/>
          <a:ext cx="4109101" cy="299281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u="none" kern="1200" dirty="0" smtClean="0">
              <a:solidFill>
                <a:srgbClr val="0033CC"/>
              </a:solidFill>
            </a:rPr>
            <a:t>УПРАВЛЕНИЕ РИСКАМИ:</a:t>
          </a:r>
          <a:endParaRPr lang="en-US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600" kern="1200" dirty="0" smtClean="0"/>
            <a:t>(A) </a:t>
          </a:r>
          <a:r>
            <a:rPr lang="ru-RU" sz="1600" kern="1200" dirty="0" smtClean="0"/>
            <a:t>Разработка и координация планов и проведение внутреннего мониторинга</a:t>
          </a:r>
          <a:r>
            <a:rPr lang="en-US" sz="1600" kern="1200" dirty="0" smtClean="0"/>
            <a:t>, (B) </a:t>
          </a:r>
          <a:r>
            <a:rPr lang="ru-RU" sz="1600" kern="1200" dirty="0" smtClean="0"/>
            <a:t>соблюдение </a:t>
          </a:r>
          <a:r>
            <a:rPr lang="ru-RU" sz="1600" kern="1200" dirty="0" err="1" smtClean="0"/>
            <a:t>пруденциальных</a:t>
          </a:r>
          <a:r>
            <a:rPr lang="ru-RU" sz="1600" kern="1200" dirty="0" smtClean="0"/>
            <a:t> норм.</a:t>
          </a:r>
          <a:endParaRPr lang="en-US" sz="2400" kern="1200" dirty="0"/>
        </a:p>
      </dsp:txBody>
      <dsp:txXfrm>
        <a:off x="1744766" y="2571887"/>
        <a:ext cx="2905573" cy="2116240"/>
      </dsp:txXfrm>
    </dsp:sp>
    <dsp:sp modelId="{475272AA-5D17-4A99-871E-F830DCD58811}">
      <dsp:nvSpPr>
        <dsp:cNvPr id="0" name=""/>
        <dsp:cNvSpPr/>
      </dsp:nvSpPr>
      <dsp:spPr>
        <a:xfrm rot="21578704" flipV="1">
          <a:off x="4319228" y="4710222"/>
          <a:ext cx="8752" cy="1066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4319228" y="4731565"/>
        <a:ext cx="6126" cy="640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D0B6C5-ACAC-4C09-A5A0-00B1E64C12BB}">
      <dsp:nvSpPr>
        <dsp:cNvPr id="0" name=""/>
        <dsp:cNvSpPr/>
      </dsp:nvSpPr>
      <dsp:spPr>
        <a:xfrm>
          <a:off x="3044" y="-40718"/>
          <a:ext cx="2476191" cy="4747127"/>
        </a:xfrm>
        <a:prstGeom prst="roundRect">
          <a:avLst>
            <a:gd name="adj" fmla="val 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 rot="16200000">
        <a:off x="-1695658" y="1657985"/>
        <a:ext cx="3892644" cy="495238"/>
      </dsp:txXfrm>
    </dsp:sp>
    <dsp:sp modelId="{A66396E2-3E08-4A41-A92F-EE97E2CBE9CF}">
      <dsp:nvSpPr>
        <dsp:cNvPr id="0" name=""/>
        <dsp:cNvSpPr/>
      </dsp:nvSpPr>
      <dsp:spPr>
        <a:xfrm>
          <a:off x="468437" y="-40718"/>
          <a:ext cx="1844762" cy="474712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1722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1.  </a:t>
          </a:r>
          <a:r>
            <a:rPr lang="ru-RU" sz="1400" b="1" kern="1200" dirty="0" smtClean="0"/>
            <a:t>Финансовое состояние банка</a:t>
          </a:r>
          <a:r>
            <a:rPr lang="en-US" sz="1400" b="1" kern="1200" dirty="0" smtClean="0"/>
            <a:t>, </a:t>
          </a:r>
          <a:r>
            <a:rPr lang="ru-RU" sz="1400" b="1" kern="1200" dirty="0" smtClean="0"/>
            <a:t>его рентабельность, динамика качества активов</a:t>
          </a:r>
          <a:r>
            <a:rPr lang="en-US" sz="1400" b="1" kern="1200" dirty="0" smtClean="0"/>
            <a:t>, </a:t>
          </a:r>
          <a:r>
            <a:rPr lang="ru-RU" sz="1400" b="1" kern="1200" dirty="0" smtClean="0"/>
            <a:t>источники доходов, политика формирования резервов и источники финансирования</a:t>
          </a:r>
          <a:r>
            <a:rPr lang="en-US" sz="1400" b="1" kern="1200" dirty="0" smtClean="0"/>
            <a:t>. </a:t>
          </a:r>
        </a:p>
      </dsp:txBody>
      <dsp:txXfrm>
        <a:off x="468437" y="-40718"/>
        <a:ext cx="1844762" cy="4747127"/>
      </dsp:txXfrm>
    </dsp:sp>
    <dsp:sp modelId="{44CF1038-0F3E-4830-A492-DBF19B0DB113}">
      <dsp:nvSpPr>
        <dsp:cNvPr id="0" name=""/>
        <dsp:cNvSpPr/>
      </dsp:nvSpPr>
      <dsp:spPr>
        <a:xfrm>
          <a:off x="2514601" y="-40718"/>
          <a:ext cx="2221222" cy="4784264"/>
        </a:xfrm>
        <a:prstGeom prst="roundRect">
          <a:avLst>
            <a:gd name="adj" fmla="val 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2009" rIns="93345" bIns="0" numCol="1" spcCol="1270" anchor="t" anchorCtr="0">
          <a:noAutofit/>
        </a:bodyPr>
        <a:lstStyle/>
        <a:p>
          <a:pPr lvl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ф</a:t>
          </a:r>
          <a:endParaRPr lang="en-US" sz="2100" kern="1200" dirty="0" smtClean="0"/>
        </a:p>
      </dsp:txBody>
      <dsp:txXfrm rot="16200000">
        <a:off x="775175" y="1698708"/>
        <a:ext cx="3923096" cy="444244"/>
      </dsp:txXfrm>
    </dsp:sp>
    <dsp:sp modelId="{1CD6EFCC-1FCD-410B-BE46-31FB76E9C0E8}">
      <dsp:nvSpPr>
        <dsp:cNvPr id="0" name=""/>
        <dsp:cNvSpPr/>
      </dsp:nvSpPr>
      <dsp:spPr>
        <a:xfrm rot="5400000">
          <a:off x="2379847" y="1927420"/>
          <a:ext cx="363938" cy="30967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1D239E-8010-430B-AD49-89762AB39414}">
      <dsp:nvSpPr>
        <dsp:cNvPr id="0" name=""/>
        <dsp:cNvSpPr/>
      </dsp:nvSpPr>
      <dsp:spPr>
        <a:xfrm>
          <a:off x="2947485" y="-40718"/>
          <a:ext cx="1654810" cy="478426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1722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1"/>
              </a:solidFill>
            </a:rPr>
            <a:t>2.  </a:t>
          </a:r>
          <a:r>
            <a:rPr lang="ru-RU" sz="1400" b="1" kern="1200" dirty="0" smtClean="0">
              <a:solidFill>
                <a:schemeClr val="bg1"/>
              </a:solidFill>
            </a:rPr>
            <a:t>Кредитный портфель банка по отраслям, секторам и видам потребителей (физические лица, домохозяйства, малые предприятия, корпорации, государственные предприятия, прочие</a:t>
          </a:r>
          <a:r>
            <a:rPr lang="en-US" sz="1400" b="1" kern="1200" dirty="0" smtClean="0"/>
            <a:t>).</a:t>
          </a:r>
          <a:endParaRPr lang="en-US" sz="1400" b="1" kern="1200" dirty="0" smtClean="0">
            <a:solidFill>
              <a:srgbClr val="FFFF66"/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b="0" kern="1200" dirty="0" smtClean="0"/>
        </a:p>
      </dsp:txBody>
      <dsp:txXfrm>
        <a:off x="2947485" y="-40718"/>
        <a:ext cx="1654810" cy="4784264"/>
      </dsp:txXfrm>
    </dsp:sp>
    <dsp:sp modelId="{F98C711B-7D4D-49CC-9D1B-302B65A40FB9}">
      <dsp:nvSpPr>
        <dsp:cNvPr id="0" name=""/>
        <dsp:cNvSpPr/>
      </dsp:nvSpPr>
      <dsp:spPr>
        <a:xfrm>
          <a:off x="4876789" y="-40718"/>
          <a:ext cx="2064525" cy="4830765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2009" rIns="93345" bIns="0" numCol="1" spcCol="1270" anchor="t" anchorCtr="0">
          <a:noAutofit/>
        </a:bodyPr>
        <a:lstStyle/>
        <a:p>
          <a:pPr lvl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 dirty="0"/>
        </a:p>
      </dsp:txBody>
      <dsp:txXfrm rot="16200000">
        <a:off x="3102628" y="1733443"/>
        <a:ext cx="3961228" cy="412905"/>
      </dsp:txXfrm>
    </dsp:sp>
    <dsp:sp modelId="{27B1ED80-97B4-4F04-ACC3-5016B81B0750}">
      <dsp:nvSpPr>
        <dsp:cNvPr id="0" name=""/>
        <dsp:cNvSpPr/>
      </dsp:nvSpPr>
      <dsp:spPr>
        <a:xfrm rot="5400000">
          <a:off x="4673328" y="1927420"/>
          <a:ext cx="363938" cy="30967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F1D915-A091-408F-A94E-5008109DD1B0}">
      <dsp:nvSpPr>
        <dsp:cNvPr id="0" name=""/>
        <dsp:cNvSpPr/>
      </dsp:nvSpPr>
      <dsp:spPr>
        <a:xfrm>
          <a:off x="5289694" y="-40718"/>
          <a:ext cx="1538071" cy="4830765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1722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3.  </a:t>
          </a:r>
          <a:r>
            <a:rPr lang="ru-RU" sz="1400" b="1" kern="1200" dirty="0" smtClean="0"/>
            <a:t>Источники финансирования  банка, их стабильность, политика ценообразования и альтернативы для обеспечения устойчивого развития перспектив для бизнеса, методы привлечения финансирования</a:t>
          </a:r>
          <a:endParaRPr lang="en-US" sz="1400" b="1" kern="1200" dirty="0" smtClean="0"/>
        </a:p>
      </dsp:txBody>
      <dsp:txXfrm>
        <a:off x="5289694" y="-40718"/>
        <a:ext cx="1538071" cy="4830765"/>
      </dsp:txXfrm>
    </dsp:sp>
    <dsp:sp modelId="{8E2F7790-0BCE-411C-9382-8DE9BF7E3DB1}">
      <dsp:nvSpPr>
        <dsp:cNvPr id="0" name=""/>
        <dsp:cNvSpPr/>
      </dsp:nvSpPr>
      <dsp:spPr>
        <a:xfrm>
          <a:off x="6786393" y="-40718"/>
          <a:ext cx="1778196" cy="4912199"/>
        </a:xfrm>
        <a:prstGeom prst="roundRect">
          <a:avLst>
            <a:gd name="adj" fmla="val 5000"/>
          </a:avLst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2009" rIns="93345" bIns="0" numCol="1" spcCol="1270" anchor="t" anchorCtr="0">
          <a:noAutofit/>
        </a:bodyPr>
        <a:lstStyle/>
        <a:p>
          <a:pPr lvl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 </a:t>
          </a:r>
          <a:endParaRPr lang="en-US" sz="2100" kern="1200" dirty="0"/>
        </a:p>
      </dsp:txBody>
      <dsp:txXfrm rot="16200000">
        <a:off x="4950211" y="1795463"/>
        <a:ext cx="4028003" cy="355639"/>
      </dsp:txXfrm>
    </dsp:sp>
    <dsp:sp modelId="{13698468-84E8-4014-A48F-5C66112651C7}">
      <dsp:nvSpPr>
        <dsp:cNvPr id="0" name=""/>
        <dsp:cNvSpPr/>
      </dsp:nvSpPr>
      <dsp:spPr>
        <a:xfrm rot="5400000">
          <a:off x="6810112" y="1927420"/>
          <a:ext cx="363938" cy="30967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ADB8E1-D5EE-40AD-A034-1C97F1F93D60}">
      <dsp:nvSpPr>
        <dsp:cNvPr id="0" name=""/>
        <dsp:cNvSpPr/>
      </dsp:nvSpPr>
      <dsp:spPr>
        <a:xfrm>
          <a:off x="7162791" y="-40718"/>
          <a:ext cx="1324756" cy="4912199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1722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1"/>
              </a:solidFill>
            </a:rPr>
            <a:t>4.</a:t>
          </a:r>
          <a:r>
            <a:rPr lang="ru-RU" sz="1800" b="1" kern="1200" dirty="0" smtClean="0">
              <a:solidFill>
                <a:schemeClr val="bg1"/>
              </a:solidFill>
            </a:rPr>
            <a:t> </a:t>
          </a:r>
          <a:r>
            <a:rPr lang="ru-RU" sz="1400" b="1" kern="1200" dirty="0" smtClean="0">
              <a:solidFill>
                <a:schemeClr val="bg1"/>
              </a:solidFill>
            </a:rPr>
            <a:t>Экономические и отраслевые возможности для инвестиций в новые или развивающиеся отрасли, в том числе за пределами </a:t>
          </a:r>
          <a:r>
            <a:rPr lang="ru-RU" sz="1400" b="1" kern="1200" smtClean="0">
              <a:solidFill>
                <a:schemeClr val="bg1"/>
              </a:solidFill>
            </a:rPr>
            <a:t>непосредственного региона ведения </a:t>
          </a:r>
          <a:r>
            <a:rPr lang="ru-RU" sz="1400" b="1" kern="1200" dirty="0" smtClean="0">
              <a:solidFill>
                <a:schemeClr val="bg1"/>
              </a:solidFill>
            </a:rPr>
            <a:t>операций, и оценка воздействия на социально-экономическое положение региона</a:t>
          </a:r>
          <a:r>
            <a:rPr lang="en-US" sz="1400" b="1" kern="1200" dirty="0" smtClean="0">
              <a:solidFill>
                <a:schemeClr val="bg1"/>
              </a:solidFill>
            </a:rPr>
            <a:t>.</a:t>
          </a:r>
        </a:p>
      </dsp:txBody>
      <dsp:txXfrm>
        <a:off x="7162791" y="-40718"/>
        <a:ext cx="1324756" cy="49121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7#1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84AA4DA-43E5-4A3F-B21C-FCE28455C723}" type="datetimeFigureOut">
              <a:rPr lang="en-US"/>
              <a:pPr>
                <a:defRPr/>
              </a:pPr>
              <a:t>9/4/2014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995F765-48D1-4420-A5B4-22B240297E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2928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5C31ABC-91D8-493F-B6A6-CD59513118B8}" type="datetimeFigureOut">
              <a:rPr lang="en-US"/>
              <a:pPr>
                <a:defRPr/>
              </a:pPr>
              <a:t>9/4/2014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9788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CFC4316-3095-4F68-B24E-4C0FCAD813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Notes Placeholder 7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87334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Банковский сектор – важнейший элемент глобальной, здоровой экономики</a:t>
            </a:r>
          </a:p>
          <a:p>
            <a:r>
              <a:rPr lang="ru-RU" dirty="0" smtClean="0"/>
              <a:t>Завтрашний день банковской системы зависит от сегоднящних решений и действий руководства банков</a:t>
            </a:r>
          </a:p>
          <a:p>
            <a:r>
              <a:rPr lang="ru-RU" dirty="0" smtClean="0"/>
              <a:t>Способствуют ли руководители обновлению и изменениям</a:t>
            </a:r>
          </a:p>
          <a:p>
            <a:r>
              <a:rPr lang="ru-RU" dirty="0" smtClean="0"/>
              <a:t>Создают ли условия для усиления доверия потребителя/клиента</a:t>
            </a:r>
          </a:p>
          <a:p>
            <a:r>
              <a:rPr lang="ru-RU" dirty="0" smtClean="0"/>
              <a:t>Привлекут ли таланты нового поколения</a:t>
            </a:r>
          </a:p>
          <a:p>
            <a:r>
              <a:rPr lang="ru-RU" dirty="0" smtClean="0"/>
              <a:t>Когда нужны изменения – ключевую роль приобретает исполнение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FC4316-3095-4F68-B24E-4C0FCAD813C6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107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C14D9-FD72-484E-BDD0-FFA51B3EB8CF}" type="datetimeFigureOut">
              <a:rPr lang="en-US"/>
              <a:pPr>
                <a:defRPr/>
              </a:pPr>
              <a:t>9/4/2014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B27E1-4850-416D-A42B-3B72E37D4E11}" type="slidenum">
              <a:rPr lang="en-US"/>
              <a:pPr>
                <a:defRPr/>
              </a:pPr>
              <a:t>‹#›</a:t>
            </a:fld>
            <a:r>
              <a:rPr lang="en-US"/>
              <a:t> / 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813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CF660-3884-421E-888B-7ECA12C7A220}" type="datetimeFigureOut">
              <a:rPr lang="en-US"/>
              <a:pPr>
                <a:defRPr/>
              </a:pPr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8433B-B448-4D9C-B21F-268B936BD47C}" type="slidenum">
              <a:rPr lang="en-US"/>
              <a:pPr>
                <a:defRPr/>
              </a:pPr>
              <a:t>‹#›</a:t>
            </a:fld>
            <a:r>
              <a:rPr lang="en-US"/>
              <a:t> / 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377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1BC20-285A-4F33-8DCC-0E3DE3ED26EB}" type="datetimeFigureOut">
              <a:rPr lang="en-US"/>
              <a:pPr>
                <a:defRPr/>
              </a:pPr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9483D-432A-4937-8BB8-05E5BD6F4DA6}" type="slidenum">
              <a:rPr lang="en-US"/>
              <a:pPr>
                <a:defRPr/>
              </a:pPr>
              <a:t>‹#›</a:t>
            </a:fld>
            <a:r>
              <a:rPr lang="en-US"/>
              <a:t> / 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99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5F203-BC97-46F3-AB94-39C5710DE118}" type="datetimeFigureOut">
              <a:rPr lang="en-US"/>
              <a:pPr>
                <a:defRPr/>
              </a:pPr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7D868-66D6-4B85-AC1F-3F3B33CBA124}" type="slidenum">
              <a:rPr lang="en-US"/>
              <a:pPr>
                <a:defRPr/>
              </a:pPr>
              <a:t>‹#›</a:t>
            </a:fld>
            <a:r>
              <a:rPr lang="en-US"/>
              <a:t> / 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687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ight Triangle 4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25DF5-A63E-4481-85CA-E9B80D3688C6}" type="datetimeFigureOut">
              <a:rPr lang="en-US"/>
              <a:pPr>
                <a:defRPr/>
              </a:pPr>
              <a:t>9/4/2014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E043E-45E3-48BF-AB2A-EDD11D0D823C}" type="slidenum">
              <a:rPr lang="en-US"/>
              <a:pPr>
                <a:defRPr/>
              </a:pPr>
              <a:t>‹#›</a:t>
            </a:fld>
            <a:r>
              <a:rPr lang="en-US"/>
              <a:t> / 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946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4A063-72F5-434E-9A3E-567C2BE7316D}" type="datetimeFigureOut">
              <a:rPr lang="en-US"/>
              <a:pPr>
                <a:defRPr/>
              </a:pPr>
              <a:t>9/4/2014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FC4D6-EF14-49B2-91F0-520D4D7FD30A}" type="slidenum">
              <a:rPr lang="en-US"/>
              <a:pPr>
                <a:defRPr/>
              </a:pPr>
              <a:t>‹#›</a:t>
            </a:fld>
            <a:r>
              <a:rPr lang="en-US"/>
              <a:t> / 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070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F3DFF-E8B1-4A3C-82FC-A03234380C47}" type="datetimeFigureOut">
              <a:rPr lang="en-US"/>
              <a:pPr>
                <a:defRPr/>
              </a:pPr>
              <a:t>9/4/2014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0DC00-B7FA-4CCE-B3C7-6F89C4891D17}" type="slidenum">
              <a:rPr lang="en-US"/>
              <a:pPr>
                <a:defRPr/>
              </a:pPr>
              <a:t>‹#›</a:t>
            </a:fld>
            <a:r>
              <a:rPr lang="en-US"/>
              <a:t> / 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563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2685B-7FEB-426F-9DE7-3AAA6FEF58D4}" type="datetimeFigureOut">
              <a:rPr lang="en-US"/>
              <a:pPr>
                <a:defRPr/>
              </a:pPr>
              <a:t>9/4/2014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5238D-483C-45C0-8C04-EA8226EC6612}" type="slidenum">
              <a:rPr lang="en-US"/>
              <a:pPr>
                <a:defRPr/>
              </a:pPr>
              <a:t>‹#›</a:t>
            </a:fld>
            <a:r>
              <a:rPr lang="en-US"/>
              <a:t> / 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074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2E512D-3AF3-45CA-9D27-728802B78DBE}" type="datetimeFigureOut">
              <a:rPr lang="en-US"/>
              <a:pPr>
                <a:defRPr/>
              </a:pPr>
              <a:t>9/4/2014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49F9F-E6A6-463A-95EF-AB1900D34254}" type="slidenum">
              <a:rPr lang="en-US"/>
              <a:pPr>
                <a:defRPr/>
              </a:pPr>
              <a:t>‹#›</a:t>
            </a:fld>
            <a:r>
              <a:rPr lang="en-US"/>
              <a:t> / 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833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5400000">
            <a:off x="433388" y="-433388"/>
            <a:ext cx="6858000" cy="7724775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BDD3E-28A0-433B-8A9C-5E36860313A4}" type="datetimeFigureOut">
              <a:rPr lang="en-US"/>
              <a:pPr>
                <a:defRPr/>
              </a:pPr>
              <a:t>9/4/2014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6356F18-9332-4693-AC0D-0265D6E9165F}" type="slidenum">
              <a:rPr lang="en-US"/>
              <a:pPr>
                <a:defRPr/>
              </a:pPr>
              <a:t>‹#›</a:t>
            </a:fld>
            <a:r>
              <a:rPr lang="en-US"/>
              <a:t> / 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016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rtlCol="0" anchor="ctr">
            <a:normAutofit/>
          </a:bodyPr>
          <a:lstStyle>
            <a:lvl1pPr algn="r"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E85DE-19BD-4F46-9432-8999F21610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516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5051425"/>
            <a:ext cx="3575050" cy="1806575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588" y="5051425"/>
            <a:ext cx="9145588" cy="180657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325" y="365125"/>
            <a:ext cx="7521575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325" y="1100138"/>
            <a:ext cx="7521575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613" y="5870575"/>
            <a:ext cx="2176462" cy="201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78EB6FF-C223-4EBE-BB87-987FFE092BD8}" type="datetimeFigureOut">
              <a:rPr lang="en-US"/>
              <a:pPr>
                <a:defRPr/>
              </a:pPr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900" y="6284913"/>
            <a:ext cx="4724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50" y="6170613"/>
            <a:ext cx="503238" cy="503237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AB60344-12A7-4F2F-820E-3E8DB424FD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6400800"/>
            <a:ext cx="9144000" cy="48895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4" name="TextBox 9"/>
          <p:cNvSpPr txBox="1">
            <a:spLocks noChangeArrowheads="1"/>
          </p:cNvSpPr>
          <p:nvPr userDrawn="1"/>
        </p:nvSpPr>
        <p:spPr bwMode="auto">
          <a:xfrm>
            <a:off x="3962400" y="6396038"/>
            <a:ext cx="4038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2400" dirty="0" smtClean="0">
                <a:solidFill>
                  <a:schemeClr val="bg1"/>
                </a:solidFill>
                <a:latin typeface="Arial Black" pitchFamily="34" charset="0"/>
              </a:rPr>
              <a:t>The World Bank Group</a:t>
            </a:r>
          </a:p>
        </p:txBody>
      </p:sp>
      <p:pic>
        <p:nvPicPr>
          <p:cNvPr id="1035" name="Picture 8" descr="C:\Users\WB252182\Desktop\wbcube-l.gif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6400800"/>
            <a:ext cx="533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17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ts val="800"/>
        </a:spcBef>
        <a:spcAft>
          <a:spcPct val="0"/>
        </a:spcAft>
        <a:buFont typeface="Arial" charset="0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0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16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2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88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533400" y="990600"/>
            <a:ext cx="8153400" cy="495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1200"/>
              </a:spcAft>
              <a:defRPr/>
            </a:pPr>
            <a:r>
              <a:rPr lang="ru-RU" dirty="0" smtClean="0"/>
              <a:t>Инициатива в сфере потенциального сотрудничества между Группой всемирного банка и ассоциацией «Россия» </a:t>
            </a:r>
            <a:br>
              <a:rPr lang="ru-RU" dirty="0" smtClean="0"/>
            </a:br>
            <a:r>
              <a:rPr lang="ru-RU" dirty="0" smtClean="0"/>
              <a:t>элементы планов стратегического развития в операционной деятельности банков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ru-RU" sz="2700" dirty="0" smtClean="0">
                <a:solidFill>
                  <a:srgbClr val="0033CC"/>
                </a:solidFill>
              </a:rPr>
              <a:t>глобальная практика в сфере финансов и рынков</a:t>
            </a:r>
            <a:r>
              <a:rPr lang="en-US" sz="2700" dirty="0" smtClean="0">
                <a:solidFill>
                  <a:srgbClr val="0033CC"/>
                </a:solidFill>
              </a:rPr>
              <a:t/>
            </a:r>
            <a:br>
              <a:rPr lang="en-US" sz="2700" dirty="0" smtClean="0">
                <a:solidFill>
                  <a:srgbClr val="0033CC"/>
                </a:solidFill>
              </a:rPr>
            </a:br>
            <a:r>
              <a:rPr lang="ru-RU" sz="2700" dirty="0" smtClean="0">
                <a:solidFill>
                  <a:srgbClr val="0033CC"/>
                </a:solidFill>
              </a:rPr>
              <a:t>группа всемирного  банка</a:t>
            </a:r>
            <a:r>
              <a:rPr lang="en-US" sz="2700" dirty="0" smtClean="0">
                <a:solidFill>
                  <a:srgbClr val="0033CC"/>
                </a:solidFill>
              </a:rPr>
              <a:t/>
            </a:r>
            <a:br>
              <a:rPr lang="en-US" sz="2700" dirty="0" smtClean="0">
                <a:solidFill>
                  <a:srgbClr val="0033CC"/>
                </a:solidFill>
              </a:rPr>
            </a:br>
            <a:r>
              <a:rPr lang="en-US" sz="2700" dirty="0">
                <a:solidFill>
                  <a:srgbClr val="0033CC"/>
                </a:solidFill>
              </a:rPr>
              <a:t/>
            </a:r>
            <a:br>
              <a:rPr lang="en-US" sz="2700" dirty="0">
                <a:solidFill>
                  <a:srgbClr val="0033CC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>ассоциация «Россия»: </a:t>
            </a:r>
            <a:r>
              <a:rPr lang="en-US" sz="2000" dirty="0">
                <a:solidFill>
                  <a:srgbClr val="FF0000"/>
                </a:solidFill>
              </a:rPr>
              <a:t>XII</a:t>
            </a:r>
            <a:r>
              <a:rPr lang="ru-RU" sz="2000" dirty="0">
                <a:solidFill>
                  <a:srgbClr val="FF0000"/>
                </a:solidFill>
              </a:rPr>
              <a:t> международный </a:t>
            </a:r>
            <a:r>
              <a:rPr lang="ru-RU" sz="2000" dirty="0" smtClean="0">
                <a:solidFill>
                  <a:srgbClr val="FF0000"/>
                </a:solidFill>
              </a:rPr>
              <a:t>банковский форум в сочи, сентябрь 2014 г.</a:t>
            </a:r>
            <a:endParaRPr lang="en-US" sz="2000" b="1" dirty="0" smtClean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60" y="4648200"/>
            <a:ext cx="8822140" cy="6858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,</a:t>
            </a:r>
            <a:endParaRPr sz="18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534400" cy="762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В чем суть предлагаемой инициативы</a:t>
            </a:r>
            <a:r>
              <a:rPr lang="en-US" b="1" dirty="0" smtClean="0"/>
              <a:t>?</a:t>
            </a:r>
            <a:endParaRPr lang="en-US" dirty="0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8534400" cy="4648200"/>
          </a:xfrm>
        </p:spPr>
        <p:txBody>
          <a:bodyPr/>
          <a:lstStyle/>
          <a:p>
            <a:pPr marL="457200" indent="-457200" eaLnBrk="1" hangingPunct="1">
              <a:buAutoNum type="alphaUcPeriod"/>
            </a:pPr>
            <a:r>
              <a:rPr lang="ru-RU" sz="1400" dirty="0" smtClean="0">
                <a:solidFill>
                  <a:srgbClr val="FF0000"/>
                </a:solidFill>
              </a:rPr>
              <a:t>Ассоциация «Россия» и Группа Всемирного банка (ГВБ) обсудили инициативу по оказанию консультаций, в рамках которой банки-члены Ассоциации «Россия» могут получать консультационные услуги по разработке планов стратегического развития в соответствии с нормативными требованиями Банка России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</a:p>
          <a:p>
            <a:pPr marL="457200" indent="-457200" eaLnBrk="1" hangingPunct="1">
              <a:buAutoNum type="alphaUcPeriod"/>
            </a:pPr>
            <a:r>
              <a:rPr lang="ru-RU" sz="1400" dirty="0" smtClean="0">
                <a:solidFill>
                  <a:srgbClr val="006600"/>
                </a:solidFill>
              </a:rPr>
              <a:t>Программа будет </a:t>
            </a:r>
            <a:r>
              <a:rPr lang="ru-RU" sz="1400" dirty="0" smtClean="0">
                <a:solidFill>
                  <a:srgbClr val="006600"/>
                </a:solidFill>
              </a:rPr>
              <a:t>реализовываться </a:t>
            </a:r>
            <a:r>
              <a:rPr lang="ru-RU" sz="1400" dirty="0" smtClean="0">
                <a:solidFill>
                  <a:srgbClr val="006600"/>
                </a:solidFill>
              </a:rPr>
              <a:t>на платной основе </a:t>
            </a:r>
            <a:r>
              <a:rPr lang="en-US" sz="1400" dirty="0" smtClean="0">
                <a:solidFill>
                  <a:srgbClr val="006600"/>
                </a:solidFill>
              </a:rPr>
              <a:t>(</a:t>
            </a:r>
            <a:r>
              <a:rPr lang="ru-RU" sz="1400" dirty="0" smtClean="0">
                <a:solidFill>
                  <a:srgbClr val="006600"/>
                </a:solidFill>
              </a:rPr>
              <a:t>оплата ГВБ за оказанные услуги</a:t>
            </a:r>
            <a:r>
              <a:rPr lang="en-US" sz="1400" dirty="0" smtClean="0">
                <a:solidFill>
                  <a:srgbClr val="006600"/>
                </a:solidFill>
              </a:rPr>
              <a:t>) </a:t>
            </a:r>
            <a:r>
              <a:rPr lang="ru-RU" sz="1400" dirty="0" smtClean="0">
                <a:solidFill>
                  <a:srgbClr val="006600"/>
                </a:solidFill>
              </a:rPr>
              <a:t>за счет </a:t>
            </a:r>
            <a:r>
              <a:rPr lang="ru-RU" sz="1400" dirty="0" smtClean="0">
                <a:solidFill>
                  <a:srgbClr val="006600"/>
                </a:solidFill>
              </a:rPr>
              <a:t>средств банков-членов </a:t>
            </a:r>
            <a:r>
              <a:rPr lang="ru-RU" sz="1400" dirty="0" smtClean="0">
                <a:solidFill>
                  <a:srgbClr val="006600"/>
                </a:solidFill>
              </a:rPr>
              <a:t>Ассоциации «Россия», при этом Ассоциация будет отвечать за </a:t>
            </a:r>
            <a:r>
              <a:rPr lang="ru-RU" sz="1400" dirty="0" smtClean="0">
                <a:solidFill>
                  <a:srgbClr val="006600"/>
                </a:solidFill>
              </a:rPr>
              <a:t> </a:t>
            </a:r>
            <a:r>
              <a:rPr lang="ru-RU" sz="1400" dirty="0" smtClean="0">
                <a:solidFill>
                  <a:srgbClr val="006600"/>
                </a:solidFill>
              </a:rPr>
              <a:t>организацию работы с ГВБ</a:t>
            </a:r>
            <a:r>
              <a:rPr lang="en-US" sz="1400" dirty="0" smtClean="0">
                <a:solidFill>
                  <a:srgbClr val="006600"/>
                </a:solidFill>
              </a:rPr>
              <a:t>.</a:t>
            </a:r>
          </a:p>
          <a:p>
            <a:pPr marL="457200" indent="-457200" eaLnBrk="1" hangingPunct="1">
              <a:buAutoNum type="alphaUcPeriod"/>
            </a:pPr>
            <a:r>
              <a:rPr lang="ru-RU" sz="1400" dirty="0" smtClean="0">
                <a:solidFill>
                  <a:srgbClr val="0070C0"/>
                </a:solidFill>
              </a:rPr>
              <a:t>МБРР, входящий в структуру ГВБ, сосредоточит усилия на проведении семинаров/практикумов для заинтересованных банков для предоставления </a:t>
            </a:r>
            <a:r>
              <a:rPr lang="ru-RU" sz="1400" dirty="0">
                <a:solidFill>
                  <a:srgbClr val="0070C0"/>
                </a:solidFill>
              </a:rPr>
              <a:t>передовой практики </a:t>
            </a:r>
            <a:r>
              <a:rPr lang="ru-RU" sz="1400" dirty="0" smtClean="0">
                <a:solidFill>
                  <a:srgbClr val="0070C0"/>
                </a:solidFill>
              </a:rPr>
              <a:t>в части методологии и анализа, необходимых для соблюдения нормативных требований</a:t>
            </a:r>
            <a:r>
              <a:rPr lang="en-US" sz="1400" dirty="0" smtClean="0">
                <a:solidFill>
                  <a:srgbClr val="0070C0"/>
                </a:solidFill>
              </a:rPr>
              <a:t>.</a:t>
            </a:r>
          </a:p>
          <a:p>
            <a:pPr marL="457200" indent="-457200" eaLnBrk="1" hangingPunct="1">
              <a:buAutoNum type="alphaUcPeriod"/>
            </a:pPr>
            <a:r>
              <a:rPr lang="ru-RU" sz="1400" dirty="0" smtClean="0">
                <a:solidFill>
                  <a:schemeClr val="accent2"/>
                </a:solidFill>
              </a:rPr>
              <a:t>МФК, входящая в состав ГВБ, по запросу отдельных банков будет оказывать услуги в конкретных банках и предоставлять рекомендации по разработке их стратегических планов.</a:t>
            </a:r>
            <a:endParaRPr lang="en-US" sz="1400" dirty="0" smtClean="0">
              <a:solidFill>
                <a:srgbClr val="FF0000"/>
              </a:solidFill>
            </a:endParaRPr>
          </a:p>
          <a:p>
            <a:pPr eaLnBrk="1" hangingPunct="1"/>
            <a:endParaRPr lang="en-US" sz="1400" dirty="0" smtClean="0"/>
          </a:p>
          <a:p>
            <a:pPr eaLnBrk="1" hangingPunct="1"/>
            <a:endParaRPr lang="en-US" sz="1400" dirty="0" smtClean="0"/>
          </a:p>
          <a:p>
            <a:pPr algn="r" eaLnBrk="1" hangingPunct="1"/>
            <a:r>
              <a:rPr lang="en-US" dirty="0" smtClean="0"/>
              <a:t>  </a:t>
            </a:r>
          </a:p>
        </p:txBody>
      </p:sp>
      <p:pic>
        <p:nvPicPr>
          <p:cNvPr id="1026" name="Picture 2" descr="C:\Program Files\Microsoft Office\MEDIA\CAGCAT10\j0287005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5181600"/>
            <a:ext cx="914400" cy="883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803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685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dirty="0" smtClean="0"/>
              <a:t/>
            </a:r>
            <a:br>
              <a:rPr lang="uk-UA" b="1" dirty="0" smtClean="0"/>
            </a:br>
            <a:r>
              <a:rPr lang="ru-RU" sz="2000" b="1" dirty="0" smtClean="0"/>
              <a:t>ключевые</a:t>
            </a:r>
            <a:r>
              <a:rPr lang="uk-UA" sz="2000" b="1" dirty="0" smtClean="0"/>
              <a:t> </a:t>
            </a:r>
            <a:r>
              <a:rPr lang="ru-RU" sz="2000" b="1" dirty="0" smtClean="0"/>
              <a:t>элементы</a:t>
            </a:r>
            <a:r>
              <a:rPr lang="uk-UA" sz="2000" b="1" dirty="0" smtClean="0"/>
              <a:t> и </a:t>
            </a:r>
            <a:r>
              <a:rPr lang="ru-RU" sz="2000" b="1" dirty="0" smtClean="0"/>
              <a:t>компоненты планов стратегического развития</a:t>
            </a:r>
            <a:endParaRPr lang="en-US" sz="2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0713331"/>
              </p:ext>
            </p:extLst>
          </p:nvPr>
        </p:nvGraphicFramePr>
        <p:xfrm>
          <a:off x="0" y="914400"/>
          <a:ext cx="9144000" cy="5029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888707" y="3569493"/>
            <a:ext cx="433387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534400" cy="762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 smtClean="0"/>
              <a:t>Планы Стратегического развития как движущая сила развития бизнеса</a:t>
            </a:r>
            <a:endParaRPr lang="en-US" dirty="0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30200" y="1295400"/>
            <a:ext cx="8534400" cy="4876800"/>
          </a:xfrm>
        </p:spPr>
        <p:txBody>
          <a:bodyPr/>
          <a:lstStyle/>
          <a:p>
            <a:pPr eaLnBrk="1" hangingPunct="1"/>
            <a:r>
              <a:rPr lang="ru-RU" sz="1800" dirty="0" smtClean="0">
                <a:solidFill>
                  <a:srgbClr val="00B050"/>
                </a:solidFill>
              </a:rPr>
              <a:t>Планы стратегического развития (ПСР) банков - не просто регуляторное  требование. Они позволяют банкам предвидеть </a:t>
            </a:r>
            <a:r>
              <a:rPr lang="ru-RU" sz="1800" dirty="0">
                <a:solidFill>
                  <a:srgbClr val="00B050"/>
                </a:solidFill>
              </a:rPr>
              <a:t>б</a:t>
            </a:r>
            <a:r>
              <a:rPr lang="ru-RU" sz="1800" dirty="0" smtClean="0">
                <a:solidFill>
                  <a:srgbClr val="00B050"/>
                </a:solidFill>
              </a:rPr>
              <a:t>удущие риски операционной деятельности и </a:t>
            </a:r>
            <a:r>
              <a:rPr lang="ru-RU" sz="1800" dirty="0">
                <a:solidFill>
                  <a:srgbClr val="00B050"/>
                </a:solidFill>
              </a:rPr>
              <a:t>систематически </a:t>
            </a:r>
            <a:r>
              <a:rPr lang="ru-RU" sz="1800" dirty="0" smtClean="0">
                <a:solidFill>
                  <a:srgbClr val="00B050"/>
                </a:solidFill>
              </a:rPr>
              <a:t>подходить к развитию возможностей</a:t>
            </a:r>
            <a:r>
              <a:rPr lang="en-US" sz="1800" dirty="0" smtClean="0">
                <a:solidFill>
                  <a:srgbClr val="00B050"/>
                </a:solidFill>
              </a:rPr>
              <a:t>.</a:t>
            </a:r>
            <a:endParaRPr lang="en-US" sz="1800" dirty="0">
              <a:solidFill>
                <a:srgbClr val="00B050"/>
              </a:solidFill>
            </a:endParaRPr>
          </a:p>
          <a:p>
            <a:pPr eaLnBrk="1" hangingPunct="1"/>
            <a:r>
              <a:rPr lang="ru-RU" sz="1800" dirty="0" smtClean="0">
                <a:solidFill>
                  <a:srgbClr val="FF0000"/>
                </a:solidFill>
              </a:rPr>
              <a:t>В то же время ПСР должны обеспечивать порядок, при котором планы по расширению или перепрофилированию бизнеса опираются на достаточные финансовые возможности по управлению рисками и соблюдению нормативных требований в отношении риска</a:t>
            </a:r>
            <a:r>
              <a:rPr lang="en-US" sz="1800" dirty="0" smtClean="0">
                <a:solidFill>
                  <a:srgbClr val="FF0000"/>
                </a:solidFill>
              </a:rPr>
              <a:t>.</a:t>
            </a:r>
          </a:p>
          <a:p>
            <a:pPr eaLnBrk="1" hangingPunct="1"/>
            <a:r>
              <a:rPr lang="ru-RU" sz="1800" dirty="0" smtClean="0"/>
              <a:t>Обсуждаемая программа будет реализована ГВБ на платной основе после проведения более детальной оценки потребностей в таких услугах</a:t>
            </a:r>
            <a:r>
              <a:rPr lang="en-US" sz="1800" dirty="0" smtClean="0"/>
              <a:t>. </a:t>
            </a:r>
            <a:r>
              <a:rPr lang="ru-RU" sz="1800" dirty="0" smtClean="0"/>
              <a:t>Нашим намерением является разработка программы взаимодействия между ГВБ и Ассоциацией «Россия»</a:t>
            </a:r>
            <a:r>
              <a:rPr lang="en-US" sz="1800" dirty="0" smtClean="0"/>
              <a:t>.</a:t>
            </a:r>
            <a:endParaRPr lang="en-US" sz="1800" dirty="0" smtClean="0">
              <a:solidFill>
                <a:srgbClr val="FF9900"/>
              </a:solidFill>
            </a:endParaRP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algn="r" eaLnBrk="1" hangingPunct="1"/>
            <a:r>
              <a:rPr lang="en-US" dirty="0" smtClean="0"/>
              <a:t>  </a:t>
            </a:r>
          </a:p>
        </p:txBody>
      </p:sp>
      <p:pic>
        <p:nvPicPr>
          <p:cNvPr id="15364" name="Picture 4" descr="C:\Program Files\Microsoft Office\MEDIA\CAGCAT10\j0233018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181600"/>
            <a:ext cx="12192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Резюме</a:t>
            </a:r>
            <a:r>
              <a:rPr lang="en-US" dirty="0" smtClean="0"/>
              <a:t>: </a:t>
            </a:r>
            <a:r>
              <a:rPr lang="ru-RU" dirty="0" smtClean="0"/>
              <a:t>ключевые элементы плана стратегического развития</a:t>
            </a:r>
            <a:endParaRPr lang="en-US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020197"/>
              </p:ext>
            </p:extLst>
          </p:nvPr>
        </p:nvGraphicFramePr>
        <p:xfrm>
          <a:off x="228600" y="1066800"/>
          <a:ext cx="8763000" cy="4830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11791</TotalTime>
  <Words>506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Angles</vt:lpstr>
      <vt:lpstr>Инициатива в сфере потенциального сотрудничества между Группой всемирного банка и ассоциацией «Россия»  элементы планов стратегического развития в операционной деятельности банков  глобальная практика в сфере финансов и рынков группа всемирного  банка  ассоциация «Россия»: XII международный банковский форум в сочи, сентябрь 2014 г.</vt:lpstr>
      <vt:lpstr>В чем суть предлагаемой инициативы?</vt:lpstr>
      <vt:lpstr> ключевые элементы и компоненты планов стратегического развития</vt:lpstr>
      <vt:lpstr>Планы Стратегического развития как движущая сила развития бизнеса</vt:lpstr>
      <vt:lpstr>Резюме: ключевые элементы плана стратегического развития</vt:lpstr>
    </vt:vector>
  </TitlesOfParts>
  <Company>The World Bank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wb275385</dc:creator>
  <cp:lastModifiedBy>Elena Klepikova</cp:lastModifiedBy>
  <cp:revision>1033</cp:revision>
  <cp:lastPrinted>2013-11-25T20:27:40Z</cp:lastPrinted>
  <dcterms:created xsi:type="dcterms:W3CDTF">2010-02-18T21:27:37Z</dcterms:created>
  <dcterms:modified xsi:type="dcterms:W3CDTF">2014-09-04T04:37:02Z</dcterms:modified>
</cp:coreProperties>
</file>