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06" r:id="rId3"/>
    <p:sldId id="313" r:id="rId4"/>
    <p:sldId id="314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7" r:id="rId16"/>
    <p:sldId id="326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1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C83"/>
    <a:srgbClr val="146B8D"/>
    <a:srgbClr val="70911E"/>
    <a:srgbClr val="E95B0F"/>
    <a:srgbClr val="3F5379"/>
    <a:srgbClr val="4D4D4D"/>
    <a:srgbClr val="DA1F24"/>
    <a:srgbClr val="B42830"/>
    <a:srgbClr val="DA4652"/>
    <a:srgbClr val="9973A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81" d="100"/>
          <a:sy n="81" d="100"/>
        </p:scale>
        <p:origin x="-88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906F5-66A2-42ED-94B6-28220B3FED68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F302C-C717-4AC3-AE03-9DEF989615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504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7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8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30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36.jpe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0.png"/><Relationship Id="rId7" Type="http://schemas.openxmlformats.org/officeDocument/2006/relationships/image" Target="../media/image4.gif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2.png"/><Relationship Id="rId5" Type="http://schemas.openxmlformats.org/officeDocument/2006/relationships/image" Target="../media/image2.jpeg"/><Relationship Id="rId10" Type="http://schemas.openxmlformats.org/officeDocument/2006/relationships/image" Target="../media/image41.png"/><Relationship Id="rId4" Type="http://schemas.openxmlformats.org/officeDocument/2006/relationships/image" Target="../media/image6.jpeg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png"/><Relationship Id="rId7" Type="http://schemas.openxmlformats.org/officeDocument/2006/relationships/image" Target="../media/image4.gi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2.jpe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15.png"/><Relationship Id="rId5" Type="http://schemas.openxmlformats.org/officeDocument/2006/relationships/image" Target="../media/image6.jpe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бл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1906" y="358785"/>
            <a:ext cx="74765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hangingPunct="0"/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ЭФФЕКТИВНОЕ РЕШЕНИЕ </a:t>
            </a:r>
          </a:p>
          <a:p>
            <a:pPr algn="r" eaLnBrk="0" hangingPunct="0"/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для автоматизации учёта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денежных </a:t>
            </a:r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средств </a:t>
            </a:r>
            <a:endParaRPr lang="ru-RU" sz="2800" b="1" dirty="0" smtClean="0">
              <a:solidFill>
                <a:schemeClr val="bg1"/>
              </a:solidFill>
              <a:cs typeface="Arial" charset="0"/>
            </a:endParaRPr>
          </a:p>
          <a:p>
            <a:pPr algn="r" eaLnBrk="0" hangingPunct="0"/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при непрерывной обработке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банкнот </a:t>
            </a:r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и монет </a:t>
            </a:r>
            <a:endParaRPr lang="ru-RU" sz="2800" b="1" dirty="0" smtClean="0">
              <a:solidFill>
                <a:schemeClr val="bg1"/>
              </a:solidFill>
              <a:cs typeface="Arial" charset="0"/>
            </a:endParaRPr>
          </a:p>
          <a:p>
            <a:pPr algn="r" eaLnBrk="0" hangingPunct="0"/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кассовых </a:t>
            </a:r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центрах и кассах пересчёта </a:t>
            </a:r>
          </a:p>
          <a:p>
            <a:pPr algn="r" eaLnBrk="0" hangingPunct="0"/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кредитных </a:t>
            </a:r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организаций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11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ТЕХНОЛОГИЯ НЕПРЕРЫВНОГО ПЕРЕСЧЕТА</a:t>
            </a:r>
            <a:endParaRPr lang="en-US" b="1" dirty="0" smtClean="0">
              <a:solidFill>
                <a:srgbClr val="3F5379"/>
              </a:solidFill>
            </a:endParaRPr>
          </a:p>
          <a:p>
            <a:r>
              <a:rPr lang="ru-RU" b="1" dirty="0" smtClean="0">
                <a:solidFill>
                  <a:srgbClr val="3F5379"/>
                </a:solidFill>
              </a:rPr>
              <a:t>МЕТОДОЛОГИЯ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23528" y="1772816"/>
            <a:ext cx="2901578" cy="804203"/>
          </a:xfrm>
          <a:prstGeom prst="rect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ПОДГОТОВКА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78334" y="2910428"/>
            <a:ext cx="2901578" cy="806604"/>
          </a:xfrm>
          <a:prstGeom prst="rect">
            <a:avLst/>
          </a:prstGeom>
          <a:solidFill>
            <a:srgbClr val="70911E"/>
          </a:solidFill>
          <a:ln>
            <a:solidFill>
              <a:srgbClr val="709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3399"/>
              </a:buClr>
            </a:pPr>
            <a:r>
              <a:rPr lang="ru-RU" sz="2400" b="1" dirty="0" smtClean="0"/>
              <a:t>ПЕРЕСЧЕТ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54398" y="4062556"/>
            <a:ext cx="2901578" cy="806604"/>
          </a:xfrm>
          <a:prstGeom prst="rect">
            <a:avLst/>
          </a:prstGeom>
          <a:solidFill>
            <a:srgbClr val="E95B0F"/>
          </a:solidFill>
          <a:ln>
            <a:solidFill>
              <a:srgbClr val="E95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3399"/>
              </a:buClr>
            </a:pPr>
            <a:r>
              <a:rPr lang="ru-RU" sz="2400" b="1" dirty="0" smtClean="0"/>
              <a:t>СВЕРКА РЕЗУЛЬТАТОВ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3131840" y="1988840"/>
            <a:ext cx="1008112" cy="576064"/>
          </a:xfrm>
          <a:prstGeom prst="rightArrow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030462" y="5214684"/>
            <a:ext cx="2901578" cy="806604"/>
          </a:xfrm>
          <a:prstGeom prst="rect">
            <a:avLst/>
          </a:prstGeom>
          <a:solidFill>
            <a:srgbClr val="33AC83"/>
          </a:solidFill>
          <a:ln>
            <a:solidFill>
              <a:srgbClr val="33A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3399"/>
              </a:buClr>
            </a:pPr>
            <a:r>
              <a:rPr lang="ru-RU" sz="2400" b="1" dirty="0" smtClean="0"/>
              <a:t>УРЕГУЛИРОВАНИЕ РАСХОЖДЕНИЙ</a:t>
            </a:r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3707904" y="3140968"/>
            <a:ext cx="1008112" cy="576064"/>
          </a:xfrm>
          <a:prstGeom prst="rightArrow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4283968" y="4365104"/>
            <a:ext cx="1008112" cy="576064"/>
          </a:xfrm>
          <a:prstGeom prst="rightArrow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Picture 2" descr="http://www.radik.nl/web/gfx/nieuw/tarieve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1844824"/>
            <a:ext cx="3524250" cy="3524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12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ТЕХНОЛОГИЯ ПРОЦЕССА ОБРАБОТКИ</a:t>
            </a:r>
            <a:r>
              <a:rPr lang="en-US" b="1" dirty="0" smtClean="0">
                <a:solidFill>
                  <a:srgbClr val="3F5379"/>
                </a:solidFill>
              </a:rPr>
              <a:t> </a:t>
            </a:r>
            <a:r>
              <a:rPr lang="ru-RU" b="1" dirty="0" smtClean="0">
                <a:solidFill>
                  <a:srgbClr val="3F5379"/>
                </a:solidFill>
              </a:rPr>
              <a:t>БАНКНОТ</a:t>
            </a:r>
          </a:p>
          <a:p>
            <a:r>
              <a:rPr lang="ru-RU" b="1" dirty="0" smtClean="0">
                <a:solidFill>
                  <a:srgbClr val="3F5379"/>
                </a:solidFill>
              </a:rPr>
              <a:t>В КЦ БАНКА С ПРИМЕНЕНИЕМ АПК </a:t>
            </a:r>
            <a:r>
              <a:rPr lang="en-US" b="1" dirty="0" smtClean="0">
                <a:solidFill>
                  <a:srgbClr val="3F5379"/>
                </a:solidFill>
              </a:rPr>
              <a:t>DOCASH MONEY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23528" y="1340768"/>
            <a:ext cx="2901578" cy="804203"/>
          </a:xfrm>
          <a:prstGeom prst="rect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1. ПОДГОТОВКА</a:t>
            </a:r>
          </a:p>
        </p:txBody>
      </p:sp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2448608"/>
            <a:ext cx="2365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Группа 33"/>
          <p:cNvGrpSpPr/>
          <p:nvPr/>
        </p:nvGrpSpPr>
        <p:grpSpPr>
          <a:xfrm>
            <a:off x="3995936" y="2161909"/>
            <a:ext cx="3554938" cy="3283315"/>
            <a:chOff x="4427984" y="1988840"/>
            <a:chExt cx="3554938" cy="3283315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l="1878"/>
            <a:stretch>
              <a:fillRect/>
            </a:stretch>
          </p:blipFill>
          <p:spPr bwMode="auto">
            <a:xfrm>
              <a:off x="4834881" y="3278871"/>
              <a:ext cx="2185391" cy="1253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 descr="V:\Общая\Смирнова\320px-Computer-aj_aj_ashton_01.svg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27984" y="1988840"/>
              <a:ext cx="1746584" cy="1746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 t="27344" r="41406"/>
            <a:stretch>
              <a:fillRect/>
            </a:stretch>
          </p:blipFill>
          <p:spPr bwMode="auto">
            <a:xfrm>
              <a:off x="6516216" y="2348880"/>
              <a:ext cx="934645" cy="1157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0" descr="\\storage\MarketMedia\презентации\2013\Фото для маши\1203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910257">
              <a:off x="5537157" y="2826390"/>
              <a:ext cx="2445765" cy="2445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Стрелка вправо 34"/>
          <p:cNvSpPr/>
          <p:nvPr/>
        </p:nvSpPr>
        <p:spPr>
          <a:xfrm>
            <a:off x="3131840" y="3284984"/>
            <a:ext cx="1008112" cy="936104"/>
          </a:xfrm>
          <a:prstGeom prst="rightArrow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7" name="Стрелка вправо 36"/>
          <p:cNvSpPr/>
          <p:nvPr/>
        </p:nvSpPr>
        <p:spPr>
          <a:xfrm>
            <a:off x="7740352" y="3284984"/>
            <a:ext cx="1008112" cy="936104"/>
          </a:xfrm>
          <a:prstGeom prst="rightArrow">
            <a:avLst/>
          </a:prstGeom>
          <a:solidFill>
            <a:srgbClr val="70911E"/>
          </a:solidFill>
          <a:ln>
            <a:solidFill>
              <a:srgbClr val="709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55576" y="5013176"/>
            <a:ext cx="2245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46B8D"/>
                </a:solidFill>
              </a:rPr>
              <a:t>ПОЛУЧЕНИЕ СУМОК 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С БАНКНОТАМИ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ИЗ ЗОНЫ ПРИЕМКИ</a:t>
            </a:r>
            <a:endParaRPr lang="ru-RU" b="1" dirty="0">
              <a:solidFill>
                <a:srgbClr val="146B8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60032" y="5013176"/>
            <a:ext cx="2503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A1F24"/>
                </a:solidFill>
              </a:rPr>
              <a:t>АРМ ПОДГОТОВКИ: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ПОДГОТОВКА СУМОК 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ЗАВЕДУЮЩЕЙ КАССОЙ</a:t>
            </a:r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37" grpId="0" animBg="1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13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ТЕХНОЛОГИЯ ПРОЦЕССА ОБРАБОТКИ</a:t>
            </a:r>
            <a:r>
              <a:rPr lang="en-US" b="1" dirty="0" smtClean="0">
                <a:solidFill>
                  <a:srgbClr val="3F5379"/>
                </a:solidFill>
              </a:rPr>
              <a:t> </a:t>
            </a:r>
            <a:r>
              <a:rPr lang="ru-RU" b="1" dirty="0" smtClean="0">
                <a:solidFill>
                  <a:srgbClr val="3F5379"/>
                </a:solidFill>
              </a:rPr>
              <a:t>БАНКНОТ</a:t>
            </a:r>
          </a:p>
          <a:p>
            <a:r>
              <a:rPr lang="ru-RU" b="1" dirty="0" smtClean="0">
                <a:solidFill>
                  <a:srgbClr val="3F5379"/>
                </a:solidFill>
              </a:rPr>
              <a:t>В КЦ БАНКА С ПРИМЕНЕНИЕМ АПК </a:t>
            </a:r>
            <a:r>
              <a:rPr lang="en-US" b="1" dirty="0" smtClean="0">
                <a:solidFill>
                  <a:srgbClr val="3F5379"/>
                </a:solidFill>
              </a:rPr>
              <a:t>DOCASH MONEY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pic>
        <p:nvPicPr>
          <p:cNvPr id="25" name="Picture 2" descr="C:\Clients\ЦБ РФ\Рабочие места упаковки монет\ПО\Снимки с экрана\2 - Подготовк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1124744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14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ТЕХНОЛОГИЯ ПРОЦЕССА ОБРАБОТКИ</a:t>
            </a:r>
            <a:r>
              <a:rPr lang="en-US" b="1" dirty="0" smtClean="0">
                <a:solidFill>
                  <a:srgbClr val="3F5379"/>
                </a:solidFill>
              </a:rPr>
              <a:t> </a:t>
            </a:r>
            <a:r>
              <a:rPr lang="ru-RU" b="1" dirty="0" smtClean="0">
                <a:solidFill>
                  <a:srgbClr val="3F5379"/>
                </a:solidFill>
              </a:rPr>
              <a:t>БАНКНОТ</a:t>
            </a:r>
          </a:p>
          <a:p>
            <a:r>
              <a:rPr lang="ru-RU" b="1" dirty="0" smtClean="0">
                <a:solidFill>
                  <a:srgbClr val="3F5379"/>
                </a:solidFill>
              </a:rPr>
              <a:t>В КЦ БАНКА С ПРИМЕНЕНИЕМ АПК </a:t>
            </a:r>
            <a:r>
              <a:rPr lang="en-US" b="1" dirty="0" smtClean="0">
                <a:solidFill>
                  <a:srgbClr val="3F5379"/>
                </a:solidFill>
              </a:rPr>
              <a:t>DOCASH MONEY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23528" y="1340768"/>
            <a:ext cx="2901578" cy="804203"/>
          </a:xfrm>
          <a:prstGeom prst="rect">
            <a:avLst/>
          </a:prstGeom>
          <a:solidFill>
            <a:srgbClr val="70911E"/>
          </a:solidFill>
          <a:ln>
            <a:solidFill>
              <a:srgbClr val="709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2. ПЕРЕСЧЕТ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7236296" y="3284984"/>
            <a:ext cx="1008112" cy="936104"/>
          </a:xfrm>
          <a:prstGeom prst="rightArrow">
            <a:avLst/>
          </a:prstGeom>
          <a:solidFill>
            <a:srgbClr val="E95B0F"/>
          </a:solidFill>
          <a:ln>
            <a:solidFill>
              <a:srgbClr val="E95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491880" y="5229200"/>
            <a:ext cx="2142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46B8D"/>
                </a:solidFill>
              </a:rPr>
              <a:t>СВЕРКА и ПЕРЕСЧЕТ</a:t>
            </a:r>
            <a:endParaRPr lang="ru-RU" b="1" dirty="0">
              <a:solidFill>
                <a:srgbClr val="146B8D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2484115" y="2663552"/>
            <a:ext cx="4139827" cy="2344504"/>
            <a:chOff x="2484115" y="2663552"/>
            <a:chExt cx="4139827" cy="2344504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1878"/>
            <a:stretch>
              <a:fillRect/>
            </a:stretch>
          </p:blipFill>
          <p:spPr bwMode="auto">
            <a:xfrm>
              <a:off x="5076056" y="4149080"/>
              <a:ext cx="1497227" cy="858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Группа 30"/>
            <p:cNvGrpSpPr/>
            <p:nvPr/>
          </p:nvGrpSpPr>
          <p:grpSpPr>
            <a:xfrm>
              <a:off x="2484115" y="2663552"/>
              <a:ext cx="4139827" cy="2164676"/>
              <a:chOff x="467891" y="2663552"/>
              <a:chExt cx="4139827" cy="2164676"/>
            </a:xfrm>
          </p:grpSpPr>
          <p:pic>
            <p:nvPicPr>
              <p:cNvPr id="25" name="Picture 2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67891" y="2663552"/>
                <a:ext cx="2447925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0" descr="\\storage\MarketMedia\презентации\2013\Фото для маши\1203.gi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1910257">
                <a:off x="3244779" y="3465289"/>
                <a:ext cx="1362939" cy="13629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4" name="Стрелка вниз 33"/>
          <p:cNvSpPr/>
          <p:nvPr/>
        </p:nvSpPr>
        <p:spPr>
          <a:xfrm>
            <a:off x="4211960" y="5733256"/>
            <a:ext cx="720080" cy="36004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786026" y="6156012"/>
            <a:ext cx="150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ОТБРАКОВКА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827584" y="3284984"/>
            <a:ext cx="1008112" cy="936104"/>
          </a:xfrm>
          <a:prstGeom prst="rightArrow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38" grpId="0"/>
      <p:bldP spid="34" grpId="0" animBg="1"/>
      <p:bldP spid="40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15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ТЕХНОЛОГИЯ ПРОЦЕССА ОБРАБОТКИ</a:t>
            </a:r>
            <a:r>
              <a:rPr lang="en-US" b="1" dirty="0" smtClean="0">
                <a:solidFill>
                  <a:srgbClr val="3F5379"/>
                </a:solidFill>
              </a:rPr>
              <a:t> </a:t>
            </a:r>
            <a:r>
              <a:rPr lang="ru-RU" b="1" dirty="0" smtClean="0">
                <a:solidFill>
                  <a:srgbClr val="3F5379"/>
                </a:solidFill>
              </a:rPr>
              <a:t>БАНКНОТ</a:t>
            </a:r>
          </a:p>
          <a:p>
            <a:r>
              <a:rPr lang="ru-RU" b="1" dirty="0" smtClean="0">
                <a:solidFill>
                  <a:srgbClr val="3F5379"/>
                </a:solidFill>
              </a:rPr>
              <a:t>В КЦ БАНКА С ПРИМЕНЕНИЕМ АПК </a:t>
            </a:r>
            <a:r>
              <a:rPr lang="en-US" b="1" dirty="0" smtClean="0">
                <a:solidFill>
                  <a:srgbClr val="3F5379"/>
                </a:solidFill>
              </a:rPr>
              <a:t>DOCASH MONEY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23528" y="1340768"/>
            <a:ext cx="2901578" cy="804203"/>
          </a:xfrm>
          <a:prstGeom prst="rect">
            <a:avLst/>
          </a:prstGeom>
          <a:solidFill>
            <a:srgbClr val="E95B0F"/>
          </a:solidFill>
          <a:ln>
            <a:solidFill>
              <a:srgbClr val="E95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3. СВЕРКА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7380312" y="3284984"/>
            <a:ext cx="1008112" cy="936104"/>
          </a:xfrm>
          <a:prstGeom prst="rightArrow">
            <a:avLst/>
          </a:prstGeom>
          <a:solidFill>
            <a:srgbClr val="33AC83"/>
          </a:solidFill>
          <a:ln>
            <a:solidFill>
              <a:srgbClr val="33A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926834" y="5877272"/>
            <a:ext cx="3517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46B8D"/>
                </a:solidFill>
              </a:rPr>
              <a:t>СВЕРКА  РЕЗУЛЬТАТОВ ПЕРЕСЧЕТА</a:t>
            </a:r>
            <a:endParaRPr lang="ru-RU" b="1" dirty="0">
              <a:solidFill>
                <a:srgbClr val="146B8D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827584" y="3284984"/>
            <a:ext cx="1008112" cy="936104"/>
          </a:xfrm>
          <a:prstGeom prst="rightArrow">
            <a:avLst/>
          </a:prstGeom>
          <a:solidFill>
            <a:srgbClr val="70911E"/>
          </a:solidFill>
          <a:ln>
            <a:solidFill>
              <a:srgbClr val="709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2174764" y="2204864"/>
            <a:ext cx="4701492" cy="3646729"/>
            <a:chOff x="2506216" y="2227312"/>
            <a:chExt cx="3773139" cy="2926649"/>
          </a:xfrm>
        </p:grpSpPr>
        <p:pic>
          <p:nvPicPr>
            <p:cNvPr id="26" name="Picture 2" descr="V:\Общая\Томилова\фото для презентации и ролика sbm 3000\kurerskie_pakety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21098836">
              <a:off x="3455195" y="3096561"/>
              <a:ext cx="2513013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 descr="V:\Общая\Смирнова\320px-Computer-aj_aj_ashton_01.sv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06216" y="2227312"/>
              <a:ext cx="22098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" descr="\\storage\MarketMedia\презентации\2013\Фото для маши\1203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910257">
              <a:off x="4641055" y="2849983"/>
              <a:ext cx="1638300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38" grpId="0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Clients\ЦБ РФ\Рабочие места упаковки монет\ПО\Снимки с экрана\3 - Свер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16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ТЕХНОЛОГИЯ ПРОЦЕССА ОБРАБОТКИ</a:t>
            </a:r>
            <a:r>
              <a:rPr lang="en-US" b="1" dirty="0" smtClean="0">
                <a:solidFill>
                  <a:srgbClr val="3F5379"/>
                </a:solidFill>
              </a:rPr>
              <a:t> </a:t>
            </a:r>
            <a:r>
              <a:rPr lang="ru-RU" b="1" dirty="0" smtClean="0">
                <a:solidFill>
                  <a:srgbClr val="3F5379"/>
                </a:solidFill>
              </a:rPr>
              <a:t>БАНКНОТ</a:t>
            </a:r>
          </a:p>
          <a:p>
            <a:r>
              <a:rPr lang="ru-RU" b="1" dirty="0" smtClean="0">
                <a:solidFill>
                  <a:srgbClr val="3F5379"/>
                </a:solidFill>
              </a:rPr>
              <a:t>В КЦ БАНКА С ПРИМЕНЕНИЕМ АПК </a:t>
            </a:r>
            <a:r>
              <a:rPr lang="en-US" b="1" dirty="0" smtClean="0">
                <a:solidFill>
                  <a:srgbClr val="3F5379"/>
                </a:solidFill>
              </a:rPr>
              <a:t>DOCASH MONEY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17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ТЕХНОЛОГИЯ ПРОЦЕССА ОБРАБОТКИ</a:t>
            </a:r>
            <a:r>
              <a:rPr lang="en-US" b="1" dirty="0" smtClean="0">
                <a:solidFill>
                  <a:srgbClr val="3F5379"/>
                </a:solidFill>
              </a:rPr>
              <a:t> </a:t>
            </a:r>
            <a:r>
              <a:rPr lang="ru-RU" b="1" dirty="0" smtClean="0">
                <a:solidFill>
                  <a:srgbClr val="3F5379"/>
                </a:solidFill>
              </a:rPr>
              <a:t>БАНКНОТ</a:t>
            </a:r>
          </a:p>
          <a:p>
            <a:r>
              <a:rPr lang="ru-RU" b="1" dirty="0" smtClean="0">
                <a:solidFill>
                  <a:srgbClr val="3F5379"/>
                </a:solidFill>
              </a:rPr>
              <a:t>В КЦ БАНКА С ПРИМЕНЕНИЕМ АПК </a:t>
            </a:r>
            <a:r>
              <a:rPr lang="en-US" b="1" dirty="0" smtClean="0">
                <a:solidFill>
                  <a:srgbClr val="3F5379"/>
                </a:solidFill>
              </a:rPr>
              <a:t>DOCASH MONEY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23528" y="1340768"/>
            <a:ext cx="2901578" cy="804203"/>
          </a:xfrm>
          <a:prstGeom prst="rect">
            <a:avLst/>
          </a:prstGeom>
          <a:solidFill>
            <a:srgbClr val="33AC83"/>
          </a:solidFill>
          <a:ln>
            <a:solidFill>
              <a:srgbClr val="33A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4. УРЕГУЛИРОВАНИЕ РАСХОЖДЕНИЙ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827584" y="3284984"/>
            <a:ext cx="1008112" cy="936104"/>
          </a:xfrm>
          <a:prstGeom prst="rightArrow">
            <a:avLst/>
          </a:prstGeom>
          <a:solidFill>
            <a:srgbClr val="E95B0F"/>
          </a:solidFill>
          <a:ln>
            <a:solidFill>
              <a:srgbClr val="E95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pic>
        <p:nvPicPr>
          <p:cNvPr id="24" name="Picture 3" descr="V:\Общая\Смирнова\320px-Computer-aj_aj_ashton_01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2187663"/>
            <a:ext cx="3185553" cy="318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вправо 20"/>
          <p:cNvSpPr/>
          <p:nvPr/>
        </p:nvSpPr>
        <p:spPr>
          <a:xfrm>
            <a:off x="4860032" y="3284984"/>
            <a:ext cx="1008112" cy="936104"/>
          </a:xfrm>
          <a:prstGeom prst="rightArrow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40152" y="2632844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 ОКОНЧАНИИ ПЕРЕСЧЕТА</a:t>
            </a:r>
          </a:p>
          <a:p>
            <a:pPr algn="ctr"/>
            <a:r>
              <a:rPr lang="ru-RU" sz="2400" b="1" dirty="0" smtClean="0"/>
              <a:t>СИСТЕМА  АВТОМАТИЧЕСКИ</a:t>
            </a:r>
          </a:p>
          <a:p>
            <a:pPr algn="ctr"/>
            <a:r>
              <a:rPr lang="ru-RU" sz="2400" b="1" dirty="0" smtClean="0"/>
              <a:t>ФОРМИРУЕТ </a:t>
            </a:r>
          </a:p>
          <a:p>
            <a:pPr algn="ctr"/>
            <a:r>
              <a:rPr lang="ru-RU" sz="2400" b="1" dirty="0" smtClean="0"/>
              <a:t>АКТ ПО ФОРМЕ 145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3" grpId="0" animBg="1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7272808" cy="54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18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ТЕХНОЛОГИЯ ПРОЦЕССА ОБРАБОТКИ</a:t>
            </a:r>
            <a:r>
              <a:rPr lang="en-US" b="1" dirty="0" smtClean="0">
                <a:solidFill>
                  <a:srgbClr val="3F5379"/>
                </a:solidFill>
              </a:rPr>
              <a:t> </a:t>
            </a:r>
            <a:r>
              <a:rPr lang="ru-RU" b="1" dirty="0" smtClean="0">
                <a:solidFill>
                  <a:srgbClr val="3F5379"/>
                </a:solidFill>
              </a:rPr>
              <a:t>БАНКНОТ</a:t>
            </a:r>
          </a:p>
          <a:p>
            <a:r>
              <a:rPr lang="ru-RU" b="1" dirty="0" smtClean="0">
                <a:solidFill>
                  <a:srgbClr val="3F5379"/>
                </a:solidFill>
              </a:rPr>
              <a:t>В КЦ БАНКА С ПРИМЕНЕНИЕМ АПК </a:t>
            </a:r>
            <a:r>
              <a:rPr lang="en-US" b="1" dirty="0" smtClean="0">
                <a:solidFill>
                  <a:srgbClr val="3F5379"/>
                </a:solidFill>
              </a:rPr>
              <a:t>DOCASH MONEY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19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ФУНКЦИОНАЛ</a:t>
            </a:r>
          </a:p>
          <a:p>
            <a:r>
              <a:rPr lang="ru-RU" b="1" dirty="0" smtClean="0">
                <a:solidFill>
                  <a:srgbClr val="3F5379"/>
                </a:solidFill>
              </a:rPr>
              <a:t>ПРОГРАММНОГО ОБЕСПЕЧЕНИЯ АПК </a:t>
            </a:r>
            <a:r>
              <a:rPr lang="en-US" b="1" dirty="0" smtClean="0">
                <a:solidFill>
                  <a:srgbClr val="3F5379"/>
                </a:solidFill>
              </a:rPr>
              <a:t>DOCASH MONEY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210444" y="2204864"/>
            <a:ext cx="2857500" cy="2857500"/>
            <a:chOff x="1210444" y="2204864"/>
            <a:chExt cx="2857500" cy="2857500"/>
          </a:xfrm>
        </p:grpSpPr>
        <p:pic>
          <p:nvPicPr>
            <p:cNvPr id="44034" name="Picture 2" descr="http://www.bestfreeonline.net/wp-content/uploads/2013/04/computer-softwar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10444" y="2204864"/>
              <a:ext cx="2857500" cy="2857500"/>
            </a:xfrm>
            <a:prstGeom prst="rect">
              <a:avLst/>
            </a:prstGeom>
            <a:noFill/>
          </p:spPr>
        </p:pic>
        <p:pic>
          <p:nvPicPr>
            <p:cNvPr id="16" name="Рисунок 15" descr="DoCash_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68" y="3068960"/>
              <a:ext cx="792088" cy="150060"/>
            </a:xfrm>
            <a:prstGeom prst="rect">
              <a:avLst/>
            </a:prstGeom>
          </p:spPr>
        </p:pic>
      </p:grpSp>
      <p:cxnSp>
        <p:nvCxnSpPr>
          <p:cNvPr id="19" name="Прямая соединительная линия 18"/>
          <p:cNvCxnSpPr/>
          <p:nvPr/>
        </p:nvCxnSpPr>
        <p:spPr>
          <a:xfrm>
            <a:off x="4211960" y="1916832"/>
            <a:ext cx="0" cy="432048"/>
          </a:xfrm>
          <a:prstGeom prst="line">
            <a:avLst/>
          </a:prstGeom>
          <a:ln w="38100">
            <a:solidFill>
              <a:srgbClr val="33A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40663" y="1916832"/>
            <a:ext cx="2635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АРМ ПОДГОТОВКИ</a:t>
            </a:r>
            <a:endParaRPr lang="ru-RU" sz="24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211960" y="2463279"/>
            <a:ext cx="0" cy="432048"/>
          </a:xfrm>
          <a:prstGeom prst="line">
            <a:avLst/>
          </a:prstGeom>
          <a:ln w="38100">
            <a:solidFill>
              <a:srgbClr val="E95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40663" y="2463279"/>
            <a:ext cx="185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АРМ СВЕРКИ</a:t>
            </a:r>
            <a:endParaRPr lang="ru-RU" sz="24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211960" y="2996952"/>
            <a:ext cx="0" cy="432048"/>
          </a:xfrm>
          <a:prstGeom prst="line">
            <a:avLst/>
          </a:prstGeom>
          <a:ln w="38100">
            <a:solidFill>
              <a:srgbClr val="14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40663" y="2996952"/>
            <a:ext cx="400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АРМ ЗАВЕДУЮЩЕГО КАССОЙ</a:t>
            </a:r>
            <a:endParaRPr lang="ru-RU" sz="24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211960" y="3501008"/>
            <a:ext cx="0" cy="432048"/>
          </a:xfrm>
          <a:prstGeom prst="line">
            <a:avLst/>
          </a:prstGeom>
          <a:ln w="38100">
            <a:solidFill>
              <a:srgbClr val="7091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40663" y="3501008"/>
            <a:ext cx="459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МОДУЛЬ ОБМЕНА С ССМ и МССМ</a:t>
            </a:r>
            <a:endParaRPr lang="ru-RU" sz="24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211960" y="4047455"/>
            <a:ext cx="0" cy="432048"/>
          </a:xfrm>
          <a:prstGeom prst="line">
            <a:avLst/>
          </a:prstGeom>
          <a:ln w="38100">
            <a:solidFill>
              <a:srgbClr val="B42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40663" y="4047455"/>
            <a:ext cx="2580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МОДУЛЬ ОТЧЕТОВ</a:t>
            </a:r>
            <a:endParaRPr lang="ru-RU" sz="24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211960" y="4581128"/>
            <a:ext cx="0" cy="43204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40663" y="4581128"/>
            <a:ext cx="4561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МОДУЛЬ АДМИНИСТРИРОВАНИЯ</a:t>
            </a:r>
            <a:endParaRPr lang="ru-RU" sz="24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211960" y="5127575"/>
            <a:ext cx="0" cy="43204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40663" y="5127575"/>
            <a:ext cx="3135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МОДУЛЬ ИНТЕГРАЦИИ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30" grpId="0"/>
      <p:bldP spid="32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20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ОБОРУДОВАНИЕ</a:t>
            </a:r>
          </a:p>
          <a:p>
            <a:r>
              <a:rPr lang="ru-RU" b="1" dirty="0" smtClean="0">
                <a:solidFill>
                  <a:srgbClr val="3F5379"/>
                </a:solidFill>
              </a:rPr>
              <a:t>ИНТЕГРИРОВАННОЕ В АПК </a:t>
            </a:r>
            <a:r>
              <a:rPr lang="en-US" b="1" dirty="0" smtClean="0">
                <a:solidFill>
                  <a:srgbClr val="3F5379"/>
                </a:solidFill>
              </a:rPr>
              <a:t>DOCASH MONEY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pic>
        <p:nvPicPr>
          <p:cNvPr id="35" name="Picture 20" descr="ICP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61120" y="1200944"/>
            <a:ext cx="30353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34136" y="1124744"/>
            <a:ext cx="27987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V:\Общая\Васенина\Рисунок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24200" y="2837310"/>
            <a:ext cx="20574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" descr="V:\Отдел Маркетинга PR\Общая\фото продукции\Scan Coin\sortovitms10c.tif"/>
          <p:cNvPicPr>
            <a:picLocks noChangeAspect="1" noChangeArrowheads="1"/>
          </p:cNvPicPr>
          <p:nvPr/>
        </p:nvPicPr>
        <p:blipFill>
          <a:blip r:embed="rId11" cstate="print"/>
          <a:srcRect l="15285" t="20589" r="8298" b="11765"/>
          <a:stretch>
            <a:fillRect/>
          </a:stretch>
        </p:blipFill>
        <p:spPr bwMode="auto">
          <a:xfrm>
            <a:off x="5509592" y="3563144"/>
            <a:ext cx="25908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Группа 46"/>
          <p:cNvGrpSpPr/>
          <p:nvPr/>
        </p:nvGrpSpPr>
        <p:grpSpPr>
          <a:xfrm>
            <a:off x="3061320" y="2693294"/>
            <a:ext cx="3813056" cy="1489521"/>
            <a:chOff x="3059832" y="3068960"/>
            <a:chExt cx="3813056" cy="1489521"/>
          </a:xfrm>
        </p:grpSpPr>
        <p:pic>
          <p:nvPicPr>
            <p:cNvPr id="40" name="Рисунок 39" descr="DoCash_R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59832" y="3068960"/>
              <a:ext cx="3813056" cy="72237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707904" y="3789040"/>
              <a:ext cx="20008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DA1F24"/>
                  </a:solidFill>
                </a:rPr>
                <a:t>MONEY</a:t>
              </a:r>
              <a:endParaRPr lang="ru-RU" sz="4400" b="1" dirty="0">
                <a:solidFill>
                  <a:srgbClr val="DA1F24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411760" y="6063679"/>
            <a:ext cx="428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СКОРО: </a:t>
            </a:r>
            <a:r>
              <a:rPr lang="en-US" sz="2400" b="1" dirty="0" smtClean="0">
                <a:solidFill>
                  <a:srgbClr val="DA1F24"/>
                </a:solidFill>
              </a:rPr>
              <a:t>SBM SB-2000 </a:t>
            </a:r>
            <a:r>
              <a:rPr lang="ru-RU" sz="2400" b="1" dirty="0" smtClean="0"/>
              <a:t>и </a:t>
            </a:r>
            <a:r>
              <a:rPr lang="en-US" sz="2400" b="1" dirty="0" smtClean="0">
                <a:solidFill>
                  <a:srgbClr val="DA1F24"/>
                </a:solidFill>
              </a:rPr>
              <a:t>SB-1100</a:t>
            </a:r>
            <a:endParaRPr lang="ru-RU" sz="2400" b="1" dirty="0">
              <a:solidFill>
                <a:srgbClr val="DA1F24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08902" y="5428381"/>
            <a:ext cx="51457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A1F24"/>
                </a:solidFill>
              </a:rPr>
              <a:t>1-</a:t>
            </a:r>
            <a:r>
              <a:rPr lang="ru-RU" sz="2800" b="1" dirty="0" smtClean="0">
                <a:solidFill>
                  <a:srgbClr val="DA1F24"/>
                </a:solidFill>
              </a:rPr>
              <a:t>Й АПК</a:t>
            </a:r>
            <a:r>
              <a:rPr lang="ru-RU" sz="2800" b="1" dirty="0" smtClean="0"/>
              <a:t>, ОБЪЕДИНЯЮЩИЙ </a:t>
            </a:r>
          </a:p>
          <a:p>
            <a:pPr algn="ctr"/>
            <a:r>
              <a:rPr lang="ru-RU" sz="2800" b="1" dirty="0" smtClean="0"/>
              <a:t>ОДНОВРЕМЕННУЮ ОБРАБОТКУ </a:t>
            </a:r>
          </a:p>
          <a:p>
            <a:pPr algn="ctr"/>
            <a:r>
              <a:rPr lang="ru-RU" sz="2800" b="1" dirty="0" smtClean="0"/>
              <a:t>БАНКНОТ И МОНЕТ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02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ОБЪЕМ НАЛИЧНОСТИ В ОБРАЩЕНИИ</a:t>
            </a:r>
            <a:endParaRPr lang="en-US" b="1" dirty="0" smtClean="0">
              <a:solidFill>
                <a:srgbClr val="3F5379"/>
              </a:solidFill>
            </a:endParaRPr>
          </a:p>
          <a:p>
            <a:r>
              <a:rPr lang="ru-RU" b="1" dirty="0" smtClean="0">
                <a:solidFill>
                  <a:srgbClr val="3F5379"/>
                </a:solidFill>
              </a:rPr>
              <a:t>ПО СОСТОЯНИЮ НА 1 ЯНВАРЯ 2012 / 2013 ГОДА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pic>
        <p:nvPicPr>
          <p:cNvPr id="9218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 rot="16200000">
            <a:off x="686402" y="2331652"/>
            <a:ext cx="2076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БАНКНОТЫ</a:t>
            </a:r>
            <a:endParaRPr lang="ru-RU" sz="2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16200000">
            <a:off x="844681" y="4427578"/>
            <a:ext cx="165654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МОНЕТЫ</a:t>
            </a:r>
            <a:endParaRPr lang="ru-RU" sz="2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1927010" y="1702668"/>
            <a:ext cx="3933438" cy="890095"/>
            <a:chOff x="1927010" y="1702668"/>
            <a:chExt cx="3933438" cy="890095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1972016" y="1728667"/>
              <a:ext cx="3888432" cy="864096"/>
            </a:xfrm>
            <a:prstGeom prst="rect">
              <a:avLst/>
            </a:prstGeom>
            <a:solidFill>
              <a:srgbClr val="33AC83"/>
            </a:solidFill>
            <a:ln>
              <a:solidFill>
                <a:srgbClr val="33AC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4000" b="1" dirty="0" smtClean="0"/>
                <a:t>6 316 </a:t>
              </a:r>
            </a:p>
            <a:p>
              <a:pPr algn="r"/>
              <a:r>
                <a:rPr lang="ru-RU" b="1" dirty="0" smtClean="0"/>
                <a:t>МЛН ЛИСТОВ</a:t>
              </a:r>
              <a:endParaRPr lang="ru-RU" b="1" dirty="0"/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1733489" y="1896189"/>
              <a:ext cx="86409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>
                  <a:solidFill>
                    <a:schemeClr val="bg1"/>
                  </a:solidFill>
                </a:rPr>
                <a:t>2012</a:t>
              </a:r>
              <a:endParaRPr lang="ru-RU" sz="2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1927010" y="2638772"/>
            <a:ext cx="4437494" cy="890095"/>
            <a:chOff x="1927010" y="2638772"/>
            <a:chExt cx="4437494" cy="890095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1972016" y="2664771"/>
              <a:ext cx="4392488" cy="864096"/>
            </a:xfrm>
            <a:prstGeom prst="rect">
              <a:avLst/>
            </a:prstGeom>
            <a:solidFill>
              <a:srgbClr val="DA4652"/>
            </a:solidFill>
            <a:ln>
              <a:solidFill>
                <a:srgbClr val="DA46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4000" b="1" dirty="0" smtClean="0"/>
                <a:t>6 492 </a:t>
              </a:r>
            </a:p>
            <a:p>
              <a:pPr algn="r"/>
              <a:r>
                <a:rPr lang="ru-RU" b="1" dirty="0" smtClean="0"/>
                <a:t>МЛН ЛИСТОВ</a:t>
              </a:r>
              <a:endParaRPr lang="ru-RU" dirty="0"/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1733489" y="2832293"/>
              <a:ext cx="86409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>
                  <a:solidFill>
                    <a:schemeClr val="bg1"/>
                  </a:solidFill>
                </a:rPr>
                <a:t>2013</a:t>
              </a:r>
              <a:endParaRPr lang="ru-RU" sz="2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920333" y="3790900"/>
            <a:ext cx="3888432" cy="890095"/>
            <a:chOff x="1920333" y="3790900"/>
            <a:chExt cx="3888432" cy="890095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1920333" y="3816899"/>
              <a:ext cx="3888432" cy="864096"/>
            </a:xfrm>
            <a:prstGeom prst="rect">
              <a:avLst/>
            </a:prstGeom>
            <a:solidFill>
              <a:srgbClr val="146B8D"/>
            </a:solidFill>
            <a:ln>
              <a:solidFill>
                <a:srgbClr val="146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4000" b="1" dirty="0" smtClean="0"/>
                <a:t>51 115 </a:t>
              </a:r>
            </a:p>
            <a:p>
              <a:pPr algn="r"/>
              <a:r>
                <a:rPr lang="ru-RU" b="1" dirty="0" smtClean="0"/>
                <a:t>МЛН КРУЖКОВ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1733489" y="3984421"/>
              <a:ext cx="86409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>
                  <a:solidFill>
                    <a:schemeClr val="bg1"/>
                  </a:solidFill>
                </a:rPr>
                <a:t>2012</a:t>
              </a:r>
              <a:endParaRPr lang="ru-RU" sz="2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1920333" y="4727004"/>
            <a:ext cx="4392488" cy="890095"/>
            <a:chOff x="1920333" y="4727004"/>
            <a:chExt cx="4392488" cy="89009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1920333" y="4753003"/>
              <a:ext cx="4392488" cy="864096"/>
            </a:xfrm>
            <a:prstGeom prst="rect">
              <a:avLst/>
            </a:prstGeom>
            <a:solidFill>
              <a:srgbClr val="B42830"/>
            </a:solidFill>
            <a:ln>
              <a:solidFill>
                <a:srgbClr val="B428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4000" b="1" dirty="0" smtClean="0"/>
                <a:t>54 112 </a:t>
              </a:r>
            </a:p>
            <a:p>
              <a:pPr algn="r"/>
              <a:r>
                <a:rPr lang="ru-RU" b="1" dirty="0" smtClean="0"/>
                <a:t>МЛН КРУЖКОВ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1733489" y="4920525"/>
              <a:ext cx="86409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>
                  <a:solidFill>
                    <a:schemeClr val="bg1"/>
                  </a:solidFill>
                </a:rPr>
                <a:t>2013</a:t>
              </a:r>
              <a:endParaRPr lang="ru-RU" sz="2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580529" y="2060848"/>
            <a:ext cx="21837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6,90 ТРЛН </a:t>
            </a:r>
          </a:p>
          <a:p>
            <a:pPr algn="ctr"/>
            <a:r>
              <a:rPr lang="ru-RU" sz="3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РУБЛЕЙ</a:t>
            </a:r>
            <a:endParaRPr lang="ru-RU" sz="3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6508520" y="1700808"/>
            <a:ext cx="1" cy="1872208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508521" y="3789040"/>
            <a:ext cx="1" cy="1872208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580529" y="4131657"/>
            <a:ext cx="21837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7,68 ТРЛН </a:t>
            </a:r>
          </a:p>
          <a:p>
            <a:pPr algn="ctr"/>
            <a:r>
              <a:rPr lang="ru-RU" sz="3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РУБЛЕЙ</a:t>
            </a:r>
            <a:endParaRPr lang="ru-RU" sz="3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1979712" y="6309320"/>
            <a:ext cx="2462090" cy="362924"/>
            <a:chOff x="1691680" y="6309320"/>
            <a:chExt cx="2462090" cy="362924"/>
          </a:xfrm>
        </p:grpSpPr>
        <p:pic>
          <p:nvPicPr>
            <p:cNvPr id="9220" name="Picture 4" descr="http://toplogos.ru/images/logo-cb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91680" y="6309320"/>
              <a:ext cx="360040" cy="362924"/>
            </a:xfrm>
            <a:prstGeom prst="rect">
              <a:avLst/>
            </a:prstGeom>
            <a:noFill/>
          </p:spPr>
        </p:pic>
        <p:sp>
          <p:nvSpPr>
            <p:cNvPr id="79" name="TextBox 78"/>
            <p:cNvSpPr txBox="1"/>
            <p:nvPr/>
          </p:nvSpPr>
          <p:spPr>
            <a:xfrm>
              <a:off x="2051720" y="6309320"/>
              <a:ext cx="2102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 данным Банка России</a:t>
              </a:r>
              <a:endPara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/>
      <p:bldP spid="71" grpId="0"/>
      <p:bldP spid="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21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ТЕХНОЛОГИЯ НЕПРЕРЫВНОГО ПЕРЕСЧЕТА</a:t>
            </a:r>
            <a:endParaRPr lang="en-US" b="1" dirty="0" smtClean="0">
              <a:solidFill>
                <a:srgbClr val="3F5379"/>
              </a:solidFill>
            </a:endParaRPr>
          </a:p>
          <a:p>
            <a:r>
              <a:rPr lang="ru-RU" b="1" dirty="0" smtClean="0">
                <a:solidFill>
                  <a:srgbClr val="3F5379"/>
                </a:solidFill>
              </a:rPr>
              <a:t>БАНКНОТ И МОНЕТ В КЦ БАНКА НА БАЗЕ АПК </a:t>
            </a:r>
            <a:r>
              <a:rPr lang="en-US" b="1" dirty="0" smtClean="0">
                <a:solidFill>
                  <a:srgbClr val="3F5379"/>
                </a:solidFill>
              </a:rPr>
              <a:t>DOCASH MONEY</a:t>
            </a:r>
            <a:endParaRPr lang="ru-RU" b="1" dirty="0" smtClean="0">
              <a:solidFill>
                <a:srgbClr val="3F5379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23528" y="1772816"/>
            <a:ext cx="2901578" cy="804203"/>
          </a:xfrm>
          <a:prstGeom prst="rect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ПОДГОТОВКА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78334" y="2910428"/>
            <a:ext cx="2901578" cy="806604"/>
          </a:xfrm>
          <a:prstGeom prst="rect">
            <a:avLst/>
          </a:prstGeom>
          <a:solidFill>
            <a:srgbClr val="70911E"/>
          </a:solidFill>
          <a:ln>
            <a:solidFill>
              <a:srgbClr val="709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3399"/>
              </a:buClr>
            </a:pPr>
            <a:r>
              <a:rPr lang="ru-RU" sz="2400" b="1" dirty="0" smtClean="0"/>
              <a:t>ПЕРЕСЧЕТ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54398" y="4062556"/>
            <a:ext cx="2901578" cy="806604"/>
          </a:xfrm>
          <a:prstGeom prst="rect">
            <a:avLst/>
          </a:prstGeom>
          <a:solidFill>
            <a:srgbClr val="E95B0F"/>
          </a:solidFill>
          <a:ln>
            <a:solidFill>
              <a:srgbClr val="E95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3399"/>
              </a:buClr>
            </a:pPr>
            <a:r>
              <a:rPr lang="ru-RU" sz="2400" b="1" dirty="0" smtClean="0"/>
              <a:t>СВЕРКА РЕЗУЛЬТАТОВ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3131840" y="1988840"/>
            <a:ext cx="1008112" cy="576064"/>
          </a:xfrm>
          <a:prstGeom prst="rightArrow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030462" y="5214684"/>
            <a:ext cx="2901578" cy="806604"/>
          </a:xfrm>
          <a:prstGeom prst="rect">
            <a:avLst/>
          </a:prstGeom>
          <a:solidFill>
            <a:srgbClr val="33AC83"/>
          </a:solidFill>
          <a:ln>
            <a:solidFill>
              <a:srgbClr val="33A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3399"/>
              </a:buClr>
            </a:pPr>
            <a:r>
              <a:rPr lang="ru-RU" sz="2400" b="1" dirty="0" smtClean="0"/>
              <a:t>УРЕГУЛИРОВАНИЕ РАСХОЖДЕНИЙ</a:t>
            </a:r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3707904" y="3140968"/>
            <a:ext cx="1008112" cy="576064"/>
          </a:xfrm>
          <a:prstGeom prst="rightArrow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4283968" y="4365104"/>
            <a:ext cx="1008112" cy="576064"/>
          </a:xfrm>
          <a:prstGeom prst="rightArrow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4932040" y="2276872"/>
            <a:ext cx="3888432" cy="2485256"/>
            <a:chOff x="4932040" y="2276872"/>
            <a:chExt cx="3888432" cy="2485256"/>
          </a:xfrm>
        </p:grpSpPr>
        <p:pic>
          <p:nvPicPr>
            <p:cNvPr id="21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36651" y="2276872"/>
              <a:ext cx="2083821" cy="1815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0" descr="ICP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2040" y="2348880"/>
              <a:ext cx="2260026" cy="241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22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ТЕХНОЛОГИЧЕСКАЯ СХЕМА НЕПРЕРЫВНОГО ПЕРЕСЧЕТА</a:t>
            </a:r>
            <a:endParaRPr lang="en-US" b="1" dirty="0" smtClean="0">
              <a:solidFill>
                <a:srgbClr val="3F5379"/>
              </a:solidFill>
            </a:endParaRPr>
          </a:p>
          <a:p>
            <a:r>
              <a:rPr lang="ru-RU" b="1" dirty="0" smtClean="0">
                <a:solidFill>
                  <a:srgbClr val="3F5379"/>
                </a:solidFill>
              </a:rPr>
              <a:t>БАНКНОТ И МОНЕТ В КЦ БАНКА</a:t>
            </a:r>
            <a:r>
              <a:rPr lang="en-US" b="1" dirty="0" smtClean="0">
                <a:solidFill>
                  <a:srgbClr val="3F5379"/>
                </a:solidFill>
              </a:rPr>
              <a:t> </a:t>
            </a:r>
            <a:r>
              <a:rPr lang="ru-RU" b="1" dirty="0" smtClean="0">
                <a:solidFill>
                  <a:srgbClr val="3F5379"/>
                </a:solidFill>
              </a:rPr>
              <a:t>НА БАЗЕ АПК </a:t>
            </a:r>
            <a:r>
              <a:rPr lang="en-US" b="1" dirty="0" smtClean="0">
                <a:solidFill>
                  <a:srgbClr val="3F5379"/>
                </a:solidFill>
              </a:rPr>
              <a:t>DOCASH MONEY</a:t>
            </a:r>
            <a:endParaRPr lang="ru-RU" b="1" dirty="0" smtClean="0">
              <a:solidFill>
                <a:srgbClr val="3F5379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 bwMode="auto">
          <a:xfrm>
            <a:off x="1052264" y="2791538"/>
            <a:ext cx="1905000" cy="914400"/>
          </a:xfrm>
          <a:prstGeom prst="roundRect">
            <a:avLst>
              <a:gd name="adj" fmla="val 10000"/>
            </a:avLst>
          </a:prstGeom>
          <a:solidFill>
            <a:srgbClr val="70911E"/>
          </a:solidFill>
          <a:ln>
            <a:solidFill>
              <a:srgbClr val="70911E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ПЕРЕСЧЕТ БАНКНОТ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6157664" y="1191344"/>
            <a:ext cx="2590800" cy="990000"/>
          </a:xfrm>
          <a:prstGeom prst="roundRect">
            <a:avLst>
              <a:gd name="adj" fmla="val 10000"/>
            </a:avLst>
          </a:prstGeom>
          <a:solidFill>
            <a:srgbClr val="E95B0F"/>
          </a:solidFill>
          <a:ln>
            <a:solidFill>
              <a:srgbClr val="E95B0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173038"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СВЕРКА</a:t>
            </a:r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1785872" y="2197761"/>
            <a:ext cx="409575" cy="530344"/>
          </a:xfrm>
          <a:prstGeom prst="rightArrow">
            <a:avLst/>
          </a:prstGeom>
          <a:solidFill>
            <a:srgbClr val="3F5379"/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6157664" y="2258140"/>
            <a:ext cx="2590800" cy="990000"/>
          </a:xfrm>
          <a:prstGeom prst="roundRect">
            <a:avLst>
              <a:gd name="adj" fmla="val 10000"/>
            </a:avLst>
          </a:prstGeom>
          <a:solidFill>
            <a:srgbClr val="146B8D"/>
          </a:solidFill>
          <a:ln>
            <a:solidFill>
              <a:srgbClr val="146B8D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173038"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УРЕГУЛИРОВАНИЕ РАСХОЖДЕНИЙ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1052264" y="4391744"/>
            <a:ext cx="1981200" cy="1447800"/>
          </a:xfrm>
          <a:prstGeom prst="roundRect">
            <a:avLst>
              <a:gd name="adj" fmla="val 10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УПАКОВКА БАНКНОТ В КОРЕШКИ И ПАЧКИ</a:t>
            </a:r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3919472" y="2197761"/>
            <a:ext cx="409575" cy="530344"/>
          </a:xfrm>
          <a:prstGeom prst="rightArrow">
            <a:avLst/>
          </a:prstGeom>
          <a:solidFill>
            <a:srgbClr val="3F5379"/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6157664" y="4428390"/>
            <a:ext cx="2590800" cy="1371600"/>
          </a:xfrm>
          <a:prstGeom prst="roundRect">
            <a:avLst>
              <a:gd name="adj" fmla="val 10000"/>
            </a:avLst>
          </a:prstGeom>
          <a:solidFill>
            <a:srgbClr val="33AC8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ПЕРЕДАЧА ОБРАБОТАННОЙ НАЛИЧНОСТИ В ХРАНИЛИЩЕ</a:t>
            </a:r>
          </a:p>
        </p:txBody>
      </p:sp>
      <p:sp>
        <p:nvSpPr>
          <p:cNvPr id="47" name="Стрелка вправо 46"/>
          <p:cNvSpPr/>
          <p:nvPr/>
        </p:nvSpPr>
        <p:spPr>
          <a:xfrm>
            <a:off x="5441702" y="4772744"/>
            <a:ext cx="411162" cy="762000"/>
          </a:xfrm>
          <a:prstGeom prst="rightArrow">
            <a:avLst/>
          </a:prstGeom>
          <a:solidFill>
            <a:srgbClr val="3F5379"/>
          </a:solidFill>
          <a:ln>
            <a:solidFill>
              <a:srgbClr val="4D4D4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3185864" y="4391744"/>
            <a:ext cx="1981200" cy="1447800"/>
          </a:xfrm>
          <a:prstGeom prst="roundRect">
            <a:avLst>
              <a:gd name="adj" fmla="val 10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УПАКОВКА МОНЕТ В ПЛАСТИКОВЫЕ ПАКЕТЫ</a:t>
            </a: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3188893" y="2791538"/>
            <a:ext cx="1978170" cy="914400"/>
          </a:xfrm>
          <a:prstGeom prst="roundRect">
            <a:avLst>
              <a:gd name="adj" fmla="val 10000"/>
            </a:avLst>
          </a:prstGeom>
          <a:solidFill>
            <a:srgbClr val="70911E"/>
          </a:solidFill>
          <a:ln>
            <a:solidFill>
              <a:srgbClr val="70911E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indent="173038"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ПЕРЕСЧЕТ МОНЕТ</a:t>
            </a:r>
          </a:p>
        </p:txBody>
      </p:sp>
      <p:sp>
        <p:nvSpPr>
          <p:cNvPr id="50" name="Стрелка вправо 49"/>
          <p:cNvSpPr/>
          <p:nvPr/>
        </p:nvSpPr>
        <p:spPr>
          <a:xfrm rot="5400000">
            <a:off x="3995672" y="3769386"/>
            <a:ext cx="409575" cy="530344"/>
          </a:xfrm>
          <a:prstGeom prst="rightArrow">
            <a:avLst/>
          </a:prstGeom>
          <a:solidFill>
            <a:srgbClr val="3F5379"/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1785872" y="3769386"/>
            <a:ext cx="409575" cy="530344"/>
          </a:xfrm>
          <a:prstGeom prst="rightArrow">
            <a:avLst/>
          </a:prstGeom>
          <a:solidFill>
            <a:srgbClr val="3F5379"/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" name="Стрелка вправо 51"/>
          <p:cNvSpPr/>
          <p:nvPr/>
        </p:nvSpPr>
        <p:spPr>
          <a:xfrm rot="5400000">
            <a:off x="7118895" y="3506713"/>
            <a:ext cx="820738" cy="762000"/>
          </a:xfrm>
          <a:prstGeom prst="rightArrow">
            <a:avLst/>
          </a:prstGeom>
          <a:solidFill>
            <a:srgbClr val="3F5379"/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1052264" y="1191340"/>
            <a:ext cx="4114799" cy="990000"/>
          </a:xfrm>
          <a:prstGeom prst="roundRect">
            <a:avLst>
              <a:gd name="adj" fmla="val 10000"/>
            </a:avLst>
          </a:prstGeom>
          <a:solidFill>
            <a:srgbClr val="DA1F24"/>
          </a:solidFill>
          <a:ln>
            <a:solidFill>
              <a:srgbClr val="DA1F24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ПОДГОТОВКА: ПОЛУЧЕНИЕ И ПОДГОТОВКА СУМОК</a:t>
            </a:r>
          </a:p>
        </p:txBody>
      </p:sp>
      <p:sp>
        <p:nvSpPr>
          <p:cNvPr id="55" name="Выгнутая вниз стрелка 54"/>
          <p:cNvSpPr/>
          <p:nvPr/>
        </p:nvSpPr>
        <p:spPr>
          <a:xfrm>
            <a:off x="1509464" y="5915744"/>
            <a:ext cx="5334000" cy="609600"/>
          </a:xfrm>
          <a:prstGeom prst="curvedUpArrow">
            <a:avLst>
              <a:gd name="adj1" fmla="val 93748"/>
              <a:gd name="adj2" fmla="val 167282"/>
              <a:gd name="adj3" fmla="val 31751"/>
            </a:avLst>
          </a:prstGeom>
          <a:solidFill>
            <a:srgbClr val="3F5379"/>
          </a:solidFill>
          <a:ln>
            <a:solidFill>
              <a:srgbClr val="4D4D4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89168" y="850851"/>
            <a:ext cx="838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>
                <a:solidFill>
                  <a:srgbClr val="DA1F24"/>
                </a:solidFill>
              </a:rPr>
              <a:t>1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43056" y="2435027"/>
            <a:ext cx="838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 smtClean="0">
                <a:solidFill>
                  <a:srgbClr val="70911E"/>
                </a:solidFill>
              </a:rPr>
              <a:t>2</a:t>
            </a:r>
            <a:endParaRPr lang="ru-RU" sz="9600" b="1" dirty="0">
              <a:solidFill>
                <a:srgbClr val="70911E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329728" y="908720"/>
            <a:ext cx="838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 smtClean="0">
                <a:solidFill>
                  <a:srgbClr val="E95B0F"/>
                </a:solidFill>
              </a:rPr>
              <a:t>3</a:t>
            </a:r>
            <a:endParaRPr lang="ru-RU" sz="9600" b="1" dirty="0">
              <a:solidFill>
                <a:srgbClr val="E95B0F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329728" y="2002979"/>
            <a:ext cx="838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 smtClean="0">
                <a:solidFill>
                  <a:srgbClr val="146B8D"/>
                </a:solidFill>
              </a:rPr>
              <a:t>4</a:t>
            </a:r>
            <a:endParaRPr lang="ru-RU" sz="9600" b="1" dirty="0">
              <a:solidFill>
                <a:srgbClr val="146B8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23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АРХИТЕКТУРА</a:t>
            </a:r>
            <a:endParaRPr lang="en-US" b="1" dirty="0" smtClean="0">
              <a:solidFill>
                <a:srgbClr val="3F5379"/>
              </a:solidFill>
            </a:endParaRPr>
          </a:p>
          <a:p>
            <a:r>
              <a:rPr lang="ru-RU" b="1" dirty="0" smtClean="0">
                <a:solidFill>
                  <a:srgbClr val="3F5379"/>
                </a:solidFill>
              </a:rPr>
              <a:t>АПК </a:t>
            </a:r>
            <a:r>
              <a:rPr lang="en-US" b="1" dirty="0" smtClean="0">
                <a:solidFill>
                  <a:srgbClr val="3F5379"/>
                </a:solidFill>
              </a:rPr>
              <a:t>DOCASH MONEY</a:t>
            </a:r>
            <a:endParaRPr lang="ru-RU" b="1" dirty="0" smtClean="0">
              <a:solidFill>
                <a:srgbClr val="3F5379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16496" y="1178768"/>
            <a:ext cx="3810000" cy="2286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64096" y="1254968"/>
            <a:ext cx="38862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1696" y="1331168"/>
            <a:ext cx="39624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264096" y="1712168"/>
            <a:ext cx="1752600" cy="762000"/>
          </a:xfrm>
          <a:prstGeom prst="roundRect">
            <a:avLst>
              <a:gd name="adj" fmla="val 10000"/>
            </a:avLst>
          </a:prstGeom>
          <a:solidFill>
            <a:srgbClr val="4D4D4D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МОДУЛЬ РАСШИРЕНИЯ БРАУЗЕРА</a:t>
            </a:r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264096" y="2855168"/>
            <a:ext cx="1752600" cy="838200"/>
          </a:xfrm>
          <a:prstGeom prst="roundRect">
            <a:avLst>
              <a:gd name="adj" fmla="val 10000"/>
            </a:avLst>
          </a:prstGeom>
          <a:solidFill>
            <a:srgbClr val="4D4D4D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WEB-</a:t>
            </a:r>
            <a:r>
              <a:rPr lang="ru-RU" sz="1400" b="1" dirty="0">
                <a:solidFill>
                  <a:schemeClr val="bg1"/>
                </a:solidFill>
              </a:rPr>
              <a:t>БРАУЗЕР</a:t>
            </a:r>
            <a:r>
              <a:rPr lang="en-US" sz="1400" b="1" dirty="0">
                <a:solidFill>
                  <a:schemeClr val="bg1"/>
                </a:solidFill>
              </a:rPr>
              <a:t> IE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2169096" y="2855168"/>
            <a:ext cx="1752600" cy="838200"/>
          </a:xfrm>
          <a:prstGeom prst="roundRect">
            <a:avLst>
              <a:gd name="adj" fmla="val 10000"/>
            </a:avLst>
          </a:prstGeom>
          <a:solidFill>
            <a:srgbClr val="4D4D4D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WEB-</a:t>
            </a:r>
            <a:r>
              <a:rPr lang="ru-RU" sz="1400" b="1" dirty="0">
                <a:solidFill>
                  <a:schemeClr val="bg1"/>
                </a:solidFill>
              </a:rPr>
              <a:t>БРАУЗЕР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CHROME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FIREFOX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2" name="Цилиндр 61"/>
          <p:cNvSpPr/>
          <p:nvPr/>
        </p:nvSpPr>
        <p:spPr>
          <a:xfrm>
            <a:off x="4936109" y="1639143"/>
            <a:ext cx="1600200" cy="987425"/>
          </a:xfrm>
          <a:prstGeom prst="can">
            <a:avLst/>
          </a:prstGeom>
          <a:solidFill>
            <a:srgbClr val="3F5379"/>
          </a:solidFill>
          <a:ln>
            <a:solidFill>
              <a:srgbClr val="3F537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СУБД</a:t>
            </a:r>
          </a:p>
        </p:txBody>
      </p:sp>
      <p:sp>
        <p:nvSpPr>
          <p:cNvPr id="63" name="Скругленный прямоугольник 62"/>
          <p:cNvSpPr/>
          <p:nvPr/>
        </p:nvSpPr>
        <p:spPr bwMode="auto">
          <a:xfrm>
            <a:off x="4912296" y="3159968"/>
            <a:ext cx="1775750" cy="990600"/>
          </a:xfrm>
          <a:prstGeom prst="roundRect">
            <a:avLst>
              <a:gd name="adj" fmla="val 10000"/>
            </a:avLst>
          </a:prstGeom>
          <a:solidFill>
            <a:srgbClr val="4D4D4D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WEB-</a:t>
            </a:r>
            <a:r>
              <a:rPr lang="ru-RU" sz="1400" b="1" dirty="0">
                <a:solidFill>
                  <a:schemeClr val="bg1"/>
                </a:solidFill>
              </a:rPr>
              <a:t>СЕРВЕР</a:t>
            </a:r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7122096" y="3159968"/>
            <a:ext cx="1752600" cy="838200"/>
          </a:xfrm>
          <a:prstGeom prst="roundRect">
            <a:avLst>
              <a:gd name="adj" fmla="val 10000"/>
            </a:avLst>
          </a:prstGeom>
          <a:solidFill>
            <a:srgbClr val="4D4D4D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СЕРВИСНАЯ ШИНА</a:t>
            </a:r>
          </a:p>
        </p:txBody>
      </p:sp>
      <p:pic>
        <p:nvPicPr>
          <p:cNvPr id="65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0696" y="4388693"/>
            <a:ext cx="838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35496" y="1331168"/>
            <a:ext cx="4038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Компьютер пользователя</a:t>
            </a:r>
          </a:p>
        </p:txBody>
      </p:sp>
      <p:pic>
        <p:nvPicPr>
          <p:cNvPr id="67" name="Picture 2" descr="V:\Общая\Васенина\Рисунок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93096" y="5160218"/>
            <a:ext cx="558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Скругленный прямоугольник 67"/>
          <p:cNvSpPr/>
          <p:nvPr/>
        </p:nvSpPr>
        <p:spPr bwMode="auto">
          <a:xfrm>
            <a:off x="6969696" y="4455368"/>
            <a:ext cx="1981200" cy="2047804"/>
          </a:xfrm>
          <a:prstGeom prst="roundRect">
            <a:avLst>
              <a:gd name="adj" fmla="val 10000"/>
            </a:avLst>
          </a:prstGeom>
          <a:solidFill>
            <a:srgbClr val="4D4D4D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ПРОГРАММНЫЙ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АДАПТЕР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836096" y="1178768"/>
            <a:ext cx="4114800" cy="3048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4836096" y="1178768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Серверный компьютер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4455096" y="4771282"/>
            <a:ext cx="2277144" cy="0"/>
          </a:xfrm>
          <a:prstGeom prst="line">
            <a:avLst/>
          </a:prstGeom>
          <a:ln w="76200">
            <a:solidFill>
              <a:srgbClr val="70911E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37"/>
          <p:cNvSpPr txBox="1">
            <a:spLocks noChangeArrowheads="1"/>
          </p:cNvSpPr>
          <p:nvPr/>
        </p:nvSpPr>
        <p:spPr bwMode="auto">
          <a:xfrm>
            <a:off x="4378896" y="4355356"/>
            <a:ext cx="1701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RS </a:t>
            </a:r>
            <a:r>
              <a:rPr lang="en-US" sz="1600" b="1" dirty="0" smtClean="0"/>
              <a:t>232</a:t>
            </a:r>
            <a:r>
              <a:rPr lang="ru-RU" sz="1600" b="1" dirty="0" smtClean="0"/>
              <a:t> / </a:t>
            </a:r>
            <a:r>
              <a:rPr lang="en-US" sz="1600" b="1" dirty="0" smtClean="0"/>
              <a:t>TCP/IP</a:t>
            </a:r>
            <a:endParaRPr lang="ru-RU" sz="1600" b="1" dirty="0" smtClean="0"/>
          </a:p>
          <a:p>
            <a:endParaRPr lang="ru-RU" sz="1600" b="1" dirty="0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rot="5400000">
            <a:off x="7770590" y="4187874"/>
            <a:ext cx="381000" cy="1588"/>
          </a:xfrm>
          <a:prstGeom prst="line">
            <a:avLst/>
          </a:prstGeom>
          <a:ln w="762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664896" y="3540968"/>
            <a:ext cx="381000" cy="1588"/>
          </a:xfrm>
          <a:prstGeom prst="line">
            <a:avLst/>
          </a:prstGeom>
          <a:ln w="762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5370290" y="2854374"/>
            <a:ext cx="457200" cy="1588"/>
          </a:xfrm>
          <a:prstGeom prst="line">
            <a:avLst/>
          </a:prstGeom>
          <a:ln w="762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 flipH="1" flipV="1">
            <a:off x="5675090" y="2889299"/>
            <a:ext cx="457200" cy="1588"/>
          </a:xfrm>
          <a:prstGeom prst="line">
            <a:avLst/>
          </a:prstGeom>
          <a:ln w="762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51"/>
          <p:cNvSpPr txBox="1">
            <a:spLocks noChangeArrowheads="1"/>
          </p:cNvSpPr>
          <p:nvPr/>
        </p:nvSpPr>
        <p:spPr bwMode="auto">
          <a:xfrm>
            <a:off x="6055296" y="2702768"/>
            <a:ext cx="1373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SQL</a:t>
            </a:r>
            <a:r>
              <a:rPr lang="ru-RU" sz="1600" b="1"/>
              <a:t>-запрос</a:t>
            </a:r>
          </a:p>
        </p:txBody>
      </p:sp>
      <p:grpSp>
        <p:nvGrpSpPr>
          <p:cNvPr id="78" name="Группа 78"/>
          <p:cNvGrpSpPr>
            <a:grpSpLocks/>
          </p:cNvGrpSpPr>
          <p:nvPr/>
        </p:nvGrpSpPr>
        <p:grpSpPr bwMode="auto">
          <a:xfrm>
            <a:off x="645096" y="3693368"/>
            <a:ext cx="4038600" cy="392113"/>
            <a:chOff x="609600" y="3886200"/>
            <a:chExt cx="4038600" cy="392575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>
              <a:off x="1143000" y="4113480"/>
              <a:ext cx="3505200" cy="1589"/>
            </a:xfrm>
            <a:prstGeom prst="line">
              <a:avLst/>
            </a:prstGeom>
            <a:ln w="38100">
              <a:solidFill>
                <a:srgbClr val="E95B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609600" y="4254934"/>
              <a:ext cx="4038600" cy="1590"/>
            </a:xfrm>
            <a:prstGeom prst="line">
              <a:avLst/>
            </a:prstGeom>
            <a:ln w="38100">
              <a:solidFill>
                <a:srgbClr val="E95B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457814" y="4125401"/>
              <a:ext cx="305159" cy="1588"/>
            </a:xfrm>
            <a:prstGeom prst="line">
              <a:avLst/>
            </a:prstGeom>
            <a:ln w="38100">
              <a:solidFill>
                <a:srgbClr val="E95B0F"/>
              </a:solidFill>
              <a:bevel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2818427" y="4114275"/>
              <a:ext cx="305159" cy="1587"/>
            </a:xfrm>
            <a:prstGeom prst="line">
              <a:avLst/>
            </a:prstGeom>
            <a:ln w="38100">
              <a:solidFill>
                <a:srgbClr val="E95B0F"/>
              </a:solidFill>
              <a:bevel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5400000">
              <a:off x="3085172" y="3999841"/>
              <a:ext cx="228869" cy="1587"/>
            </a:xfrm>
            <a:prstGeom prst="line">
              <a:avLst/>
            </a:prstGeom>
            <a:ln w="38100">
              <a:solidFill>
                <a:srgbClr val="E95B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rot="5400000">
              <a:off x="1029359" y="4010967"/>
              <a:ext cx="228869" cy="1588"/>
            </a:xfrm>
            <a:prstGeom prst="line">
              <a:avLst/>
            </a:prstGeom>
            <a:ln w="38100">
              <a:solidFill>
                <a:srgbClr val="E95B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Прямая соединительная линия 84"/>
          <p:cNvCxnSpPr/>
          <p:nvPr/>
        </p:nvCxnSpPr>
        <p:spPr>
          <a:xfrm rot="5400000">
            <a:off x="1025303" y="2649587"/>
            <a:ext cx="304800" cy="1587"/>
          </a:xfrm>
          <a:prstGeom prst="line">
            <a:avLst/>
          </a:prstGeom>
          <a:ln w="38100">
            <a:solidFill>
              <a:srgbClr val="E95B0F"/>
            </a:solidFill>
            <a:bevel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1"/>
          <p:cNvSpPr txBox="1">
            <a:spLocks noChangeArrowheads="1"/>
          </p:cNvSpPr>
          <p:nvPr/>
        </p:nvSpPr>
        <p:spPr bwMode="auto">
          <a:xfrm>
            <a:off x="4093146" y="3564781"/>
            <a:ext cx="717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HTTP</a:t>
            </a:r>
            <a:endParaRPr lang="ru-RU" sz="1600" b="1"/>
          </a:p>
        </p:txBody>
      </p:sp>
      <p:pic>
        <p:nvPicPr>
          <p:cNvPr id="87" name="Picture 20" descr="ICP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64496" y="5846018"/>
            <a:ext cx="838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455096" y="5576144"/>
            <a:ext cx="2277144" cy="0"/>
          </a:xfrm>
          <a:prstGeom prst="line">
            <a:avLst/>
          </a:prstGeom>
          <a:ln w="76200">
            <a:solidFill>
              <a:srgbClr val="70911E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37"/>
          <p:cNvSpPr txBox="1">
            <a:spLocks noChangeArrowheads="1"/>
          </p:cNvSpPr>
          <p:nvPr/>
        </p:nvSpPr>
        <p:spPr bwMode="auto">
          <a:xfrm>
            <a:off x="4378896" y="5160218"/>
            <a:ext cx="1701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RS </a:t>
            </a:r>
            <a:r>
              <a:rPr lang="en-US" sz="1600" b="1" dirty="0" smtClean="0"/>
              <a:t>232</a:t>
            </a:r>
            <a:r>
              <a:rPr lang="ru-RU" sz="1600" b="1" dirty="0" smtClean="0"/>
              <a:t> / </a:t>
            </a:r>
            <a:r>
              <a:rPr lang="en-US" sz="1600" b="1" dirty="0" smtClean="0"/>
              <a:t>TCP/IP</a:t>
            </a:r>
            <a:endParaRPr lang="ru-RU" sz="1600" b="1" dirty="0" smtClean="0"/>
          </a:p>
          <a:p>
            <a:endParaRPr lang="ru-RU" sz="1600" b="1" dirty="0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H="1">
            <a:off x="4455096" y="6338143"/>
            <a:ext cx="2277144" cy="1"/>
          </a:xfrm>
          <a:prstGeom prst="line">
            <a:avLst/>
          </a:prstGeom>
          <a:ln w="76200">
            <a:solidFill>
              <a:srgbClr val="70911E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37"/>
          <p:cNvSpPr txBox="1">
            <a:spLocks noChangeArrowheads="1"/>
          </p:cNvSpPr>
          <p:nvPr/>
        </p:nvSpPr>
        <p:spPr bwMode="auto">
          <a:xfrm>
            <a:off x="4378896" y="5922218"/>
            <a:ext cx="1701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RS </a:t>
            </a:r>
            <a:r>
              <a:rPr lang="en-US" sz="1600" b="1" dirty="0" smtClean="0"/>
              <a:t>232</a:t>
            </a:r>
            <a:r>
              <a:rPr lang="ru-RU" sz="1600" b="1" dirty="0" smtClean="0"/>
              <a:t> / </a:t>
            </a:r>
            <a:r>
              <a:rPr lang="en-US" sz="1600" b="1" dirty="0" smtClean="0"/>
              <a:t>TCP/IP</a:t>
            </a:r>
            <a:endParaRPr lang="ru-RU" sz="1600" b="1" dirty="0" smtClean="0"/>
          </a:p>
          <a:p>
            <a:endParaRPr lang="ru-RU" sz="1600" b="1" dirty="0"/>
          </a:p>
        </p:txBody>
      </p:sp>
      <p:pic>
        <p:nvPicPr>
          <p:cNvPr id="97" name="Рисунок 96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703" y="4653136"/>
            <a:ext cx="991169" cy="216024"/>
          </a:xfrm>
          <a:prstGeom prst="rect">
            <a:avLst/>
          </a:prstGeom>
        </p:spPr>
      </p:pic>
      <p:pic>
        <p:nvPicPr>
          <p:cNvPr id="98" name="Рисунок 97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6165304"/>
            <a:ext cx="1392064" cy="179076"/>
          </a:xfrm>
          <a:prstGeom prst="rect">
            <a:avLst/>
          </a:prstGeom>
        </p:spPr>
      </p:pic>
      <p:pic>
        <p:nvPicPr>
          <p:cNvPr id="62466" name="Picture 2" descr="http://tcs.at.ua/logo/tm/shinwoo_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5373216"/>
            <a:ext cx="936104" cy="312035"/>
          </a:xfrm>
          <a:prstGeom prst="rect">
            <a:avLst/>
          </a:prstGeom>
          <a:noFill/>
        </p:spPr>
      </p:pic>
      <p:pic>
        <p:nvPicPr>
          <p:cNvPr id="99" name="Рисунок 98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1550" y="1916832"/>
            <a:ext cx="1520370" cy="288032"/>
          </a:xfrm>
          <a:prstGeom prst="rect">
            <a:avLst/>
          </a:prstGeom>
        </p:spPr>
      </p:pic>
      <p:pic>
        <p:nvPicPr>
          <p:cNvPr id="100" name="Рисунок 99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916832"/>
            <a:ext cx="1520370" cy="288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24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ПРЕИМУЩЕСТВА</a:t>
            </a:r>
            <a:endParaRPr lang="en-US" b="1" dirty="0" smtClean="0">
              <a:solidFill>
                <a:srgbClr val="3F5379"/>
              </a:solidFill>
            </a:endParaRPr>
          </a:p>
          <a:p>
            <a:r>
              <a:rPr lang="ru-RU" b="1" dirty="0" smtClean="0">
                <a:solidFill>
                  <a:srgbClr val="3F5379"/>
                </a:solidFill>
              </a:rPr>
              <a:t>АПК </a:t>
            </a:r>
            <a:r>
              <a:rPr lang="en-US" b="1" dirty="0" smtClean="0">
                <a:solidFill>
                  <a:srgbClr val="3F5379"/>
                </a:solidFill>
              </a:rPr>
              <a:t>DOCASH MONEY</a:t>
            </a:r>
            <a:endParaRPr lang="ru-RU" b="1" dirty="0" smtClean="0">
              <a:solidFill>
                <a:srgbClr val="3F5379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323528" y="2060848"/>
            <a:ext cx="3752800" cy="3200400"/>
            <a:chOff x="323528" y="2060848"/>
            <a:chExt cx="3752800" cy="3200400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916088" y="2407568"/>
              <a:ext cx="2160240" cy="2160240"/>
              <a:chOff x="1210444" y="2204864"/>
              <a:chExt cx="2857500" cy="2857500"/>
            </a:xfrm>
          </p:grpSpPr>
          <p:pic>
            <p:nvPicPr>
              <p:cNvPr id="52" name="Picture 2" descr="http://www.bestfreeonline.net/wp-content/uploads/2013/04/computer-software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10444" y="2204864"/>
                <a:ext cx="2857500" cy="2857500"/>
              </a:xfrm>
              <a:prstGeom prst="rect">
                <a:avLst/>
              </a:prstGeom>
              <a:noFill/>
            </p:spPr>
          </p:pic>
          <p:pic>
            <p:nvPicPr>
              <p:cNvPr id="53" name="Рисунок 52" descr="DoCash_R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483768" y="3068960"/>
                <a:ext cx="792088" cy="150060"/>
              </a:xfrm>
              <a:prstGeom prst="rect">
                <a:avLst/>
              </a:prstGeom>
            </p:spPr>
          </p:pic>
        </p:grpSp>
        <p:pic>
          <p:nvPicPr>
            <p:cNvPr id="49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528" y="2060848"/>
              <a:ext cx="1584325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20" descr="ICP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5928" y="3127648"/>
              <a:ext cx="1998663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8" name="Прямая соединительная линия 57"/>
          <p:cNvCxnSpPr/>
          <p:nvPr/>
        </p:nvCxnSpPr>
        <p:spPr>
          <a:xfrm>
            <a:off x="4355976" y="2060848"/>
            <a:ext cx="0" cy="432048"/>
          </a:xfrm>
          <a:prstGeom prst="line">
            <a:avLst/>
          </a:prstGeom>
          <a:ln w="38100">
            <a:solidFill>
              <a:srgbClr val="33A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84679" y="2123564"/>
            <a:ext cx="474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МАКСИМАЛЬНАЯ НАГРУЗКА ОБОРУДОВАНИЯ</a:t>
            </a:r>
            <a:endParaRPr lang="ru-RU" b="1" dirty="0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355976" y="2607295"/>
            <a:ext cx="0" cy="432048"/>
          </a:xfrm>
          <a:prstGeom prst="line">
            <a:avLst/>
          </a:prstGeom>
          <a:ln w="38100">
            <a:solidFill>
              <a:srgbClr val="E95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384679" y="2627620"/>
            <a:ext cx="440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УВЕЛИЧЕНИЕ ОТДАЧИ ОТ ОБОРУДОВАНИЯ</a:t>
            </a:r>
            <a:endParaRPr lang="ru-RU" b="1" dirty="0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4355976" y="3140968"/>
            <a:ext cx="0" cy="432048"/>
          </a:xfrm>
          <a:prstGeom prst="line">
            <a:avLst/>
          </a:prstGeom>
          <a:ln w="38100">
            <a:solidFill>
              <a:srgbClr val="14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384679" y="3140968"/>
            <a:ext cx="386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ПОВЫШЕНИЕ ОБЪЕМОВ ОБРАБОТКИ</a:t>
            </a:r>
            <a:endParaRPr lang="ru-RU" b="1" dirty="0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4355976" y="3645024"/>
            <a:ext cx="0" cy="432048"/>
          </a:xfrm>
          <a:prstGeom prst="line">
            <a:avLst/>
          </a:prstGeom>
          <a:ln w="38100">
            <a:solidFill>
              <a:srgbClr val="7091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384679" y="3645024"/>
            <a:ext cx="481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АВТОМАТИЧЕСКОЕ ФОРМИРОВАНИЕ ОТЧЕТОВ</a:t>
            </a:r>
            <a:endParaRPr lang="ru-RU" b="1" dirty="0"/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4355976" y="4191471"/>
            <a:ext cx="0" cy="432048"/>
          </a:xfrm>
          <a:prstGeom prst="line">
            <a:avLst/>
          </a:prstGeom>
          <a:ln w="38100">
            <a:solidFill>
              <a:srgbClr val="B42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384679" y="4191471"/>
            <a:ext cx="4820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ПОЛНЫЙ КОНТРОЛЬ ЗА ВСЕМИ ОПЕРАЦИЯМИ</a:t>
            </a:r>
            <a:endParaRPr lang="ru-RU" b="1" dirty="0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4355976" y="4725144"/>
            <a:ext cx="0" cy="43204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384679" y="4725144"/>
            <a:ext cx="450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ВОЗМОЖНОСТЬ ИНТЕГРАЦИИ С АСУ БАНКА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92" grpId="0"/>
      <p:bldP spid="94" grpId="0"/>
      <p:bldP spid="96" grpId="0"/>
      <p:bldP spid="98" grpId="0"/>
      <p:bldP spid="1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25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ПОДДЕРЖКА НОВЫХ МОДЕЛЕЙ ОБОРУДОВАНИЯ</a:t>
            </a:r>
            <a:endParaRPr lang="en-US" b="1" dirty="0" smtClean="0">
              <a:solidFill>
                <a:srgbClr val="3F5379"/>
              </a:solidFill>
            </a:endParaRPr>
          </a:p>
          <a:p>
            <a:r>
              <a:rPr lang="ru-RU" b="1" dirty="0" smtClean="0">
                <a:solidFill>
                  <a:srgbClr val="3F5379"/>
                </a:solidFill>
              </a:rPr>
              <a:t>НАЦЕЛЕННЫХ НА ОБРАБОТКУ НАЛИЧНОСТИ ЗА ОДИН ПРОГОН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pic>
        <p:nvPicPr>
          <p:cNvPr id="31" name="Picture 10" descr="V:\Отдел Маркетинга PR\Общая\презентации\2013\Фото для маши\Laurel-K1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2310680"/>
            <a:ext cx="33528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0" descr="ICP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2276872"/>
            <a:ext cx="263083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628800"/>
            <a:ext cx="1982338" cy="432048"/>
          </a:xfrm>
          <a:prstGeom prst="rect">
            <a:avLst/>
          </a:prstGeom>
        </p:spPr>
      </p:pic>
      <p:pic>
        <p:nvPicPr>
          <p:cNvPr id="34" name="Рисунок 33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45603" y="1628800"/>
            <a:ext cx="2798805" cy="36004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403648" y="5229200"/>
            <a:ext cx="27553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F5379"/>
                </a:solidFill>
              </a:rPr>
              <a:t>СОРТИРОВЩИК БАНКНОТ</a:t>
            </a:r>
          </a:p>
          <a:p>
            <a:pPr algn="ctr"/>
            <a:r>
              <a:rPr lang="en-US" b="1" dirty="0" smtClean="0">
                <a:solidFill>
                  <a:srgbClr val="3F5379"/>
                </a:solidFill>
              </a:rPr>
              <a:t>LAUREL K4 + 8</a:t>
            </a:r>
            <a:endParaRPr lang="ru-RU" b="1" dirty="0" smtClean="0">
              <a:solidFill>
                <a:srgbClr val="3F5379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3118" y="5229200"/>
            <a:ext cx="27553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F5379"/>
                </a:solidFill>
              </a:rPr>
              <a:t>СОРТИРОВЩИК МОНЕТ</a:t>
            </a:r>
          </a:p>
          <a:p>
            <a:pPr algn="ctr"/>
            <a:r>
              <a:rPr lang="en-US" b="1" dirty="0" smtClean="0">
                <a:solidFill>
                  <a:srgbClr val="3F5379"/>
                </a:solidFill>
                <a:cs typeface="Arial" charset="0"/>
              </a:rPr>
              <a:t>ICP Active-9</a:t>
            </a:r>
            <a:endParaRPr lang="ru-RU" b="1" dirty="0" smtClean="0">
              <a:solidFill>
                <a:srgbClr val="3F537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26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НОВЫЕ СТАНДАРТЫ</a:t>
            </a:r>
            <a:endParaRPr lang="en-US" b="1" dirty="0" smtClean="0">
              <a:solidFill>
                <a:srgbClr val="3F5379"/>
              </a:solidFill>
            </a:endParaRPr>
          </a:p>
          <a:p>
            <a:r>
              <a:rPr lang="ru-RU" b="1" dirty="0" smtClean="0">
                <a:solidFill>
                  <a:srgbClr val="3F5379"/>
                </a:solidFill>
              </a:rPr>
              <a:t>УПАКОВКИ МОНЕТ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734861"/>
            <a:ext cx="2088232" cy="25744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2665" y="1124744"/>
            <a:ext cx="287776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1814438" y="1682974"/>
            <a:ext cx="2469530" cy="1113328"/>
          </a:xfrm>
          <a:prstGeom prst="rect">
            <a:avLst/>
          </a:prstGeom>
          <a:solidFill>
            <a:srgbClr val="70911E"/>
          </a:solidFill>
          <a:ln>
            <a:solidFill>
              <a:srgbClr val="709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УПАКОВКА ПО 100 МОНЕТ В ПАКЕТЫ 100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11088" y="1441431"/>
            <a:ext cx="838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>
                <a:solidFill>
                  <a:srgbClr val="70911E"/>
                </a:solidFill>
              </a:rPr>
              <a:t>1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814438" y="3190960"/>
            <a:ext cx="2469530" cy="1116652"/>
          </a:xfrm>
          <a:prstGeom prst="rect">
            <a:avLst/>
          </a:prstGeom>
          <a:solidFill>
            <a:srgbClr val="E95B0F"/>
          </a:solidFill>
          <a:ln>
            <a:solidFill>
              <a:srgbClr val="E95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3399"/>
              </a:buClr>
            </a:pPr>
            <a:r>
              <a:rPr lang="ru-RU" sz="1600" b="1" dirty="0" smtClean="0"/>
              <a:t>УПАКОВКА ПО 1000 МОНЕТ В УКРУПНЕННЫЙ ПАКЕТ</a:t>
            </a:r>
            <a:endParaRPr lang="ru-RU" sz="1600" b="1" dirty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06326" y="2881590"/>
            <a:ext cx="8429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>
                <a:solidFill>
                  <a:srgbClr val="E95B0F"/>
                </a:solidFill>
              </a:rPr>
              <a:t>2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11088" y="4451628"/>
            <a:ext cx="576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 smtClean="0">
                <a:solidFill>
                  <a:srgbClr val="146B8D"/>
                </a:solidFill>
              </a:rPr>
              <a:t>3</a:t>
            </a:r>
            <a:endParaRPr lang="ru-RU" sz="9600" b="1" dirty="0">
              <a:solidFill>
                <a:srgbClr val="146B8D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14438" y="4703128"/>
            <a:ext cx="2469530" cy="1116652"/>
          </a:xfrm>
          <a:prstGeom prst="rect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3399"/>
              </a:buClr>
            </a:pPr>
            <a:r>
              <a:rPr lang="ru-RU" sz="1600" b="1" dirty="0" smtClean="0"/>
              <a:t>УПАКОВКА ПО 10 ПАКЕТОВ 100 В УКРУПНЕННЫЙ ПАКЕТ</a:t>
            </a:r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8" grpId="0" animBg="1"/>
      <p:bldP spid="39" grpId="0"/>
      <p:bldP spid="40" grpId="0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27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НОВЫЕ СТАНДАРТЫ</a:t>
            </a:r>
            <a:endParaRPr lang="en-US" b="1" dirty="0" smtClean="0">
              <a:solidFill>
                <a:srgbClr val="3F5379"/>
              </a:solidFill>
            </a:endParaRPr>
          </a:p>
          <a:p>
            <a:r>
              <a:rPr lang="ru-RU" b="1" dirty="0" smtClean="0">
                <a:solidFill>
                  <a:srgbClr val="3F5379"/>
                </a:solidFill>
              </a:rPr>
              <a:t>УПАКОВКИ МОНЕТ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pic>
        <p:nvPicPr>
          <p:cNvPr id="21" name="Picture 3" descr="C:\Clients\Гознак\Линия по упаковке монет для ММД\Конкурс 21_01_13\Договор\Рабочие документы\FAT 16-20_09_13\Iphone\IMG_19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1008112"/>
            <a:ext cx="7193892" cy="537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085184"/>
            <a:ext cx="110782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28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АВТОМАТИЗАЦИЯ ПОЛНОГО ЦИКЛА ОБРАБОТКИ и УПАКОВКИ МОНЕТ В КЦ БАНКА (ПРЕДПОЛАГАЕМЫЙ ПРОЦЕСС)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3563888" y="1196752"/>
            <a:ext cx="1872208" cy="990000"/>
          </a:xfrm>
          <a:prstGeom prst="roundRect">
            <a:avLst>
              <a:gd name="adj" fmla="val 10000"/>
            </a:avLst>
          </a:prstGeom>
          <a:solidFill>
            <a:srgbClr val="E95B0F"/>
          </a:solidFill>
          <a:ln>
            <a:solidFill>
              <a:srgbClr val="E95B0F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РАСПАКОВКА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МЕШКА / ПАКЕТА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1052265" y="1191340"/>
            <a:ext cx="1863551" cy="990000"/>
          </a:xfrm>
          <a:prstGeom prst="roundRect">
            <a:avLst>
              <a:gd name="adj" fmla="val 10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ХРАНИЛИЩЕ / ЗОНА ПРИЕМКИ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4" name="Picture 20" descr="ICP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980728"/>
            <a:ext cx="1440160" cy="15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Стрелка вправо 34"/>
          <p:cNvSpPr/>
          <p:nvPr/>
        </p:nvSpPr>
        <p:spPr>
          <a:xfrm>
            <a:off x="2987824" y="1484784"/>
            <a:ext cx="504056" cy="504056"/>
          </a:xfrm>
          <a:prstGeom prst="rightArrow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7" name="Стрелка вправо 36"/>
          <p:cNvSpPr/>
          <p:nvPr/>
        </p:nvSpPr>
        <p:spPr>
          <a:xfrm>
            <a:off x="5724128" y="1484784"/>
            <a:ext cx="792088" cy="504056"/>
          </a:xfrm>
          <a:prstGeom prst="rightArrow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605210" y="2492896"/>
            <a:ext cx="352519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46B8D"/>
                </a:solidFill>
              </a:rPr>
              <a:t>ПЕРЕСЧЕТ С ПРОВЕРКОЙ 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ПОДЛИННОСТИ И СОРТИРОВКОЙ</a:t>
            </a:r>
          </a:p>
          <a:p>
            <a:pPr algn="ctr"/>
            <a:r>
              <a:rPr lang="ru-RU" sz="1400" b="1" dirty="0" smtClean="0">
                <a:solidFill>
                  <a:srgbClr val="146B8D"/>
                </a:solidFill>
              </a:rPr>
              <a:t>монеты одного номинала </a:t>
            </a:r>
          </a:p>
          <a:p>
            <a:pPr algn="ctr"/>
            <a:r>
              <a:rPr lang="ru-RU" sz="1400" b="1" dirty="0" smtClean="0">
                <a:solidFill>
                  <a:srgbClr val="146B8D"/>
                </a:solidFill>
              </a:rPr>
              <a:t>автоматически направляются </a:t>
            </a:r>
          </a:p>
          <a:p>
            <a:pPr algn="ctr"/>
            <a:r>
              <a:rPr lang="ru-RU" sz="1400" b="1" dirty="0" smtClean="0">
                <a:solidFill>
                  <a:srgbClr val="146B8D"/>
                </a:solidFill>
              </a:rPr>
              <a:t>в отдельную тележку</a:t>
            </a:r>
          </a:p>
        </p:txBody>
      </p:sp>
      <p:pic>
        <p:nvPicPr>
          <p:cNvPr id="39" name="Picture 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5013176"/>
            <a:ext cx="1224136" cy="155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Стрелка вправо 39"/>
          <p:cNvSpPr/>
          <p:nvPr/>
        </p:nvSpPr>
        <p:spPr>
          <a:xfrm rot="5400000">
            <a:off x="7308304" y="3789040"/>
            <a:ext cx="360040" cy="504056"/>
          </a:xfrm>
          <a:prstGeom prst="rightArrow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084168" y="4274512"/>
            <a:ext cx="28019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46B8D"/>
                </a:solidFill>
              </a:rPr>
              <a:t>ПО ОКОНЧАНИИ ЗАПОЛНЕНИЯ </a:t>
            </a:r>
          </a:p>
          <a:p>
            <a:pPr algn="ctr"/>
            <a:r>
              <a:rPr lang="ru-RU" sz="1400" b="1" dirty="0" smtClean="0">
                <a:solidFill>
                  <a:srgbClr val="146B8D"/>
                </a:solidFill>
              </a:rPr>
              <a:t>ТЕЛЕЖКИ ТРАНСПОРТИРОВКА </a:t>
            </a:r>
          </a:p>
          <a:p>
            <a:pPr algn="ctr"/>
            <a:r>
              <a:rPr lang="ru-RU" sz="1400" b="1" dirty="0" smtClean="0">
                <a:solidFill>
                  <a:srgbClr val="146B8D"/>
                </a:solidFill>
              </a:rPr>
              <a:t>ЕЁ К УПАКОВЩИКУ В ПАКЕТЫ 100</a:t>
            </a:r>
          </a:p>
        </p:txBody>
      </p:sp>
      <p:sp>
        <p:nvSpPr>
          <p:cNvPr id="47" name="Стрелка вправо 46"/>
          <p:cNvSpPr/>
          <p:nvPr/>
        </p:nvSpPr>
        <p:spPr>
          <a:xfrm rot="10800000">
            <a:off x="5580112" y="4365104"/>
            <a:ext cx="504056" cy="504056"/>
          </a:xfrm>
          <a:prstGeom prst="rightArrow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3563888" y="4095184"/>
            <a:ext cx="1872208" cy="990000"/>
          </a:xfrm>
          <a:prstGeom prst="roundRect">
            <a:avLst>
              <a:gd name="adj" fmla="val 10000"/>
            </a:avLst>
          </a:prstGeom>
          <a:solidFill>
            <a:srgbClr val="70911E"/>
          </a:solidFill>
          <a:ln>
            <a:solidFill>
              <a:srgbClr val="70911E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УПАКОВКА В ПАКЕТЫ 100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971600" y="4077072"/>
            <a:ext cx="1872208" cy="990000"/>
          </a:xfrm>
          <a:prstGeom prst="roundRect">
            <a:avLst>
              <a:gd name="adj" fmla="val 10000"/>
            </a:avLst>
          </a:prstGeom>
          <a:solidFill>
            <a:srgbClr val="33AC83"/>
          </a:solidFill>
          <a:ln>
            <a:solidFill>
              <a:srgbClr val="33AC83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УПАКОВКА  10 ПАКЕТОВ 100 В УКРУПНЕНЫЙ ПАКЕТ С РУЧКОЙ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1" name="Стрелка вправо 50"/>
          <p:cNvSpPr/>
          <p:nvPr/>
        </p:nvSpPr>
        <p:spPr>
          <a:xfrm rot="10800000">
            <a:off x="2915816" y="4365104"/>
            <a:ext cx="504056" cy="504056"/>
          </a:xfrm>
          <a:prstGeom prst="rightArrow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Стрелка вправо 51"/>
          <p:cNvSpPr/>
          <p:nvPr/>
        </p:nvSpPr>
        <p:spPr>
          <a:xfrm rot="16200000">
            <a:off x="1259632" y="2924944"/>
            <a:ext cx="1224136" cy="504056"/>
          </a:xfrm>
          <a:prstGeom prst="rightArrow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54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5301208"/>
            <a:ext cx="104616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5229200"/>
            <a:ext cx="11763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0" grpId="0" animBg="1"/>
      <p:bldP spid="47" grpId="0" animBg="1"/>
      <p:bldP spid="51" grpId="0" animBg="1"/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28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УПАКОВКА В ПАКЕТЫ 100 С ПОСЛЕДУЮЩЕЙ УПАКОВКОЙ</a:t>
            </a:r>
          </a:p>
          <a:p>
            <a:r>
              <a:rPr lang="ru-RU" b="1" dirty="0" smtClean="0">
                <a:solidFill>
                  <a:srgbClr val="3F5379"/>
                </a:solidFill>
              </a:rPr>
              <a:t>В УКРУПНЕННЫЕ ПАКЕТЫ </a:t>
            </a:r>
            <a:r>
              <a:rPr lang="en-US" b="1" dirty="0" smtClean="0">
                <a:solidFill>
                  <a:srgbClr val="3F5379"/>
                </a:solidFill>
              </a:rPr>
              <a:t>SCAN COIN BAG9225P</a:t>
            </a:r>
            <a:endParaRPr lang="ru-RU" b="1" dirty="0" smtClean="0">
              <a:solidFill>
                <a:srgbClr val="3F5379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1738" y="1193800"/>
            <a:ext cx="6738937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14117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«ГАММА – ЦЕНТР»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высокотехнологичные решения по обработке наличности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125057, Москва, Ленинградский проспект, д. 77/2, корп. 4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тел.: (499) 158-0044/45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факс: (499) 158-5330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www.gamma-center.ru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www.docash.ru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85277" y="1856225"/>
            <a:ext cx="4418971" cy="3012935"/>
          </a:xfrm>
          <a:prstGeom prst="ellipse">
            <a:avLst/>
          </a:prstGeom>
          <a:solidFill>
            <a:srgbClr val="2C4466"/>
          </a:solidFill>
          <a:ln>
            <a:solidFill>
              <a:srgbClr val="2C4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«ГАММА-ЦЕНТР»</a:t>
            </a:r>
          </a:p>
          <a:p>
            <a:pPr algn="ctr"/>
            <a:r>
              <a:rPr lang="ru-RU" sz="2400" dirty="0" smtClean="0"/>
              <a:t>СТРАТЕГИЧЕСКИЙ ПАРТНЕР ДЛЯ ПРОФЕССИОНАЛОВ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03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ТЕНДЕНЦИИ РАЗВИТИЯ</a:t>
            </a:r>
            <a:endParaRPr lang="en-US" b="1" dirty="0" smtClean="0">
              <a:solidFill>
                <a:srgbClr val="3F5379"/>
              </a:solidFill>
            </a:endParaRPr>
          </a:p>
          <a:p>
            <a:r>
              <a:rPr lang="ru-RU" b="1" dirty="0" smtClean="0">
                <a:solidFill>
                  <a:srgbClr val="3F5379"/>
                </a:solidFill>
              </a:rPr>
              <a:t>СЕТИ ОБРАБОТКИ НАЛИЧНОСТИ В БАНКАХ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509464" y="1380425"/>
            <a:ext cx="7239000" cy="1400503"/>
          </a:xfrm>
          <a:prstGeom prst="rect">
            <a:avLst/>
          </a:prstGeom>
          <a:solidFill>
            <a:srgbClr val="33AC83"/>
          </a:solidFill>
          <a:ln>
            <a:solidFill>
              <a:srgbClr val="33A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000" b="1" dirty="0" smtClean="0">
                <a:solidFill>
                  <a:schemeClr val="bg1"/>
                </a:solidFill>
              </a:rPr>
              <a:t>УКРУПНЕНИЕ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КОНСОЛИДАЦИЯ КАССОВЫХ ЦЕНТРОВ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5064" y="1282899"/>
            <a:ext cx="838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>
                <a:solidFill>
                  <a:srgbClr val="33AC83"/>
                </a:solidFill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09464" y="2888412"/>
            <a:ext cx="7239000" cy="1404684"/>
          </a:xfrm>
          <a:prstGeom prst="rect">
            <a:avLst/>
          </a:prstGeom>
          <a:solidFill>
            <a:srgbClr val="DA4652"/>
          </a:solidFill>
          <a:ln>
            <a:solidFill>
              <a:srgbClr val="DA46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FF3399"/>
              </a:buClr>
            </a:pPr>
            <a:r>
              <a:rPr lang="ru-RU" sz="3000" b="1" dirty="0" smtClean="0"/>
              <a:t>ДВИЖЕНИЕ</a:t>
            </a:r>
          </a:p>
          <a:p>
            <a:pPr>
              <a:buClr>
                <a:srgbClr val="FF3399"/>
              </a:buClr>
            </a:pPr>
            <a:r>
              <a:rPr lang="ru-RU" b="1" dirty="0" smtClean="0"/>
              <a:t>В НАПРАВЛЕНИИ ПЕРЕХОДА НА КОМПЛЕКСНЫЕ РЕШЕНИЯ ПО ОБРАБОТКЕ И УПАКОВКЕ БАНКНОТ / МОНЕТ</a:t>
            </a:r>
            <a:endParaRPr lang="ru-RU" b="1" dirty="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90302" y="2795444"/>
            <a:ext cx="8429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>
                <a:solidFill>
                  <a:srgbClr val="DA4652"/>
                </a:solidFill>
              </a:rPr>
              <a:t>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95064" y="4307612"/>
            <a:ext cx="576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 smtClean="0">
                <a:solidFill>
                  <a:srgbClr val="146B8D"/>
                </a:solidFill>
              </a:rPr>
              <a:t>3</a:t>
            </a:r>
            <a:endParaRPr lang="ru-RU" sz="9600" b="1" dirty="0">
              <a:solidFill>
                <a:srgbClr val="146B8D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9464" y="4400580"/>
            <a:ext cx="7239000" cy="1404684"/>
          </a:xfrm>
          <a:prstGeom prst="rect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FF3399"/>
              </a:buClr>
            </a:pPr>
            <a:r>
              <a:rPr lang="ru-RU" sz="3000" b="1" dirty="0" smtClean="0"/>
              <a:t>ПЕРЕХОД</a:t>
            </a:r>
          </a:p>
          <a:p>
            <a:pPr>
              <a:buClr>
                <a:srgbClr val="FF3399"/>
              </a:buClr>
            </a:pPr>
            <a:r>
              <a:rPr lang="ru-RU" b="1" dirty="0" smtClean="0"/>
              <a:t>В СТОРОНУ РЕШЕНИЙ, МАКСИМАЛЬНО ПОВЫШАЮЩИХ ЭФФЕКТИВНОСТЬ ПРОЦЕССОВ С ОДНОВРЕМЕННЫМ СОКРАЩЕНИЕМ РАСХОДОВ НА ОБРАБОТКУ НАЛИЧНОСТИ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04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НАПРАВЛЕНИЕ РЕШЕНИЯ</a:t>
            </a:r>
            <a:endParaRPr lang="en-US" b="1" dirty="0" smtClean="0">
              <a:solidFill>
                <a:srgbClr val="3F5379"/>
              </a:solidFill>
            </a:endParaRPr>
          </a:p>
          <a:p>
            <a:r>
              <a:rPr lang="ru-RU" b="1" dirty="0" smtClean="0">
                <a:solidFill>
                  <a:srgbClr val="3F5379"/>
                </a:solidFill>
              </a:rPr>
              <a:t>ПОСТАВЛЕННЫХ ЗАДАЧ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509464" y="1380426"/>
            <a:ext cx="7239000" cy="1113328"/>
          </a:xfrm>
          <a:prstGeom prst="rect">
            <a:avLst/>
          </a:prstGeom>
          <a:solidFill>
            <a:srgbClr val="B42830"/>
          </a:solidFill>
          <a:ln>
            <a:solidFill>
              <a:srgbClr val="B42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ШИРОКОЕ ИСПОЛЬЗОВАНИЕ АППАРАТНЫХ-ПРОГРАММНЫХ КОМПЛЕКСОВ (АПК) НЕПРЕРЫВНОГО ПЕРЕСЧЕТА БАНКНОТ и МОНЕТ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5064" y="1138883"/>
            <a:ext cx="838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>
                <a:solidFill>
                  <a:srgbClr val="B42830"/>
                </a:solidFill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09464" y="2888412"/>
            <a:ext cx="7239000" cy="1116652"/>
          </a:xfrm>
          <a:prstGeom prst="rect">
            <a:avLst/>
          </a:prstGeom>
          <a:solidFill>
            <a:srgbClr val="70911E"/>
          </a:solidFill>
          <a:ln>
            <a:solidFill>
              <a:srgbClr val="709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FF3399"/>
              </a:buClr>
            </a:pPr>
            <a:r>
              <a:rPr lang="ru-RU" b="1" dirty="0" smtClean="0"/>
              <a:t>ВЫПУСК НОВЫХ МОДЕЛЕЙ ОБОРУДОВАНИЯ, НАЦЕЛЕННЫХ НА ОБРАБОКУ  НАЛИЧНОСТИ «ЗА ОДИН ПРОГОН»</a:t>
            </a:r>
            <a:endParaRPr lang="ru-RU" b="1" dirty="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90302" y="2579042"/>
            <a:ext cx="8429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>
                <a:solidFill>
                  <a:srgbClr val="70911E"/>
                </a:solidFill>
              </a:rPr>
              <a:t>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95064" y="4149080"/>
            <a:ext cx="576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ru-RU" sz="9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9464" y="4400580"/>
            <a:ext cx="7239000" cy="11166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FF3399"/>
              </a:buClr>
            </a:pPr>
            <a:r>
              <a:rPr lang="ru-RU" b="1" dirty="0" smtClean="0"/>
              <a:t>АВТОМАТИЗАЦИЯ ПОЛНОГО ЦИКЛА ДВИЖЕНИЯ НАЛИЧНОСТИ: </a:t>
            </a:r>
          </a:p>
          <a:p>
            <a:pPr>
              <a:buClr>
                <a:srgbClr val="FF3399"/>
              </a:buClr>
            </a:pPr>
            <a:r>
              <a:rPr lang="ru-RU" b="1" dirty="0" smtClean="0"/>
              <a:t>ОТ ПОЛУЧЕНИЯ НАЛИЧНОСТИ ОТ КЛИЕНТА, ДО ОКОНЧАНИЯ ЕЁ ОБРАБОТКИ и УПАКОВКИ</a:t>
            </a:r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34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05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ИННОВАЦИОННАЯ ТЕХНОЛОГИЯ</a:t>
            </a:r>
            <a:endParaRPr lang="en-US" b="1" dirty="0" smtClean="0">
              <a:solidFill>
                <a:srgbClr val="3F5379"/>
              </a:solidFill>
            </a:endParaRPr>
          </a:p>
          <a:p>
            <a:r>
              <a:rPr lang="ru-RU" b="1" dirty="0" smtClean="0">
                <a:solidFill>
                  <a:srgbClr val="3F5379"/>
                </a:solidFill>
              </a:rPr>
              <a:t>НЕПРЕРЫВНОГО ПЕРЕСЧЕТА НА БАЗЕ АПК </a:t>
            </a:r>
            <a:r>
              <a:rPr lang="en-US" b="1" dirty="0" smtClean="0">
                <a:solidFill>
                  <a:srgbClr val="3F5379"/>
                </a:solidFill>
              </a:rPr>
              <a:t>DOCASH MONEY</a:t>
            </a:r>
            <a:endParaRPr lang="ru-RU" b="1" dirty="0" smtClean="0">
              <a:solidFill>
                <a:srgbClr val="3F5379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987824" y="1538958"/>
            <a:ext cx="5493866" cy="1113328"/>
          </a:xfrm>
          <a:prstGeom prst="rect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АВТОМАТИЗАЦИЯ СТАНДАРТНОГО ПРОЦЕССА ОБРАБОТКИ НАЛИЧНОСТИ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984474" y="1297415"/>
            <a:ext cx="838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>
                <a:solidFill>
                  <a:srgbClr val="DA1F24"/>
                </a:solidFill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987824" y="3046944"/>
            <a:ext cx="5493866" cy="1116652"/>
          </a:xfrm>
          <a:prstGeom prst="rect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3399"/>
              </a:buClr>
            </a:pPr>
            <a:r>
              <a:rPr lang="ru-RU" sz="2400" b="1" dirty="0" smtClean="0"/>
              <a:t>АВТОМАТИЗАЦИЯ ОБРАБОТКИ КАССЕТ БАНКОМАТОВ</a:t>
            </a:r>
            <a:endParaRPr lang="ru-RU" sz="2400" b="1" dirty="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979712" y="2737574"/>
            <a:ext cx="8429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>
                <a:solidFill>
                  <a:srgbClr val="DA1F24"/>
                </a:solidFill>
              </a:rPr>
              <a:t>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984474" y="4307612"/>
            <a:ext cx="576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 smtClean="0">
                <a:solidFill>
                  <a:srgbClr val="DA1F24"/>
                </a:solidFill>
              </a:rPr>
              <a:t>3</a:t>
            </a:r>
            <a:endParaRPr lang="ru-RU" sz="9600" b="1" dirty="0">
              <a:solidFill>
                <a:srgbClr val="DA1F24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87824" y="4559112"/>
            <a:ext cx="5493866" cy="1116652"/>
          </a:xfrm>
          <a:prstGeom prst="rect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3399"/>
              </a:buClr>
            </a:pPr>
            <a:r>
              <a:rPr lang="ru-RU" sz="2400" b="1" dirty="0" smtClean="0"/>
              <a:t>ОРГАНИЗАЦИЯ НЕПРЕРЫВНОГО ПЕРЕСЧЕТА НАЛИЧНОСТИ</a:t>
            </a:r>
          </a:p>
        </p:txBody>
      </p:sp>
      <p:pic>
        <p:nvPicPr>
          <p:cNvPr id="21" name="Рисунок 20" descr="DoCash_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47718" y="6165304"/>
            <a:ext cx="1840306" cy="3486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88024" y="6186790"/>
            <a:ext cx="4025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- ТРАДИЦИОННО ЭФФЕКТИВНЫЕ РЕШЕНИЯ</a:t>
            </a:r>
            <a:endParaRPr lang="ru-RU" sz="1600" b="1" dirty="0"/>
          </a:p>
        </p:txBody>
      </p:sp>
      <p:pic>
        <p:nvPicPr>
          <p:cNvPr id="25602" name="Picture 2" descr="http://us.cdn3.123rf.com/168nwm/kritchanut/kritchanut1309/kritchanut130900012/22201205-businesspeople-with-gears-vector-ic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1484784"/>
            <a:ext cx="1312168" cy="1312168"/>
          </a:xfrm>
          <a:prstGeom prst="rect">
            <a:avLst/>
          </a:prstGeom>
          <a:noFill/>
        </p:spPr>
      </p:pic>
      <p:pic>
        <p:nvPicPr>
          <p:cNvPr id="25604" name="Picture 4" descr="http://www.clker.com/cliparts/Y/y/f/f/p/U/atm-machine-sign-h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2996952"/>
            <a:ext cx="936104" cy="1219399"/>
          </a:xfrm>
          <a:prstGeom prst="rect">
            <a:avLst/>
          </a:prstGeom>
          <a:noFill/>
        </p:spPr>
      </p:pic>
      <p:pic>
        <p:nvPicPr>
          <p:cNvPr id="25606" name="Picture 6" descr="http://upload.wikimedia.org/wikipedia/commons/a/a1/2002_currency_exchange_AIGA_euro_money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4653136"/>
            <a:ext cx="1152127" cy="1106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34" grpId="0"/>
      <p:bldP spid="35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861048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07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СТАНДАРТНАЯ ТЕХНОЛОГИЧЕСКАЯ СХЕМА</a:t>
            </a:r>
            <a:endParaRPr lang="en-US" b="1" dirty="0" smtClean="0">
              <a:solidFill>
                <a:srgbClr val="3F5379"/>
              </a:solidFill>
            </a:endParaRPr>
          </a:p>
          <a:p>
            <a:r>
              <a:rPr lang="ru-RU" b="1" dirty="0" smtClean="0">
                <a:solidFill>
                  <a:srgbClr val="3F5379"/>
                </a:solidFill>
              </a:rPr>
              <a:t>ПРОЦЕССА ОБРАБОТКИ БАНКНОТ В КЦ БАНКА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pic>
        <p:nvPicPr>
          <p:cNvPr id="70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1412776"/>
            <a:ext cx="1219200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" name="Группа 70"/>
          <p:cNvGrpSpPr/>
          <p:nvPr/>
        </p:nvGrpSpPr>
        <p:grpSpPr>
          <a:xfrm>
            <a:off x="3181797" y="1359793"/>
            <a:ext cx="1246187" cy="1781175"/>
            <a:chOff x="3014663" y="1208088"/>
            <a:chExt cx="1246187" cy="1781175"/>
          </a:xfrm>
        </p:grpSpPr>
        <p:pic>
          <p:nvPicPr>
            <p:cNvPr id="72" name="Picture 10" descr="\\storage\MarketMedia\презентации\2013\Фото для маши\1203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910257">
              <a:off x="3240088" y="1968500"/>
              <a:ext cx="1020762" cy="102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3" descr="V:\Общая\Смирнова\320px-Computer-aj_aj_ashton_01.svg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14663" y="1208088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0" name="Группа 79"/>
          <p:cNvGrpSpPr/>
          <p:nvPr/>
        </p:nvGrpSpPr>
        <p:grpSpPr>
          <a:xfrm>
            <a:off x="5636096" y="1359793"/>
            <a:ext cx="2968352" cy="1781175"/>
            <a:chOff x="5076056" y="1359793"/>
            <a:chExt cx="2968352" cy="1781175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5076056" y="1359793"/>
              <a:ext cx="1246187" cy="1781175"/>
              <a:chOff x="3014663" y="1208088"/>
              <a:chExt cx="1246187" cy="1781175"/>
            </a:xfrm>
          </p:grpSpPr>
          <p:pic>
            <p:nvPicPr>
              <p:cNvPr id="75" name="Picture 10" descr="\\storage\MarketMedia\презентации\2013\Фото для маши\1203.gi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1910257">
                <a:off x="3240088" y="1968500"/>
                <a:ext cx="1020762" cy="1020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3" descr="V:\Общая\Смирнова\320px-Computer-aj_aj_ashton_01.svg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014663" y="1208088"/>
                <a:ext cx="11430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7" name="Picture 2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444208" y="1412776"/>
              <a:ext cx="1600200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" name="Стрелка вправо 78"/>
          <p:cNvSpPr/>
          <p:nvPr/>
        </p:nvSpPr>
        <p:spPr>
          <a:xfrm>
            <a:off x="4499992" y="1844824"/>
            <a:ext cx="1008112" cy="504056"/>
          </a:xfrm>
          <a:prstGeom prst="rightArrow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1" name="Стрелка вправо 80"/>
          <p:cNvSpPr/>
          <p:nvPr/>
        </p:nvSpPr>
        <p:spPr>
          <a:xfrm>
            <a:off x="2051720" y="1844824"/>
            <a:ext cx="1008112" cy="504056"/>
          </a:xfrm>
          <a:prstGeom prst="rightArrow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2" name="Стрелка вправо 81"/>
          <p:cNvSpPr/>
          <p:nvPr/>
        </p:nvSpPr>
        <p:spPr>
          <a:xfrm rot="5400000">
            <a:off x="7740352" y="3429000"/>
            <a:ext cx="360040" cy="504056"/>
          </a:xfrm>
          <a:prstGeom prst="rightArrow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Стрелка вправо 82"/>
          <p:cNvSpPr/>
          <p:nvPr/>
        </p:nvSpPr>
        <p:spPr>
          <a:xfrm rot="5400000">
            <a:off x="5580112" y="3429000"/>
            <a:ext cx="360040" cy="504056"/>
          </a:xfrm>
          <a:prstGeom prst="rightArrow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TextBox 123"/>
          <p:cNvSpPr txBox="1"/>
          <p:nvPr/>
        </p:nvSpPr>
        <p:spPr>
          <a:xfrm>
            <a:off x="179512" y="2793702"/>
            <a:ext cx="2245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46B8D"/>
                </a:solidFill>
              </a:rPr>
              <a:t>ПОЛУЧЕНИЕ СУМОК 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С БАНКНОТАМИ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ИЗ ЗОНЫ ПРИЕМКИ</a:t>
            </a:r>
            <a:endParaRPr lang="ru-RU" b="1" dirty="0">
              <a:solidFill>
                <a:srgbClr val="146B8D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428919" y="2793702"/>
            <a:ext cx="2503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A1F24"/>
                </a:solidFill>
              </a:rPr>
              <a:t>АРМ ПОДГОТОВКИ: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ПОДГОТОВКА СУМОК 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ЗАВЕДУЮЩЕЙ КАССОЙ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194932" y="2996952"/>
            <a:ext cx="384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A1F24"/>
                </a:solidFill>
              </a:rPr>
              <a:t>АРМ КАССИРА: </a:t>
            </a:r>
            <a:r>
              <a:rPr lang="ru-RU" b="1" dirty="0" smtClean="0">
                <a:solidFill>
                  <a:srgbClr val="146B8D"/>
                </a:solidFill>
              </a:rPr>
              <a:t>СВЕРКА И ПЕРЕСЧЕТ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804248" y="4787860"/>
            <a:ext cx="227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46B8D"/>
                </a:solidFill>
              </a:rPr>
              <a:t>УПАКОВКА БАНКНОТ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666036" y="3956863"/>
            <a:ext cx="2210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A1F24"/>
                </a:solidFill>
              </a:rPr>
              <a:t>АРМ ЗАВЕДУЮЩЕЙ </a:t>
            </a:r>
          </a:p>
          <a:p>
            <a:pPr algn="ctr"/>
            <a:r>
              <a:rPr lang="ru-RU" b="1" dirty="0" smtClean="0">
                <a:solidFill>
                  <a:srgbClr val="DA1F24"/>
                </a:solidFill>
              </a:rPr>
              <a:t>КАССЫ: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УРЕГУЛИРОВАНИЕ 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РАСХОЖДЕНИЙ</a:t>
            </a:r>
          </a:p>
        </p:txBody>
      </p:sp>
      <p:sp>
        <p:nvSpPr>
          <p:cNvPr id="129" name="Стрелка вправо 128"/>
          <p:cNvSpPr/>
          <p:nvPr/>
        </p:nvSpPr>
        <p:spPr>
          <a:xfrm rot="5400000">
            <a:off x="7740352" y="5157192"/>
            <a:ext cx="360040" cy="504056"/>
          </a:xfrm>
          <a:prstGeom prst="rightArrow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0" name="Стрелка вправо 129"/>
          <p:cNvSpPr/>
          <p:nvPr/>
        </p:nvSpPr>
        <p:spPr>
          <a:xfrm rot="5400000">
            <a:off x="5580112" y="5157192"/>
            <a:ext cx="360040" cy="504056"/>
          </a:xfrm>
          <a:prstGeom prst="rightArrow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TextBox 130"/>
          <p:cNvSpPr txBox="1"/>
          <p:nvPr/>
        </p:nvSpPr>
        <p:spPr>
          <a:xfrm>
            <a:off x="5516227" y="5733256"/>
            <a:ext cx="287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A1F24"/>
                </a:solidFill>
              </a:rPr>
              <a:t>ПЕРЕДАЧА ИНФОРМАЦИИ </a:t>
            </a:r>
          </a:p>
          <a:p>
            <a:pPr algn="ctr"/>
            <a:r>
              <a:rPr lang="ru-RU" b="1" dirty="0" smtClean="0">
                <a:solidFill>
                  <a:srgbClr val="DA1F24"/>
                </a:solidFill>
              </a:rPr>
              <a:t>В ХРАНИЛИЩЕ</a:t>
            </a:r>
            <a:endParaRPr lang="ru-RU" b="1" dirty="0">
              <a:solidFill>
                <a:srgbClr val="DA1F24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611288" y="4293096"/>
            <a:ext cx="2664296" cy="1728192"/>
          </a:xfrm>
          <a:prstGeom prst="rect">
            <a:avLst/>
          </a:prstGeom>
          <a:solidFill>
            <a:schemeClr val="bg1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DA1F24"/>
                </a:solidFill>
              </a:rPr>
              <a:t>РЕЗУЛЬТАТЫ ПЕРЕСЧЕТА ЗАГРУЖАЮТСЯ В СИСТЕМУ АВТОМАТИЧЕСКИ</a:t>
            </a:r>
            <a:endParaRPr lang="ru-RU" sz="2000" b="1" dirty="0">
              <a:solidFill>
                <a:srgbClr val="DA1F24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971600" y="4293096"/>
            <a:ext cx="567680" cy="1728192"/>
          </a:xfrm>
          <a:prstGeom prst="rect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!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  <p:bldP spid="82" grpId="0" animBg="1"/>
      <p:bldP spid="83" grpId="0" animBg="1"/>
      <p:bldP spid="129" grpId="0" animBg="1"/>
      <p:bldP spid="130" grpId="0" animBg="1"/>
      <p:bldP spid="132" grpId="0" animBg="1"/>
      <p:bldP spid="1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http://www.ddmservices.co.uk/images/uploads/Image_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61728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861048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08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СТАНДАРТНАЯ ТЕХНОЛОГИЧЕСКАЯ СХЕМА</a:t>
            </a:r>
            <a:endParaRPr lang="en-US" b="1" dirty="0" smtClean="0">
              <a:solidFill>
                <a:srgbClr val="3F5379"/>
              </a:solidFill>
            </a:endParaRPr>
          </a:p>
          <a:p>
            <a:r>
              <a:rPr lang="ru-RU" b="1" dirty="0" smtClean="0">
                <a:solidFill>
                  <a:srgbClr val="3F5379"/>
                </a:solidFill>
              </a:rPr>
              <a:t>ПРОЦЕССА ОБРАБОТКИ КАССЕТ АТМ В КЦ БАНКА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grpSp>
        <p:nvGrpSpPr>
          <p:cNvPr id="3" name="Группа 70"/>
          <p:cNvGrpSpPr/>
          <p:nvPr/>
        </p:nvGrpSpPr>
        <p:grpSpPr>
          <a:xfrm>
            <a:off x="3181797" y="1359793"/>
            <a:ext cx="1246187" cy="1781175"/>
            <a:chOff x="3014663" y="1208088"/>
            <a:chExt cx="1246187" cy="1781175"/>
          </a:xfrm>
        </p:grpSpPr>
        <p:pic>
          <p:nvPicPr>
            <p:cNvPr id="72" name="Picture 10" descr="\\storage\MarketMedia\презентации\2013\Фото для маши\1203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910257">
              <a:off x="3240088" y="1968500"/>
              <a:ext cx="1020762" cy="102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3" descr="V:\Общая\Смирнова\320px-Computer-aj_aj_ashton_01.svg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14663" y="1208088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79"/>
          <p:cNvGrpSpPr/>
          <p:nvPr/>
        </p:nvGrpSpPr>
        <p:grpSpPr>
          <a:xfrm>
            <a:off x="5636096" y="1359793"/>
            <a:ext cx="2968352" cy="1781175"/>
            <a:chOff x="5076056" y="1359793"/>
            <a:chExt cx="2968352" cy="1781175"/>
          </a:xfrm>
        </p:grpSpPr>
        <p:grpSp>
          <p:nvGrpSpPr>
            <p:cNvPr id="5" name="Группа 73"/>
            <p:cNvGrpSpPr/>
            <p:nvPr/>
          </p:nvGrpSpPr>
          <p:grpSpPr>
            <a:xfrm>
              <a:off x="5076056" y="1359793"/>
              <a:ext cx="1246187" cy="1781175"/>
              <a:chOff x="3014663" y="1208088"/>
              <a:chExt cx="1246187" cy="1781175"/>
            </a:xfrm>
          </p:grpSpPr>
          <p:pic>
            <p:nvPicPr>
              <p:cNvPr id="75" name="Picture 10" descr="\\storage\MarketMedia\презентации\2013\Фото для маши\1203.gi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1910257">
                <a:off x="3240088" y="1968500"/>
                <a:ext cx="1020762" cy="1020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3" descr="V:\Общая\Смирнова\320px-Computer-aj_aj_ashton_01.svg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014663" y="1208088"/>
                <a:ext cx="11430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7" name="Picture 2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444208" y="1412776"/>
              <a:ext cx="1600200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" name="Стрелка вправо 78"/>
          <p:cNvSpPr/>
          <p:nvPr/>
        </p:nvSpPr>
        <p:spPr>
          <a:xfrm>
            <a:off x="4499992" y="1844824"/>
            <a:ext cx="1008112" cy="504056"/>
          </a:xfrm>
          <a:prstGeom prst="rightArrow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1" name="Стрелка вправо 80"/>
          <p:cNvSpPr/>
          <p:nvPr/>
        </p:nvSpPr>
        <p:spPr>
          <a:xfrm>
            <a:off x="2051720" y="1844824"/>
            <a:ext cx="1008112" cy="504056"/>
          </a:xfrm>
          <a:prstGeom prst="rightArrow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2" name="Стрелка вправо 81"/>
          <p:cNvSpPr/>
          <p:nvPr/>
        </p:nvSpPr>
        <p:spPr>
          <a:xfrm rot="5400000">
            <a:off x="7740352" y="3429000"/>
            <a:ext cx="360040" cy="504056"/>
          </a:xfrm>
          <a:prstGeom prst="rightArrow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Стрелка вправо 82"/>
          <p:cNvSpPr/>
          <p:nvPr/>
        </p:nvSpPr>
        <p:spPr>
          <a:xfrm rot="5400000">
            <a:off x="5580112" y="3429000"/>
            <a:ext cx="360040" cy="504056"/>
          </a:xfrm>
          <a:prstGeom prst="rightArrow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TextBox 123"/>
          <p:cNvSpPr txBox="1"/>
          <p:nvPr/>
        </p:nvSpPr>
        <p:spPr>
          <a:xfrm>
            <a:off x="179512" y="2793702"/>
            <a:ext cx="2245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46B8D"/>
                </a:solidFill>
              </a:rPr>
              <a:t>ПОЛУЧЕНИЕ КАССЕТ 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С БАНКНОТАМИ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ИЗ ЗОНЫ ПРИЕМКИ</a:t>
            </a:r>
            <a:endParaRPr lang="ru-RU" b="1" dirty="0">
              <a:solidFill>
                <a:srgbClr val="146B8D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428919" y="2793702"/>
            <a:ext cx="2503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A1F24"/>
                </a:solidFill>
              </a:rPr>
              <a:t>АРМ ПОДГОТОВКИ: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ПОДГОТОВКА КАССЕТ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БАНКОМАТА (5 ШТУК) 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ЗАВЕДУЮЩЕЙ КАССОЙ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194932" y="2996952"/>
            <a:ext cx="384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A1F24"/>
                </a:solidFill>
              </a:rPr>
              <a:t>АРМ КАССИРА: </a:t>
            </a:r>
            <a:r>
              <a:rPr lang="ru-RU" b="1" dirty="0" smtClean="0">
                <a:solidFill>
                  <a:srgbClr val="146B8D"/>
                </a:solidFill>
              </a:rPr>
              <a:t>СВЕРКА И ПЕРЕСЧЕТ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804248" y="4787860"/>
            <a:ext cx="227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46B8D"/>
                </a:solidFill>
              </a:rPr>
              <a:t>УПАКОВКА БАНКНОТ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666036" y="3956863"/>
            <a:ext cx="2210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A1F24"/>
                </a:solidFill>
              </a:rPr>
              <a:t>АРМ ЗАВЕДУЮЩЕЙ </a:t>
            </a:r>
          </a:p>
          <a:p>
            <a:pPr algn="ctr"/>
            <a:r>
              <a:rPr lang="ru-RU" b="1" dirty="0" smtClean="0">
                <a:solidFill>
                  <a:srgbClr val="DA1F24"/>
                </a:solidFill>
              </a:rPr>
              <a:t>КАССЫ: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УРЕГУЛИРОВАНИЕ </a:t>
            </a:r>
          </a:p>
          <a:p>
            <a:pPr algn="ctr"/>
            <a:r>
              <a:rPr lang="ru-RU" b="1" dirty="0" smtClean="0">
                <a:solidFill>
                  <a:srgbClr val="146B8D"/>
                </a:solidFill>
              </a:rPr>
              <a:t>РАСХОЖДЕНИЙ</a:t>
            </a:r>
          </a:p>
        </p:txBody>
      </p:sp>
      <p:sp>
        <p:nvSpPr>
          <p:cNvPr id="129" name="Стрелка вправо 128"/>
          <p:cNvSpPr/>
          <p:nvPr/>
        </p:nvSpPr>
        <p:spPr>
          <a:xfrm rot="5400000">
            <a:off x="7740352" y="5157192"/>
            <a:ext cx="360040" cy="504056"/>
          </a:xfrm>
          <a:prstGeom prst="rightArrow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0" name="Стрелка вправо 129"/>
          <p:cNvSpPr/>
          <p:nvPr/>
        </p:nvSpPr>
        <p:spPr>
          <a:xfrm rot="5400000">
            <a:off x="5580112" y="5157192"/>
            <a:ext cx="360040" cy="504056"/>
          </a:xfrm>
          <a:prstGeom prst="rightArrow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TextBox 130"/>
          <p:cNvSpPr txBox="1"/>
          <p:nvPr/>
        </p:nvSpPr>
        <p:spPr>
          <a:xfrm>
            <a:off x="5516227" y="5733256"/>
            <a:ext cx="287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A1F24"/>
                </a:solidFill>
              </a:rPr>
              <a:t>ПЕРЕДАЧА ИНФОРМАЦИИ </a:t>
            </a:r>
          </a:p>
          <a:p>
            <a:pPr algn="ctr"/>
            <a:r>
              <a:rPr lang="ru-RU" b="1" dirty="0" smtClean="0">
                <a:solidFill>
                  <a:srgbClr val="DA1F24"/>
                </a:solidFill>
              </a:rPr>
              <a:t>В ХРАНИЛИЩЕ</a:t>
            </a:r>
            <a:endParaRPr lang="ru-RU" b="1" dirty="0">
              <a:solidFill>
                <a:srgbClr val="DA1F24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611288" y="4293096"/>
            <a:ext cx="2664296" cy="1728192"/>
          </a:xfrm>
          <a:prstGeom prst="rect">
            <a:avLst/>
          </a:prstGeom>
          <a:solidFill>
            <a:schemeClr val="bg1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DA1F24"/>
                </a:solidFill>
              </a:rPr>
              <a:t>РЕЗУЛЬТАТЫ ПЕРЕСЧЕТА ЗАГРУЖАЮТСЯ В СИСТЕМУ АВТОМАТИЧЕСКИ</a:t>
            </a:r>
            <a:endParaRPr lang="ru-RU" sz="2000" b="1" dirty="0">
              <a:solidFill>
                <a:srgbClr val="DA1F24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971600" y="4293096"/>
            <a:ext cx="567680" cy="1728192"/>
          </a:xfrm>
          <a:prstGeom prst="rect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!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  <p:bldP spid="82" grpId="0" animBg="1"/>
      <p:bldP spid="83" grpId="0" animBg="1"/>
      <p:bldP spid="129" grpId="0" animBg="1"/>
      <p:bldP spid="130" grpId="0" animBg="1"/>
      <p:bldP spid="132" grpId="0" animBg="1"/>
      <p:bldP spid="1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0</a:t>
            </a:r>
            <a:r>
              <a:rPr lang="en-US" sz="1500" b="1" dirty="0" smtClean="0"/>
              <a:t>9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ТЕХНОЛОГИЯ НЕПРЕРЫВНОГО ПЕРЕСЧЕТА</a:t>
            </a:r>
            <a:endParaRPr lang="en-US" b="1" dirty="0" smtClean="0">
              <a:solidFill>
                <a:srgbClr val="3F5379"/>
              </a:solidFill>
            </a:endParaRPr>
          </a:p>
          <a:p>
            <a:r>
              <a:rPr lang="ru-RU" b="1" dirty="0" smtClean="0">
                <a:solidFill>
                  <a:srgbClr val="3F5379"/>
                </a:solidFill>
              </a:rPr>
              <a:t>ЧТО ЭТО?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pic>
        <p:nvPicPr>
          <p:cNvPr id="38" name="Picture 2" descr="V:\Общая\Томилова\фото для презентации и ролика sbm 3000\kurerskie_paket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2360" y="3932312"/>
            <a:ext cx="329565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" descr="ICP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2636912"/>
            <a:ext cx="3200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" descr="V:\Отдел Маркетинга PR\Общая\презентации\2013\Фото для маши\Laurel-K1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4960" y="2636912"/>
            <a:ext cx="33528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0" y="1628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ПРОЦЕСС ОБРАБОТКИ СУМОК КЛИЕНТОВ, ПОЗВОЛЯЮЩИЙ </a:t>
            </a:r>
          </a:p>
          <a:p>
            <a:pPr algn="ctr"/>
            <a:r>
              <a:rPr lang="ru-RU" b="1" dirty="0" smtClean="0"/>
              <a:t>ВЫПОЛНЯТЬ НЕПРЕРЫВНУЮ ОБРАБОТКУ ДЕПОЗИТОВ </a:t>
            </a:r>
          </a:p>
          <a:p>
            <a:pPr algn="ctr"/>
            <a:r>
              <a:rPr lang="ru-RU" b="1" dirty="0" smtClean="0"/>
              <a:t>БЕЗ ОСТАНОВОК НА ИХ СВЕРКУ</a:t>
            </a:r>
            <a:endParaRPr lang="ru-RU" b="1" dirty="0"/>
          </a:p>
        </p:txBody>
      </p:sp>
      <p:pic>
        <p:nvPicPr>
          <p:cNvPr id="47" name="Рисунок 46" descr="DoCash_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3608" y="1124744"/>
            <a:ext cx="1840306" cy="34864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50944" y="1124744"/>
            <a:ext cx="1217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DA1F24"/>
                </a:solidFill>
              </a:rPr>
              <a:t>MONEY</a:t>
            </a:r>
            <a:endParaRPr lang="ru-RU" sz="2500" b="1" dirty="0">
              <a:solidFill>
                <a:srgbClr val="DA1F24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043608" y="1628800"/>
            <a:ext cx="6624736" cy="0"/>
          </a:xfrm>
          <a:prstGeom prst="line">
            <a:avLst/>
          </a:prstGeom>
          <a:ln w="19050">
            <a:solidFill>
              <a:srgbClr val="14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blogs-images.forbes.com/kenrapoza/files/2011/03/Russian-rouble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7234" y="5465151"/>
            <a:ext cx="1670084" cy="111561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10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88640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ТЕХНОЛОГИЯ НЕПРЕРЫВНОГО ПЕРЕСЧЕТА</a:t>
            </a:r>
            <a:endParaRPr lang="en-US" b="1" dirty="0" smtClean="0">
              <a:solidFill>
                <a:srgbClr val="3F5379"/>
              </a:solidFill>
            </a:endParaRPr>
          </a:p>
          <a:p>
            <a:r>
              <a:rPr lang="ru-RU" b="1" dirty="0" smtClean="0">
                <a:solidFill>
                  <a:srgbClr val="3F5379"/>
                </a:solidFill>
              </a:rPr>
              <a:t>ЧТО ЭТО?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DoCash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620688"/>
            <a:ext cx="792088" cy="150060"/>
          </a:xfrm>
          <a:prstGeom prst="rect">
            <a:avLst/>
          </a:prstGeom>
        </p:spPr>
      </p:pic>
      <p:pic>
        <p:nvPicPr>
          <p:cNvPr id="28" name="Рисунок 27" descr="img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5514" y="386755"/>
            <a:ext cx="742950" cy="161925"/>
          </a:xfrm>
          <a:prstGeom prst="rect">
            <a:avLst/>
          </a:prstGeom>
        </p:spPr>
      </p:pic>
      <p:pic>
        <p:nvPicPr>
          <p:cNvPr id="29" name="Рисунок 28" descr="scanco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6632"/>
            <a:ext cx="1392064" cy="17907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814438" y="1682974"/>
            <a:ext cx="2469530" cy="1113328"/>
          </a:xfrm>
          <a:prstGeom prst="rect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МЕТОДОЛОГИЯ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РАБОТЫ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1088" y="1441431"/>
            <a:ext cx="838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>
                <a:solidFill>
                  <a:srgbClr val="DA1F24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14438" y="3190960"/>
            <a:ext cx="2469530" cy="1116652"/>
          </a:xfrm>
          <a:prstGeom prst="rect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3399"/>
              </a:buClr>
            </a:pPr>
            <a:r>
              <a:rPr lang="ru-RU" sz="2400" b="1" dirty="0" smtClean="0"/>
              <a:t>ПРОГРАММНОЕ ОБЕСПЕЧЕНИЕ</a:t>
            </a:r>
            <a:endParaRPr lang="ru-RU" sz="2400" b="1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06326" y="2881590"/>
            <a:ext cx="8429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>
                <a:solidFill>
                  <a:srgbClr val="DA1F24"/>
                </a:solidFill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1088" y="4451628"/>
            <a:ext cx="576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 smtClean="0">
                <a:solidFill>
                  <a:srgbClr val="DA1F24"/>
                </a:solidFill>
              </a:rPr>
              <a:t>3</a:t>
            </a:r>
            <a:endParaRPr lang="ru-RU" sz="9600" b="1" dirty="0">
              <a:solidFill>
                <a:srgbClr val="DA1F24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14438" y="4703128"/>
            <a:ext cx="2469530" cy="1116652"/>
          </a:xfrm>
          <a:prstGeom prst="rect">
            <a:avLst/>
          </a:prstGeom>
          <a:solidFill>
            <a:srgbClr val="DA1F24"/>
          </a:solidFill>
          <a:ln>
            <a:solidFill>
              <a:srgbClr val="DA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3399"/>
              </a:buClr>
            </a:pPr>
            <a:r>
              <a:rPr lang="ru-RU" sz="2400" b="1" dirty="0" smtClean="0"/>
              <a:t>ОБОРУДОВАНИЕ ДЛЯ ПЕРЕСЧЕТА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6282339" y="2636912"/>
            <a:ext cx="2394117" cy="2088232"/>
            <a:chOff x="6282339" y="2276872"/>
            <a:chExt cx="2394117" cy="2088232"/>
          </a:xfrm>
        </p:grpSpPr>
        <p:pic>
          <p:nvPicPr>
            <p:cNvPr id="47" name="Рисунок 46" descr="DoCash_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88224" y="3528010"/>
              <a:ext cx="1840306" cy="348643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6883392" y="3888050"/>
              <a:ext cx="121700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rgbClr val="DA1F24"/>
                  </a:solidFill>
                </a:rPr>
                <a:t>MONEY</a:t>
              </a:r>
              <a:endParaRPr lang="ru-RU" sz="2500" b="1" dirty="0">
                <a:solidFill>
                  <a:srgbClr val="DA1F24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82339" y="2276872"/>
              <a:ext cx="239411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/>
                <a:t>АППАРАТНО</a:t>
              </a:r>
            </a:p>
            <a:p>
              <a:pPr algn="ctr"/>
              <a:r>
                <a:rPr lang="ru-RU" sz="2400" b="1" dirty="0" smtClean="0"/>
                <a:t>ПРОГРАММНЫЙ</a:t>
              </a:r>
            </a:p>
            <a:p>
              <a:pPr algn="ctr"/>
              <a:r>
                <a:rPr lang="ru-RU" sz="2400" b="1" dirty="0" smtClean="0"/>
                <a:t>КОМПЛЕКС</a:t>
              </a:r>
              <a:endParaRPr lang="ru-RU" sz="2400" b="1" dirty="0"/>
            </a:p>
          </p:txBody>
        </p:sp>
      </p:grpSp>
      <p:sp>
        <p:nvSpPr>
          <p:cNvPr id="27" name="Стрелка вправо 26"/>
          <p:cNvSpPr/>
          <p:nvPr/>
        </p:nvSpPr>
        <p:spPr>
          <a:xfrm>
            <a:off x="5004048" y="3212976"/>
            <a:ext cx="864096" cy="1008112"/>
          </a:xfrm>
          <a:prstGeom prst="rightArrow">
            <a:avLst/>
          </a:prstGeom>
          <a:solidFill>
            <a:srgbClr val="146B8D"/>
          </a:solidFill>
          <a:ln>
            <a:solidFill>
              <a:srgbClr val="146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/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887</Words>
  <Application>Microsoft Office PowerPoint</Application>
  <PresentationFormat>Экран (4:3)</PresentationFormat>
  <Paragraphs>312</Paragraphs>
  <Slides>29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 MISHIN</dc:creator>
  <cp:lastModifiedBy>bykova</cp:lastModifiedBy>
  <cp:revision>318</cp:revision>
  <dcterms:modified xsi:type="dcterms:W3CDTF">2013-11-20T03:37:24Z</dcterms:modified>
</cp:coreProperties>
</file>