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6"/>
  </p:notesMasterIdLst>
  <p:handoutMasterIdLst>
    <p:handoutMasterId r:id="rId17"/>
  </p:handoutMasterIdLst>
  <p:sldIdLst>
    <p:sldId id="260" r:id="rId3"/>
    <p:sldId id="349" r:id="rId4"/>
    <p:sldId id="352" r:id="rId5"/>
    <p:sldId id="353" r:id="rId6"/>
    <p:sldId id="354" r:id="rId7"/>
    <p:sldId id="350" r:id="rId8"/>
    <p:sldId id="338" r:id="rId9"/>
    <p:sldId id="351" r:id="rId10"/>
    <p:sldId id="356" r:id="rId11"/>
    <p:sldId id="347" r:id="rId12"/>
    <p:sldId id="355" r:id="rId13"/>
    <p:sldId id="357" r:id="rId14"/>
    <p:sldId id="348" r:id="rId1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0000CC"/>
    <a:srgbClr val="DBDDD9"/>
    <a:srgbClr val="FF0000"/>
    <a:srgbClr val="ADC88A"/>
    <a:srgbClr val="C3D7A9"/>
    <a:srgbClr val="CFD8F5"/>
    <a:srgbClr val="B8E6BD"/>
    <a:srgbClr val="D8B9A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7" autoAdjust="0"/>
    <p:restoredTop sz="94660"/>
  </p:normalViewPr>
  <p:slideViewPr>
    <p:cSldViewPr>
      <p:cViewPr varScale="1">
        <p:scale>
          <a:sx n="73" d="100"/>
          <a:sy n="73" d="100"/>
        </p:scale>
        <p:origin x="-3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5D13C57-E117-4BE7-B7EB-5ACF148181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8240" tIns="44120" rIns="88240" bIns="44120" numCol="1" anchor="t" anchorCtr="0" compatLnSpc="1">
            <a:prstTxWarp prst="textNoShape">
              <a:avLst/>
            </a:prstTxWarp>
          </a:bodyPr>
          <a:lstStyle>
            <a:lvl1pPr defTabSz="882650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8240" tIns="44120" rIns="88240" bIns="44120" numCol="1" anchor="t" anchorCtr="0" compatLnSpc="1">
            <a:prstTxWarp prst="textNoShape">
              <a:avLst/>
            </a:prstTxWarp>
          </a:bodyPr>
          <a:lstStyle>
            <a:lvl1pPr algn="r" defTabSz="882650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8240" tIns="44120" rIns="88240" bIns="441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8240" tIns="44120" rIns="88240" bIns="44120" numCol="1" anchor="b" anchorCtr="0" compatLnSpc="1">
            <a:prstTxWarp prst="textNoShape">
              <a:avLst/>
            </a:prstTxWarp>
          </a:bodyPr>
          <a:lstStyle>
            <a:lvl1pPr defTabSz="882650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8240" tIns="44120" rIns="88240" bIns="44120" numCol="1" anchor="b" anchorCtr="0" compatLnSpc="1">
            <a:prstTxWarp prst="textNoShape">
              <a:avLst/>
            </a:prstTxWarp>
          </a:bodyPr>
          <a:lstStyle>
            <a:lvl1pPr algn="r" defTabSz="882650">
              <a:defRPr sz="1200"/>
            </a:lvl1pPr>
          </a:lstStyle>
          <a:p>
            <a:pPr>
              <a:defRPr/>
            </a:pPr>
            <a:fld id="{3C1522F2-E6C4-43D3-8A82-6243F70805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864C60-F559-47E3-A36B-A17A220E23AE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955" tIns="43978" rIns="87955" bIns="43978" anchor="b"/>
          <a:lstStyle/>
          <a:p>
            <a:pPr algn="r" defTabSz="881063"/>
            <a:fld id="{39DB5B16-B1A1-4261-97F8-EC1402BE84BC}" type="slidenum">
              <a:rPr lang="ru-RU" altLang="ru-RU" sz="1100"/>
              <a:pPr algn="r" defTabSz="881063"/>
              <a:t>2</a:t>
            </a:fld>
            <a:endParaRPr lang="ru-RU" altLang="ru-RU" sz="11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endParaRPr lang="ru-RU" altLang="ru-RU" b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955" tIns="43978" rIns="87955" bIns="43978" anchor="b"/>
          <a:lstStyle/>
          <a:p>
            <a:pPr algn="r" defTabSz="881063"/>
            <a:fld id="{01265A76-3B7E-4397-B129-486B07179BCD}" type="slidenum">
              <a:rPr lang="ru-RU" altLang="ru-RU" sz="1100"/>
              <a:pPr algn="r" defTabSz="881063"/>
              <a:t>6</a:t>
            </a:fld>
            <a:endParaRPr lang="ru-RU" altLang="ru-RU" sz="11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endParaRPr lang="ru-RU" altLang="ru-RU" b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955" tIns="43978" rIns="87955" bIns="43978" anchor="b"/>
          <a:lstStyle/>
          <a:p>
            <a:pPr algn="r" defTabSz="881063"/>
            <a:fld id="{4D920F1E-7436-43C8-AA79-2E6723017DCD}" type="slidenum">
              <a:rPr lang="ru-RU" altLang="ru-RU" sz="1100"/>
              <a:pPr algn="r" defTabSz="881063"/>
              <a:t>9</a:t>
            </a:fld>
            <a:endParaRPr lang="ru-RU" altLang="ru-RU" sz="11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endParaRPr lang="ru-RU" altLang="ru-RU" b="1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955" tIns="43978" rIns="87955" bIns="43978" anchor="b"/>
          <a:lstStyle/>
          <a:p>
            <a:pPr algn="r" defTabSz="881063"/>
            <a:fld id="{FB411D06-CE5A-46C7-9838-D3FED4491988}" type="slidenum">
              <a:rPr lang="ru-RU" altLang="ru-RU" sz="1100"/>
              <a:pPr algn="r" defTabSz="881063"/>
              <a:t>10</a:t>
            </a:fld>
            <a:endParaRPr lang="ru-RU" altLang="ru-RU" sz="11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endParaRPr lang="ru-RU" altLang="ru-RU" b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955" tIns="43978" rIns="87955" bIns="43978" anchor="b"/>
          <a:lstStyle/>
          <a:p>
            <a:pPr algn="r" defTabSz="881063"/>
            <a:fld id="{C075E481-BE3C-43E1-AE50-9590C490D212}" type="slidenum">
              <a:rPr lang="ru-RU" altLang="ru-RU" sz="1100"/>
              <a:pPr algn="r" defTabSz="881063"/>
              <a:t>11</a:t>
            </a:fld>
            <a:endParaRPr lang="ru-RU" altLang="ru-RU" sz="11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endParaRPr lang="ru-RU" altLang="ru-RU" b="1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955" tIns="43978" rIns="87955" bIns="43978" anchor="b"/>
          <a:lstStyle/>
          <a:p>
            <a:pPr algn="r" defTabSz="881063"/>
            <a:fld id="{C6249D8A-9D6C-45C0-929F-3DCA3224C8B6}" type="slidenum">
              <a:rPr lang="ru-RU" altLang="ru-RU" sz="1100"/>
              <a:pPr algn="r" defTabSz="881063"/>
              <a:t>12</a:t>
            </a:fld>
            <a:endParaRPr lang="ru-RU" altLang="ru-RU" sz="11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endParaRPr lang="ru-RU" altLang="ru-RU" b="1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81063"/>
            <a:fld id="{A99E1724-806D-45F5-83F3-BB8884A47366}" type="slidenum">
              <a:rPr lang="ru-RU" altLang="ru-RU" smtClean="0">
                <a:solidFill>
                  <a:srgbClr val="000000"/>
                </a:solidFill>
              </a:rPr>
              <a:pPr defTabSz="881063"/>
              <a:t>13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E2C2D-DCF8-4F17-A3C4-8126A86CF3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15E41-BDAF-4F0B-ACCD-783D1065AA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953C9-855C-4682-B545-00A7E52626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F3BAD-7242-4146-BCE7-DD99DD5AC9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1856C-BB59-4185-B097-8BD6500EC5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D213B-ABD5-4A40-90F5-8A54C4EC82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A20B7-092F-4379-8864-833B24B3AA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6CA02-827C-40CD-BBA8-C9FF9CE81F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FCA94-A53F-4978-9D1D-5D732FA33A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9374F-4278-45D2-8FAC-10A932F472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826C8-C427-429E-BDAC-15813ACC42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7ED09-CC72-4868-A427-D8805604FA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A7C03-0948-4075-BEB1-2B6749F7B2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6DEB1AB-D49B-49F1-B37C-CADE49D249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66" r:id="rId11"/>
    <p:sldLayoutId id="2147483665" r:id="rId12"/>
    <p:sldLayoutId id="214748366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Рисунок2"/>
          <p:cNvPicPr preferRelativeResize="0">
            <a:picLocks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679" r:id="rId9"/>
    <p:sldLayoutId id="2147483678" r:id="rId10"/>
    <p:sldLayoutId id="2147483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cr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957763" y="4005263"/>
            <a:ext cx="41052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</a:pPr>
            <a:r>
              <a:rPr lang="ru-RU" altLang="ru-RU" sz="2200" b="1">
                <a:solidFill>
                  <a:srgbClr val="006666"/>
                </a:solidFill>
              </a:rPr>
              <a:t>М.Д. Кашапов,</a:t>
            </a:r>
          </a:p>
          <a:p>
            <a:pPr>
              <a:spcBef>
                <a:spcPct val="20000"/>
              </a:spcBef>
            </a:pPr>
            <a:r>
              <a:rPr lang="ru-RU" altLang="ru-RU" sz="2200" b="1">
                <a:solidFill>
                  <a:srgbClr val="006666"/>
                </a:solidFill>
              </a:rPr>
              <a:t>председатель Национального банка Республики Башкортостан Центрального банка Российской Федерации</a:t>
            </a: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714375" y="1735138"/>
            <a:ext cx="8820150" cy="2376487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200" b="1">
                <a:solidFill>
                  <a:schemeClr val="tx2"/>
                </a:solidFill>
              </a:rPr>
              <a:t>Некоторые аспекты повышения доступности и качества финансовых услуг в регионах России</a:t>
            </a:r>
            <a:r>
              <a:rPr lang="ru-RU" altLang="ru-RU" sz="32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649287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400" b="1">
                <a:solidFill>
                  <a:schemeClr val="bg1"/>
                </a:solidFill>
              </a:rPr>
              <a:t>XII</a:t>
            </a:r>
            <a:r>
              <a:rPr lang="ru-RU" altLang="ru-RU" sz="1400" b="1">
                <a:solidFill>
                  <a:schemeClr val="bg1"/>
                </a:solidFill>
              </a:rPr>
              <a:t> Международный банковский форум «Банки России – </a:t>
            </a:r>
            <a:r>
              <a:rPr lang="en-US" altLang="ru-RU" sz="1400" b="1">
                <a:solidFill>
                  <a:schemeClr val="bg1"/>
                </a:solidFill>
              </a:rPr>
              <a:t>XXI </a:t>
            </a:r>
            <a:r>
              <a:rPr lang="ru-RU" altLang="ru-RU" sz="1400" b="1">
                <a:solidFill>
                  <a:schemeClr val="bg1"/>
                </a:solidFill>
              </a:rPr>
              <a:t>век», г. Сочи, 3-6 сентября 2014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92163"/>
            <a:ext cx="9144000" cy="649287"/>
          </a:xfrm>
        </p:spPr>
        <p:txBody>
          <a:bodyPr/>
          <a:lstStyle/>
          <a:p>
            <a:pPr eaLnBrk="1" hangingPunct="1"/>
            <a:r>
              <a:rPr lang="ru-RU" altLang="ru-RU" sz="2600" b="1" smtClean="0">
                <a:solidFill>
                  <a:schemeClr val="tx1"/>
                </a:solidFill>
              </a:rPr>
              <a:t>Кредитование субъектов малого и среднего предпринимательства (МСП)</a:t>
            </a:r>
            <a:endParaRPr lang="ru-RU" altLang="ru-RU" sz="2600" smtClean="0">
              <a:solidFill>
                <a:schemeClr val="tx1"/>
              </a:solidFill>
            </a:endParaRPr>
          </a:p>
        </p:txBody>
      </p:sp>
      <p:sp>
        <p:nvSpPr>
          <p:cNvPr id="43010" name="Line 5"/>
          <p:cNvSpPr>
            <a:spLocks noChangeShapeType="1"/>
          </p:cNvSpPr>
          <p:nvPr/>
        </p:nvSpPr>
        <p:spPr bwMode="auto">
          <a:xfrm>
            <a:off x="250825" y="1557338"/>
            <a:ext cx="8642350" cy="0"/>
          </a:xfrm>
          <a:prstGeom prst="line">
            <a:avLst/>
          </a:prstGeom>
          <a:noFill/>
          <a:ln w="57150" cmpd="thinThick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6375" y="1746250"/>
            <a:ext cx="8713788" cy="6921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u="sng" dirty="0" smtClean="0">
                <a:solidFill>
                  <a:srgbClr val="FF0000"/>
                </a:solidFill>
              </a:rPr>
              <a:t>Проблема:</a:t>
            </a:r>
            <a:r>
              <a:rPr lang="ru-RU" altLang="ru-RU" b="1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Ш"/>
              <a:defRPr/>
            </a:pPr>
            <a:r>
              <a:rPr lang="ru-RU" altLang="ru-RU" sz="1600" dirty="0" smtClean="0"/>
              <a:t>незначительный объем стандартных кредитных продуктов для МСП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" y="2568575"/>
            <a:ext cx="8713788" cy="23923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ru-RU" altLang="ru-RU" b="1" u="sng">
                <a:solidFill>
                  <a:srgbClr val="0000CC"/>
                </a:solidFill>
              </a:rPr>
              <a:t>Преимущества стандартизации кредитных продуктов для МСП:</a:t>
            </a:r>
            <a:r>
              <a:rPr lang="ru-RU" altLang="ru-RU" b="1">
                <a:solidFill>
                  <a:srgbClr val="0000CC"/>
                </a:solidFill>
              </a:rPr>
              <a:t> </a:t>
            </a:r>
          </a:p>
          <a:p>
            <a:pPr marL="342900" indent="-342900" algn="just">
              <a:spcBef>
                <a:spcPts val="600"/>
              </a:spcBef>
              <a:buClr>
                <a:srgbClr val="0000CC"/>
              </a:buClr>
              <a:buFont typeface="Wingdings" pitchFamily="2" charset="2"/>
              <a:buChar char="ü"/>
              <a:defRPr/>
            </a:pPr>
            <a:r>
              <a:rPr lang="ru-RU" altLang="ru-RU" sz="1600">
                <a:solidFill>
                  <a:schemeClr val="tx1"/>
                </a:solidFill>
              </a:rPr>
              <a:t>улучшение качества управления рисками, сокращение издержек в кредитных организациях</a:t>
            </a:r>
          </a:p>
          <a:p>
            <a:pPr marL="342900" indent="-342900" algn="just">
              <a:spcBef>
                <a:spcPts val="600"/>
              </a:spcBef>
              <a:buClr>
                <a:srgbClr val="0000CC"/>
              </a:buClr>
              <a:buFont typeface="Wingdings" pitchFamily="2" charset="2"/>
              <a:buChar char="ü"/>
              <a:defRPr/>
            </a:pPr>
            <a:r>
              <a:rPr lang="ru-RU" altLang="ru-RU" sz="1600">
                <a:solidFill>
                  <a:schemeClr val="tx1"/>
                </a:solidFill>
              </a:rPr>
              <a:t>повышение прозрачности, улучшение потребительских свойств кредитных продуктов для МСП</a:t>
            </a:r>
          </a:p>
          <a:p>
            <a:pPr marL="342900" indent="-342900" algn="just">
              <a:spcBef>
                <a:spcPts val="600"/>
              </a:spcBef>
              <a:buClr>
                <a:srgbClr val="0000CC"/>
              </a:buClr>
              <a:buFont typeface="Wingdings" pitchFamily="2" charset="2"/>
              <a:buChar char="ü"/>
              <a:defRPr/>
            </a:pPr>
            <a:r>
              <a:rPr lang="ru-RU" altLang="ru-RU" sz="1600">
                <a:solidFill>
                  <a:schemeClr val="tx1"/>
                </a:solidFill>
              </a:rPr>
              <a:t>создание основы для секьюритизации и формирования вторичного рынка кредитов МСП </a:t>
            </a:r>
          </a:p>
          <a:p>
            <a:pPr marL="342900" indent="-342900" algn="just">
              <a:spcBef>
                <a:spcPts val="600"/>
              </a:spcBef>
              <a:buClr>
                <a:srgbClr val="0000CC"/>
              </a:buClr>
              <a:buFont typeface="Wingdings" pitchFamily="2" charset="2"/>
              <a:buChar char="ü"/>
              <a:defRPr/>
            </a:pPr>
            <a:r>
              <a:rPr lang="ru-RU" altLang="ru-RU" sz="1600">
                <a:solidFill>
                  <a:schemeClr val="tx1"/>
                </a:solidFill>
              </a:rPr>
              <a:t>возможность развития системы рефинансирования Банка России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3838" y="5108575"/>
            <a:ext cx="8713787" cy="149383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000" eaLnBrk="1" hangingPunct="1">
              <a:defRPr/>
            </a:pPr>
            <a:r>
              <a:rPr lang="ru-RU" altLang="ru-RU" sz="1700" b="1" u="sng" dirty="0" smtClean="0">
                <a:solidFill>
                  <a:srgbClr val="FF0000"/>
                </a:solidFill>
              </a:rPr>
              <a:t>Проблемы дальнейшей реализации проекта Стандартов кредитования МСП:</a:t>
            </a:r>
            <a:r>
              <a:rPr lang="ru-RU" altLang="ru-RU" sz="1700" b="1" dirty="0" smtClean="0">
                <a:solidFill>
                  <a:srgbClr val="FF0000"/>
                </a:solidFill>
              </a:rPr>
              <a:t> </a:t>
            </a:r>
          </a:p>
          <a:p>
            <a:pPr marL="284400" indent="-284400"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Ш"/>
              <a:defRPr/>
            </a:pPr>
            <a:r>
              <a:rPr lang="ru-RU" altLang="ru-RU" sz="1600" dirty="0" smtClean="0"/>
              <a:t>не </a:t>
            </a:r>
            <a:r>
              <a:rPr lang="ru-RU" altLang="ru-RU" sz="1600" dirty="0"/>
              <a:t>завершена разработка стандартных форм кредитных и обеспечительных </a:t>
            </a:r>
            <a:r>
              <a:rPr lang="ru-RU" altLang="ru-RU" sz="1600" dirty="0" smtClean="0"/>
              <a:t>договоров</a:t>
            </a:r>
          </a:p>
          <a:p>
            <a:pPr marL="284400" indent="-284400"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Ш"/>
              <a:defRPr/>
            </a:pPr>
            <a:r>
              <a:rPr lang="ru-RU" altLang="ru-RU" sz="1600" dirty="0" smtClean="0"/>
              <a:t>сложности согласования </a:t>
            </a:r>
            <a:r>
              <a:rPr lang="ru-RU" altLang="ru-RU" sz="1600" dirty="0"/>
              <a:t>стандартных подходов к </a:t>
            </a:r>
            <a:r>
              <a:rPr lang="ru-RU" altLang="ru-RU" sz="1600" dirty="0" smtClean="0"/>
              <a:t>методике </a:t>
            </a:r>
            <a:r>
              <a:rPr lang="ru-RU" altLang="ru-RU" sz="1600" dirty="0"/>
              <a:t>оценки финансового состояния заемщиков – субъектов </a:t>
            </a:r>
            <a:r>
              <a:rPr lang="ru-RU" altLang="ru-RU" sz="1600" dirty="0" smtClean="0"/>
              <a:t>МСП</a:t>
            </a:r>
            <a:endParaRPr lang="ru-RU" alt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50875"/>
            <a:ext cx="9144000" cy="649288"/>
          </a:xfrm>
        </p:spPr>
        <p:txBody>
          <a:bodyPr/>
          <a:lstStyle/>
          <a:p>
            <a:pPr eaLnBrk="1" hangingPunct="1"/>
            <a:r>
              <a:rPr lang="ru-RU" altLang="ru-RU" sz="2600" b="1" smtClean="0">
                <a:solidFill>
                  <a:schemeClr val="tx1"/>
                </a:solidFill>
              </a:rPr>
              <a:t>Перспективы стандартизации депозитных услуг</a:t>
            </a:r>
            <a:endParaRPr lang="ru-RU" altLang="ru-RU" sz="2600" smtClean="0">
              <a:solidFill>
                <a:schemeClr val="tx1"/>
              </a:solidFill>
            </a:endParaRPr>
          </a:p>
        </p:txBody>
      </p:sp>
      <p:sp>
        <p:nvSpPr>
          <p:cNvPr id="117764" name="Text Box 3"/>
          <p:cNvSpPr txBox="1">
            <a:spLocks noChangeArrowheads="1"/>
          </p:cNvSpPr>
          <p:nvPr/>
        </p:nvSpPr>
        <p:spPr bwMode="auto">
          <a:xfrm>
            <a:off x="215900" y="1316038"/>
            <a:ext cx="8748713" cy="434181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endParaRPr lang="ru-RU" altLang="ru-RU" sz="800" dirty="0">
              <a:solidFill>
                <a:srgbClr val="008000"/>
              </a:solidFill>
            </a:endParaRPr>
          </a:p>
          <a:p>
            <a:pPr marL="342900" indent="-342900">
              <a:lnSpc>
                <a:spcPct val="80000"/>
              </a:lnSpc>
              <a:defRPr/>
            </a:pPr>
            <a:r>
              <a:rPr lang="ru-RU" altLang="ru-RU" b="1" dirty="0">
                <a:solidFill>
                  <a:srgbClr val="0000CC"/>
                </a:solidFill>
              </a:rPr>
              <a:t>Предпосылки для разработки стандартов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Ø"/>
              <a:defRPr/>
            </a:pPr>
            <a:r>
              <a:rPr lang="ru-RU" altLang="ru-RU" sz="1600" dirty="0">
                <a:solidFill>
                  <a:schemeClr val="tx1"/>
                </a:solidFill>
              </a:rPr>
              <a:t>отсутствие у вкладчиков ясных и четких критериев выбора необходимого  им депозитного продукта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Ø"/>
              <a:defRPr/>
            </a:pPr>
            <a:r>
              <a:rPr lang="ru-RU" altLang="ru-RU" sz="1600" dirty="0">
                <a:solidFill>
                  <a:schemeClr val="tx1"/>
                </a:solidFill>
              </a:rPr>
              <a:t>недобросовестная конкуренция банков на рынке депозитов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Ø"/>
              <a:defRPr/>
            </a:pPr>
            <a:r>
              <a:rPr lang="ru-RU" altLang="ru-RU" sz="1600" dirty="0">
                <a:solidFill>
                  <a:schemeClr val="tx1"/>
                </a:solidFill>
              </a:rPr>
              <a:t>определение Банком России единого для банков порядка расчета полной стоимости вкладов (Указание Банка России от 27.02.2014 №3194-У)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Ø"/>
              <a:defRPr/>
            </a:pPr>
            <a:r>
              <a:rPr lang="ru-RU" altLang="ru-RU" sz="1600" dirty="0">
                <a:solidFill>
                  <a:schemeClr val="tx1"/>
                </a:solidFill>
              </a:rPr>
              <a:t>возможность снижения рисков в системе страхования вкладов на основе перехода к страхованию стандартных вкладов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Clr>
                <a:srgbClr val="0000CC"/>
              </a:buClr>
              <a:buFont typeface="Wingdings" pitchFamily="2" charset="2"/>
              <a:buNone/>
              <a:defRPr/>
            </a:pPr>
            <a:r>
              <a:rPr lang="ru-RU" altLang="ru-RU" b="1" dirty="0">
                <a:solidFill>
                  <a:srgbClr val="0000CC"/>
                </a:solidFill>
              </a:rPr>
              <a:t>Содержание стандартов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Ø"/>
              <a:defRPr/>
            </a:pPr>
            <a:r>
              <a:rPr lang="ru-RU" altLang="ru-RU" sz="1600" dirty="0">
                <a:solidFill>
                  <a:schemeClr val="tx1"/>
                </a:solidFill>
              </a:rPr>
              <a:t>общие принципы формирования продуктового ряда по вкладам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Ø"/>
              <a:defRPr/>
            </a:pPr>
            <a:r>
              <a:rPr lang="ru-RU" altLang="ru-RU" sz="1600" dirty="0">
                <a:solidFill>
                  <a:schemeClr val="tx1"/>
                </a:solidFill>
              </a:rPr>
              <a:t>общие принципы обслуживания вкладчиков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Ø"/>
              <a:defRPr/>
            </a:pPr>
            <a:r>
              <a:rPr lang="ru-RU" altLang="ru-RU" sz="1600" dirty="0">
                <a:solidFill>
                  <a:schemeClr val="tx1"/>
                </a:solidFill>
              </a:rPr>
              <a:t>единый перечень индивидуальных условий вклада (аналог индивидуальных условий потребительского кредита, определенных Банком России в Указании от 23.04.2014 №3240-У) 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Ø"/>
              <a:defRPr/>
            </a:pPr>
            <a:r>
              <a:rPr lang="ru-RU" altLang="ru-RU" sz="1600" dirty="0">
                <a:solidFill>
                  <a:schemeClr val="tx1"/>
                </a:solidFill>
              </a:rPr>
              <a:t>стандартные виды вкладов (3-5 видов) с заданными оптимальными условиями</a:t>
            </a:r>
          </a:p>
        </p:txBody>
      </p:sp>
      <p:sp>
        <p:nvSpPr>
          <p:cNvPr id="45059" name="Line 5"/>
          <p:cNvSpPr>
            <a:spLocks noChangeShapeType="1"/>
          </p:cNvSpPr>
          <p:nvPr/>
        </p:nvSpPr>
        <p:spPr bwMode="auto">
          <a:xfrm>
            <a:off x="250825" y="1227138"/>
            <a:ext cx="8642350" cy="0"/>
          </a:xfrm>
          <a:prstGeom prst="line">
            <a:avLst/>
          </a:prstGeom>
          <a:noFill/>
          <a:ln w="57150" cmpd="thinThick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388" y="6088063"/>
            <a:ext cx="8842375" cy="58102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altLang="ru-RU" sz="1600" b="1">
                <a:solidFill>
                  <a:srgbClr val="002060"/>
                </a:solidFill>
              </a:rPr>
              <a:t>Проект Стандартов качества вкладов физических лиц в банках был представлен на</a:t>
            </a:r>
            <a:r>
              <a:rPr lang="en-US" altLang="ru-RU" sz="1600" b="1">
                <a:solidFill>
                  <a:srgbClr val="002060"/>
                </a:solidFill>
              </a:rPr>
              <a:t> X</a:t>
            </a:r>
            <a:r>
              <a:rPr lang="ru-RU" altLang="ru-RU" sz="1600" b="1">
                <a:solidFill>
                  <a:srgbClr val="002060"/>
                </a:solidFill>
              </a:rPr>
              <a:t> конференции «Банки. Процессы. Стандарты. Качество» в марте 2014 года в г. Уфа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795338"/>
            <a:ext cx="8785225" cy="720725"/>
          </a:xfrm>
        </p:spPr>
        <p:txBody>
          <a:bodyPr/>
          <a:lstStyle/>
          <a:p>
            <a:pPr eaLnBrk="1" hangingPunct="1"/>
            <a:r>
              <a:rPr lang="ru-RU" altLang="ru-RU" sz="2600" b="1" smtClean="0">
                <a:solidFill>
                  <a:schemeClr val="tx1"/>
                </a:solidFill>
              </a:rPr>
              <a:t>Перспективные направления стандартизации </a:t>
            </a:r>
            <a:br>
              <a:rPr lang="ru-RU" altLang="ru-RU" sz="2600" b="1" smtClean="0">
                <a:solidFill>
                  <a:schemeClr val="tx1"/>
                </a:solidFill>
              </a:rPr>
            </a:br>
            <a:r>
              <a:rPr lang="ru-RU" altLang="ru-RU" sz="2600" b="1" smtClean="0">
                <a:solidFill>
                  <a:schemeClr val="tx1"/>
                </a:solidFill>
              </a:rPr>
              <a:t>деятельности кредитно-финансовых организаций</a:t>
            </a:r>
            <a:endParaRPr lang="ru-RU" altLang="ru-RU" sz="2600" smtClean="0">
              <a:solidFill>
                <a:schemeClr val="tx1"/>
              </a:solidFill>
            </a:endParaRPr>
          </a:p>
        </p:txBody>
      </p:sp>
      <p:sp>
        <p:nvSpPr>
          <p:cNvPr id="119812" name="Text Box 3"/>
          <p:cNvSpPr txBox="1">
            <a:spLocks noChangeArrowheads="1"/>
          </p:cNvSpPr>
          <p:nvPr/>
        </p:nvSpPr>
        <p:spPr bwMode="auto">
          <a:xfrm>
            <a:off x="206375" y="1844675"/>
            <a:ext cx="8713788" cy="36544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1200"/>
              </a:spcBef>
              <a:buClr>
                <a:srgbClr val="0000CC"/>
              </a:buClr>
              <a:buFont typeface="Wingdings" pitchFamily="2" charset="2"/>
              <a:buChar char="Ш"/>
              <a:defRPr/>
            </a:pPr>
            <a:r>
              <a:rPr lang="ru-RU" altLang="ru-RU" sz="2400" dirty="0" err="1">
                <a:solidFill>
                  <a:schemeClr val="tx1"/>
                </a:solidFill>
              </a:rPr>
              <a:t>секьюритизация</a:t>
            </a:r>
            <a:r>
              <a:rPr lang="ru-RU" altLang="ru-RU" sz="2400" dirty="0">
                <a:solidFill>
                  <a:schemeClr val="tx1"/>
                </a:solidFill>
              </a:rPr>
              <a:t> кредитов банков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Clr>
                <a:srgbClr val="0000CC"/>
              </a:buClr>
              <a:buFont typeface="Wingdings" pitchFamily="2" charset="2"/>
              <a:buChar char="Ш"/>
              <a:defRPr/>
            </a:pPr>
            <a:r>
              <a:rPr lang="ru-RU" altLang="ru-RU" sz="2400" dirty="0">
                <a:solidFill>
                  <a:schemeClr val="tx1"/>
                </a:solidFill>
              </a:rPr>
              <a:t>проектное финансирование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Clr>
                <a:srgbClr val="0000CC"/>
              </a:buClr>
              <a:buFont typeface="Wingdings" pitchFamily="2" charset="2"/>
              <a:buChar char="Ш"/>
              <a:defRPr/>
            </a:pPr>
            <a:r>
              <a:rPr lang="ru-RU" altLang="ru-RU" sz="2400" dirty="0">
                <a:solidFill>
                  <a:schemeClr val="tx1"/>
                </a:solidFill>
              </a:rPr>
              <a:t>синдицированное кредитование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Clr>
                <a:srgbClr val="0000CC"/>
              </a:buClr>
              <a:buFont typeface="Wingdings" pitchFamily="2" charset="2"/>
              <a:buChar char="Ш"/>
              <a:defRPr/>
            </a:pPr>
            <a:r>
              <a:rPr lang="ru-RU" altLang="ru-RU" sz="2400" dirty="0">
                <a:solidFill>
                  <a:schemeClr val="tx1"/>
                </a:solidFill>
              </a:rPr>
              <a:t>реструктуризация задолженности физических и юридических лиц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Clr>
                <a:srgbClr val="0000CC"/>
              </a:buClr>
              <a:buFont typeface="Wingdings" pitchFamily="2" charset="2"/>
              <a:buChar char="Ш"/>
              <a:defRPr/>
            </a:pPr>
            <a:r>
              <a:rPr lang="ru-RU" altLang="ru-RU" sz="2400" dirty="0">
                <a:solidFill>
                  <a:schemeClr val="tx1"/>
                </a:solidFill>
              </a:rPr>
              <a:t>процессы и продукты </a:t>
            </a:r>
            <a:r>
              <a:rPr lang="ru-RU" altLang="ru-RU" sz="2400" dirty="0" err="1">
                <a:solidFill>
                  <a:schemeClr val="tx1"/>
                </a:solidFill>
              </a:rPr>
              <a:t>некредитных</a:t>
            </a:r>
            <a:r>
              <a:rPr lang="ru-RU" altLang="ru-RU" sz="2400" dirty="0">
                <a:solidFill>
                  <a:schemeClr val="tx1"/>
                </a:solidFill>
              </a:rPr>
              <a:t> финансовых организаций (</a:t>
            </a:r>
            <a:r>
              <a:rPr lang="ru-RU" altLang="ru-RU" sz="2400" dirty="0" err="1">
                <a:solidFill>
                  <a:schemeClr val="tx1"/>
                </a:solidFill>
              </a:rPr>
              <a:t>микрозаймы</a:t>
            </a:r>
            <a:r>
              <a:rPr lang="ru-RU" altLang="ru-RU" sz="2400" dirty="0">
                <a:solidFill>
                  <a:schemeClr val="tx1"/>
                </a:solidFill>
              </a:rPr>
              <a:t>, страхование, НПФ и др.)</a:t>
            </a:r>
          </a:p>
        </p:txBody>
      </p:sp>
      <p:sp>
        <p:nvSpPr>
          <p:cNvPr id="47107" name="Line 5"/>
          <p:cNvSpPr>
            <a:spLocks noChangeShapeType="1"/>
          </p:cNvSpPr>
          <p:nvPr/>
        </p:nvSpPr>
        <p:spPr bwMode="auto">
          <a:xfrm>
            <a:off x="250825" y="1611313"/>
            <a:ext cx="8642350" cy="0"/>
          </a:xfrm>
          <a:prstGeom prst="line">
            <a:avLst/>
          </a:prstGeom>
          <a:noFill/>
          <a:ln w="57150" cmpd="thinThick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3995738" y="3902948"/>
            <a:ext cx="4824412" cy="2339102"/>
          </a:xfrm>
          <a:prstGeom prst="rect">
            <a:avLst/>
          </a:prstGeom>
          <a:ln>
            <a:noFill/>
          </a:ln>
          <a:effectLst>
            <a:glow rad="317500">
              <a:schemeClr val="bg1"/>
            </a:glow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ru-RU" altLang="ru-RU" sz="2600" b="1" dirty="0">
                <a:solidFill>
                  <a:srgbClr val="008000"/>
                </a:solidFill>
              </a:rPr>
              <a:t>Марат Данилович Кашапов 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ru-RU" altLang="ru-RU" sz="2200" b="1" dirty="0">
                <a:solidFill>
                  <a:srgbClr val="008000"/>
                </a:solidFill>
              </a:rPr>
              <a:t>председатель </a:t>
            </a:r>
            <a:r>
              <a:rPr lang="en-US" altLang="ru-RU" sz="2200" b="1" dirty="0">
                <a:solidFill>
                  <a:srgbClr val="008000"/>
                </a:solidFill>
              </a:rPr>
              <a:t/>
            </a:r>
            <a:br>
              <a:rPr lang="en-US" altLang="ru-RU" sz="2200" b="1" dirty="0">
                <a:solidFill>
                  <a:srgbClr val="008000"/>
                </a:solidFill>
              </a:rPr>
            </a:br>
            <a:r>
              <a:rPr lang="ru-RU" altLang="ru-RU" sz="2200" b="1" dirty="0">
                <a:solidFill>
                  <a:srgbClr val="008000"/>
                </a:solidFill>
              </a:rPr>
              <a:t>Национального банка Республики Башкортостан</a:t>
            </a:r>
            <a:br>
              <a:rPr lang="ru-RU" altLang="ru-RU" sz="2200" b="1" dirty="0">
                <a:solidFill>
                  <a:srgbClr val="008000"/>
                </a:solidFill>
              </a:rPr>
            </a:br>
            <a:r>
              <a:rPr lang="ru-RU" altLang="ru-RU" sz="2200" b="1" dirty="0">
                <a:solidFill>
                  <a:srgbClr val="008000"/>
                </a:solidFill>
              </a:rPr>
              <a:t>Центрального банка </a:t>
            </a:r>
          </a:p>
          <a:p>
            <a:pPr eaLnBrk="1" hangingPunct="1">
              <a:defRPr/>
            </a:pPr>
            <a:r>
              <a:rPr lang="ru-RU" altLang="ru-RU" sz="2200" b="1" dirty="0">
                <a:solidFill>
                  <a:srgbClr val="008000"/>
                </a:solidFill>
              </a:rPr>
              <a:t>Российской Федерации</a:t>
            </a:r>
          </a:p>
        </p:txBody>
      </p:sp>
      <p:sp>
        <p:nvSpPr>
          <p:cNvPr id="49157" name="AutoShape 2"/>
          <p:cNvSpPr>
            <a:spLocks noChangeArrowheads="1"/>
          </p:cNvSpPr>
          <p:nvPr/>
        </p:nvSpPr>
        <p:spPr bwMode="auto">
          <a:xfrm>
            <a:off x="179388" y="2349500"/>
            <a:ext cx="9144000" cy="2376488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4400" b="1">
                <a:solidFill>
                  <a:srgbClr val="0000FF"/>
                </a:solidFill>
              </a:rPr>
              <a:t>Благодарю за внимание!</a:t>
            </a:r>
            <a:r>
              <a:rPr lang="ru-RU" altLang="ru-RU" sz="4400" b="1">
                <a:solidFill>
                  <a:srgbClr val="006666"/>
                </a:solidFill>
              </a:rPr>
              <a:t> </a:t>
            </a:r>
            <a:br>
              <a:rPr lang="ru-RU" altLang="ru-RU" sz="4400" b="1">
                <a:solidFill>
                  <a:srgbClr val="006666"/>
                </a:solidFill>
              </a:rPr>
            </a:br>
            <a:endParaRPr lang="ru-RU" altLang="ru-RU" sz="4400" b="1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95338"/>
            <a:ext cx="9144000" cy="720725"/>
          </a:xfrm>
        </p:spPr>
        <p:txBody>
          <a:bodyPr/>
          <a:lstStyle/>
          <a:p>
            <a:pPr eaLnBrk="1" hangingPunct="1"/>
            <a:r>
              <a:rPr lang="ru-RU" sz="2600" b="1" smtClean="0">
                <a:solidFill>
                  <a:schemeClr val="tx1"/>
                </a:solidFill>
              </a:rPr>
              <a:t>Потенциал повышения доступности и качества банковских услуг в регионах</a:t>
            </a:r>
            <a:endParaRPr lang="ru-RU" altLang="ru-RU" sz="2600" b="1" smtClean="0">
              <a:solidFill>
                <a:schemeClr val="tx1"/>
              </a:solidFill>
            </a:endParaRPr>
          </a:p>
        </p:txBody>
      </p:sp>
      <p:sp>
        <p:nvSpPr>
          <p:cNvPr id="119812" name="Text Box 3"/>
          <p:cNvSpPr txBox="1">
            <a:spLocks noChangeArrowheads="1"/>
          </p:cNvSpPr>
          <p:nvPr/>
        </p:nvSpPr>
        <p:spPr bwMode="auto">
          <a:xfrm>
            <a:off x="214313" y="1989138"/>
            <a:ext cx="8715375" cy="3962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Ш"/>
              <a:defRPr/>
            </a:pPr>
            <a:r>
              <a:rPr lang="ru-RU" altLang="ru-RU" sz="2400" dirty="0" smtClean="0"/>
              <a:t>розничные платежные услуги </a:t>
            </a:r>
            <a:r>
              <a:rPr lang="en-US" altLang="ru-RU" sz="2400" dirty="0" smtClean="0"/>
              <a:t>  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Ш"/>
              <a:defRPr/>
            </a:pPr>
            <a:r>
              <a:rPr lang="ru-RU" sz="2400" dirty="0" smtClean="0"/>
              <a:t>предоставление </a:t>
            </a:r>
            <a:r>
              <a:rPr lang="ru-RU" sz="2400" dirty="0"/>
              <a:t>жилищных кредитов населению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Ш"/>
              <a:defRPr/>
            </a:pPr>
            <a:r>
              <a:rPr lang="ru-RU" sz="2400" dirty="0"/>
              <a:t>потребительское кредитование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Ш"/>
              <a:defRPr/>
            </a:pPr>
            <a:r>
              <a:rPr lang="ru-RU" sz="2400" dirty="0"/>
              <a:t>кредитование субъектов малого и среднего предпринимательства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Ш"/>
              <a:defRPr/>
            </a:pPr>
            <a:r>
              <a:rPr lang="ru-RU" sz="2400" dirty="0"/>
              <a:t>депозитные услуги населению </a:t>
            </a:r>
          </a:p>
        </p:txBody>
      </p:sp>
      <p:sp>
        <p:nvSpPr>
          <p:cNvPr id="31747" name="Line 5"/>
          <p:cNvSpPr>
            <a:spLocks noChangeShapeType="1"/>
          </p:cNvSpPr>
          <p:nvPr/>
        </p:nvSpPr>
        <p:spPr bwMode="auto">
          <a:xfrm>
            <a:off x="250825" y="1611313"/>
            <a:ext cx="8642350" cy="0"/>
          </a:xfrm>
          <a:prstGeom prst="line">
            <a:avLst/>
          </a:prstGeom>
          <a:noFill/>
          <a:ln w="57150" cmpd="thinThick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908050"/>
            <a:ext cx="9091613" cy="504825"/>
          </a:xfrm>
        </p:spPr>
        <p:txBody>
          <a:bodyPr/>
          <a:lstStyle/>
          <a:p>
            <a:r>
              <a:rPr lang="ru-RU" altLang="ru-RU" sz="2600" b="1" smtClean="0"/>
              <a:t>Доступность розничной платежной инфраструктуры</a:t>
            </a:r>
            <a:r>
              <a:rPr lang="ru-RU" altLang="ru-RU" sz="2300" b="1" smtClean="0"/>
              <a:t/>
            </a:r>
            <a:br>
              <a:rPr lang="ru-RU" altLang="ru-RU" sz="2300" b="1" smtClean="0"/>
            </a:br>
            <a:r>
              <a:rPr lang="ru-RU" altLang="ru-RU" sz="2000" b="1" smtClean="0"/>
              <a:t>(по странам)</a:t>
            </a:r>
          </a:p>
        </p:txBody>
      </p:sp>
      <p:sp>
        <p:nvSpPr>
          <p:cNvPr id="33794" name="Rectangle 6"/>
          <p:cNvSpPr>
            <a:spLocks noChangeArrowheads="1"/>
          </p:cNvSpPr>
          <p:nvPr/>
        </p:nvSpPr>
        <p:spPr bwMode="auto">
          <a:xfrm>
            <a:off x="-52388" y="54292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3795" name="Rectangle 9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3796" name="Rectangle 11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250825" y="1573213"/>
            <a:ext cx="8642350" cy="0"/>
          </a:xfrm>
          <a:prstGeom prst="line">
            <a:avLst/>
          </a:prstGeom>
          <a:noFill/>
          <a:ln w="57150" cmpd="thinThick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50825" y="5881688"/>
            <a:ext cx="8713788" cy="8032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u="sng" dirty="0" smtClean="0">
                <a:solidFill>
                  <a:srgbClr val="FF0000"/>
                </a:solidFill>
              </a:rPr>
              <a:t>Проблема:</a:t>
            </a:r>
            <a:r>
              <a:rPr lang="ru-RU" altLang="ru-RU" b="1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Ш"/>
              <a:defRPr/>
            </a:pPr>
            <a:r>
              <a:rPr lang="ru-RU" altLang="ru-RU" sz="1550" dirty="0" smtClean="0"/>
              <a:t>существенное </a:t>
            </a:r>
            <a:r>
              <a:rPr lang="ru-RU" altLang="ru-RU" sz="1550" dirty="0"/>
              <a:t>отставание России от </a:t>
            </a:r>
            <a:r>
              <a:rPr lang="ru-RU" altLang="ru-RU" sz="1550" dirty="0" smtClean="0"/>
              <a:t>других </a:t>
            </a:r>
            <a:r>
              <a:rPr lang="ru-RU" altLang="ru-RU" sz="1550" dirty="0"/>
              <a:t>стран по обеспеченности </a:t>
            </a:r>
            <a:r>
              <a:rPr lang="ru-RU" altLang="ru-RU" sz="1550" dirty="0" smtClean="0"/>
              <a:t>POS-терминалами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ru-RU" altLang="ru-RU" sz="8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73238"/>
            <a:ext cx="4268788" cy="37861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1225" y="1758950"/>
            <a:ext cx="4232275" cy="3800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33801" name="TextBox 1"/>
          <p:cNvSpPr txBox="1">
            <a:spLocks noChangeArrowheads="1"/>
          </p:cNvSpPr>
          <p:nvPr/>
        </p:nvSpPr>
        <p:spPr bwMode="auto">
          <a:xfrm>
            <a:off x="2195513" y="5607050"/>
            <a:ext cx="6697662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 u="sng"/>
              <a:t>Источник:</a:t>
            </a:r>
            <a:r>
              <a:rPr lang="ru-RU" sz="1200" i="1"/>
              <a:t> Издание Банка России «Платежные и расчетные системы», выпуск 41, 2013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7075"/>
            <a:ext cx="9144000" cy="777875"/>
          </a:xfrm>
        </p:spPr>
        <p:txBody>
          <a:bodyPr/>
          <a:lstStyle/>
          <a:p>
            <a:r>
              <a:rPr lang="ru-RU" altLang="ru-RU" sz="2600" b="1" smtClean="0"/>
              <a:t>Доступность розничной платежной инфраструктуры </a:t>
            </a:r>
            <a:br>
              <a:rPr lang="ru-RU" altLang="ru-RU" sz="2600" b="1" smtClean="0"/>
            </a:br>
            <a:r>
              <a:rPr lang="ru-RU" altLang="ru-RU" sz="2000" b="1" smtClean="0"/>
              <a:t>(на примере Республики Башкортостан)</a:t>
            </a:r>
          </a:p>
        </p:txBody>
      </p:sp>
      <p:sp>
        <p:nvSpPr>
          <p:cNvPr id="34818" name="Line 5"/>
          <p:cNvSpPr>
            <a:spLocks noChangeShapeType="1"/>
          </p:cNvSpPr>
          <p:nvPr/>
        </p:nvSpPr>
        <p:spPr bwMode="auto">
          <a:xfrm>
            <a:off x="250825" y="1546225"/>
            <a:ext cx="8642350" cy="0"/>
          </a:xfrm>
          <a:prstGeom prst="line">
            <a:avLst/>
          </a:prstGeom>
          <a:noFill/>
          <a:ln w="57150" cmpd="thinThick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14313" y="5562600"/>
            <a:ext cx="8715375" cy="115411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u="sng" dirty="0" smtClean="0">
                <a:solidFill>
                  <a:srgbClr val="FF0000"/>
                </a:solidFill>
              </a:rPr>
              <a:t>Проблема:</a:t>
            </a:r>
            <a:r>
              <a:rPr lang="ru-RU" altLang="ru-RU" b="1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Ш"/>
              <a:defRPr/>
            </a:pPr>
            <a:r>
              <a:rPr lang="ru-RU" altLang="ru-RU" sz="1550" dirty="0" smtClean="0"/>
              <a:t>существенная </a:t>
            </a:r>
            <a:r>
              <a:rPr lang="ru-RU" altLang="ru-RU" sz="1550" dirty="0"/>
              <a:t>диспропорция в обеспеченности розничной платежной инфраструктурой в городах и районах республики (20% всех устройств для осуществления розничных платежей установлено в сельских районах, где проживает 40% населения) </a:t>
            </a:r>
            <a:endParaRPr lang="ru-RU" altLang="ru-RU" sz="800" dirty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ru-RU" altLang="ru-RU" sz="1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713" y="1717675"/>
            <a:ext cx="7394575" cy="33924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633413" y="5145088"/>
            <a:ext cx="7635875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i="1" u="sng"/>
              <a:t>Источник:</a:t>
            </a:r>
            <a:r>
              <a:rPr lang="ru-RU" sz="1200" i="1"/>
              <a:t> Национальный банк Республики Башкортостан, </a:t>
            </a:r>
          </a:p>
          <a:p>
            <a:pPr algn="r"/>
            <a:r>
              <a:rPr lang="ru-RU" sz="1200" i="1"/>
              <a:t>результаты единовременного обследования кредитных организаций на 01.01.2014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8350"/>
            <a:ext cx="9144000" cy="431800"/>
          </a:xfrm>
        </p:spPr>
        <p:txBody>
          <a:bodyPr/>
          <a:lstStyle/>
          <a:p>
            <a:r>
              <a:rPr lang="ru-RU" altLang="ru-RU" sz="2400" b="1" smtClean="0"/>
              <a:t>Повышение доступности розничных платежных услуг</a:t>
            </a:r>
          </a:p>
        </p:txBody>
      </p:sp>
      <p:sp>
        <p:nvSpPr>
          <p:cNvPr id="35842" name="Rectangle 46"/>
          <p:cNvSpPr>
            <a:spLocks noChangeArrowheads="1"/>
          </p:cNvSpPr>
          <p:nvPr/>
        </p:nvSpPr>
        <p:spPr bwMode="auto">
          <a:xfrm>
            <a:off x="0" y="1219200"/>
            <a:ext cx="9144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100" b="1">
                <a:solidFill>
                  <a:srgbClr val="0000CC"/>
                </a:solidFill>
              </a:rPr>
              <a:t>Проект «Региональная платежная система» (РПС)</a:t>
            </a:r>
            <a:endParaRPr lang="ru-RU" altLang="ru-RU" sz="2100">
              <a:solidFill>
                <a:srgbClr val="0000CC"/>
              </a:solidFill>
            </a:endParaRPr>
          </a:p>
        </p:txBody>
      </p:sp>
      <p:sp>
        <p:nvSpPr>
          <p:cNvPr id="35843" name="Line 5"/>
          <p:cNvSpPr>
            <a:spLocks noChangeShapeType="1"/>
          </p:cNvSpPr>
          <p:nvPr/>
        </p:nvSpPr>
        <p:spPr bwMode="auto">
          <a:xfrm>
            <a:off x="250825" y="1217613"/>
            <a:ext cx="8642350" cy="0"/>
          </a:xfrm>
          <a:prstGeom prst="line">
            <a:avLst/>
          </a:prstGeom>
          <a:noFill/>
          <a:ln w="57150" cmpd="thinThick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77825" y="5251450"/>
            <a:ext cx="8280400" cy="14398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defRPr/>
            </a:pPr>
            <a:endParaRPr lang="ru-RU" altLang="ru-RU" sz="800" b="1" dirty="0">
              <a:solidFill>
                <a:srgbClr val="0000CC"/>
              </a:solidFill>
            </a:endParaRPr>
          </a:p>
          <a:p>
            <a:pPr marL="342900" indent="-342900">
              <a:lnSpc>
                <a:spcPct val="80000"/>
              </a:lnSpc>
              <a:defRPr/>
            </a:pPr>
            <a:r>
              <a:rPr lang="ru-RU" altLang="ru-RU" sz="1400" b="1" dirty="0">
                <a:solidFill>
                  <a:srgbClr val="0000CC"/>
                </a:solidFill>
              </a:rPr>
              <a:t>Задачи проекта:</a:t>
            </a:r>
          </a:p>
          <a:p>
            <a:pPr marL="342900" indent="-342900">
              <a:spcBef>
                <a:spcPts val="0"/>
              </a:spcBef>
              <a:buClr>
                <a:srgbClr val="0000CC"/>
              </a:buClr>
              <a:buFont typeface="Wingdings" pitchFamily="2" charset="2"/>
              <a:buChar char="Ø"/>
              <a:defRPr/>
            </a:pPr>
            <a:r>
              <a:rPr lang="ru-RU" altLang="ru-RU" sz="1400" dirty="0">
                <a:solidFill>
                  <a:schemeClr val="tx1"/>
                </a:solidFill>
              </a:rPr>
              <a:t>объединение участников в единое платежное и информационное пространство</a:t>
            </a:r>
          </a:p>
          <a:p>
            <a:pPr marL="342900" indent="-342900">
              <a:spcBef>
                <a:spcPts val="0"/>
              </a:spcBef>
              <a:buClr>
                <a:srgbClr val="0000CC"/>
              </a:buClr>
              <a:buFont typeface="Wingdings" pitchFamily="2" charset="2"/>
              <a:buChar char="Ø"/>
              <a:defRPr/>
            </a:pPr>
            <a:r>
              <a:rPr lang="ru-RU" altLang="ru-RU" sz="1400" dirty="0">
                <a:solidFill>
                  <a:schemeClr val="tx1"/>
                </a:solidFill>
              </a:rPr>
              <a:t>расширение каналов и географии предоставления платежных услуг</a:t>
            </a:r>
            <a:endParaRPr lang="en-US" altLang="ru-RU" sz="14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buClr>
                <a:srgbClr val="0000CC"/>
              </a:buClr>
              <a:buFont typeface="Wingdings" pitchFamily="2" charset="2"/>
              <a:buChar char="Ø"/>
              <a:defRPr/>
            </a:pPr>
            <a:r>
              <a:rPr lang="ru-RU" altLang="ru-RU" sz="1400" dirty="0">
                <a:solidFill>
                  <a:schemeClr val="tx1"/>
                </a:solidFill>
              </a:rPr>
              <a:t>интеграция платежных сервисов с государственными информационными системами</a:t>
            </a:r>
            <a:endParaRPr lang="ru-RU" altLang="ru-RU" sz="1400" dirty="0">
              <a:solidFill>
                <a:srgbClr val="FF3300"/>
              </a:solidFill>
            </a:endParaRPr>
          </a:p>
          <a:p>
            <a:pPr marL="342900" indent="-342900">
              <a:spcBef>
                <a:spcPts val="0"/>
              </a:spcBef>
              <a:buClr>
                <a:srgbClr val="0000CC"/>
              </a:buClr>
              <a:buFont typeface="Wingdings" pitchFamily="2" charset="2"/>
              <a:buChar char="Ø"/>
              <a:defRPr/>
            </a:pPr>
            <a:r>
              <a:rPr lang="ru-RU" altLang="ru-RU" sz="1400" dirty="0">
                <a:solidFill>
                  <a:schemeClr val="tx1"/>
                </a:solidFill>
              </a:rPr>
              <a:t>оптимизация расходов пользователей и участников РПС</a:t>
            </a:r>
          </a:p>
          <a:p>
            <a:pPr marL="342900" indent="-342900">
              <a:spcBef>
                <a:spcPts val="0"/>
              </a:spcBef>
              <a:buClr>
                <a:srgbClr val="0000CC"/>
              </a:buClr>
              <a:buFont typeface="Wingdings" pitchFamily="2" charset="2"/>
              <a:buChar char="Ø"/>
              <a:defRPr/>
            </a:pPr>
            <a:r>
              <a:rPr lang="ru-RU" altLang="ru-RU" sz="1400" dirty="0">
                <a:solidFill>
                  <a:schemeClr val="tx1"/>
                </a:solidFill>
              </a:rPr>
              <a:t>повышение лояльности потребителей платежных услуг</a:t>
            </a:r>
          </a:p>
        </p:txBody>
      </p:sp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7938" y="1614488"/>
            <a:ext cx="658812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Box 6"/>
          <p:cNvSpPr txBox="1">
            <a:spLocks noChangeArrowheads="1"/>
          </p:cNvSpPr>
          <p:nvPr/>
        </p:nvSpPr>
        <p:spPr bwMode="auto">
          <a:xfrm>
            <a:off x="377825" y="4702175"/>
            <a:ext cx="82804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 u="sng">
                <a:solidFill>
                  <a:srgbClr val="FF0000"/>
                </a:solidFill>
              </a:rPr>
              <a:t>Стадия реализации проекта:</a:t>
            </a:r>
            <a:r>
              <a:rPr lang="ru-RU" sz="1400" i="1"/>
              <a:t> </a:t>
            </a:r>
          </a:p>
          <a:p>
            <a:r>
              <a:rPr lang="ru-RU" sz="1400" i="1"/>
              <a:t>разработан пакет документов для регистрации платежной системы в Банке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812088" y="4003675"/>
            <a:ext cx="1012825" cy="914400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defPPr>
              <a:defRPr lang="ru-RU"/>
            </a:defPPr>
            <a:lvl1pPr algn="ctr" eaLnBrk="1" hangingPunct="1">
              <a:defRPr>
                <a:solidFill>
                  <a:srgbClr val="00206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5350" b="1" dirty="0" smtClean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95338"/>
            <a:ext cx="9144000" cy="720725"/>
          </a:xfrm>
        </p:spPr>
        <p:txBody>
          <a:bodyPr/>
          <a:lstStyle/>
          <a:p>
            <a:pPr eaLnBrk="1" hangingPunct="1"/>
            <a:r>
              <a:rPr lang="ru-RU" altLang="ru-RU" sz="2600" b="1" smtClean="0">
                <a:solidFill>
                  <a:schemeClr val="tx1"/>
                </a:solidFill>
              </a:rPr>
              <a:t>Повышение доступности </a:t>
            </a:r>
            <a:r>
              <a:rPr lang="en-US" altLang="ru-RU" sz="2600" b="1" smtClean="0">
                <a:solidFill>
                  <a:schemeClr val="tx1"/>
                </a:solidFill>
              </a:rPr>
              <a:t/>
            </a:r>
            <a:br>
              <a:rPr lang="en-US" altLang="ru-RU" sz="2600" b="1" smtClean="0">
                <a:solidFill>
                  <a:schemeClr val="tx1"/>
                </a:solidFill>
              </a:rPr>
            </a:br>
            <a:r>
              <a:rPr lang="ru-RU" altLang="ru-RU" sz="2600" b="1" smtClean="0">
                <a:solidFill>
                  <a:schemeClr val="tx1"/>
                </a:solidFill>
              </a:rPr>
              <a:t>ипотечного жилищного кредитования</a:t>
            </a:r>
          </a:p>
        </p:txBody>
      </p:sp>
      <p:sp>
        <p:nvSpPr>
          <p:cNvPr id="119812" name="Text Box 3"/>
          <p:cNvSpPr txBox="1">
            <a:spLocks noChangeArrowheads="1"/>
          </p:cNvSpPr>
          <p:nvPr/>
        </p:nvSpPr>
        <p:spPr bwMode="auto">
          <a:xfrm>
            <a:off x="195263" y="4002088"/>
            <a:ext cx="7616825" cy="915987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rgbClr val="002060"/>
                </a:solidFill>
              </a:rPr>
              <a:t>Для содействия решению жилищной проблемы требуется внедрение действенных механизмов, обеспечивающих снижение процентной ставки и повышение объемов ввода жилья эконом-класса</a:t>
            </a:r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>
            <a:off x="250825" y="1584325"/>
            <a:ext cx="8642350" cy="0"/>
          </a:xfrm>
          <a:prstGeom prst="line">
            <a:avLst/>
          </a:prstGeom>
          <a:noFill/>
          <a:ln w="57150" cmpd="thinThick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22250" y="1700213"/>
            <a:ext cx="8602663" cy="200183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2000" b="1" u="sng" dirty="0">
                <a:solidFill>
                  <a:srgbClr val="FF0000"/>
                </a:solidFill>
                <a:latin typeface="Arial" pitchFamily="34" charset="0"/>
              </a:rPr>
              <a:t>Факторы, осложняющие развитие ипотечного кредитования: </a:t>
            </a:r>
          </a:p>
          <a:p>
            <a:pPr algn="just" eaLnBrk="1" hangingPunct="1">
              <a:defRPr/>
            </a:pPr>
            <a:endParaRPr lang="ru-RU" altLang="ru-RU" sz="400" b="1" dirty="0" smtClean="0"/>
          </a:p>
          <a:p>
            <a:pPr marL="342900" indent="-342900"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Ш"/>
              <a:defRPr/>
            </a:pPr>
            <a:r>
              <a:rPr lang="ru-RU" altLang="ru-RU" sz="1600" dirty="0" smtClean="0">
                <a:latin typeface="Arial" pitchFamily="34" charset="0"/>
              </a:rPr>
              <a:t>сохраняющиеся </a:t>
            </a:r>
            <a:r>
              <a:rPr lang="ru-RU" altLang="ru-RU" sz="1600" dirty="0">
                <a:latin typeface="Arial" pitchFamily="34" charset="0"/>
              </a:rPr>
              <a:t>высокие уровни </a:t>
            </a:r>
            <a:r>
              <a:rPr lang="ru-RU" altLang="ru-RU" sz="1600" dirty="0" smtClean="0">
                <a:latin typeface="Arial" pitchFamily="34" charset="0"/>
              </a:rPr>
              <a:t>себестоимости </a:t>
            </a:r>
            <a:r>
              <a:rPr lang="ru-RU" altLang="ru-RU" sz="1600" dirty="0">
                <a:latin typeface="Arial" pitchFamily="34" charset="0"/>
              </a:rPr>
              <a:t>жилья и </a:t>
            </a:r>
            <a:r>
              <a:rPr lang="ru-RU" altLang="ru-RU" sz="1600" dirty="0" smtClean="0">
                <a:latin typeface="Arial" pitchFamily="34" charset="0"/>
              </a:rPr>
              <a:t>ипотечных </a:t>
            </a:r>
            <a:r>
              <a:rPr lang="ru-RU" altLang="ru-RU" sz="1600" dirty="0">
                <a:latin typeface="Arial" pitchFamily="34" charset="0"/>
              </a:rPr>
              <a:t>ставок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Ш"/>
              <a:defRPr/>
            </a:pPr>
            <a:r>
              <a:rPr lang="ru-RU" altLang="ru-RU" sz="1600" dirty="0" smtClean="0">
                <a:latin typeface="Arial" pitchFamily="34" charset="0"/>
              </a:rPr>
              <a:t>дефицит долгосрочных </a:t>
            </a:r>
            <a:r>
              <a:rPr lang="ru-RU" altLang="ru-RU" sz="1600" dirty="0">
                <a:latin typeface="Arial" pitchFamily="34" charset="0"/>
              </a:rPr>
              <a:t>ресурсов у банков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Ш"/>
              <a:defRPr/>
            </a:pPr>
            <a:r>
              <a:rPr lang="ru-RU" altLang="ru-RU" sz="1600" dirty="0" smtClean="0">
                <a:latin typeface="Arial" pitchFamily="34" charset="0"/>
              </a:rPr>
              <a:t>нехватка строящегося жилья </a:t>
            </a:r>
            <a:r>
              <a:rPr lang="ru-RU" altLang="ru-RU" sz="1600" dirty="0">
                <a:latin typeface="Arial" pitchFamily="34" charset="0"/>
              </a:rPr>
              <a:t>экономического класса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Ш"/>
              <a:defRPr/>
            </a:pPr>
            <a:r>
              <a:rPr lang="ru-RU" altLang="ru-RU" sz="1600" dirty="0" smtClean="0">
                <a:latin typeface="Arial" pitchFamily="34" charset="0"/>
              </a:rPr>
              <a:t>отсутствие </a:t>
            </a:r>
            <a:r>
              <a:rPr lang="ru-RU" altLang="ru-RU" sz="1600" dirty="0">
                <a:latin typeface="Arial" pitchFamily="34" charset="0"/>
              </a:rPr>
              <a:t>у населения устойчивых моделей сберегательного и кредитного поведения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5263" y="5324475"/>
            <a:ext cx="8629650" cy="1200150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rgbClr val="002060"/>
                </a:solidFill>
              </a:rPr>
              <a:t>Краснодарский край, Ростовская область, Республика Башкортостан и ряд других регионов для решения вышеперечисленных задач приступили к внедрению ипотечно-накопительных программ на принципах системы жилищных строительных сбережений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4281488" y="4926013"/>
            <a:ext cx="431800" cy="38417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ChangeArrowheads="1"/>
          </p:cNvSpPr>
          <p:nvPr/>
        </p:nvSpPr>
        <p:spPr bwMode="auto">
          <a:xfrm>
            <a:off x="0" y="765175"/>
            <a:ext cx="9144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300" b="1">
                <a:solidFill>
                  <a:srgbClr val="000000"/>
                </a:solidFill>
              </a:rPr>
              <a:t>Программа жилстройсбережений Республики Башкортостан</a:t>
            </a:r>
          </a:p>
        </p:txBody>
      </p:sp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755650" y="6069013"/>
            <a:ext cx="7400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/>
              <a:t>* с учетом бюджетной премии (субсидии) – 30% от ежемесячного взноса во вклад, но не более </a:t>
            </a:r>
          </a:p>
          <a:p>
            <a:r>
              <a:rPr lang="ru-RU" altLang="ru-RU" sz="1200"/>
              <a:t>36 тыс. руб. в год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289050"/>
            <a:ext cx="74009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194175"/>
            <a:ext cx="7400925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250825" y="1181100"/>
            <a:ext cx="8642350" cy="0"/>
          </a:xfrm>
          <a:prstGeom prst="line">
            <a:avLst/>
          </a:prstGeom>
          <a:noFill/>
          <a:ln w="57150" cmpd="thinThick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73F70C6-341F-409C-9C28-3CCF22EE18EE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93675" y="3603625"/>
            <a:ext cx="8713788" cy="289401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ru-RU" altLang="ru-RU" b="1" u="sng" dirty="0">
                <a:solidFill>
                  <a:srgbClr val="FF0000"/>
                </a:solidFill>
              </a:rPr>
              <a:t>Возможности развития системы жилстройсбережений и новые вызовы: 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600" dirty="0">
                <a:solidFill>
                  <a:schemeClr val="tx1"/>
                </a:solidFill>
              </a:rPr>
              <a:t>увеличение количества банков-участников (улучшение накопительно-кредитных продуктов в результате конкуренции, с одной стороны, и риски финансового состояния банков – с другой)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600" dirty="0">
                <a:solidFill>
                  <a:schemeClr val="tx1"/>
                </a:solidFill>
              </a:rPr>
              <a:t>увязка системы жилстройсбережений с программой строительства жилья эконом-класса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600" dirty="0">
                <a:solidFill>
                  <a:schemeClr val="tx1"/>
                </a:solidFill>
              </a:rPr>
              <a:t>необходимость законодательного регулирования (страховое покрытие долгосрочных вкладов свыше 700 тыс. руб., статус безотзывных депозитов, уточнение налоговых льгот и т.д.)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600" dirty="0">
                <a:solidFill>
                  <a:schemeClr val="tx1"/>
                </a:solidFill>
              </a:rPr>
              <a:t>перспектива тиражирования системы по другим регионам и стране в целом</a:t>
            </a: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0" y="765175"/>
            <a:ext cx="9144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300" b="1">
                <a:solidFill>
                  <a:srgbClr val="000000"/>
                </a:solidFill>
              </a:rPr>
              <a:t>Программа жилстройсбережений Республики Башкортостан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93675" y="1341438"/>
            <a:ext cx="8713788" cy="201453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u="sng" dirty="0" smtClean="0">
                <a:solidFill>
                  <a:srgbClr val="0000CC"/>
                </a:solidFill>
              </a:rPr>
              <a:t>Первые </a:t>
            </a:r>
            <a:r>
              <a:rPr lang="ru-RU" altLang="ru-RU" sz="2000" b="1" u="sng" dirty="0">
                <a:solidFill>
                  <a:srgbClr val="0000CC"/>
                </a:solidFill>
              </a:rPr>
              <a:t>результаты </a:t>
            </a:r>
            <a:r>
              <a:rPr lang="ru-RU" altLang="ru-RU" sz="2000" b="1" u="sng" dirty="0" smtClean="0">
                <a:solidFill>
                  <a:srgbClr val="0000CC"/>
                </a:solidFill>
              </a:rPr>
              <a:t>реализации программы </a:t>
            </a:r>
            <a:r>
              <a:rPr lang="ru-RU" altLang="ru-RU" sz="2000" b="1" u="sng" dirty="0">
                <a:solidFill>
                  <a:srgbClr val="0000CC"/>
                </a:solidFill>
              </a:rPr>
              <a:t>(с 01.04.2014</a:t>
            </a:r>
            <a:r>
              <a:rPr lang="ru-RU" altLang="ru-RU" sz="2000" b="1" u="sng" dirty="0" smtClean="0">
                <a:solidFill>
                  <a:srgbClr val="0000CC"/>
                </a:solidFill>
              </a:rPr>
              <a:t>):</a:t>
            </a:r>
            <a:r>
              <a:rPr lang="ru-RU" altLang="ru-RU" sz="2000" b="1" dirty="0" smtClean="0">
                <a:solidFill>
                  <a:srgbClr val="0000CC"/>
                </a:solidFill>
              </a:rPr>
              <a:t> </a:t>
            </a:r>
          </a:p>
          <a:p>
            <a:pPr marL="285750" indent="-285750" algn="just" eaLnBrk="1" hangingPunct="1"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600" dirty="0">
                <a:latin typeface="Arial" charset="0"/>
              </a:rPr>
              <a:t>количество участвующих банков – 1 (ОАО «Сбербанк России»)</a:t>
            </a:r>
          </a:p>
          <a:p>
            <a:pPr marL="285750" indent="-285750" algn="just" eaLnBrk="1" hangingPunct="1"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600" dirty="0">
                <a:latin typeface="Arial" charset="0"/>
              </a:rPr>
              <a:t>количество банков, подавших заявки на участие – 8</a:t>
            </a:r>
          </a:p>
          <a:p>
            <a:pPr marL="285750" indent="-285750" algn="just" eaLnBrk="1" hangingPunct="1"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600" dirty="0">
                <a:latin typeface="Arial" charset="0"/>
              </a:rPr>
              <a:t>количество поданных заявлений от граждан </a:t>
            </a:r>
            <a:r>
              <a:rPr lang="ru-RU" altLang="ru-RU" sz="1600" dirty="0" smtClean="0">
                <a:latin typeface="Arial" charset="0"/>
              </a:rPr>
              <a:t>– более 6,7 тыс. </a:t>
            </a:r>
            <a:r>
              <a:rPr lang="ru-RU" altLang="ru-RU" sz="1600" dirty="0">
                <a:latin typeface="Arial" charset="0"/>
              </a:rPr>
              <a:t>шт.</a:t>
            </a:r>
          </a:p>
          <a:p>
            <a:pPr marL="285750" indent="-285750" algn="just" eaLnBrk="1" hangingPunct="1"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600" dirty="0">
                <a:latin typeface="Arial" charset="0"/>
              </a:rPr>
              <a:t>оформлено вкладов </a:t>
            </a:r>
            <a:r>
              <a:rPr lang="ru-RU" altLang="ru-RU" sz="1600" dirty="0" smtClean="0">
                <a:latin typeface="Arial" charset="0"/>
              </a:rPr>
              <a:t>– более 4,5 тыс. шт</a:t>
            </a:r>
            <a:r>
              <a:rPr lang="ru-RU" altLang="ru-RU" sz="1600" dirty="0">
                <a:latin typeface="Arial" charset="0"/>
              </a:rPr>
              <a:t>.</a:t>
            </a:r>
          </a:p>
          <a:p>
            <a:pPr marL="285750" indent="-285750" algn="just" eaLnBrk="1" hangingPunct="1"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600" dirty="0" smtClean="0">
                <a:latin typeface="Arial" charset="0"/>
              </a:rPr>
              <a:t>прогноз средств </a:t>
            </a:r>
            <a:r>
              <a:rPr lang="ru-RU" altLang="ru-RU" sz="1600" dirty="0">
                <a:latin typeface="Arial" charset="0"/>
              </a:rPr>
              <a:t>на </a:t>
            </a:r>
            <a:r>
              <a:rPr lang="ru-RU" altLang="ru-RU" sz="1600" dirty="0" smtClean="0">
                <a:latin typeface="Arial" charset="0"/>
              </a:rPr>
              <a:t>открытых вкладах </a:t>
            </a:r>
            <a:r>
              <a:rPr lang="ru-RU" altLang="ru-RU" sz="1600" dirty="0">
                <a:latin typeface="Arial" charset="0"/>
              </a:rPr>
              <a:t>на конец года – </a:t>
            </a:r>
            <a:r>
              <a:rPr lang="ru-RU" altLang="ru-RU" sz="1600" dirty="0" smtClean="0">
                <a:latin typeface="Arial" charset="0"/>
              </a:rPr>
              <a:t>236,3 </a:t>
            </a:r>
            <a:r>
              <a:rPr lang="ru-RU" altLang="ru-RU" sz="1600" dirty="0">
                <a:latin typeface="Arial" charset="0"/>
              </a:rPr>
              <a:t>млн руб.</a:t>
            </a:r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250825" y="1181100"/>
            <a:ext cx="8642350" cy="0"/>
          </a:xfrm>
          <a:prstGeom prst="line">
            <a:avLst/>
          </a:prstGeom>
          <a:noFill/>
          <a:ln w="57150" cmpd="thinThick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77875"/>
            <a:ext cx="9144000" cy="649288"/>
          </a:xfrm>
        </p:spPr>
        <p:txBody>
          <a:bodyPr/>
          <a:lstStyle/>
          <a:p>
            <a:pPr eaLnBrk="1" hangingPunct="1"/>
            <a:r>
              <a:rPr lang="ru-RU" altLang="ru-RU" sz="2300" b="1" smtClean="0">
                <a:solidFill>
                  <a:schemeClr val="tx1"/>
                </a:solidFill>
              </a:rPr>
              <a:t>Механизмы реструктуризации задолженности </a:t>
            </a:r>
            <a:br>
              <a:rPr lang="ru-RU" altLang="ru-RU" sz="2300" b="1" smtClean="0">
                <a:solidFill>
                  <a:schemeClr val="tx1"/>
                </a:solidFill>
              </a:rPr>
            </a:br>
            <a:r>
              <a:rPr lang="ru-RU" altLang="ru-RU" sz="2300" b="1" smtClean="0">
                <a:solidFill>
                  <a:schemeClr val="tx1"/>
                </a:solidFill>
              </a:rPr>
              <a:t>физических лиц по кредитам</a:t>
            </a:r>
            <a:endParaRPr lang="ru-RU" altLang="ru-RU" sz="2300" smtClean="0">
              <a:solidFill>
                <a:schemeClr val="tx1"/>
              </a:solidFill>
            </a:endParaRPr>
          </a:p>
        </p:txBody>
      </p:sp>
      <p:sp>
        <p:nvSpPr>
          <p:cNvPr id="117764" name="Text Box 3"/>
          <p:cNvSpPr txBox="1">
            <a:spLocks noChangeArrowheads="1"/>
          </p:cNvSpPr>
          <p:nvPr/>
        </p:nvSpPr>
        <p:spPr bwMode="auto">
          <a:xfrm>
            <a:off x="109538" y="1633538"/>
            <a:ext cx="8928100" cy="36544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defRPr/>
            </a:pPr>
            <a:r>
              <a:rPr lang="ru-RU" altLang="ru-RU" b="1" dirty="0">
                <a:solidFill>
                  <a:srgbClr val="0000CC"/>
                </a:solidFill>
              </a:rPr>
              <a:t>Предпосылки для разработки стандартов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Clr>
                <a:srgbClr val="0000CC"/>
              </a:buClr>
              <a:buFont typeface="Wingdings" pitchFamily="2" charset="2"/>
              <a:buChar char="Ø"/>
              <a:defRPr/>
            </a:pPr>
            <a:r>
              <a:rPr lang="ru-RU" altLang="ru-RU" sz="1600" dirty="0">
                <a:solidFill>
                  <a:schemeClr val="tx1"/>
                </a:solidFill>
              </a:rPr>
              <a:t>р</a:t>
            </a:r>
            <a:r>
              <a:rPr lang="ru-RU" sz="1600" dirty="0">
                <a:solidFill>
                  <a:schemeClr val="tx1"/>
                </a:solidFill>
              </a:rPr>
              <a:t>ост просроченной задолженности и кредитной нагрузки у многих заемщиков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Clr>
                <a:srgbClr val="0000CC"/>
              </a:buCl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tx1"/>
                </a:solidFill>
              </a:rPr>
              <a:t>рост обращений граждан с просьбой о помощи в реструктуризации кредитов в госорганы, Банк России, к Финансовому омбудсмену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Clr>
                <a:srgbClr val="0000CC"/>
              </a:buCl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tx1"/>
                </a:solidFill>
              </a:rPr>
              <a:t>Федеральный закон от 21.12.2013 №353-ФЗ «О потребительском кредите (займе)» не регламентирует вопросы реструктуризации кредитов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Clr>
                <a:srgbClr val="0000CC"/>
              </a:buCl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tx1"/>
                </a:solidFill>
              </a:rPr>
              <a:t>Необходимость перехода банков к социально-ответственному ведению бизнеса и возврата доверия заемщиков к своим кредиторам</a:t>
            </a:r>
            <a:endParaRPr lang="ru-RU" altLang="ru-RU" sz="16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Clr>
                <a:srgbClr val="0000CC"/>
              </a:buClr>
              <a:buFont typeface="Wingdings" pitchFamily="2" charset="2"/>
              <a:buNone/>
              <a:defRPr/>
            </a:pPr>
            <a:r>
              <a:rPr lang="ru-RU" altLang="ru-RU" b="1" dirty="0">
                <a:solidFill>
                  <a:srgbClr val="0000CC"/>
                </a:solidFill>
              </a:rPr>
              <a:t>Содержание стандартов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Clr>
                <a:srgbClr val="0000CC"/>
              </a:buClr>
              <a:buFont typeface="Wingdings" pitchFamily="2" charset="2"/>
              <a:buChar char="Ø"/>
              <a:defRPr/>
            </a:pPr>
            <a:r>
              <a:rPr lang="ru-RU" altLang="ru-RU" sz="1600" dirty="0">
                <a:solidFill>
                  <a:schemeClr val="tx1"/>
                </a:solidFill>
              </a:rPr>
              <a:t>общие принципы и процедура реструктуризации задолженности кредитов физических лиц в кредитной организации (стандарт процесса)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Clr>
                <a:srgbClr val="0000CC"/>
              </a:buClr>
              <a:buFont typeface="Wingdings" pitchFamily="2" charset="2"/>
              <a:buChar char="Ø"/>
              <a:defRPr/>
            </a:pPr>
            <a:r>
              <a:rPr lang="ru-RU" altLang="ru-RU" sz="1600" dirty="0">
                <a:solidFill>
                  <a:schemeClr val="tx1"/>
                </a:solidFill>
              </a:rPr>
              <a:t>варианты реструктуризации задолженности физических лиц (стандарты продуктов)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Clr>
                <a:srgbClr val="0000CC"/>
              </a:buClr>
              <a:buFont typeface="Wingdings" pitchFamily="2" charset="2"/>
              <a:buChar char="Ø"/>
              <a:defRPr/>
            </a:pPr>
            <a:r>
              <a:rPr lang="ru-RU" altLang="ru-RU" sz="1600" dirty="0" err="1">
                <a:solidFill>
                  <a:schemeClr val="tx1"/>
                </a:solidFill>
              </a:rPr>
              <a:t>скоринговая</a:t>
            </a:r>
            <a:r>
              <a:rPr lang="ru-RU" altLang="ru-RU" sz="1600" dirty="0">
                <a:solidFill>
                  <a:schemeClr val="tx1"/>
                </a:solidFill>
              </a:rPr>
              <a:t> модель </a:t>
            </a:r>
            <a:r>
              <a:rPr lang="ru-RU" altLang="ru-RU" sz="1600" dirty="0" err="1">
                <a:solidFill>
                  <a:schemeClr val="tx1"/>
                </a:solidFill>
              </a:rPr>
              <a:t>андерайтинга</a:t>
            </a:r>
            <a:r>
              <a:rPr lang="ru-RU" altLang="ru-RU" sz="1600" dirty="0">
                <a:solidFill>
                  <a:schemeClr val="tx1"/>
                </a:solidFill>
              </a:rPr>
              <a:t> заемщиков (принятия решения о реструктуризации)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Clr>
                <a:srgbClr val="0000CC"/>
              </a:buClr>
              <a:buFont typeface="Wingdings" pitchFamily="2" charset="2"/>
              <a:buChar char="Ø"/>
              <a:defRPr/>
            </a:pPr>
            <a:r>
              <a:rPr lang="ru-RU" altLang="ru-RU" sz="1600" dirty="0">
                <a:solidFill>
                  <a:schemeClr val="tx1"/>
                </a:solidFill>
              </a:rPr>
              <a:t>модель межбанковской реструктуризации задолженности одного заемщика</a:t>
            </a:r>
          </a:p>
        </p:txBody>
      </p:sp>
      <p:sp>
        <p:nvSpPr>
          <p:cNvPr id="40963" name="Line 5"/>
          <p:cNvSpPr>
            <a:spLocks noChangeShapeType="1"/>
          </p:cNvSpPr>
          <p:nvPr/>
        </p:nvSpPr>
        <p:spPr bwMode="auto">
          <a:xfrm>
            <a:off x="250825" y="1525588"/>
            <a:ext cx="8642350" cy="0"/>
          </a:xfrm>
          <a:prstGeom prst="line">
            <a:avLst/>
          </a:prstGeom>
          <a:noFill/>
          <a:ln w="57150" cmpd="thinThick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9538" y="5441950"/>
            <a:ext cx="8928100" cy="1200150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ru-RU" altLang="ru-RU" sz="1400" b="1" dirty="0">
                <a:solidFill>
                  <a:srgbClr val="002060"/>
                </a:solidFill>
              </a:rPr>
              <a:t>Проект Стандартов деятельности банков при реструктуризации задолженности физических лиц представлен на</a:t>
            </a:r>
            <a:r>
              <a:rPr lang="en-US" altLang="ru-RU" sz="1400" b="1" dirty="0">
                <a:solidFill>
                  <a:srgbClr val="002060"/>
                </a:solidFill>
              </a:rPr>
              <a:t> X</a:t>
            </a:r>
            <a:r>
              <a:rPr lang="ru-RU" altLang="ru-RU" sz="1400" b="1" dirty="0">
                <a:solidFill>
                  <a:srgbClr val="002060"/>
                </a:solidFill>
              </a:rPr>
              <a:t> конференции «Банки. Процессы. Стандарты. Качество» в марте         2014 года в г. Уфа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ru-RU" altLang="ru-RU" sz="1400" b="1" dirty="0">
                <a:solidFill>
                  <a:srgbClr val="002060"/>
                </a:solidFill>
              </a:rPr>
              <a:t>В Уфе создан в 2014 году</a:t>
            </a:r>
            <a:r>
              <a:rPr lang="ru-RU" altLang="ru-RU" sz="1600" b="1" dirty="0">
                <a:solidFill>
                  <a:srgbClr val="002060"/>
                </a:solidFill>
              </a:rPr>
              <a:t> </a:t>
            </a:r>
            <a:r>
              <a:rPr lang="ru-RU" altLang="ru-RU" sz="1400" b="1" dirty="0">
                <a:solidFill>
                  <a:srgbClr val="002060"/>
                </a:solidFill>
              </a:rPr>
              <a:t>Межбанковский национальный центр реструктуризации «Доверие»</a:t>
            </a:r>
            <a:r>
              <a:rPr lang="ru-RU" altLang="ru-RU" sz="1600" b="1" dirty="0">
                <a:solidFill>
                  <a:srgbClr val="002060"/>
                </a:solidFill>
              </a:rPr>
              <a:t> </a:t>
            </a:r>
            <a:r>
              <a:rPr lang="ru-RU" altLang="ru-RU" sz="1400" b="1" dirty="0">
                <a:solidFill>
                  <a:srgbClr val="002060"/>
                </a:solidFill>
              </a:rPr>
              <a:t>(</a:t>
            </a:r>
            <a:r>
              <a:rPr lang="en-US" altLang="ru-RU" sz="1400" b="1" dirty="0">
                <a:solidFill>
                  <a:srgbClr val="002060"/>
                </a:solidFill>
                <a:hlinkClick r:id="rId3"/>
              </a:rPr>
              <a:t>http://www</a:t>
            </a:r>
            <a:r>
              <a:rPr lang="ru-RU" altLang="ru-RU" sz="1400" b="1" dirty="0">
                <a:solidFill>
                  <a:srgbClr val="002060"/>
                </a:solidFill>
                <a:hlinkClick r:id="rId3"/>
              </a:rPr>
              <a:t>.</a:t>
            </a:r>
            <a:r>
              <a:rPr lang="en-US" altLang="ru-RU" sz="1400" b="1" dirty="0">
                <a:solidFill>
                  <a:srgbClr val="002060"/>
                </a:solidFill>
                <a:hlinkClick r:id="rId3"/>
              </a:rPr>
              <a:t>mncr.ru</a:t>
            </a:r>
            <a:r>
              <a:rPr lang="en-US" altLang="ru-RU" sz="1400" b="1" dirty="0">
                <a:solidFill>
                  <a:srgbClr val="002060"/>
                </a:solidFill>
              </a:rPr>
              <a:t>)</a:t>
            </a:r>
            <a:endParaRPr lang="ru-RU" alt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7918</TotalTime>
  <Words>812</Words>
  <Application>Microsoft Office PowerPoint</Application>
  <PresentationFormat>Экран (4:3)</PresentationFormat>
  <Paragraphs>111</Paragraphs>
  <Slides>13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Wingdings</vt:lpstr>
      <vt:lpstr>Оформление по умолчанию</vt:lpstr>
      <vt:lpstr>1_Специальное оформление</vt:lpstr>
      <vt:lpstr>Слайд 1</vt:lpstr>
      <vt:lpstr>Потенциал повышения доступности и качества банковских услуг в регионах</vt:lpstr>
      <vt:lpstr>Доступность розничной платежной инфраструктуры (по странам)</vt:lpstr>
      <vt:lpstr>Доступность розничной платежной инфраструктуры  (на примере Республики Башкортостан)</vt:lpstr>
      <vt:lpstr>Повышение доступности розничных платежных услуг</vt:lpstr>
      <vt:lpstr>Повышение доступности  ипотечного жилищного кредитования</vt:lpstr>
      <vt:lpstr>Слайд 7</vt:lpstr>
      <vt:lpstr>Слайд 8</vt:lpstr>
      <vt:lpstr>Механизмы реструктуризации задолженности  физических лиц по кредитам</vt:lpstr>
      <vt:lpstr>Кредитование субъектов малого и среднего предпринимательства (МСП)</vt:lpstr>
      <vt:lpstr>Перспективы стандартизации депозитных услуг</vt:lpstr>
      <vt:lpstr>Перспективные направления стандартизации  деятельности кредитно-финансовых организаций</vt:lpstr>
      <vt:lpstr>Слайд 13</vt:lpstr>
    </vt:vector>
  </TitlesOfParts>
  <Company>NB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Расима</dc:creator>
  <cp:lastModifiedBy>80MarkovaRV</cp:lastModifiedBy>
  <cp:revision>394</cp:revision>
  <cp:lastPrinted>2014-09-02T03:02:12Z</cp:lastPrinted>
  <dcterms:created xsi:type="dcterms:W3CDTF">2009-09-16T10:08:14Z</dcterms:created>
  <dcterms:modified xsi:type="dcterms:W3CDTF">2014-09-02T04:34:22Z</dcterms:modified>
</cp:coreProperties>
</file>