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708" r:id="rId2"/>
    <p:sldMasterId id="2147483680" r:id="rId3"/>
    <p:sldMasterId id="214748369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63" r:id="rId8"/>
    <p:sldId id="268" r:id="rId9"/>
    <p:sldId id="269" r:id="rId10"/>
    <p:sldId id="270" r:id="rId11"/>
    <p:sldId id="262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 snapToObjects="1" showGuides="1">
      <p:cViewPr varScale="1">
        <p:scale>
          <a:sx n="85" d="100"/>
          <a:sy n="85" d="100"/>
        </p:scale>
        <p:origin x="-1158" y="-90"/>
      </p:cViewPr>
      <p:guideLst>
        <p:guide orient="horz" pos="2160"/>
        <p:guide orient="horz" pos="664"/>
        <p:guide orient="horz" pos="3933"/>
        <p:guide orient="horz" pos="4066"/>
        <p:guide pos="2886"/>
        <p:guide pos="292"/>
        <p:guide pos="5502"/>
        <p:guide pos="2937"/>
        <p:guide pos="2842"/>
        <p:guide pos="14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856" y="-84"/>
      </p:cViewPr>
      <p:guideLst>
        <p:guide orient="horz" pos="312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41369-C232-4530-933F-740EAF07D0E2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CA07A-D8C2-4DFF-A957-8203830CA628}">
      <dgm:prSet phldrT="[Text]" custT="1"/>
      <dgm:spPr>
        <a:ln>
          <a:noFill/>
        </a:ln>
      </dgm:spPr>
      <dgm:t>
        <a:bodyPr/>
        <a:lstStyle/>
        <a:p>
          <a:r>
            <a:rPr lang="ru-RU" sz="1700" b="1" dirty="0" smtClean="0">
              <a:solidFill>
                <a:schemeClr val="tx2"/>
              </a:solidFill>
              <a:latin typeface="EYInterstate" panose="02000503020000020004" pitchFamily="2" charset="0"/>
            </a:rPr>
            <a:t>максимальная адаптация </a:t>
          </a:r>
          <a:r>
            <a:rPr lang="ru-RU" sz="1700" dirty="0" smtClean="0">
              <a:solidFill>
                <a:schemeClr val="tx2"/>
              </a:solidFill>
              <a:latin typeface="EYInterstate" panose="02000503020000020004" pitchFamily="2" charset="0"/>
            </a:rPr>
            <a:t>договора к требованиям российского налогового законодательства</a:t>
          </a:r>
          <a:endParaRPr lang="ru-RU" sz="1700" dirty="0">
            <a:solidFill>
              <a:schemeClr val="tx2"/>
            </a:solidFill>
          </a:endParaRPr>
        </a:p>
      </dgm:t>
    </dgm:pt>
    <dgm:pt modelId="{EF1A5E1A-BAED-4160-AB7D-84B2B3ED7F8E}" type="parTrans" cxnId="{E3E8BBDA-619F-4DD6-ADF2-E2F713A247DC}">
      <dgm:prSet/>
      <dgm:spPr/>
      <dgm:t>
        <a:bodyPr/>
        <a:lstStyle/>
        <a:p>
          <a:endParaRPr lang="ru-RU" sz="1700"/>
        </a:p>
      </dgm:t>
    </dgm:pt>
    <dgm:pt modelId="{7C8BC220-76AA-45F4-BAFF-BDB1671D7D41}" type="sibTrans" cxnId="{E3E8BBDA-619F-4DD6-ADF2-E2F713A247DC}">
      <dgm:prSet/>
      <dgm:spPr/>
      <dgm:t>
        <a:bodyPr/>
        <a:lstStyle/>
        <a:p>
          <a:endParaRPr lang="ru-RU" sz="1700"/>
        </a:p>
      </dgm:t>
    </dgm:pt>
    <dgm:pt modelId="{396DE31D-B8FC-4984-AE37-8E0AE6D9E7D5}">
      <dgm:prSet phldrT="[Text]" custT="1"/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ru-RU" sz="1700" b="1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снижение уровня налоговых рисков </a:t>
          </a:r>
          <a:r>
            <a:rPr lang="ru-RU" sz="17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для кредиторов и заемщика (поручителей) с одновременным повышением эффективности налогового учета операций по договору</a:t>
          </a:r>
          <a:endParaRPr lang="ru-RU" sz="1700" dirty="0"/>
        </a:p>
      </dgm:t>
    </dgm:pt>
    <dgm:pt modelId="{8D295432-4B7D-4080-A57D-635E4899A22C}" type="parTrans" cxnId="{6DA095C2-1610-4679-89EF-AD9ED60A1184}">
      <dgm:prSet/>
      <dgm:spPr/>
      <dgm:t>
        <a:bodyPr/>
        <a:lstStyle/>
        <a:p>
          <a:endParaRPr lang="ru-RU" sz="1700"/>
        </a:p>
      </dgm:t>
    </dgm:pt>
    <dgm:pt modelId="{DEBBD2BF-CAE8-4CE2-A5D5-6CE6ADEBDD26}" type="sibTrans" cxnId="{6DA095C2-1610-4679-89EF-AD9ED60A1184}">
      <dgm:prSet/>
      <dgm:spPr/>
      <dgm:t>
        <a:bodyPr/>
        <a:lstStyle/>
        <a:p>
          <a:endParaRPr lang="ru-RU" sz="1700"/>
        </a:p>
      </dgm:t>
    </dgm:pt>
    <dgm:pt modelId="{454B7157-CC30-429A-B9A5-958A3A85D442}" type="pres">
      <dgm:prSet presAssocID="{F2541369-C232-4530-933F-740EAF07D0E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E63B9A-C2C8-48F6-B79E-1BAF33578244}" type="pres">
      <dgm:prSet presAssocID="{598CA07A-D8C2-4DFF-A957-8203830CA62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9BB55-D826-484D-A82D-3452401257CD}" type="pres">
      <dgm:prSet presAssocID="{396DE31D-B8FC-4984-AE37-8E0AE6D9E7D5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AFA515-DCDD-4DEC-AB66-6BEBC1722CD1}" type="presOf" srcId="{598CA07A-D8C2-4DFF-A957-8203830CA628}" destId="{30E63B9A-C2C8-48F6-B79E-1BAF33578244}" srcOrd="0" destOrd="0" presId="urn:microsoft.com/office/officeart/2005/8/layout/arrow5"/>
    <dgm:cxn modelId="{3E87775F-7756-4D35-8D02-93D689BFA02F}" type="presOf" srcId="{F2541369-C232-4530-933F-740EAF07D0E2}" destId="{454B7157-CC30-429A-B9A5-958A3A85D442}" srcOrd="0" destOrd="0" presId="urn:microsoft.com/office/officeart/2005/8/layout/arrow5"/>
    <dgm:cxn modelId="{6DA095C2-1610-4679-89EF-AD9ED60A1184}" srcId="{F2541369-C232-4530-933F-740EAF07D0E2}" destId="{396DE31D-B8FC-4984-AE37-8E0AE6D9E7D5}" srcOrd="1" destOrd="0" parTransId="{8D295432-4B7D-4080-A57D-635E4899A22C}" sibTransId="{DEBBD2BF-CAE8-4CE2-A5D5-6CE6ADEBDD26}"/>
    <dgm:cxn modelId="{D817707F-D241-4C13-9243-62CE5AF3A01A}" type="presOf" srcId="{396DE31D-B8FC-4984-AE37-8E0AE6D9E7D5}" destId="{30D9BB55-D826-484D-A82D-3452401257CD}" srcOrd="0" destOrd="0" presId="urn:microsoft.com/office/officeart/2005/8/layout/arrow5"/>
    <dgm:cxn modelId="{E3E8BBDA-619F-4DD6-ADF2-E2F713A247DC}" srcId="{F2541369-C232-4530-933F-740EAF07D0E2}" destId="{598CA07A-D8C2-4DFF-A957-8203830CA628}" srcOrd="0" destOrd="0" parTransId="{EF1A5E1A-BAED-4160-AB7D-84B2B3ED7F8E}" sibTransId="{7C8BC220-76AA-45F4-BAFF-BDB1671D7D41}"/>
    <dgm:cxn modelId="{614252E5-8113-42A8-B8D2-4563EF7D3EF6}" type="presParOf" srcId="{454B7157-CC30-429A-B9A5-958A3A85D442}" destId="{30E63B9A-C2C8-48F6-B79E-1BAF33578244}" srcOrd="0" destOrd="0" presId="urn:microsoft.com/office/officeart/2005/8/layout/arrow5"/>
    <dgm:cxn modelId="{52EA90AA-1489-4177-A2D2-FDFBBC6933F6}" type="presParOf" srcId="{454B7157-CC30-429A-B9A5-958A3A85D442}" destId="{30D9BB55-D826-484D-A82D-3452401257C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541369-C232-4530-933F-740EAF07D0E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CA07A-D8C2-4DFF-A957-8203830CA628}">
      <dgm:prSet phldrT="[Text]" custT="1"/>
      <dgm:spPr>
        <a:solidFill>
          <a:schemeClr val="bg1">
            <a:lumMod val="50000"/>
          </a:schemeClr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600" b="1" dirty="0" smtClean="0">
              <a:solidFill>
                <a:schemeClr val="tx2"/>
              </a:solidFill>
              <a:latin typeface="EYInterstate" panose="02000503020000020004" pitchFamily="2" charset="0"/>
            </a:rPr>
            <a:t>Финансовые показатели</a:t>
          </a:r>
          <a:endParaRPr lang="ru-RU" sz="1600" dirty="0">
            <a:solidFill>
              <a:schemeClr val="tx2"/>
            </a:solidFill>
            <a:latin typeface="EYInterstate" panose="02000503020000020004" pitchFamily="2" charset="0"/>
          </a:endParaRPr>
        </a:p>
      </dgm:t>
    </dgm:pt>
    <dgm:pt modelId="{EF1A5E1A-BAED-4160-AB7D-84B2B3ED7F8E}" type="parTrans" cxnId="{E3E8BBDA-619F-4DD6-ADF2-E2F713A247DC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7C8BC220-76AA-45F4-BAFF-BDB1671D7D41}" type="sibTrans" cxnId="{E3E8BBDA-619F-4DD6-ADF2-E2F713A247DC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396DE31D-B8FC-4984-AE37-8E0AE6D9E7D5}">
      <dgm:prSet phldrT="[Text]" custT="1"/>
      <dgm:spPr>
        <a:solidFill>
          <a:schemeClr val="accent2"/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6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Бухгалтерский учет</a:t>
          </a:r>
          <a:endParaRPr lang="ru-RU" sz="1600" dirty="0">
            <a:solidFill>
              <a:schemeClr val="bg1">
                <a:lumMod val="50000"/>
              </a:schemeClr>
            </a:solidFill>
            <a:latin typeface="EYInterstate" panose="02000503020000020004" pitchFamily="2" charset="0"/>
          </a:endParaRPr>
        </a:p>
      </dgm:t>
    </dgm:pt>
    <dgm:pt modelId="{8D295432-4B7D-4080-A57D-635E4899A22C}" type="parTrans" cxnId="{6DA095C2-1610-4679-89EF-AD9ED60A1184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DEBBD2BF-CAE8-4CE2-A5D5-6CE6ADEBDD26}" type="sibTrans" cxnId="{6DA095C2-1610-4679-89EF-AD9ED60A1184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812DEF40-7538-4211-8B06-194B15795DA0}">
      <dgm:prSet phldrT="[Text]" custT="1"/>
      <dgm:spPr>
        <a:solidFill>
          <a:schemeClr val="bg1">
            <a:lumMod val="5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357188" indent="-357188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600" dirty="0" smtClean="0">
              <a:solidFill>
                <a:schemeClr val="tx2"/>
              </a:solidFill>
              <a:latin typeface="EYInterstate" panose="02000503020000020004" pitchFamily="2" charset="0"/>
            </a:rPr>
            <a:t>Разработка статей договора в части </a:t>
          </a:r>
          <a:r>
            <a:rPr lang="ru-RU" sz="1600" b="1" dirty="0" smtClean="0">
              <a:solidFill>
                <a:schemeClr val="tx2"/>
              </a:solidFill>
              <a:latin typeface="EYInterstate" panose="02000503020000020004" pitchFamily="2" charset="0"/>
            </a:rPr>
            <a:t>определения финансовых показателей</a:t>
          </a:r>
          <a:r>
            <a:rPr lang="en-US" sz="1600" b="1" dirty="0" smtClean="0">
              <a:solidFill>
                <a:schemeClr val="tx2"/>
              </a:solidFill>
              <a:latin typeface="EYInterstate" panose="02000503020000020004" pitchFamily="2" charset="0"/>
            </a:rPr>
            <a:t> </a:t>
          </a:r>
          <a:r>
            <a:rPr lang="ru-RU" sz="1600" b="1" dirty="0" smtClean="0">
              <a:solidFill>
                <a:schemeClr val="tx2"/>
              </a:solidFill>
              <a:latin typeface="EYInterstate" panose="02000503020000020004" pitchFamily="2" charset="0"/>
            </a:rPr>
            <a:t>и финансовых терминов</a:t>
          </a:r>
          <a:endParaRPr lang="ru-RU" sz="1600" b="1" dirty="0">
            <a:solidFill>
              <a:schemeClr val="tx2"/>
            </a:solidFill>
            <a:latin typeface="EYInterstate" panose="02000503020000020004" pitchFamily="2" charset="0"/>
          </a:endParaRPr>
        </a:p>
      </dgm:t>
    </dgm:pt>
    <dgm:pt modelId="{942F5244-C50A-402E-91E9-289841782843}" type="parTrans" cxnId="{2BBA22D1-0E85-4350-B95D-CC4934847C8F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CAD00D27-F9F5-48FB-B264-3027D0CBCD40}" type="sibTrans" cxnId="{2BBA22D1-0E85-4350-B95D-CC4934847C8F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6AF466E5-4B63-4ED8-BBC9-FC9FC14B89F5}">
      <dgm:prSet phldrT="[Text]" custT="1"/>
      <dgm:spPr>
        <a:solidFill>
          <a:schemeClr val="bg1">
            <a:lumMod val="50000"/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pPr marL="357188" indent="-357188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600" dirty="0" smtClean="0">
              <a:solidFill>
                <a:schemeClr val="tx2"/>
              </a:solidFill>
              <a:latin typeface="EYInterstate" panose="02000503020000020004" pitchFamily="2" charset="0"/>
            </a:rPr>
            <a:t>Разработка методических рекомендаций по </a:t>
          </a:r>
          <a:r>
            <a:rPr lang="ru-RU" sz="1600" b="1" dirty="0" smtClean="0">
              <a:solidFill>
                <a:schemeClr val="tx2"/>
              </a:solidFill>
              <a:latin typeface="EYInterstate" panose="02000503020000020004" pitchFamily="2" charset="0"/>
            </a:rPr>
            <a:t>расчету финансовых показателей</a:t>
          </a:r>
          <a:r>
            <a:rPr lang="ru-RU" sz="1600" dirty="0" smtClean="0">
              <a:solidFill>
                <a:schemeClr val="tx2"/>
              </a:solidFill>
              <a:latin typeface="EYInterstate" panose="02000503020000020004" pitchFamily="2" charset="0"/>
            </a:rPr>
            <a:t> (</a:t>
          </a:r>
          <a:r>
            <a:rPr lang="ru-RU" sz="1600" dirty="0" err="1" smtClean="0">
              <a:solidFill>
                <a:schemeClr val="tx2"/>
              </a:solidFill>
              <a:latin typeface="EYInterstate" panose="02000503020000020004" pitchFamily="2" charset="0"/>
            </a:rPr>
            <a:t>ковенантов</a:t>
          </a:r>
          <a:r>
            <a:rPr lang="ru-RU" sz="1600" dirty="0" smtClean="0">
              <a:solidFill>
                <a:schemeClr val="tx2"/>
              </a:solidFill>
              <a:latin typeface="EYInterstate" panose="02000503020000020004" pitchFamily="2" charset="0"/>
            </a:rPr>
            <a:t>), включающих детальные расчеты на основе отчетности </a:t>
          </a:r>
          <a:r>
            <a:rPr lang="ru-RU" sz="1600" dirty="0" smtClean="0">
              <a:solidFill>
                <a:schemeClr val="tx2"/>
              </a:solidFill>
              <a:latin typeface="EYInterstate" panose="02000503020000020004" pitchFamily="2" charset="0"/>
            </a:rPr>
            <a:t>РСБУ</a:t>
          </a:r>
          <a:endParaRPr lang="ru-RU" sz="1600" dirty="0">
            <a:solidFill>
              <a:schemeClr val="tx2"/>
            </a:solidFill>
            <a:latin typeface="EYInterstate" panose="02000503020000020004" pitchFamily="2" charset="0"/>
          </a:endParaRPr>
        </a:p>
      </dgm:t>
    </dgm:pt>
    <dgm:pt modelId="{C11900AD-596F-4784-B837-20EA4490F6F2}" type="parTrans" cxnId="{2830B389-D4DE-4988-8008-9801D686215F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F6620F8C-F1A2-4A4F-87C2-9841C050043B}" type="sibTrans" cxnId="{2830B389-D4DE-4988-8008-9801D686215F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ru-RU" sz="1600">
            <a:latin typeface="EYInterstate" panose="02000503020000020004" pitchFamily="2" charset="0"/>
          </a:endParaRPr>
        </a:p>
      </dgm:t>
    </dgm:pt>
    <dgm:pt modelId="{A859B73C-69A7-4627-8627-ADD48D4BA7CC}">
      <dgm:prSet phldrT="[Text]" custT="1"/>
      <dgm:spPr>
        <a:solidFill>
          <a:schemeClr val="accent2"/>
        </a:solidFill>
        <a:ln>
          <a:solidFill>
            <a:schemeClr val="tx2"/>
          </a:solidFill>
        </a:ln>
      </dgm:spPr>
      <dgm:t>
        <a:bodyPr/>
        <a:lstStyle/>
        <a:p>
          <a:pPr marL="365125" indent="-365125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ru-RU" sz="16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Разработка схемы бухгалтерских проводок по отражению операций синдицированного кредитования банками-участниками в соответствии с российскими правилами бухгалтерского учета</a:t>
          </a:r>
          <a:endParaRPr lang="ru-RU" sz="1600" dirty="0">
            <a:solidFill>
              <a:schemeClr val="bg1">
                <a:lumMod val="50000"/>
              </a:schemeClr>
            </a:solidFill>
            <a:latin typeface="EYInterstate" panose="02000503020000020004" pitchFamily="2" charset="0"/>
          </a:endParaRPr>
        </a:p>
      </dgm:t>
    </dgm:pt>
    <dgm:pt modelId="{0DA33131-33F5-45DF-92C2-BC2F94685E8A}" type="parTrans" cxnId="{768E1BED-48B6-4969-B656-4AEB14080763}">
      <dgm:prSet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</a:pPr>
          <a:endParaRPr lang="ru-RU"/>
        </a:p>
      </dgm:t>
    </dgm:pt>
    <dgm:pt modelId="{06AF794C-D26A-4D96-83C1-32A8B6B7656B}" type="sibTrans" cxnId="{768E1BED-48B6-4969-B656-4AEB14080763}">
      <dgm:prSet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</a:pPr>
          <a:endParaRPr lang="ru-RU"/>
        </a:p>
      </dgm:t>
    </dgm:pt>
    <dgm:pt modelId="{B82F5F82-C434-4CC5-854A-CD7EF9D66AAF}" type="pres">
      <dgm:prSet presAssocID="{F2541369-C232-4530-933F-740EAF07D0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712018-503D-4351-821F-B00A9138A376}" type="pres">
      <dgm:prSet presAssocID="{598CA07A-D8C2-4DFF-A957-8203830CA628}" presName="parentLin" presStyleCnt="0"/>
      <dgm:spPr/>
    </dgm:pt>
    <dgm:pt modelId="{DEB5B730-FC86-4DF6-8893-00C7DFDA7E07}" type="pres">
      <dgm:prSet presAssocID="{598CA07A-D8C2-4DFF-A957-8203830CA62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BD7F31E-403F-4AC6-86D7-3F9B7B539A43}" type="pres">
      <dgm:prSet presAssocID="{598CA07A-D8C2-4DFF-A957-8203830CA62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B5A14-3FA7-4017-B275-EC2C3185678E}" type="pres">
      <dgm:prSet presAssocID="{598CA07A-D8C2-4DFF-A957-8203830CA628}" presName="negativeSpace" presStyleCnt="0"/>
      <dgm:spPr/>
    </dgm:pt>
    <dgm:pt modelId="{6AB06DD0-EBB4-4BD3-A371-97DE9439BB15}" type="pres">
      <dgm:prSet presAssocID="{598CA07A-D8C2-4DFF-A957-8203830CA62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96782-F086-43FF-BCA0-461E3EB5A23C}" type="pres">
      <dgm:prSet presAssocID="{7C8BC220-76AA-45F4-BAFF-BDB1671D7D41}" presName="spaceBetweenRectangles" presStyleCnt="0"/>
      <dgm:spPr/>
    </dgm:pt>
    <dgm:pt modelId="{B8289E58-B443-46D7-9885-E8C2D103CACD}" type="pres">
      <dgm:prSet presAssocID="{396DE31D-B8FC-4984-AE37-8E0AE6D9E7D5}" presName="parentLin" presStyleCnt="0"/>
      <dgm:spPr/>
    </dgm:pt>
    <dgm:pt modelId="{C53C9632-2392-44A1-A652-ED787C0D8037}" type="pres">
      <dgm:prSet presAssocID="{396DE31D-B8FC-4984-AE37-8E0AE6D9E7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9454EB7-5D03-46E3-AC87-96D3DF4D5B33}" type="pres">
      <dgm:prSet presAssocID="{396DE31D-B8FC-4984-AE37-8E0AE6D9E7D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09B1B-06A8-46FA-8B89-3ECC625135D4}" type="pres">
      <dgm:prSet presAssocID="{396DE31D-B8FC-4984-AE37-8E0AE6D9E7D5}" presName="negativeSpace" presStyleCnt="0"/>
      <dgm:spPr/>
    </dgm:pt>
    <dgm:pt modelId="{DF8BA85D-E740-4961-A129-38FB588AC77E}" type="pres">
      <dgm:prSet presAssocID="{396DE31D-B8FC-4984-AE37-8E0AE6D9E7D5}" presName="childText" presStyleLbl="conFgAcc1" presStyleIdx="1" presStyleCnt="2">
        <dgm:presLayoutVars>
          <dgm:bulletEnabled val="1"/>
        </dgm:presLayoutVars>
      </dgm:prSet>
      <dgm:spPr>
        <a:solidFill>
          <a:schemeClr val="accent2">
            <a:alpha val="90000"/>
          </a:schemeClr>
        </a:solidFill>
        <a:ln>
          <a:solidFill>
            <a:schemeClr val="tx2"/>
          </a:solidFill>
        </a:ln>
      </dgm:spPr>
      <dgm:t>
        <a:bodyPr/>
        <a:lstStyle/>
        <a:p>
          <a:endParaRPr lang="ru-RU"/>
        </a:p>
      </dgm:t>
    </dgm:pt>
  </dgm:ptLst>
  <dgm:cxnLst>
    <dgm:cxn modelId="{843DCAEF-129D-413A-8754-ED3FCB09C3C8}" type="presOf" srcId="{396DE31D-B8FC-4984-AE37-8E0AE6D9E7D5}" destId="{99454EB7-5D03-46E3-AC87-96D3DF4D5B33}" srcOrd="1" destOrd="0" presId="urn:microsoft.com/office/officeart/2005/8/layout/list1"/>
    <dgm:cxn modelId="{6DA095C2-1610-4679-89EF-AD9ED60A1184}" srcId="{F2541369-C232-4530-933F-740EAF07D0E2}" destId="{396DE31D-B8FC-4984-AE37-8E0AE6D9E7D5}" srcOrd="1" destOrd="0" parTransId="{8D295432-4B7D-4080-A57D-635E4899A22C}" sibTransId="{DEBBD2BF-CAE8-4CE2-A5D5-6CE6ADEBDD26}"/>
    <dgm:cxn modelId="{37C9ECDF-C0FA-4289-BFFC-0E1B6E0C6705}" type="presOf" srcId="{6AF466E5-4B63-4ED8-BBC9-FC9FC14B89F5}" destId="{6AB06DD0-EBB4-4BD3-A371-97DE9439BB15}" srcOrd="0" destOrd="1" presId="urn:microsoft.com/office/officeart/2005/8/layout/list1"/>
    <dgm:cxn modelId="{9C1B4CF7-42D7-4A81-A78B-9FDD72D7984A}" type="presOf" srcId="{598CA07A-D8C2-4DFF-A957-8203830CA628}" destId="{DBD7F31E-403F-4AC6-86D7-3F9B7B539A43}" srcOrd="1" destOrd="0" presId="urn:microsoft.com/office/officeart/2005/8/layout/list1"/>
    <dgm:cxn modelId="{768E1BED-48B6-4969-B656-4AEB14080763}" srcId="{396DE31D-B8FC-4984-AE37-8E0AE6D9E7D5}" destId="{A859B73C-69A7-4627-8627-ADD48D4BA7CC}" srcOrd="0" destOrd="0" parTransId="{0DA33131-33F5-45DF-92C2-BC2F94685E8A}" sibTransId="{06AF794C-D26A-4D96-83C1-32A8B6B7656B}"/>
    <dgm:cxn modelId="{2BBA22D1-0E85-4350-B95D-CC4934847C8F}" srcId="{598CA07A-D8C2-4DFF-A957-8203830CA628}" destId="{812DEF40-7538-4211-8B06-194B15795DA0}" srcOrd="0" destOrd="0" parTransId="{942F5244-C50A-402E-91E9-289841782843}" sibTransId="{CAD00D27-F9F5-48FB-B264-3027D0CBCD40}"/>
    <dgm:cxn modelId="{B045F603-CFA2-415B-92A0-8FD53FDD3412}" type="presOf" srcId="{598CA07A-D8C2-4DFF-A957-8203830CA628}" destId="{DEB5B730-FC86-4DF6-8893-00C7DFDA7E07}" srcOrd="0" destOrd="0" presId="urn:microsoft.com/office/officeart/2005/8/layout/list1"/>
    <dgm:cxn modelId="{66019286-EFAE-40A3-9B4C-F8069726ADAF}" type="presOf" srcId="{812DEF40-7538-4211-8B06-194B15795DA0}" destId="{6AB06DD0-EBB4-4BD3-A371-97DE9439BB15}" srcOrd="0" destOrd="0" presId="urn:microsoft.com/office/officeart/2005/8/layout/list1"/>
    <dgm:cxn modelId="{289A7152-058C-4727-95BD-D714991AF07C}" type="presOf" srcId="{F2541369-C232-4530-933F-740EAF07D0E2}" destId="{B82F5F82-C434-4CC5-854A-CD7EF9D66AAF}" srcOrd="0" destOrd="0" presId="urn:microsoft.com/office/officeart/2005/8/layout/list1"/>
    <dgm:cxn modelId="{2830B389-D4DE-4988-8008-9801D686215F}" srcId="{598CA07A-D8C2-4DFF-A957-8203830CA628}" destId="{6AF466E5-4B63-4ED8-BBC9-FC9FC14B89F5}" srcOrd="1" destOrd="0" parTransId="{C11900AD-596F-4784-B837-20EA4490F6F2}" sibTransId="{F6620F8C-F1A2-4A4F-87C2-9841C050043B}"/>
    <dgm:cxn modelId="{E3E8BBDA-619F-4DD6-ADF2-E2F713A247DC}" srcId="{F2541369-C232-4530-933F-740EAF07D0E2}" destId="{598CA07A-D8C2-4DFF-A957-8203830CA628}" srcOrd="0" destOrd="0" parTransId="{EF1A5E1A-BAED-4160-AB7D-84B2B3ED7F8E}" sibTransId="{7C8BC220-76AA-45F4-BAFF-BDB1671D7D41}"/>
    <dgm:cxn modelId="{FDA67255-6428-4473-AC72-92EEFE50909F}" type="presOf" srcId="{396DE31D-B8FC-4984-AE37-8E0AE6D9E7D5}" destId="{C53C9632-2392-44A1-A652-ED787C0D8037}" srcOrd="0" destOrd="0" presId="urn:microsoft.com/office/officeart/2005/8/layout/list1"/>
    <dgm:cxn modelId="{2629FAF6-985F-465B-A5A4-4FFFE885E0C5}" type="presOf" srcId="{A859B73C-69A7-4627-8627-ADD48D4BA7CC}" destId="{DF8BA85D-E740-4961-A129-38FB588AC77E}" srcOrd="0" destOrd="0" presId="urn:microsoft.com/office/officeart/2005/8/layout/list1"/>
    <dgm:cxn modelId="{7B362AD7-AD7A-4A77-8AA8-13C377F87726}" type="presParOf" srcId="{B82F5F82-C434-4CC5-854A-CD7EF9D66AAF}" destId="{39712018-503D-4351-821F-B00A9138A376}" srcOrd="0" destOrd="0" presId="urn:microsoft.com/office/officeart/2005/8/layout/list1"/>
    <dgm:cxn modelId="{51F5F698-4713-4E45-8C8A-C4A6A65526DE}" type="presParOf" srcId="{39712018-503D-4351-821F-B00A9138A376}" destId="{DEB5B730-FC86-4DF6-8893-00C7DFDA7E07}" srcOrd="0" destOrd="0" presId="urn:microsoft.com/office/officeart/2005/8/layout/list1"/>
    <dgm:cxn modelId="{23B8E426-FBEE-4348-8E57-7CDFB76DE686}" type="presParOf" srcId="{39712018-503D-4351-821F-B00A9138A376}" destId="{DBD7F31E-403F-4AC6-86D7-3F9B7B539A43}" srcOrd="1" destOrd="0" presId="urn:microsoft.com/office/officeart/2005/8/layout/list1"/>
    <dgm:cxn modelId="{2B484D36-9D40-41F6-A1EE-B65B411BCA81}" type="presParOf" srcId="{B82F5F82-C434-4CC5-854A-CD7EF9D66AAF}" destId="{0A4B5A14-3FA7-4017-B275-EC2C3185678E}" srcOrd="1" destOrd="0" presId="urn:microsoft.com/office/officeart/2005/8/layout/list1"/>
    <dgm:cxn modelId="{3C966631-B2B9-4731-9F91-BC17A4E81C0F}" type="presParOf" srcId="{B82F5F82-C434-4CC5-854A-CD7EF9D66AAF}" destId="{6AB06DD0-EBB4-4BD3-A371-97DE9439BB15}" srcOrd="2" destOrd="0" presId="urn:microsoft.com/office/officeart/2005/8/layout/list1"/>
    <dgm:cxn modelId="{55ED85C1-D6A4-4733-8A8E-673EBA246AA3}" type="presParOf" srcId="{B82F5F82-C434-4CC5-854A-CD7EF9D66AAF}" destId="{0F196782-F086-43FF-BCA0-461E3EB5A23C}" srcOrd="3" destOrd="0" presId="urn:microsoft.com/office/officeart/2005/8/layout/list1"/>
    <dgm:cxn modelId="{DFE7752D-2302-4372-95D2-E04390649AA9}" type="presParOf" srcId="{B82F5F82-C434-4CC5-854A-CD7EF9D66AAF}" destId="{B8289E58-B443-46D7-9885-E8C2D103CACD}" srcOrd="4" destOrd="0" presId="urn:microsoft.com/office/officeart/2005/8/layout/list1"/>
    <dgm:cxn modelId="{DBD84348-EB77-4CF0-87D8-F1F10F660510}" type="presParOf" srcId="{B8289E58-B443-46D7-9885-E8C2D103CACD}" destId="{C53C9632-2392-44A1-A652-ED787C0D8037}" srcOrd="0" destOrd="0" presId="urn:microsoft.com/office/officeart/2005/8/layout/list1"/>
    <dgm:cxn modelId="{B4C8D04B-56CB-4E80-9B9A-2A32BF63CCD6}" type="presParOf" srcId="{B8289E58-B443-46D7-9885-E8C2D103CACD}" destId="{99454EB7-5D03-46E3-AC87-96D3DF4D5B33}" srcOrd="1" destOrd="0" presId="urn:microsoft.com/office/officeart/2005/8/layout/list1"/>
    <dgm:cxn modelId="{386E776E-CE97-46AD-90BE-C8B603766F10}" type="presParOf" srcId="{B82F5F82-C434-4CC5-854A-CD7EF9D66AAF}" destId="{DE909B1B-06A8-46FA-8B89-3ECC625135D4}" srcOrd="5" destOrd="0" presId="urn:microsoft.com/office/officeart/2005/8/layout/list1"/>
    <dgm:cxn modelId="{DA57089B-2EF2-4258-AA3F-53564215B648}" type="presParOf" srcId="{B82F5F82-C434-4CC5-854A-CD7EF9D66AAF}" destId="{DF8BA85D-E740-4961-A129-38FB588AC77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E63B9A-C2C8-48F6-B79E-1BAF33578244}">
      <dsp:nvSpPr>
        <dsp:cNvPr id="0" name=""/>
        <dsp:cNvSpPr/>
      </dsp:nvSpPr>
      <dsp:spPr>
        <a:xfrm rot="16200000">
          <a:off x="811" y="104959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максимальная адаптация </a:t>
          </a:r>
          <a:r>
            <a:rPr lang="ru-RU" sz="1700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договора к требованиям российского налогового законодательства</a:t>
          </a:r>
          <a:endParaRPr lang="ru-RU" sz="1700" kern="1200" dirty="0">
            <a:solidFill>
              <a:schemeClr val="tx2"/>
            </a:solidFill>
          </a:endParaRPr>
        </a:p>
      </dsp:txBody>
      <dsp:txXfrm rot="5400000">
        <a:off x="812" y="1107539"/>
        <a:ext cx="3308516" cy="2005161"/>
      </dsp:txXfrm>
    </dsp:sp>
    <dsp:sp modelId="{30D9BB55-D826-484D-A82D-3452401257CD}">
      <dsp:nvSpPr>
        <dsp:cNvPr id="0" name=""/>
        <dsp:cNvSpPr/>
      </dsp:nvSpPr>
      <dsp:spPr>
        <a:xfrm rot="5400000">
          <a:off x="4218465" y="104959"/>
          <a:ext cx="4010322" cy="4010322"/>
        </a:xfrm>
        <a:prstGeom prst="downArrow">
          <a:avLst>
            <a:gd name="adj1" fmla="val 50000"/>
            <a:gd name="adj2" fmla="val 35000"/>
          </a:avLst>
        </a:prstGeom>
        <a:solidFill>
          <a:schemeClr val="accent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снижение уровня налоговых рисков </a:t>
          </a:r>
          <a:r>
            <a:rPr lang="ru-RU" sz="1700" kern="12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для кредиторов и заемщика (поручителей) с одновременным повышением эффективности налогового учета операций по договору</a:t>
          </a:r>
          <a:endParaRPr lang="ru-RU" sz="1700" kern="1200" dirty="0"/>
        </a:p>
      </dsp:txBody>
      <dsp:txXfrm rot="-5400000">
        <a:off x="4920272" y="1107540"/>
        <a:ext cx="3308516" cy="2005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06DD0-EBB4-4BD3-A371-97DE9439BB15}">
      <dsp:nvSpPr>
        <dsp:cNvPr id="0" name=""/>
        <dsp:cNvSpPr/>
      </dsp:nvSpPr>
      <dsp:spPr>
        <a:xfrm>
          <a:off x="0" y="369182"/>
          <a:ext cx="8229599" cy="1968750"/>
        </a:xfrm>
        <a:prstGeom prst="rect">
          <a:avLst/>
        </a:prstGeom>
        <a:solidFill>
          <a:schemeClr val="bg1">
            <a:lumMod val="50000"/>
            <a:alpha val="9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13792" numCol="1" spcCol="1270" anchor="t" anchorCtr="0">
          <a:noAutofit/>
        </a:bodyPr>
        <a:lstStyle/>
        <a:p>
          <a:pPr marL="357188" lvl="1" indent="-357188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Разработка статей договора в части </a:t>
          </a:r>
          <a:r>
            <a:rPr lang="ru-RU" sz="1600" b="1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определения финансовых показателей</a:t>
          </a:r>
          <a:r>
            <a:rPr lang="en-US" sz="1600" b="1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 </a:t>
          </a:r>
          <a:r>
            <a:rPr lang="ru-RU" sz="1600" b="1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и финансовых терминов</a:t>
          </a:r>
          <a:endParaRPr lang="ru-RU" sz="1600" b="1" kern="1200" dirty="0">
            <a:solidFill>
              <a:schemeClr val="tx2"/>
            </a:solidFill>
            <a:latin typeface="EYInterstate" panose="02000503020000020004" pitchFamily="2" charset="0"/>
          </a:endParaRPr>
        </a:p>
        <a:p>
          <a:pPr marL="357188" lvl="1" indent="-357188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600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Разработка методических рекомендаций по </a:t>
          </a:r>
          <a:r>
            <a:rPr lang="ru-RU" sz="1600" b="1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расчету финансовых показателей</a:t>
          </a:r>
          <a:r>
            <a:rPr lang="ru-RU" sz="1600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 (</a:t>
          </a:r>
          <a:r>
            <a:rPr lang="ru-RU" sz="1600" kern="1200" dirty="0" err="1" smtClean="0">
              <a:solidFill>
                <a:schemeClr val="tx2"/>
              </a:solidFill>
              <a:latin typeface="EYInterstate" panose="02000503020000020004" pitchFamily="2" charset="0"/>
            </a:rPr>
            <a:t>ковенантов</a:t>
          </a:r>
          <a:r>
            <a:rPr lang="ru-RU" sz="1600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), включающих детальные расчеты на основе отчетности </a:t>
          </a:r>
          <a:r>
            <a:rPr lang="ru-RU" sz="1600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РСБУ</a:t>
          </a:r>
          <a:endParaRPr lang="ru-RU" sz="1600" kern="1200" dirty="0">
            <a:solidFill>
              <a:schemeClr val="tx2"/>
            </a:solidFill>
            <a:latin typeface="EYInterstate" panose="02000503020000020004" pitchFamily="2" charset="0"/>
          </a:endParaRPr>
        </a:p>
      </dsp:txBody>
      <dsp:txXfrm>
        <a:off x="0" y="369182"/>
        <a:ext cx="8229599" cy="1968750"/>
      </dsp:txXfrm>
    </dsp:sp>
    <dsp:sp modelId="{DBD7F31E-403F-4AC6-86D7-3F9B7B539A43}">
      <dsp:nvSpPr>
        <dsp:cNvPr id="0" name=""/>
        <dsp:cNvSpPr/>
      </dsp:nvSpPr>
      <dsp:spPr>
        <a:xfrm>
          <a:off x="411480" y="182"/>
          <a:ext cx="5760720" cy="738000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b="1" kern="1200" dirty="0" smtClean="0">
              <a:solidFill>
                <a:schemeClr val="tx2"/>
              </a:solidFill>
              <a:latin typeface="EYInterstate" panose="02000503020000020004" pitchFamily="2" charset="0"/>
            </a:rPr>
            <a:t>Финансовые показатели</a:t>
          </a:r>
          <a:endParaRPr lang="ru-RU" sz="1600" kern="1200" dirty="0">
            <a:solidFill>
              <a:schemeClr val="tx2"/>
            </a:solidFill>
            <a:latin typeface="EYInterstate" panose="02000503020000020004" pitchFamily="2" charset="0"/>
          </a:endParaRPr>
        </a:p>
      </dsp:txBody>
      <dsp:txXfrm>
        <a:off x="447506" y="36208"/>
        <a:ext cx="5688668" cy="665948"/>
      </dsp:txXfrm>
    </dsp:sp>
    <dsp:sp modelId="{DF8BA85D-E740-4961-A129-38FB588AC77E}">
      <dsp:nvSpPr>
        <dsp:cNvPr id="0" name=""/>
        <dsp:cNvSpPr/>
      </dsp:nvSpPr>
      <dsp:spPr>
        <a:xfrm>
          <a:off x="0" y="2841932"/>
          <a:ext cx="8229599" cy="1378125"/>
        </a:xfrm>
        <a:prstGeom prst="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20700" rIns="638708" bIns="113792" numCol="1" spcCol="1270" anchor="t" anchorCtr="0">
          <a:noAutofit/>
        </a:bodyPr>
        <a:lstStyle/>
        <a:p>
          <a:pPr marL="365125" lvl="1" indent="-365125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600" kern="12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Разработка схемы бухгалтерских проводок по отражению операций синдицированного кредитования банками-участниками в соответствии с российскими правилами бухгалтерского учета</a:t>
          </a:r>
          <a:endParaRPr lang="ru-RU" sz="1600" kern="1200" dirty="0">
            <a:solidFill>
              <a:schemeClr val="bg1">
                <a:lumMod val="50000"/>
              </a:schemeClr>
            </a:solidFill>
            <a:latin typeface="EYInterstate" panose="02000503020000020004" pitchFamily="2" charset="0"/>
          </a:endParaRPr>
        </a:p>
      </dsp:txBody>
      <dsp:txXfrm>
        <a:off x="0" y="2841932"/>
        <a:ext cx="8229599" cy="1378125"/>
      </dsp:txXfrm>
    </dsp:sp>
    <dsp:sp modelId="{99454EB7-5D03-46E3-AC87-96D3DF4D5B33}">
      <dsp:nvSpPr>
        <dsp:cNvPr id="0" name=""/>
        <dsp:cNvSpPr/>
      </dsp:nvSpPr>
      <dsp:spPr>
        <a:xfrm>
          <a:off x="411480" y="2472932"/>
          <a:ext cx="5760720" cy="7380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600" kern="120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rPr>
            <a:t>Бухгалтерский учет</a:t>
          </a:r>
          <a:endParaRPr lang="ru-RU" sz="1600" kern="1200" dirty="0">
            <a:solidFill>
              <a:schemeClr val="bg1">
                <a:lumMod val="50000"/>
              </a:schemeClr>
            </a:solidFill>
            <a:latin typeface="EYInterstate" panose="02000503020000020004" pitchFamily="2" charset="0"/>
          </a:endParaRPr>
        </a:p>
      </dsp:txBody>
      <dsp:txXfrm>
        <a:off x="447506" y="2508958"/>
        <a:ext cx="568866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6" y="0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5A85089-C692-4DEA-AC49-04CF34D4FE14}" type="datetimeFigureOut">
              <a:rPr lang="en-GB" smtClean="0"/>
              <a:pPr/>
              <a:t>18/02/2015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8981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6" y="9408981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D3A5C721-4BB5-4DB6-AD65-4BA2A62B05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3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045EBA9-A28D-4849-BFEA-AA04F6A21B63}" type="datetimeFigureOut">
              <a:rPr lang="en-GB" smtClean="0"/>
              <a:pPr/>
              <a:t>18/02/2015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1363"/>
            <a:ext cx="4953000" cy="3716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1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4" cy="495301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B43D19E-BFDB-4C92-8EDD-32EDDA8F41D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2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48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00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00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00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00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00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500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741363"/>
            <a:ext cx="4946650" cy="3711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56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560" y="757504"/>
            <a:ext cx="5490000" cy="86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256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560" y="757504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256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0" indent="0" algn="l">
              <a:buNone/>
              <a:defRPr sz="1600">
                <a:solidFill>
                  <a:schemeClr val="bg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2403034"/>
            <a:ext cx="9144000" cy="3345400"/>
            <a:chOff x="0" y="2403034"/>
            <a:chExt cx="9144000" cy="3345400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gray">
            <a:xfrm>
              <a:off x="2277773" y="2403034"/>
              <a:ext cx="6866227" cy="2493573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406819"/>
              <a:ext cx="2287954" cy="1341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8" name="Picture 7" descr="EY_Logo_Tag_Stacked_RGB_RUS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71545" y="5748934"/>
            <a:ext cx="1510122" cy="7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158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748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33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642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79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6250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296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3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6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694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26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93976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0372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560" y="757504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2560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gray">
          <a:xfrm>
            <a:off x="2275423" y="2402505"/>
            <a:ext cx="6868577" cy="2494426"/>
          </a:xfrm>
          <a:custGeom>
            <a:avLst/>
            <a:gdLst/>
            <a:ahLst/>
            <a:cxnLst>
              <a:cxn ang="0">
                <a:pos x="0" y="1852"/>
              </a:cxn>
              <a:cxn ang="0">
                <a:pos x="5081" y="0"/>
              </a:cxn>
              <a:cxn ang="0">
                <a:pos x="5081" y="968"/>
              </a:cxn>
              <a:cxn ang="0">
                <a:pos x="0" y="1852"/>
              </a:cxn>
            </a:cxnLst>
            <a:rect l="0" t="0" r="r" b="b"/>
            <a:pathLst>
              <a:path w="5081" h="1852">
                <a:moveTo>
                  <a:pt x="0" y="1852"/>
                </a:moveTo>
                <a:lnTo>
                  <a:pt x="5081" y="0"/>
                </a:lnTo>
                <a:lnTo>
                  <a:pt x="5081" y="968"/>
                </a:lnTo>
                <a:lnTo>
                  <a:pt x="0" y="185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0" y="4409832"/>
            <a:ext cx="2284265" cy="133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 descr="EY_Logo_Tag_Stacked_RGB_RUS WHITE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75423" y="5753965"/>
            <a:ext cx="1510122" cy="74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2512" y="757504"/>
            <a:ext cx="549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2512" y="1753200"/>
            <a:ext cx="549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gray">
          <a:xfrm>
            <a:off x="2272917" y="2400749"/>
            <a:ext cx="6873464" cy="2496200"/>
          </a:xfrm>
          <a:custGeom>
            <a:avLst/>
            <a:gdLst/>
            <a:ahLst/>
            <a:cxnLst>
              <a:cxn ang="0">
                <a:pos x="0" y="1852"/>
              </a:cxn>
              <a:cxn ang="0">
                <a:pos x="5081" y="0"/>
              </a:cxn>
              <a:cxn ang="0">
                <a:pos x="5081" y="968"/>
              </a:cxn>
              <a:cxn ang="0">
                <a:pos x="0" y="1852"/>
              </a:cxn>
            </a:cxnLst>
            <a:rect l="0" t="0" r="r" b="b"/>
            <a:pathLst>
              <a:path w="5081" h="1852">
                <a:moveTo>
                  <a:pt x="0" y="1852"/>
                </a:moveTo>
                <a:lnTo>
                  <a:pt x="5081" y="0"/>
                </a:lnTo>
                <a:lnTo>
                  <a:pt x="5081" y="968"/>
                </a:lnTo>
                <a:lnTo>
                  <a:pt x="0" y="185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2380" y="4409923"/>
            <a:ext cx="2279379" cy="13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EY_Logo_Tag_Stacked_RGB_RUS WHITE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75423" y="5753965"/>
            <a:ext cx="1510122" cy="74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88400" y="6413445"/>
            <a:ext cx="3434400" cy="201600"/>
          </a:xfrm>
        </p:spPr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eg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455613" y="6243638"/>
            <a:ext cx="82296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5612" y="719139"/>
            <a:ext cx="3506400" cy="5210062"/>
          </a:xfrm>
        </p:spPr>
        <p:txBody>
          <a:bodyPr/>
          <a:lstStyle>
            <a:lvl1pPr marL="0" indent="0" algn="l" defTabSz="995363" rtl="0" fontAlgn="base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SzPct val="100000"/>
              <a:buNone/>
              <a:defRPr lang="en-US" sz="12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76213" indent="-1762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900" b="1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lang="en-US" sz="800" kern="120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8913" indent="-188913" algn="l" defTabSz="995363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Arial" pitchFamily="34" charset="0"/>
              <a:buChar char="►"/>
              <a:defRPr lang="en-US" sz="800" kern="1200" noProof="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00077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671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6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200" y="2178000"/>
            <a:ext cx="4042800" cy="3994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457200" y="1044000"/>
            <a:ext cx="8229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7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51200" y="1490400"/>
            <a:ext cx="4042800" cy="640800"/>
          </a:xfrm>
        </p:spPr>
        <p:txBody>
          <a:bodyPr anchor="b" anchorCtr="0"/>
          <a:lstStyle>
            <a:lvl1pPr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5614" y="1025525"/>
            <a:ext cx="82296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457200" y="6242400"/>
            <a:ext cx="8229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1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077" name="Freeform 5"/>
          <p:cNvSpPr>
            <a:spLocks/>
          </p:cNvSpPr>
          <p:nvPr userDrawn="1"/>
        </p:nvSpPr>
        <p:spPr bwMode="gray">
          <a:xfrm>
            <a:off x="457200" y="1039813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4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101" name="Freeform 5"/>
          <p:cNvSpPr>
            <a:spLocks/>
          </p:cNvSpPr>
          <p:nvPr userDrawn="1"/>
        </p:nvSpPr>
        <p:spPr bwMode="gray">
          <a:xfrm>
            <a:off x="457200" y="1040400"/>
            <a:ext cx="82296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64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7200" y="201168"/>
            <a:ext cx="82296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4000"/>
            <a:ext cx="822554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9552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Особенности договора синдицированного кредитования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199" y="6415200"/>
            <a:ext cx="1085161" cy="239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sz="1100" dirty="0" smtClean="0">
                <a:solidFill>
                  <a:schemeClr val="bg1"/>
                </a:solidFill>
              </a:rPr>
              <a:t>Страница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</a:rPr>
              <a:pPr/>
              <a:t>‹#›</a:t>
            </a:fld>
            <a:endParaRPr lang="en-GB" sz="1100" dirty="0">
              <a:solidFill>
                <a:schemeClr val="bg1"/>
              </a:solidFill>
            </a:endParaRPr>
          </a:p>
        </p:txBody>
      </p:sp>
      <p:pic>
        <p:nvPicPr>
          <p:cNvPr id="6" name="Рисунок 1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1" y="3595"/>
            <a:ext cx="1428749" cy="5000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6" r:id="rId9"/>
    <p:sldLayoutId id="2147483677" r:id="rId10"/>
    <p:sldLayoutId id="2147483678" r:id="rId11"/>
    <p:sldLayoutId id="2147483679" r:id="rId12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rgbClr val="808080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rgbClr val="808080"/>
                </a:solidFill>
              </a:rPr>
              <a:pPr/>
              <a:t>‹#›</a:t>
            </a:fld>
            <a:endParaRPr lang="en-GB" sz="1100" dirty="0">
              <a:solidFill>
                <a:srgbClr val="80808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8348663" y="6450013"/>
            <a:ext cx="338137" cy="204787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7479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rgbClr val="80808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rgbClr val="808080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rgbClr val="808080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rgbClr val="808080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rgbClr val="808080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rgbClr val="808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</a:rPr>
              <a:pPr/>
              <a:t>‹#›</a:t>
            </a:fld>
            <a:endParaRPr lang="en-GB" sz="11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 bwMode="black">
          <a:xfrm>
            <a:off x="8348663" y="6450013"/>
            <a:ext cx="338137" cy="204787"/>
            <a:chOff x="8348663" y="6450013"/>
            <a:chExt cx="338137" cy="204787"/>
          </a:xfrm>
          <a:solidFill>
            <a:srgbClr val="FFFF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black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black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90" r:id="rId9"/>
    <p:sldLayoutId id="2147483691" r:id="rId10"/>
    <p:sldLayoutId id="2147483692" r:id="rId11"/>
    <p:sldLayoutId id="2147483693" r:id="rId12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82296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600"/>
            <a:ext cx="82296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400" y="6415200"/>
            <a:ext cx="34344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415200"/>
            <a:ext cx="72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chemeClr val="bg1"/>
                </a:solidFill>
              </a:rPr>
              <a:pPr/>
              <a:t>‹#›</a:t>
            </a:fld>
            <a:endParaRPr lang="en-GB" sz="11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 bwMode="black">
          <a:xfrm>
            <a:off x="8348663" y="6450013"/>
            <a:ext cx="338137" cy="204787"/>
            <a:chOff x="8348663" y="6450013"/>
            <a:chExt cx="338137" cy="204787"/>
          </a:xfrm>
          <a:solidFill>
            <a:srgbClr val="FFFF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black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black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096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077913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433513" indent="-35560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787525" indent="-35401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560" y="757504"/>
            <a:ext cx="5490000" cy="1878818"/>
          </a:xfrm>
        </p:spPr>
        <p:txBody>
          <a:bodyPr/>
          <a:lstStyle/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кредитования: налоговые, бухгалтерские и финансовые вопросы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688799" y="5802538"/>
            <a:ext cx="2873310" cy="5388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000" b="1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Ирина Быховская</a:t>
            </a:r>
          </a:p>
          <a:p>
            <a:pPr algn="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Партнер компании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  <a:ea typeface="Ebrima" panose="02000000000000000000" pitchFamily="2" charset="0"/>
                <a:cs typeface="Ebrima" panose="02000000000000000000" pitchFamily="2" charset="0"/>
              </a:rPr>
              <a:t>EY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054" y="3393"/>
            <a:ext cx="1428749" cy="500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7285512" cy="860400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налоговый аспект (1/3)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600"/>
            <a:ext cx="8229600" cy="41684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Цель работы над договором (налоговая часть):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236799"/>
              </p:ext>
            </p:extLst>
          </p:nvPr>
        </p:nvGraphicFramePr>
        <p:xfrm>
          <a:off x="457200" y="1842448"/>
          <a:ext cx="8229600" cy="422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7273636" cy="860400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налоговый аспект (2/3)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601"/>
            <a:ext cx="8229600" cy="38155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Выборочные результаты работы (налоговая часть):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34306"/>
              </p:ext>
            </p:extLst>
          </p:nvPr>
        </p:nvGraphicFramePr>
        <p:xfrm>
          <a:off x="457200" y="1807155"/>
          <a:ext cx="8229600" cy="432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9740"/>
                <a:gridCol w="3006695"/>
                <a:gridCol w="329316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Налоговый эффект</a:t>
                      </a: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Путь достижения налогового эффекта</a:t>
                      </a:r>
                      <a:endParaRPr lang="ru-RU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Проценты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снижение налоговой нагрузки </a:t>
                      </a:r>
                      <a:r>
                        <a:rPr lang="ru-RU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на кредиторов вследствие возможности прекращения признания процентных доходов с даты просрочки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договором </a:t>
                      </a: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предусмотрено несколько вариантов </a:t>
                      </a:r>
                      <a:r>
                        <a:rPr lang="ru-RU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начисления процентов при несвоевременном платеже по кредиту (в том числе, прекращение начисления текущих процентов)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Вознаграждение управляющего залогом и кредитного агента</a:t>
                      </a: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снижение риска </a:t>
                      </a:r>
                      <a:r>
                        <a:rPr lang="ru-RU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признания</a:t>
                      </a:r>
                      <a:r>
                        <a:rPr lang="ru-RU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 расходов в качестве экономически необоснованных расходов</a:t>
                      </a:r>
                      <a:endParaRPr lang="ru-RU" sz="1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несколько</a:t>
                      </a:r>
                      <a:r>
                        <a:rPr lang="ru-RU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 вариантов структурирования взаимоотношений между заемщиком – кредитором – управляющим залогом/ кредитным агентом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законодательные правки</a:t>
                      </a:r>
                      <a:endParaRPr lang="ru-RU" sz="16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26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7273636" cy="860400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налоговый аспект (3/3)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601"/>
            <a:ext cx="8229600" cy="38155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Выборочные результаты работы (налоговая часть):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87964"/>
              </p:ext>
            </p:extLst>
          </p:nvPr>
        </p:nvGraphicFramePr>
        <p:xfrm>
          <a:off x="457200" y="1807155"/>
          <a:ext cx="8229600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9740"/>
                <a:gridCol w="3006695"/>
                <a:gridCol w="3293165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Налоговый эффект</a:t>
                      </a: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Путь достижения налогового эффекта</a:t>
                      </a:r>
                      <a:endParaRPr lang="ru-RU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Вознаграждение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 организатора и управляющего залогом: </a:t>
                      </a:r>
                      <a:r>
                        <a:rPr lang="ru-RU" sz="1600" b="1" u="sng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НДС</a:t>
                      </a:r>
                      <a:endParaRPr lang="ru-RU" sz="1600" b="1" u="sng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EYInterstate" panose="0200050302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вознаграждение (полностью или частично) по синдицированному кредиту </a:t>
                      </a:r>
                      <a:r>
                        <a:rPr lang="ru-RU" sz="16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может не подлежать </a:t>
                      </a:r>
                      <a:r>
                        <a:rPr lang="ru-RU" sz="1600" b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налогообложению НДС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соотношения</a:t>
                      </a:r>
                      <a:r>
                        <a:rPr lang="ru-RU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 функционала с режимом налогообложения НДС</a:t>
                      </a:r>
                    </a:p>
                    <a:p>
                      <a:pPr marL="2857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75000"/>
                        <a:buFont typeface="Wingdings 3" panose="05040102010807070707" pitchFamily="18" charset="2"/>
                        <a:buChar char=""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EYInterstate" panose="02000503020000020004" pitchFamily="2" charset="0"/>
                        </a:rPr>
                        <a:t>инициативы в рамках МФЦ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5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1600"/>
            <a:ext cx="7261761" cy="860400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финансовые аспекты (1/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3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600"/>
            <a:ext cx="8229600" cy="41684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Цель работы над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договором (финансовый и бухгалтерский аспекты):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50948358"/>
              </p:ext>
            </p:extLst>
          </p:nvPr>
        </p:nvGraphicFramePr>
        <p:xfrm>
          <a:off x="457200" y="1842448"/>
          <a:ext cx="8229600" cy="4220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6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6851104" cy="860400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финансовые аспекты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(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2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3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77249" y="1330420"/>
            <a:ext cx="7425780" cy="2621094"/>
            <a:chOff x="477249" y="1330420"/>
            <a:chExt cx="7425780" cy="2621094"/>
          </a:xfrm>
        </p:grpSpPr>
        <p:sp>
          <p:nvSpPr>
            <p:cNvPr id="17" name="AutoShape 11"/>
            <p:cNvSpPr>
              <a:spLocks noChangeArrowheads="1"/>
            </p:cNvSpPr>
            <p:nvPr/>
          </p:nvSpPr>
          <p:spPr bwMode="gray">
            <a:xfrm>
              <a:off x="3229194" y="1330420"/>
              <a:ext cx="1846176" cy="2621094"/>
            </a:xfrm>
            <a:prstGeom prst="homePlate">
              <a:avLst>
                <a:gd name="adj" fmla="val 9560"/>
              </a:avLst>
            </a:prstGeom>
            <a:solidFill>
              <a:schemeClr val="accent2"/>
            </a:solidFill>
            <a:ln w="9525" algn="ctr">
              <a:solidFill>
                <a:srgbClr val="FFD200"/>
              </a:solidFill>
              <a:miter lim="800000"/>
              <a:headEnd/>
              <a:tailEnd/>
            </a:ln>
            <a:effectLst/>
          </p:spPr>
          <p:txBody>
            <a:bodyPr lIns="78871" tIns="40345" rIns="78871" bIns="40345"/>
            <a:lstStyle/>
            <a:p>
              <a:pPr algn="l" eaLnBrk="0" hangingPunct="0">
                <a:buClr>
                  <a:srgbClr val="00A28A"/>
                </a:buClr>
                <a:buFont typeface="Times" pitchFamily="18" charset="0"/>
                <a:buNone/>
              </a:pPr>
              <a:endParaRPr lang="en-US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6"/>
            <p:cNvGrpSpPr/>
            <p:nvPr/>
          </p:nvGrpSpPr>
          <p:grpSpPr>
            <a:xfrm>
              <a:off x="477249" y="1479114"/>
              <a:ext cx="5782037" cy="2287343"/>
              <a:chOff x="860545" y="1759072"/>
              <a:chExt cx="7372258" cy="2741246"/>
            </a:xfrm>
          </p:grpSpPr>
          <p:sp>
            <p:nvSpPr>
              <p:cNvPr id="9" name="AutoShape 11"/>
              <p:cNvSpPr>
                <a:spLocks noChangeArrowheads="1"/>
              </p:cNvSpPr>
              <p:nvPr/>
            </p:nvSpPr>
            <p:spPr bwMode="gray">
              <a:xfrm>
                <a:off x="883994" y="1759072"/>
                <a:ext cx="2138362" cy="1260475"/>
              </a:xfrm>
              <a:prstGeom prst="homePlate">
                <a:avLst>
                  <a:gd name="adj" fmla="val 15669"/>
                </a:avLst>
              </a:prstGeom>
              <a:solidFill>
                <a:srgbClr val="FFFFFF"/>
              </a:solidFill>
              <a:ln w="28575" algn="ctr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90000" rIns="90000" bIns="90000"/>
              <a:lstStyle/>
              <a:p>
                <a:pPr algn="l" eaLnBrk="0" hangingPunct="0">
                  <a:buClr>
                    <a:srgbClr val="00A28A"/>
                  </a:buClr>
                  <a:buFont typeface="Times" pitchFamily="18" charset="0"/>
                  <a:buNone/>
                </a:pPr>
                <a:r>
                  <a:rPr lang="ru-RU" sz="1600" b="1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Хорошее финансовое положение</a:t>
                </a:r>
                <a:endParaRPr lang="en-US" sz="16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endParaRPr>
              </a:p>
            </p:txBody>
          </p:sp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3236151" y="3239843"/>
                <a:ext cx="4996652" cy="1260475"/>
              </a:xfrm>
              <a:prstGeom prst="rect">
                <a:avLst/>
              </a:prstGeom>
              <a:noFill/>
              <a:ln w="19050">
                <a:solidFill>
                  <a:schemeClr val="accent6"/>
                </a:solidFill>
                <a:miter lim="800000"/>
                <a:headEnd/>
                <a:tailEnd/>
              </a:ln>
              <a:effectLst/>
            </p:spPr>
            <p:txBody>
              <a:bodyPr lIns="90000" tIns="90000" rIns="90000" bIns="90000"/>
              <a:lstStyle/>
              <a:p>
                <a:pPr marL="490374" lvl="1" indent="-317249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Arial" charset="0"/>
                  <a:buChar char="►"/>
                </a:pP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Наличие убытков</a:t>
                </a:r>
              </a:p>
              <a:p>
                <a:pPr marL="490374" lvl="1" indent="-317249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Arial" charset="0"/>
                  <a:buChar char="►"/>
                </a:pP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Низкая прибыльность</a:t>
                </a:r>
              </a:p>
              <a:p>
                <a:pPr marL="490374" lvl="1" indent="-317249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Arial" charset="0"/>
                  <a:buChar char="►"/>
                </a:pP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Высокая волатильность прибыли</a:t>
                </a:r>
                <a:endParaRPr lang="en-US" sz="1600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endParaRPr>
              </a:p>
            </p:txBody>
          </p:sp>
          <p:sp>
            <p:nvSpPr>
              <p:cNvPr id="11" name="AutoShape 13"/>
              <p:cNvSpPr>
                <a:spLocks noChangeArrowheads="1"/>
              </p:cNvSpPr>
              <p:nvPr/>
            </p:nvSpPr>
            <p:spPr bwMode="gray">
              <a:xfrm>
                <a:off x="860545" y="3228120"/>
                <a:ext cx="2138362" cy="1260475"/>
              </a:xfrm>
              <a:prstGeom prst="homePlate">
                <a:avLst>
                  <a:gd name="adj" fmla="val 15669"/>
                </a:avLst>
              </a:prstGeom>
              <a:solidFill>
                <a:srgbClr val="FFFFFF"/>
              </a:solidFill>
              <a:ln w="28575" algn="ctr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lIns="90000" tIns="90000" rIns="90000" bIns="90000"/>
              <a:lstStyle/>
              <a:p>
                <a:pPr eaLnBrk="0" hangingPunct="0">
                  <a:buClr>
                    <a:srgbClr val="00A28A"/>
                  </a:buClr>
                </a:pPr>
                <a:r>
                  <a:rPr lang="ru-RU" sz="1600" b="1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Плохое финансовое положение</a:t>
                </a:r>
                <a:endParaRPr lang="en-US" sz="16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36151" y="1759072"/>
                <a:ext cx="4996652" cy="1260475"/>
              </a:xfrm>
              <a:prstGeom prst="rect">
                <a:avLst/>
              </a:prstGeom>
              <a:noFill/>
              <a:ln w="19050">
                <a:solidFill>
                  <a:schemeClr val="accent6"/>
                </a:solidFill>
                <a:miter lim="800000"/>
                <a:headEnd/>
                <a:tailEnd/>
              </a:ln>
              <a:effectLst/>
            </p:spPr>
            <p:txBody>
              <a:bodyPr lIns="90000" tIns="90000" rIns="90000" bIns="90000"/>
              <a:lstStyle/>
              <a:p>
                <a:pPr marL="490374" lvl="1" indent="-317249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Arial" charset="0"/>
                  <a:buChar char="►"/>
                </a:pP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Положительная выручка</a:t>
                </a:r>
              </a:p>
              <a:p>
                <a:pPr marL="490374" lvl="1" indent="-317249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Arial" charset="0"/>
                  <a:buChar char="►"/>
                </a:pP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В</a:t>
                </a:r>
                <a:r>
                  <a:rPr lang="ru-RU" sz="1600" dirty="0" smtClean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ысокая </a:t>
                </a: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прибыльность</a:t>
                </a:r>
              </a:p>
              <a:p>
                <a:pPr marL="490374" lvl="1" indent="-317249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Arial" charset="0"/>
                  <a:buChar char="►"/>
                </a:pPr>
                <a:r>
                  <a:rPr lang="ru-RU" sz="1600" dirty="0">
                    <a:solidFill>
                      <a:schemeClr val="bg1">
                        <a:lumMod val="50000"/>
                      </a:schemeClr>
                    </a:solidFill>
                    <a:latin typeface="EYInterstate" panose="02000503020000020004" pitchFamily="2" charset="0"/>
                  </a:rPr>
                  <a:t>Низкая волатильность выручки</a:t>
                </a:r>
                <a:endParaRPr lang="en-US" sz="1600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endParaRPr>
              </a:p>
            </p:txBody>
          </p:sp>
        </p:grpSp>
        <p:sp>
          <p:nvSpPr>
            <p:cNvPr id="18" name="AutoShape 3"/>
            <p:cNvSpPr>
              <a:spLocks noChangeArrowheads="1"/>
            </p:cNvSpPr>
            <p:nvPr/>
          </p:nvSpPr>
          <p:spPr bwMode="auto">
            <a:xfrm>
              <a:off x="6382025" y="1479113"/>
              <a:ext cx="1521004" cy="1051763"/>
            </a:xfrm>
            <a:prstGeom prst="hexagon">
              <a:avLst>
                <a:gd name="adj" fmla="val 24958"/>
                <a:gd name="vf" fmla="val 115470"/>
              </a:avLst>
            </a:prstGeom>
            <a:solidFill>
              <a:schemeClr val="accent2"/>
            </a:solidFill>
            <a:ln w="6350">
              <a:noFill/>
              <a:miter lim="800000"/>
              <a:headEnd/>
              <a:tailEnd/>
            </a:ln>
          </p:spPr>
          <p:txBody>
            <a:bodyPr wrap="none" lIns="45720" tIns="49213" rIns="45720" bIns="49213" anchor="ctr"/>
            <a:lstStyle/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 err="1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Ковенанты</a:t>
              </a: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, </a:t>
              </a:r>
            </a:p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основанные </a:t>
              </a:r>
            </a:p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на выручке</a:t>
              </a:r>
              <a:endParaRPr lang="en-US" sz="1300" b="1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19" name="AutoShape 3"/>
            <p:cNvSpPr>
              <a:spLocks noChangeArrowheads="1"/>
            </p:cNvSpPr>
            <p:nvPr/>
          </p:nvSpPr>
          <p:spPr bwMode="auto">
            <a:xfrm>
              <a:off x="6382025" y="2714696"/>
              <a:ext cx="1521004" cy="1041980"/>
            </a:xfrm>
            <a:prstGeom prst="hexagon">
              <a:avLst>
                <a:gd name="adj" fmla="val 24958"/>
                <a:gd name="vf" fmla="val 115470"/>
              </a:avLst>
            </a:prstGeom>
            <a:solidFill>
              <a:schemeClr val="accent2"/>
            </a:solidFill>
            <a:ln w="6350">
              <a:noFill/>
              <a:miter lim="800000"/>
              <a:headEnd/>
              <a:tailEnd/>
            </a:ln>
          </p:spPr>
          <p:txBody>
            <a:bodyPr wrap="none" lIns="45720" tIns="49213" rIns="45720" bIns="49213" anchor="ctr"/>
            <a:lstStyle/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 err="1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Ковенанты</a:t>
              </a: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, </a:t>
              </a:r>
            </a:p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основанные </a:t>
              </a:r>
            </a:p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на чистых </a:t>
              </a:r>
            </a:p>
            <a:p>
              <a:pPr algn="ctr" eaLnBrk="0" hangingPunct="0">
                <a:spcBef>
                  <a:spcPct val="30000"/>
                </a:spcBef>
                <a:buClr>
                  <a:srgbClr val="00A28A"/>
                </a:buClr>
              </a:pPr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EYInterstate" panose="02000503020000020004" pitchFamily="2" charset="0"/>
                </a:rPr>
                <a:t>активах</a:t>
              </a:r>
              <a:endParaRPr lang="en-US" sz="1300" b="1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endParaRPr>
            </a:p>
          </p:txBody>
        </p:sp>
      </p:grpSp>
      <p:sp>
        <p:nvSpPr>
          <p:cNvPr id="21" name="Rectangle 12"/>
          <p:cNvSpPr txBox="1">
            <a:spLocks noChangeArrowheads="1"/>
          </p:cNvSpPr>
          <p:nvPr/>
        </p:nvSpPr>
        <p:spPr>
          <a:xfrm>
            <a:off x="457199" y="4431633"/>
            <a:ext cx="8279853" cy="114324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lIns="90000" tIns="90000" rIns="90000" bIns="90000"/>
          <a:lstStyle/>
          <a:p>
            <a:pPr marL="173125" lvl="1" algn="ctr">
              <a:spcBef>
                <a:spcPct val="20000"/>
              </a:spcBef>
              <a:buClr>
                <a:schemeClr val="bg2"/>
              </a:buClr>
              <a:buSzPct val="70000"/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Тенденция - происходит сдвиг от использования балансовых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ковенантов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в сторону использования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ковенантов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, основанных на показателях операционной деятельности заемщика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52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600"/>
            <a:ext cx="6851104" cy="860400"/>
          </a:xfrm>
        </p:spPr>
        <p:txBody>
          <a:bodyPr/>
          <a:lstStyle/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Особенности договора синдицированного кредитования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финансовые аспекты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(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3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/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3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)</a:t>
            </a:r>
            <a:endParaRPr lang="en-GB" sz="240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9969"/>
            <a:ext cx="8229600" cy="146010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При разработке мы руководствовались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лучшими мировыми практиками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,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адаптированными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с учетом российской специфики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Набор финансовых показателей (</a:t>
            </a:r>
            <a:r>
              <a:rPr lang="ru-RU" sz="1600" dirty="0" err="1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ковенантов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), предложенный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EY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, предоставляет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гибкий механизм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контроля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кредитного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риска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, который включается в кредитные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договоры и несет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выгоды для обеих сторон кредитных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взаимоотношений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0073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58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01600"/>
            <a:ext cx="7273636" cy="860400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Ограничения по использованию данных материалов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57201" y="1114300"/>
            <a:ext cx="8205850" cy="4182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FFD200"/>
              </a:buClr>
              <a:buSzPct val="75000"/>
              <a:buFont typeface="Arial" pitchFamily="34" charset="0"/>
              <a:buNone/>
              <a:defRPr/>
            </a:pP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Презентационные материалы подготовлены для использования в качестве вспомогательных визуальных пособий при обсуждении отдельных вопросов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налогообложения в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ходе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проведения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расширенного заседания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Комитета Ассоциации «Россия» по синдицированному кредитованию </a:t>
            </a:r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19 </a:t>
            </a:r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февраля 2015 года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(далее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–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«</a:t>
            </a:r>
            <a:r>
              <a:rPr lang="ru-RU" sz="1400" b="1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Конференция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»).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Пользователь должен принять во внимание следующее:</a:t>
            </a:r>
            <a:endParaRPr lang="en-US" sz="1400" kern="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  <a:p>
            <a:pPr marL="355600" indent="-355600" algn="just" eaLnBrk="0" hangingPunct="0">
              <a:spcBef>
                <a:spcPts val="300"/>
              </a:spcBef>
              <a:spcAft>
                <a:spcPts val="30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  <a:defRPr/>
            </a:pP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Прилагаемые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материалы не могут быть использованы в отрыве от устного пояснения, данного сотрудниками </a:t>
            </a:r>
            <a:r>
              <a:rPr lang="en-US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EY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 ходе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Конференции</a:t>
            </a:r>
            <a:endParaRPr lang="en-US" sz="1400" kern="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  <a:p>
            <a:pPr marL="355600" indent="-355600" algn="just" eaLnBrk="0" hangingPunct="0">
              <a:spcBef>
                <a:spcPts val="300"/>
              </a:spcBef>
              <a:spcAft>
                <a:spcPts val="30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  <a:defRPr/>
            </a:pP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Прилагаемые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материалы описывают отдельные вопросы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налогообложения/ бухгалтерского учета вне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контекста и не могут быть применены к специфическим фактическим обстоятельствам без дополнительного анализа в контексте таких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обстоятельств</a:t>
            </a:r>
            <a:endParaRPr lang="en-US" sz="1400" kern="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  <a:p>
            <a:pPr marL="355600" indent="-355600" algn="just" eaLnBrk="0" hangingPunct="0">
              <a:spcBef>
                <a:spcPts val="300"/>
              </a:spcBef>
              <a:spcAft>
                <a:spcPts val="30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  <a:defRPr/>
            </a:pP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Технические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позиции по отдельным вопросам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налогообложения/ бухгалтерского учета, описанным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 прилагаемых материалах, являются отражением позиции данных специалистов на дату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презентации и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могут подлежать пересмотру по состоянию на более позднюю дату ввиду 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вступления каких-либо изменений в законодательстве или изменений в интерпретации и подходе к применению законодательства государственными органами</a:t>
            </a:r>
            <a:endParaRPr lang="en-US" sz="1400" kern="0" dirty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  <a:p>
            <a:pPr marL="355600" indent="-355600" algn="just" eaLnBrk="0" hangingPunct="0">
              <a:spcBef>
                <a:spcPts val="300"/>
              </a:spcBef>
              <a:spcAft>
                <a:spcPts val="30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  <a:defRPr/>
            </a:pP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Любое практическое использование данных материалов, включая цитирование, полное или частичное  копирование и распространение, должно быть письменно согласовано с </a:t>
            </a:r>
            <a:r>
              <a:rPr lang="en-US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EY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. Компания </a:t>
            </a:r>
            <a:r>
              <a:rPr lang="en-US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EY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 </a:t>
            </a:r>
            <a:r>
              <a:rPr lang="ru-RU" sz="1400" kern="0" dirty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не несет ответственности за результаты несанкционированного письменного использования данных материалов</a:t>
            </a:r>
            <a:r>
              <a:rPr lang="ru-RU" sz="1400" kern="0" dirty="0" smtClean="0">
                <a:solidFill>
                  <a:schemeClr val="bg1">
                    <a:lumMod val="50000"/>
                  </a:schemeClr>
                </a:solidFill>
                <a:latin typeface="EYInterstate" panose="02000503020000020004" pitchFamily="2" charset="0"/>
              </a:rPr>
              <a:t>.</a:t>
            </a:r>
            <a:endParaRPr lang="en-US" sz="1400" kern="0" dirty="0" smtClean="0">
              <a:solidFill>
                <a:schemeClr val="bg1">
                  <a:lumMod val="50000"/>
                </a:schemeClr>
              </a:solidFill>
              <a:latin typeface="EYInterstate" panose="0200050302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0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regular_presentation_2010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2.xml><?xml version="1.0" encoding="utf-8"?>
<a:theme xmlns:a="http://schemas.openxmlformats.org/drawingml/2006/main" name="EY light projection">
  <a:themeElements>
    <a:clrScheme name="Custom 1">
      <a:dk1>
        <a:srgbClr val="000000"/>
      </a:dk1>
      <a:lt1>
        <a:srgbClr val="808080"/>
      </a:lt1>
      <a:dk2>
        <a:srgbClr val="FFFFFF"/>
      </a:dk2>
      <a:lt2>
        <a:srgbClr val="808080"/>
      </a:lt2>
      <a:accent1>
        <a:srgbClr val="808080"/>
      </a:accent1>
      <a:accent2>
        <a:srgbClr val="FFD2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EY dark print">
  <a:themeElements>
    <a:clrScheme name="Custom 2">
      <a:dk1>
        <a:srgbClr val="FFFFFF"/>
      </a:dk1>
      <a:lt1>
        <a:srgbClr val="FFFFFF"/>
      </a:lt1>
      <a:dk2>
        <a:srgbClr val="333333"/>
      </a:dk2>
      <a:lt2>
        <a:srgbClr val="FFE600"/>
      </a:lt2>
      <a:accent1>
        <a:srgbClr val="808080"/>
      </a:accent1>
      <a:accent2>
        <a:srgbClr val="FFE6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4.xml><?xml version="1.0" encoding="utf-8"?>
<a:theme xmlns:a="http://schemas.openxmlformats.org/drawingml/2006/main" name="EY dark projection">
  <a:themeElements>
    <a:clrScheme name="Custom 4">
      <a:dk1>
        <a:srgbClr val="FFFFFF"/>
      </a:dk1>
      <a:lt1>
        <a:srgbClr val="FFFFFF"/>
      </a:lt1>
      <a:dk2>
        <a:srgbClr val="333333"/>
      </a:dk2>
      <a:lt2>
        <a:srgbClr val="FFD200"/>
      </a:lt2>
      <a:accent1>
        <a:srgbClr val="808080"/>
      </a:accent1>
      <a:accent2>
        <a:srgbClr val="FFD200"/>
      </a:accent2>
      <a:accent3>
        <a:srgbClr val="999999"/>
      </a:accent3>
      <a:accent4>
        <a:srgbClr val="F0F0F0"/>
      </a:accent4>
      <a:accent5>
        <a:srgbClr val="00A3AE"/>
      </a:accent5>
      <a:accent6>
        <a:srgbClr val="C0C0C0"/>
      </a:accent6>
      <a:hlink>
        <a:srgbClr val="336699"/>
      </a:hlink>
      <a:folHlink>
        <a:srgbClr val="91278F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6156</TotalTime>
  <Words>581</Words>
  <Application>Microsoft Office PowerPoint</Application>
  <PresentationFormat>On-screen Show (4:3)</PresentationFormat>
  <Paragraphs>67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EY_regular_presentation_2010</vt:lpstr>
      <vt:lpstr>EY light projection</vt:lpstr>
      <vt:lpstr>EY dark print</vt:lpstr>
      <vt:lpstr>EY dark projection</vt:lpstr>
      <vt:lpstr>Особенности договора синдицированного кредитования: налоговые, бухгалтерские и финансовые вопросы</vt:lpstr>
      <vt:lpstr>Особенности договора синдицированного кредитования: налоговый аспект (1/3)</vt:lpstr>
      <vt:lpstr>Особенности договора синдицированного кредитования: налоговый аспект (2/3)</vt:lpstr>
      <vt:lpstr>Особенности договора синдицированного кредитования: налоговый аспект (3/3)</vt:lpstr>
      <vt:lpstr>Особенности договора синдицированного кредитования: финансовые аспекты (1/3)</vt:lpstr>
      <vt:lpstr>Особенности договора синдицированного кредитования: финансовые аспекты (2/3)</vt:lpstr>
      <vt:lpstr>Особенности договора синдицированного кредитования: финансовые аспекты (3/3)</vt:lpstr>
      <vt:lpstr>Ограничения по использованию данных материалов</vt:lpstr>
    </vt:vector>
  </TitlesOfParts>
  <Company>Ernst &amp; Young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(Arial bold 30 point)</dc:title>
  <dc:creator>Nadezhda.Bondareva</dc:creator>
  <cp:lastModifiedBy>EY</cp:lastModifiedBy>
  <cp:revision>71</cp:revision>
  <cp:lastPrinted>2015-02-18T14:14:37Z</cp:lastPrinted>
  <dcterms:created xsi:type="dcterms:W3CDTF">2013-05-16T10:38:37Z</dcterms:created>
  <dcterms:modified xsi:type="dcterms:W3CDTF">2015-02-18T15:17:03Z</dcterms:modified>
</cp:coreProperties>
</file>