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63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1" r:id="rId10"/>
    <p:sldId id="280" r:id="rId11"/>
  </p:sldIdLst>
  <p:sldSz cx="10972800" cy="7315200"/>
  <p:notesSz cx="6858000" cy="9144000"/>
  <p:defaultTextStyle>
    <a:defPPr>
      <a:defRPr lang="en-US"/>
    </a:defPPr>
    <a:lvl1pPr marL="0" algn="l" defTabSz="104419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2098" algn="l" defTabSz="104419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4196" algn="l" defTabSz="104419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6289" algn="l" defTabSz="104419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8393" algn="l" defTabSz="104419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10482" algn="l" defTabSz="104419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32581" algn="l" defTabSz="104419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4674" algn="l" defTabSz="104419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6780" algn="l" defTabSz="104419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B2FF"/>
    <a:srgbClr val="004C99"/>
    <a:srgbClr val="FFFFFF"/>
    <a:srgbClr val="99E5FF"/>
    <a:srgbClr val="003399"/>
    <a:srgbClr val="000066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7" d="100"/>
          <a:sy n="57" d="100"/>
        </p:scale>
        <p:origin x="-1416" y="-258"/>
      </p:cViewPr>
      <p:guideLst>
        <p:guide orient="horz" pos="2304"/>
        <p:guide orient="horz" pos="288"/>
        <p:guide orient="horz" pos="1757"/>
        <p:guide orient="horz" pos="1152"/>
        <p:guide orient="horz" pos="2880"/>
        <p:guide orient="horz" pos="3456"/>
        <p:guide orient="horz" pos="4032"/>
        <p:guide orient="horz" pos="864"/>
        <p:guide pos="3456"/>
        <p:guide pos="1728"/>
        <p:guide pos="2592"/>
        <p:guide pos="864"/>
        <p:guide pos="4320"/>
        <p:guide pos="5184"/>
        <p:guide pos="6048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DAE2B9-1C60-4BA9-8EF7-2B27D846BE3F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373F8E-BFF1-44B7-B5B3-43A0BA736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27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76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6880" algn="l" defTabSz="91376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3760" algn="l" defTabSz="91376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640" algn="l" defTabSz="91376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520" algn="l" defTabSz="91376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4400" algn="l" defTabSz="91376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1280" algn="l" defTabSz="91376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8160" algn="l" defTabSz="91376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5040" algn="l" defTabSz="91376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272474"/>
            <a:ext cx="932688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145280"/>
            <a:ext cx="768096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5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7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9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1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3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5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B26-5517-40A0-8F38-A621F963B8B8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1E36-756A-4433-BED8-A26705D6B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B26-5517-40A0-8F38-A621F963B8B8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1E36-756A-4433-BED8-A26705D6B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45956" y="313267"/>
            <a:ext cx="2962274" cy="66564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9130" y="313267"/>
            <a:ext cx="8703946" cy="665649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B26-5517-40A0-8F38-A621F963B8B8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1E36-756A-4433-BED8-A26705D6B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B26-5517-40A0-8F38-A621F963B8B8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1E36-756A-4433-BED8-A26705D6B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4700697"/>
            <a:ext cx="9326880" cy="1452880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100515"/>
            <a:ext cx="9326880" cy="1600199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99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9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59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79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99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319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39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59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B26-5517-40A0-8F38-A621F963B8B8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1E36-756A-4433-BED8-A26705D6B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9134" y="1820334"/>
            <a:ext cx="5833110" cy="514942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75124" y="1820334"/>
            <a:ext cx="5833110" cy="514942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B26-5517-40A0-8F38-A621F963B8B8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1E36-756A-4433-BED8-A26705D6B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92947"/>
            <a:ext cx="987552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637458"/>
            <a:ext cx="4848226" cy="68241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994" indent="0">
              <a:buNone/>
              <a:defRPr sz="2300" b="1"/>
            </a:lvl2pPr>
            <a:lvl3pPr marL="1043988" indent="0">
              <a:buNone/>
              <a:defRPr sz="2100" b="1"/>
            </a:lvl3pPr>
            <a:lvl4pPr marL="1565975" indent="0">
              <a:buNone/>
              <a:defRPr sz="1800" b="1"/>
            </a:lvl4pPr>
            <a:lvl5pPr marL="2087977" indent="0">
              <a:buNone/>
              <a:defRPr sz="1800" b="1"/>
            </a:lvl5pPr>
            <a:lvl6pPr marL="2609960" indent="0">
              <a:buNone/>
              <a:defRPr sz="1800" b="1"/>
            </a:lvl6pPr>
            <a:lvl7pPr marL="3131954" indent="0">
              <a:buNone/>
              <a:defRPr sz="1800" b="1"/>
            </a:lvl7pPr>
            <a:lvl8pPr marL="3653944" indent="0">
              <a:buNone/>
              <a:defRPr sz="1800" b="1"/>
            </a:lvl8pPr>
            <a:lvl9pPr marL="417594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319871"/>
            <a:ext cx="4848226" cy="4214707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4" y="1637458"/>
            <a:ext cx="4850130" cy="68241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994" indent="0">
              <a:buNone/>
              <a:defRPr sz="2300" b="1"/>
            </a:lvl2pPr>
            <a:lvl3pPr marL="1043988" indent="0">
              <a:buNone/>
              <a:defRPr sz="2100" b="1"/>
            </a:lvl3pPr>
            <a:lvl4pPr marL="1565975" indent="0">
              <a:buNone/>
              <a:defRPr sz="1800" b="1"/>
            </a:lvl4pPr>
            <a:lvl5pPr marL="2087977" indent="0">
              <a:buNone/>
              <a:defRPr sz="1800" b="1"/>
            </a:lvl5pPr>
            <a:lvl6pPr marL="2609960" indent="0">
              <a:buNone/>
              <a:defRPr sz="1800" b="1"/>
            </a:lvl6pPr>
            <a:lvl7pPr marL="3131954" indent="0">
              <a:buNone/>
              <a:defRPr sz="1800" b="1"/>
            </a:lvl7pPr>
            <a:lvl8pPr marL="3653944" indent="0">
              <a:buNone/>
              <a:defRPr sz="1800" b="1"/>
            </a:lvl8pPr>
            <a:lvl9pPr marL="417594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4" y="2319871"/>
            <a:ext cx="4850130" cy="4214707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B26-5517-40A0-8F38-A621F963B8B8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1E36-756A-4433-BED8-A26705D6B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B26-5517-40A0-8F38-A621F963B8B8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1E36-756A-4433-BED8-A26705D6B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B26-5517-40A0-8F38-A621F963B8B8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1E36-756A-4433-BED8-A26705D6B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91253"/>
            <a:ext cx="3609976" cy="123952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291267"/>
            <a:ext cx="6134100" cy="62433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530787"/>
            <a:ext cx="3609976" cy="5003801"/>
          </a:xfrm>
        </p:spPr>
        <p:txBody>
          <a:bodyPr/>
          <a:lstStyle>
            <a:lvl1pPr marL="0" indent="0">
              <a:buNone/>
              <a:defRPr sz="1600"/>
            </a:lvl1pPr>
            <a:lvl2pPr marL="521994" indent="0">
              <a:buNone/>
              <a:defRPr sz="1400"/>
            </a:lvl2pPr>
            <a:lvl3pPr marL="1043988" indent="0">
              <a:buNone/>
              <a:defRPr sz="1100"/>
            </a:lvl3pPr>
            <a:lvl4pPr marL="1565975" indent="0">
              <a:buNone/>
              <a:defRPr sz="1000"/>
            </a:lvl4pPr>
            <a:lvl5pPr marL="2087977" indent="0">
              <a:buNone/>
              <a:defRPr sz="1000"/>
            </a:lvl5pPr>
            <a:lvl6pPr marL="2609960" indent="0">
              <a:buNone/>
              <a:defRPr sz="1000"/>
            </a:lvl6pPr>
            <a:lvl7pPr marL="3131954" indent="0">
              <a:buNone/>
              <a:defRPr sz="1000"/>
            </a:lvl7pPr>
            <a:lvl8pPr marL="3653944" indent="0">
              <a:buNone/>
              <a:defRPr sz="1000"/>
            </a:lvl8pPr>
            <a:lvl9pPr marL="417594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B26-5517-40A0-8F38-A621F963B8B8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1E36-756A-4433-BED8-A26705D6B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5120644"/>
            <a:ext cx="6583680" cy="60452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653627"/>
            <a:ext cx="6583680" cy="4389120"/>
          </a:xfrm>
        </p:spPr>
        <p:txBody>
          <a:bodyPr/>
          <a:lstStyle>
            <a:lvl1pPr marL="0" indent="0">
              <a:buNone/>
              <a:defRPr sz="3700"/>
            </a:lvl1pPr>
            <a:lvl2pPr marL="521994" indent="0">
              <a:buNone/>
              <a:defRPr sz="3200"/>
            </a:lvl2pPr>
            <a:lvl3pPr marL="1043988" indent="0">
              <a:buNone/>
              <a:defRPr sz="2700"/>
            </a:lvl3pPr>
            <a:lvl4pPr marL="1565975" indent="0">
              <a:buNone/>
              <a:defRPr sz="2300"/>
            </a:lvl4pPr>
            <a:lvl5pPr marL="2087977" indent="0">
              <a:buNone/>
              <a:defRPr sz="2300"/>
            </a:lvl5pPr>
            <a:lvl6pPr marL="2609960" indent="0">
              <a:buNone/>
              <a:defRPr sz="2300"/>
            </a:lvl6pPr>
            <a:lvl7pPr marL="3131954" indent="0">
              <a:buNone/>
              <a:defRPr sz="2300"/>
            </a:lvl7pPr>
            <a:lvl8pPr marL="3653944" indent="0">
              <a:buNone/>
              <a:defRPr sz="2300"/>
            </a:lvl8pPr>
            <a:lvl9pPr marL="4175948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5725165"/>
            <a:ext cx="6583680" cy="858519"/>
          </a:xfrm>
        </p:spPr>
        <p:txBody>
          <a:bodyPr/>
          <a:lstStyle>
            <a:lvl1pPr marL="0" indent="0">
              <a:buNone/>
              <a:defRPr sz="1600"/>
            </a:lvl1pPr>
            <a:lvl2pPr marL="521994" indent="0">
              <a:buNone/>
              <a:defRPr sz="1400"/>
            </a:lvl2pPr>
            <a:lvl3pPr marL="1043988" indent="0">
              <a:buNone/>
              <a:defRPr sz="1100"/>
            </a:lvl3pPr>
            <a:lvl4pPr marL="1565975" indent="0">
              <a:buNone/>
              <a:defRPr sz="1000"/>
            </a:lvl4pPr>
            <a:lvl5pPr marL="2087977" indent="0">
              <a:buNone/>
              <a:defRPr sz="1000"/>
            </a:lvl5pPr>
            <a:lvl6pPr marL="2609960" indent="0">
              <a:buNone/>
              <a:defRPr sz="1000"/>
            </a:lvl6pPr>
            <a:lvl7pPr marL="3131954" indent="0">
              <a:buNone/>
              <a:defRPr sz="1000"/>
            </a:lvl7pPr>
            <a:lvl8pPr marL="3653944" indent="0">
              <a:buNone/>
              <a:defRPr sz="1000"/>
            </a:lvl8pPr>
            <a:lvl9pPr marL="417594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9FB26-5517-40A0-8F38-A621F963B8B8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91E36-756A-4433-BED8-A26705D6B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292947"/>
            <a:ext cx="9875520" cy="1219200"/>
          </a:xfrm>
          <a:prstGeom prst="rect">
            <a:avLst/>
          </a:prstGeom>
        </p:spPr>
        <p:txBody>
          <a:bodyPr vert="horz" lIns="104397" tIns="52200" rIns="104397" bIns="522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706880"/>
            <a:ext cx="9875520" cy="4827694"/>
          </a:xfrm>
          <a:prstGeom prst="rect">
            <a:avLst/>
          </a:prstGeom>
        </p:spPr>
        <p:txBody>
          <a:bodyPr vert="horz" lIns="104397" tIns="52200" rIns="104397" bIns="5220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6780127"/>
            <a:ext cx="2560320" cy="389467"/>
          </a:xfrm>
          <a:prstGeom prst="rect">
            <a:avLst/>
          </a:prstGeom>
        </p:spPr>
        <p:txBody>
          <a:bodyPr vert="horz" lIns="104397" tIns="52200" rIns="104397" bIns="5220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9FB26-5517-40A0-8F38-A621F963B8B8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6780127"/>
            <a:ext cx="3474720" cy="389467"/>
          </a:xfrm>
          <a:prstGeom prst="rect">
            <a:avLst/>
          </a:prstGeom>
        </p:spPr>
        <p:txBody>
          <a:bodyPr vert="horz" lIns="104397" tIns="52200" rIns="104397" bIns="5220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6780127"/>
            <a:ext cx="2560320" cy="389467"/>
          </a:xfrm>
          <a:prstGeom prst="rect">
            <a:avLst/>
          </a:prstGeom>
        </p:spPr>
        <p:txBody>
          <a:bodyPr vert="horz" lIns="104397" tIns="52200" rIns="104397" bIns="5220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91E36-756A-4433-BED8-A26705D6B6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1043988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497" indent="-391497" algn="l" defTabSz="1043988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8240" indent="-326251" algn="l" defTabSz="104398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83" indent="-261001" algn="l" defTabSz="1043988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6972" indent="-261001" algn="l" defTabSz="1043988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8967" indent="-261001" algn="l" defTabSz="1043988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0949" indent="-261001" algn="l" defTabSz="10439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92951" indent="-261001" algn="l" defTabSz="10439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4937" indent="-261001" algn="l" defTabSz="10439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6932" indent="-261001" algn="l" defTabSz="10439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39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994" algn="l" defTabSz="10439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988" algn="l" defTabSz="10439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5975" algn="l" defTabSz="10439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7977" algn="l" defTabSz="10439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9960" algn="l" defTabSz="10439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31954" algn="l" defTabSz="10439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3944" algn="l" defTabSz="10439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5948" algn="l" defTabSz="10439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8"/>
          <p:cNvGrpSpPr/>
          <p:nvPr/>
        </p:nvGrpSpPr>
        <p:grpSpPr>
          <a:xfrm>
            <a:off x="0" y="-392950"/>
            <a:ext cx="10973594" cy="230190"/>
            <a:chOff x="0" y="-392950"/>
            <a:chExt cx="10973594" cy="230190"/>
          </a:xfrm>
        </p:grpSpPr>
        <p:cxnSp>
          <p:nvCxnSpPr>
            <p:cNvPr id="13" name="Straight Connector 12"/>
            <p:cNvCxnSpPr/>
            <p:nvPr/>
          </p:nvCxnSpPr>
          <p:spPr>
            <a:xfrm rot="5400000" flipH="1" flipV="1">
              <a:off x="12561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 flipH="1" flipV="1">
              <a:off x="-11469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198953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 flipH="1" flipV="1">
              <a:off x="61714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39993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26285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 flipH="1" flipV="1">
              <a:off x="67425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53717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94857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81149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108581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 flipH="1" flipV="1">
              <a:off x="471842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334603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748070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610831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 flipH="1" flipV="1">
              <a:off x="10217546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 flipH="1" flipV="1">
              <a:off x="8845152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59"/>
          <p:cNvGrpSpPr/>
          <p:nvPr/>
        </p:nvGrpSpPr>
        <p:grpSpPr>
          <a:xfrm rot="16200000">
            <a:off x="-3948970" y="3542506"/>
            <a:ext cx="7315200" cy="230190"/>
            <a:chOff x="0" y="-392950"/>
            <a:chExt cx="10973594" cy="230190"/>
          </a:xfrm>
        </p:grpSpPr>
        <p:cxnSp>
          <p:nvCxnSpPr>
            <p:cNvPr id="61" name="Straight Connector 60"/>
            <p:cNvCxnSpPr/>
            <p:nvPr/>
          </p:nvCxnSpPr>
          <p:spPr>
            <a:xfrm rot="5400000" flipH="1" flipV="1">
              <a:off x="12561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 flipV="1">
              <a:off x="-11469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 flipH="1" flipV="1">
              <a:off x="198953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 flipH="1" flipV="1">
              <a:off x="61714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 flipH="1" flipV="1">
              <a:off x="39993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 flipH="1" flipV="1">
              <a:off x="26285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67425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53717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94857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 flipH="1" flipV="1">
              <a:off x="81149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 flipH="1" flipV="1">
              <a:off x="108581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 flipH="1" flipV="1">
              <a:off x="471842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 flipH="1" flipV="1">
              <a:off x="334603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748070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 flipH="1" flipV="1">
              <a:off x="610831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 flipH="1" flipV="1">
              <a:off x="10217546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 flipH="1" flipV="1">
              <a:off x="8845152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8" name="Picture 37" descr="MMA_logo_01_rus.wmf"/>
          <p:cNvPicPr>
            <a:picLocks noChangeAspect="1"/>
          </p:cNvPicPr>
          <p:nvPr/>
        </p:nvPicPr>
        <p:blipFill>
          <a:blip r:embed="rId2"/>
          <a:srcRect l="12752" t="9075" r="1183" b="3306"/>
          <a:stretch>
            <a:fillRect/>
          </a:stretch>
        </p:blipFill>
        <p:spPr>
          <a:xfrm>
            <a:off x="0" y="404816"/>
            <a:ext cx="7393008" cy="1095375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3506766" y="1668452"/>
            <a:ext cx="6905700" cy="1569596"/>
          </a:xfrm>
          <a:prstGeom prst="rect">
            <a:avLst/>
          </a:prstGeom>
          <a:noFill/>
        </p:spPr>
        <p:txBody>
          <a:bodyPr wrap="square" lIns="91376" tIns="45688" rIns="91376" bIns="45688" rtlCol="0">
            <a:spAutoFit/>
          </a:bodyPr>
          <a:lstStyle/>
          <a:p>
            <a:pPr algn="ctr"/>
            <a:r>
              <a:rPr lang="ru-RU" sz="3200" b="1" u="sng" dirty="0">
                <a:latin typeface="Arial"/>
                <a:ea typeface="Times New Roman"/>
              </a:rPr>
              <a:t>«</a:t>
            </a:r>
            <a:r>
              <a:rPr lang="ru-RU" sz="2400" b="1" u="sng" dirty="0">
                <a:solidFill>
                  <a:srgbClr val="000000"/>
                </a:solidFill>
                <a:latin typeface="Arial"/>
                <a:ea typeface="Times New Roman"/>
              </a:rPr>
              <a:t>НАЛИЧНОЕ ДЕНЕЖНОЕ ОБРАЩЕНИЕ: Модели. Стандарты. </a:t>
            </a:r>
            <a:r>
              <a:rPr lang="ru-RU" sz="2400" b="1" u="sng" dirty="0" smtClean="0">
                <a:solidFill>
                  <a:srgbClr val="000000"/>
                </a:solidFill>
                <a:latin typeface="Arial"/>
                <a:ea typeface="Times New Roman"/>
              </a:rPr>
              <a:t>Тенденции</a:t>
            </a:r>
            <a:endParaRPr lang="en-US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ctr"/>
            <a:r>
              <a:rPr lang="ru-RU" sz="2000" b="1" dirty="0">
                <a:solidFill>
                  <a:srgbClr val="000000"/>
                </a:solidFill>
                <a:latin typeface="Arial"/>
                <a:ea typeface="Times New Roman"/>
              </a:rPr>
              <a:t>21—22 ноября 2013 года, </a:t>
            </a:r>
            <a:endParaRPr lang="en-US" sz="2000" b="1" dirty="0" smtClean="0">
              <a:solidFill>
                <a:srgbClr val="000000"/>
              </a:solidFill>
              <a:latin typeface="Arial"/>
              <a:ea typeface="Times New Roman"/>
            </a:endParaRPr>
          </a:p>
          <a:p>
            <a:pPr algn="ctr"/>
            <a:r>
              <a:rPr lang="ru-RU" sz="2000" b="1" dirty="0" smtClean="0">
                <a:solidFill>
                  <a:srgbClr val="000000"/>
                </a:solidFill>
                <a:latin typeface="Arial"/>
                <a:ea typeface="Times New Roman"/>
              </a:rPr>
              <a:t>Москва</a:t>
            </a:r>
            <a:r>
              <a:rPr lang="ru-RU" sz="2000" b="1" dirty="0">
                <a:solidFill>
                  <a:srgbClr val="000000"/>
                </a:solidFill>
                <a:latin typeface="Arial"/>
                <a:ea typeface="Times New Roman"/>
              </a:rPr>
              <a:t>, </a:t>
            </a:r>
            <a:r>
              <a:rPr lang="ru-RU" sz="2000" b="1" dirty="0" smtClean="0">
                <a:solidFill>
                  <a:srgbClr val="000000"/>
                </a:solidFill>
                <a:latin typeface="Arial"/>
                <a:ea typeface="Times New Roman"/>
              </a:rPr>
              <a:t>Президент-Отель</a:t>
            </a:r>
            <a:endParaRPr lang="en-US" sz="20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60334" y="1668446"/>
            <a:ext cx="1739904" cy="529568"/>
          </a:xfrm>
          <a:prstGeom prst="rect">
            <a:avLst/>
          </a:prstGeom>
          <a:noFill/>
        </p:spPr>
        <p:txBody>
          <a:bodyPr wrap="square" lIns="91376" tIns="45688" rIns="91376" bIns="45688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1800" dirty="0" smtClean="0">
                <a:solidFill>
                  <a:srgbClr val="000000"/>
                </a:solidFill>
                <a:latin typeface="OfficinaSerifBoldC" pitchFamily="50" charset="0"/>
              </a:rPr>
              <a:t>22</a:t>
            </a:r>
            <a:r>
              <a:rPr lang="ru-RU" sz="1800" dirty="0" smtClean="0">
                <a:solidFill>
                  <a:srgbClr val="000000"/>
                </a:solidFill>
                <a:latin typeface="OfficinaSerifBoldC" pitchFamily="50" charset="0"/>
              </a:rPr>
              <a:t>.1</a:t>
            </a:r>
            <a:r>
              <a:rPr lang="en-US" sz="1800" dirty="0">
                <a:solidFill>
                  <a:srgbClr val="000000"/>
                </a:solidFill>
                <a:latin typeface="OfficinaSerifBoldC" pitchFamily="50" charset="0"/>
              </a:rPr>
              <a:t>1</a:t>
            </a:r>
            <a:r>
              <a:rPr lang="ru-RU" sz="1800" dirty="0" smtClean="0">
                <a:solidFill>
                  <a:srgbClr val="000000"/>
                </a:solidFill>
                <a:latin typeface="OfficinaSerifBoldC" pitchFamily="50" charset="0"/>
              </a:rPr>
              <a:t>.2013</a:t>
            </a:r>
            <a:endParaRPr lang="ru-RU" sz="1800" dirty="0">
              <a:solidFill>
                <a:srgbClr val="000000"/>
              </a:solidFill>
              <a:latin typeface="OfficinaSerifBoldC" pitchFamily="50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3000" y="4120877"/>
            <a:ext cx="9143206" cy="954043"/>
          </a:xfrm>
          <a:prstGeom prst="rect">
            <a:avLst/>
          </a:prstGeom>
        </p:spPr>
        <p:txBody>
          <a:bodyPr wrap="square" lIns="91376" tIns="45688" rIns="91376" bIns="45688">
            <a:spAutoFit/>
          </a:bodyPr>
          <a:lstStyle/>
          <a:p>
            <a:r>
              <a:rPr lang="ru-RU" sz="2800" i="1" kern="50" dirty="0">
                <a:solidFill>
                  <a:srgbClr val="000000"/>
                </a:solidFill>
                <a:latin typeface="Arial"/>
                <a:ea typeface="Times New Roman"/>
              </a:rPr>
              <a:t>Использование банкоматов в мошеннических целях. Способы противодействия.</a:t>
            </a:r>
            <a:endParaRPr lang="en-US" sz="2800" i="1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8"/>
          <p:cNvGrpSpPr/>
          <p:nvPr/>
        </p:nvGrpSpPr>
        <p:grpSpPr>
          <a:xfrm>
            <a:off x="0" y="-392950"/>
            <a:ext cx="10973594" cy="230190"/>
            <a:chOff x="0" y="-392950"/>
            <a:chExt cx="10973594" cy="230190"/>
          </a:xfrm>
        </p:grpSpPr>
        <p:cxnSp>
          <p:nvCxnSpPr>
            <p:cNvPr id="13" name="Straight Connector 12"/>
            <p:cNvCxnSpPr/>
            <p:nvPr/>
          </p:nvCxnSpPr>
          <p:spPr>
            <a:xfrm rot="5400000" flipH="1" flipV="1">
              <a:off x="12561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 flipH="1" flipV="1">
              <a:off x="-11469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198953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 flipH="1" flipV="1">
              <a:off x="61714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39993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26285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 flipH="1" flipV="1">
              <a:off x="67425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53717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94857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81149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108581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 flipH="1" flipV="1">
              <a:off x="471842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334603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748070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610831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 flipH="1" flipV="1">
              <a:off x="10217546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 flipH="1" flipV="1">
              <a:off x="8845152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59"/>
          <p:cNvGrpSpPr/>
          <p:nvPr/>
        </p:nvGrpSpPr>
        <p:grpSpPr>
          <a:xfrm rot="16200000">
            <a:off x="-3948970" y="3542506"/>
            <a:ext cx="7315200" cy="230190"/>
            <a:chOff x="0" y="-392950"/>
            <a:chExt cx="10973594" cy="230190"/>
          </a:xfrm>
        </p:grpSpPr>
        <p:cxnSp>
          <p:nvCxnSpPr>
            <p:cNvPr id="61" name="Straight Connector 60"/>
            <p:cNvCxnSpPr/>
            <p:nvPr/>
          </p:nvCxnSpPr>
          <p:spPr>
            <a:xfrm rot="5400000" flipH="1" flipV="1">
              <a:off x="12561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 flipV="1">
              <a:off x="-11469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 flipH="1" flipV="1">
              <a:off x="198953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 flipH="1" flipV="1">
              <a:off x="61714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 flipH="1" flipV="1">
              <a:off x="39993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 flipH="1" flipV="1">
              <a:off x="26285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67425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53717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94857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 flipH="1" flipV="1">
              <a:off x="81149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 flipH="1" flipV="1">
              <a:off x="108581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 flipH="1" flipV="1">
              <a:off x="471842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 flipH="1" flipV="1">
              <a:off x="334603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748070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 flipH="1" flipV="1">
              <a:off x="610831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 flipH="1" flipV="1">
              <a:off x="10217546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 flipH="1" flipV="1">
              <a:off x="8845152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0" y="6709907"/>
            <a:ext cx="685800" cy="605229"/>
          </a:xfrm>
          <a:prstGeom prst="rect">
            <a:avLst/>
          </a:prstGeom>
          <a:noFill/>
        </p:spPr>
        <p:txBody>
          <a:bodyPr wrap="square" lIns="91376" tIns="45688" rIns="91376" bIns="45688" rtlCol="0">
            <a:spAutoFit/>
          </a:bodyPr>
          <a:lstStyle/>
          <a:p>
            <a:pPr algn="ctr">
              <a:lnSpc>
                <a:spcPts val="4000"/>
              </a:lnSpc>
            </a:pPr>
            <a:fld id="{247DEFAE-3C0F-452F-A4E4-0F18AE270785}" type="slidenum">
              <a:rPr lang="ru-RU" sz="1800">
                <a:solidFill>
                  <a:srgbClr val="000000"/>
                </a:solidFill>
                <a:latin typeface="OfficinaSerifBoldC" pitchFamily="50" charset="0"/>
              </a:rPr>
              <a:pPr algn="ctr">
                <a:lnSpc>
                  <a:spcPts val="4000"/>
                </a:lnSpc>
              </a:pPr>
              <a:t>10</a:t>
            </a:fld>
            <a:endParaRPr lang="ru-RU" sz="1800">
              <a:solidFill>
                <a:srgbClr val="000000"/>
              </a:solidFill>
              <a:latin typeface="OfficinaSerifBoldC" pitchFamily="50" charset="0"/>
            </a:endParaRPr>
          </a:p>
        </p:txBody>
      </p:sp>
      <p:pic>
        <p:nvPicPr>
          <p:cNvPr id="42" name="Picture 41" descr="MMA_logo_01_rus.wmf"/>
          <p:cNvPicPr>
            <a:picLocks noChangeAspect="1"/>
          </p:cNvPicPr>
          <p:nvPr/>
        </p:nvPicPr>
        <p:blipFill>
          <a:blip r:embed="rId2"/>
          <a:srcRect l="38275" t="9075" r="1183" b="3306"/>
          <a:stretch>
            <a:fillRect/>
          </a:stretch>
        </p:blipFill>
        <p:spPr>
          <a:xfrm>
            <a:off x="0" y="404813"/>
            <a:ext cx="2447892" cy="51558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2812" y="2582806"/>
            <a:ext cx="93733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ru-RU" sz="4000" dirty="0" smtClean="0">
                <a:solidFill>
                  <a:srgbClr val="000000"/>
                </a:solidFill>
                <a:latin typeface="Times New Roman" pitchFamily="18" charset="0"/>
              </a:rPr>
              <a:t>Благодарю за внимание!</a:t>
            </a:r>
            <a:endParaRPr lang="ru-RU" sz="40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035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8"/>
          <p:cNvGrpSpPr/>
          <p:nvPr/>
        </p:nvGrpSpPr>
        <p:grpSpPr>
          <a:xfrm>
            <a:off x="0" y="-392950"/>
            <a:ext cx="10973594" cy="230190"/>
            <a:chOff x="0" y="-392950"/>
            <a:chExt cx="10973594" cy="230190"/>
          </a:xfrm>
        </p:grpSpPr>
        <p:cxnSp>
          <p:nvCxnSpPr>
            <p:cNvPr id="13" name="Straight Connector 12"/>
            <p:cNvCxnSpPr/>
            <p:nvPr/>
          </p:nvCxnSpPr>
          <p:spPr>
            <a:xfrm rot="5400000" flipH="1" flipV="1">
              <a:off x="12561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 flipH="1" flipV="1">
              <a:off x="-11469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198953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 flipH="1" flipV="1">
              <a:off x="61714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39993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26285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 flipH="1" flipV="1">
              <a:off x="67425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53717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94857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81149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108581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 flipH="1" flipV="1">
              <a:off x="471842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334603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748070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610831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 flipH="1" flipV="1">
              <a:off x="10217546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 flipH="1" flipV="1">
              <a:off x="8845152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59"/>
          <p:cNvGrpSpPr/>
          <p:nvPr/>
        </p:nvGrpSpPr>
        <p:grpSpPr>
          <a:xfrm rot="16200000">
            <a:off x="-3948970" y="3542506"/>
            <a:ext cx="7315200" cy="230190"/>
            <a:chOff x="0" y="-392950"/>
            <a:chExt cx="10973594" cy="230190"/>
          </a:xfrm>
        </p:grpSpPr>
        <p:cxnSp>
          <p:nvCxnSpPr>
            <p:cNvPr id="61" name="Straight Connector 60"/>
            <p:cNvCxnSpPr/>
            <p:nvPr/>
          </p:nvCxnSpPr>
          <p:spPr>
            <a:xfrm rot="5400000" flipH="1" flipV="1">
              <a:off x="12561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 flipV="1">
              <a:off x="-11469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 flipH="1" flipV="1">
              <a:off x="198953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 flipH="1" flipV="1">
              <a:off x="61714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 flipH="1" flipV="1">
              <a:off x="39993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 flipH="1" flipV="1">
              <a:off x="26285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67425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53717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94857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 flipH="1" flipV="1">
              <a:off x="81149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 flipH="1" flipV="1">
              <a:off x="108581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 flipH="1" flipV="1">
              <a:off x="471842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 flipH="1" flipV="1">
              <a:off x="334603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748070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 flipH="1" flipV="1">
              <a:off x="610831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 flipH="1" flipV="1">
              <a:off x="10217546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 flipH="1" flipV="1">
              <a:off x="8845152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2632044" y="329689"/>
            <a:ext cx="7654162" cy="584711"/>
          </a:xfrm>
          <a:prstGeom prst="rect">
            <a:avLst/>
          </a:prstGeom>
          <a:noFill/>
        </p:spPr>
        <p:txBody>
          <a:bodyPr wrap="square" lIns="91376" tIns="45688" rIns="91376" bIns="45688" rtlCol="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u="sng" dirty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Основные угрозы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0" y="6709907"/>
            <a:ext cx="685800" cy="605229"/>
          </a:xfrm>
          <a:prstGeom prst="rect">
            <a:avLst/>
          </a:prstGeom>
          <a:noFill/>
        </p:spPr>
        <p:txBody>
          <a:bodyPr wrap="square" lIns="91376" tIns="45688" rIns="91376" bIns="45688" rtlCol="0">
            <a:spAutoFit/>
          </a:bodyPr>
          <a:lstStyle/>
          <a:p>
            <a:pPr algn="ctr">
              <a:lnSpc>
                <a:spcPts val="4000"/>
              </a:lnSpc>
            </a:pPr>
            <a:fld id="{247DEFAE-3C0F-452F-A4E4-0F18AE270785}" type="slidenum">
              <a:rPr lang="ru-RU" sz="1800">
                <a:solidFill>
                  <a:srgbClr val="000000"/>
                </a:solidFill>
                <a:latin typeface="OfficinaSerifBoldC" pitchFamily="50" charset="0"/>
              </a:rPr>
              <a:pPr algn="ctr">
                <a:lnSpc>
                  <a:spcPts val="4000"/>
                </a:lnSpc>
              </a:pPr>
              <a:t>2</a:t>
            </a:fld>
            <a:endParaRPr lang="ru-RU" sz="1800">
              <a:solidFill>
                <a:srgbClr val="000000"/>
              </a:solidFill>
              <a:latin typeface="OfficinaSerifBoldC" pitchFamily="50" charset="0"/>
            </a:endParaRPr>
          </a:p>
        </p:txBody>
      </p:sp>
      <p:pic>
        <p:nvPicPr>
          <p:cNvPr id="42" name="Picture 41" descr="MMA_logo_01_rus.wmf"/>
          <p:cNvPicPr>
            <a:picLocks noChangeAspect="1"/>
          </p:cNvPicPr>
          <p:nvPr/>
        </p:nvPicPr>
        <p:blipFill>
          <a:blip r:embed="rId2"/>
          <a:srcRect l="38275" t="9075" r="1183" b="3306"/>
          <a:stretch>
            <a:fillRect/>
          </a:stretch>
        </p:blipFill>
        <p:spPr>
          <a:xfrm>
            <a:off x="0" y="404813"/>
            <a:ext cx="2447892" cy="51558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69474" y="1143000"/>
            <a:ext cx="9783286" cy="5773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800" b="1" u="sng" dirty="0">
                <a:solidFill>
                  <a:srgbClr val="000000"/>
                </a:solidFill>
                <a:latin typeface="Times New Roman" pitchFamily="18" charset="0"/>
              </a:rPr>
              <a:t>Скимминг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en-US" sz="1800" dirty="0">
                <a:solidFill>
                  <a:srgbClr val="000000"/>
                </a:solidFill>
                <a:latin typeface="Times New Roman" pitchFamily="18" charset="0"/>
              </a:rPr>
              <a:t>skimming)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</a:rPr>
              <a:t>– 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</a:rPr>
              <a:t>кража с использованием специальных технических средств данных, записанных на магнитную полосу карты, а также ПИН-кода, с целью дальнейшего изготовления поддельных карт и, как правило, последующего несанкционированного снятия наличных средств</a:t>
            </a: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800" b="1" u="sng" dirty="0">
                <a:solidFill>
                  <a:srgbClr val="000000"/>
                </a:solidFill>
                <a:latin typeface="Times New Roman" pitchFamily="18" charset="0"/>
              </a:rPr>
              <a:t>Захват наличных</a:t>
            </a:r>
            <a:r>
              <a:rPr lang="en-US" sz="1800" b="1" u="sng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en-US" sz="1800" u="sng" dirty="0">
                <a:solidFill>
                  <a:srgbClr val="000000"/>
                </a:solidFill>
                <a:latin typeface="Times New Roman" pitchFamily="18" charset="0"/>
              </a:rPr>
              <a:t>cash trapping</a:t>
            </a:r>
            <a:r>
              <a:rPr lang="en-US" sz="1800" b="1" u="sng" dirty="0">
                <a:solidFill>
                  <a:srgbClr val="000000"/>
                </a:solidFill>
                <a:latin typeface="Times New Roman" pitchFamily="18" charset="0"/>
              </a:rPr>
              <a:t>) - 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</a:rPr>
              <a:t>использование мошеннических средств и способов для физического захвата наличных денежных средств клиента, при совершении им лигитимной операции в банкомате</a:t>
            </a:r>
            <a:endParaRPr lang="ru-RU" sz="1800" b="1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800" b="1" u="sng" dirty="0">
                <a:solidFill>
                  <a:srgbClr val="000000"/>
                </a:solidFill>
                <a:latin typeface="Times New Roman" pitchFamily="18" charset="0"/>
              </a:rPr>
              <a:t>Захват карты</a:t>
            </a:r>
            <a:r>
              <a:rPr lang="en-US" sz="1800" b="1" u="sng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en-US" sz="1800" u="sng" dirty="0">
                <a:solidFill>
                  <a:srgbClr val="000000"/>
                </a:solidFill>
                <a:latin typeface="Times New Roman" pitchFamily="18" charset="0"/>
              </a:rPr>
              <a:t>card trapping</a:t>
            </a:r>
            <a:r>
              <a:rPr lang="en-US" sz="1800" b="1" u="sng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</a:rPr>
              <a:t> – 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</a:rPr>
              <a:t>использование мошеннических средств и способов для физического захвата карты клиента и выведывания ПИН-кода, с целью последующего снятия денег с этой карты в банкомате</a:t>
            </a: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800" b="1" u="sng" dirty="0">
                <a:solidFill>
                  <a:srgbClr val="000000"/>
                </a:solidFill>
                <a:latin typeface="Times New Roman" pitchFamily="18" charset="0"/>
              </a:rPr>
              <a:t>Взломы/ограбления/взрывы/кража банкоматов</a:t>
            </a:r>
            <a:r>
              <a:rPr lang="en-US" sz="1800" b="1" u="sng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en-US" sz="1800" u="sng" dirty="0">
                <a:solidFill>
                  <a:srgbClr val="000000"/>
                </a:solidFill>
                <a:latin typeface="Times New Roman" pitchFamily="18" charset="0"/>
              </a:rPr>
              <a:t>Ram Raids/ATM burglary/ Robbery/Explosion)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</a:rPr>
              <a:t> – 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</a:rPr>
              <a:t>преступное посягательство на наличные средства, находящиеся в сейфе банкомата с использованием различных способов физического и технического воздействия</a:t>
            </a:r>
            <a:endParaRPr lang="en-US" sz="1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800" b="1" u="sng" dirty="0">
                <a:solidFill>
                  <a:srgbClr val="000000"/>
                </a:solidFill>
                <a:latin typeface="Times New Roman" pitchFamily="18" charset="0"/>
              </a:rPr>
              <a:t>Вредоносное программное обеспечение (</a:t>
            </a:r>
            <a:r>
              <a:rPr lang="ru-RU" sz="1800" u="sng" dirty="0">
                <a:solidFill>
                  <a:srgbClr val="000000"/>
                </a:solidFill>
                <a:latin typeface="Times New Roman" pitchFamily="18" charset="0"/>
              </a:rPr>
              <a:t>АТМ </a:t>
            </a:r>
            <a:r>
              <a:rPr lang="en-US" sz="1800" u="sng" dirty="0">
                <a:solidFill>
                  <a:srgbClr val="000000"/>
                </a:solidFill>
                <a:latin typeface="Times New Roman" pitchFamily="18" charset="0"/>
              </a:rPr>
              <a:t>malware</a:t>
            </a:r>
            <a:r>
              <a:rPr lang="en-US" sz="1800" b="1" u="sng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</a:rPr>
              <a:t> – 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</a:rPr>
              <a:t>использование специально написанных и внедрённых в компьютер банкомата «вирусов», с целью кражи информации по карте и ПИН-кода либо напрямую наличных средств, находящихся в банкомате </a:t>
            </a:r>
            <a:endParaRPr lang="en-US" sz="1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800" b="1" u="sng" dirty="0">
                <a:solidFill>
                  <a:srgbClr val="000000"/>
                </a:solidFill>
                <a:latin typeface="Times New Roman" pitchFamily="18" charset="0"/>
              </a:rPr>
              <a:t>Transaction Reversal Fraud</a:t>
            </a:r>
            <a:r>
              <a:rPr lang="ru-RU" sz="1800" b="1" u="sng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en-US" sz="1800" u="sng" dirty="0">
                <a:solidFill>
                  <a:srgbClr val="000000"/>
                </a:solidFill>
                <a:latin typeface="Times New Roman" pitchFamily="18" charset="0"/>
              </a:rPr>
              <a:t>TRF</a:t>
            </a:r>
            <a:r>
              <a:rPr lang="ru-RU" sz="1800" b="1" u="sng" dirty="0">
                <a:solidFill>
                  <a:srgbClr val="000000"/>
                </a:solidFill>
                <a:latin typeface="Times New Roman" pitchFamily="18" charset="0"/>
              </a:rPr>
              <a:t>) </a:t>
            </a:r>
            <a:r>
              <a:rPr lang="ru-RU" sz="1800" b="1" dirty="0">
                <a:solidFill>
                  <a:srgbClr val="000000"/>
                </a:solidFill>
                <a:latin typeface="Times New Roman" pitchFamily="18" charset="0"/>
              </a:rPr>
              <a:t>– 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</a:rPr>
              <a:t>мошенничество, связанное с получением наличных денежных средств и одновременным негативным воздействием на работу банкомата, а также процессингового центра (хоста), которое не позволяет корректно завершить операцию по выдаче денег, в результате чего баланс по карте не меняется  (манипулирование карточным счётом) </a:t>
            </a:r>
            <a:endParaRPr lang="en-US" sz="1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800" b="1" u="sng" dirty="0">
                <a:solidFill>
                  <a:srgbClr val="000000"/>
                </a:solidFill>
                <a:latin typeface="Times New Roman" pitchFamily="18" charset="0"/>
              </a:rPr>
              <a:t>Поддельные банкоматы </a:t>
            </a:r>
            <a:r>
              <a:rPr lang="ru-RU" sz="1400" b="1" u="sng" dirty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US" sz="1800" u="sng" dirty="0">
                <a:solidFill>
                  <a:srgbClr val="000000"/>
                </a:solidFill>
                <a:latin typeface="Times New Roman" pitchFamily="18" charset="0"/>
              </a:rPr>
              <a:t>Fake ATMs)</a:t>
            </a:r>
            <a:r>
              <a:rPr lang="en-US" sz="1400" b="1" u="sng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1400" b="1" u="sng" dirty="0">
                <a:solidFill>
                  <a:srgbClr val="000000"/>
                </a:solidFill>
                <a:latin typeface="Times New Roman" pitchFamily="18" charset="0"/>
              </a:rPr>
              <a:t>-</a:t>
            </a:r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</a:rPr>
              <a:t>кража с использованием поддельных АТМ данных по карте, а также ПИН-кода</a:t>
            </a: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800" b="1" u="sng" dirty="0">
                <a:solidFill>
                  <a:srgbClr val="000000"/>
                </a:solidFill>
                <a:latin typeface="Times New Roman" pitchFamily="18" charset="0"/>
              </a:rPr>
              <a:t>Социальная инженерия: фишинг </a:t>
            </a:r>
            <a:r>
              <a:rPr lang="en-US" sz="1800" b="1" u="sng" dirty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US" sz="1800" u="sng" dirty="0">
                <a:solidFill>
                  <a:srgbClr val="000000"/>
                </a:solidFill>
                <a:latin typeface="Times New Roman" pitchFamily="18" charset="0"/>
              </a:rPr>
              <a:t>social engineering: phishing, </a:t>
            </a:r>
            <a:r>
              <a:rPr lang="en-US" sz="1800" u="sng" dirty="0" err="1">
                <a:solidFill>
                  <a:srgbClr val="000000"/>
                </a:solidFill>
                <a:latin typeface="Times New Roman" pitchFamily="18" charset="0"/>
              </a:rPr>
              <a:t>vishing</a:t>
            </a:r>
            <a:r>
              <a:rPr lang="en-US" sz="1800" u="sng" dirty="0">
                <a:solidFill>
                  <a:srgbClr val="000000"/>
                </a:solidFill>
                <a:latin typeface="Times New Roman" pitchFamily="18" charset="0"/>
              </a:rPr>
              <a:t>) </a:t>
            </a:r>
            <a:r>
              <a:rPr lang="en-US" sz="1800" dirty="0">
                <a:solidFill>
                  <a:srgbClr val="000000"/>
                </a:solidFill>
                <a:latin typeface="Times New Roman" pitchFamily="18" charset="0"/>
              </a:rPr>
              <a:t>– 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</a:rPr>
              <a:t>мошенническое воздействие на сознание </a:t>
            </a:r>
            <a:r>
              <a:rPr lang="en-US" sz="1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Times New Roman" pitchFamily="18" charset="0"/>
              </a:rPr>
              <a:t>держателя карты с целью принудить его к совершению платёжной операции либо к переводу денег с помощью банкомата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5283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8"/>
          <p:cNvGrpSpPr/>
          <p:nvPr/>
        </p:nvGrpSpPr>
        <p:grpSpPr>
          <a:xfrm>
            <a:off x="0" y="-392950"/>
            <a:ext cx="10973594" cy="230190"/>
            <a:chOff x="0" y="-392950"/>
            <a:chExt cx="10973594" cy="230190"/>
          </a:xfrm>
        </p:grpSpPr>
        <p:cxnSp>
          <p:nvCxnSpPr>
            <p:cNvPr id="13" name="Straight Connector 12"/>
            <p:cNvCxnSpPr/>
            <p:nvPr/>
          </p:nvCxnSpPr>
          <p:spPr>
            <a:xfrm rot="5400000" flipH="1" flipV="1">
              <a:off x="12561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 flipH="1" flipV="1">
              <a:off x="-11469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198953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 flipH="1" flipV="1">
              <a:off x="61714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39993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26285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 flipH="1" flipV="1">
              <a:off x="67425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53717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94857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81149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108581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 flipH="1" flipV="1">
              <a:off x="471842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334603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748070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610831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 flipH="1" flipV="1">
              <a:off x="10217546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 flipH="1" flipV="1">
              <a:off x="8845152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59"/>
          <p:cNvGrpSpPr/>
          <p:nvPr/>
        </p:nvGrpSpPr>
        <p:grpSpPr>
          <a:xfrm rot="16200000">
            <a:off x="-3948970" y="3542506"/>
            <a:ext cx="7315200" cy="230190"/>
            <a:chOff x="0" y="-392950"/>
            <a:chExt cx="10973594" cy="230190"/>
          </a:xfrm>
        </p:grpSpPr>
        <p:cxnSp>
          <p:nvCxnSpPr>
            <p:cNvPr id="61" name="Straight Connector 60"/>
            <p:cNvCxnSpPr/>
            <p:nvPr/>
          </p:nvCxnSpPr>
          <p:spPr>
            <a:xfrm rot="5400000" flipH="1" flipV="1">
              <a:off x="12561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 flipV="1">
              <a:off x="-11469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 flipH="1" flipV="1">
              <a:off x="198953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 flipH="1" flipV="1">
              <a:off x="61714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 flipH="1" flipV="1">
              <a:off x="39993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 flipH="1" flipV="1">
              <a:off x="26285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67425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53717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94857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 flipH="1" flipV="1">
              <a:off x="81149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 flipH="1" flipV="1">
              <a:off x="108581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 flipH="1" flipV="1">
              <a:off x="471842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 flipH="1" flipV="1">
              <a:off x="334603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748070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 flipH="1" flipV="1">
              <a:off x="610831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 flipH="1" flipV="1">
              <a:off x="10217546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 flipH="1" flipV="1">
              <a:off x="8845152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2632044" y="335688"/>
            <a:ext cx="7654162" cy="584711"/>
          </a:xfrm>
          <a:prstGeom prst="rect">
            <a:avLst/>
          </a:prstGeom>
          <a:noFill/>
        </p:spPr>
        <p:txBody>
          <a:bodyPr wrap="square" lIns="91376" tIns="45688" rIns="91376" bIns="45688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u="sng" dirty="0">
                <a:solidFill>
                  <a:srgbClr val="000000"/>
                </a:solidFill>
                <a:latin typeface="Times New Roman" pitchFamily="18" charset="0"/>
                <a:ea typeface="+mj-ea"/>
                <a:cs typeface="+mj-cs"/>
              </a:rPr>
              <a:t>Статистические данные</a:t>
            </a:r>
            <a:r>
              <a:rPr lang="en-US" sz="3200" b="1" i="1" dirty="0">
                <a:solidFill>
                  <a:srgbClr val="000000"/>
                </a:solidFill>
                <a:latin typeface="Calibri"/>
                <a:ea typeface="+mj-ea"/>
                <a:cs typeface="+mj-cs"/>
              </a:rPr>
              <a:t> </a:t>
            </a:r>
            <a:endParaRPr lang="ru-RU" sz="3200" b="1" i="1" u="sng" dirty="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0" y="6709907"/>
            <a:ext cx="685800" cy="605229"/>
          </a:xfrm>
          <a:prstGeom prst="rect">
            <a:avLst/>
          </a:prstGeom>
          <a:noFill/>
        </p:spPr>
        <p:txBody>
          <a:bodyPr wrap="square" lIns="91376" tIns="45688" rIns="91376" bIns="45688" rtlCol="0">
            <a:spAutoFit/>
          </a:bodyPr>
          <a:lstStyle/>
          <a:p>
            <a:pPr algn="ctr">
              <a:lnSpc>
                <a:spcPts val="4000"/>
              </a:lnSpc>
            </a:pPr>
            <a:fld id="{247DEFAE-3C0F-452F-A4E4-0F18AE270785}" type="slidenum">
              <a:rPr lang="ru-RU" sz="1800">
                <a:solidFill>
                  <a:srgbClr val="000000"/>
                </a:solidFill>
                <a:latin typeface="OfficinaSerifBoldC" pitchFamily="50" charset="0"/>
              </a:rPr>
              <a:pPr algn="ctr">
                <a:lnSpc>
                  <a:spcPts val="4000"/>
                </a:lnSpc>
              </a:pPr>
              <a:t>3</a:t>
            </a:fld>
            <a:endParaRPr lang="ru-RU" sz="1800">
              <a:solidFill>
                <a:srgbClr val="000000"/>
              </a:solidFill>
              <a:latin typeface="OfficinaSerifBoldC" pitchFamily="50" charset="0"/>
            </a:endParaRPr>
          </a:p>
        </p:txBody>
      </p:sp>
      <p:pic>
        <p:nvPicPr>
          <p:cNvPr id="42" name="Picture 41" descr="MMA_logo_01_rus.wmf"/>
          <p:cNvPicPr>
            <a:picLocks noChangeAspect="1"/>
          </p:cNvPicPr>
          <p:nvPr/>
        </p:nvPicPr>
        <p:blipFill>
          <a:blip r:embed="rId2"/>
          <a:srcRect l="38275" t="9075" r="1183" b="3306"/>
          <a:stretch>
            <a:fillRect/>
          </a:stretch>
        </p:blipFill>
        <p:spPr>
          <a:xfrm>
            <a:off x="0" y="404813"/>
            <a:ext cx="2447892" cy="51558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77340"/>
            <a:ext cx="7770813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6471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8"/>
          <p:cNvGrpSpPr/>
          <p:nvPr/>
        </p:nvGrpSpPr>
        <p:grpSpPr>
          <a:xfrm>
            <a:off x="0" y="-392950"/>
            <a:ext cx="10973594" cy="230190"/>
            <a:chOff x="0" y="-392950"/>
            <a:chExt cx="10973594" cy="230190"/>
          </a:xfrm>
        </p:grpSpPr>
        <p:cxnSp>
          <p:nvCxnSpPr>
            <p:cNvPr id="13" name="Straight Connector 12"/>
            <p:cNvCxnSpPr/>
            <p:nvPr/>
          </p:nvCxnSpPr>
          <p:spPr>
            <a:xfrm rot="5400000" flipH="1" flipV="1">
              <a:off x="12561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 flipH="1" flipV="1">
              <a:off x="-11469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198953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 flipH="1" flipV="1">
              <a:off x="61714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39993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26285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 flipH="1" flipV="1">
              <a:off x="67425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53717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94857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81149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108581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 flipH="1" flipV="1">
              <a:off x="471842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334603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748070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610831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 flipH="1" flipV="1">
              <a:off x="10217546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 flipH="1" flipV="1">
              <a:off x="8845152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59"/>
          <p:cNvGrpSpPr/>
          <p:nvPr/>
        </p:nvGrpSpPr>
        <p:grpSpPr>
          <a:xfrm rot="16200000">
            <a:off x="-3948970" y="3542506"/>
            <a:ext cx="7315200" cy="230190"/>
            <a:chOff x="0" y="-392950"/>
            <a:chExt cx="10973594" cy="230190"/>
          </a:xfrm>
        </p:grpSpPr>
        <p:cxnSp>
          <p:nvCxnSpPr>
            <p:cNvPr id="61" name="Straight Connector 60"/>
            <p:cNvCxnSpPr/>
            <p:nvPr/>
          </p:nvCxnSpPr>
          <p:spPr>
            <a:xfrm rot="5400000" flipH="1" flipV="1">
              <a:off x="12561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 flipV="1">
              <a:off x="-11469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 flipH="1" flipV="1">
              <a:off x="198953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 flipH="1" flipV="1">
              <a:off x="61714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 flipH="1" flipV="1">
              <a:off x="39993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 flipH="1" flipV="1">
              <a:off x="26285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67425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53717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94857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 flipH="1" flipV="1">
              <a:off x="81149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 flipH="1" flipV="1">
              <a:off x="108581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 flipH="1" flipV="1">
              <a:off x="471842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 flipH="1" flipV="1">
              <a:off x="334603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748070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 flipH="1" flipV="1">
              <a:off x="610831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 flipH="1" flipV="1">
              <a:off x="10217546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 flipH="1" flipV="1">
              <a:off x="8845152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2632044" y="335688"/>
            <a:ext cx="7654162" cy="584711"/>
          </a:xfrm>
          <a:prstGeom prst="rect">
            <a:avLst/>
          </a:prstGeom>
          <a:noFill/>
        </p:spPr>
        <p:txBody>
          <a:bodyPr wrap="square" lIns="91376" tIns="45688" rIns="91376" bIns="45688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u="sng" dirty="0">
                <a:solidFill>
                  <a:srgbClr val="000000"/>
                </a:solidFill>
                <a:latin typeface="Times New Roman" pitchFamily="18" charset="0"/>
              </a:rPr>
              <a:t>Статистические данные</a:t>
            </a:r>
            <a:r>
              <a:rPr lang="en-US" sz="3200" b="1" i="1" u="sng" dirty="0">
                <a:solidFill>
                  <a:srgbClr val="000000"/>
                </a:solidFill>
                <a:latin typeface="Calibri"/>
              </a:rPr>
              <a:t> </a:t>
            </a:r>
            <a:endParaRPr lang="ru-RU" sz="3200" b="1" i="1" u="sng" dirty="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0" y="6709907"/>
            <a:ext cx="685800" cy="605229"/>
          </a:xfrm>
          <a:prstGeom prst="rect">
            <a:avLst/>
          </a:prstGeom>
          <a:noFill/>
        </p:spPr>
        <p:txBody>
          <a:bodyPr wrap="square" lIns="91376" tIns="45688" rIns="91376" bIns="45688" rtlCol="0">
            <a:spAutoFit/>
          </a:bodyPr>
          <a:lstStyle/>
          <a:p>
            <a:pPr algn="ctr">
              <a:lnSpc>
                <a:spcPts val="4000"/>
              </a:lnSpc>
            </a:pPr>
            <a:fld id="{247DEFAE-3C0F-452F-A4E4-0F18AE270785}" type="slidenum">
              <a:rPr lang="ru-RU" sz="1800">
                <a:solidFill>
                  <a:srgbClr val="000000"/>
                </a:solidFill>
                <a:latin typeface="OfficinaSerifBoldC" pitchFamily="50" charset="0"/>
              </a:rPr>
              <a:pPr algn="ctr">
                <a:lnSpc>
                  <a:spcPts val="4000"/>
                </a:lnSpc>
              </a:pPr>
              <a:t>4</a:t>
            </a:fld>
            <a:endParaRPr lang="ru-RU" sz="1800">
              <a:solidFill>
                <a:srgbClr val="000000"/>
              </a:solidFill>
              <a:latin typeface="OfficinaSerifBoldC" pitchFamily="50" charset="0"/>
            </a:endParaRPr>
          </a:p>
        </p:txBody>
      </p:sp>
      <p:pic>
        <p:nvPicPr>
          <p:cNvPr id="42" name="Picture 41" descr="MMA_logo_01_rus.wmf"/>
          <p:cNvPicPr>
            <a:picLocks noChangeAspect="1"/>
          </p:cNvPicPr>
          <p:nvPr/>
        </p:nvPicPr>
        <p:blipFill>
          <a:blip r:embed="rId2"/>
          <a:srcRect l="38275" t="9075" r="1183" b="3306"/>
          <a:stretch>
            <a:fillRect/>
          </a:stretch>
        </p:blipFill>
        <p:spPr>
          <a:xfrm>
            <a:off x="0" y="404813"/>
            <a:ext cx="2447892" cy="515586"/>
          </a:xfrm>
          <a:prstGeom prst="rect">
            <a:avLst/>
          </a:prstGeom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538" y="1423035"/>
            <a:ext cx="7704137" cy="557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78239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8"/>
          <p:cNvGrpSpPr/>
          <p:nvPr/>
        </p:nvGrpSpPr>
        <p:grpSpPr>
          <a:xfrm>
            <a:off x="0" y="-392950"/>
            <a:ext cx="10973594" cy="230190"/>
            <a:chOff x="0" y="-392950"/>
            <a:chExt cx="10973594" cy="230190"/>
          </a:xfrm>
        </p:grpSpPr>
        <p:cxnSp>
          <p:nvCxnSpPr>
            <p:cNvPr id="13" name="Straight Connector 12"/>
            <p:cNvCxnSpPr/>
            <p:nvPr/>
          </p:nvCxnSpPr>
          <p:spPr>
            <a:xfrm rot="5400000" flipH="1" flipV="1">
              <a:off x="12561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 flipH="1" flipV="1">
              <a:off x="-11469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198953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 flipH="1" flipV="1">
              <a:off x="61714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39993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26285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 flipH="1" flipV="1">
              <a:off x="67425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53717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94857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81149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108581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 flipH="1" flipV="1">
              <a:off x="471842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334603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748070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610831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 flipH="1" flipV="1">
              <a:off x="10217546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 flipH="1" flipV="1">
              <a:off x="8845152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59"/>
          <p:cNvGrpSpPr/>
          <p:nvPr/>
        </p:nvGrpSpPr>
        <p:grpSpPr>
          <a:xfrm rot="16200000">
            <a:off x="-3948970" y="3542506"/>
            <a:ext cx="7315200" cy="230190"/>
            <a:chOff x="0" y="-392950"/>
            <a:chExt cx="10973594" cy="230190"/>
          </a:xfrm>
        </p:grpSpPr>
        <p:cxnSp>
          <p:nvCxnSpPr>
            <p:cNvPr id="61" name="Straight Connector 60"/>
            <p:cNvCxnSpPr/>
            <p:nvPr/>
          </p:nvCxnSpPr>
          <p:spPr>
            <a:xfrm rot="5400000" flipH="1" flipV="1">
              <a:off x="12561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 flipV="1">
              <a:off x="-11469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 flipH="1" flipV="1">
              <a:off x="198953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 flipH="1" flipV="1">
              <a:off x="61714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 flipH="1" flipV="1">
              <a:off x="39993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 flipH="1" flipV="1">
              <a:off x="26285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67425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53717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94857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 flipH="1" flipV="1">
              <a:off x="81149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 flipH="1" flipV="1">
              <a:off x="108581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 flipH="1" flipV="1">
              <a:off x="471842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 flipH="1" flipV="1">
              <a:off x="334603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748070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 flipH="1" flipV="1">
              <a:off x="610831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 flipH="1" flipV="1">
              <a:off x="10217546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 flipH="1" flipV="1">
              <a:off x="8845152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2632044" y="335688"/>
            <a:ext cx="7654162" cy="584711"/>
          </a:xfrm>
          <a:prstGeom prst="rect">
            <a:avLst/>
          </a:prstGeom>
          <a:noFill/>
        </p:spPr>
        <p:txBody>
          <a:bodyPr wrap="square" lIns="91376" tIns="45688" rIns="91376" bIns="45688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u="sng" dirty="0">
                <a:solidFill>
                  <a:srgbClr val="000000"/>
                </a:solidFill>
                <a:latin typeface="Times New Roman" pitchFamily="18" charset="0"/>
              </a:rPr>
              <a:t>Статистические данные</a:t>
            </a:r>
            <a:r>
              <a:rPr lang="en-US" sz="3200" b="1" i="1" u="sng" dirty="0">
                <a:solidFill>
                  <a:srgbClr val="000000"/>
                </a:solidFill>
                <a:latin typeface="Calibri"/>
              </a:rPr>
              <a:t> </a:t>
            </a:r>
            <a:endParaRPr lang="ru-RU" sz="3200" b="1" i="1" u="sng" dirty="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0" y="6709907"/>
            <a:ext cx="685800" cy="605229"/>
          </a:xfrm>
          <a:prstGeom prst="rect">
            <a:avLst/>
          </a:prstGeom>
          <a:noFill/>
        </p:spPr>
        <p:txBody>
          <a:bodyPr wrap="square" lIns="91376" tIns="45688" rIns="91376" bIns="45688" rtlCol="0">
            <a:spAutoFit/>
          </a:bodyPr>
          <a:lstStyle/>
          <a:p>
            <a:pPr algn="ctr">
              <a:lnSpc>
                <a:spcPts val="4000"/>
              </a:lnSpc>
            </a:pPr>
            <a:fld id="{247DEFAE-3C0F-452F-A4E4-0F18AE270785}" type="slidenum">
              <a:rPr lang="ru-RU" sz="1800">
                <a:solidFill>
                  <a:srgbClr val="000000"/>
                </a:solidFill>
                <a:latin typeface="OfficinaSerifBoldC" pitchFamily="50" charset="0"/>
              </a:rPr>
              <a:pPr algn="ctr">
                <a:lnSpc>
                  <a:spcPts val="4000"/>
                </a:lnSpc>
              </a:pPr>
              <a:t>5</a:t>
            </a:fld>
            <a:endParaRPr lang="ru-RU" sz="1800">
              <a:solidFill>
                <a:srgbClr val="000000"/>
              </a:solidFill>
              <a:latin typeface="OfficinaSerifBoldC" pitchFamily="50" charset="0"/>
            </a:endParaRPr>
          </a:p>
        </p:txBody>
      </p:sp>
      <p:pic>
        <p:nvPicPr>
          <p:cNvPr id="42" name="Picture 41" descr="MMA_logo_01_rus.wmf"/>
          <p:cNvPicPr>
            <a:picLocks noChangeAspect="1"/>
          </p:cNvPicPr>
          <p:nvPr/>
        </p:nvPicPr>
        <p:blipFill>
          <a:blip r:embed="rId2"/>
          <a:srcRect l="38275" t="9075" r="1183" b="3306"/>
          <a:stretch>
            <a:fillRect/>
          </a:stretch>
        </p:blipFill>
        <p:spPr>
          <a:xfrm>
            <a:off x="0" y="404813"/>
            <a:ext cx="2447892" cy="51558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87388" y="1390995"/>
            <a:ext cx="9188132" cy="5558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ru-RU" sz="2400" b="1" u="sng" dirty="0">
                <a:solidFill>
                  <a:srgbClr val="000000"/>
                </a:solidFill>
                <a:latin typeface="Times New Roman" pitchFamily="18" charset="0"/>
              </a:rPr>
              <a:t>Вредоносное ПО;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400" b="1" u="sng" dirty="0">
                <a:solidFill>
                  <a:srgbClr val="000000"/>
                </a:solidFill>
                <a:latin typeface="Times New Roman" pitchFamily="18" charset="0"/>
              </a:rPr>
              <a:t>захват наличности;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400" b="1" u="sng" dirty="0">
                <a:solidFill>
                  <a:srgbClr val="000000"/>
                </a:solidFill>
                <a:latin typeface="Times New Roman" pitchFamily="18" charset="0"/>
              </a:rPr>
              <a:t>захват карт</a:t>
            </a:r>
            <a:endParaRPr lang="ru-RU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 - Выявленных и зафиксированных фактов нет</a:t>
            </a:r>
            <a:endParaRPr lang="en-US" sz="2400" b="1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b="1" u="sng" dirty="0">
                <a:solidFill>
                  <a:srgbClr val="000000"/>
                </a:solidFill>
                <a:latin typeface="Times New Roman" pitchFamily="18" charset="0"/>
              </a:rPr>
              <a:t>TRF</a:t>
            </a:r>
            <a:r>
              <a:rPr lang="ru-RU" sz="2400" b="1" u="sng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en-US" sz="2400" b="1" u="sng" dirty="0">
                <a:solidFill>
                  <a:srgbClr val="000000"/>
                </a:solidFill>
                <a:latin typeface="Times New Roman" pitchFamily="18" charset="0"/>
              </a:rPr>
              <a:t>Transaction Reversal Fraud</a:t>
            </a:r>
            <a:r>
              <a:rPr lang="ru-RU" sz="2400" b="1" u="sng" dirty="0">
                <a:solidFill>
                  <a:srgbClr val="000000"/>
                </a:solidFill>
                <a:latin typeface="Times New Roman" pitchFamily="18" charset="0"/>
              </a:rPr>
              <a:t>) </a:t>
            </a:r>
            <a:endParaRPr lang="ru-RU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 - 131 случай</a:t>
            </a: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ru-RU" sz="2400" b="1" u="sng" dirty="0">
                <a:solidFill>
                  <a:srgbClr val="000000"/>
                </a:solidFill>
                <a:latin typeface="Times New Roman" pitchFamily="18" charset="0"/>
              </a:rPr>
              <a:t>Фишинг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- Многочисленные случаи, однако точные данные отсутствуют</a:t>
            </a: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ru-RU" sz="2400" b="1" u="sng" dirty="0">
                <a:solidFill>
                  <a:srgbClr val="000000"/>
                </a:solidFill>
                <a:latin typeface="Times New Roman" pitchFamily="18" charset="0"/>
              </a:rPr>
              <a:t>Компрометация пассивных антискимминговых накладок</a:t>
            </a:r>
            <a:endParaRPr lang="ru-RU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- Выявлены и зафиксированы неоднократные попытки компрометации антискимминговых накладок практически всех типов</a:t>
            </a:r>
            <a:endParaRPr lang="ru-RU" sz="2400" b="1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ru-RU" sz="2400" b="1" u="sng" dirty="0">
                <a:solidFill>
                  <a:srgbClr val="000000"/>
                </a:solidFill>
                <a:latin typeface="Times New Roman" pitchFamily="18" charset="0"/>
              </a:rPr>
              <a:t>Объём потерь в результате компрометации банкоматов на территории России</a:t>
            </a:r>
            <a:endParaRPr lang="ru-RU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- Объективные статистические данные </a:t>
            </a:r>
            <a:r>
              <a:rPr lang="ru-RU" sz="2400" dirty="0">
                <a:solidFill>
                  <a:prstClr val="white"/>
                </a:solidFill>
                <a:latin typeface="Times New Roman" pitchFamily="18" charset="0"/>
              </a:rPr>
              <a:t>отсутствуют</a:t>
            </a:r>
            <a:endParaRPr lang="ru-RU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9451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8"/>
          <p:cNvGrpSpPr/>
          <p:nvPr/>
        </p:nvGrpSpPr>
        <p:grpSpPr>
          <a:xfrm>
            <a:off x="0" y="-392950"/>
            <a:ext cx="10973594" cy="230190"/>
            <a:chOff x="0" y="-392950"/>
            <a:chExt cx="10973594" cy="230190"/>
          </a:xfrm>
        </p:grpSpPr>
        <p:cxnSp>
          <p:nvCxnSpPr>
            <p:cNvPr id="13" name="Straight Connector 12"/>
            <p:cNvCxnSpPr/>
            <p:nvPr/>
          </p:nvCxnSpPr>
          <p:spPr>
            <a:xfrm rot="5400000" flipH="1" flipV="1">
              <a:off x="12561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 flipH="1" flipV="1">
              <a:off x="-11469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198953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 flipH="1" flipV="1">
              <a:off x="61714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39993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26285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 flipH="1" flipV="1">
              <a:off x="67425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53717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94857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81149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108581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 flipH="1" flipV="1">
              <a:off x="471842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334603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748070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610831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 flipH="1" flipV="1">
              <a:off x="10217546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 flipH="1" flipV="1">
              <a:off x="8845152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59"/>
          <p:cNvGrpSpPr/>
          <p:nvPr/>
        </p:nvGrpSpPr>
        <p:grpSpPr>
          <a:xfrm rot="16200000">
            <a:off x="-3948970" y="3542506"/>
            <a:ext cx="7315200" cy="230190"/>
            <a:chOff x="0" y="-392950"/>
            <a:chExt cx="10973594" cy="230190"/>
          </a:xfrm>
        </p:grpSpPr>
        <p:cxnSp>
          <p:nvCxnSpPr>
            <p:cNvPr id="61" name="Straight Connector 60"/>
            <p:cNvCxnSpPr/>
            <p:nvPr/>
          </p:nvCxnSpPr>
          <p:spPr>
            <a:xfrm rot="5400000" flipH="1" flipV="1">
              <a:off x="12561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 flipV="1">
              <a:off x="-11469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 flipH="1" flipV="1">
              <a:off x="198953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 flipH="1" flipV="1">
              <a:off x="61714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 flipH="1" flipV="1">
              <a:off x="39993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 flipH="1" flipV="1">
              <a:off x="26285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67425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53717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94857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 flipH="1" flipV="1">
              <a:off x="81149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 flipH="1" flipV="1">
              <a:off x="108581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 flipH="1" flipV="1">
              <a:off x="471842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 flipH="1" flipV="1">
              <a:off x="334603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748070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 flipH="1" flipV="1">
              <a:off x="610831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 flipH="1" flipV="1">
              <a:off x="10217546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 flipH="1" flipV="1">
              <a:off x="8845152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2632044" y="335688"/>
            <a:ext cx="7654162" cy="584711"/>
          </a:xfrm>
          <a:prstGeom prst="rect">
            <a:avLst/>
          </a:prstGeom>
          <a:noFill/>
        </p:spPr>
        <p:txBody>
          <a:bodyPr wrap="square" lIns="91376" tIns="45688" rIns="91376" bIns="45688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u="sng" dirty="0">
                <a:solidFill>
                  <a:srgbClr val="000000"/>
                </a:solidFill>
                <a:latin typeface="Times New Roman" pitchFamily="18" charset="0"/>
              </a:rPr>
              <a:t>Статистические данные</a:t>
            </a:r>
            <a:r>
              <a:rPr lang="en-US" sz="3200" b="1" i="1" dirty="0">
                <a:solidFill>
                  <a:srgbClr val="000000"/>
                </a:solidFill>
                <a:latin typeface="Calibri"/>
              </a:rPr>
              <a:t> </a:t>
            </a:r>
            <a:endParaRPr lang="ru-RU" sz="3200" b="1" i="1" u="sng" dirty="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0" y="6709907"/>
            <a:ext cx="685800" cy="605229"/>
          </a:xfrm>
          <a:prstGeom prst="rect">
            <a:avLst/>
          </a:prstGeom>
          <a:noFill/>
        </p:spPr>
        <p:txBody>
          <a:bodyPr wrap="square" lIns="91376" tIns="45688" rIns="91376" bIns="45688" rtlCol="0">
            <a:spAutoFit/>
          </a:bodyPr>
          <a:lstStyle/>
          <a:p>
            <a:pPr algn="ctr">
              <a:lnSpc>
                <a:spcPts val="4000"/>
              </a:lnSpc>
            </a:pPr>
            <a:fld id="{247DEFAE-3C0F-452F-A4E4-0F18AE270785}" type="slidenum">
              <a:rPr lang="ru-RU" sz="1800">
                <a:solidFill>
                  <a:srgbClr val="000000"/>
                </a:solidFill>
                <a:latin typeface="OfficinaSerifBoldC" pitchFamily="50" charset="0"/>
              </a:rPr>
              <a:pPr algn="ctr">
                <a:lnSpc>
                  <a:spcPts val="4000"/>
                </a:lnSpc>
              </a:pPr>
              <a:t>6</a:t>
            </a:fld>
            <a:endParaRPr lang="ru-RU" sz="1800">
              <a:solidFill>
                <a:srgbClr val="000000"/>
              </a:solidFill>
              <a:latin typeface="OfficinaSerifBoldC" pitchFamily="50" charset="0"/>
            </a:endParaRPr>
          </a:p>
        </p:txBody>
      </p:sp>
      <p:pic>
        <p:nvPicPr>
          <p:cNvPr id="42" name="Picture 41" descr="MMA_logo_01_rus.wmf"/>
          <p:cNvPicPr>
            <a:picLocks noChangeAspect="1"/>
          </p:cNvPicPr>
          <p:nvPr/>
        </p:nvPicPr>
        <p:blipFill>
          <a:blip r:embed="rId2"/>
          <a:srcRect l="38275" t="9075" r="1183" b="3306"/>
          <a:stretch>
            <a:fillRect/>
          </a:stretch>
        </p:blipFill>
        <p:spPr>
          <a:xfrm>
            <a:off x="0" y="404813"/>
            <a:ext cx="2447892" cy="51558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60120" y="1711178"/>
            <a:ext cx="836676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lvl="0" indent="-5334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b="1" u="sng" dirty="0">
                <a:solidFill>
                  <a:srgbClr val="000000"/>
                </a:solidFill>
                <a:latin typeface="Times New Roman" pitchFamily="18" charset="0"/>
              </a:rPr>
              <a:t>Основные страны, в которых использовались данные по картам,  скомпрометированным в банкоматной сети в России</a:t>
            </a:r>
            <a:r>
              <a:rPr lang="ru-RU" sz="2400" b="1" u="sng" dirty="0" smtClean="0">
                <a:solidFill>
                  <a:srgbClr val="000000"/>
                </a:solidFill>
                <a:latin typeface="Times New Roman" pitchFamily="18" charset="0"/>
              </a:rPr>
              <a:t>:</a:t>
            </a:r>
          </a:p>
          <a:p>
            <a:pPr marL="533400" lvl="0" indent="-5334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ru-RU" sz="2400" b="1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 marL="533400" lvl="0" indent="-5334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</a:rPr>
              <a:t>Россия</a:t>
            </a:r>
            <a:endParaRPr lang="ru-RU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533400" lvl="0" indent="-5334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Украина</a:t>
            </a:r>
          </a:p>
          <a:p>
            <a:pPr marL="533400" lvl="0" indent="-5334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США</a:t>
            </a:r>
          </a:p>
          <a:p>
            <a:pPr marL="533400" lvl="0" indent="-5334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Таиланд </a:t>
            </a:r>
          </a:p>
          <a:p>
            <a:pPr marL="533400" lvl="0" indent="-5334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Бразилия</a:t>
            </a:r>
          </a:p>
          <a:p>
            <a:pPr marL="533400" lvl="0" indent="-5334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Аргентина</a:t>
            </a:r>
          </a:p>
          <a:p>
            <a:pPr marL="533400" lvl="0" indent="-5334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>
                <a:solidFill>
                  <a:srgbClr val="FF0000"/>
                </a:solidFill>
                <a:latin typeface="Times New Roman" pitchFamily="18" charset="0"/>
              </a:rPr>
              <a:t>КИТАЙ!!!</a:t>
            </a:r>
          </a:p>
          <a:p>
            <a:pPr marL="533400" lvl="0" indent="-5334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 Другие</a:t>
            </a:r>
          </a:p>
        </p:txBody>
      </p:sp>
    </p:spTree>
    <p:extLst>
      <p:ext uri="{BB962C8B-B14F-4D97-AF65-F5344CB8AC3E}">
        <p14:creationId xmlns:p14="http://schemas.microsoft.com/office/powerpoint/2010/main" val="17265520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8"/>
          <p:cNvGrpSpPr/>
          <p:nvPr/>
        </p:nvGrpSpPr>
        <p:grpSpPr>
          <a:xfrm>
            <a:off x="0" y="-392950"/>
            <a:ext cx="10973594" cy="230190"/>
            <a:chOff x="0" y="-392950"/>
            <a:chExt cx="10973594" cy="230190"/>
          </a:xfrm>
        </p:grpSpPr>
        <p:cxnSp>
          <p:nvCxnSpPr>
            <p:cNvPr id="13" name="Straight Connector 12"/>
            <p:cNvCxnSpPr/>
            <p:nvPr/>
          </p:nvCxnSpPr>
          <p:spPr>
            <a:xfrm rot="5400000" flipH="1" flipV="1">
              <a:off x="12561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 flipH="1" flipV="1">
              <a:off x="-11469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198953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 flipH="1" flipV="1">
              <a:off x="61714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39993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26285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 flipH="1" flipV="1">
              <a:off x="67425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53717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94857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81149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108581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 flipH="1" flipV="1">
              <a:off x="471842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334603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748070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610831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 flipH="1" flipV="1">
              <a:off x="10217546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 flipH="1" flipV="1">
              <a:off x="8845152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59"/>
          <p:cNvGrpSpPr/>
          <p:nvPr/>
        </p:nvGrpSpPr>
        <p:grpSpPr>
          <a:xfrm rot="16200000">
            <a:off x="-3948970" y="3542506"/>
            <a:ext cx="7315200" cy="230190"/>
            <a:chOff x="0" y="-392950"/>
            <a:chExt cx="10973594" cy="230190"/>
          </a:xfrm>
        </p:grpSpPr>
        <p:cxnSp>
          <p:nvCxnSpPr>
            <p:cNvPr id="61" name="Straight Connector 60"/>
            <p:cNvCxnSpPr/>
            <p:nvPr/>
          </p:nvCxnSpPr>
          <p:spPr>
            <a:xfrm rot="5400000" flipH="1" flipV="1">
              <a:off x="12561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 flipV="1">
              <a:off x="-11469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 flipH="1" flipV="1">
              <a:off x="198953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 flipH="1" flipV="1">
              <a:off x="61714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 flipH="1" flipV="1">
              <a:off x="39993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 flipH="1" flipV="1">
              <a:off x="26285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67425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53717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94857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 flipH="1" flipV="1">
              <a:off x="81149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 flipH="1" flipV="1">
              <a:off x="108581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 flipH="1" flipV="1">
              <a:off x="471842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 flipH="1" flipV="1">
              <a:off x="334603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748070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 flipH="1" flipV="1">
              <a:off x="610831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 flipH="1" flipV="1">
              <a:off x="10217546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 flipH="1" flipV="1">
              <a:off x="8845152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2632044" y="335688"/>
            <a:ext cx="7654162" cy="954043"/>
          </a:xfrm>
          <a:prstGeom prst="rect">
            <a:avLst/>
          </a:prstGeom>
          <a:noFill/>
        </p:spPr>
        <p:txBody>
          <a:bodyPr wrap="square" lIns="91376" tIns="45688" rIns="91376" bIns="45688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u="sng" dirty="0">
                <a:solidFill>
                  <a:srgbClr val="000000"/>
                </a:solidFill>
                <a:latin typeface="Times New Roman" pitchFamily="18" charset="0"/>
                <a:ea typeface="+mj-ea"/>
                <a:cs typeface="+mj-cs"/>
              </a:rPr>
              <a:t>КРАТКИЙ АНАЛИЗ, ВЫВОДЫ и РЕКОМЕНДАЦИИ</a:t>
            </a:r>
            <a:r>
              <a:rPr lang="ru-RU" sz="2800" dirty="0">
                <a:solidFill>
                  <a:srgbClr val="000000"/>
                </a:solidFill>
                <a:latin typeface="Calibri"/>
                <a:ea typeface="+mj-ea"/>
                <a:cs typeface="+mj-cs"/>
              </a:rPr>
              <a:t> </a:t>
            </a:r>
            <a:endParaRPr lang="ru-RU" sz="2800" b="1" i="1" u="sng" dirty="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0" y="6709907"/>
            <a:ext cx="685800" cy="605229"/>
          </a:xfrm>
          <a:prstGeom prst="rect">
            <a:avLst/>
          </a:prstGeom>
          <a:noFill/>
        </p:spPr>
        <p:txBody>
          <a:bodyPr wrap="square" lIns="91376" tIns="45688" rIns="91376" bIns="45688" rtlCol="0">
            <a:spAutoFit/>
          </a:bodyPr>
          <a:lstStyle/>
          <a:p>
            <a:pPr algn="ctr">
              <a:lnSpc>
                <a:spcPts val="4000"/>
              </a:lnSpc>
            </a:pPr>
            <a:fld id="{247DEFAE-3C0F-452F-A4E4-0F18AE270785}" type="slidenum">
              <a:rPr lang="ru-RU" sz="1800">
                <a:solidFill>
                  <a:srgbClr val="000000"/>
                </a:solidFill>
                <a:latin typeface="OfficinaSerifBoldC" pitchFamily="50" charset="0"/>
              </a:rPr>
              <a:pPr algn="ctr">
                <a:lnSpc>
                  <a:spcPts val="4000"/>
                </a:lnSpc>
              </a:pPr>
              <a:t>7</a:t>
            </a:fld>
            <a:endParaRPr lang="ru-RU" sz="1800">
              <a:solidFill>
                <a:srgbClr val="000000"/>
              </a:solidFill>
              <a:latin typeface="OfficinaSerifBoldC" pitchFamily="50" charset="0"/>
            </a:endParaRPr>
          </a:p>
        </p:txBody>
      </p:sp>
      <p:pic>
        <p:nvPicPr>
          <p:cNvPr id="42" name="Picture 41" descr="MMA_logo_01_rus.wmf"/>
          <p:cNvPicPr>
            <a:picLocks noChangeAspect="1"/>
          </p:cNvPicPr>
          <p:nvPr/>
        </p:nvPicPr>
        <p:blipFill>
          <a:blip r:embed="rId2"/>
          <a:srcRect l="38275" t="9075" r="1183" b="3306"/>
          <a:stretch>
            <a:fillRect/>
          </a:stretch>
        </p:blipFill>
        <p:spPr>
          <a:xfrm>
            <a:off x="0" y="404813"/>
            <a:ext cx="2447892" cy="51558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14400" y="1615555"/>
            <a:ext cx="955548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u="sng" dirty="0">
                <a:solidFill>
                  <a:srgbClr val="000000"/>
                </a:solidFill>
                <a:latin typeface="Times New Roman" pitchFamily="18" charset="0"/>
              </a:rPr>
              <a:t>Рекомендации банковскому сообществу по снижению рисков и минимизации потерь от АТМ мошенничества </a:t>
            </a: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Использовать механизм геоблокирования карт либо установления лимитов, в том числе нулевых, на отдельные страны и регионы, как эффективного средства снижения потерь по скомпрометированным картам;</a:t>
            </a: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Завершить полный переход банков в России на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EMV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(чиповые) технологии, как по эмиссии, так и по эквайрингу. Это, в частности, позволило бы банкам эмитентам шире использовать практику запрета на обслуживание чиповых карт по магнитной полосе;</a:t>
            </a: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Постоянно изучать и  использовать лучшие практики, технические решения и рекомендации экспертного сообщества, направленные на предотвращение банкоматного мошенничества, например: активный антискимминг; удалённый мониторинг состояния банкоматов; контроль за доступом к ПК и целостностью ПО; дополнительные антивандальные решения; видеонаблюдение и т.д.;</a:t>
            </a: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Разработать в банках, там где это ещё не сделано, методику оценки рисков использования электронных средств платежа (карт) и внедрить в кредитных организациях  на их основе внутренние политики безопасности; 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5926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8"/>
          <p:cNvGrpSpPr/>
          <p:nvPr/>
        </p:nvGrpSpPr>
        <p:grpSpPr>
          <a:xfrm>
            <a:off x="0" y="-392950"/>
            <a:ext cx="10973594" cy="230190"/>
            <a:chOff x="0" y="-392950"/>
            <a:chExt cx="10973594" cy="230190"/>
          </a:xfrm>
        </p:grpSpPr>
        <p:cxnSp>
          <p:nvCxnSpPr>
            <p:cNvPr id="13" name="Straight Connector 12"/>
            <p:cNvCxnSpPr/>
            <p:nvPr/>
          </p:nvCxnSpPr>
          <p:spPr>
            <a:xfrm rot="5400000" flipH="1" flipV="1">
              <a:off x="12561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 flipH="1" flipV="1">
              <a:off x="-11469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198953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 flipH="1" flipV="1">
              <a:off x="61714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39993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26285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 flipH="1" flipV="1">
              <a:off x="67425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53717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94857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81149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108581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 flipH="1" flipV="1">
              <a:off x="471842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334603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748070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610831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 flipH="1" flipV="1">
              <a:off x="10217546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 flipH="1" flipV="1">
              <a:off x="8845152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59"/>
          <p:cNvGrpSpPr/>
          <p:nvPr/>
        </p:nvGrpSpPr>
        <p:grpSpPr>
          <a:xfrm rot="16200000">
            <a:off x="-3948970" y="3542506"/>
            <a:ext cx="7315200" cy="230190"/>
            <a:chOff x="0" y="-392950"/>
            <a:chExt cx="10973594" cy="230190"/>
          </a:xfrm>
        </p:grpSpPr>
        <p:cxnSp>
          <p:nvCxnSpPr>
            <p:cNvPr id="61" name="Straight Connector 60"/>
            <p:cNvCxnSpPr/>
            <p:nvPr/>
          </p:nvCxnSpPr>
          <p:spPr>
            <a:xfrm rot="5400000" flipH="1" flipV="1">
              <a:off x="12561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 flipV="1">
              <a:off x="-11469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 flipH="1" flipV="1">
              <a:off x="198953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 flipH="1" flipV="1">
              <a:off x="61714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 flipH="1" flipV="1">
              <a:off x="39993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 flipH="1" flipV="1">
              <a:off x="26285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67425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53717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94857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 flipH="1" flipV="1">
              <a:off x="81149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 flipH="1" flipV="1">
              <a:off x="108581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 flipH="1" flipV="1">
              <a:off x="471842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 flipH="1" flipV="1">
              <a:off x="334603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748070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 flipH="1" flipV="1">
              <a:off x="610831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 flipH="1" flipV="1">
              <a:off x="10217546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 flipH="1" flipV="1">
              <a:off x="8845152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2632044" y="335688"/>
            <a:ext cx="7654162" cy="954043"/>
          </a:xfrm>
          <a:prstGeom prst="rect">
            <a:avLst/>
          </a:prstGeom>
          <a:noFill/>
        </p:spPr>
        <p:txBody>
          <a:bodyPr wrap="square" lIns="91376" tIns="45688" rIns="91376" bIns="45688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u="sng" dirty="0">
                <a:solidFill>
                  <a:srgbClr val="000000"/>
                </a:solidFill>
                <a:latin typeface="Times New Roman" pitchFamily="18" charset="0"/>
              </a:rPr>
              <a:t>КРАТКИЙ АНАЛИЗ, ВЫВОДЫ и РЕКОМЕНДАЦИИ</a:t>
            </a:r>
            <a:r>
              <a:rPr lang="ru-RU" sz="2800" dirty="0">
                <a:solidFill>
                  <a:srgbClr val="000000"/>
                </a:solidFill>
                <a:latin typeface="Calibri"/>
              </a:rPr>
              <a:t> </a:t>
            </a:r>
            <a:endParaRPr lang="ru-RU" sz="2800" b="1" i="1" u="sng" dirty="0">
              <a:solidFill>
                <a:srgbClr val="000000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0" y="6709907"/>
            <a:ext cx="685800" cy="605229"/>
          </a:xfrm>
          <a:prstGeom prst="rect">
            <a:avLst/>
          </a:prstGeom>
          <a:noFill/>
        </p:spPr>
        <p:txBody>
          <a:bodyPr wrap="square" lIns="91376" tIns="45688" rIns="91376" bIns="45688" rtlCol="0">
            <a:spAutoFit/>
          </a:bodyPr>
          <a:lstStyle/>
          <a:p>
            <a:pPr algn="ctr">
              <a:lnSpc>
                <a:spcPts val="4000"/>
              </a:lnSpc>
            </a:pPr>
            <a:fld id="{247DEFAE-3C0F-452F-A4E4-0F18AE270785}" type="slidenum">
              <a:rPr lang="ru-RU" sz="1800">
                <a:solidFill>
                  <a:srgbClr val="000000"/>
                </a:solidFill>
                <a:latin typeface="OfficinaSerifBoldC" pitchFamily="50" charset="0"/>
              </a:rPr>
              <a:pPr algn="ctr">
                <a:lnSpc>
                  <a:spcPts val="4000"/>
                </a:lnSpc>
              </a:pPr>
              <a:t>8</a:t>
            </a:fld>
            <a:endParaRPr lang="ru-RU" sz="1800">
              <a:solidFill>
                <a:srgbClr val="000000"/>
              </a:solidFill>
              <a:latin typeface="OfficinaSerifBoldC" pitchFamily="50" charset="0"/>
            </a:endParaRPr>
          </a:p>
        </p:txBody>
      </p:sp>
      <p:pic>
        <p:nvPicPr>
          <p:cNvPr id="42" name="Picture 41" descr="MMA_logo_01_rus.wmf"/>
          <p:cNvPicPr>
            <a:picLocks noChangeAspect="1"/>
          </p:cNvPicPr>
          <p:nvPr/>
        </p:nvPicPr>
        <p:blipFill>
          <a:blip r:embed="rId2"/>
          <a:srcRect l="38275" t="9075" r="1183" b="3306"/>
          <a:stretch>
            <a:fillRect/>
          </a:stretch>
        </p:blipFill>
        <p:spPr>
          <a:xfrm>
            <a:off x="0" y="404813"/>
            <a:ext cx="2447892" cy="51558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1741110"/>
            <a:ext cx="937339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b="1" u="sng" dirty="0">
                <a:solidFill>
                  <a:srgbClr val="000000"/>
                </a:solidFill>
                <a:latin typeface="Times New Roman" pitchFamily="18" charset="0"/>
              </a:rPr>
              <a:t>Рекомендации банковскому сообществу по снижению рисков и минимизации потерь от АТМ мошенничества (продолжение) </a:t>
            </a: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</a:pPr>
            <a:endParaRPr lang="ru-RU" sz="2000" b="1" u="sng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Обучать персонал и держателей карт правилам безопасного использования электронных средств платежа; </a:t>
            </a: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Осуществлять в банках внутренний контроль за соблюдением внедряемых технических и административных решений, направленных на повышение безопасности банкоматных сетей;</a:t>
            </a: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Совершенствовать механизмы межбанковского взаимодействия с целью противодействия мошенничеству, прежде всего, для максимально быстрого выявления точек компрометации карт и новых схем мошенничества. В этих целях рекомендуется использовать такие инструменты, как: Форум безопасности АРЧЕ;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European Fraud Sharing Group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EFSG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);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</a:rPr>
              <a:t>InterBank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 Exchange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IBE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) и др.; 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476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8"/>
          <p:cNvGrpSpPr/>
          <p:nvPr/>
        </p:nvGrpSpPr>
        <p:grpSpPr>
          <a:xfrm>
            <a:off x="0" y="-392950"/>
            <a:ext cx="10973594" cy="230190"/>
            <a:chOff x="0" y="-392950"/>
            <a:chExt cx="10973594" cy="230190"/>
          </a:xfrm>
        </p:grpSpPr>
        <p:cxnSp>
          <p:nvCxnSpPr>
            <p:cNvPr id="13" name="Straight Connector 12"/>
            <p:cNvCxnSpPr/>
            <p:nvPr/>
          </p:nvCxnSpPr>
          <p:spPr>
            <a:xfrm rot="5400000" flipH="1" flipV="1">
              <a:off x="12561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 flipH="1" flipV="1">
              <a:off x="-11469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198953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 flipH="1" flipV="1">
              <a:off x="61714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39993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26285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 flipH="1" flipV="1">
              <a:off x="67425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53717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94857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81149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108581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 flipH="1" flipV="1">
              <a:off x="471842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334603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748070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610831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 flipH="1" flipV="1">
              <a:off x="10217546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 flipH="1" flipV="1">
              <a:off x="8845152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59"/>
          <p:cNvGrpSpPr/>
          <p:nvPr/>
        </p:nvGrpSpPr>
        <p:grpSpPr>
          <a:xfrm rot="16200000">
            <a:off x="-3948970" y="3542506"/>
            <a:ext cx="7315200" cy="230190"/>
            <a:chOff x="0" y="-392950"/>
            <a:chExt cx="10973594" cy="230190"/>
          </a:xfrm>
        </p:grpSpPr>
        <p:cxnSp>
          <p:nvCxnSpPr>
            <p:cNvPr id="61" name="Straight Connector 60"/>
            <p:cNvCxnSpPr/>
            <p:nvPr/>
          </p:nvCxnSpPr>
          <p:spPr>
            <a:xfrm rot="5400000" flipH="1" flipV="1">
              <a:off x="12561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 flipV="1">
              <a:off x="-11469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 flipH="1" flipV="1">
              <a:off x="198953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 flipH="1" flipV="1">
              <a:off x="61714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 flipH="1" flipV="1">
              <a:off x="39993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 flipH="1" flipV="1">
              <a:off x="26285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67425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53717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9485708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 flipH="1" flipV="1">
              <a:off x="81149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 flipH="1" flipV="1">
              <a:off x="10858102" y="-278252"/>
              <a:ext cx="230190" cy="79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 flipH="1" flipV="1">
              <a:off x="471842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 flipH="1" flipV="1">
              <a:off x="334603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7480704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 flipH="1" flipV="1">
              <a:off x="6108310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 flipH="1" flipV="1">
              <a:off x="10217546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 flipH="1" flipV="1">
              <a:off x="8845152" y="-233008"/>
              <a:ext cx="138908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2632044" y="182880"/>
            <a:ext cx="7654162" cy="1068818"/>
          </a:xfrm>
          <a:prstGeom prst="rect">
            <a:avLst/>
          </a:prstGeom>
          <a:noFill/>
        </p:spPr>
        <p:txBody>
          <a:bodyPr wrap="square" lIns="91376" tIns="45688" rIns="91376" bIns="45688" rtlCol="0">
            <a:spAutoFit/>
          </a:bodyPr>
          <a:lstStyle/>
          <a:p>
            <a:pPr>
              <a:lnSpc>
                <a:spcPts val="4000"/>
              </a:lnSpc>
            </a:pPr>
            <a:r>
              <a:rPr lang="ru-RU" sz="2400" b="1" dirty="0">
                <a:solidFill>
                  <a:srgbClr val="000000"/>
                </a:solidFill>
                <a:latin typeface="Calibri"/>
              </a:rPr>
              <a:t>8-9 октября 2013 г. </a:t>
            </a:r>
            <a:endParaRPr lang="ru-RU" sz="2400" b="1" dirty="0" smtClean="0">
              <a:solidFill>
                <a:srgbClr val="000000"/>
              </a:solidFill>
              <a:latin typeface="Calibri"/>
            </a:endParaRPr>
          </a:p>
          <a:p>
            <a:pPr>
              <a:lnSpc>
                <a:spcPts val="4000"/>
              </a:lnSpc>
            </a:pPr>
            <a:r>
              <a:rPr lang="ru-RU" sz="2400" dirty="0" smtClean="0">
                <a:solidFill>
                  <a:srgbClr val="000000"/>
                </a:solidFill>
                <a:latin typeface="Calibri"/>
              </a:rPr>
              <a:t>Утрехт</a:t>
            </a:r>
            <a:r>
              <a:rPr lang="ru-RU" sz="2400" dirty="0">
                <a:solidFill>
                  <a:srgbClr val="000000"/>
                </a:solidFill>
                <a:latin typeface="Calibri"/>
              </a:rPr>
              <a:t>, Нидерланды - 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31-</a:t>
            </a:r>
            <a:r>
              <a:rPr lang="ru-RU" sz="2400" dirty="0">
                <a:solidFill>
                  <a:srgbClr val="000000"/>
                </a:solidFill>
                <a:latin typeface="Calibri"/>
              </a:rPr>
              <a:t>е заседание </a:t>
            </a:r>
            <a:r>
              <a:rPr lang="en-US" sz="2400" dirty="0">
                <a:solidFill>
                  <a:srgbClr val="000000"/>
                </a:solidFill>
                <a:latin typeface="Calibri"/>
              </a:rPr>
              <a:t>EAST</a:t>
            </a:r>
            <a:endParaRPr lang="ru-RU" sz="2400" dirty="0">
              <a:solidFill>
                <a:srgbClr val="000000"/>
              </a:solidFill>
              <a:latin typeface="MetaMediumCapsC" pitchFamily="50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0" y="6709907"/>
            <a:ext cx="685800" cy="605229"/>
          </a:xfrm>
          <a:prstGeom prst="rect">
            <a:avLst/>
          </a:prstGeom>
          <a:noFill/>
        </p:spPr>
        <p:txBody>
          <a:bodyPr wrap="square" lIns="91376" tIns="45688" rIns="91376" bIns="45688" rtlCol="0">
            <a:spAutoFit/>
          </a:bodyPr>
          <a:lstStyle/>
          <a:p>
            <a:pPr algn="ctr">
              <a:lnSpc>
                <a:spcPts val="4000"/>
              </a:lnSpc>
            </a:pPr>
            <a:fld id="{247DEFAE-3C0F-452F-A4E4-0F18AE270785}" type="slidenum">
              <a:rPr lang="ru-RU" sz="1800">
                <a:solidFill>
                  <a:srgbClr val="000000"/>
                </a:solidFill>
                <a:latin typeface="OfficinaSerifBoldC" pitchFamily="50" charset="0"/>
              </a:rPr>
              <a:pPr algn="ctr">
                <a:lnSpc>
                  <a:spcPts val="4000"/>
                </a:lnSpc>
              </a:pPr>
              <a:t>9</a:t>
            </a:fld>
            <a:endParaRPr lang="ru-RU" sz="1800">
              <a:solidFill>
                <a:srgbClr val="000000"/>
              </a:solidFill>
              <a:latin typeface="OfficinaSerifBoldC" pitchFamily="50" charset="0"/>
            </a:endParaRPr>
          </a:p>
        </p:txBody>
      </p:sp>
      <p:pic>
        <p:nvPicPr>
          <p:cNvPr id="42" name="Picture 41" descr="MMA_logo_01_rus.wmf"/>
          <p:cNvPicPr>
            <a:picLocks noChangeAspect="1"/>
          </p:cNvPicPr>
          <p:nvPr/>
        </p:nvPicPr>
        <p:blipFill>
          <a:blip r:embed="rId2"/>
          <a:srcRect l="38275" t="9075" r="1183" b="3306"/>
          <a:stretch>
            <a:fillRect/>
          </a:stretch>
        </p:blipFill>
        <p:spPr>
          <a:xfrm>
            <a:off x="0" y="404813"/>
            <a:ext cx="2447892" cy="51558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69474" y="1830765"/>
            <a:ext cx="97832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en-US" sz="2400" i="1" u="sng" kern="0" dirty="0" smtClean="0">
                <a:solidFill>
                  <a:srgbClr val="000000"/>
                </a:solidFill>
                <a:latin typeface="Arial"/>
              </a:rPr>
              <a:t>ATM explosive attacks and low tech fraud incidents increase in</a:t>
            </a:r>
            <a:r>
              <a:rPr lang="ru-RU" sz="2400" i="1" u="sng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i="1" u="sng" kern="0" dirty="0" smtClean="0">
                <a:solidFill>
                  <a:srgbClr val="000000"/>
                </a:solidFill>
                <a:latin typeface="Arial"/>
              </a:rPr>
              <a:t>Europe</a:t>
            </a:r>
            <a:r>
              <a:rPr lang="ru-RU" sz="2400" i="1" u="sng" kern="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400" i="1" u="sng" kern="0" dirty="0" smtClean="0">
                <a:solidFill>
                  <a:srgbClr val="000000"/>
                </a:solidFill>
                <a:latin typeface="Arial"/>
              </a:rPr>
            </a:br>
            <a:r>
              <a:rPr lang="ru-RU" sz="2400" kern="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400" kern="0" dirty="0" smtClean="0">
                <a:solidFill>
                  <a:srgbClr val="000000"/>
                </a:solidFill>
                <a:latin typeface="Arial"/>
              </a:rPr>
            </a:br>
            <a:r>
              <a:rPr lang="en-US" sz="2400" b="1" kern="0" dirty="0" smtClean="0">
                <a:solidFill>
                  <a:srgbClr val="000000"/>
                </a:solidFill>
                <a:latin typeface="Arial"/>
              </a:rPr>
              <a:t>The European ATM Security Team (EAST) has reported significant rises in both low tech fraud</a:t>
            </a:r>
            <a:r>
              <a:rPr lang="ru-RU" sz="2400" b="1" kern="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400" b="1" kern="0" dirty="0" smtClean="0">
                <a:solidFill>
                  <a:srgbClr val="000000"/>
                </a:solidFill>
                <a:latin typeface="Arial"/>
              </a:rPr>
              <a:t>incidents and ATM explosive attacks, while card skimming incidents fall again.</a:t>
            </a:r>
            <a:r>
              <a:rPr lang="ru-RU" sz="2400" b="1" kern="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400" b="1" kern="0" dirty="0" smtClean="0">
                <a:solidFill>
                  <a:srgbClr val="000000"/>
                </a:solidFill>
                <a:latin typeface="Arial"/>
              </a:rPr>
            </a:br>
            <a:r>
              <a:rPr lang="ru-RU" sz="2400" b="1" kern="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ru-RU" sz="2400" b="1" kern="0" dirty="0" smtClean="0">
                <a:solidFill>
                  <a:srgbClr val="000000"/>
                </a:solidFill>
                <a:latin typeface="Arial"/>
              </a:rPr>
            </a:b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Общее количество инцидентов</a:t>
            </a:r>
            <a:r>
              <a:rPr lang="en-US" sz="2400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</a:rPr>
              <a:t>+ 32%</a:t>
            </a:r>
            <a:b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Скимминг                                         -</a:t>
            </a: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</a:rPr>
              <a:t> 9%</a:t>
            </a:r>
            <a:b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Захват карт  и </a:t>
            </a:r>
            <a:r>
              <a:rPr lang="en-US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TRF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                      + </a:t>
            </a: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</a:rPr>
              <a:t>77%</a:t>
            </a:r>
            <a:b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Взрывы АТМ                                 </a:t>
            </a: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</a:rPr>
              <a:t>+ 74%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/>
            </a:r>
            <a:b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Потери                                                </a:t>
            </a: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</a:rPr>
              <a:t>- 5%</a:t>
            </a:r>
            <a:b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Страны-лидеры</a:t>
            </a:r>
            <a:r>
              <a:rPr lang="en-US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– </a:t>
            </a: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</a:rPr>
              <a:t>США, Доминиканы,</a:t>
            </a:r>
            <a:r>
              <a:rPr lang="ru-RU" sz="2400" kern="0" dirty="0" smtClean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ru-RU" sz="2400" kern="0" dirty="0" smtClean="0">
                <a:solidFill>
                  <a:srgbClr val="000000"/>
                </a:solidFill>
                <a:latin typeface="Times New Roman" pitchFamily="18" charset="0"/>
              </a:rPr>
              <a:t>Бразилия</a:t>
            </a:r>
            <a:endParaRPr lang="en-US" sz="2400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1367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CS Ultima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CS Ultima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3529</TotalTime>
  <Words>710</Words>
  <Application>Microsoft Office PowerPoint</Application>
  <PresentationFormat>Custom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novikov.com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IdealPresentation.com</dc:creator>
  <cp:lastModifiedBy>MasterCard Worldwide</cp:lastModifiedBy>
  <cp:revision>135</cp:revision>
  <dcterms:created xsi:type="dcterms:W3CDTF">2011-06-02T18:25:41Z</dcterms:created>
  <dcterms:modified xsi:type="dcterms:W3CDTF">2013-11-14T06:57:57Z</dcterms:modified>
</cp:coreProperties>
</file>