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1" r:id="rId1"/>
  </p:sldMasterIdLst>
  <p:notesMasterIdLst>
    <p:notesMasterId r:id="rId19"/>
  </p:notesMasterIdLst>
  <p:handoutMasterIdLst>
    <p:handoutMasterId r:id="rId20"/>
  </p:handoutMasterIdLst>
  <p:sldIdLst>
    <p:sldId id="1232" r:id="rId2"/>
    <p:sldId id="1543" r:id="rId3"/>
    <p:sldId id="1545" r:id="rId4"/>
    <p:sldId id="1560" r:id="rId5"/>
    <p:sldId id="1559" r:id="rId6"/>
    <p:sldId id="1547" r:id="rId7"/>
    <p:sldId id="1554" r:id="rId8"/>
    <p:sldId id="1548" r:id="rId9"/>
    <p:sldId id="1558" r:id="rId10"/>
    <p:sldId id="1557" r:id="rId11"/>
    <p:sldId id="1550" r:id="rId12"/>
    <p:sldId id="1551" r:id="rId13"/>
    <p:sldId id="1552" r:id="rId14"/>
    <p:sldId id="1555" r:id="rId15"/>
    <p:sldId id="1553" r:id="rId16"/>
    <p:sldId id="1324" r:id="rId17"/>
    <p:sldId id="1556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E0F"/>
    <a:srgbClr val="891C56"/>
    <a:srgbClr val="00757B"/>
    <a:srgbClr val="FF6600"/>
    <a:srgbClr val="FFFFFF"/>
    <a:srgbClr val="9ED7D8"/>
    <a:srgbClr val="FFF5E6"/>
    <a:srgbClr val="9E0B0F"/>
    <a:srgbClr val="FF9966"/>
    <a:srgbClr val="DA52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231" autoAdjust="0"/>
  </p:normalViewPr>
  <p:slideViewPr>
    <p:cSldViewPr>
      <p:cViewPr varScale="1">
        <p:scale>
          <a:sx n="107" d="100"/>
          <a:sy n="107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&#1042;%20&#1056;&#1040;&#1041;&#1054;&#1058;&#1045;\&#1043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&#1042;%20&#1056;&#1040;&#1041;&#1054;&#1058;&#1045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&#1044;&#1086;&#1082;&#1083;&#1072;&#1076;%20&#1040;&#1050;&#1054;&#1058;&#1054;%20&#1092;&#1077;&#1074;&#1088;&#1072;&#1083;&#1100;%202014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&#1044;&#1086;&#1082;&#1083;&#1072;&#1076;%20&#1040;&#1050;&#1054;&#1058;&#1054;%20&#1092;&#1077;&#1074;&#1088;&#1072;&#1083;&#1100;%202014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&#1042;%20&#1056;&#1040;&#1041;&#1054;&#1058;&#1045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&#1044;&#1086;&#1082;&#1083;&#1072;&#1076;%20&#1040;&#1050;&#1054;&#1058;&#1054;%20&#1092;&#1077;&#1074;&#1088;&#1072;&#1083;&#1100;%202014\&#1043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&#1044;&#1086;&#1082;&#1083;&#1072;&#1076;%20&#1040;&#1050;&#1054;&#1058;&#1054;%20&#1092;&#1077;&#1074;&#1088;&#1072;&#1083;&#1100;%202014\&#1043;&#1088;&#1072;&#1092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846296853252606E-2"/>
          <c:y val="4.8329896313392684E-2"/>
          <c:w val="0.93771548109644209"/>
          <c:h val="0.6275180579820028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Лист1!$A$6</c:f>
              <c:strCache>
                <c:ptCount val="1"/>
                <c:pt idx="0">
                  <c:v> Темп прироста кредитного портфеля ФЛ</c:v>
                </c:pt>
              </c:strCache>
            </c:strRef>
          </c:tx>
          <c:spPr>
            <a:solidFill>
              <a:srgbClr val="00757B"/>
            </a:solidFill>
            <a:ln>
              <a:solidFill>
                <a:schemeClr val="tx1"/>
              </a:solidFill>
            </a:ln>
          </c:spPr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Лист1!$B$1:$D$2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Лист1!$B$6:$D$6</c:f>
              <c:numCache>
                <c:formatCode>0.00%</c:formatCode>
                <c:ptCount val="3"/>
                <c:pt idx="0">
                  <c:v>0.35900000000000032</c:v>
                </c:pt>
                <c:pt idx="1">
                  <c:v>0.39400000000000113</c:v>
                </c:pt>
                <c:pt idx="2">
                  <c:v>0.28700000000000031</c:v>
                </c:pt>
              </c:numCache>
            </c:numRef>
          </c:val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 Темп прироста вкладов ФЛ</c:v>
                </c:pt>
              </c:strCache>
            </c:strRef>
          </c:tx>
          <c:spPr>
            <a:solidFill>
              <a:srgbClr val="DA521F"/>
            </a:solidFill>
            <a:ln>
              <a:solidFill>
                <a:prstClr val="black"/>
              </a:solidFill>
            </a:ln>
          </c:spPr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Лист1!$B$1:$D$2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Лист1!$B$8:$D$8</c:f>
              <c:numCache>
                <c:formatCode>0.00%</c:formatCode>
                <c:ptCount val="3"/>
                <c:pt idx="0">
                  <c:v>0.20900000000000021</c:v>
                </c:pt>
                <c:pt idx="1">
                  <c:v>0.2</c:v>
                </c:pt>
                <c:pt idx="2">
                  <c:v>0.19000000000000045</c:v>
                </c:pt>
              </c:numCache>
            </c:numRef>
          </c:val>
        </c:ser>
        <c:axId val="89153536"/>
        <c:axId val="89155072"/>
      </c:barChart>
      <c:catAx>
        <c:axId val="89153536"/>
        <c:scaling>
          <c:orientation val="minMax"/>
        </c:scaling>
        <c:axPos val="b"/>
        <c:tickLblPos val="nextTo"/>
        <c:crossAx val="89155072"/>
        <c:crosses val="autoZero"/>
        <c:auto val="1"/>
        <c:lblAlgn val="ctr"/>
        <c:lblOffset val="100"/>
      </c:catAx>
      <c:valAx>
        <c:axId val="89155072"/>
        <c:scaling>
          <c:orientation val="minMax"/>
        </c:scaling>
        <c:axPos val="l"/>
        <c:numFmt formatCode="0%" sourceLinked="0"/>
        <c:tickLblPos val="nextTo"/>
        <c:crossAx val="8915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1071413675661887E-3"/>
          <c:y val="0.80412028322308748"/>
          <c:w val="0.99230537473714409"/>
          <c:h val="0.19522048310331783"/>
        </c:manualLayout>
      </c:layout>
    </c:legend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занятого населения</c:v>
                </c:pt>
              </c:strCache>
            </c:strRef>
          </c:tx>
          <c:spPr>
            <a:solidFill>
              <a:srgbClr val="00757B"/>
            </a:solidFill>
            <a:ln>
              <a:solidFill>
                <a:prstClr val="black"/>
              </a:solidFill>
            </a:ln>
          </c:spPr>
          <c:dLbls>
            <c:spPr>
              <a:solidFill>
                <a:prstClr val="white"/>
              </a:solidFill>
              <a:ln>
                <a:solidFill>
                  <a:schemeClr val="tx2"/>
                </a:solidFill>
              </a:ln>
            </c:spPr>
            <c:showVal val="1"/>
          </c:dLbls>
          <c:cat>
            <c:strRef>
              <c:f>Лист1!$A$2:$A$9</c:f>
              <c:strCache>
                <c:ptCount val="8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ОАЭ</c:v>
                </c:pt>
                <c:pt idx="6">
                  <c:v>Польша</c:v>
                </c:pt>
                <c:pt idx="7">
                  <c:v>Китай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0.27</c:v>
                </c:pt>
                <c:pt idx="1">
                  <c:v>0.63000000000000211</c:v>
                </c:pt>
                <c:pt idx="2">
                  <c:v>0.70000000000000062</c:v>
                </c:pt>
                <c:pt idx="3">
                  <c:v>0.60000000000000064</c:v>
                </c:pt>
                <c:pt idx="4">
                  <c:v>0.61000000000000065</c:v>
                </c:pt>
                <c:pt idx="5">
                  <c:v>0.750000000000002</c:v>
                </c:pt>
                <c:pt idx="6">
                  <c:v>0.69000000000000061</c:v>
                </c:pt>
                <c:pt idx="7">
                  <c:v>0.62000000000000188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Вклад в ВВП</c:v>
                </c:pt>
              </c:strCache>
            </c:strRef>
          </c:tx>
          <c:spPr>
            <a:solidFill>
              <a:srgbClr val="9E0E0F"/>
            </a:solidFill>
            <a:ln>
              <a:solidFill>
                <a:schemeClr val="tx1"/>
              </a:solidFill>
            </a:ln>
          </c:spP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inEnd"/>
            <c:showVal val="1"/>
          </c:dLbls>
          <c:cat>
            <c:strRef>
              <c:f>Лист1!$A$2:$A$9</c:f>
              <c:strCache>
                <c:ptCount val="8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ОАЭ</c:v>
                </c:pt>
                <c:pt idx="6">
                  <c:v>Польша</c:v>
                </c:pt>
                <c:pt idx="7">
                  <c:v>Китай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0.21000000000000021</c:v>
                </c:pt>
                <c:pt idx="1">
                  <c:v>0.46</c:v>
                </c:pt>
                <c:pt idx="2">
                  <c:v>0.45</c:v>
                </c:pt>
                <c:pt idx="3">
                  <c:v>0.56000000000000005</c:v>
                </c:pt>
                <c:pt idx="4">
                  <c:v>0.54</c:v>
                </c:pt>
                <c:pt idx="5">
                  <c:v>0.46</c:v>
                </c:pt>
                <c:pt idx="6">
                  <c:v>0.52</c:v>
                </c:pt>
                <c:pt idx="7">
                  <c:v>0.42000000000000032</c:v>
                </c:pt>
              </c:numCache>
            </c:numRef>
          </c:val>
        </c:ser>
        <c:axId val="51710976"/>
        <c:axId val="51716864"/>
      </c:barChart>
      <c:catAx>
        <c:axId val="51710976"/>
        <c:scaling>
          <c:orientation val="minMax"/>
        </c:scaling>
        <c:axPos val="b"/>
        <c:tickLblPos val="nextTo"/>
        <c:crossAx val="51716864"/>
        <c:crosses val="autoZero"/>
        <c:auto val="1"/>
        <c:lblAlgn val="ctr"/>
        <c:lblOffset val="100"/>
      </c:catAx>
      <c:valAx>
        <c:axId val="51716864"/>
        <c:scaling>
          <c:orientation val="minMax"/>
        </c:scaling>
        <c:axPos val="l"/>
        <c:numFmt formatCode="0%" sourceLinked="1"/>
        <c:tickLblPos val="nextTo"/>
        <c:crossAx val="51710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5123976123865024E-2"/>
          <c:y val="6.4030206781855406E-2"/>
          <c:w val="0.92487602387613499"/>
          <c:h val="0.635218031329853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</c:v>
                </c:pt>
              </c:strCache>
            </c:strRef>
          </c:tx>
          <c:spPr>
            <a:solidFill>
              <a:srgbClr val="00757B"/>
            </a:solidFill>
            <a:ln>
              <a:solidFill>
                <a:prstClr val="black"/>
              </a:solidFill>
            </a:ln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ИП</c:v>
                </c:pt>
                <c:pt idx="1">
                  <c:v>ЮЛ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304.44600000000003</c:v>
                </c:pt>
                <c:pt idx="1">
                  <c:v>326.38099999999969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Закрыто</c:v>
                </c:pt>
              </c:strCache>
            </c:strRef>
          </c:tx>
          <c:spPr>
            <a:solidFill>
              <a:srgbClr val="9E0E0F"/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ИП</c:v>
                </c:pt>
                <c:pt idx="1">
                  <c:v>ЮЛ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745.82199999999852</c:v>
                </c:pt>
                <c:pt idx="1">
                  <c:v>340.34000000000032</c:v>
                </c:pt>
              </c:numCache>
            </c:numRef>
          </c:val>
        </c:ser>
        <c:axId val="51931392"/>
        <c:axId val="51937280"/>
      </c:barChart>
      <c:catAx>
        <c:axId val="51931392"/>
        <c:scaling>
          <c:orientation val="minMax"/>
        </c:scaling>
        <c:axPos val="b"/>
        <c:tickLblPos val="nextTo"/>
        <c:crossAx val="51937280"/>
        <c:crosses val="autoZero"/>
        <c:auto val="1"/>
        <c:lblAlgn val="ctr"/>
        <c:lblOffset val="100"/>
      </c:catAx>
      <c:valAx>
        <c:axId val="51937280"/>
        <c:scaling>
          <c:orientation val="minMax"/>
        </c:scaling>
        <c:axPos val="l"/>
        <c:numFmt formatCode="#,##0" sourceLinked="1"/>
        <c:tickLblPos val="nextTo"/>
        <c:crossAx val="5193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58705093373462"/>
          <c:y val="0.81886234862792873"/>
          <c:w val="0.84491559018694906"/>
          <c:h val="0.16230446617042601"/>
        </c:manualLayout>
      </c:layout>
    </c:legend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754973552844432"/>
          <c:y val="4.7591713795468935E-2"/>
        </c:manualLayout>
      </c:layout>
      <c:txPr>
        <a:bodyPr/>
        <a:lstStyle/>
        <a:p>
          <a:pPr>
            <a:defRPr>
              <a:solidFill>
                <a:srgbClr val="00757B"/>
              </a:solidFill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теневой экономики в ВВП</c:v>
                </c:pt>
              </c:strCache>
            </c:strRef>
          </c:tx>
          <c:spPr>
            <a:solidFill>
              <a:srgbClr val="9E0E0F"/>
            </a:solidFill>
            <a:ln>
              <a:solidFill>
                <a:prstClr val="black"/>
              </a:solidFill>
            </a:ln>
          </c:spPr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ОАЭ</c:v>
                </c:pt>
                <c:pt idx="6">
                  <c:v>Польша</c:v>
                </c:pt>
                <c:pt idx="7">
                  <c:v>Китай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0.40600000000000008</c:v>
                </c:pt>
                <c:pt idx="1">
                  <c:v>8.4000000000000047E-2</c:v>
                </c:pt>
                <c:pt idx="2">
                  <c:v>0.15300000000000041</c:v>
                </c:pt>
                <c:pt idx="3">
                  <c:v>0.14700000000000021</c:v>
                </c:pt>
                <c:pt idx="4">
                  <c:v>0.15300000000000041</c:v>
                </c:pt>
                <c:pt idx="5">
                  <c:v>0.23500000000000001</c:v>
                </c:pt>
                <c:pt idx="6">
                  <c:v>0.26</c:v>
                </c:pt>
                <c:pt idx="7">
                  <c:v>0.11899999999999998</c:v>
                </c:pt>
              </c:numCache>
            </c:numRef>
          </c:val>
        </c:ser>
        <c:axId val="52035968"/>
        <c:axId val="52037504"/>
      </c:barChart>
      <c:catAx>
        <c:axId val="52035968"/>
        <c:scaling>
          <c:orientation val="minMax"/>
        </c:scaling>
        <c:axPos val="b"/>
        <c:tickLblPos val="nextTo"/>
        <c:crossAx val="52037504"/>
        <c:crosses val="autoZero"/>
        <c:auto val="1"/>
        <c:lblAlgn val="ctr"/>
        <c:lblOffset val="100"/>
      </c:catAx>
      <c:valAx>
        <c:axId val="52037504"/>
        <c:scaling>
          <c:orientation val="minMax"/>
        </c:scaling>
        <c:axPos val="l"/>
        <c:numFmt formatCode="0%" sourceLinked="1"/>
        <c:tickLblPos val="nextTo"/>
        <c:crossAx val="52035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5148938477735192E-2"/>
          <c:y val="9.1926751728440448E-2"/>
          <c:w val="0.88545617947212041"/>
          <c:h val="0.757850267349213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E0E0F"/>
            </a:solidFill>
            <a:ln>
              <a:solidFill>
                <a:prstClr val="black"/>
              </a:solidFill>
            </a:ln>
          </c:spPr>
          <c:dPt>
            <c:idx val="1"/>
            <c:spPr>
              <a:solidFill>
                <a:srgbClr val="00757B"/>
              </a:solidFill>
              <a:ln>
                <a:solidFill>
                  <a:prstClr val="black"/>
                </a:solidFill>
              </a:ln>
            </c:spPr>
          </c:dPt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254-П</c:v>
                </c:pt>
                <c:pt idx="1">
                  <c:v>IRB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7.3300000000000004E-2</c:v>
                </c:pt>
                <c:pt idx="1">
                  <c:v>2.7400000000000091E-2</c:v>
                </c:pt>
              </c:numCache>
            </c:numRef>
          </c:val>
        </c:ser>
        <c:axId val="52317184"/>
        <c:axId val="52323072"/>
      </c:barChart>
      <c:catAx>
        <c:axId val="52317184"/>
        <c:scaling>
          <c:orientation val="minMax"/>
        </c:scaling>
        <c:axPos val="b"/>
        <c:tickLblPos val="nextTo"/>
        <c:crossAx val="52323072"/>
        <c:crosses val="autoZero"/>
        <c:auto val="1"/>
        <c:lblAlgn val="ctr"/>
        <c:lblOffset val="100"/>
      </c:catAx>
      <c:valAx>
        <c:axId val="52323072"/>
        <c:scaling>
          <c:orientation val="minMax"/>
        </c:scaling>
        <c:axPos val="l"/>
        <c:numFmt formatCode="0%" sourceLinked="0"/>
        <c:tickLblPos val="nextTo"/>
        <c:crossAx val="5231718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84629685325255E-2"/>
          <c:y val="4.8329896313392663E-2"/>
          <c:w val="0.93771548109644209"/>
          <c:h val="0.6367589715081567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Лист1!$A$7</c:f>
              <c:strCache>
                <c:ptCount val="1"/>
                <c:pt idx="0">
                  <c:v> Темп прироста кредитного портфеля ЮЛ</c:v>
                </c:pt>
              </c:strCache>
            </c:strRef>
          </c:tx>
          <c:spPr>
            <a:solidFill>
              <a:srgbClr val="00757B"/>
            </a:solidFill>
            <a:ln>
              <a:solidFill>
                <a:schemeClr val="tx1"/>
              </a:solidFill>
            </a:ln>
          </c:spPr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Лист1!$B$1:$D$2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Лист1!$B$7:$D$7</c:f>
              <c:numCache>
                <c:formatCode>0.00%</c:formatCode>
                <c:ptCount val="3"/>
                <c:pt idx="0">
                  <c:v>0.26</c:v>
                </c:pt>
                <c:pt idx="1">
                  <c:v>0.127</c:v>
                </c:pt>
                <c:pt idx="2">
                  <c:v>0.127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 Темп прироста депозитов ЮЛ</c:v>
                </c:pt>
              </c:strCache>
            </c:strRef>
          </c:tx>
          <c:spPr>
            <a:solidFill>
              <a:srgbClr val="DA521F"/>
            </a:solidFill>
            <a:ln>
              <a:solidFill>
                <a:prstClr val="black"/>
              </a:solidFill>
            </a:ln>
          </c:spPr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Лист1!$B$1:$D$2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Лист1!$B$9:$D$9</c:f>
              <c:numCache>
                <c:formatCode>0.00%</c:formatCode>
                <c:ptCount val="3"/>
                <c:pt idx="0">
                  <c:v>0.25800000000000001</c:v>
                </c:pt>
                <c:pt idx="1">
                  <c:v>0.11799999999999998</c:v>
                </c:pt>
                <c:pt idx="2">
                  <c:v>0.13700000000000001</c:v>
                </c:pt>
              </c:numCache>
            </c:numRef>
          </c:val>
        </c:ser>
        <c:axId val="89188608"/>
        <c:axId val="89202688"/>
      </c:barChart>
      <c:catAx>
        <c:axId val="89188608"/>
        <c:scaling>
          <c:orientation val="minMax"/>
        </c:scaling>
        <c:axPos val="b"/>
        <c:tickLblPos val="nextTo"/>
        <c:crossAx val="89202688"/>
        <c:crosses val="autoZero"/>
        <c:auto val="1"/>
        <c:lblAlgn val="ctr"/>
        <c:lblOffset val="100"/>
      </c:catAx>
      <c:valAx>
        <c:axId val="89202688"/>
        <c:scaling>
          <c:orientation val="minMax"/>
        </c:scaling>
        <c:axPos val="l"/>
        <c:numFmt formatCode="0%" sourceLinked="0"/>
        <c:tickLblPos val="nextTo"/>
        <c:crossAx val="891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1071413675661892E-3"/>
          <c:y val="0.81798165351231311"/>
          <c:w val="0.99230537473714386"/>
          <c:h val="0.18135911281409153"/>
        </c:manualLayout>
      </c:layout>
    </c:legend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84629685325253E-2"/>
          <c:y val="7.6052718320220286E-2"/>
          <c:w val="0.93771548109644209"/>
          <c:h val="0.341108676781222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Лист1!$B$82</c:f>
              <c:strCache>
                <c:ptCount val="1"/>
                <c:pt idx="0">
                  <c:v>Кредитный портфель ФЛ и ЮЛ, млрд. руб.</c:v>
                </c:pt>
              </c:strCache>
            </c:strRef>
          </c:tx>
          <c:spPr>
            <a:solidFill>
              <a:srgbClr val="00757B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Лист1!$C$82:$D$82</c:f>
              <c:numCache>
                <c:formatCode>#,##0</c:formatCode>
                <c:ptCount val="2"/>
                <c:pt idx="0">
                  <c:v>29762.7</c:v>
                </c:pt>
                <c:pt idx="1">
                  <c:v>35404.699999999997</c:v>
                </c:pt>
              </c:numCache>
            </c:numRef>
          </c:val>
        </c:ser>
        <c:ser>
          <c:idx val="1"/>
          <c:order val="1"/>
          <c:tx>
            <c:strRef>
              <c:f>Лист1!$B$83</c:f>
              <c:strCache>
                <c:ptCount val="1"/>
                <c:pt idx="0">
                  <c:v>Привлеченные средства ФЛ и ЮЛ, млрд. руб.</c:v>
                </c:pt>
              </c:strCache>
            </c:strRef>
          </c:tx>
          <c:spPr>
            <a:solidFill>
              <a:srgbClr val="DA521F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Лист1!$C$83:$D$83</c:f>
              <c:numCache>
                <c:formatCode>#,##0</c:formatCode>
                <c:ptCount val="2"/>
                <c:pt idx="0">
                  <c:v>30120</c:v>
                </c:pt>
                <c:pt idx="1">
                  <c:v>34930.9</c:v>
                </c:pt>
              </c:numCache>
            </c:numRef>
          </c:val>
        </c:ser>
        <c:axId val="90075904"/>
        <c:axId val="90077440"/>
      </c:barChart>
      <c:lineChart>
        <c:grouping val="standard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698926990727086E-2"/>
                  <c:y val="-0.11551141907688367"/>
                </c:manualLayout>
              </c:layout>
              <c:showVal val="1"/>
            </c:dLbl>
            <c:dLbl>
              <c:idx val="1"/>
              <c:layout>
                <c:manualLayout>
                  <c:x val="-3.3208399704571241E-2"/>
                  <c:y val="-0.12937278936610969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rgbClr val="9E0B0F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Лист1!$C$84:$D$84</c:f>
              <c:numCache>
                <c:formatCode>#,##0</c:formatCode>
                <c:ptCount val="2"/>
                <c:pt idx="0">
                  <c:v>357.2999999999991</c:v>
                </c:pt>
                <c:pt idx="1">
                  <c:v>-473.79999999999563</c:v>
                </c:pt>
              </c:numCache>
            </c:numRef>
          </c:val>
        </c:ser>
        <c:marker val="1"/>
        <c:axId val="90093056"/>
        <c:axId val="90091520"/>
      </c:lineChart>
      <c:catAx>
        <c:axId val="90075904"/>
        <c:scaling>
          <c:orientation val="minMax"/>
        </c:scaling>
        <c:axPos val="b"/>
        <c:numFmt formatCode="dd/mm/yyyy" sourceLinked="1"/>
        <c:tickLblPos val="nextTo"/>
        <c:crossAx val="90077440"/>
        <c:crosses val="autoZero"/>
        <c:auto val="1"/>
        <c:lblAlgn val="ctr"/>
        <c:lblOffset val="100"/>
      </c:catAx>
      <c:valAx>
        <c:axId val="90077440"/>
        <c:scaling>
          <c:orientation val="minMax"/>
          <c:min val="-10000"/>
        </c:scaling>
        <c:axPos val="l"/>
        <c:numFmt formatCode="#,##0" sourceLinked="0"/>
        <c:tickLblPos val="nextTo"/>
        <c:crossAx val="90075904"/>
        <c:crosses val="autoZero"/>
        <c:crossBetween val="between"/>
      </c:valAx>
      <c:valAx>
        <c:axId val="90091520"/>
        <c:scaling>
          <c:orientation val="minMax"/>
        </c:scaling>
        <c:delete val="1"/>
        <c:axPos val="r"/>
        <c:numFmt formatCode="#,##0" sourceLinked="1"/>
        <c:tickLblPos val="none"/>
        <c:crossAx val="90093056"/>
        <c:crosses val="max"/>
        <c:crossBetween val="between"/>
      </c:valAx>
      <c:catAx>
        <c:axId val="90093056"/>
        <c:scaling>
          <c:orientation val="minMax"/>
        </c:scaling>
        <c:delete val="1"/>
        <c:axPos val="b"/>
        <c:tickLblPos val="none"/>
        <c:crossAx val="90091520"/>
        <c:crosses val="autoZero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2.1072001373025899E-3"/>
          <c:y val="0.48992922333396172"/>
          <c:w val="0.98147663039098676"/>
          <c:h val="0.19125926001383955"/>
        </c:manualLayout>
      </c:layout>
    </c:legend>
    <c:plotVisOnly val="1"/>
    <c:dispBlanksAs val="gap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784629685325255E-2"/>
          <c:y val="0.1823232238709532"/>
          <c:w val="0.93771548109644209"/>
          <c:h val="0.548970293009722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Лист1!$B$85</c:f>
              <c:strCache>
                <c:ptCount val="1"/>
                <c:pt idx="0">
                  <c:v>Ценные бумаги, приобретенные КО, млрд. руб.</c:v>
                </c:pt>
              </c:strCache>
            </c:strRef>
          </c:tx>
          <c:spPr>
            <a:solidFill>
              <a:srgbClr val="00757B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Лист1!$C$85:$D$85</c:f>
              <c:numCache>
                <c:formatCode>#,##0</c:formatCode>
                <c:ptCount val="2"/>
                <c:pt idx="0">
                  <c:v>7034.9</c:v>
                </c:pt>
                <c:pt idx="1">
                  <c:v>7822.3</c:v>
                </c:pt>
              </c:numCache>
            </c:numRef>
          </c:val>
        </c:ser>
        <c:ser>
          <c:idx val="1"/>
          <c:order val="1"/>
          <c:tx>
            <c:strRef>
              <c:f>Лист1!$B$86</c:f>
              <c:strCache>
                <c:ptCount val="1"/>
                <c:pt idx="0">
                  <c:v>Ценные бумаги, размещенные КО, млрд. руб.</c:v>
                </c:pt>
              </c:strCache>
            </c:strRef>
          </c:tx>
          <c:spPr>
            <a:solidFill>
              <a:srgbClr val="DA521F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Лист1!$C$86:$D$86</c:f>
              <c:numCache>
                <c:formatCode>#,##0</c:formatCode>
                <c:ptCount val="2"/>
                <c:pt idx="0">
                  <c:v>2186.6999999999998</c:v>
                </c:pt>
                <c:pt idx="1">
                  <c:v>2217.4</c:v>
                </c:pt>
              </c:numCache>
            </c:numRef>
          </c:val>
        </c:ser>
        <c:axId val="90395776"/>
        <c:axId val="90397312"/>
      </c:barChart>
      <c:lineChart>
        <c:grouping val="standard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322072270700986E-2"/>
                  <c:y val="-0.21254101110146612"/>
                </c:manualLayout>
              </c:layout>
              <c:showVal val="1"/>
            </c:dLbl>
            <c:dLbl>
              <c:idx val="1"/>
              <c:layout>
                <c:manualLayout>
                  <c:x val="-4.6793654129168603E-2"/>
                  <c:y val="-0.24026375167991809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rgbClr val="9E0B0F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Лист1!$C$87:$D$87</c:f>
              <c:numCache>
                <c:formatCode>#,##0</c:formatCode>
                <c:ptCount val="2"/>
                <c:pt idx="0">
                  <c:v>-4848.2</c:v>
                </c:pt>
                <c:pt idx="1">
                  <c:v>-5604.9</c:v>
                </c:pt>
              </c:numCache>
            </c:numRef>
          </c:val>
        </c:ser>
        <c:marker val="1"/>
        <c:axId val="90417024"/>
        <c:axId val="90415488"/>
      </c:lineChart>
      <c:catAx>
        <c:axId val="90395776"/>
        <c:scaling>
          <c:orientation val="minMax"/>
        </c:scaling>
        <c:axPos val="b"/>
        <c:numFmt formatCode="dd/mm/yyyy" sourceLinked="1"/>
        <c:tickLblPos val="nextTo"/>
        <c:crossAx val="90397312"/>
        <c:crosses val="autoZero"/>
        <c:auto val="1"/>
        <c:lblAlgn val="ctr"/>
        <c:lblOffset val="100"/>
      </c:catAx>
      <c:valAx>
        <c:axId val="90397312"/>
        <c:scaling>
          <c:orientation val="minMax"/>
          <c:min val="-10000"/>
        </c:scaling>
        <c:axPos val="l"/>
        <c:numFmt formatCode="#,##0" sourceLinked="0"/>
        <c:tickLblPos val="nextTo"/>
        <c:crossAx val="90395776"/>
        <c:crosses val="autoZero"/>
        <c:crossBetween val="between"/>
      </c:valAx>
      <c:valAx>
        <c:axId val="90415488"/>
        <c:scaling>
          <c:orientation val="minMax"/>
        </c:scaling>
        <c:delete val="1"/>
        <c:axPos val="r"/>
        <c:numFmt formatCode="#,##0" sourceLinked="1"/>
        <c:tickLblPos val="none"/>
        <c:crossAx val="90417024"/>
        <c:crosses val="max"/>
        <c:crossBetween val="between"/>
      </c:valAx>
      <c:catAx>
        <c:axId val="90417024"/>
        <c:scaling>
          <c:orientation val="minMax"/>
        </c:scaling>
        <c:delete val="1"/>
        <c:axPos val="b"/>
        <c:tickLblPos val="none"/>
        <c:crossAx val="90415488"/>
        <c:crosses val="autoZero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"/>
          <c:y val="0.60082018564776951"/>
          <c:w val="0.99657135752942849"/>
          <c:h val="0.23746382764459301"/>
        </c:manualLayout>
      </c:layout>
    </c:legend>
    <c:plotVisOnly val="1"/>
    <c:dispBlanksAs val="gap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50218722659669"/>
          <c:y val="0.33411423542566854"/>
          <c:w val="0.88863670166229158"/>
          <c:h val="0.42357265037661718"/>
        </c:manualLayout>
      </c:layout>
      <c:lineChart>
        <c:grouping val="standard"/>
        <c:ser>
          <c:idx val="0"/>
          <c:order val="0"/>
          <c:tx>
            <c:strRef>
              <c:f>'[ликвидность.xlsx]активы и пассивы БС'!$S$102</c:f>
              <c:strCache>
                <c:ptCount val="1"/>
                <c:pt idx="0">
                  <c:v>Значения чистой ликвидной позиции на дату</c:v>
                </c:pt>
              </c:strCache>
            </c:strRef>
          </c:tx>
          <c:spPr>
            <a:ln w="31750">
              <a:solidFill>
                <a:srgbClr val="00757B"/>
              </a:solidFill>
            </a:ln>
          </c:spPr>
          <c:marker>
            <c:symbol val="triangle"/>
            <c:size val="7"/>
            <c:spPr>
              <a:solidFill>
                <a:srgbClr val="9E0B0F"/>
              </a:solidFill>
            </c:spPr>
          </c:marker>
          <c:dLbls>
            <c:dLbl>
              <c:idx val="1"/>
              <c:layout>
                <c:manualLayout>
                  <c:x val="-3.5160696564960535E-2"/>
                  <c:y val="8.6098375020285264E-2"/>
                </c:manualLayout>
              </c:layout>
              <c:showVal val="1"/>
            </c:dLbl>
            <c:dLbl>
              <c:idx val="10"/>
              <c:layout>
                <c:manualLayout>
                  <c:x val="-4.0786408015354214E-2"/>
                  <c:y val="-9.4984896768811375E-2"/>
                </c:manualLayout>
              </c:layout>
              <c:showVal val="1"/>
            </c:dLbl>
            <c:dLbl>
              <c:idx val="11"/>
              <c:layout>
                <c:manualLayout>
                  <c:x val="-3.7973552290157385E-2"/>
                  <c:y val="-7.8088090671080052E-2"/>
                </c:manualLayout>
              </c:layout>
              <c:showVal val="1"/>
            </c:dLbl>
            <c:dLbl>
              <c:idx val="13"/>
              <c:layout>
                <c:manualLayout>
                  <c:x val="-4.2192835877952724E-3"/>
                  <c:y val="-4.843033594891043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</c:dLbls>
          <c:cat>
            <c:numRef>
              <c:f>'[ликвидность.xlsx]активы и пассивы БС'!$R$103:$R$119</c:f>
              <c:numCache>
                <c:formatCode>dd/mm/yyyy</c:formatCode>
                <c:ptCount val="1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41400</c:v>
                </c:pt>
                <c:pt idx="5">
                  <c:v>41428</c:v>
                </c:pt>
                <c:pt idx="6">
                  <c:v>41456</c:v>
                </c:pt>
                <c:pt idx="7">
                  <c:v>41487</c:v>
                </c:pt>
                <c:pt idx="8">
                  <c:v>41519</c:v>
                </c:pt>
                <c:pt idx="9">
                  <c:v>41548</c:v>
                </c:pt>
                <c:pt idx="10">
                  <c:v>41579</c:v>
                </c:pt>
                <c:pt idx="11">
                  <c:v>41610</c:v>
                </c:pt>
                <c:pt idx="12">
                  <c:v>41620</c:v>
                </c:pt>
                <c:pt idx="13">
                  <c:v>41628</c:v>
                </c:pt>
                <c:pt idx="14">
                  <c:v>41631</c:v>
                </c:pt>
                <c:pt idx="15">
                  <c:v>41632</c:v>
                </c:pt>
                <c:pt idx="16">
                  <c:v>41633</c:v>
                </c:pt>
              </c:numCache>
            </c:numRef>
          </c:cat>
          <c:val>
            <c:numRef>
              <c:f>'[ликвидность.xlsx]активы и пассивы БС'!$S$103:$S$119</c:f>
              <c:numCache>
                <c:formatCode>General</c:formatCode>
                <c:ptCount val="17"/>
                <c:pt idx="0" formatCode="0.00">
                  <c:v>-0.99</c:v>
                </c:pt>
                <c:pt idx="1">
                  <c:v>-1.06</c:v>
                </c:pt>
                <c:pt idx="2">
                  <c:v>-0.93500000000000005</c:v>
                </c:pt>
                <c:pt idx="3">
                  <c:v>-1</c:v>
                </c:pt>
                <c:pt idx="4">
                  <c:v>-1.34</c:v>
                </c:pt>
                <c:pt idx="5">
                  <c:v>-1.504</c:v>
                </c:pt>
                <c:pt idx="6">
                  <c:v>-1.55</c:v>
                </c:pt>
                <c:pt idx="7">
                  <c:v>-2.08</c:v>
                </c:pt>
                <c:pt idx="8">
                  <c:v>-2.3499999999999988</c:v>
                </c:pt>
                <c:pt idx="9">
                  <c:v>-2.8</c:v>
                </c:pt>
                <c:pt idx="10">
                  <c:v>-3.42</c:v>
                </c:pt>
                <c:pt idx="11">
                  <c:v>-3.56</c:v>
                </c:pt>
                <c:pt idx="12">
                  <c:v>-3.46</c:v>
                </c:pt>
                <c:pt idx="13">
                  <c:v>-3.5</c:v>
                </c:pt>
                <c:pt idx="14">
                  <c:v>-3.58</c:v>
                </c:pt>
                <c:pt idx="15">
                  <c:v>-3.56</c:v>
                </c:pt>
                <c:pt idx="16">
                  <c:v>-3.56</c:v>
                </c:pt>
              </c:numCache>
            </c:numRef>
          </c:val>
        </c:ser>
        <c:marker val="1"/>
        <c:axId val="90432640"/>
        <c:axId val="90434176"/>
      </c:lineChart>
      <c:dateAx>
        <c:axId val="90432640"/>
        <c:scaling>
          <c:orientation val="minMax"/>
        </c:scaling>
        <c:axPos val="b"/>
        <c:numFmt formatCode="dd/mm/yyyy" sourceLinked="1"/>
        <c:tickLblPos val="high"/>
        <c:crossAx val="90434176"/>
        <c:crosses val="autoZero"/>
        <c:auto val="1"/>
        <c:lblOffset val="100"/>
      </c:dateAx>
      <c:valAx>
        <c:axId val="90434176"/>
        <c:scaling>
          <c:orientation val="minMax"/>
        </c:scaling>
        <c:axPos val="l"/>
        <c:numFmt formatCode="0" sourceLinked="0"/>
        <c:tickLblPos val="nextTo"/>
        <c:crossAx val="9043264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22502845801574733"/>
          <c:y val="0.69535623838233351"/>
          <c:w val="0.47118312366299381"/>
          <c:h val="0.11471803417749547"/>
        </c:manualLayout>
      </c:layout>
    </c:legend>
    <c:plotVisOnly val="1"/>
  </c:chart>
  <c:txPr>
    <a:bodyPr/>
    <a:lstStyle/>
    <a:p>
      <a:pPr>
        <a:defRPr sz="1400">
          <a:latin typeface="Arial Narrow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846296853252613E-2"/>
          <c:y val="7.6052718320220314E-2"/>
          <c:w val="0.93771548109644209"/>
          <c:h val="0.512006638905119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Лист1!$B$88</c:f>
              <c:strCache>
                <c:ptCount val="1"/>
                <c:pt idx="0">
                  <c:v>Размещенные межбанковские ресурсы, млрд. руб.</c:v>
                </c:pt>
              </c:strCache>
            </c:strRef>
          </c:tx>
          <c:spPr>
            <a:solidFill>
              <a:srgbClr val="00757B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Лист1!$C$88:$D$88</c:f>
              <c:numCache>
                <c:formatCode>#,##0</c:formatCode>
                <c:ptCount val="2"/>
                <c:pt idx="0">
                  <c:v>4230.4000000000005</c:v>
                </c:pt>
                <c:pt idx="1">
                  <c:v>5130.6000000000004</c:v>
                </c:pt>
              </c:numCache>
            </c:numRef>
          </c:val>
        </c:ser>
        <c:ser>
          <c:idx val="1"/>
          <c:order val="1"/>
          <c:tx>
            <c:strRef>
              <c:f>Лист1!$B$89</c:f>
              <c:strCache>
                <c:ptCount val="1"/>
                <c:pt idx="0">
                  <c:v>Привлеченные межбанковские ресурсы, млрд. руб.</c:v>
                </c:pt>
              </c:strCache>
            </c:strRef>
          </c:tx>
          <c:spPr>
            <a:solidFill>
              <a:srgbClr val="DA521F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Лист1!$C$89:$D$89</c:f>
              <c:numCache>
                <c:formatCode>#,##0</c:formatCode>
                <c:ptCount val="2"/>
                <c:pt idx="0">
                  <c:v>4738.4000000000005</c:v>
                </c:pt>
                <c:pt idx="1">
                  <c:v>4806</c:v>
                </c:pt>
              </c:numCache>
            </c:numRef>
          </c:val>
        </c:ser>
        <c:axId val="90446848"/>
        <c:axId val="90489600"/>
      </c:barChart>
      <c:lineChart>
        <c:grouping val="standard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717872418415459E-2"/>
                  <c:y val="-5.0825024393828813E-2"/>
                </c:manualLayout>
              </c:layout>
              <c:showVal val="1"/>
            </c:dLbl>
            <c:dLbl>
              <c:idx val="1"/>
              <c:layout>
                <c:manualLayout>
                  <c:x val="-3.6227345132259565E-2"/>
                  <c:y val="-7.3927308209205553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rgbClr val="9E0B0F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Лист1!$C$90:$D$90</c:f>
              <c:numCache>
                <c:formatCode>#,##0</c:formatCode>
                <c:ptCount val="2"/>
                <c:pt idx="0">
                  <c:v>508</c:v>
                </c:pt>
                <c:pt idx="1">
                  <c:v>-324.60000000000036</c:v>
                </c:pt>
              </c:numCache>
            </c:numRef>
          </c:val>
        </c:ser>
        <c:marker val="1"/>
        <c:axId val="65802240"/>
        <c:axId val="90491136"/>
      </c:lineChart>
      <c:catAx>
        <c:axId val="90446848"/>
        <c:scaling>
          <c:orientation val="minMax"/>
        </c:scaling>
        <c:axPos val="b"/>
        <c:numFmt formatCode="dd/mm/yyyy" sourceLinked="1"/>
        <c:tickLblPos val="nextTo"/>
        <c:crossAx val="90489600"/>
        <c:crosses val="autoZero"/>
        <c:auto val="1"/>
        <c:lblAlgn val="ctr"/>
        <c:lblOffset val="100"/>
      </c:catAx>
      <c:valAx>
        <c:axId val="90489600"/>
        <c:scaling>
          <c:orientation val="minMax"/>
          <c:min val="-10000"/>
        </c:scaling>
        <c:axPos val="l"/>
        <c:numFmt formatCode="#,##0" sourceLinked="0"/>
        <c:tickLblPos val="nextTo"/>
        <c:crossAx val="90446848"/>
        <c:crosses val="autoZero"/>
        <c:crossBetween val="between"/>
      </c:valAx>
      <c:valAx>
        <c:axId val="90491136"/>
        <c:scaling>
          <c:orientation val="minMax"/>
        </c:scaling>
        <c:delete val="1"/>
        <c:axPos val="r"/>
        <c:numFmt formatCode="#,##0" sourceLinked="1"/>
        <c:tickLblPos val="none"/>
        <c:crossAx val="65802240"/>
        <c:crosses val="max"/>
        <c:crossBetween val="between"/>
      </c:valAx>
      <c:catAx>
        <c:axId val="65802240"/>
        <c:scaling>
          <c:orientation val="minMax"/>
        </c:scaling>
        <c:delete val="1"/>
        <c:axPos val="b"/>
        <c:tickLblPos val="none"/>
        <c:crossAx val="90491136"/>
        <c:crosses val="autoZero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5.9772742345844403E-4"/>
          <c:y val="0.47606785304473548"/>
          <c:w val="0.98147663039098676"/>
          <c:h val="0.26056611145996988"/>
        </c:manualLayout>
      </c:layout>
    </c:legend>
    <c:plotVisOnly val="1"/>
    <c:dispBlanksAs val="gap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57871828889026"/>
          <c:y val="5.085711375984682E-2"/>
          <c:w val="0.93771548109644209"/>
          <c:h val="0.840059069083468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Лист1!$B$79</c:f>
              <c:strCache>
                <c:ptCount val="1"/>
                <c:pt idx="0">
                  <c:v>Кредиты, депозиты и прочие привлеченные средства, полученные кредитными организациями от Банка России, млрд. руб.</c:v>
                </c:pt>
              </c:strCache>
            </c:strRef>
          </c:tx>
          <c:spPr>
            <a:solidFill>
              <a:srgbClr val="00757B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Лист1!$C$79:$D$79</c:f>
              <c:numCache>
                <c:formatCode>#,##0.00</c:formatCode>
                <c:ptCount val="2"/>
                <c:pt idx="0">
                  <c:v>2690.9</c:v>
                </c:pt>
                <c:pt idx="1">
                  <c:v>4439.1000000000004</c:v>
                </c:pt>
              </c:numCache>
            </c:numRef>
          </c:val>
        </c:ser>
        <c:ser>
          <c:idx val="1"/>
          <c:order val="1"/>
          <c:tx>
            <c:strRef>
              <c:f>Лист1!$B$80</c:f>
              <c:strCache>
                <c:ptCount val="1"/>
                <c:pt idx="0">
                  <c:v>Счета в Банке России и в уполномоченных органах других стран, млрд. руб.</c:v>
                </c:pt>
              </c:strCache>
            </c:strRef>
          </c:tx>
          <c:spPr>
            <a:solidFill>
              <a:srgbClr val="DA521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Лист1!$C$80:$D$80</c:f>
              <c:numCache>
                <c:formatCode>#,##0.00</c:formatCode>
                <c:ptCount val="2"/>
                <c:pt idx="0">
                  <c:v>2159.9</c:v>
                </c:pt>
                <c:pt idx="1">
                  <c:v>2264.9</c:v>
                </c:pt>
              </c:numCache>
            </c:numRef>
          </c:val>
        </c:ser>
        <c:axId val="65954176"/>
        <c:axId val="65955712"/>
      </c:barChart>
      <c:lineChart>
        <c:grouping val="standard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717872418415403E-2"/>
                  <c:y val="-8.0219922654096679E-2"/>
                </c:manualLayout>
              </c:layout>
              <c:showVal val="1"/>
            </c:dLbl>
            <c:dLbl>
              <c:idx val="1"/>
              <c:layout>
                <c:manualLayout>
                  <c:x val="-4.3774708701480258E-2"/>
                  <c:y val="-0.16757463456441349"/>
                </c:manualLayout>
              </c:layout>
              <c:showVal val="1"/>
            </c:dLbl>
            <c:numFmt formatCode="#,##0" sourceLinked="0"/>
            <c:spPr>
              <a:solidFill>
                <a:schemeClr val="bg1"/>
              </a:solidFill>
              <a:ln>
                <a:solidFill>
                  <a:srgbClr val="9E0B0F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Лист1!$C$81:$D$81</c:f>
              <c:strCache>
                <c:ptCount val="2"/>
                <c:pt idx="0">
                  <c:v>01.01.13</c:v>
                </c:pt>
                <c:pt idx="1">
                  <c:v>01.01.14</c:v>
                </c:pt>
              </c:strCache>
            </c:strRef>
          </c:cat>
          <c:val>
            <c:numRef>
              <c:f>Лист1!$C$78:$D$78</c:f>
              <c:numCache>
                <c:formatCode>#,##0.00</c:formatCode>
                <c:ptCount val="2"/>
                <c:pt idx="0">
                  <c:v>-531</c:v>
                </c:pt>
                <c:pt idx="1">
                  <c:v>-2174.2000000000003</c:v>
                </c:pt>
              </c:numCache>
            </c:numRef>
          </c:val>
        </c:ser>
        <c:marker val="1"/>
        <c:axId val="65971328"/>
        <c:axId val="65957248"/>
      </c:lineChart>
      <c:catAx>
        <c:axId val="65954176"/>
        <c:scaling>
          <c:orientation val="minMax"/>
        </c:scaling>
        <c:axPos val="b"/>
        <c:numFmt formatCode="dd/mm/yyyy" sourceLinked="1"/>
        <c:tickLblPos val="nextTo"/>
        <c:crossAx val="65955712"/>
        <c:crosses val="autoZero"/>
        <c:auto val="1"/>
        <c:lblAlgn val="ctr"/>
        <c:lblOffset val="100"/>
      </c:catAx>
      <c:valAx>
        <c:axId val="65955712"/>
        <c:scaling>
          <c:orientation val="minMax"/>
          <c:min val="-10000"/>
        </c:scaling>
        <c:axPos val="l"/>
        <c:numFmt formatCode="#,##0" sourceLinked="0"/>
        <c:tickLblPos val="nextTo"/>
        <c:crossAx val="65954176"/>
        <c:crosses val="autoZero"/>
        <c:crossBetween val="between"/>
      </c:valAx>
      <c:valAx>
        <c:axId val="65957248"/>
        <c:scaling>
          <c:orientation val="minMax"/>
        </c:scaling>
        <c:delete val="1"/>
        <c:axPos val="r"/>
        <c:numFmt formatCode="#,##0.00" sourceLinked="1"/>
        <c:tickLblPos val="none"/>
        <c:crossAx val="65971328"/>
        <c:crosses val="max"/>
        <c:crossBetween val="between"/>
      </c:valAx>
      <c:catAx>
        <c:axId val="65971328"/>
        <c:scaling>
          <c:orientation val="minMax"/>
        </c:scaling>
        <c:delete val="1"/>
        <c:axPos val="b"/>
        <c:tickLblPos val="none"/>
        <c:crossAx val="65957248"/>
        <c:crosses val="autoZero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1380818096176946"/>
          <c:y val="0.56931934811475959"/>
          <c:w val="0.88185143127727328"/>
          <c:h val="0.42142705043354972"/>
        </c:manualLayout>
      </c:layout>
    </c:legend>
    <c:plotVisOnly val="1"/>
    <c:dispBlanksAs val="gap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00757B"/>
                </a:solidFill>
              </a:defRPr>
            </a:pPr>
            <a:r>
              <a:rPr lang="ru-RU" dirty="0" smtClean="0"/>
              <a:t>Динамика количества </a:t>
            </a:r>
            <a:r>
              <a:rPr lang="ru-RU" dirty="0"/>
              <a:t>заемщиков МСБ "Запсибкомбанк" ОАО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812664041994775"/>
          <c:y val="0.18421485486997319"/>
          <c:w val="0.85270669291338885"/>
          <c:h val="0.714830708661417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заемщиков МСБ "Запсибкомбанк" ОАО</c:v>
                </c:pt>
              </c:strCache>
            </c:strRef>
          </c:tx>
          <c:spPr>
            <a:ln>
              <a:solidFill>
                <a:srgbClr val="00757B"/>
              </a:solidFill>
            </a:ln>
          </c:spPr>
          <c:marker>
            <c:symbol val="triangle"/>
            <c:size val="9"/>
            <c:spPr>
              <a:solidFill>
                <a:srgbClr val="9E0E0F"/>
              </a:solidFill>
              <a:ln>
                <a:solidFill>
                  <a:srgbClr val="FF6600"/>
                </a:solidFill>
              </a:ln>
            </c:spPr>
          </c:marker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230</c:v>
                </c:pt>
                <c:pt idx="1">
                  <c:v>586</c:v>
                </c:pt>
                <c:pt idx="2">
                  <c:v>1301</c:v>
                </c:pt>
                <c:pt idx="3">
                  <c:v>1475</c:v>
                </c:pt>
                <c:pt idx="4">
                  <c:v>1777</c:v>
                </c:pt>
              </c:numCache>
            </c:numRef>
          </c:val>
        </c:ser>
        <c:marker val="1"/>
        <c:axId val="51494912"/>
        <c:axId val="51496448"/>
      </c:lineChart>
      <c:catAx>
        <c:axId val="51494912"/>
        <c:scaling>
          <c:orientation val="minMax"/>
        </c:scaling>
        <c:axPos val="b"/>
        <c:numFmt formatCode="General" sourceLinked="1"/>
        <c:tickLblPos val="nextTo"/>
        <c:crossAx val="51496448"/>
        <c:crosses val="autoZero"/>
        <c:auto val="1"/>
        <c:lblAlgn val="ctr"/>
        <c:lblOffset val="100"/>
      </c:catAx>
      <c:valAx>
        <c:axId val="51496448"/>
        <c:scaling>
          <c:orientation val="minMax"/>
        </c:scaling>
        <c:axPos val="l"/>
        <c:numFmt formatCode="General" sourceLinked="1"/>
        <c:tickLblPos val="nextTo"/>
        <c:crossAx val="5149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798950131233705"/>
          <c:y val="0.55534793307086661"/>
          <c:w val="0.48492716535433195"/>
          <c:h val="0.27101476377952866"/>
        </c:manualLayout>
      </c:layout>
    </c:legend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757B"/>
                </a:solidFill>
              </a:rPr>
              <a:t>Сумма задолженности МСБ (млн. руб.) "Запсибкомбанк" ОАО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37335958005248"/>
          <c:y val="0.23092962598425187"/>
          <c:w val="0.83670997375328227"/>
          <c:h val="0.659013041338584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задолженности МСБ (млн. руб.) "Запсибкомбанк" ОАО</c:v>
                </c:pt>
              </c:strCache>
            </c:strRef>
          </c:tx>
          <c:spPr>
            <a:ln>
              <a:solidFill>
                <a:srgbClr val="00757B"/>
              </a:solidFill>
            </a:ln>
          </c:spPr>
          <c:marker>
            <c:symbol val="triangle"/>
            <c:size val="10"/>
            <c:spPr>
              <a:solidFill>
                <a:srgbClr val="9E0E0F"/>
              </a:solidFill>
              <a:ln>
                <a:solidFill>
                  <a:srgbClr val="FF6600"/>
                </a:solidFill>
              </a:ln>
            </c:spPr>
          </c:marker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4219</c:v>
                </c:pt>
                <c:pt idx="1">
                  <c:v>6755</c:v>
                </c:pt>
                <c:pt idx="2">
                  <c:v>8971</c:v>
                </c:pt>
                <c:pt idx="3">
                  <c:v>10113</c:v>
                </c:pt>
                <c:pt idx="4">
                  <c:v>11394</c:v>
                </c:pt>
              </c:numCache>
            </c:numRef>
          </c:val>
        </c:ser>
        <c:marker val="1"/>
        <c:axId val="51550080"/>
        <c:axId val="51551616"/>
      </c:lineChart>
      <c:catAx>
        <c:axId val="51550080"/>
        <c:scaling>
          <c:orientation val="minMax"/>
        </c:scaling>
        <c:axPos val="b"/>
        <c:numFmt formatCode="General" sourceLinked="1"/>
        <c:tickLblPos val="nextTo"/>
        <c:crossAx val="51551616"/>
        <c:crosses val="autoZero"/>
        <c:auto val="1"/>
        <c:lblAlgn val="ctr"/>
        <c:lblOffset val="100"/>
      </c:catAx>
      <c:valAx>
        <c:axId val="51551616"/>
        <c:scaling>
          <c:orientation val="minMax"/>
          <c:min val="4000"/>
        </c:scaling>
        <c:axPos val="l"/>
        <c:numFmt formatCode="#,##0" sourceLinked="1"/>
        <c:tickLblPos val="nextTo"/>
        <c:crossAx val="5155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197598839680403"/>
          <c:y val="0.65885014763779692"/>
          <c:w val="0.48802401160319597"/>
          <c:h val="0.24970595472440987"/>
        </c:manualLayout>
      </c:layout>
    </c:legend>
    <c:plotVisOnly val="1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21125-D268-4AC3-8692-7761D9E9E7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CBD76-745A-4147-9B3D-B768C85DF884}">
      <dgm:prSet phldrT="[Текст]"/>
      <dgm:spPr>
        <a:solidFill>
          <a:srgbClr val="9E0E0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 </a:t>
          </a:r>
          <a:endParaRPr lang="ru-RU" dirty="0">
            <a:latin typeface="Arial Narrow" pitchFamily="34" charset="0"/>
          </a:endParaRPr>
        </a:p>
      </dgm:t>
    </dgm:pt>
    <dgm:pt modelId="{E7B1BC11-0212-47A0-B2E4-50D8FD52A2DB}" type="parTrans" cxnId="{78C7A060-9F45-4C96-940A-8438E2472EA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FD51A04-675A-42BD-87C5-1190ECF4E735}" type="sibTrans" cxnId="{78C7A060-9F45-4C96-940A-8438E2472EA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647B0EF2-72D6-4B79-9491-94494915A095}">
      <dgm:prSet phldrT="[Текст]" custT="1"/>
      <dgm:spPr>
        <a:ln>
          <a:solidFill>
            <a:srgbClr val="00757B"/>
          </a:solidFill>
        </a:ln>
      </dgm:spPr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В ценовой конкуренции региональные банки уступают крупным федеральным банкам, обладающим относительно недорогим фондированием</a:t>
          </a:r>
          <a:endParaRPr lang="ru-RU" sz="2000" dirty="0">
            <a:latin typeface="Arial Narrow" pitchFamily="34" charset="0"/>
          </a:endParaRPr>
        </a:p>
      </dgm:t>
    </dgm:pt>
    <dgm:pt modelId="{C92BDBC0-0290-4979-80ED-5F79C0EFBF81}" type="parTrans" cxnId="{09EB0057-A6FA-4222-80D4-25CC8BAB7CA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8DB1B2C-244E-4995-B1FB-1A3F884DC972}" type="sibTrans" cxnId="{09EB0057-A6FA-4222-80D4-25CC8BAB7CA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6339718-3BC8-4CAB-ADF1-D00671B4D4D3}">
      <dgm:prSet phldrT="[Текст]"/>
      <dgm:spPr>
        <a:solidFill>
          <a:srgbClr val="9E0E0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 </a:t>
          </a:r>
          <a:endParaRPr lang="ru-RU" dirty="0">
            <a:latin typeface="Arial Narrow" pitchFamily="34" charset="0"/>
          </a:endParaRPr>
        </a:p>
      </dgm:t>
    </dgm:pt>
    <dgm:pt modelId="{476FF8DD-9616-4143-A81E-7E2BBD0374DC}" type="parTrans" cxnId="{092081E7-9AA0-420E-861F-246CD951C4E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BBE8D478-57F3-47AE-8758-482D87ED3D8A}" type="sibTrans" cxnId="{092081E7-9AA0-420E-861F-246CD951C4E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ED5574A3-C1A3-4C36-B5B6-846461239613}">
      <dgm:prSet phldrT="[Текст]" custT="1"/>
      <dgm:spPr>
        <a:ln>
          <a:solidFill>
            <a:srgbClr val="00757B"/>
          </a:solidFill>
        </a:ln>
      </dgm:spPr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Ключевую роль в развитии сегмента МСБ должна сыграть стратегия государства по его поддержке, а также финансовые институты, имеющие возможность направить денежные средства на развитие данного сегмента.</a:t>
          </a:r>
          <a:endParaRPr lang="ru-RU" sz="2000" dirty="0">
            <a:latin typeface="Arial Narrow" pitchFamily="34" charset="0"/>
          </a:endParaRPr>
        </a:p>
      </dgm:t>
    </dgm:pt>
    <dgm:pt modelId="{23FD0B09-3DAE-437D-A41B-F277C07CAFC6}" type="parTrans" cxnId="{A5FBF020-B4E1-463A-A172-122B4E98271E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81C6F02-F2B7-4B11-B629-CABB079F8F4E}" type="sibTrans" cxnId="{A5FBF020-B4E1-463A-A172-122B4E98271E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E06BCF6-CADD-4787-B472-B1DF7081AFA0}">
      <dgm:prSet phldrT="[Текст]"/>
      <dgm:spPr>
        <a:solidFill>
          <a:srgbClr val="9E0E0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 </a:t>
          </a:r>
          <a:endParaRPr lang="ru-RU" dirty="0">
            <a:latin typeface="Arial Narrow" pitchFamily="34" charset="0"/>
          </a:endParaRPr>
        </a:p>
      </dgm:t>
    </dgm:pt>
    <dgm:pt modelId="{F0465B27-2435-4AE6-B273-6E74BB07EF90}" type="parTrans" cxnId="{D8C38AF1-79C4-433C-82F3-C44AB0618AF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ED7C728-1656-4110-B1C2-5F4D87CF4015}" type="sibTrans" cxnId="{D8C38AF1-79C4-433C-82F3-C44AB0618AF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DD53790-DCA2-4AAD-ADB2-FB4E7A00BAE1}">
      <dgm:prSet phldrT="[Текст]" custT="1"/>
      <dgm:spPr>
        <a:ln>
          <a:solidFill>
            <a:srgbClr val="00757B"/>
          </a:solidFill>
        </a:ln>
      </dgm:spPr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Рост кредитного портфеля МСБ региональных банков ограничивается завышенным процентом резервирования, повышенной нагрузкой на капитал и финансовый результат банка.</a:t>
          </a:r>
          <a:endParaRPr lang="ru-RU" sz="2000" dirty="0">
            <a:latin typeface="Arial Narrow" pitchFamily="34" charset="0"/>
          </a:endParaRPr>
        </a:p>
      </dgm:t>
    </dgm:pt>
    <dgm:pt modelId="{58A288E8-500D-4FBA-AC10-7FF9135042C5}" type="parTrans" cxnId="{0B79DBAE-365B-40E6-B7FE-E88D19D6013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E6CAE791-9B85-4D73-BF19-D9F96AE95B39}" type="sibTrans" cxnId="{0B79DBAE-365B-40E6-B7FE-E88D19D6013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C16C9F5-E99D-4A00-BADD-528B9730DFC6}">
      <dgm:prSet/>
      <dgm:spPr>
        <a:solidFill>
          <a:srgbClr val="9E0E0F"/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latin typeface="Arial Narrow" pitchFamily="34" charset="0"/>
          </a:endParaRPr>
        </a:p>
      </dgm:t>
    </dgm:pt>
    <dgm:pt modelId="{25A084F3-9554-46C2-B025-5316591608A3}" type="parTrans" cxnId="{7B362C73-7062-4B96-A0E7-FE81C9F34A7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39F0C8D8-98EA-4C97-B148-39B10F411704}" type="sibTrans" cxnId="{7B362C73-7062-4B96-A0E7-FE81C9F34A7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39DE1F5-8A6A-4E22-B0C2-68EC49EF2C1B}">
      <dgm:prSet custT="1"/>
      <dgm:spPr>
        <a:ln>
          <a:solidFill>
            <a:srgbClr val="00757B"/>
          </a:solidFill>
        </a:ln>
      </dgm:spPr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Ограниченный подход ЦБ РФ к определению кредитных организаций, которые могут претендовать на использование IRB подходов для расчета резерва и требований к капиталу, предоставляет дополнительные преимущества для крупнейших банков.</a:t>
          </a:r>
          <a:endParaRPr lang="ru-RU" sz="2000" dirty="0">
            <a:latin typeface="Arial Narrow" pitchFamily="34" charset="0"/>
          </a:endParaRPr>
        </a:p>
      </dgm:t>
    </dgm:pt>
    <dgm:pt modelId="{98977B2F-3517-4537-8874-94ED1E983564}" type="parTrans" cxnId="{EE4379B9-EC37-4823-AC87-7C7C28F434D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1C5ED03-A79B-468F-A62C-2A420B9AF14D}" type="sibTrans" cxnId="{EE4379B9-EC37-4823-AC87-7C7C28F434D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270272E-FCD3-452A-A07B-DEB1E717A7D1}" type="pres">
      <dgm:prSet presAssocID="{F6621125-D268-4AC3-8692-7761D9E9E7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EF89B-250B-4833-97C5-6D6382B833B3}" type="pres">
      <dgm:prSet presAssocID="{A3ECBD76-745A-4147-9B3D-B768C85DF884}" presName="composite" presStyleCnt="0"/>
      <dgm:spPr/>
    </dgm:pt>
    <dgm:pt modelId="{DB131F63-6137-4C83-B8F7-B25EBC3DD768}" type="pres">
      <dgm:prSet presAssocID="{A3ECBD76-745A-4147-9B3D-B768C85DF88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ACDFE-4CD7-465D-819F-6B419E314BC2}" type="pres">
      <dgm:prSet presAssocID="{A3ECBD76-745A-4147-9B3D-B768C85DF88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8B281-916C-42FD-94FB-D4E23EFA2ECE}" type="pres">
      <dgm:prSet presAssocID="{2FD51A04-675A-42BD-87C5-1190ECF4E735}" presName="sp" presStyleCnt="0"/>
      <dgm:spPr/>
    </dgm:pt>
    <dgm:pt modelId="{D9DB38E5-E159-40B8-8803-D2CB1F8B2B91}" type="pres">
      <dgm:prSet presAssocID="{86339718-3BC8-4CAB-ADF1-D00671B4D4D3}" presName="composite" presStyleCnt="0"/>
      <dgm:spPr/>
    </dgm:pt>
    <dgm:pt modelId="{F66B2EE3-2396-4A9C-BB4D-2244E21FAD0B}" type="pres">
      <dgm:prSet presAssocID="{86339718-3BC8-4CAB-ADF1-D00671B4D4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8DAAE-6196-46CA-BB5C-587C2366D578}" type="pres">
      <dgm:prSet presAssocID="{86339718-3BC8-4CAB-ADF1-D00671B4D4D3}" presName="descendantText" presStyleLbl="alignAcc1" presStyleIdx="1" presStyleCnt="4" custScaleY="112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A54B3-48AF-4424-9A70-E0DF00984F50}" type="pres">
      <dgm:prSet presAssocID="{BBE8D478-57F3-47AE-8758-482D87ED3D8A}" presName="sp" presStyleCnt="0"/>
      <dgm:spPr/>
    </dgm:pt>
    <dgm:pt modelId="{55E8F5C1-5B27-46C6-BEBF-DE46B7385256}" type="pres">
      <dgm:prSet presAssocID="{8E06BCF6-CADD-4787-B472-B1DF7081AFA0}" presName="composite" presStyleCnt="0"/>
      <dgm:spPr/>
    </dgm:pt>
    <dgm:pt modelId="{FD8A57A1-4B5D-4042-8D6E-C4E93CFBF2E5}" type="pres">
      <dgm:prSet presAssocID="{8E06BCF6-CADD-4787-B472-B1DF7081AF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383AE-1134-492C-ADAF-7993996C5E40}" type="pres">
      <dgm:prSet presAssocID="{8E06BCF6-CADD-4787-B472-B1DF7081AFA0}" presName="descendantText" presStyleLbl="alignAcc1" presStyleIdx="2" presStyleCnt="4" custScaleY="9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5BAF-5038-4576-B516-1B081D15E447}" type="pres">
      <dgm:prSet presAssocID="{2ED7C728-1656-4110-B1C2-5F4D87CF4015}" presName="sp" presStyleCnt="0"/>
      <dgm:spPr/>
    </dgm:pt>
    <dgm:pt modelId="{E664B142-A9AA-4EDD-8BDE-AD24B6B48DC7}" type="pres">
      <dgm:prSet presAssocID="{DC16C9F5-E99D-4A00-BADD-528B9730DFC6}" presName="composite" presStyleCnt="0"/>
      <dgm:spPr/>
    </dgm:pt>
    <dgm:pt modelId="{8A84699B-E2E4-4063-8D59-B50A240CA209}" type="pres">
      <dgm:prSet presAssocID="{DC16C9F5-E99D-4A00-BADD-528B9730DFC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1C11B-A150-450B-B74D-6C8064192EEB}" type="pres">
      <dgm:prSet presAssocID="{DC16C9F5-E99D-4A00-BADD-528B9730DFC6}" presName="descendantText" presStyleLbl="alignAcc1" presStyleIdx="3" presStyleCnt="4" custScaleY="121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CFE41-2961-4EDC-90D7-40509CC6F03E}" type="presOf" srcId="{839DE1F5-8A6A-4E22-B0C2-68EC49EF2C1B}" destId="{5E41C11B-A150-450B-B74D-6C8064192EEB}" srcOrd="0" destOrd="0" presId="urn:microsoft.com/office/officeart/2005/8/layout/chevron2"/>
    <dgm:cxn modelId="{0B79DBAE-365B-40E6-B7FE-E88D19D6013F}" srcId="{8E06BCF6-CADD-4787-B472-B1DF7081AFA0}" destId="{2DD53790-DCA2-4AAD-ADB2-FB4E7A00BAE1}" srcOrd="0" destOrd="0" parTransId="{58A288E8-500D-4FBA-AC10-7FF9135042C5}" sibTransId="{E6CAE791-9B85-4D73-BF19-D9F96AE95B39}"/>
    <dgm:cxn modelId="{7B362C73-7062-4B96-A0E7-FE81C9F34A71}" srcId="{F6621125-D268-4AC3-8692-7761D9E9E7C1}" destId="{DC16C9F5-E99D-4A00-BADD-528B9730DFC6}" srcOrd="3" destOrd="0" parTransId="{25A084F3-9554-46C2-B025-5316591608A3}" sibTransId="{39F0C8D8-98EA-4C97-B148-39B10F411704}"/>
    <dgm:cxn modelId="{EE4379B9-EC37-4823-AC87-7C7C28F434D5}" srcId="{DC16C9F5-E99D-4A00-BADD-528B9730DFC6}" destId="{839DE1F5-8A6A-4E22-B0C2-68EC49EF2C1B}" srcOrd="0" destOrd="0" parTransId="{98977B2F-3517-4537-8874-94ED1E983564}" sibTransId="{D1C5ED03-A79B-468F-A62C-2A420B9AF14D}"/>
    <dgm:cxn modelId="{4C987A5A-F6FE-474E-B961-91107E55EF37}" type="presOf" srcId="{2DD53790-DCA2-4AAD-ADB2-FB4E7A00BAE1}" destId="{A88383AE-1134-492C-ADAF-7993996C5E40}" srcOrd="0" destOrd="0" presId="urn:microsoft.com/office/officeart/2005/8/layout/chevron2"/>
    <dgm:cxn modelId="{F33E13C2-1C39-43F9-AAF5-D19D0419219B}" type="presOf" srcId="{8E06BCF6-CADD-4787-B472-B1DF7081AFA0}" destId="{FD8A57A1-4B5D-4042-8D6E-C4E93CFBF2E5}" srcOrd="0" destOrd="0" presId="urn:microsoft.com/office/officeart/2005/8/layout/chevron2"/>
    <dgm:cxn modelId="{6FD0F903-DC67-4EEB-9227-A3F72CD5A060}" type="presOf" srcId="{ED5574A3-C1A3-4C36-B5B6-846461239613}" destId="{F6E8DAAE-6196-46CA-BB5C-587C2366D578}" srcOrd="0" destOrd="0" presId="urn:microsoft.com/office/officeart/2005/8/layout/chevron2"/>
    <dgm:cxn modelId="{D8C38AF1-79C4-433C-82F3-C44AB0618AF0}" srcId="{F6621125-D268-4AC3-8692-7761D9E9E7C1}" destId="{8E06BCF6-CADD-4787-B472-B1DF7081AFA0}" srcOrd="2" destOrd="0" parTransId="{F0465B27-2435-4AE6-B273-6E74BB07EF90}" sibTransId="{2ED7C728-1656-4110-B1C2-5F4D87CF4015}"/>
    <dgm:cxn modelId="{00373B28-1333-4C0D-9784-4F8A9933E4D9}" type="presOf" srcId="{A3ECBD76-745A-4147-9B3D-B768C85DF884}" destId="{DB131F63-6137-4C83-B8F7-B25EBC3DD768}" srcOrd="0" destOrd="0" presId="urn:microsoft.com/office/officeart/2005/8/layout/chevron2"/>
    <dgm:cxn modelId="{78C7A060-9F45-4C96-940A-8438E2472EA6}" srcId="{F6621125-D268-4AC3-8692-7761D9E9E7C1}" destId="{A3ECBD76-745A-4147-9B3D-B768C85DF884}" srcOrd="0" destOrd="0" parTransId="{E7B1BC11-0212-47A0-B2E4-50D8FD52A2DB}" sibTransId="{2FD51A04-675A-42BD-87C5-1190ECF4E735}"/>
    <dgm:cxn modelId="{092081E7-9AA0-420E-861F-246CD951C4E5}" srcId="{F6621125-D268-4AC3-8692-7761D9E9E7C1}" destId="{86339718-3BC8-4CAB-ADF1-D00671B4D4D3}" srcOrd="1" destOrd="0" parTransId="{476FF8DD-9616-4143-A81E-7E2BBD0374DC}" sibTransId="{BBE8D478-57F3-47AE-8758-482D87ED3D8A}"/>
    <dgm:cxn modelId="{16330871-96D4-4771-960E-98E38519BB2E}" type="presOf" srcId="{DC16C9F5-E99D-4A00-BADD-528B9730DFC6}" destId="{8A84699B-E2E4-4063-8D59-B50A240CA209}" srcOrd="0" destOrd="0" presId="urn:microsoft.com/office/officeart/2005/8/layout/chevron2"/>
    <dgm:cxn modelId="{09EB0057-A6FA-4222-80D4-25CC8BAB7CA5}" srcId="{A3ECBD76-745A-4147-9B3D-B768C85DF884}" destId="{647B0EF2-72D6-4B79-9491-94494915A095}" srcOrd="0" destOrd="0" parTransId="{C92BDBC0-0290-4979-80ED-5F79C0EFBF81}" sibTransId="{C8DB1B2C-244E-4995-B1FB-1A3F884DC972}"/>
    <dgm:cxn modelId="{C9E07B55-B884-4E30-BE73-E85B9A4C1E5D}" type="presOf" srcId="{647B0EF2-72D6-4B79-9491-94494915A095}" destId="{60AACDFE-4CD7-465D-819F-6B419E314BC2}" srcOrd="0" destOrd="0" presId="urn:microsoft.com/office/officeart/2005/8/layout/chevron2"/>
    <dgm:cxn modelId="{05666EB0-843B-40D2-B5C8-3F1DB8E47D06}" type="presOf" srcId="{F6621125-D268-4AC3-8692-7761D9E9E7C1}" destId="{D270272E-FCD3-452A-A07B-DEB1E717A7D1}" srcOrd="0" destOrd="0" presId="urn:microsoft.com/office/officeart/2005/8/layout/chevron2"/>
    <dgm:cxn modelId="{99A9BF11-4F64-4656-A0DD-5FA70B054227}" type="presOf" srcId="{86339718-3BC8-4CAB-ADF1-D00671B4D4D3}" destId="{F66B2EE3-2396-4A9C-BB4D-2244E21FAD0B}" srcOrd="0" destOrd="0" presId="urn:microsoft.com/office/officeart/2005/8/layout/chevron2"/>
    <dgm:cxn modelId="{A5FBF020-B4E1-463A-A172-122B4E98271E}" srcId="{86339718-3BC8-4CAB-ADF1-D00671B4D4D3}" destId="{ED5574A3-C1A3-4C36-B5B6-846461239613}" srcOrd="0" destOrd="0" parTransId="{23FD0B09-3DAE-437D-A41B-F277C07CAFC6}" sibTransId="{281C6F02-F2B7-4B11-B629-CABB079F8F4E}"/>
    <dgm:cxn modelId="{9C52BD34-81A4-40CB-ADA9-5469A7DE530D}" type="presParOf" srcId="{D270272E-FCD3-452A-A07B-DEB1E717A7D1}" destId="{48CEF89B-250B-4833-97C5-6D6382B833B3}" srcOrd="0" destOrd="0" presId="urn:microsoft.com/office/officeart/2005/8/layout/chevron2"/>
    <dgm:cxn modelId="{97AB0B11-FF84-45C8-A558-27A6F045365E}" type="presParOf" srcId="{48CEF89B-250B-4833-97C5-6D6382B833B3}" destId="{DB131F63-6137-4C83-B8F7-B25EBC3DD768}" srcOrd="0" destOrd="0" presId="urn:microsoft.com/office/officeart/2005/8/layout/chevron2"/>
    <dgm:cxn modelId="{E8F135BC-1454-4848-A00E-9E8B173314FB}" type="presParOf" srcId="{48CEF89B-250B-4833-97C5-6D6382B833B3}" destId="{60AACDFE-4CD7-465D-819F-6B419E314BC2}" srcOrd="1" destOrd="0" presId="urn:microsoft.com/office/officeart/2005/8/layout/chevron2"/>
    <dgm:cxn modelId="{639414B0-65A3-4E18-A2A2-BB7619950F94}" type="presParOf" srcId="{D270272E-FCD3-452A-A07B-DEB1E717A7D1}" destId="{1F48B281-916C-42FD-94FB-D4E23EFA2ECE}" srcOrd="1" destOrd="0" presId="urn:microsoft.com/office/officeart/2005/8/layout/chevron2"/>
    <dgm:cxn modelId="{13631155-806C-46E9-A68D-BD903B4E7683}" type="presParOf" srcId="{D270272E-FCD3-452A-A07B-DEB1E717A7D1}" destId="{D9DB38E5-E159-40B8-8803-D2CB1F8B2B91}" srcOrd="2" destOrd="0" presId="urn:microsoft.com/office/officeart/2005/8/layout/chevron2"/>
    <dgm:cxn modelId="{36926485-F7CC-4FD9-BD63-9B40560C8B41}" type="presParOf" srcId="{D9DB38E5-E159-40B8-8803-D2CB1F8B2B91}" destId="{F66B2EE3-2396-4A9C-BB4D-2244E21FAD0B}" srcOrd="0" destOrd="0" presId="urn:microsoft.com/office/officeart/2005/8/layout/chevron2"/>
    <dgm:cxn modelId="{A2925359-D4FE-47E9-BC5B-28DF3AFFCDFB}" type="presParOf" srcId="{D9DB38E5-E159-40B8-8803-D2CB1F8B2B91}" destId="{F6E8DAAE-6196-46CA-BB5C-587C2366D578}" srcOrd="1" destOrd="0" presId="urn:microsoft.com/office/officeart/2005/8/layout/chevron2"/>
    <dgm:cxn modelId="{BEEC550F-7A69-4CD0-B490-875C0F75E654}" type="presParOf" srcId="{D270272E-FCD3-452A-A07B-DEB1E717A7D1}" destId="{A85A54B3-48AF-4424-9A70-E0DF00984F50}" srcOrd="3" destOrd="0" presId="urn:microsoft.com/office/officeart/2005/8/layout/chevron2"/>
    <dgm:cxn modelId="{4C2EF17F-1545-4EE1-8936-9612DFA64AD2}" type="presParOf" srcId="{D270272E-FCD3-452A-A07B-DEB1E717A7D1}" destId="{55E8F5C1-5B27-46C6-BEBF-DE46B7385256}" srcOrd="4" destOrd="0" presId="urn:microsoft.com/office/officeart/2005/8/layout/chevron2"/>
    <dgm:cxn modelId="{FB482EA2-EDE0-41F9-B306-3A734267FBEA}" type="presParOf" srcId="{55E8F5C1-5B27-46C6-BEBF-DE46B7385256}" destId="{FD8A57A1-4B5D-4042-8D6E-C4E93CFBF2E5}" srcOrd="0" destOrd="0" presId="urn:microsoft.com/office/officeart/2005/8/layout/chevron2"/>
    <dgm:cxn modelId="{FB8B2443-051F-431B-A686-D594F41C3C90}" type="presParOf" srcId="{55E8F5C1-5B27-46C6-BEBF-DE46B7385256}" destId="{A88383AE-1134-492C-ADAF-7993996C5E40}" srcOrd="1" destOrd="0" presId="urn:microsoft.com/office/officeart/2005/8/layout/chevron2"/>
    <dgm:cxn modelId="{71901E7C-1E0D-4087-AA9A-48E9D7741FE2}" type="presParOf" srcId="{D270272E-FCD3-452A-A07B-DEB1E717A7D1}" destId="{47BA5BAF-5038-4576-B516-1B081D15E447}" srcOrd="5" destOrd="0" presId="urn:microsoft.com/office/officeart/2005/8/layout/chevron2"/>
    <dgm:cxn modelId="{FE7100FA-F38B-4C62-B95A-3F8FA0C9968D}" type="presParOf" srcId="{D270272E-FCD3-452A-A07B-DEB1E717A7D1}" destId="{E664B142-A9AA-4EDD-8BDE-AD24B6B48DC7}" srcOrd="6" destOrd="0" presId="urn:microsoft.com/office/officeart/2005/8/layout/chevron2"/>
    <dgm:cxn modelId="{E03484EF-094E-471F-B586-10BBF68F3E88}" type="presParOf" srcId="{E664B142-A9AA-4EDD-8BDE-AD24B6B48DC7}" destId="{8A84699B-E2E4-4063-8D59-B50A240CA209}" srcOrd="0" destOrd="0" presId="urn:microsoft.com/office/officeart/2005/8/layout/chevron2"/>
    <dgm:cxn modelId="{3180B61A-E517-43DD-BA11-F88499D1F68A}" type="presParOf" srcId="{E664B142-A9AA-4EDD-8BDE-AD24B6B48DC7}" destId="{5E41C11B-A150-450B-B74D-6C8064192E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31F63-6137-4C83-B8F7-B25EBC3DD768}">
      <dsp:nvSpPr>
        <dsp:cNvPr id="0" name=""/>
        <dsp:cNvSpPr/>
      </dsp:nvSpPr>
      <dsp:spPr>
        <a:xfrm rot="5400000">
          <a:off x="-217051" y="226702"/>
          <a:ext cx="1447008" cy="1012905"/>
        </a:xfrm>
        <a:prstGeom prst="chevron">
          <a:avLst/>
        </a:prstGeom>
        <a:solidFill>
          <a:srgbClr val="9E0E0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Narrow" pitchFamily="34" charset="0"/>
            </a:rPr>
            <a:t> </a:t>
          </a:r>
          <a:endParaRPr lang="ru-RU" sz="3000" kern="1200" dirty="0">
            <a:latin typeface="Arial Narrow" pitchFamily="34" charset="0"/>
          </a:endParaRPr>
        </a:p>
      </dsp:txBody>
      <dsp:txXfrm rot="5400000">
        <a:off x="-217051" y="226702"/>
        <a:ext cx="1447008" cy="1012905"/>
      </dsp:txXfrm>
    </dsp:sp>
    <dsp:sp modelId="{60AACDFE-4CD7-465D-819F-6B419E314BC2}">
      <dsp:nvSpPr>
        <dsp:cNvPr id="0" name=""/>
        <dsp:cNvSpPr/>
      </dsp:nvSpPr>
      <dsp:spPr>
        <a:xfrm rot="5400000">
          <a:off x="4392659" y="-3370101"/>
          <a:ext cx="940555" cy="770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В ценовой конкуренции региональные банки уступают крупным федеральным банкам, обладающим относительно недорогим фондированием</a:t>
          </a:r>
          <a:endParaRPr lang="ru-RU" sz="2000" kern="1200" dirty="0">
            <a:latin typeface="Arial Narrow" pitchFamily="34" charset="0"/>
          </a:endParaRPr>
        </a:p>
      </dsp:txBody>
      <dsp:txXfrm rot="5400000">
        <a:off x="4392659" y="-3370101"/>
        <a:ext cx="940555" cy="7700062"/>
      </dsp:txXfrm>
    </dsp:sp>
    <dsp:sp modelId="{F66B2EE3-2396-4A9C-BB4D-2244E21FAD0B}">
      <dsp:nvSpPr>
        <dsp:cNvPr id="0" name=""/>
        <dsp:cNvSpPr/>
      </dsp:nvSpPr>
      <dsp:spPr>
        <a:xfrm rot="5400000">
          <a:off x="-217051" y="1590401"/>
          <a:ext cx="1447008" cy="1012905"/>
        </a:xfrm>
        <a:prstGeom prst="chevron">
          <a:avLst/>
        </a:prstGeom>
        <a:solidFill>
          <a:srgbClr val="9E0E0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Narrow" pitchFamily="34" charset="0"/>
            </a:rPr>
            <a:t> </a:t>
          </a:r>
          <a:endParaRPr lang="ru-RU" sz="3000" kern="1200" dirty="0">
            <a:latin typeface="Arial Narrow" pitchFamily="34" charset="0"/>
          </a:endParaRPr>
        </a:p>
      </dsp:txBody>
      <dsp:txXfrm rot="5400000">
        <a:off x="-217051" y="1590401"/>
        <a:ext cx="1447008" cy="1012905"/>
      </dsp:txXfrm>
    </dsp:sp>
    <dsp:sp modelId="{F6E8DAAE-6196-46CA-BB5C-587C2366D578}">
      <dsp:nvSpPr>
        <dsp:cNvPr id="0" name=""/>
        <dsp:cNvSpPr/>
      </dsp:nvSpPr>
      <dsp:spPr>
        <a:xfrm rot="5400000">
          <a:off x="4336169" y="-2006403"/>
          <a:ext cx="1053534" cy="770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Ключевую роль в развитии сегмента МСБ должна сыграть стратегия государства по его поддержке, а также финансовые институты, имеющие возможность направить денежные средства на развитие данного сегмента.</a:t>
          </a:r>
          <a:endParaRPr lang="ru-RU" sz="2000" kern="1200" dirty="0">
            <a:latin typeface="Arial Narrow" pitchFamily="34" charset="0"/>
          </a:endParaRPr>
        </a:p>
      </dsp:txBody>
      <dsp:txXfrm rot="5400000">
        <a:off x="4336169" y="-2006403"/>
        <a:ext cx="1053534" cy="7700062"/>
      </dsp:txXfrm>
    </dsp:sp>
    <dsp:sp modelId="{FD8A57A1-4B5D-4042-8D6E-C4E93CFBF2E5}">
      <dsp:nvSpPr>
        <dsp:cNvPr id="0" name=""/>
        <dsp:cNvSpPr/>
      </dsp:nvSpPr>
      <dsp:spPr>
        <a:xfrm rot="5400000">
          <a:off x="-217051" y="2897610"/>
          <a:ext cx="1447008" cy="1012905"/>
        </a:xfrm>
        <a:prstGeom prst="chevron">
          <a:avLst/>
        </a:prstGeom>
        <a:solidFill>
          <a:srgbClr val="9E0E0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Narrow" pitchFamily="34" charset="0"/>
            </a:rPr>
            <a:t> </a:t>
          </a:r>
          <a:endParaRPr lang="ru-RU" sz="3000" kern="1200" dirty="0">
            <a:latin typeface="Arial Narrow" pitchFamily="34" charset="0"/>
          </a:endParaRPr>
        </a:p>
      </dsp:txBody>
      <dsp:txXfrm rot="5400000">
        <a:off x="-217051" y="2897610"/>
        <a:ext cx="1447008" cy="1012905"/>
      </dsp:txXfrm>
    </dsp:sp>
    <dsp:sp modelId="{A88383AE-1134-492C-ADAF-7993996C5E40}">
      <dsp:nvSpPr>
        <dsp:cNvPr id="0" name=""/>
        <dsp:cNvSpPr/>
      </dsp:nvSpPr>
      <dsp:spPr>
        <a:xfrm rot="5400000">
          <a:off x="4398970" y="-699194"/>
          <a:ext cx="927933" cy="770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Рост кредитного портфеля МСБ региональных банков ограничивается завышенным процентом резервирования, повышенной нагрузкой на капитал и финансовый результат банка.</a:t>
          </a:r>
          <a:endParaRPr lang="ru-RU" sz="2000" kern="1200" dirty="0">
            <a:latin typeface="Arial Narrow" pitchFamily="34" charset="0"/>
          </a:endParaRPr>
        </a:p>
      </dsp:txBody>
      <dsp:txXfrm rot="5400000">
        <a:off x="4398970" y="-699194"/>
        <a:ext cx="927933" cy="7700062"/>
      </dsp:txXfrm>
    </dsp:sp>
    <dsp:sp modelId="{8A84699B-E2E4-4063-8D59-B50A240CA209}">
      <dsp:nvSpPr>
        <dsp:cNvPr id="0" name=""/>
        <dsp:cNvSpPr/>
      </dsp:nvSpPr>
      <dsp:spPr>
        <a:xfrm rot="5400000">
          <a:off x="-217051" y="4305007"/>
          <a:ext cx="1447008" cy="1012905"/>
        </a:xfrm>
        <a:prstGeom prst="chevron">
          <a:avLst/>
        </a:prstGeom>
        <a:solidFill>
          <a:srgbClr val="9E0E0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 Narrow" pitchFamily="34" charset="0"/>
          </a:endParaRPr>
        </a:p>
      </dsp:txBody>
      <dsp:txXfrm rot="5400000">
        <a:off x="-217051" y="4305007"/>
        <a:ext cx="1447008" cy="1012905"/>
      </dsp:txXfrm>
    </dsp:sp>
    <dsp:sp modelId="{5E41C11B-A150-450B-B74D-6C8064192EEB}">
      <dsp:nvSpPr>
        <dsp:cNvPr id="0" name=""/>
        <dsp:cNvSpPr/>
      </dsp:nvSpPr>
      <dsp:spPr>
        <a:xfrm rot="5400000">
          <a:off x="4292471" y="708202"/>
          <a:ext cx="1140931" cy="770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rPr>
            <a:t>Ограниченный подход ЦБ РФ к определению кредитных организаций, которые могут претендовать на использование IRB подходов для расчета резерва и требований к капиталу, предоставляет дополнительные преимущества для крупнейших банков.</a:t>
          </a:r>
          <a:endParaRPr lang="ru-RU" sz="2000" kern="1200" dirty="0">
            <a:latin typeface="Arial Narrow" pitchFamily="34" charset="0"/>
          </a:endParaRPr>
        </a:p>
      </dsp:txBody>
      <dsp:txXfrm rot="5400000">
        <a:off x="4292471" y="708202"/>
        <a:ext cx="1140931" cy="770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0.22881</cdr:x>
      <cdr:y>0.03175</cdr:y>
    </cdr:from>
    <cdr:to>
      <cdr:x>0.78814</cdr:x>
      <cdr:y>0.15873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944216" y="144016"/>
          <a:ext cx="4752528" cy="5760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757B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2400" b="1" dirty="0" smtClean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4C6DC-357D-4190-BFEA-8302D13432D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16E7-1DF3-4EBA-B13C-4E052FA71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91D57F-9E74-43AD-BDE8-8D3FFB870D2E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31D096F-730D-4B2F-901E-47DC35726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6140BA-42CC-4204-A7FA-A4D36F740FA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B0EC8D-1E9E-46B7-9D87-3F4479BB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FE549C-29EC-4DCB-A44C-AC73CF6725A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03CDC4-5437-4A31-A3B7-2A5157E14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7E1EA2-619A-43DF-9AD8-8262CCA2482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2030CD-64DB-417C-8896-887930C35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CA791D-578E-436D-98CB-84FC0D1C1AF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F7F118-6A88-4CE3-8A78-10F374EB1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62D71C-B050-4836-A8DB-3DDDA70A3ED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0C1E00-4463-4D2A-8B0E-BBD6C12C7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21F56D-FBC0-4930-AE56-AFA0342D1D4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9F46FE-B1DC-4EE3-B83D-372CDB11F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C4BAB7-EBDD-488E-873B-C890E383951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51B08-44D9-49DD-BCBC-B74C22B0C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927E92-FA63-4FE4-B297-0454A17F6E3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F23E17-A411-4671-91FD-83C3375E5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67AEE1-8DA0-4128-A83D-365639099C6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205ADF-2A2A-4130-8BBE-2E77D1044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F0DE7F-9A4A-4DE9-A40E-38DC91618648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6A076C-5555-4455-9CC7-D5DAB8136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9532F1-C6A0-4CF8-A81D-78204FA19F5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8DA8F5-3F2E-4673-A363-08D29D131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9FC509C-CB4F-41C0-8F49-2DE1F502E65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15714E-A1BB-4F7E-955C-D4918FCF3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4" r:id="rId1"/>
    <p:sldLayoutId id="2147486545" r:id="rId2"/>
    <p:sldLayoutId id="2147486546" r:id="rId3"/>
    <p:sldLayoutId id="2147486547" r:id="rId4"/>
    <p:sldLayoutId id="2147486548" r:id="rId5"/>
    <p:sldLayoutId id="2147486549" r:id="rId6"/>
    <p:sldLayoutId id="2147486550" r:id="rId7"/>
    <p:sldLayoutId id="2147486551" r:id="rId8"/>
    <p:sldLayoutId id="2147486552" r:id="rId9"/>
    <p:sldLayoutId id="2147486553" r:id="rId10"/>
    <p:sldLayoutId id="21474865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370937" y="289560"/>
            <a:ext cx="2760904" cy="1339240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lIns="79796" tIns="39898" rIns="79796" bIns="39898" anchor="ctr" anchorCtr="1"/>
          <a:lstStyle/>
          <a:p>
            <a:pPr marL="299234" indent="-299234" algn="ctr">
              <a:spcBef>
                <a:spcPct val="20000"/>
              </a:spcBef>
              <a:defRPr/>
            </a:pP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Рисунок 11" descr="shutterstock_22825027.jpg"/>
          <p:cNvPicPr>
            <a:picLocks noChangeAspect="1"/>
          </p:cNvPicPr>
          <p:nvPr/>
        </p:nvPicPr>
        <p:blipFill>
          <a:blip r:embed="rId2" cstate="print"/>
          <a:srcRect t="28200"/>
          <a:stretch>
            <a:fillRect/>
          </a:stretch>
        </p:blipFill>
        <p:spPr bwMode="auto">
          <a:xfrm>
            <a:off x="3122762" y="310222"/>
            <a:ext cx="5591307" cy="2669661"/>
          </a:xfrm>
          <a:prstGeom prst="rect">
            <a:avLst/>
          </a:prstGeom>
          <a:noFill/>
          <a:ln w="19050">
            <a:solidFill>
              <a:srgbClr val="00757B"/>
            </a:solidFill>
            <a:miter lim="800000"/>
            <a:headEnd/>
            <a:tailEnd/>
          </a:ln>
        </p:spPr>
      </p:pic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3062378" y="2852936"/>
            <a:ext cx="5667554" cy="3085128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lIns="36000" tIns="39898" rIns="36000" bIns="39898" anchor="ctr" anchorCtr="1"/>
          <a:lstStyle/>
          <a:p>
            <a:pPr marL="299234" indent="-299234" algn="ctr">
              <a:spcBef>
                <a:spcPct val="20000"/>
              </a:spcBef>
              <a:defRPr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299234" indent="-299234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Кредитование реального сектора экономики региона: вызовы и перспективы.</a:t>
            </a:r>
            <a:r>
              <a:rPr lang="ru-R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9234" indent="-299234" algn="ctr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99234" indent="-299234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Зиннуров Руслан Абдулхакович,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99234" indent="-299234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Вице-президент «Запсибкомбанк» ОАО</a:t>
            </a:r>
          </a:p>
          <a:p>
            <a:pPr marL="299234" indent="-299234" algn="ctr">
              <a:spcBef>
                <a:spcPct val="20000"/>
              </a:spcBef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6165304"/>
            <a:ext cx="3902320" cy="357615"/>
          </a:xfrm>
          <a:prstGeom prst="rect">
            <a:avLst/>
          </a:prstGeom>
        </p:spPr>
        <p:txBody>
          <a:bodyPr wrap="square" lIns="79836" tIns="39918" rIns="79836" bIns="39918">
            <a:spAutoFit/>
          </a:bodyPr>
          <a:lstStyle/>
          <a:p>
            <a:pPr marL="299234" indent="-299234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Тюмень, 201</a:t>
            </a:r>
            <a:r>
              <a:rPr lang="en-US" b="1" dirty="0" smtClean="0">
                <a:solidFill>
                  <a:srgbClr val="00757B"/>
                </a:solidFill>
                <a:latin typeface="Arial Narrow" pitchFamily="34" charset="0"/>
              </a:rPr>
              <a:t>4</a:t>
            </a:r>
            <a:endParaRPr lang="ru-RU" b="1" dirty="0" smtClean="0">
              <a:solidFill>
                <a:srgbClr val="00757B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38" y="1634802"/>
            <a:ext cx="2700528" cy="4287012"/>
          </a:xfrm>
          <a:prstGeom prst="rect">
            <a:avLst/>
          </a:prstGeom>
          <a:noFill/>
          <a:ln w="19050">
            <a:solidFill>
              <a:srgbClr val="00757B"/>
            </a:solidFill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2442555" cy="50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-891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Перспективы развития сектора МСБ в России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23528" y="1628800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26621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Препятствия для развития сегмента МСБ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124744"/>
            <a:ext cx="7992888" cy="830997"/>
          </a:xfrm>
          <a:prstGeom prst="rect">
            <a:avLst/>
          </a:prstGeom>
          <a:solidFill>
            <a:srgbClr val="0075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1. Отсутствие четкой стратегии государства по развитию сегмента МСБ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83568" y="3068960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95736" y="2060848"/>
            <a:ext cx="4752528" cy="900184"/>
          </a:xfrm>
          <a:prstGeom prst="round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57B"/>
                </a:solidFill>
                <a:latin typeface="Arial Narrow" pitchFamily="34" charset="0"/>
              </a:rPr>
              <a:t>Регистрация и закрытие ИП и ЮЛ</a:t>
            </a:r>
          </a:p>
          <a:p>
            <a:pPr algn="ctr"/>
            <a:r>
              <a:rPr lang="ru-RU" sz="2400" b="1" dirty="0" smtClean="0">
                <a:solidFill>
                  <a:srgbClr val="00757B"/>
                </a:solidFill>
                <a:latin typeface="Arial Narrow" pitchFamily="34" charset="0"/>
              </a:rPr>
              <a:t>по итогам 9 месяцев 2013 года</a:t>
            </a:r>
            <a:endParaRPr lang="ru-RU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1124744"/>
            <a:ext cx="8712968" cy="830997"/>
          </a:xfrm>
          <a:prstGeom prst="rect">
            <a:avLst/>
          </a:prstGeom>
          <a:solidFill>
            <a:srgbClr val="0075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2. Высокая доля теневого сектора в структуре ВВП ограничивает доступ МСБ к кредитным  ресурсам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23528" y="1988840"/>
          <a:ext cx="84969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26621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Препятствия для развития сегмента МСБ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1052736"/>
            <a:ext cx="8712968" cy="830997"/>
          </a:xfrm>
          <a:prstGeom prst="rect">
            <a:avLst/>
          </a:prstGeom>
          <a:solidFill>
            <a:srgbClr val="0075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3. Политика ЦБ РФ в области ужесточения резервирования по ссудной задолженности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9888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Формализованные подходы ЦБ РФ к оценке кредитного качества заемщиков и необходимого уровня резервирования приводят к значительному разрыву между фактическим и ожидаемым   уровнем потерь по кредитному портфелю МСБ  и требуемым уровнем резервирования </a:t>
            </a:r>
            <a:r>
              <a:rPr lang="ru-RU" b="1" i="1" dirty="0" smtClean="0">
                <a:solidFill>
                  <a:srgbClr val="00757B"/>
                </a:solidFill>
                <a:latin typeface="Arial Narrow" pitchFamily="34" charset="0"/>
              </a:rPr>
              <a:t>(на примере «Запсибкомбанк» ОАО).  </a:t>
            </a:r>
            <a:endParaRPr lang="ru-RU" b="1" i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259632" y="3068960"/>
          <a:ext cx="60486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594928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Завышенный процент резервирования ограничивает рост кредитного портфеля МСБ ввиду высокой нагрузки на капитал и финансовый результат  кредитной организации.</a:t>
            </a:r>
            <a:endParaRPr lang="ru-RU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6621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Препятствия для развития сегмента МСБ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988840"/>
            <a:ext cx="8568952" cy="1152128"/>
          </a:xfrm>
          <a:prstGeom prst="roundRect">
            <a:avLst/>
          </a:prstGeom>
          <a:noFill/>
          <a:ln w="25400" cap="flat" cmpd="sng" algn="ctr">
            <a:solidFill>
              <a:srgbClr val="00757B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flipV="1">
            <a:off x="395536" y="5949280"/>
            <a:ext cx="8424936" cy="648072"/>
          </a:xfrm>
          <a:prstGeom prst="roundRect">
            <a:avLst/>
          </a:prstGeom>
          <a:noFill/>
          <a:ln w="25400" cap="flat" cmpd="sng" algn="ctr">
            <a:solidFill>
              <a:srgbClr val="00757B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1052736"/>
            <a:ext cx="8712968" cy="1200329"/>
          </a:xfrm>
          <a:prstGeom prst="rect">
            <a:avLst/>
          </a:prstGeom>
          <a:solidFill>
            <a:srgbClr val="0075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4. Ограниченный подход ЦБ РФ к определению кредитных организаций, которые могут претендовать  на использование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IRB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подходов для расчета резерва и требований к капиталу .   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024" y="2636912"/>
            <a:ext cx="8533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Согласно проекту ЦБ РФ «О порядке рассмотрения Банком России ходатайств банков о применении подхода на основе внутренних рейтингов к расчету кредитного риска»  минимальная величина активов банка имеющего право согласовать использование </a:t>
            </a:r>
            <a:r>
              <a:rPr lang="en-US" sz="2000" dirty="0" smtClean="0">
                <a:latin typeface="Arial Narrow" pitchFamily="34" charset="0"/>
              </a:rPr>
              <a:t>IRB </a:t>
            </a:r>
            <a:r>
              <a:rPr lang="ru-RU" sz="2000" dirty="0" smtClean="0">
                <a:latin typeface="Arial Narrow" pitchFamily="34" charset="0"/>
              </a:rPr>
              <a:t>подходов составляет  </a:t>
            </a:r>
            <a:r>
              <a:rPr lang="ru-RU" sz="2000" b="1" dirty="0" smtClean="0">
                <a:latin typeface="Arial Narrow" pitchFamily="34" charset="0"/>
              </a:rPr>
              <a:t>500 млрд. рублей.   </a:t>
            </a:r>
          </a:p>
          <a:p>
            <a:endParaRPr lang="ru-RU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 Narrow" pitchFamily="34" charset="0"/>
              </a:rPr>
              <a:t>Под данную категорию попадают лишь 12 крупнейших банков. 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 Narrow" pitchFamily="34" charset="0"/>
              </a:rPr>
              <a:t>Ни один региональный банк не сможет согласовать использование </a:t>
            </a:r>
            <a:r>
              <a:rPr lang="en-US" sz="2000" b="1" dirty="0" smtClean="0">
                <a:latin typeface="Arial Narrow" pitchFamily="34" charset="0"/>
              </a:rPr>
              <a:t>IRB </a:t>
            </a:r>
            <a:r>
              <a:rPr lang="ru-RU" sz="2000" b="1" dirty="0" smtClean="0">
                <a:latin typeface="Arial Narrow" pitchFamily="34" charset="0"/>
              </a:rPr>
              <a:t>подхода. 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 Narrow" pitchFamily="34" charset="0"/>
              </a:rPr>
              <a:t>Ни один розничный банк не сможет согласовать использование </a:t>
            </a:r>
            <a:r>
              <a:rPr lang="en-US" sz="2000" b="1" dirty="0" smtClean="0">
                <a:latin typeface="Arial Narrow" pitchFamily="34" charset="0"/>
              </a:rPr>
              <a:t>IRB </a:t>
            </a:r>
            <a:r>
              <a:rPr lang="ru-RU" sz="2000" b="1" dirty="0" smtClean="0">
                <a:latin typeface="Arial Narrow" pitchFamily="34" charset="0"/>
              </a:rPr>
              <a:t>подхода.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621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Препятствия для развития сегмента МСБ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420888"/>
            <a:ext cx="8788896" cy="3744416"/>
          </a:xfrm>
          <a:prstGeom prst="round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1052736"/>
            <a:ext cx="8712968" cy="1200329"/>
          </a:xfrm>
          <a:prstGeom prst="rect">
            <a:avLst/>
          </a:prstGeom>
          <a:solidFill>
            <a:srgbClr val="00757B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4. Ограниченный подход ЦБ РФ к определению кредитных организаций которые могут претендовать  на использование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IRB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подходов для расчета резерва и требований к капиталу   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564904"/>
            <a:ext cx="8477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Устанавливая данный критерий, ЦБ РФ не учел следующих моментов: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pPr indent="450000"/>
            <a:r>
              <a:rPr lang="ru-RU" sz="2000" dirty="0" smtClean="0">
                <a:latin typeface="Arial Narrow" pitchFamily="34" charset="0"/>
              </a:rPr>
              <a:t>1. Банк, специализирующийся на кредитовании МСБ, может иметь статистику, достаточную для построения моделей в рамках </a:t>
            </a:r>
            <a:r>
              <a:rPr lang="en-US" sz="2000" dirty="0" smtClean="0">
                <a:latin typeface="Arial Narrow" pitchFamily="34" charset="0"/>
              </a:rPr>
              <a:t>IRB </a:t>
            </a:r>
            <a:r>
              <a:rPr lang="ru-RU" sz="2000" dirty="0" smtClean="0">
                <a:latin typeface="Arial Narrow" pitchFamily="34" charset="0"/>
              </a:rPr>
              <a:t>подходов  ввиду высокой диверсификации кредитного портфеля. 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Arial Narrow" pitchFamily="34" charset="0"/>
            </a:endParaRPr>
          </a:p>
          <a:p>
            <a:pPr indent="457200"/>
            <a:r>
              <a:rPr lang="ru-RU" sz="2000" dirty="0" smtClean="0">
                <a:latin typeface="Arial Narrow" pitchFamily="34" charset="0"/>
              </a:rPr>
              <a:t>2. Банки, специализирующиеся на потребительском кредитовании, имеют значительную статистику. Однако ввиду структуры кредитного рынка (перекоса в сторону крупного корпоративного кредитования)  не достигают по размерам минимального размера активов, установленного ЦБ РФ.    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pPr indent="457200"/>
            <a:r>
              <a:rPr lang="ru-RU" sz="2000" dirty="0" smtClean="0">
                <a:latin typeface="Arial Narrow" pitchFamily="34" charset="0"/>
              </a:rPr>
              <a:t>3. Право на применение </a:t>
            </a:r>
            <a:r>
              <a:rPr lang="en-US" sz="2000" dirty="0" smtClean="0">
                <a:latin typeface="Arial Narrow" pitchFamily="34" charset="0"/>
              </a:rPr>
              <a:t>IRB </a:t>
            </a:r>
            <a:r>
              <a:rPr lang="ru-RU" sz="2000" dirty="0" smtClean="0">
                <a:latin typeface="Arial Narrow" pitchFamily="34" charset="0"/>
              </a:rPr>
              <a:t>подходов получили 6 государственных банков, 3 иностранных банка и лишь 3 частных российских банка.</a:t>
            </a:r>
          </a:p>
          <a:p>
            <a:r>
              <a:rPr lang="ru-RU" sz="2000" dirty="0" smtClean="0">
                <a:latin typeface="Arial Narrow" pitchFamily="34" charset="0"/>
              </a:rPr>
              <a:t> 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621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Препятствия для развития сегмента МСБ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124" y="2420888"/>
            <a:ext cx="8902262" cy="4248472"/>
          </a:xfrm>
          <a:prstGeom prst="round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" y="11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79796" tIns="39898" rIns="79796" bIns="39898" anchor="ctr"/>
          <a:lstStyle/>
          <a:p>
            <a:pPr algn="ctr"/>
            <a:endParaRPr lang="ru-RU" dirty="0"/>
          </a:p>
        </p:txBody>
      </p:sp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2" y="188914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796" tIns="39898" rIns="79796" bIns="39898" anchor="ctr"/>
          <a:lstStyle/>
          <a:p>
            <a:pPr algn="ctr">
              <a:defRPr/>
            </a:pPr>
            <a:endParaRPr lang="ru-RU" sz="21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42884" y="214325"/>
            <a:ext cx="50720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796" tIns="39898" rIns="79796" bIns="39898" anchor="ctr"/>
          <a:lstStyle/>
          <a:p>
            <a:pPr>
              <a:defRPr/>
            </a:pPr>
            <a:endParaRPr lang="ru-RU" sz="2100" b="1" kern="0" dirty="0" smtClean="0">
              <a:solidFill>
                <a:srgbClr val="FFF5E6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414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Выводы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51520" y="119675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" y="11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79796" tIns="39898" rIns="79796" bIns="39898" anchor="ctr"/>
          <a:lstStyle/>
          <a:p>
            <a:pPr algn="ctr"/>
            <a:endParaRPr lang="ru-RU" dirty="0"/>
          </a:p>
        </p:txBody>
      </p:sp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2" y="188914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796" tIns="39898" rIns="79796" bIns="39898" anchor="ctr"/>
          <a:lstStyle/>
          <a:p>
            <a:pPr algn="ctr">
              <a:defRPr/>
            </a:pPr>
            <a:endParaRPr lang="ru-RU" sz="21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42884" y="214325"/>
            <a:ext cx="50720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796" tIns="39898" rIns="79796" bIns="39898" anchor="ctr"/>
          <a:lstStyle/>
          <a:p>
            <a:pPr>
              <a:defRPr/>
            </a:pPr>
            <a:endParaRPr lang="ru-RU" sz="2100" b="1" kern="0" dirty="0" smtClean="0">
              <a:solidFill>
                <a:srgbClr val="FFF5E6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66651" y="2464650"/>
            <a:ext cx="7399283" cy="2111901"/>
          </a:xfrm>
          <a:prstGeom prst="rect">
            <a:avLst/>
          </a:prstGeom>
        </p:spPr>
        <p:txBody>
          <a:bodyPr wrap="square" lIns="79796" tIns="39898" rIns="79796" bIns="39898">
            <a:spAutoFit/>
          </a:bodyPr>
          <a:lstStyle/>
          <a:p>
            <a:pPr>
              <a:defRPr/>
            </a:pPr>
            <a:r>
              <a:rPr lang="ru-RU" sz="6600" b="1" dirty="0" smtClean="0">
                <a:solidFill>
                  <a:srgbClr val="0075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Благодарю</a:t>
            </a:r>
            <a:endParaRPr lang="en-US" sz="6600" b="1" dirty="0" smtClean="0">
              <a:solidFill>
                <a:srgbClr val="0075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ru-RU" sz="6600" b="1" dirty="0" smtClean="0">
                <a:solidFill>
                  <a:srgbClr val="0075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     за  внимание !</a:t>
            </a:r>
            <a:endParaRPr lang="ru-RU" sz="6600" b="1" dirty="0">
              <a:solidFill>
                <a:srgbClr val="0075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753" y="6228351"/>
            <a:ext cx="3902320" cy="357615"/>
          </a:xfrm>
          <a:prstGeom prst="rect">
            <a:avLst/>
          </a:prstGeom>
        </p:spPr>
        <p:txBody>
          <a:bodyPr wrap="square" lIns="79836" tIns="39918" rIns="79836" bIns="39918">
            <a:spAutoFit/>
          </a:bodyPr>
          <a:lstStyle/>
          <a:p>
            <a:pPr marL="299234" indent="-299234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Тюмень,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pic>
        <p:nvPicPr>
          <p:cNvPr id="6656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" y="152400"/>
            <a:ext cx="50720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3" tIns="45697" rIns="91393" bIns="45697" anchor="ctr"/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Итоги развития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банковского сектора в 2013 г.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317047" y="1628800"/>
          <a:ext cx="8507184" cy="257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319768" y="4278054"/>
          <a:ext cx="8507184" cy="257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27584" y="1052736"/>
            <a:ext cx="7560840" cy="504056"/>
          </a:xfrm>
          <a:prstGeom prst="roundRect">
            <a:avLst/>
          </a:prstGeom>
          <a:solidFill>
            <a:srgbClr val="00757B"/>
          </a:solidFill>
          <a:ln w="38100"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Темпы прироста ключевых показателей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pic>
        <p:nvPicPr>
          <p:cNvPr id="6656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" y="152400"/>
            <a:ext cx="50720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3" tIns="45697" rIns="91393" bIns="45697" anchor="ctr"/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Итоги развития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банковского сектора в 2013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933056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284984"/>
            <a:ext cx="22507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356992"/>
            <a:ext cx="1169565" cy="27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4279" y="1124744"/>
            <a:ext cx="7560840" cy="360040"/>
          </a:xfrm>
          <a:prstGeom prst="roundRect">
            <a:avLst/>
          </a:prstGeom>
          <a:solidFill>
            <a:srgbClr val="00757B"/>
          </a:solidFill>
          <a:ln w="38100"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Кредиты и привлеченные средства клиентов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65233" y="1628800"/>
          <a:ext cx="8413534" cy="2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23529" y="3848706"/>
            <a:ext cx="8455238" cy="2748646"/>
            <a:chOff x="-41704" y="0"/>
            <a:chExt cx="8455238" cy="2748646"/>
          </a:xfrm>
        </p:grpSpPr>
        <p:graphicFrame>
          <p:nvGraphicFramePr>
            <p:cNvPr id="14" name="Диаграмма 13"/>
            <p:cNvGraphicFramePr/>
            <p:nvPr/>
          </p:nvGraphicFramePr>
          <p:xfrm>
            <a:off x="0" y="0"/>
            <a:ext cx="8413534" cy="2748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Прямоугольник 15"/>
            <p:cNvSpPr/>
            <p:nvPr/>
          </p:nvSpPr>
          <p:spPr>
            <a:xfrm>
              <a:off x="-41704" y="1333500"/>
              <a:ext cx="1128676" cy="952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23528" y="2770564"/>
            <a:ext cx="1128676" cy="25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7858" y="3748920"/>
            <a:ext cx="7560840" cy="360040"/>
          </a:xfrm>
          <a:prstGeom prst="roundRect">
            <a:avLst/>
          </a:prstGeom>
          <a:solidFill>
            <a:srgbClr val="00757B"/>
          </a:solidFill>
          <a:ln w="38100"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Ценные бумаги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3408" y="2089822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-831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39895" y="4619632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-757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pic>
        <p:nvPicPr>
          <p:cNvPr id="6656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" y="152400"/>
            <a:ext cx="50720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3" tIns="45697" rIns="91393" bIns="45697" anchor="ctr"/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Итоги развития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банковского сектора в 2013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8995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650923"/>
            <a:ext cx="22507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4309269"/>
          <a:ext cx="9029969" cy="236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827584" y="3875145"/>
            <a:ext cx="7560840" cy="325395"/>
          </a:xfrm>
          <a:prstGeom prst="roundRect">
            <a:avLst/>
          </a:prstGeom>
          <a:solidFill>
            <a:srgbClr val="00757B"/>
          </a:solidFill>
          <a:ln w="38100"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Чистая ликвидная позиция банковского сектора 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51252" y="5928912"/>
            <a:ext cx="33123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Чистая ликвидная позиция, трлн. руб.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584" y="1052736"/>
            <a:ext cx="7560840" cy="326154"/>
          </a:xfrm>
          <a:prstGeom prst="roundRect">
            <a:avLst/>
          </a:prstGeom>
          <a:solidFill>
            <a:srgbClr val="00757B"/>
          </a:solidFill>
          <a:ln w="38100"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Межбанковское кредитование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2544266"/>
            <a:ext cx="1169565" cy="27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4887" y="2490321"/>
            <a:ext cx="1030941" cy="952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41967" y="1478501"/>
          <a:ext cx="8413534" cy="2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51174" y="2527443"/>
            <a:ext cx="1128676" cy="729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6" name="Прямоугольник 15"/>
          <p:cNvSpPr/>
          <p:nvPr/>
        </p:nvSpPr>
        <p:spPr>
          <a:xfrm>
            <a:off x="4731740" y="181584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-833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pic>
        <p:nvPicPr>
          <p:cNvPr id="6656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" y="152400"/>
            <a:ext cx="50720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3" tIns="45697" rIns="91393" bIns="45697" anchor="ctr"/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Итоги развития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банковского сектора в 2013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8995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584" y="1556792"/>
            <a:ext cx="7560840" cy="326154"/>
          </a:xfrm>
          <a:prstGeom prst="roundRect">
            <a:avLst/>
          </a:prstGeom>
          <a:solidFill>
            <a:srgbClr val="00757B"/>
          </a:solidFill>
          <a:ln w="38100"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Операции с  ЦБ РФ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2544266"/>
            <a:ext cx="1169565" cy="27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4887" y="2490321"/>
            <a:ext cx="1030941" cy="952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3" name="Прямоугольник 22"/>
          <p:cNvSpPr/>
          <p:nvPr/>
        </p:nvSpPr>
        <p:spPr>
          <a:xfrm>
            <a:off x="451174" y="2527443"/>
            <a:ext cx="1128676" cy="729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grpSp>
        <p:nvGrpSpPr>
          <p:cNvPr id="16" name="Группа 15"/>
          <p:cNvGrpSpPr/>
          <p:nvPr/>
        </p:nvGrpSpPr>
        <p:grpSpPr>
          <a:xfrm>
            <a:off x="365233" y="2276872"/>
            <a:ext cx="8413534" cy="3024336"/>
            <a:chOff x="0" y="0"/>
            <a:chExt cx="8413534" cy="3024336"/>
          </a:xfrm>
        </p:grpSpPr>
        <p:graphicFrame>
          <p:nvGraphicFramePr>
            <p:cNvPr id="17" name="Диаграмма 16"/>
            <p:cNvGraphicFramePr/>
            <p:nvPr/>
          </p:nvGraphicFramePr>
          <p:xfrm>
            <a:off x="0" y="0"/>
            <a:ext cx="8413534" cy="3024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30304" y="1224137"/>
              <a:ext cx="864095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427984" y="2719194"/>
            <a:ext cx="893496" cy="288032"/>
          </a:xfrm>
          <a:prstGeom prst="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1 643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54984" y="1691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Сравнение преимуществ крупнейших 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федеральных и региональных банков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банками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196752"/>
            <a:ext cx="3744416" cy="504056"/>
          </a:xfrm>
          <a:prstGeom prst="roundRect">
            <a:avLst/>
          </a:prstGeom>
          <a:solidFill>
            <a:srgbClr val="00757B"/>
          </a:solidFill>
          <a:ln w="38100"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Региональные банки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7576" y="1196752"/>
            <a:ext cx="3744416" cy="504056"/>
          </a:xfrm>
          <a:prstGeom prst="roundRect">
            <a:avLst/>
          </a:prstGeom>
          <a:solidFill>
            <a:srgbClr val="9E0E0F"/>
          </a:solidFill>
          <a:ln w="38100"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Крупнейшие федеральные банки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51468" y="980728"/>
            <a:ext cx="0" cy="5877272"/>
          </a:xfrm>
          <a:prstGeom prst="line">
            <a:avLst/>
          </a:prstGeom>
          <a:ln>
            <a:solidFill>
              <a:srgbClr val="0075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234128" y="1988840"/>
            <a:ext cx="3730360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34128" y="3093774"/>
            <a:ext cx="3730360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52346" y="4202870"/>
            <a:ext cx="3730360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49048" y="5383974"/>
            <a:ext cx="3730360" cy="1141370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2074027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Индивидуальное отношение</a:t>
            </a:r>
          </a:p>
          <a:p>
            <a:pPr lvl="0"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к каждому клиенту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3054040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Формирование предложений</a:t>
            </a:r>
          </a:p>
          <a:p>
            <a:pPr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для клиентов с учетом специфики</a:t>
            </a:r>
          </a:p>
          <a:p>
            <a:pPr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региона и отрасли  заемщика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58822" y="4418894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Оперативность принятия решений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20028" y="5497732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Глубокие знания в области оценки и управления кредитными рисками</a:t>
            </a:r>
          </a:p>
          <a:p>
            <a:pPr lvl="0"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с учетом региональной специфики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8648" y="1988840"/>
            <a:ext cx="3730360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E0E0F"/>
                </a:solidFill>
                <a:latin typeface="Arial Narrow" pitchFamily="34" charset="0"/>
                <a:cs typeface="Arial" charset="0"/>
              </a:rPr>
              <a:t>Организация кредитных конвейеров «коробочных» решений для бизнеса любого масштаба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8648" y="3093774"/>
            <a:ext cx="3730360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0E0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6866" y="4202870"/>
            <a:ext cx="3730360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0E0F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3568" y="5383974"/>
            <a:ext cx="3730360" cy="1141370"/>
          </a:xfrm>
          <a:prstGeom prst="round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0E0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2584" y="3193697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9E0E0F"/>
                </a:solidFill>
                <a:latin typeface="Arial Narrow" pitchFamily="34" charset="0"/>
              </a:rPr>
              <a:t>Низкая стоимость фондирования.</a:t>
            </a:r>
          </a:p>
          <a:p>
            <a:pPr algn="ctr"/>
            <a:r>
              <a:rPr lang="ru-RU" dirty="0" smtClean="0">
                <a:solidFill>
                  <a:srgbClr val="9E0E0F"/>
                </a:solidFill>
                <a:latin typeface="Arial Narrow" pitchFamily="34" charset="0"/>
              </a:rPr>
              <a:t>Низкие процентные ставки по кредитам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45091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E0E0F"/>
                </a:solidFill>
                <a:latin typeface="Arial Narrow" pitchFamily="34" charset="0"/>
              </a:rPr>
              <a:t>Эффект масштаба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4548" y="5497732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9E0E0F"/>
                </a:solidFill>
                <a:latin typeface="Arial Narrow" pitchFamily="34" charset="0"/>
              </a:rPr>
              <a:t>Использование IRB подходов</a:t>
            </a:r>
          </a:p>
          <a:p>
            <a:pPr lvl="0" algn="ctr"/>
            <a:r>
              <a:rPr lang="ru-RU" dirty="0" smtClean="0">
                <a:solidFill>
                  <a:srgbClr val="9E0E0F"/>
                </a:solidFill>
                <a:latin typeface="Arial Narrow" pitchFamily="34" charset="0"/>
              </a:rPr>
              <a:t>для расчета резерва и требований к капиталу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Динамика кредитного портфеля МСБ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«Запсибкомбанк» ОАО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259632" y="1196752"/>
          <a:ext cx="63120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43808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+155%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+20%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+13%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+122%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1196752"/>
            <a:ext cx="4824536" cy="864095"/>
          </a:xfrm>
          <a:prstGeom prst="round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539552" y="1124744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43808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+60%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+13%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+13%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+33%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Динамика кредитного портфеля МСБ</a:t>
            </a:r>
          </a:p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«Запсибкомбанк» ОАО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07808" y="1123182"/>
            <a:ext cx="4752528" cy="828008"/>
          </a:xfrm>
          <a:prstGeom prst="round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32416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24148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 smtClean="0">
                <a:solidFill>
                  <a:srgbClr val="FFF5E6"/>
                </a:solidFill>
                <a:latin typeface="Arial Narrow" pitchFamily="34" charset="0"/>
              </a:rPr>
              <a:t>Проблема «взращивания» клиента</a:t>
            </a:r>
            <a:endParaRPr lang="ru-RU" sz="2800" b="1" kern="0" dirty="0">
              <a:solidFill>
                <a:srgbClr val="FFF5E6"/>
              </a:solidFill>
              <a:latin typeface="Arial Narrow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11560" y="1052736"/>
            <a:ext cx="7941900" cy="444869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Предоставление кредитов МСБ</a:t>
            </a:r>
            <a:endParaRPr lang="ru-RU" sz="2000" b="1" dirty="0" smtClean="0">
              <a:latin typeface="Arial Narrow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2070" y="2004527"/>
            <a:ext cx="7941900" cy="827389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Ускорение темпов роста бизнеса клиентов МСБ,</a:t>
            </a:r>
          </a:p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опережающие рост активов Банка</a:t>
            </a:r>
            <a:endParaRPr lang="ru-RU" sz="2000" b="1" dirty="0" smtClean="0">
              <a:latin typeface="Arial Narrow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1560" y="4149080"/>
            <a:ext cx="8064896" cy="1504191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Невозможность удовлетворения региональными банками</a:t>
            </a:r>
          </a:p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возросших финансовых потребностей клиента.</a:t>
            </a:r>
            <a:endParaRPr lang="ru-RU" sz="2000" b="1" dirty="0" smtClean="0"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Высокие процентные ставки</a:t>
            </a:r>
            <a:r>
              <a:rPr lang="en-US" sz="2000" b="1" dirty="0" smtClean="0">
                <a:solidFill>
                  <a:srgbClr val="00757B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региональных банков по кредитованию</a:t>
            </a:r>
          </a:p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относительно крупнейших федеральных банков.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9552" y="6051256"/>
            <a:ext cx="8208912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E0E0F"/>
                </a:solidFill>
                <a:latin typeface="Arial Narrow" pitchFamily="34" charset="0"/>
              </a:rPr>
              <a:t>Уход крупных корпоративных клиентов в крупнейшие федеральные банки.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4283968" y="1526824"/>
            <a:ext cx="720080" cy="462016"/>
          </a:xfrm>
          <a:prstGeom prst="downArrow">
            <a:avLst/>
          </a:prstGeom>
          <a:solidFill>
            <a:srgbClr val="9E0E0F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8" name="Стрелка вниз 37"/>
          <p:cNvSpPr/>
          <p:nvPr/>
        </p:nvSpPr>
        <p:spPr>
          <a:xfrm>
            <a:off x="4304988" y="2852936"/>
            <a:ext cx="720080" cy="288032"/>
          </a:xfrm>
          <a:prstGeom prst="downArrow">
            <a:avLst/>
          </a:prstGeom>
          <a:solidFill>
            <a:srgbClr val="9E0E0F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0" name="Стрелка вниз 39"/>
          <p:cNvSpPr/>
          <p:nvPr/>
        </p:nvSpPr>
        <p:spPr>
          <a:xfrm>
            <a:off x="4304426" y="3799550"/>
            <a:ext cx="720080" cy="320505"/>
          </a:xfrm>
          <a:prstGeom prst="downArrow">
            <a:avLst/>
          </a:prstGeom>
          <a:solidFill>
            <a:srgbClr val="9E0E0F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6774" y="3140968"/>
            <a:ext cx="7941900" cy="633898"/>
          </a:xfrm>
          <a:prstGeom prst="roundRect">
            <a:avLst/>
          </a:prstGeom>
          <a:solidFill>
            <a:schemeClr val="bg1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Существенное увеличение финансовых потребностей Клиента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304988" y="5682268"/>
            <a:ext cx="720080" cy="349530"/>
          </a:xfrm>
          <a:prstGeom prst="downArrow">
            <a:avLst/>
          </a:prstGeom>
          <a:solidFill>
            <a:srgbClr val="9E0E0F"/>
          </a:solidFill>
          <a:ln>
            <a:solidFill>
              <a:srgbClr val="9E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22011</TotalTime>
  <Words>780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WSCB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User_WSCB</dc:creator>
  <cp:lastModifiedBy>Babenko_NV</cp:lastModifiedBy>
  <cp:revision>2788</cp:revision>
  <dcterms:created xsi:type="dcterms:W3CDTF">2009-09-01T07:11:35Z</dcterms:created>
  <dcterms:modified xsi:type="dcterms:W3CDTF">2014-02-24T11:34:32Z</dcterms:modified>
</cp:coreProperties>
</file>