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1153" r:id="rId2"/>
    <p:sldId id="1152" r:id="rId3"/>
    <p:sldId id="1196" r:id="rId4"/>
    <p:sldId id="1164" r:id="rId5"/>
    <p:sldId id="1189" r:id="rId6"/>
    <p:sldId id="1198" r:id="rId7"/>
    <p:sldId id="1199" r:id="rId8"/>
    <p:sldId id="1194" r:id="rId9"/>
    <p:sldId id="1173" r:id="rId10"/>
    <p:sldId id="1181" r:id="rId11"/>
    <p:sldId id="1182" r:id="rId12"/>
    <p:sldId id="1183" r:id="rId13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31754463-30FA-824E-9681-17E0926DDDD5}">
          <p14:sldIdLst>
            <p14:sldId id="1153"/>
            <p14:sldId id="1152"/>
          </p14:sldIdLst>
        </p14:section>
        <p14:section name="Introduction" id="{E6BC7752-A215-4DED-9180-E744A26E4E14}">
          <p14:sldIdLst/>
        </p14:section>
        <p14:section name="Digital money &amp; scenarios" id="{AA7FB850-1886-4EDA-AB98-1F0E15927C64}">
          <p14:sldIdLst>
            <p14:sldId id="1196"/>
            <p14:sldId id="1164"/>
            <p14:sldId id="1189"/>
          </p14:sldIdLst>
        </p14:section>
        <p14:section name="Macro-financial implications" id="{66E4520F-E6B5-4959-8010-6487B89BDA82}">
          <p14:sldIdLst>
            <p14:sldId id="1198"/>
            <p14:sldId id="1199"/>
            <p14:sldId id="1194"/>
            <p14:sldId id="1173"/>
            <p14:sldId id="1181"/>
            <p14:sldId id="1182"/>
            <p14:sldId id="1183"/>
          </p14:sldIdLst>
        </p14:section>
        <p14:section name="Policy implications" id="{6A4215A5-C2B5-42C3-80F1-83B78F7E7EE4}">
          <p14:sldIdLst/>
        </p14:section>
        <p14:section name="Additional resources" id="{0FCAE45F-E66F-4147-A098-68EA39F8957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opescu, Adina" initials="PA" lastIdx="1" clrIdx="6">
    <p:extLst>
      <p:ext uri="{19B8F6BF-5375-455C-9EA6-DF929625EA0E}">
        <p15:presenceInfo xmlns:p15="http://schemas.microsoft.com/office/powerpoint/2012/main" userId="m4bF9ehXtK1bRPp5aU2MYsr53jtK/TSw748Va36Rcik=" providerId="None"/>
      </p:ext>
    </p:extLst>
  </p:cmAuthor>
  <p:cmAuthor id="1" name="Nandwa, Boaz" initials="NB" lastIdx="10" clrIdx="0"/>
  <p:cmAuthor id="8" name="Faltermeier, Julia" initials="FJ" lastIdx="3" clrIdx="7">
    <p:extLst>
      <p:ext uri="{19B8F6BF-5375-455C-9EA6-DF929625EA0E}">
        <p15:presenceInfo xmlns:p15="http://schemas.microsoft.com/office/powerpoint/2012/main" userId="S::JFaltermeier@imf.org::f4b89654-d868-4223-b0f1-901470860b5d" providerId="AD"/>
      </p:ext>
    </p:extLst>
  </p:cmAuthor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25D129"/>
    <a:srgbClr val="DC4234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20" autoAdjust="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139" y="67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6FD61A-A9E0-4097-9177-6245A4988DE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88EF0A-68C8-4C16-9BC6-79E03A30B687}">
      <dgm:prSet phldrT="[Text]"/>
      <dgm:spPr>
        <a:xfrm>
          <a:off x="4263" y="215497"/>
          <a:ext cx="2563571" cy="5472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1</a:t>
          </a:r>
        </a:p>
      </dgm:t>
    </dgm:pt>
    <dgm:pt modelId="{22204DC9-460C-46E0-9EEB-AC7F93C79086}" type="parTrans" cxnId="{6DDC6CA1-7F66-4BB6-A2AB-19F06D82C8FC}">
      <dgm:prSet/>
      <dgm:spPr/>
      <dgm:t>
        <a:bodyPr/>
        <a:lstStyle/>
        <a:p>
          <a:endParaRPr lang="en-US"/>
        </a:p>
      </dgm:t>
    </dgm:pt>
    <dgm:pt modelId="{A9ABAAE9-F935-4CBC-B424-9A0CC5F060C3}" type="sibTrans" cxnId="{6DDC6CA1-7F66-4BB6-A2AB-19F06D82C8FC}">
      <dgm:prSet/>
      <dgm:spPr/>
      <dgm:t>
        <a:bodyPr/>
        <a:lstStyle/>
        <a:p>
          <a:endParaRPr lang="en-US"/>
        </a:p>
      </dgm:t>
    </dgm:pt>
    <dgm:pt modelId="{1C445152-B75F-4974-841E-C47104E3E4B9}">
      <dgm:prSet phldrT="[Text]"/>
      <dgm:spPr>
        <a:xfrm>
          <a:off x="4263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Niche adoption for specific international transactions </a:t>
          </a:r>
        </a:p>
      </dgm:t>
    </dgm:pt>
    <dgm:pt modelId="{7C1AEC31-A721-4613-9882-E16391D1D3CE}" type="parTrans" cxnId="{1CF06A55-79CE-41AE-937F-7C472B623069}">
      <dgm:prSet/>
      <dgm:spPr/>
      <dgm:t>
        <a:bodyPr/>
        <a:lstStyle/>
        <a:p>
          <a:endParaRPr lang="en-US"/>
        </a:p>
      </dgm:t>
    </dgm:pt>
    <dgm:pt modelId="{29D313F6-40AE-4502-B872-8FD3E18A1385}" type="sibTrans" cxnId="{1CF06A55-79CE-41AE-937F-7C472B623069}">
      <dgm:prSet/>
      <dgm:spPr/>
      <dgm:t>
        <a:bodyPr/>
        <a:lstStyle/>
        <a:p>
          <a:endParaRPr lang="en-US"/>
        </a:p>
      </dgm:t>
    </dgm:pt>
    <dgm:pt modelId="{3770A412-F36D-41C6-B034-ECF476A78E12}">
      <dgm:prSet phldrT="[Text]"/>
      <dgm:spPr>
        <a:xfrm>
          <a:off x="2926734" y="215497"/>
          <a:ext cx="2563571" cy="5472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2</a:t>
          </a:r>
        </a:p>
      </dgm:t>
    </dgm:pt>
    <dgm:pt modelId="{904AE1CE-5F88-4FBB-95E2-DF255AEF9A1A}" type="parTrans" cxnId="{E5C899D5-61FA-4965-8A99-6BD32513794B}">
      <dgm:prSet/>
      <dgm:spPr/>
      <dgm:t>
        <a:bodyPr/>
        <a:lstStyle/>
        <a:p>
          <a:endParaRPr lang="en-US"/>
        </a:p>
      </dgm:t>
    </dgm:pt>
    <dgm:pt modelId="{8017B80C-1FC7-46D5-B4A9-784AA11CED41}" type="sibTrans" cxnId="{E5C899D5-61FA-4965-8A99-6BD32513794B}">
      <dgm:prSet/>
      <dgm:spPr/>
      <dgm:t>
        <a:bodyPr/>
        <a:lstStyle/>
        <a:p>
          <a:endParaRPr lang="en-US"/>
        </a:p>
      </dgm:t>
    </dgm:pt>
    <dgm:pt modelId="{B395EDB8-303C-4B23-8C44-A98F483717AE}">
      <dgm:prSet/>
      <dgm:spPr>
        <a:xfrm>
          <a:off x="8771677" y="215497"/>
          <a:ext cx="2563571" cy="5472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3</a:t>
          </a:r>
        </a:p>
      </dgm:t>
    </dgm:pt>
    <dgm:pt modelId="{8F5FFB8D-3033-431C-9F0B-34C013562886}" type="parTrans" cxnId="{21A33A43-3628-4B33-AB00-A8379B1B5825}">
      <dgm:prSet/>
      <dgm:spPr/>
      <dgm:t>
        <a:bodyPr/>
        <a:lstStyle/>
        <a:p>
          <a:endParaRPr lang="en-US"/>
        </a:p>
      </dgm:t>
    </dgm:pt>
    <dgm:pt modelId="{04370356-70E3-4FB9-B6CD-7B0921E2A39C}" type="sibTrans" cxnId="{21A33A43-3628-4B33-AB00-A8379B1B5825}">
      <dgm:prSet/>
      <dgm:spPr/>
      <dgm:t>
        <a:bodyPr/>
        <a:lstStyle/>
        <a:p>
          <a:endParaRPr lang="en-US"/>
        </a:p>
      </dgm:t>
    </dgm:pt>
    <dgm:pt modelId="{81D19CF8-2B7C-4715-AFB9-4A936429E117}">
      <dgm:prSet phldrT="[Text]"/>
      <dgm:spPr>
        <a:xfrm>
          <a:off x="4263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 adoption for local transactions</a:t>
          </a:r>
        </a:p>
      </dgm:t>
    </dgm:pt>
    <dgm:pt modelId="{D63B1CEA-C6A7-4C19-8E2F-33982380484F}" type="parTrans" cxnId="{01E26950-FC44-43D5-A800-99648F5ED11B}">
      <dgm:prSet/>
      <dgm:spPr/>
      <dgm:t>
        <a:bodyPr/>
        <a:lstStyle/>
        <a:p>
          <a:endParaRPr lang="en-US"/>
        </a:p>
      </dgm:t>
    </dgm:pt>
    <dgm:pt modelId="{EFAFCB67-F394-4B60-8CBE-6EC2D908C26E}" type="sibTrans" cxnId="{01E26950-FC44-43D5-A800-99648F5ED11B}">
      <dgm:prSet/>
      <dgm:spPr/>
      <dgm:t>
        <a:bodyPr/>
        <a:lstStyle/>
        <a:p>
          <a:endParaRPr lang="en-US"/>
        </a:p>
      </dgm:t>
    </dgm:pt>
    <dgm:pt modelId="{06E148BF-7EB8-407A-9D38-09F4C3309B65}">
      <dgm:prSet phldrT="[Text]"/>
      <dgm:spPr>
        <a:xfrm>
          <a:off x="2926734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CBDC induces greater use of foreign currency in countries with lower policy credibility or underdeveloped payment systems</a:t>
          </a:r>
        </a:p>
      </dgm:t>
    </dgm:pt>
    <dgm:pt modelId="{73BC2F9A-91AC-4AC9-A4F0-EF8F24713BCB}" type="sibTrans" cxnId="{A7C3C2CF-EA90-4982-98E7-83D560092AA4}">
      <dgm:prSet/>
      <dgm:spPr/>
      <dgm:t>
        <a:bodyPr/>
        <a:lstStyle/>
        <a:p>
          <a:endParaRPr lang="en-US"/>
        </a:p>
      </dgm:t>
    </dgm:pt>
    <dgm:pt modelId="{0C0C1330-82EE-4D7F-AF6E-EC86ADA3FE10}" type="parTrans" cxnId="{A7C3C2CF-EA90-4982-98E7-83D560092AA4}">
      <dgm:prSet/>
      <dgm:spPr/>
      <dgm:t>
        <a:bodyPr/>
        <a:lstStyle/>
        <a:p>
          <a:endParaRPr lang="en-US"/>
        </a:p>
      </dgm:t>
    </dgm:pt>
    <dgm:pt modelId="{003D39D5-11C2-468B-95B3-263B03D91B04}">
      <dgm:prSet phldrT="[Text]"/>
      <dgm:spPr>
        <a:xfrm>
          <a:off x="2926734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CBDCs are widely used as store of value, means of payment, and unit of account</a:t>
          </a:r>
        </a:p>
      </dgm:t>
    </dgm:pt>
    <dgm:pt modelId="{AA9E2D97-FA48-4667-B641-468079DE6843}" type="sibTrans" cxnId="{F4FB1824-CFB2-4834-A088-C56B92CED98B}">
      <dgm:prSet/>
      <dgm:spPr/>
      <dgm:t>
        <a:bodyPr/>
        <a:lstStyle/>
        <a:p>
          <a:endParaRPr lang="en-US"/>
        </a:p>
      </dgm:t>
    </dgm:pt>
    <dgm:pt modelId="{F13A78C8-710E-4DAF-B21F-173D02A925A9}" type="parTrans" cxnId="{F4FB1824-CFB2-4834-A088-C56B92CED98B}">
      <dgm:prSet/>
      <dgm:spPr/>
      <dgm:t>
        <a:bodyPr/>
        <a:lstStyle/>
        <a:p>
          <a:endParaRPr lang="en-US"/>
        </a:p>
      </dgm:t>
    </dgm:pt>
    <dgm:pt modelId="{32FCDE62-ACE3-4B8E-95CD-C8DE77950CD8}">
      <dgm:prSet/>
      <dgm:spPr>
        <a:xfrm>
          <a:off x="8771677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Multipolarity where a few CBDCs coexist and compete</a:t>
          </a:r>
        </a:p>
      </dgm:t>
    </dgm:pt>
    <dgm:pt modelId="{C877C4E7-FD3B-404D-A775-79B25A43C9F8}" type="parTrans" cxnId="{C775128F-E9C6-411D-9D57-9A869823CD3F}">
      <dgm:prSet/>
      <dgm:spPr/>
      <dgm:t>
        <a:bodyPr/>
        <a:lstStyle/>
        <a:p>
          <a:endParaRPr lang="en-US"/>
        </a:p>
      </dgm:t>
    </dgm:pt>
    <dgm:pt modelId="{82030759-7EB0-4F63-84CB-DD60CA0F805E}" type="sibTrans" cxnId="{C775128F-E9C6-411D-9D57-9A869823CD3F}">
      <dgm:prSet/>
      <dgm:spPr/>
      <dgm:t>
        <a:bodyPr/>
        <a:lstStyle/>
        <a:p>
          <a:endParaRPr lang="en-US"/>
        </a:p>
      </dgm:t>
    </dgm:pt>
    <dgm:pt modelId="{3865C6BB-0CDC-4754-88BB-993D503FF295}">
      <dgm:prSet phldrT="[Text]"/>
      <dgm:spPr>
        <a:xfrm>
          <a:off x="2926734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DCCED12-1ED0-4E79-81D3-C99710CE5D65}" type="parTrans" cxnId="{CAAC6490-239F-4192-BF58-E3011EFA7A5E}">
      <dgm:prSet/>
      <dgm:spPr/>
      <dgm:t>
        <a:bodyPr/>
        <a:lstStyle/>
        <a:p>
          <a:endParaRPr lang="en-US"/>
        </a:p>
      </dgm:t>
    </dgm:pt>
    <dgm:pt modelId="{9DCD3AA8-BAE7-4A1C-9C9C-70E7B9F30A08}" type="sibTrans" cxnId="{CAAC6490-239F-4192-BF58-E3011EFA7A5E}">
      <dgm:prSet/>
      <dgm:spPr/>
      <dgm:t>
        <a:bodyPr/>
        <a:lstStyle/>
        <a:p>
          <a:endParaRPr lang="en-US"/>
        </a:p>
      </dgm:t>
    </dgm:pt>
    <dgm:pt modelId="{3805C4E9-33B3-4306-807F-BF7AEA51475B}">
      <dgm:prSet/>
      <dgm:spPr>
        <a:xfrm>
          <a:off x="8771677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Competition can be either within or across countries</a:t>
          </a:r>
        </a:p>
      </dgm:t>
    </dgm:pt>
    <dgm:pt modelId="{EC4FF1FC-8C21-4872-8B21-ACE6E1359871}" type="parTrans" cxnId="{F96B8F47-2796-4E58-9B45-5086AB643392}">
      <dgm:prSet/>
      <dgm:spPr/>
      <dgm:t>
        <a:bodyPr/>
        <a:lstStyle/>
        <a:p>
          <a:endParaRPr lang="en-US"/>
        </a:p>
      </dgm:t>
    </dgm:pt>
    <dgm:pt modelId="{DEC2D2AE-6581-45BF-A0EE-5FCB24CC3B7E}" type="sibTrans" cxnId="{F96B8F47-2796-4E58-9B45-5086AB643392}">
      <dgm:prSet/>
      <dgm:spPr/>
      <dgm:t>
        <a:bodyPr/>
        <a:lstStyle/>
        <a:p>
          <a:endParaRPr lang="en-US"/>
        </a:p>
      </dgm:t>
    </dgm:pt>
    <dgm:pt modelId="{FB7A3BE2-E04B-468D-BC20-C82E86D41A41}">
      <dgm:prSet/>
      <dgm:spPr>
        <a:xfrm>
          <a:off x="8771677" y="762697"/>
          <a:ext cx="2563571" cy="359380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Symbol" panose="05050102010706020507" pitchFamily="18" charset="2"/>
            <a:buNone/>
          </a:pP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423C1CD-89F2-430B-A4BB-1C352B49E1E0}" type="parTrans" cxnId="{03554653-A1F6-4E36-BD81-C11E1B1EEAB6}">
      <dgm:prSet/>
      <dgm:spPr/>
      <dgm:t>
        <a:bodyPr/>
        <a:lstStyle/>
        <a:p>
          <a:endParaRPr lang="en-US"/>
        </a:p>
      </dgm:t>
    </dgm:pt>
    <dgm:pt modelId="{8CF7895D-EC35-4197-842F-8F9B5AA56C07}" type="sibTrans" cxnId="{03554653-A1F6-4E36-BD81-C11E1B1EEAB6}">
      <dgm:prSet/>
      <dgm:spPr/>
      <dgm:t>
        <a:bodyPr/>
        <a:lstStyle/>
        <a:p>
          <a:endParaRPr lang="en-US"/>
        </a:p>
      </dgm:t>
    </dgm:pt>
    <dgm:pt modelId="{39BCC884-7F0B-45C0-91F6-B06B9DB650DC}">
      <dgm:prSet phldrT="[Text]"/>
      <dgm:spPr>
        <a:xfrm>
          <a:off x="4263" y="762697"/>
          <a:ext cx="2563571" cy="3593805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C09CBF7-B2FC-4832-9BDE-D0BAD999E3A6}" type="parTrans" cxnId="{CDD3E9A6-AB2A-46B7-88EF-5FE3B7B541F0}">
      <dgm:prSet/>
      <dgm:spPr/>
      <dgm:t>
        <a:bodyPr/>
        <a:lstStyle/>
        <a:p>
          <a:endParaRPr lang="en-US"/>
        </a:p>
      </dgm:t>
    </dgm:pt>
    <dgm:pt modelId="{304DEDAD-31DA-459B-B351-4509735B5E00}" type="sibTrans" cxnId="{CDD3E9A6-AB2A-46B7-88EF-5FE3B7B541F0}">
      <dgm:prSet/>
      <dgm:spPr/>
      <dgm:t>
        <a:bodyPr/>
        <a:lstStyle/>
        <a:p>
          <a:endParaRPr lang="en-US"/>
        </a:p>
      </dgm:t>
    </dgm:pt>
    <dgm:pt modelId="{BE375F6A-00A3-4C14-8643-967C81A6AC8F}" type="pres">
      <dgm:prSet presAssocID="{106FD61A-A9E0-4097-9177-6245A4988DEE}" presName="Name0" presStyleCnt="0">
        <dgm:presLayoutVars>
          <dgm:dir/>
          <dgm:animLvl val="lvl"/>
          <dgm:resizeHandles val="exact"/>
        </dgm:presLayoutVars>
      </dgm:prSet>
      <dgm:spPr/>
    </dgm:pt>
    <dgm:pt modelId="{925EE38B-FA84-492D-9343-53EE4A29E311}" type="pres">
      <dgm:prSet presAssocID="{7B88EF0A-68C8-4C16-9BC6-79E03A30B687}" presName="composite" presStyleCnt="0"/>
      <dgm:spPr/>
    </dgm:pt>
    <dgm:pt modelId="{2CAE4B3B-1F05-4975-85CA-2B4A72E8B39B}" type="pres">
      <dgm:prSet presAssocID="{7B88EF0A-68C8-4C16-9BC6-79E03A30B6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ECB9879-F871-4644-9419-1638D007F0D5}" type="pres">
      <dgm:prSet presAssocID="{7B88EF0A-68C8-4C16-9BC6-79E03A30B687}" presName="desTx" presStyleLbl="alignAccFollowNode1" presStyleIdx="0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DDCBCD88-7406-46EA-B421-97105C4F90FF}" type="pres">
      <dgm:prSet presAssocID="{A9ABAAE9-F935-4CBC-B424-9A0CC5F060C3}" presName="space" presStyleCnt="0"/>
      <dgm:spPr/>
    </dgm:pt>
    <dgm:pt modelId="{1B4CE034-6A1D-4E65-8CD8-128E7B7BAFB9}" type="pres">
      <dgm:prSet presAssocID="{3770A412-F36D-41C6-B034-ECF476A78E12}" presName="composite" presStyleCnt="0"/>
      <dgm:spPr/>
    </dgm:pt>
    <dgm:pt modelId="{8EDCEBD7-4F48-4DD1-89BF-70794E7D77CB}" type="pres">
      <dgm:prSet presAssocID="{3770A412-F36D-41C6-B034-ECF476A78E1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2FE07A2-E333-4D61-871D-6ADA024D134B}" type="pres">
      <dgm:prSet presAssocID="{3770A412-F36D-41C6-B034-ECF476A78E12}" presName="desTx" presStyleLbl="alignAccFollowNode1" presStyleIdx="1" presStyleCnt="3">
        <dgm:presLayoutVars>
          <dgm:bulletEnabled val="1"/>
        </dgm:presLayoutVars>
      </dgm:prSet>
      <dgm:spPr/>
    </dgm:pt>
    <dgm:pt modelId="{83AF912F-D68B-4DDE-B69A-E09CD70481B1}" type="pres">
      <dgm:prSet presAssocID="{8017B80C-1FC7-46D5-B4A9-784AA11CED41}" presName="space" presStyleCnt="0"/>
      <dgm:spPr/>
    </dgm:pt>
    <dgm:pt modelId="{7E6BD89C-4ACA-42B5-B3E3-FF60DC46D0DA}" type="pres">
      <dgm:prSet presAssocID="{B395EDB8-303C-4B23-8C44-A98F483717AE}" presName="composite" presStyleCnt="0"/>
      <dgm:spPr/>
    </dgm:pt>
    <dgm:pt modelId="{1760C18B-D73F-4E61-9736-BF2DDD2095A2}" type="pres">
      <dgm:prSet presAssocID="{B395EDB8-303C-4B23-8C44-A98F483717A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C86BF7F-5C58-44DD-9BB4-A1894DCF1F6D}" type="pres">
      <dgm:prSet presAssocID="{B395EDB8-303C-4B23-8C44-A98F483717A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0A5AF1C-1BF8-495C-8BDD-C776B0B379DB}" type="presOf" srcId="{7B88EF0A-68C8-4C16-9BC6-79E03A30B687}" destId="{2CAE4B3B-1F05-4975-85CA-2B4A72E8B39B}" srcOrd="0" destOrd="0" presId="urn:microsoft.com/office/officeart/2005/8/layout/hList1"/>
    <dgm:cxn modelId="{F4FB1824-CFB2-4834-A088-C56B92CED98B}" srcId="{3770A412-F36D-41C6-B034-ECF476A78E12}" destId="{003D39D5-11C2-468B-95B3-263B03D91B04}" srcOrd="2" destOrd="0" parTransId="{F13A78C8-710E-4DAF-B21F-173D02A925A9}" sibTransId="{AA9E2D97-FA48-4667-B641-468079DE6843}"/>
    <dgm:cxn modelId="{03B0943A-856D-4532-8C92-F0BABEFF86AE}" type="presOf" srcId="{003D39D5-11C2-468B-95B3-263B03D91B04}" destId="{A2FE07A2-E333-4D61-871D-6ADA024D134B}" srcOrd="0" destOrd="2" presId="urn:microsoft.com/office/officeart/2005/8/layout/hList1"/>
    <dgm:cxn modelId="{CB98D75D-6778-45F9-8B9E-98C8BADF957C}" type="presOf" srcId="{B395EDB8-303C-4B23-8C44-A98F483717AE}" destId="{1760C18B-D73F-4E61-9736-BF2DDD2095A2}" srcOrd="0" destOrd="0" presId="urn:microsoft.com/office/officeart/2005/8/layout/hList1"/>
    <dgm:cxn modelId="{21A33A43-3628-4B33-AB00-A8379B1B5825}" srcId="{106FD61A-A9E0-4097-9177-6245A4988DEE}" destId="{B395EDB8-303C-4B23-8C44-A98F483717AE}" srcOrd="2" destOrd="0" parTransId="{8F5FFB8D-3033-431C-9F0B-34C013562886}" sibTransId="{04370356-70E3-4FB9-B6CD-7B0921E2A39C}"/>
    <dgm:cxn modelId="{F96B8F47-2796-4E58-9B45-5086AB643392}" srcId="{B395EDB8-303C-4B23-8C44-A98F483717AE}" destId="{3805C4E9-33B3-4306-807F-BF7AEA51475B}" srcOrd="2" destOrd="0" parTransId="{EC4FF1FC-8C21-4872-8B21-ACE6E1359871}" sibTransId="{DEC2D2AE-6581-45BF-A0EE-5FCB24CC3B7E}"/>
    <dgm:cxn modelId="{B4970C6B-BBD6-4FD2-9E48-B52079747A5D}" type="presOf" srcId="{3865C6BB-0CDC-4754-88BB-993D503FF295}" destId="{A2FE07A2-E333-4D61-871D-6ADA024D134B}" srcOrd="0" destOrd="1" presId="urn:microsoft.com/office/officeart/2005/8/layout/hList1"/>
    <dgm:cxn modelId="{3897126D-A1DA-48CE-A6D4-804E7E7FF354}" type="presOf" srcId="{32FCDE62-ACE3-4B8E-95CD-C8DE77950CD8}" destId="{DC86BF7F-5C58-44DD-9BB4-A1894DCF1F6D}" srcOrd="0" destOrd="0" presId="urn:microsoft.com/office/officeart/2005/8/layout/hList1"/>
    <dgm:cxn modelId="{01E26950-FC44-43D5-A800-99648F5ED11B}" srcId="{7B88EF0A-68C8-4C16-9BC6-79E03A30B687}" destId="{81D19CF8-2B7C-4715-AFB9-4A936429E117}" srcOrd="2" destOrd="0" parTransId="{D63B1CEA-C6A7-4C19-8E2F-33982380484F}" sibTransId="{EFAFCB67-F394-4B60-8CBE-6EC2D908C26E}"/>
    <dgm:cxn modelId="{03554653-A1F6-4E36-BD81-C11E1B1EEAB6}" srcId="{B395EDB8-303C-4B23-8C44-A98F483717AE}" destId="{FB7A3BE2-E04B-468D-BC20-C82E86D41A41}" srcOrd="1" destOrd="0" parTransId="{2423C1CD-89F2-430B-A4BB-1C352B49E1E0}" sibTransId="{8CF7895D-EC35-4197-842F-8F9B5AA56C07}"/>
    <dgm:cxn modelId="{1CF06A55-79CE-41AE-937F-7C472B623069}" srcId="{7B88EF0A-68C8-4C16-9BC6-79E03A30B687}" destId="{1C445152-B75F-4974-841E-C47104E3E4B9}" srcOrd="0" destOrd="0" parTransId="{7C1AEC31-A721-4613-9882-E16391D1D3CE}" sibTransId="{29D313F6-40AE-4502-B872-8FD3E18A1385}"/>
    <dgm:cxn modelId="{C775128F-E9C6-411D-9D57-9A869823CD3F}" srcId="{B395EDB8-303C-4B23-8C44-A98F483717AE}" destId="{32FCDE62-ACE3-4B8E-95CD-C8DE77950CD8}" srcOrd="0" destOrd="0" parTransId="{C877C4E7-FD3B-404D-A775-79B25A43C9F8}" sibTransId="{82030759-7EB0-4F63-84CB-DD60CA0F805E}"/>
    <dgm:cxn modelId="{CAAC6490-239F-4192-BF58-E3011EFA7A5E}" srcId="{3770A412-F36D-41C6-B034-ECF476A78E12}" destId="{3865C6BB-0CDC-4754-88BB-993D503FF295}" srcOrd="1" destOrd="0" parTransId="{6DCCED12-1ED0-4E79-81D3-C99710CE5D65}" sibTransId="{9DCD3AA8-BAE7-4A1C-9C9C-70E7B9F30A08}"/>
    <dgm:cxn modelId="{6B09A399-FB1C-42A9-A5F4-6773FF1060D0}" type="presOf" srcId="{1C445152-B75F-4974-841E-C47104E3E4B9}" destId="{CECB9879-F871-4644-9419-1638D007F0D5}" srcOrd="0" destOrd="0" presId="urn:microsoft.com/office/officeart/2005/8/layout/hList1"/>
    <dgm:cxn modelId="{DE4D919A-4FA5-4F66-886B-7756D78BCE7E}" type="presOf" srcId="{106FD61A-A9E0-4097-9177-6245A4988DEE}" destId="{BE375F6A-00A3-4C14-8643-967C81A6AC8F}" srcOrd="0" destOrd="0" presId="urn:microsoft.com/office/officeart/2005/8/layout/hList1"/>
    <dgm:cxn modelId="{CCFC1C9B-6C3B-431D-8BFA-1D83645D7AA4}" type="presOf" srcId="{39BCC884-7F0B-45C0-91F6-B06B9DB650DC}" destId="{CECB9879-F871-4644-9419-1638D007F0D5}" srcOrd="0" destOrd="1" presId="urn:microsoft.com/office/officeart/2005/8/layout/hList1"/>
    <dgm:cxn modelId="{6DDC6CA1-7F66-4BB6-A2AB-19F06D82C8FC}" srcId="{106FD61A-A9E0-4097-9177-6245A4988DEE}" destId="{7B88EF0A-68C8-4C16-9BC6-79E03A30B687}" srcOrd="0" destOrd="0" parTransId="{22204DC9-460C-46E0-9EEB-AC7F93C79086}" sibTransId="{A9ABAAE9-F935-4CBC-B424-9A0CC5F060C3}"/>
    <dgm:cxn modelId="{CDD3E9A6-AB2A-46B7-88EF-5FE3B7B541F0}" srcId="{7B88EF0A-68C8-4C16-9BC6-79E03A30B687}" destId="{39BCC884-7F0B-45C0-91F6-B06B9DB650DC}" srcOrd="1" destOrd="0" parTransId="{DC09CBF7-B2FC-4832-9BDE-D0BAD999E3A6}" sibTransId="{304DEDAD-31DA-459B-B351-4509735B5E00}"/>
    <dgm:cxn modelId="{4691DDC8-CAD8-442B-821E-B79B75A43C71}" type="presOf" srcId="{3805C4E9-33B3-4306-807F-BF7AEA51475B}" destId="{DC86BF7F-5C58-44DD-9BB4-A1894DCF1F6D}" srcOrd="0" destOrd="2" presId="urn:microsoft.com/office/officeart/2005/8/layout/hList1"/>
    <dgm:cxn modelId="{A7C3C2CF-EA90-4982-98E7-83D560092AA4}" srcId="{3770A412-F36D-41C6-B034-ECF476A78E12}" destId="{06E148BF-7EB8-407A-9D38-09F4C3309B65}" srcOrd="0" destOrd="0" parTransId="{0C0C1330-82EE-4D7F-AF6E-EC86ADA3FE10}" sibTransId="{73BC2F9A-91AC-4AC9-A4F0-EF8F24713BCB}"/>
    <dgm:cxn modelId="{E5C899D5-61FA-4965-8A99-6BD32513794B}" srcId="{106FD61A-A9E0-4097-9177-6245A4988DEE}" destId="{3770A412-F36D-41C6-B034-ECF476A78E12}" srcOrd="1" destOrd="0" parTransId="{904AE1CE-5F88-4FBB-95E2-DF255AEF9A1A}" sibTransId="{8017B80C-1FC7-46D5-B4A9-784AA11CED41}"/>
    <dgm:cxn modelId="{ADEC60E3-8169-47A2-A850-9A706CFC120E}" type="presOf" srcId="{FB7A3BE2-E04B-468D-BC20-C82E86D41A41}" destId="{DC86BF7F-5C58-44DD-9BB4-A1894DCF1F6D}" srcOrd="0" destOrd="1" presId="urn:microsoft.com/office/officeart/2005/8/layout/hList1"/>
    <dgm:cxn modelId="{003A7CE8-6615-4B6C-8B44-4E90CC5FB5A7}" type="presOf" srcId="{81D19CF8-2B7C-4715-AFB9-4A936429E117}" destId="{CECB9879-F871-4644-9419-1638D007F0D5}" srcOrd="0" destOrd="2" presId="urn:microsoft.com/office/officeart/2005/8/layout/hList1"/>
    <dgm:cxn modelId="{E151ACF5-4DDD-4B91-A724-0A959B3406F4}" type="presOf" srcId="{3770A412-F36D-41C6-B034-ECF476A78E12}" destId="{8EDCEBD7-4F48-4DD1-89BF-70794E7D77CB}" srcOrd="0" destOrd="0" presId="urn:microsoft.com/office/officeart/2005/8/layout/hList1"/>
    <dgm:cxn modelId="{00F3F8F9-1766-43A2-AAA4-05181538D92A}" type="presOf" srcId="{06E148BF-7EB8-407A-9D38-09F4C3309B65}" destId="{A2FE07A2-E333-4D61-871D-6ADA024D134B}" srcOrd="0" destOrd="0" presId="urn:microsoft.com/office/officeart/2005/8/layout/hList1"/>
    <dgm:cxn modelId="{FCA61AD5-422D-403D-BD33-55924D17390C}" type="presParOf" srcId="{BE375F6A-00A3-4C14-8643-967C81A6AC8F}" destId="{925EE38B-FA84-492D-9343-53EE4A29E311}" srcOrd="0" destOrd="0" presId="urn:microsoft.com/office/officeart/2005/8/layout/hList1"/>
    <dgm:cxn modelId="{6F1B4D62-23EE-4627-B4CB-D180D294A614}" type="presParOf" srcId="{925EE38B-FA84-492D-9343-53EE4A29E311}" destId="{2CAE4B3B-1F05-4975-85CA-2B4A72E8B39B}" srcOrd="0" destOrd="0" presId="urn:microsoft.com/office/officeart/2005/8/layout/hList1"/>
    <dgm:cxn modelId="{465CFDE7-2ACF-43E7-8F62-11E6177BF9AA}" type="presParOf" srcId="{925EE38B-FA84-492D-9343-53EE4A29E311}" destId="{CECB9879-F871-4644-9419-1638D007F0D5}" srcOrd="1" destOrd="0" presId="urn:microsoft.com/office/officeart/2005/8/layout/hList1"/>
    <dgm:cxn modelId="{F91C6981-A8C2-4701-B559-8CB7D1A122A4}" type="presParOf" srcId="{BE375F6A-00A3-4C14-8643-967C81A6AC8F}" destId="{DDCBCD88-7406-46EA-B421-97105C4F90FF}" srcOrd="1" destOrd="0" presId="urn:microsoft.com/office/officeart/2005/8/layout/hList1"/>
    <dgm:cxn modelId="{88E8AB99-A0D3-405B-A740-EA36BBF6A672}" type="presParOf" srcId="{BE375F6A-00A3-4C14-8643-967C81A6AC8F}" destId="{1B4CE034-6A1D-4E65-8CD8-128E7B7BAFB9}" srcOrd="2" destOrd="0" presId="urn:microsoft.com/office/officeart/2005/8/layout/hList1"/>
    <dgm:cxn modelId="{076FCF33-8EC7-408B-9AEA-6DB3AAEF1410}" type="presParOf" srcId="{1B4CE034-6A1D-4E65-8CD8-128E7B7BAFB9}" destId="{8EDCEBD7-4F48-4DD1-89BF-70794E7D77CB}" srcOrd="0" destOrd="0" presId="urn:microsoft.com/office/officeart/2005/8/layout/hList1"/>
    <dgm:cxn modelId="{487E98B6-CE59-42EA-9FD3-B3E00EEB806E}" type="presParOf" srcId="{1B4CE034-6A1D-4E65-8CD8-128E7B7BAFB9}" destId="{A2FE07A2-E333-4D61-871D-6ADA024D134B}" srcOrd="1" destOrd="0" presId="urn:microsoft.com/office/officeart/2005/8/layout/hList1"/>
    <dgm:cxn modelId="{25D55F24-3883-48D5-A406-1AF51CF179B6}" type="presParOf" srcId="{BE375F6A-00A3-4C14-8643-967C81A6AC8F}" destId="{83AF912F-D68B-4DDE-B69A-E09CD70481B1}" srcOrd="3" destOrd="0" presId="urn:microsoft.com/office/officeart/2005/8/layout/hList1"/>
    <dgm:cxn modelId="{1E72EF1E-2860-43C8-AD09-6C6183454434}" type="presParOf" srcId="{BE375F6A-00A3-4C14-8643-967C81A6AC8F}" destId="{7E6BD89C-4ACA-42B5-B3E3-FF60DC46D0DA}" srcOrd="4" destOrd="0" presId="urn:microsoft.com/office/officeart/2005/8/layout/hList1"/>
    <dgm:cxn modelId="{4F4E4B71-9F66-4423-88C2-1841CB9334F1}" type="presParOf" srcId="{7E6BD89C-4ACA-42B5-B3E3-FF60DC46D0DA}" destId="{1760C18B-D73F-4E61-9736-BF2DDD2095A2}" srcOrd="0" destOrd="0" presId="urn:microsoft.com/office/officeart/2005/8/layout/hList1"/>
    <dgm:cxn modelId="{CC7E351D-0510-47D9-BA04-720AB5F18FE0}" type="presParOf" srcId="{7E6BD89C-4ACA-42B5-B3E3-FF60DC46D0DA}" destId="{DC86BF7F-5C58-44DD-9BB4-A1894DCF1F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E4B3B-1F05-4975-85CA-2B4A72E8B39B}">
      <dsp:nvSpPr>
        <dsp:cNvPr id="0" name=""/>
        <dsp:cNvSpPr/>
      </dsp:nvSpPr>
      <dsp:spPr>
        <a:xfrm>
          <a:off x="3543" y="68802"/>
          <a:ext cx="3455007" cy="6336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1</a:t>
          </a:r>
        </a:p>
      </dsp:txBody>
      <dsp:txXfrm>
        <a:off x="3543" y="68802"/>
        <a:ext cx="3455007" cy="633600"/>
      </dsp:txXfrm>
    </dsp:sp>
    <dsp:sp modelId="{CECB9879-F871-4644-9419-1638D007F0D5}">
      <dsp:nvSpPr>
        <dsp:cNvPr id="0" name=""/>
        <dsp:cNvSpPr/>
      </dsp:nvSpPr>
      <dsp:spPr>
        <a:xfrm>
          <a:off x="3543" y="702402"/>
          <a:ext cx="3455007" cy="380079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Niche adoption for specific international transactions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 adoption for local transactions</a:t>
          </a:r>
        </a:p>
      </dsp:txBody>
      <dsp:txXfrm>
        <a:off x="3543" y="702402"/>
        <a:ext cx="3455007" cy="3800795"/>
      </dsp:txXfrm>
    </dsp:sp>
    <dsp:sp modelId="{8EDCEBD7-4F48-4DD1-89BF-70794E7D77CB}">
      <dsp:nvSpPr>
        <dsp:cNvPr id="0" name=""/>
        <dsp:cNvSpPr/>
      </dsp:nvSpPr>
      <dsp:spPr>
        <a:xfrm>
          <a:off x="3942252" y="68802"/>
          <a:ext cx="3455007" cy="6336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2</a:t>
          </a:r>
        </a:p>
      </dsp:txBody>
      <dsp:txXfrm>
        <a:off x="3942252" y="68802"/>
        <a:ext cx="3455007" cy="633600"/>
      </dsp:txXfrm>
    </dsp:sp>
    <dsp:sp modelId="{A2FE07A2-E333-4D61-871D-6ADA024D134B}">
      <dsp:nvSpPr>
        <dsp:cNvPr id="0" name=""/>
        <dsp:cNvSpPr/>
      </dsp:nvSpPr>
      <dsp:spPr>
        <a:xfrm>
          <a:off x="3942252" y="702402"/>
          <a:ext cx="3455007" cy="380079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CBDC induces greater use of foreign currency in countries with lower policy credibility or underdeveloped payment systems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CBDCs are widely used as store of value, means of payment, and unit of account</a:t>
          </a:r>
        </a:p>
      </dsp:txBody>
      <dsp:txXfrm>
        <a:off x="3942252" y="702402"/>
        <a:ext cx="3455007" cy="3800795"/>
      </dsp:txXfrm>
    </dsp:sp>
    <dsp:sp modelId="{1760C18B-D73F-4E61-9736-BF2DDD2095A2}">
      <dsp:nvSpPr>
        <dsp:cNvPr id="0" name=""/>
        <dsp:cNvSpPr/>
      </dsp:nvSpPr>
      <dsp:spPr>
        <a:xfrm>
          <a:off x="7880960" y="68802"/>
          <a:ext cx="3455007" cy="63360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Scenario 3</a:t>
          </a:r>
        </a:p>
      </dsp:txBody>
      <dsp:txXfrm>
        <a:off x="7880960" y="68802"/>
        <a:ext cx="3455007" cy="633600"/>
      </dsp:txXfrm>
    </dsp:sp>
    <dsp:sp modelId="{DC86BF7F-5C58-44DD-9BB4-A1894DCF1F6D}">
      <dsp:nvSpPr>
        <dsp:cNvPr id="0" name=""/>
        <dsp:cNvSpPr/>
      </dsp:nvSpPr>
      <dsp:spPr>
        <a:xfrm>
          <a:off x="7880960" y="702402"/>
          <a:ext cx="3455007" cy="3800795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Multipolarity where a few CBDCs coexist and compete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endParaRPr lang="en-US" sz="2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Competition can be either within or across countries</a:t>
          </a:r>
        </a:p>
      </dsp:txBody>
      <dsp:txXfrm>
        <a:off x="7880960" y="702402"/>
        <a:ext cx="3455007" cy="3800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9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16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24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6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443C6F0-F824-437F-98D2-639A3BCBFAE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33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489C55C-72E7-4BF6-B968-6132ABFD1626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3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C25DE94-96A1-4F7D-9380-02443A58C573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10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135C20C-5CCF-4943-8B19-C9871B0E8638}" type="datetime1">
              <a:rPr lang="en-US" smtClean="0"/>
              <a:t>4/21/2021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0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ADF079-AF14-40EB-A264-5B13E3B381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658382" y="6539639"/>
            <a:ext cx="6875236" cy="252412"/>
          </a:xfrm>
        </p:spPr>
        <p:txBody>
          <a:bodyPr anchor="ctr">
            <a:noAutofit/>
          </a:bodyPr>
          <a:lstStyle>
            <a:lvl1pPr algn="ctr">
              <a:defRPr lang="en-US" sz="1400" b="1" i="0" kern="1200" dirty="0" smtClean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D1B870E2-FAAE-464A-B4DE-E1518E2041F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802029" y="6530090"/>
            <a:ext cx="6883944" cy="252412"/>
          </a:xfrm>
        </p:spPr>
        <p:txBody>
          <a:bodyPr anchor="ctr">
            <a:noAutofit/>
          </a:bodyPr>
          <a:lstStyle>
            <a:lvl1pPr algn="ctr">
              <a:defRPr lang="en-US" sz="1400" b="1" i="0" kern="1200" dirty="0" smtClean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A9C90-1C62-451C-8115-0F48A1E57B7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749823" y="6531129"/>
            <a:ext cx="6692353" cy="252412"/>
          </a:xfrm>
        </p:spPr>
        <p:txBody>
          <a:bodyPr anchor="ctr">
            <a:noAutofit/>
          </a:bodyPr>
          <a:lstStyle>
            <a:lvl1pPr algn="ctr">
              <a:defRPr lang="en-US" sz="1400" b="1" i="0" kern="1200" dirty="0" smtClean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</p:sldLayoutIdLst>
  <p:transition>
    <p:fade/>
  </p:transition>
  <p:hf sldNum="0" hdr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0508" y="2210889"/>
            <a:ext cx="6214732" cy="2005112"/>
          </a:xfrm>
        </p:spPr>
        <p:txBody>
          <a:bodyPr>
            <a:normAutofit fontScale="90000"/>
          </a:bodyPr>
          <a:lstStyle/>
          <a:p>
            <a:r>
              <a:rPr lang="en-US" sz="3400" dirty="0"/>
              <a:t>CBDCs Across Borders Macro-Financial Implications</a:t>
            </a:r>
            <a:br>
              <a:rPr lang="en-US" sz="3400" dirty="0"/>
            </a:br>
            <a:br>
              <a:rPr lang="en-US" sz="2400" dirty="0"/>
            </a:br>
            <a:r>
              <a:rPr lang="en-US" sz="2200" dirty="0"/>
              <a:t>IMF work by MCM-SPR-LEG departments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0508" y="4414491"/>
            <a:ext cx="5515284" cy="465240"/>
          </a:xfrm>
        </p:spPr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60508" y="4879731"/>
            <a:ext cx="6214732" cy="1213338"/>
          </a:xfrm>
        </p:spPr>
        <p:txBody>
          <a:bodyPr/>
          <a:lstStyle/>
          <a:p>
            <a:r>
              <a:rPr lang="en-US" dirty="0"/>
              <a:t>Presented by Annette Kyobe</a:t>
            </a:r>
          </a:p>
          <a:p>
            <a:r>
              <a:rPr lang="en-US" dirty="0"/>
              <a:t>Resident Representative to the Russian Federation</a:t>
            </a:r>
          </a:p>
        </p:txBody>
      </p:sp>
      <p:pic>
        <p:nvPicPr>
          <p:cNvPr id="17" name="Picture Placeholder 16" descr="A picture containing water, light&#10;&#10;Description automatically generated">
            <a:extLst>
              <a:ext uri="{FF2B5EF4-FFF2-40B4-BE49-F238E27FC236}">
                <a16:creationId xmlns:a16="http://schemas.microsoft.com/office/drawing/2014/main" id="{154F34C3-30D2-4861-8AB8-11B48E144E0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4" r="25344"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A6C5-46E9-2542-86E7-BBA1E556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CBDCs may increase capital flows and volatility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CE7DF-D409-474D-9579-B16CABE445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6663" y="1313461"/>
            <a:ext cx="4572000" cy="4860591"/>
          </a:xfrm>
        </p:spPr>
        <p:txBody>
          <a:bodyPr vert="horz" lIns="0" tIns="137160" rIns="0" bIns="0" rtlCol="0" anchor="t">
            <a:normAutofit/>
          </a:bodyPr>
          <a:lstStyle/>
          <a:p>
            <a:pPr algn="ctr"/>
            <a:r>
              <a:rPr lang="en-US" sz="2200" b="1" dirty="0"/>
              <a:t>Global adoption of a single CBDC</a:t>
            </a:r>
            <a:endParaRPr lang="en-US" sz="2200" b="1" dirty="0">
              <a:cs typeface="Arial"/>
            </a:endParaRPr>
          </a:p>
          <a:p>
            <a:r>
              <a:rPr lang="en-US" sz="2000" b="1" dirty="0"/>
              <a:t>Risks</a:t>
            </a:r>
            <a:endParaRPr lang="en-US" sz="2000" b="1" dirty="0"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Higher volatility, exacerbating the “policy trilemma” </a:t>
            </a:r>
            <a:endParaRPr lang="en-US" sz="2000" dirty="0">
              <a:cs typeface="Arial"/>
            </a:endParaRPr>
          </a:p>
          <a:p>
            <a:r>
              <a:rPr lang="en-US" sz="2000" b="1" dirty="0"/>
              <a:t>Benefits</a:t>
            </a:r>
            <a:endParaRPr lang="en-US" sz="2000" b="1" dirty="0"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Could largely remove exchange risks and re-denomination risks;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66348-800C-A949-810D-5E11674680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83339" y="1391666"/>
            <a:ext cx="4572000" cy="4860591"/>
          </a:xfrm>
        </p:spPr>
        <p:txBody>
          <a:bodyPr vert="horz" lIns="0" tIns="137160" rIns="0" bIns="0" rtlCol="0" anchor="t">
            <a:normAutofit fontScale="62500" lnSpcReduction="20000"/>
          </a:bodyPr>
          <a:lstStyle/>
          <a:p>
            <a:pPr marL="0" lvl="1" indent="0" algn="ctr">
              <a:buNone/>
            </a:pPr>
            <a:r>
              <a:rPr lang="en-US" sz="3500" b="1" dirty="0">
                <a:cs typeface="Arial"/>
              </a:rPr>
              <a:t>Global adoption of multiple CBDC</a:t>
            </a:r>
            <a:endParaRPr lang="en-US" sz="3500" b="1" dirty="0"/>
          </a:p>
          <a:p>
            <a:r>
              <a:rPr lang="en-US" sz="3200" b="1" dirty="0">
                <a:cs typeface="Arial"/>
              </a:rPr>
              <a:t>Risks</a:t>
            </a:r>
          </a:p>
          <a:p>
            <a:pPr marL="285750" indent="-285750">
              <a:buChar char="§"/>
            </a:pPr>
            <a:r>
              <a:rPr lang="en-US" sz="3200" dirty="0"/>
              <a:t>Multipolarity could also increase complexity; </a:t>
            </a:r>
            <a:endParaRPr lang="en-US" sz="3200" dirty="0">
              <a:cs typeface="Arial" panose="020B0604020202020204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Could lead to fragmentation in established market and official mechanisms to provide liquidity backstops.</a:t>
            </a:r>
          </a:p>
          <a:p>
            <a:r>
              <a:rPr lang="en-US" sz="3200" b="1" dirty="0">
                <a:cs typeface="Arial"/>
              </a:rPr>
              <a:t>Benefits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Could create more opportunities for international risk-sharing,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New classes of safe assets with superior features may merge.</a:t>
            </a:r>
            <a:endParaRPr lang="en-US" sz="3200" dirty="0"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3200" dirty="0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2AF681-ED90-4266-83A1-ABB5A7C9D64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Macro-financial implications – Capital Flows</a:t>
            </a:r>
          </a:p>
        </p:txBody>
      </p:sp>
    </p:spTree>
    <p:extLst>
      <p:ext uri="{BB962C8B-B14F-4D97-AF65-F5344CB8AC3E}">
        <p14:creationId xmlns:p14="http://schemas.microsoft.com/office/powerpoint/2010/main" val="381886544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C1E4-9E80-4F8C-BB94-6F2919C4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International reserves holdings may adjust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F5DD3-DF97-4F94-BB47-6866892174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137160" rIns="0" bIns="0" rtlCol="0" anchor="t">
            <a:normAutofit/>
          </a:bodyPr>
          <a:lstStyle/>
          <a:p>
            <a:pPr marL="0" lvl="1" indent="0">
              <a:buNone/>
            </a:pPr>
            <a:r>
              <a:rPr lang="en-US" sz="2400" dirty="0"/>
              <a:t>CBDC adoption may accelerate shifts in the configuration of international reserve currencies through powerful network effects 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sz="2400" dirty="0"/>
              <a:t>Adoption of CBDCs alter the incentives for reserve holders and issuers</a:t>
            </a:r>
          </a:p>
          <a:p>
            <a:pPr marL="0" lvl="1" indent="0">
              <a:buNone/>
            </a:pPr>
            <a:endParaRPr lang="en-US" dirty="0"/>
          </a:p>
          <a:p>
            <a:pPr marL="233045" lvl="1" indent="-233045"/>
            <a:r>
              <a:rPr lang="en-US" sz="2200" b="1" dirty="0"/>
              <a:t>For reserve holders</a:t>
            </a:r>
            <a:r>
              <a:rPr lang="en-US" sz="2200" dirty="0"/>
              <a:t>: Greater currency substitution induced by CBDC would lead central banks to increase foreign reserves for precautionary motives. </a:t>
            </a:r>
            <a:endParaRPr lang="en-US" sz="2200" dirty="0">
              <a:cs typeface="Arial"/>
            </a:endParaRPr>
          </a:p>
          <a:p>
            <a:pPr lvl="1"/>
            <a:endParaRPr lang="en-US" dirty="0"/>
          </a:p>
          <a:p>
            <a:pPr lvl="1"/>
            <a:r>
              <a:rPr lang="en-US" sz="2200" b="1" dirty="0"/>
              <a:t>For reserve issuers</a:t>
            </a:r>
            <a:r>
              <a:rPr lang="en-US" sz="2200" dirty="0"/>
              <a:t>: If internationalization is a policy objective, issuers would at least partially accommodate the shift in demand</a:t>
            </a:r>
          </a:p>
          <a:p>
            <a:pPr marL="0" lvl="1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D9B356-1DC0-4D96-9FE6-A5F5DDFFEB5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Macro-financial implications – International Reserves</a:t>
            </a:r>
          </a:p>
        </p:txBody>
      </p:sp>
    </p:spTree>
    <p:extLst>
      <p:ext uri="{BB962C8B-B14F-4D97-AF65-F5344CB8AC3E}">
        <p14:creationId xmlns:p14="http://schemas.microsoft.com/office/powerpoint/2010/main" val="296320967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A6C5-46E9-2542-86E7-BBA1E556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Implications for international reserves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CE7DF-D409-474D-9579-B16CABE445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137160" rIns="0" bIns="0" rtlCol="0" anchor="t">
            <a:normAutofit/>
          </a:bodyPr>
          <a:lstStyle/>
          <a:p>
            <a:pPr algn="ctr"/>
            <a:r>
              <a:rPr lang="en-US" sz="2200" b="1" dirty="0"/>
              <a:t>Global adoption of a single CBDC</a:t>
            </a:r>
            <a:endParaRPr lang="en-US" sz="2200" b="1" dirty="0">
              <a:cs typeface="Arial"/>
            </a:endParaRPr>
          </a:p>
          <a:p>
            <a:r>
              <a:rPr lang="en-US" sz="1900" dirty="0"/>
              <a:t>Widespread adoption of a CBDC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900" dirty="0"/>
              <a:t>Would resemble to current system with the dollar as a hegemon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900" dirty="0"/>
              <a:t>Stability of the system depends on the ability of the CB to ensure cyber security and provide emergency liquidity in stress times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66348-800C-A949-810D-5E11674680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0" tIns="137160" rIns="0" bIns="0" rtlCol="0" anchor="t">
            <a:normAutofit/>
          </a:bodyPr>
          <a:lstStyle/>
          <a:p>
            <a:pPr marL="0" lvl="1" indent="0" algn="ctr">
              <a:buNone/>
            </a:pPr>
            <a:r>
              <a:rPr lang="en-US" sz="2200" b="1" dirty="0">
                <a:cs typeface="Arial"/>
              </a:rPr>
              <a:t>Global adoption with multipolarity</a:t>
            </a:r>
            <a:endParaRPr lang="en-US" sz="2200" b="1" dirty="0"/>
          </a:p>
          <a:p>
            <a:r>
              <a:rPr lang="en-US" sz="1900" dirty="0"/>
              <a:t>Multipolar world with a few widely adopted competing CBDCs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900" dirty="0"/>
              <a:t>Reserve holdings could become more diversified, with stabilizing effects for the IMFS </a:t>
            </a:r>
            <a:r>
              <a:rPr lang="en-US" sz="1900" dirty="0">
                <a:ea typeface="+mn-lt"/>
                <a:cs typeface="+mn-lt"/>
              </a:rPr>
              <a:t>by expanding the supply of safe assets</a:t>
            </a:r>
          </a:p>
          <a:p>
            <a:pPr marL="337820" indent="-337820">
              <a:buFont typeface="Wingdings" panose="05000000000000000000" pitchFamily="2" charset="2"/>
              <a:buChar char="§"/>
            </a:pPr>
            <a:r>
              <a:rPr lang="en-US" sz="1900" dirty="0"/>
              <a:t>One could envision a ‘synthetic hegemonic currency’ backed by a basket of CBDCs</a:t>
            </a:r>
            <a:endParaRPr lang="en-US" sz="1900" dirty="0">
              <a:cs typeface="Arial"/>
            </a:endParaRPr>
          </a:p>
          <a:p>
            <a:pPr marL="0" lvl="1" indent="0" algn="ctr">
              <a:buNone/>
            </a:pPr>
            <a:endParaRPr lang="en-US" sz="20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FFC76B-6A48-4867-8FAB-2B244CA5A1F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Macro-financial implications – International Reserves</a:t>
            </a:r>
          </a:p>
        </p:txBody>
      </p:sp>
    </p:spTree>
    <p:extLst>
      <p:ext uri="{BB962C8B-B14F-4D97-AF65-F5344CB8AC3E}">
        <p14:creationId xmlns:p14="http://schemas.microsoft.com/office/powerpoint/2010/main" val="15195001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9AEDB7-8C42-1049-8D4C-110CB258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93C5F-C448-6542-89BC-ECE1A4FE3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9686" y="1469871"/>
            <a:ext cx="10065652" cy="4860591"/>
          </a:xfrm>
        </p:spPr>
        <p:txBody>
          <a:bodyPr vert="horz" lIns="0" tIns="137160" rIns="0" bIns="0" rtlCol="0" anchor="t">
            <a:normAutofit/>
          </a:bodyPr>
          <a:lstStyle/>
          <a:p>
            <a:pPr marL="457200" lvl="1" indent="-457200">
              <a:buFont typeface="+mj-lt"/>
              <a:buAutoNum type="arabicParenR"/>
            </a:pPr>
            <a:r>
              <a:rPr lang="en-US" sz="2800" dirty="0"/>
              <a:t>What is special about new forms of digital money that could lead to cross-borders use? </a:t>
            </a:r>
          </a:p>
          <a:p>
            <a:pPr marL="457200" lvl="1" indent="-457200">
              <a:buFont typeface="+mj-lt"/>
              <a:buAutoNum type="arabicParenR"/>
            </a:pPr>
            <a:endParaRPr lang="en-US" sz="2800" dirty="0"/>
          </a:p>
          <a:p>
            <a:pPr marL="0" lvl="1" indent="0">
              <a:buNone/>
            </a:pPr>
            <a:endParaRPr lang="en-US" sz="2800" dirty="0"/>
          </a:p>
          <a:p>
            <a:pPr marL="457200" lvl="1" indent="-457200">
              <a:buFont typeface="+mj-lt"/>
              <a:buAutoNum type="arabicParenR"/>
            </a:pPr>
            <a:r>
              <a:rPr lang="en-US" sz="2800" dirty="0"/>
              <a:t>How could adoption of CBDCs across borders affect monetary policy transmission, financial stability, capital flows, and the configuration of international reserves? </a:t>
            </a:r>
          </a:p>
          <a:p>
            <a:pPr marL="0" lvl="1" indent="0">
              <a:buNone/>
            </a:pPr>
            <a:endParaRPr lang="en-US" sz="2800" dirty="0">
              <a:cs typeface="Arial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5DD240-F160-4563-A62E-DD324AD73A8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9585439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0B5348-7B04-4D53-A4F5-1EA7F5135A8D}"/>
              </a:ext>
            </a:extLst>
          </p:cNvPr>
          <p:cNvSpPr/>
          <p:nvPr/>
        </p:nvSpPr>
        <p:spPr>
          <a:xfrm>
            <a:off x="2607398" y="3602454"/>
            <a:ext cx="8344764" cy="1026718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830186-67BE-4531-A99B-B5EA53660287}"/>
              </a:ext>
            </a:extLst>
          </p:cNvPr>
          <p:cNvSpPr/>
          <p:nvPr/>
        </p:nvSpPr>
        <p:spPr>
          <a:xfrm>
            <a:off x="2607398" y="1304821"/>
            <a:ext cx="8344764" cy="2297632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9AEDB7-8C42-1049-8D4C-110CB2584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662" y="326335"/>
            <a:ext cx="9715500" cy="978486"/>
          </a:xfrm>
        </p:spPr>
        <p:txBody>
          <a:bodyPr/>
          <a:lstStyle/>
          <a:p>
            <a:r>
              <a:rPr lang="en-US" dirty="0"/>
              <a:t>Several Factors Determine the International Use of a Currency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93C5F-C448-6542-89BC-ECE1A4FE3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07398" y="1304821"/>
            <a:ext cx="8347940" cy="3324351"/>
          </a:xfrm>
        </p:spPr>
        <p:txBody>
          <a:bodyPr vert="horz" lIns="0" tIns="137160" rIns="0" bIns="0" rtlCol="0" anchor="t">
            <a:normAutofit lnSpcReduction="10000"/>
          </a:bodyPr>
          <a:lstStyle/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Issuer characteristics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Economic weight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Geopolitics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Economic forces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Network effects reinforced by synergies across functions of money</a:t>
            </a:r>
          </a:p>
          <a:p>
            <a:pPr marL="233363" lvl="2" indent="0">
              <a:lnSpc>
                <a:spcPct val="90000"/>
              </a:lnSpc>
              <a:buNone/>
            </a:pPr>
            <a:endParaRPr lang="en-US" altLang="en-US" dirty="0"/>
          </a:p>
          <a:p>
            <a:pPr marL="458470" lvl="2">
              <a:lnSpc>
                <a:spcPct val="90000"/>
              </a:lnSpc>
              <a:buClr>
                <a:srgbClr val="7F7F7F"/>
              </a:buClr>
            </a:pPr>
            <a:r>
              <a:rPr lang="en-US" altLang="en-US" dirty="0"/>
              <a:t>Low transaction costs</a:t>
            </a:r>
            <a:endParaRPr lang="en-US" dirty="0"/>
          </a:p>
          <a:p>
            <a:pPr marL="458470" lvl="2">
              <a:lnSpc>
                <a:spcPct val="90000"/>
              </a:lnSpc>
            </a:pPr>
            <a:r>
              <a:rPr lang="en-US" altLang="en-US" dirty="0"/>
              <a:t>Ease of access</a:t>
            </a:r>
          </a:p>
          <a:p>
            <a:pPr marL="458470" lvl="2">
              <a:lnSpc>
                <a:spcPct val="90000"/>
              </a:lnSpc>
              <a:buClr>
                <a:srgbClr val="7F7F7F"/>
              </a:buClr>
            </a:pPr>
            <a:r>
              <a:rPr lang="en-US" altLang="en-US" dirty="0">
                <a:cs typeface="Arial" panose="020B0604020202020204"/>
              </a:rPr>
              <a:t>Digital features</a:t>
            </a:r>
            <a:endParaRPr lang="en-US" altLang="en-US" sz="21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24DDC-84C2-4AAD-B2C4-62C5181AD8A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F16C37-875E-4F54-8739-EF3B69857118}"/>
              </a:ext>
            </a:extLst>
          </p:cNvPr>
          <p:cNvSpPr txBox="1"/>
          <p:nvPr/>
        </p:nvSpPr>
        <p:spPr>
          <a:xfrm>
            <a:off x="1236662" y="4832024"/>
            <a:ext cx="971550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Cross-border use of currencies falls into two categories:</a:t>
            </a:r>
          </a:p>
          <a:p>
            <a:pPr marL="457200" marR="0" lvl="1" indent="-457200" algn="l" defTabSz="91431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9CDE"/>
              </a:buClr>
              <a:buSzPct val="100000"/>
              <a:buFont typeface="+mj-lt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International transactions</a:t>
            </a:r>
          </a:p>
          <a:p>
            <a:pPr marL="457200" marR="0" lvl="1" indent="-457200" algn="l" defTabSz="91431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9CDE"/>
              </a:buClr>
              <a:buSzPct val="100000"/>
              <a:buFont typeface="+mj-lt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Currency substitution in domestic transactions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5C5930-E526-4875-AABA-74E6967895FF}"/>
              </a:ext>
            </a:extLst>
          </p:cNvPr>
          <p:cNvSpPr/>
          <p:nvPr/>
        </p:nvSpPr>
        <p:spPr>
          <a:xfrm>
            <a:off x="1236663" y="1304821"/>
            <a:ext cx="1290780" cy="229763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Traditional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5438B-F067-4E7F-9240-8126FA16263E}"/>
              </a:ext>
            </a:extLst>
          </p:cNvPr>
          <p:cNvSpPr/>
          <p:nvPr/>
        </p:nvSpPr>
        <p:spPr>
          <a:xfrm>
            <a:off x="1239838" y="3602455"/>
            <a:ext cx="1287605" cy="10267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Special to CBDC</a:t>
            </a:r>
          </a:p>
        </p:txBody>
      </p:sp>
    </p:spTree>
    <p:extLst>
      <p:ext uri="{BB962C8B-B14F-4D97-AF65-F5344CB8AC3E}">
        <p14:creationId xmlns:p14="http://schemas.microsoft.com/office/powerpoint/2010/main" val="417935565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9AEDB7-8C42-1049-8D4C-110CB258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CBDC Hypothetical Adoption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3CF3-E278-4AB3-978B-C8C07B013F9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D93B99D7-A848-40E3-ACED-787ED0B65B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892571"/>
              </p:ext>
            </p:extLst>
          </p:nvPr>
        </p:nvGraphicFramePr>
        <p:xfrm>
          <a:off x="426244" y="1379883"/>
          <a:ext cx="113395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00897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9F71-6A1A-450C-B3B4-1DB6AFDB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333FA-894B-4936-B7F0-903D96DCCE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Key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Factors that determine the international use of currency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CBDC hypothetical adoption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2"/>
                </a:solidFill>
              </a:rPr>
              <a:t>Macro-financial implications</a:t>
            </a:r>
          </a:p>
          <a:p>
            <a:pPr marL="690563" lvl="1" indent="-457200">
              <a:buFont typeface="+mj-lt"/>
              <a:buAutoNum type="alphaLcPeriod"/>
            </a:pPr>
            <a:r>
              <a:rPr lang="en-US" sz="2800" dirty="0">
                <a:solidFill>
                  <a:srgbClr val="00B050"/>
                </a:solidFill>
              </a:rPr>
              <a:t>Monetary Policy Transmission</a:t>
            </a:r>
          </a:p>
          <a:p>
            <a:pPr marL="690563" lvl="1" indent="-457200">
              <a:buFont typeface="+mj-lt"/>
              <a:buAutoNum type="alphaLcPeriod"/>
            </a:pPr>
            <a:r>
              <a:rPr lang="en-US" sz="2800" dirty="0">
                <a:solidFill>
                  <a:schemeClr val="tx2"/>
                </a:solidFill>
              </a:rPr>
              <a:t>Financial Stability</a:t>
            </a:r>
          </a:p>
          <a:p>
            <a:pPr marL="690563" lvl="1" indent="-457200">
              <a:buFont typeface="+mj-lt"/>
              <a:buAutoNum type="alphaLcPeriod"/>
            </a:pPr>
            <a:r>
              <a:rPr lang="en-US" sz="2800" dirty="0">
                <a:solidFill>
                  <a:schemeClr val="tx2"/>
                </a:solidFill>
              </a:rPr>
              <a:t>Capital Flows</a:t>
            </a:r>
          </a:p>
          <a:p>
            <a:pPr marL="690563" lvl="1" indent="-457200">
              <a:buFont typeface="+mj-lt"/>
              <a:buAutoNum type="alphaLcPeriod"/>
            </a:pPr>
            <a:r>
              <a:rPr lang="en-US" sz="2800" dirty="0">
                <a:solidFill>
                  <a:schemeClr val="tx2"/>
                </a:solidFill>
              </a:rPr>
              <a:t>International Reserves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9816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4002-37E3-4FC8-84FD-B9143DCE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Currency substitution - a risk to monetary policy transmission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18660-FA15-4F79-92FB-DAFBE95565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C32E8-996B-4CE7-93FA-8B095394C63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Macro-financial implications – Monetary Policy Transmission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B0D8D-DD55-4F43-A9C5-27956A097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709" y="1376037"/>
            <a:ext cx="6875236" cy="499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628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4002-37E3-4FC8-84FD-B9143DCE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Currency substitution - a risk to monetary policy transmission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18660-FA15-4F79-92FB-DAFBE95565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C32E8-996B-4CE7-93FA-8B095394C63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Macro-financial implications – Monetary Policy Transmission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A4D0C7-2759-4F87-B6AE-7152F911C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537" y="1430283"/>
            <a:ext cx="6750699" cy="49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7773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3B62A-DAE4-449B-BA3E-403A8574E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47842"/>
            <a:ext cx="9715500" cy="978486"/>
          </a:xfrm>
        </p:spPr>
        <p:txBody>
          <a:bodyPr/>
          <a:lstStyle/>
          <a:p>
            <a:r>
              <a:rPr lang="en-US" dirty="0">
                <a:latin typeface="Arial Black"/>
              </a:rPr>
              <a:t>CBDC may impair monetary policy transmission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A5B90-AF06-4E51-9177-7E7EDBDE91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Scenario 1—the adoption of CBDC for remittances</a:t>
            </a:r>
          </a:p>
          <a:p>
            <a:pPr lvl="1"/>
            <a:r>
              <a:rPr lang="en-US" sz="2400" dirty="0"/>
              <a:t>The impact on monetary policy may be limited</a:t>
            </a:r>
          </a:p>
          <a:p>
            <a:pPr marL="233045" lvl="1" indent="-233045"/>
            <a:r>
              <a:rPr lang="en-US" sz="2400" b="1" i="1" dirty="0"/>
              <a:t>But </a:t>
            </a:r>
            <a:r>
              <a:rPr lang="en-US" sz="2400" dirty="0"/>
              <a:t>there’s a close link between availability of foreign currency and currency substitution</a:t>
            </a:r>
          </a:p>
          <a:p>
            <a:pPr marL="233045" lvl="1" indent="-233045"/>
            <a:r>
              <a:rPr lang="en-US" sz="2400" dirty="0">
                <a:cs typeface="Arial"/>
              </a:rPr>
              <a:t>In countries with weak fundamentals currency substitution is more likely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sz="2800" dirty="0"/>
              <a:t>If Scenario 3—each country uses multiple CBDCs</a:t>
            </a:r>
          </a:p>
          <a:p>
            <a:pPr lvl="1"/>
            <a:r>
              <a:rPr lang="en-US" sz="2400" dirty="0"/>
              <a:t>Difficulty of exchange rate anchoring and private sector “menu costs”.</a:t>
            </a:r>
            <a:endParaRPr lang="en-US" sz="2400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79C8A-9D42-4C04-8F61-5BA41F5A68A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Macro-financial implications – Monetary Policy Transmission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7826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9AEDB7-8C42-1049-8D4C-110CB258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/>
              </a:rPr>
              <a:t>CBDC may pose risks to financial stability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93C5F-C448-6542-89BC-ECE1A4FE3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137160" rIns="0" bIns="0" rtlCol="0" anchor="t">
            <a:normAutofit/>
          </a:bodyPr>
          <a:lstStyle/>
          <a:p>
            <a:r>
              <a:rPr lang="en-US" sz="2800" dirty="0"/>
              <a:t>In addition to use in transactions, CBDC may also be attractive as a store of value posing risks</a:t>
            </a:r>
          </a:p>
          <a:p>
            <a:pPr marL="342900" lvl="1" indent="-342900"/>
            <a:r>
              <a:rPr lang="en-US" sz="2400" dirty="0"/>
              <a:t>Potentially destabilizing – funding risks, solvency risks, runs on the banking system</a:t>
            </a:r>
          </a:p>
          <a:p>
            <a:pPr marL="342900" lvl="1" indent="-342900"/>
            <a:r>
              <a:rPr lang="en-US" sz="2400" dirty="0"/>
              <a:t>Easy to move money abroad fast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sz="2800" dirty="0"/>
              <a:t>Some argue CBDCs could lead to disintermediation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sz="2800" dirty="0"/>
              <a:t>But IMF staff expect such effects can be mitigated by design choices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DA5630-6470-4DCC-8813-40BDA2A35A4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Macro-financial implications – Financial stability</a:t>
            </a:r>
          </a:p>
        </p:txBody>
      </p:sp>
    </p:spTree>
    <p:extLst>
      <p:ext uri="{BB962C8B-B14F-4D97-AF65-F5344CB8AC3E}">
        <p14:creationId xmlns:p14="http://schemas.microsoft.com/office/powerpoint/2010/main" val="3702346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0</TotalTime>
  <Words>678</Words>
  <Application>Microsoft Office PowerPoint</Application>
  <PresentationFormat>Широкоэкранный</PresentationFormat>
  <Paragraphs>124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LucidaGrande</vt:lpstr>
      <vt:lpstr>Symbol</vt:lpstr>
      <vt:lpstr>Wingdings</vt:lpstr>
      <vt:lpstr>Custom Design</vt:lpstr>
      <vt:lpstr>CBDCs Across Borders Macro-Financial Implications  IMF work by MCM-SPR-LEG departments</vt:lpstr>
      <vt:lpstr>Key questions</vt:lpstr>
      <vt:lpstr>Several Factors Determine the International Use of a Currency</vt:lpstr>
      <vt:lpstr>CBDC Hypothetical Adoption Scenarios</vt:lpstr>
      <vt:lpstr>Outline</vt:lpstr>
      <vt:lpstr>Currency substitution - a risk to monetary policy transmission</vt:lpstr>
      <vt:lpstr>Currency substitution - a risk to monetary policy transmission</vt:lpstr>
      <vt:lpstr>CBDC may impair monetary policy transmission</vt:lpstr>
      <vt:lpstr>CBDC may pose risks to financial stability</vt:lpstr>
      <vt:lpstr>CBDCs may increase capital flows and volatility</vt:lpstr>
      <vt:lpstr>International reserves holdings may adjust</vt:lpstr>
      <vt:lpstr>Implications for international reserves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Светлана Порскова</cp:lastModifiedBy>
  <cp:revision>374</cp:revision>
  <cp:lastPrinted>2017-12-21T20:31:56Z</cp:lastPrinted>
  <dcterms:created xsi:type="dcterms:W3CDTF">2018-03-12T18:37:20Z</dcterms:created>
  <dcterms:modified xsi:type="dcterms:W3CDTF">2021-04-21T09:58:45Z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