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20"/>
  </p:notesMasterIdLst>
  <p:handoutMasterIdLst>
    <p:handoutMasterId r:id="rId21"/>
  </p:handoutMasterIdLst>
  <p:sldIdLst>
    <p:sldId id="313" r:id="rId3"/>
    <p:sldId id="436" r:id="rId4"/>
    <p:sldId id="392" r:id="rId5"/>
    <p:sldId id="437" r:id="rId6"/>
    <p:sldId id="435" r:id="rId7"/>
    <p:sldId id="432" r:id="rId8"/>
    <p:sldId id="423" r:id="rId9"/>
    <p:sldId id="428" r:id="rId10"/>
    <p:sldId id="396" r:id="rId11"/>
    <p:sldId id="399" r:id="rId12"/>
    <p:sldId id="401" r:id="rId13"/>
    <p:sldId id="402" r:id="rId14"/>
    <p:sldId id="418" r:id="rId15"/>
    <p:sldId id="410" r:id="rId16"/>
    <p:sldId id="408" r:id="rId17"/>
    <p:sldId id="427" r:id="rId18"/>
    <p:sldId id="406" r:id="rId1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742"/>
    <a:srgbClr val="E21A1A"/>
    <a:srgbClr val="4A4A4A"/>
    <a:srgbClr val="FA0C1D"/>
    <a:srgbClr val="C20412"/>
    <a:srgbClr val="B4000D"/>
    <a:srgbClr val="C50311"/>
    <a:srgbClr val="D80413"/>
    <a:srgbClr val="C8000E"/>
    <a:srgbClr val="EB0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29" autoAdjust="0"/>
    <p:restoredTop sz="84347" autoAdjust="0"/>
  </p:normalViewPr>
  <p:slideViewPr>
    <p:cSldViewPr>
      <p:cViewPr varScale="1">
        <p:scale>
          <a:sx n="78" d="100"/>
          <a:sy n="78" d="100"/>
        </p:scale>
        <p:origin x="1620" y="90"/>
      </p:cViewPr>
      <p:guideLst>
        <p:guide orient="horz" pos="243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63C07-9214-4BAA-B309-A39C5D099014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54A5-89D7-4EF6-9B3C-8ACDE0B09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95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8BE6CF6-035F-4C49-A6F8-6416D262DF40}" type="datetimeFigureOut">
              <a:rPr lang="ru-RU"/>
              <a:pPr/>
              <a:t>04.09.2014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706"/>
            <a:ext cx="5438775" cy="44661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CCC33CA5-C967-EB44-8F3E-A008825D22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267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департамент ____ дата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37DAA-5D1C-2D41-AD96-9775424472D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83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</a:defRPr>
            </a:lvl1pPr>
          </a:lstStyle>
          <a:p>
            <a:fld id="{76572019-2EC2-8445-9B0E-2AD98B3C03D3}" type="datetimeFigureOut">
              <a:rPr lang="ru-RU"/>
              <a:pPr/>
              <a:t>04.09.2014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92482-606D-E941-B270-251CFC57394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3563888" y="6021288"/>
            <a:ext cx="4824536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69" y="6493828"/>
            <a:ext cx="230321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08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</a:defRPr>
            </a:lvl1pPr>
          </a:lstStyle>
          <a:p>
            <a:fld id="{76572019-2EC2-8445-9B0E-2AD98B3C03D3}" type="datetimeFigureOut">
              <a:rPr lang="ru-RU"/>
              <a:pPr/>
              <a:t>04.09.2014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92482-606D-E941-B270-251CFC57394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3563888" y="6021288"/>
            <a:ext cx="4824536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69" y="6493828"/>
            <a:ext cx="230321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08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T Sans" pitchFamily="34" charset="-52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 "/>
              </a:defRPr>
            </a:lvl1pPr>
            <a:lvl2pPr>
              <a:defRPr>
                <a:latin typeface="Arial "/>
              </a:defRPr>
            </a:lvl2pPr>
            <a:lvl3pPr>
              <a:defRPr>
                <a:latin typeface="Arial "/>
              </a:defRPr>
            </a:lvl3pPr>
            <a:lvl4pPr>
              <a:defRPr>
                <a:latin typeface="Arial "/>
              </a:defRPr>
            </a:lvl4pPr>
            <a:lvl5pPr>
              <a:defRPr>
                <a:latin typeface="Arial 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департамент ____ дата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04A58-62FF-2749-92BB-0E88303B9A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7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департамент ____ дата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6C5D8-D6EF-BE46-A903-4203CFC529B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49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департамент ____ дата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9FDAE-B4F8-EA49-8CDA-2708E06128A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80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департамент ____ дата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1474C-7FAF-0240-9142-64F2E55B7E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39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C9FD4-1B7C-E44D-A53A-B2747487E9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94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департамент ____ дата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C64BA-4E99-034D-B30B-ADA6F091CE5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91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prstGeom prst="rect">
            <a:avLst/>
          </a:prstGeom>
        </p:spPr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</a:defRPr>
            </a:lvl1pPr>
          </a:lstStyle>
          <a:p>
            <a:fld id="{B2A12EAA-55C8-0042-BFC1-D68E3EF90E94}" type="datetimeFigureOut">
              <a:rPr lang="ru-RU"/>
              <a:pPr/>
              <a:t>04.09.2014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6752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4586680-8F7B-F947-9DE5-C6C3A42765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7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</a:defRPr>
            </a:lvl1pPr>
          </a:lstStyle>
          <a:p>
            <a:fld id="{76572019-2EC2-8445-9B0E-2AD98B3C03D3}" type="datetimeFigureOut">
              <a:rPr lang="ru-RU"/>
              <a:pPr/>
              <a:t>04.09.2014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92482-606D-E941-B270-251CFC5739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55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428750"/>
            <a:ext cx="8229600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r>
              <a:rPr lang="ru-RU"/>
              <a:t>департамент ____ дата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09C4D6C-3C16-2A4E-8217-E5009C8DA76E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2056" name="Picture 2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500813"/>
            <a:ext cx="22860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Группа 20"/>
          <p:cNvGrpSpPr>
            <a:grpSpLocks noChangeAspect="1"/>
          </p:cNvGrpSpPr>
          <p:nvPr userDrawn="1"/>
        </p:nvGrpSpPr>
        <p:grpSpPr>
          <a:xfrm>
            <a:off x="8185931" y="242884"/>
            <a:ext cx="717562" cy="717562"/>
            <a:chOff x="3746809" y="2600435"/>
            <a:chExt cx="1620000" cy="1620000"/>
          </a:xfrm>
        </p:grpSpPr>
        <p:sp>
          <p:nvSpPr>
            <p:cNvPr id="22" name="Рамка 21"/>
            <p:cNvSpPr/>
            <p:nvPr/>
          </p:nvSpPr>
          <p:spPr>
            <a:xfrm rot="21186601">
              <a:off x="3746809" y="2600435"/>
              <a:ext cx="1620000" cy="1620000"/>
            </a:xfrm>
            <a:prstGeom prst="frame">
              <a:avLst>
                <a:gd name="adj1" fmla="val 14621"/>
              </a:avLst>
            </a:prstGeom>
            <a:gradFill>
              <a:gsLst>
                <a:gs pos="0">
                  <a:srgbClr val="C20412"/>
                </a:gs>
                <a:gs pos="80000">
                  <a:srgbClr val="FA0C1D"/>
                </a:gs>
                <a:gs pos="100000">
                  <a:srgbClr val="FF0719"/>
                </a:gs>
              </a:gsLst>
            </a:gradFill>
            <a:ln>
              <a:noFill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endParaRPr lang="ru-RU" sz="1400" b="1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Группа 14"/>
            <p:cNvGrpSpPr/>
            <p:nvPr/>
          </p:nvGrpSpPr>
          <p:grpSpPr>
            <a:xfrm>
              <a:off x="4114799" y="3284938"/>
              <a:ext cx="871541" cy="257171"/>
              <a:chOff x="4114799" y="3284938"/>
              <a:chExt cx="871541" cy="257171"/>
            </a:xfrm>
          </p:grpSpPr>
          <p:grpSp>
            <p:nvGrpSpPr>
              <p:cNvPr id="24" name="Группа 7"/>
              <p:cNvGrpSpPr/>
              <p:nvPr/>
            </p:nvGrpSpPr>
            <p:grpSpPr>
              <a:xfrm>
                <a:off x="4114799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31" name="Блок-схема: процесс 5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Блок-схема: процесс 6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5" name="Группа 8"/>
              <p:cNvGrpSpPr/>
              <p:nvPr/>
            </p:nvGrpSpPr>
            <p:grpSpPr>
              <a:xfrm>
                <a:off x="4393406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29" name="Блок-схема: процесс 28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Блок-схема: процесс 29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6" name="Группа 13"/>
              <p:cNvGrpSpPr/>
              <p:nvPr/>
            </p:nvGrpSpPr>
            <p:grpSpPr>
              <a:xfrm>
                <a:off x="4677962" y="3284938"/>
                <a:ext cx="308378" cy="257171"/>
                <a:chOff x="4677962" y="3284554"/>
                <a:chExt cx="308378" cy="257171"/>
              </a:xfrm>
            </p:grpSpPr>
            <p:sp>
              <p:nvSpPr>
                <p:cNvPr id="27" name="Блок-схема: процесс 26"/>
                <p:cNvSpPr/>
                <p:nvPr/>
              </p:nvSpPr>
              <p:spPr>
                <a:xfrm rot="5400000">
                  <a:off x="4601360" y="3362727"/>
                  <a:ext cx="255600" cy="102395"/>
                </a:xfrm>
                <a:prstGeom prst="flowChartProcess">
                  <a:avLst/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Нашивка 27"/>
                <p:cNvSpPr/>
                <p:nvPr/>
              </p:nvSpPr>
              <p:spPr>
                <a:xfrm flipH="1">
                  <a:off x="4764881" y="3284554"/>
                  <a:ext cx="221459" cy="257171"/>
                </a:xfrm>
                <a:prstGeom prst="chevron">
                  <a:avLst>
                    <a:gd name="adj" fmla="val 44624"/>
                  </a:avLst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5" r:id="rId6"/>
    <p:sldLayoutId id="2147483693" r:id="rId7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 cap="all" baseline="0">
          <a:solidFill>
            <a:srgbClr val="E21A1A"/>
          </a:solidFill>
          <a:latin typeface="Arial Narrow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4A4A4A"/>
          </a:solidFill>
          <a:latin typeface="Arial 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4A4A4A"/>
          </a:solidFill>
          <a:latin typeface="Arial 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4A4A4A"/>
          </a:solidFill>
          <a:latin typeface="Arial 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A4A4A"/>
          </a:solidFill>
          <a:latin typeface="Arial 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A4A4A"/>
          </a:solidFill>
          <a:latin typeface="Arial 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ru-RU"/>
              <a:t>13.10.2011</a:t>
            </a:r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r>
              <a:rPr lang="ru-RU"/>
              <a:t>департамент ____ дата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64F7345-FF1F-7640-9CE8-FE99BAAB8334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69" y="6493828"/>
            <a:ext cx="230321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 cap="all">
          <a:solidFill>
            <a:srgbClr val="E21A1A"/>
          </a:solidFill>
          <a:latin typeface="Arial Narrow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jpe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jpeg"/><Relationship Id="rId11" Type="http://schemas.openxmlformats.org/officeDocument/2006/relationships/image" Target="../media/image28.png"/><Relationship Id="rId5" Type="http://schemas.openxmlformats.org/officeDocument/2006/relationships/image" Target="../media/image22.jpeg"/><Relationship Id="rId10" Type="http://schemas.openxmlformats.org/officeDocument/2006/relationships/image" Target="../media/image27.png"/><Relationship Id="rId4" Type="http://schemas.openxmlformats.org/officeDocument/2006/relationships/image" Target="../media/image21.jpeg"/><Relationship Id="rId9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1547813" y="2781300"/>
            <a:ext cx="7127875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>
              <a:lnSpc>
                <a:spcPct val="90000"/>
              </a:lnSpc>
            </a:pPr>
            <a:r>
              <a:rPr lang="ru-RU" altLang="ru-RU" sz="3600" b="1" dirty="0">
                <a:solidFill>
                  <a:srgbClr val="FF0000"/>
                </a:solidFill>
              </a:rPr>
              <a:t>Тенденции построения территориальных банковских 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сетей</a:t>
            </a:r>
            <a:endParaRPr lang="en-US" sz="3600" b="1" dirty="0">
              <a:solidFill>
                <a:srgbClr val="FF0000"/>
              </a:solidFill>
              <a:latin typeface="PT Sans"/>
              <a:cs typeface="Arial Unicode MS" charset="0"/>
            </a:endParaRPr>
          </a:p>
        </p:txBody>
      </p:sp>
      <p:grpSp>
        <p:nvGrpSpPr>
          <p:cNvPr id="28" name="Группа 27"/>
          <p:cNvGrpSpPr>
            <a:grpSpLocks noChangeAspect="1"/>
          </p:cNvGrpSpPr>
          <p:nvPr/>
        </p:nvGrpSpPr>
        <p:grpSpPr>
          <a:xfrm>
            <a:off x="584509" y="563677"/>
            <a:ext cx="1345891" cy="1345891"/>
            <a:chOff x="3746809" y="2600435"/>
            <a:chExt cx="1620000" cy="1620000"/>
          </a:xfrm>
        </p:grpSpPr>
        <p:sp>
          <p:nvSpPr>
            <p:cNvPr id="29" name="Рамка 28"/>
            <p:cNvSpPr/>
            <p:nvPr/>
          </p:nvSpPr>
          <p:spPr>
            <a:xfrm rot="21186601">
              <a:off x="3746809" y="2600435"/>
              <a:ext cx="1620000" cy="1620000"/>
            </a:xfrm>
            <a:prstGeom prst="frame">
              <a:avLst>
                <a:gd name="adj1" fmla="val 14621"/>
              </a:avLst>
            </a:prstGeom>
            <a:gradFill>
              <a:gsLst>
                <a:gs pos="0">
                  <a:srgbClr val="C20412"/>
                </a:gs>
                <a:gs pos="80000">
                  <a:srgbClr val="FA0C1D"/>
                </a:gs>
                <a:gs pos="100000">
                  <a:srgbClr val="FF0719"/>
                </a:gs>
              </a:gsLst>
            </a:gra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endParaRPr lang="ru-RU" sz="1400" b="1" dirty="0" smtClean="0">
                <a:latin typeface="PT Sans"/>
                <a:cs typeface="Arial" pitchFamily="34" charset="0"/>
              </a:endParaRPr>
            </a:p>
          </p:txBody>
        </p:sp>
        <p:grpSp>
          <p:nvGrpSpPr>
            <p:cNvPr id="30" name="Группа 14"/>
            <p:cNvGrpSpPr/>
            <p:nvPr/>
          </p:nvGrpSpPr>
          <p:grpSpPr>
            <a:xfrm>
              <a:off x="4114799" y="3284938"/>
              <a:ext cx="871541" cy="257171"/>
              <a:chOff x="4114799" y="3284938"/>
              <a:chExt cx="871541" cy="257171"/>
            </a:xfrm>
          </p:grpSpPr>
          <p:grpSp>
            <p:nvGrpSpPr>
              <p:cNvPr id="31" name="Группа 7"/>
              <p:cNvGrpSpPr/>
              <p:nvPr/>
            </p:nvGrpSpPr>
            <p:grpSpPr>
              <a:xfrm>
                <a:off x="4114799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38" name="Блок-схема: процесс 5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39" name="Блок-схема: процесс 6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32" name="Группа 8"/>
              <p:cNvGrpSpPr/>
              <p:nvPr/>
            </p:nvGrpSpPr>
            <p:grpSpPr>
              <a:xfrm>
                <a:off x="4393406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36" name="Блок-схема: процесс 35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37" name="Блок-схема: процесс 36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33" name="Группа 13"/>
              <p:cNvGrpSpPr/>
              <p:nvPr/>
            </p:nvGrpSpPr>
            <p:grpSpPr>
              <a:xfrm>
                <a:off x="4677962" y="3284938"/>
                <a:ext cx="308378" cy="257171"/>
                <a:chOff x="4677962" y="3284554"/>
                <a:chExt cx="308378" cy="257171"/>
              </a:xfrm>
            </p:grpSpPr>
            <p:sp>
              <p:nvSpPr>
                <p:cNvPr id="34" name="Блок-схема: процесс 33"/>
                <p:cNvSpPr/>
                <p:nvPr/>
              </p:nvSpPr>
              <p:spPr>
                <a:xfrm rot="5400000">
                  <a:off x="4601360" y="3362727"/>
                  <a:ext cx="255600" cy="102395"/>
                </a:xfrm>
                <a:prstGeom prst="flowChartProcess">
                  <a:avLst/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35" name="Нашивка 34"/>
                <p:cNvSpPr/>
                <p:nvPr/>
              </p:nvSpPr>
              <p:spPr>
                <a:xfrm flipH="1">
                  <a:off x="4764881" y="3284554"/>
                  <a:ext cx="221459" cy="257171"/>
                </a:xfrm>
                <a:prstGeom prst="chevron">
                  <a:avLst>
                    <a:gd name="adj" fmla="val 44624"/>
                  </a:avLst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  <a:latin typeface="PT Sans"/>
                  </a:endParaRPr>
                </a:p>
              </p:txBody>
            </p:sp>
          </p:grpSp>
        </p:grpSp>
      </p:grpSp>
      <p:cxnSp>
        <p:nvCxnSpPr>
          <p:cNvPr id="18" name="Прямая соединительная линия 17"/>
          <p:cNvCxnSpPr/>
          <p:nvPr/>
        </p:nvCxnSpPr>
        <p:spPr>
          <a:xfrm>
            <a:off x="0" y="6165304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82612"/>
          </a:xfrm>
        </p:spPr>
        <p:txBody>
          <a:bodyPr/>
          <a:lstStyle/>
          <a:p>
            <a:r>
              <a:rPr lang="ru-RU" dirty="0" smtClean="0">
                <a:latin typeface="PT Sans"/>
              </a:rPr>
              <a:t>Услуги по построению </a:t>
            </a:r>
            <a:r>
              <a:rPr lang="en-US" dirty="0" smtClean="0">
                <a:latin typeface="PT Sans"/>
              </a:rPr>
              <a:t>    </a:t>
            </a:r>
            <a:r>
              <a:rPr lang="ru-RU" dirty="0" smtClean="0">
                <a:latin typeface="PT Sans"/>
              </a:rPr>
              <a:t>корпоративных сетей связи</a:t>
            </a:r>
            <a:endParaRPr lang="ru-RU" dirty="0">
              <a:latin typeface="PT Sans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61272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1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2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9552" y="1476073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hangingPunct="0">
              <a:spcBef>
                <a:spcPts val="18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rgbClr val="4A4A4A"/>
                </a:solidFill>
                <a:latin typeface="PT Sans"/>
              </a:rPr>
              <a:t>Надежная и безопасная корпоративная сеть – основа успешного ведения бизнеса</a:t>
            </a:r>
            <a:r>
              <a:rPr lang="ru-RU" sz="16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.</a:t>
            </a:r>
            <a:endParaRPr lang="en-US" sz="1600" dirty="0">
              <a:solidFill>
                <a:srgbClr val="4A4A4A"/>
              </a:solidFill>
              <a:latin typeface="PT Sans"/>
              <a:cs typeface="Arial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1148884" y="2060848"/>
            <a:ext cx="6807492" cy="3132298"/>
            <a:chOff x="1148884" y="2205038"/>
            <a:chExt cx="6807492" cy="3132298"/>
          </a:xfrm>
        </p:grpSpPr>
        <p:cxnSp>
          <p:nvCxnSpPr>
            <p:cNvPr id="25" name="Прямая соединительная линия 24"/>
            <p:cNvCxnSpPr>
              <a:endCxn id="39" idx="2"/>
            </p:cNvCxnSpPr>
            <p:nvPr/>
          </p:nvCxnSpPr>
          <p:spPr>
            <a:xfrm flipV="1">
              <a:off x="4589649" y="2815501"/>
              <a:ext cx="0" cy="1992259"/>
            </a:xfrm>
            <a:prstGeom prst="line">
              <a:avLst/>
            </a:prstGeom>
            <a:ln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endCxn id="38" idx="1"/>
            </p:cNvCxnSpPr>
            <p:nvPr/>
          </p:nvCxnSpPr>
          <p:spPr>
            <a:xfrm flipV="1">
              <a:off x="4589649" y="4172740"/>
              <a:ext cx="1383771" cy="594498"/>
            </a:xfrm>
            <a:prstGeom prst="line">
              <a:avLst/>
            </a:prstGeom>
            <a:ln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endCxn id="35" idx="3"/>
            </p:cNvCxnSpPr>
            <p:nvPr/>
          </p:nvCxnSpPr>
          <p:spPr>
            <a:xfrm flipH="1" flipV="1">
              <a:off x="3131840" y="4213262"/>
              <a:ext cx="1457809" cy="594498"/>
            </a:xfrm>
            <a:prstGeom prst="line">
              <a:avLst/>
            </a:prstGeom>
            <a:ln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endCxn id="37" idx="1"/>
            </p:cNvCxnSpPr>
            <p:nvPr/>
          </p:nvCxnSpPr>
          <p:spPr>
            <a:xfrm flipV="1">
              <a:off x="4589649" y="3410000"/>
              <a:ext cx="408403" cy="1397760"/>
            </a:xfrm>
            <a:prstGeom prst="line">
              <a:avLst/>
            </a:prstGeom>
            <a:ln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endCxn id="36" idx="3"/>
            </p:cNvCxnSpPr>
            <p:nvPr/>
          </p:nvCxnSpPr>
          <p:spPr>
            <a:xfrm flipH="1" flipV="1">
              <a:off x="4200426" y="3410000"/>
              <a:ext cx="389223" cy="1397760"/>
            </a:xfrm>
            <a:prstGeom prst="line">
              <a:avLst/>
            </a:prstGeom>
            <a:ln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Овал 33"/>
            <p:cNvSpPr/>
            <p:nvPr/>
          </p:nvSpPr>
          <p:spPr>
            <a:xfrm>
              <a:off x="3928053" y="4038598"/>
              <a:ext cx="1292020" cy="124684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PT Sans"/>
              </a:endParaRPr>
            </a:p>
          </p:txBody>
        </p:sp>
        <p:sp>
          <p:nvSpPr>
            <p:cNvPr id="35" name="Скругленный прямоугольник 34"/>
            <p:cNvSpPr/>
            <p:nvPr/>
          </p:nvSpPr>
          <p:spPr>
            <a:xfrm>
              <a:off x="1148884" y="3908030"/>
              <a:ext cx="1982956" cy="610463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Передача </a:t>
              </a:r>
              <a:r>
                <a:rPr lang="en-US" sz="1400" dirty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MPLS-</a:t>
              </a:r>
              <a:r>
                <a:rPr lang="ru-RU" sz="1400" dirty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трафика Клиента</a:t>
              </a: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2217470" y="3104768"/>
              <a:ext cx="1982956" cy="610463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Создание виртуальных частных сетей связи</a:t>
              </a: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4998052" y="3104768"/>
              <a:ext cx="1982956" cy="610463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Организация виртуальных каналов </a:t>
              </a:r>
              <a:r>
                <a:rPr lang="en-US" sz="1400" dirty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Ethernet</a:t>
              </a:r>
              <a:endParaRPr lang="ru-RU" sz="1400" dirty="0">
                <a:solidFill>
                  <a:srgbClr val="4A4A4A"/>
                </a:solidFill>
                <a:latin typeface="PT Sans"/>
                <a:cs typeface="Arial" pitchFamily="34" charset="0"/>
              </a:endParaRPr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>
              <a:off x="5973420" y="3867508"/>
              <a:ext cx="1982956" cy="610463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Управляемая частная сеть поверх Интернета</a:t>
              </a:r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3598171" y="2205038"/>
              <a:ext cx="1982956" cy="610463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Аренда цифровых каналов</a:t>
              </a:r>
            </a:p>
          </p:txBody>
        </p:sp>
        <p:pic>
          <p:nvPicPr>
            <p:cNvPr id="40" name="Picture 2" descr="http://www.ttk.ru/img/icon-serv-1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910404" y="4014144"/>
              <a:ext cx="1323192" cy="1323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" name="Пятиугольник 40"/>
          <p:cNvSpPr/>
          <p:nvPr/>
        </p:nvSpPr>
        <p:spPr>
          <a:xfrm>
            <a:off x="0" y="5345991"/>
            <a:ext cx="8244407" cy="612000"/>
          </a:xfrm>
          <a:prstGeom prst="homePlate">
            <a:avLst>
              <a:gd name="adj" fmla="val 23334"/>
            </a:avLst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542925"/>
            <a:endParaRPr lang="en-US" sz="1400" b="1" dirty="0" smtClean="0">
              <a:latin typeface="PT Sans"/>
              <a:cs typeface="Arial" pitchFamily="34" charset="0"/>
            </a:endParaRPr>
          </a:p>
          <a:p>
            <a:pPr marL="542925"/>
            <a:r>
              <a:rPr lang="ru-RU" sz="1400" b="1" dirty="0" smtClean="0">
                <a:latin typeface="PT Sans"/>
                <a:cs typeface="Arial" pitchFamily="34" charset="0"/>
              </a:rPr>
              <a:t>ТТК </a:t>
            </a:r>
            <a:r>
              <a:rPr lang="ru-RU" sz="1400" b="1" dirty="0">
                <a:latin typeface="PT Sans"/>
                <a:cs typeface="Arial" pitchFamily="34" charset="0"/>
              </a:rPr>
              <a:t>организует корпоративные сети любой сложности </a:t>
            </a:r>
            <a:r>
              <a:rPr lang="en-US" sz="1400" b="1" dirty="0" smtClean="0">
                <a:latin typeface="PT Sans"/>
                <a:cs typeface="Arial" pitchFamily="34" charset="0"/>
              </a:rPr>
              <a:t>                                                    </a:t>
            </a:r>
            <a:r>
              <a:rPr lang="ru-RU" sz="1400" b="1" dirty="0" smtClean="0">
                <a:latin typeface="PT Sans"/>
                <a:cs typeface="Arial" pitchFamily="34" charset="0"/>
              </a:rPr>
              <a:t>на </a:t>
            </a:r>
            <a:r>
              <a:rPr lang="ru-RU" sz="1400" b="1" dirty="0">
                <a:latin typeface="PT Sans"/>
                <a:cs typeface="Arial" pitchFamily="34" charset="0"/>
              </a:rPr>
              <a:t>базе современных технологий</a:t>
            </a:r>
          </a:p>
          <a:p>
            <a:pPr marL="542925"/>
            <a:endParaRPr lang="ru-RU" sz="1400" b="1" dirty="0" smtClean="0">
              <a:latin typeface="PT Sans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T Sans"/>
              </a:rPr>
              <a:t>Организация доступа в интернет</a:t>
            </a:r>
            <a:endParaRPr lang="ru-RU" dirty="0">
              <a:latin typeface="PT San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1764105"/>
            <a:ext cx="50405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Гарантированная полоса на весь российский и международный сегмент сети Интернет, а не только на сети доступа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71758" y="3183360"/>
            <a:ext cx="24632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3038" indent="-173038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Скорости – до 100 Гбит/с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4110171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Широкое присутствие на глобальных площадках обмена Интернет трафиком в Европе и  Азии</a:t>
            </a:r>
          </a:p>
        </p:txBody>
      </p:sp>
      <p:sp>
        <p:nvSpPr>
          <p:cNvPr id="11" name="Дуга 10"/>
          <p:cNvSpPr/>
          <p:nvPr/>
        </p:nvSpPr>
        <p:spPr>
          <a:xfrm>
            <a:off x="-1692696" y="980728"/>
            <a:ext cx="5256584" cy="4464496"/>
          </a:xfrm>
          <a:prstGeom prst="arc">
            <a:avLst>
              <a:gd name="adj1" fmla="val 18235627"/>
              <a:gd name="adj2" fmla="val 3635870"/>
            </a:avLst>
          </a:prstGeom>
          <a:ln>
            <a:gradFill>
              <a:gsLst>
                <a:gs pos="0">
                  <a:srgbClr val="FFFFFF"/>
                </a:gs>
                <a:gs pos="17000">
                  <a:srgbClr val="B2B2B2"/>
                </a:gs>
                <a:gs pos="69000">
                  <a:srgbClr val="292929"/>
                </a:gs>
                <a:gs pos="100000">
                  <a:srgbClr val="777777"/>
                </a:gs>
              </a:gsLst>
              <a:lin ang="5400000" scaled="0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PT San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60444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1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3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187624" y="2502769"/>
            <a:ext cx="1368152" cy="1358279"/>
            <a:chOff x="1331760" y="2636912"/>
            <a:chExt cx="1080000" cy="1080000"/>
          </a:xfrm>
        </p:grpSpPr>
        <p:sp>
          <p:nvSpPr>
            <p:cNvPr id="12" name="Овал 11"/>
            <p:cNvSpPr/>
            <p:nvPr/>
          </p:nvSpPr>
          <p:spPr>
            <a:xfrm>
              <a:off x="1331760" y="2636912"/>
              <a:ext cx="1080000" cy="10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PT Sans"/>
              </a:endParaRPr>
            </a:p>
          </p:txBody>
        </p:sp>
        <p:pic>
          <p:nvPicPr>
            <p:cNvPr id="4098" name="Picture 2" descr="http://www.ttk.ru/img/icon-serv-1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768" y="2708920"/>
              <a:ext cx="923925" cy="923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Пятиугольник 14"/>
          <p:cNvSpPr/>
          <p:nvPr/>
        </p:nvSpPr>
        <p:spPr>
          <a:xfrm>
            <a:off x="-50" y="5229200"/>
            <a:ext cx="8475340" cy="612000"/>
          </a:xfrm>
          <a:prstGeom prst="homePlate">
            <a:avLst>
              <a:gd name="adj" fmla="val 23334"/>
            </a:avLst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542925"/>
            <a:r>
              <a:rPr lang="ru-RU" sz="1400" b="1" dirty="0" smtClean="0">
                <a:latin typeface="PT Sans"/>
                <a:cs typeface="Arial" pitchFamily="34" charset="0"/>
              </a:rPr>
              <a:t>ТТК занимает 34 место среди 500 крупнейших международных Интернет провайдеров    - </a:t>
            </a:r>
            <a:r>
              <a:rPr lang="ru-RU" sz="1400" b="1" dirty="0" err="1" smtClean="0">
                <a:latin typeface="PT Sans"/>
                <a:cs typeface="Arial" pitchFamily="34" charset="0"/>
              </a:rPr>
              <a:t>Global</a:t>
            </a:r>
            <a:r>
              <a:rPr lang="ru-RU" sz="1400" b="1" dirty="0" smtClean="0">
                <a:latin typeface="PT Sans"/>
                <a:cs typeface="Arial" pitchFamily="34" charset="0"/>
              </a:rPr>
              <a:t> </a:t>
            </a:r>
            <a:r>
              <a:rPr lang="ru-RU" sz="1400" b="1" dirty="0" err="1" smtClean="0">
                <a:latin typeface="PT Sans"/>
                <a:cs typeface="Arial" pitchFamily="34" charset="0"/>
              </a:rPr>
              <a:t>Internet</a:t>
            </a:r>
            <a:r>
              <a:rPr lang="ru-RU" sz="1400" b="1" dirty="0" smtClean="0">
                <a:latin typeface="PT Sans"/>
                <a:cs typeface="Arial" pitchFamily="34" charset="0"/>
              </a:rPr>
              <a:t> </a:t>
            </a:r>
            <a:r>
              <a:rPr lang="ru-RU" sz="1400" b="1" dirty="0" err="1" smtClean="0">
                <a:latin typeface="PT Sans"/>
                <a:cs typeface="Arial" pitchFamily="34" charset="0"/>
              </a:rPr>
              <a:t>Geography</a:t>
            </a:r>
            <a:r>
              <a:rPr lang="ru-RU" sz="1400" b="1" dirty="0" smtClean="0">
                <a:latin typeface="PT Sans"/>
                <a:cs typeface="Arial" pitchFamily="34" charset="0"/>
              </a:rPr>
              <a:t> 2012, </a:t>
            </a:r>
            <a:r>
              <a:rPr lang="ru-RU" sz="1400" b="1" dirty="0" err="1" smtClean="0">
                <a:latin typeface="PT Sans"/>
                <a:cs typeface="Arial" pitchFamily="34" charset="0"/>
              </a:rPr>
              <a:t>PriMetrica</a:t>
            </a:r>
            <a:endParaRPr lang="ru-RU" sz="1400" b="1" dirty="0" smtClean="0">
              <a:latin typeface="PT Sans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441434" y="1140736"/>
            <a:ext cx="3554502" cy="4842396"/>
          </a:xfrm>
          <a:prstGeom prst="roundRect">
            <a:avLst>
              <a:gd name="adj" fmla="val 1963"/>
            </a:avLst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PT San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T Sans"/>
              </a:rPr>
              <a:t>Услуги по управлению клиентским оборудованием</a:t>
            </a:r>
            <a:endParaRPr lang="ru-RU" dirty="0">
              <a:latin typeface="PT Sans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976752" y="1157708"/>
            <a:ext cx="3627696" cy="4842396"/>
          </a:xfrm>
          <a:prstGeom prst="roundRect">
            <a:avLst>
              <a:gd name="adj" fmla="val 1963"/>
            </a:avLst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PT Sans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1560" y="1251416"/>
            <a:ext cx="3284745" cy="969440"/>
          </a:xfrm>
          <a:prstGeom prst="roundRect">
            <a:avLst/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defTabSz="311150">
              <a:lnSpc>
                <a:spcPct val="90000"/>
              </a:lnSpc>
            </a:pPr>
            <a:r>
              <a:rPr lang="ru-RU" sz="1600" b="1" dirty="0" smtClean="0">
                <a:latin typeface="PT Sans"/>
                <a:cs typeface="Arial" pitchFamily="34" charset="0"/>
              </a:rPr>
              <a:t>Комплексное решение по обслуживанию клиентского оборудования (маршрутизаторов)</a:t>
            </a:r>
          </a:p>
        </p:txBody>
      </p:sp>
      <p:grpSp>
        <p:nvGrpSpPr>
          <p:cNvPr id="25" name="Группа 10"/>
          <p:cNvGrpSpPr/>
          <p:nvPr/>
        </p:nvGrpSpPr>
        <p:grpSpPr>
          <a:xfrm>
            <a:off x="683568" y="2508960"/>
            <a:ext cx="3144677" cy="648000"/>
            <a:chOff x="1855663" y="1727832"/>
            <a:chExt cx="1216669" cy="608334"/>
          </a:xfrm>
          <a:solidFill>
            <a:srgbClr val="92D050"/>
          </a:solidFill>
        </p:grpSpPr>
        <p:sp>
          <p:nvSpPr>
            <p:cNvPr id="26" name="Прямоугольник 26"/>
            <p:cNvSpPr/>
            <p:nvPr/>
          </p:nvSpPr>
          <p:spPr>
            <a:xfrm>
              <a:off x="1855663" y="1727832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27" name="Прямоугольник 27"/>
            <p:cNvSpPr/>
            <p:nvPr/>
          </p:nvSpPr>
          <p:spPr>
            <a:xfrm>
              <a:off x="1855663" y="1727832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lvl="0" algn="ctr" defTabSz="400050">
                <a:lnSpc>
                  <a:spcPct val="90000"/>
                </a:lnSpc>
              </a:pPr>
              <a:r>
                <a:rPr lang="ru-RU" sz="1400" dirty="0" smtClean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Поставка и конфигурирование оборудования под требования Клиента</a:t>
              </a:r>
            </a:p>
          </p:txBody>
        </p:sp>
      </p:grpSp>
      <p:grpSp>
        <p:nvGrpSpPr>
          <p:cNvPr id="28" name="Группа 11"/>
          <p:cNvGrpSpPr/>
          <p:nvPr/>
        </p:nvGrpSpPr>
        <p:grpSpPr>
          <a:xfrm>
            <a:off x="683568" y="3303198"/>
            <a:ext cx="3144677" cy="812420"/>
            <a:chOff x="1855663" y="2591668"/>
            <a:chExt cx="1216669" cy="608335"/>
          </a:xfrm>
          <a:solidFill>
            <a:srgbClr val="92D050"/>
          </a:solidFill>
        </p:grpSpPr>
        <p:sp>
          <p:nvSpPr>
            <p:cNvPr id="29" name="Прямоугольник 24"/>
            <p:cNvSpPr/>
            <p:nvPr/>
          </p:nvSpPr>
          <p:spPr>
            <a:xfrm>
              <a:off x="1855663" y="2591668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0" name="Прямоугольник 25"/>
            <p:cNvSpPr/>
            <p:nvPr/>
          </p:nvSpPr>
          <p:spPr>
            <a:xfrm>
              <a:off x="1855663" y="2591669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lvl="0" algn="ctr" defTabSz="400050">
                <a:lnSpc>
                  <a:spcPct val="90000"/>
                </a:lnSpc>
              </a:pPr>
              <a:r>
                <a:rPr lang="ru-RU" sz="1400" dirty="0" smtClean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Обнаружение, локализация, диагностика и устранение возникших неисправностей на сети в короткие сроки</a:t>
              </a:r>
            </a:p>
          </p:txBody>
        </p:sp>
      </p:grpSp>
      <p:grpSp>
        <p:nvGrpSpPr>
          <p:cNvPr id="31" name="Группа 12"/>
          <p:cNvGrpSpPr/>
          <p:nvPr/>
        </p:nvGrpSpPr>
        <p:grpSpPr>
          <a:xfrm>
            <a:off x="683568" y="4308378"/>
            <a:ext cx="3144677" cy="648000"/>
            <a:chOff x="1855663" y="3455503"/>
            <a:chExt cx="1216669" cy="608334"/>
          </a:xfrm>
          <a:solidFill>
            <a:srgbClr val="92D050"/>
          </a:solidFill>
        </p:grpSpPr>
        <p:sp>
          <p:nvSpPr>
            <p:cNvPr id="32" name="Прямоугольник 22"/>
            <p:cNvSpPr/>
            <p:nvPr/>
          </p:nvSpPr>
          <p:spPr>
            <a:xfrm>
              <a:off x="1855663" y="345550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3" name="Прямоугольник 23"/>
            <p:cNvSpPr/>
            <p:nvPr/>
          </p:nvSpPr>
          <p:spPr>
            <a:xfrm>
              <a:off x="1855663" y="345550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 smtClean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Выезд специалиста службы технической поддержки  для устранения неисправности</a:t>
              </a:r>
            </a:p>
          </p:txBody>
        </p:sp>
      </p:grpSp>
      <p:grpSp>
        <p:nvGrpSpPr>
          <p:cNvPr id="34" name="Группа 13"/>
          <p:cNvGrpSpPr/>
          <p:nvPr/>
        </p:nvGrpSpPr>
        <p:grpSpPr>
          <a:xfrm>
            <a:off x="5120768" y="1251416"/>
            <a:ext cx="3339664" cy="969440"/>
            <a:chOff x="2975997" y="879874"/>
            <a:chExt cx="1216669" cy="576579"/>
          </a:xfrm>
          <a:solidFill>
            <a:srgbClr val="00B050"/>
          </a:solidFill>
        </p:grpSpPr>
        <p:sp>
          <p:nvSpPr>
            <p:cNvPr id="35" name="Прямоугольник 20"/>
            <p:cNvSpPr/>
            <p:nvPr/>
          </p:nvSpPr>
          <p:spPr>
            <a:xfrm>
              <a:off x="2975997" y="879874"/>
              <a:ext cx="1216669" cy="576579"/>
            </a:xfrm>
            <a:prstGeom prst="roundRect">
              <a:avLst/>
            </a:prstGeom>
            <a:gradFill>
              <a:gsLst>
                <a:gs pos="0">
                  <a:srgbClr val="C20412"/>
                </a:gs>
                <a:gs pos="80000">
                  <a:srgbClr val="FA0C1D"/>
                </a:gs>
                <a:gs pos="100000">
                  <a:srgbClr val="FF0719"/>
                </a:gs>
              </a:gsLst>
            </a:gra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</p:sp>
        <p:sp>
          <p:nvSpPr>
            <p:cNvPr id="36" name="Прямоугольник 21"/>
            <p:cNvSpPr/>
            <p:nvPr/>
          </p:nvSpPr>
          <p:spPr>
            <a:xfrm>
              <a:off x="2975997" y="879874"/>
              <a:ext cx="1216669" cy="576579"/>
            </a:xfrm>
            <a:prstGeom prst="roundRect">
              <a:avLst/>
            </a:prstGeom>
            <a:gradFill>
              <a:gsLst>
                <a:gs pos="0">
                  <a:srgbClr val="C20412"/>
                </a:gs>
                <a:gs pos="80000">
                  <a:srgbClr val="FA0C1D"/>
                </a:gs>
                <a:gs pos="100000">
                  <a:srgbClr val="FF0719"/>
                </a:gs>
              </a:gsLst>
            </a:gra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pPr algn="ctr" defTabSz="311150">
                <a:lnSpc>
                  <a:spcPct val="90000"/>
                </a:lnSpc>
              </a:pPr>
              <a:r>
                <a:rPr lang="ru-RU" sz="1600" b="1" dirty="0" smtClean="0">
                  <a:latin typeface="PT Sans"/>
                  <a:cs typeface="Arial" pitchFamily="34" charset="0"/>
                </a:rPr>
                <a:t>Результат</a:t>
              </a:r>
              <a:endParaRPr lang="ru-RU" sz="1600" b="1" dirty="0">
                <a:latin typeface="PT Sans"/>
                <a:cs typeface="Arial" pitchFamily="34" charset="0"/>
              </a:endParaRPr>
            </a:p>
          </p:txBody>
        </p:sp>
      </p:grpSp>
      <p:grpSp>
        <p:nvGrpSpPr>
          <p:cNvPr id="40" name="Группа 15"/>
          <p:cNvGrpSpPr/>
          <p:nvPr/>
        </p:nvGrpSpPr>
        <p:grpSpPr>
          <a:xfrm>
            <a:off x="5193024" y="3426440"/>
            <a:ext cx="3132000" cy="648000"/>
            <a:chOff x="3327834" y="2559913"/>
            <a:chExt cx="1216669" cy="608334"/>
          </a:xfrm>
          <a:solidFill>
            <a:srgbClr val="92D050"/>
          </a:solidFill>
        </p:grpSpPr>
        <p:sp>
          <p:nvSpPr>
            <p:cNvPr id="41" name="Прямоугольник 16"/>
            <p:cNvSpPr/>
            <p:nvPr/>
          </p:nvSpPr>
          <p:spPr>
            <a:xfrm>
              <a:off x="3327834" y="255991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42" name="Прямоугольник 17"/>
            <p:cNvSpPr/>
            <p:nvPr/>
          </p:nvSpPr>
          <p:spPr>
            <a:xfrm>
              <a:off x="3327834" y="255991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 smtClean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Обслуживание корпоративной сети через «одно окно»</a:t>
              </a:r>
            </a:p>
          </p:txBody>
        </p:sp>
      </p:grpSp>
      <p:grpSp>
        <p:nvGrpSpPr>
          <p:cNvPr id="43" name="Группа 12"/>
          <p:cNvGrpSpPr/>
          <p:nvPr/>
        </p:nvGrpSpPr>
        <p:grpSpPr>
          <a:xfrm>
            <a:off x="683568" y="5208088"/>
            <a:ext cx="3144677" cy="648000"/>
            <a:chOff x="1855663" y="3455503"/>
            <a:chExt cx="1216669" cy="608334"/>
          </a:xfrm>
          <a:solidFill>
            <a:srgbClr val="92D050"/>
          </a:solidFill>
        </p:grpSpPr>
        <p:sp>
          <p:nvSpPr>
            <p:cNvPr id="44" name="Прямоугольник 22"/>
            <p:cNvSpPr/>
            <p:nvPr/>
          </p:nvSpPr>
          <p:spPr>
            <a:xfrm>
              <a:off x="1855663" y="345550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45" name="Прямоугольник 23"/>
            <p:cNvSpPr/>
            <p:nvPr/>
          </p:nvSpPr>
          <p:spPr>
            <a:xfrm>
              <a:off x="1855663" y="345550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 smtClean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Гарантии на все установленное оборудование и встроенное программное обеспечение</a:t>
              </a:r>
            </a:p>
          </p:txBody>
        </p:sp>
      </p:grpSp>
      <p:sp>
        <p:nvSpPr>
          <p:cNvPr id="49" name="Стрелка вправо 48"/>
          <p:cNvSpPr>
            <a:spLocks noChangeAspect="1"/>
          </p:cNvSpPr>
          <p:nvPr/>
        </p:nvSpPr>
        <p:spPr>
          <a:xfrm>
            <a:off x="4280200" y="1392824"/>
            <a:ext cx="564213" cy="540000"/>
          </a:xfrm>
          <a:prstGeom prst="rightArrow">
            <a:avLst>
              <a:gd name="adj1" fmla="val 60973"/>
              <a:gd name="adj2" fmla="val 50000"/>
            </a:avLst>
          </a:prstGeom>
          <a:gradFill flip="none" rotWithShape="1">
            <a:gsLst>
              <a:gs pos="0">
                <a:srgbClr val="CBCBCB"/>
              </a:gs>
              <a:gs pos="86000">
                <a:srgbClr val="F1F1F1">
                  <a:alpha val="56000"/>
                </a:srgbClr>
              </a:gs>
              <a:gs pos="13000">
                <a:srgbClr val="5F5F5F"/>
              </a:gs>
              <a:gs pos="21001">
                <a:srgbClr val="5F5F5F"/>
              </a:gs>
              <a:gs pos="72000">
                <a:srgbClr val="EDEDED"/>
              </a:gs>
              <a:gs pos="100000">
                <a:srgbClr val="FFFFFF">
                  <a:alpha val="0"/>
                </a:srgbClr>
              </a:gs>
            </a:gsLst>
            <a:lin ang="10800000" scaled="0"/>
            <a:tileRect/>
          </a:gradFill>
          <a:ln>
            <a:noFill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2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ru-RU" sz="2000" dirty="0">
              <a:solidFill>
                <a:schemeClr val="bg1"/>
              </a:solidFill>
              <a:latin typeface="PT Sans"/>
              <a:ea typeface="ヒラギノ角ゴ Pro W3" charset="-128"/>
            </a:endParaRPr>
          </a:p>
        </p:txBody>
      </p:sp>
      <p:grpSp>
        <p:nvGrpSpPr>
          <p:cNvPr id="50" name="Группа 15"/>
          <p:cNvGrpSpPr/>
          <p:nvPr/>
        </p:nvGrpSpPr>
        <p:grpSpPr>
          <a:xfrm>
            <a:off x="5192776" y="2508960"/>
            <a:ext cx="3132000" cy="648000"/>
            <a:chOff x="3327834" y="2559913"/>
            <a:chExt cx="1216669" cy="608334"/>
          </a:xfrm>
          <a:solidFill>
            <a:srgbClr val="92D050"/>
          </a:solidFill>
        </p:grpSpPr>
        <p:sp>
          <p:nvSpPr>
            <p:cNvPr id="51" name="Прямоугольник 16"/>
            <p:cNvSpPr/>
            <p:nvPr/>
          </p:nvSpPr>
          <p:spPr>
            <a:xfrm>
              <a:off x="3327834" y="255991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52" name="Прямоугольник 17"/>
            <p:cNvSpPr/>
            <p:nvPr/>
          </p:nvSpPr>
          <p:spPr>
            <a:xfrm>
              <a:off x="3327834" y="255991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lvl="0" algn="ctr" defTabSz="4000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 dirty="0" err="1" smtClean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Аутсорсинг</a:t>
              </a:r>
              <a:r>
                <a:rPr lang="ru-RU" sz="1400" dirty="0" smtClean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 клиентского фрагмента IP VPN – оптимизация бизнес процессов и затрат Корпорации</a:t>
              </a:r>
            </a:p>
          </p:txBody>
        </p:sp>
      </p:grpSp>
      <p:grpSp>
        <p:nvGrpSpPr>
          <p:cNvPr id="54" name="Группа 15"/>
          <p:cNvGrpSpPr/>
          <p:nvPr/>
        </p:nvGrpSpPr>
        <p:grpSpPr>
          <a:xfrm>
            <a:off x="5189496" y="4343920"/>
            <a:ext cx="3132000" cy="1080000"/>
            <a:chOff x="3327834" y="2559913"/>
            <a:chExt cx="1216669" cy="608334"/>
          </a:xfrm>
          <a:solidFill>
            <a:srgbClr val="92D050"/>
          </a:solidFill>
        </p:grpSpPr>
        <p:sp>
          <p:nvSpPr>
            <p:cNvPr id="55" name="Прямоугольник 16"/>
            <p:cNvSpPr/>
            <p:nvPr/>
          </p:nvSpPr>
          <p:spPr>
            <a:xfrm>
              <a:off x="3327834" y="255991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56" name="Прямоугольник 17"/>
            <p:cNvSpPr/>
            <p:nvPr/>
          </p:nvSpPr>
          <p:spPr>
            <a:xfrm>
              <a:off x="3327834" y="2559913"/>
              <a:ext cx="1216669" cy="6083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2000" rIns="0" rtlCol="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1400" dirty="0" smtClean="0">
                  <a:solidFill>
                    <a:srgbClr val="4A4A4A"/>
                  </a:solidFill>
                  <a:latin typeface="PT Sans"/>
                  <a:cs typeface="Arial" pitchFamily="34" charset="0"/>
                </a:rPr>
                <a:t>Корректная и надежная работа сегмента клиентской сети за счет управления и мониторинга оборудования</a:t>
              </a:r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60444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1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4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ятиугольник 17"/>
          <p:cNvSpPr/>
          <p:nvPr/>
        </p:nvSpPr>
        <p:spPr>
          <a:xfrm rot="10800000" flipH="1">
            <a:off x="179512" y="2471410"/>
            <a:ext cx="4243500" cy="2823952"/>
          </a:xfrm>
          <a:prstGeom prst="homePlate">
            <a:avLst>
              <a:gd name="adj" fmla="val 22683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0"/>
          </a:gradFill>
          <a:ln cmpd="sng">
            <a:gradFill>
              <a:gsLst>
                <a:gs pos="0">
                  <a:srgbClr val="C20412"/>
                </a:gs>
                <a:gs pos="76000">
                  <a:srgbClr val="FA0C1D"/>
                </a:gs>
                <a:gs pos="100000">
                  <a:srgbClr val="FF0742">
                    <a:alpha val="0"/>
                  </a:srgbClr>
                </a:gs>
              </a:gsLst>
              <a:lin ang="10800000" scaled="0"/>
            </a:gradFill>
          </a:ln>
        </p:spPr>
      </p:sp>
      <p:sp>
        <p:nvSpPr>
          <p:cNvPr id="17" name="Пятиугольник 16"/>
          <p:cNvSpPr/>
          <p:nvPr/>
        </p:nvSpPr>
        <p:spPr>
          <a:xfrm rot="10800000">
            <a:off x="4716008" y="2455769"/>
            <a:ext cx="4172332" cy="2823952"/>
          </a:xfrm>
          <a:prstGeom prst="homePlate">
            <a:avLst>
              <a:gd name="adj" fmla="val 22683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0"/>
          </a:gradFill>
          <a:ln cmpd="sng">
            <a:gradFill>
              <a:gsLst>
                <a:gs pos="0">
                  <a:srgbClr val="C20412"/>
                </a:gs>
                <a:gs pos="76000">
                  <a:srgbClr val="FA0C1D"/>
                </a:gs>
                <a:gs pos="100000">
                  <a:srgbClr val="FF0742">
                    <a:alpha val="0"/>
                  </a:srgbClr>
                </a:gs>
              </a:gsLst>
              <a:lin ang="10800000" scaled="0"/>
            </a:gradFill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136" y="274638"/>
            <a:ext cx="8229600" cy="582612"/>
          </a:xfrm>
        </p:spPr>
        <p:txBody>
          <a:bodyPr/>
          <a:lstStyle/>
          <a:p>
            <a:r>
              <a:rPr lang="ru-RU" dirty="0" smtClean="0">
                <a:latin typeface="PT Sans"/>
              </a:rPr>
              <a:t>Сквозной контроль параметров качества корпоративной сети</a:t>
            </a:r>
            <a:endParaRPr lang="ru-RU" dirty="0">
              <a:latin typeface="PT San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772" y="2626459"/>
            <a:ext cx="31861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Система контроля параметров качества (задержка, процент потерь </a:t>
            </a:r>
            <a:r>
              <a:rPr lang="en-US" sz="1400" dirty="0" smtClean="0">
                <a:solidFill>
                  <a:srgbClr val="4A4A4A"/>
                </a:solidFill>
                <a:latin typeface="PT Sans"/>
              </a:rPr>
              <a:t>IP </a:t>
            </a:r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пакетов</a:t>
            </a:r>
            <a:r>
              <a:rPr lang="en-US" sz="1400" dirty="0" smtClean="0">
                <a:solidFill>
                  <a:srgbClr val="4A4A4A"/>
                </a:solidFill>
                <a:latin typeface="PT Sans"/>
              </a:rPr>
              <a:t>, jitter)</a:t>
            </a:r>
            <a:r>
              <a:rPr lang="ru-RU" sz="1400" dirty="0">
                <a:solidFill>
                  <a:srgbClr val="4A4A4A"/>
                </a:solidFill>
                <a:latin typeface="PT Sans"/>
              </a:rPr>
              <a:t> до </a:t>
            </a:r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клиентского </a:t>
            </a:r>
            <a:r>
              <a:rPr lang="ru-RU" sz="1400" dirty="0">
                <a:solidFill>
                  <a:srgbClr val="4A4A4A"/>
                </a:solidFill>
                <a:latin typeface="PT Sans"/>
              </a:rPr>
              <a:t>оборудования </a:t>
            </a:r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включительно</a:t>
            </a:r>
          </a:p>
          <a:p>
            <a:pPr algn="r"/>
            <a:endParaRPr lang="ru-RU" sz="1400" dirty="0">
              <a:solidFill>
                <a:srgbClr val="4A4A4A"/>
              </a:solidFill>
              <a:latin typeface="PT Sans"/>
            </a:endParaRPr>
          </a:p>
          <a:p>
            <a:pPr algn="r"/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Централизованный мониторинг и управление отчетами </a:t>
            </a:r>
            <a:r>
              <a:rPr lang="en-US" sz="1400" dirty="0" smtClean="0">
                <a:solidFill>
                  <a:srgbClr val="4A4A4A"/>
                </a:solidFill>
                <a:latin typeface="PT Sans"/>
              </a:rPr>
              <a:t>SLA</a:t>
            </a:r>
            <a:endParaRPr lang="ru-RU" sz="1400" dirty="0">
              <a:solidFill>
                <a:srgbClr val="4A4A4A"/>
              </a:solidFill>
              <a:latin typeface="PT San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8032" y="4314001"/>
            <a:ext cx="31318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Индивидуальный подход к каждому Клиенту при определении параметров </a:t>
            </a:r>
            <a:r>
              <a:rPr lang="en-US" sz="1400" dirty="0" smtClean="0">
                <a:solidFill>
                  <a:srgbClr val="4A4A4A"/>
                </a:solidFill>
                <a:latin typeface="PT Sans"/>
              </a:rPr>
              <a:t>SLA.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2780928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Сквозной контроль параметров корпоративной сети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96136" y="4168244"/>
            <a:ext cx="26642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Денежные компенсации в случае, если эти параметры не выдерживаются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660232" y="1844824"/>
            <a:ext cx="1192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PT Sans"/>
              </a:rPr>
              <a:t>Результат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59632" y="1844824"/>
            <a:ext cx="9925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PT Sans"/>
              </a:rPr>
              <a:t>Методы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60444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1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5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852080" y="3141128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PT Sans"/>
            </a:endParaRPr>
          </a:p>
        </p:txBody>
      </p:sp>
      <p:pic>
        <p:nvPicPr>
          <p:cNvPr id="11266" name="Picture 2" descr="http://www.ttk.ru/img/icon-serv-1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37" y="3426678"/>
            <a:ext cx="9239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5870156" y="3599518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4A4A4A"/>
                </a:solidFill>
                <a:latin typeface="PT Sans"/>
              </a:rPr>
              <a:t>Информированность клиента  о работе сети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1481008" y="1707592"/>
            <a:ext cx="858744" cy="122423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2339752" y="1707592"/>
            <a:ext cx="41356" cy="122423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339752" y="1707592"/>
            <a:ext cx="938792" cy="122423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T Sans"/>
              </a:rPr>
              <a:t>Удаленный доступ к ресурсам </a:t>
            </a:r>
            <a:r>
              <a:rPr lang="en-US" dirty="0" smtClean="0">
                <a:latin typeface="PT Sans"/>
              </a:rPr>
              <a:t/>
            </a:r>
            <a:br>
              <a:rPr lang="en-US" dirty="0" smtClean="0">
                <a:latin typeface="PT Sans"/>
              </a:rPr>
            </a:br>
            <a:r>
              <a:rPr lang="ru-RU" dirty="0" smtClean="0">
                <a:latin typeface="PT Sans"/>
              </a:rPr>
              <a:t>корпоративной сети</a:t>
            </a:r>
            <a:endParaRPr lang="ru-RU" dirty="0">
              <a:latin typeface="PT Sans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475656" y="2355760"/>
            <a:ext cx="1872208" cy="1152128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PT Sans"/>
              </a:rPr>
              <a:t>Internet</a:t>
            </a:r>
            <a:endParaRPr lang="ru-RU" dirty="0">
              <a:solidFill>
                <a:schemeClr val="tx1"/>
              </a:solidFill>
              <a:latin typeface="PT Sans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089520" y="1707688"/>
            <a:ext cx="853392" cy="122423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6942912" y="1707688"/>
            <a:ext cx="46708" cy="122423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942912" y="1707688"/>
            <a:ext cx="944144" cy="122423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6228184" y="2643792"/>
            <a:ext cx="1512168" cy="504056"/>
          </a:xfrm>
          <a:prstGeom prst="roundRect">
            <a:avLst/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 defTabSz="311150">
              <a:lnSpc>
                <a:spcPct val="90000"/>
              </a:lnSpc>
            </a:pPr>
            <a:r>
              <a:rPr lang="en-US" sz="1600" b="1" dirty="0" smtClean="0">
                <a:latin typeface="PT Sans"/>
                <a:cs typeface="Arial" pitchFamily="34" charset="0"/>
              </a:rPr>
              <a:t>IP VPN</a:t>
            </a:r>
            <a:endParaRPr lang="ru-RU" sz="1600" b="1" dirty="0">
              <a:latin typeface="PT Sans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59632" y="3645024"/>
            <a:ext cx="2304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Организация безопасного взаимодействия удаленных пользователей Клиента с </a:t>
            </a:r>
            <a:r>
              <a:rPr lang="en-US" sz="1200" dirty="0" smtClean="0">
                <a:solidFill>
                  <a:srgbClr val="4A4A4A"/>
                </a:solidFill>
                <a:latin typeface="PT Sans"/>
              </a:rPr>
              <a:t>IP VPN </a:t>
            </a: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через публичный Интернет  (фиксированный, мобильный)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796136" y="3645024"/>
            <a:ext cx="2448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Абонент получает доступ к IP VPN  и в соответствии со своими правами может воспользоваться услугами электронной почты, базами данных и документов, приложениями, функционирующими в IP VPN.</a:t>
            </a:r>
          </a:p>
        </p:txBody>
      </p:sp>
      <p:pic>
        <p:nvPicPr>
          <p:cNvPr id="29" name="Picture 2" descr="P:\__Проекты\121 (БЗП)\mans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lum bright="-20000" contrast="40000"/>
          </a:blip>
          <a:srcRect t="-6373"/>
          <a:stretch>
            <a:fillRect/>
          </a:stretch>
        </p:blipFill>
        <p:spPr bwMode="auto">
          <a:xfrm>
            <a:off x="1265008" y="1340768"/>
            <a:ext cx="432000" cy="864000"/>
          </a:xfrm>
          <a:prstGeom prst="rect">
            <a:avLst/>
          </a:prstGeom>
          <a:noFill/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2093264" y="1340768"/>
            <a:ext cx="575688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 descr="P:\__Проекты\121 (БЗП)\mans.png"/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3065208" y="1340768"/>
            <a:ext cx="426672" cy="864000"/>
          </a:xfrm>
          <a:prstGeom prst="rect">
            <a:avLst/>
          </a:prstGeom>
          <a:noFill/>
        </p:spPr>
      </p:pic>
      <p:pic>
        <p:nvPicPr>
          <p:cNvPr id="32" name="Picture 2" descr="P:\__Проекты\121 (БЗП)\mans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lum bright="-20000" contrast="40000"/>
          </a:blip>
          <a:srcRect t="-6373"/>
          <a:stretch>
            <a:fillRect/>
          </a:stretch>
        </p:blipFill>
        <p:spPr bwMode="auto">
          <a:xfrm>
            <a:off x="5873520" y="1340864"/>
            <a:ext cx="432000" cy="864000"/>
          </a:xfrm>
          <a:prstGeom prst="rect">
            <a:avLst/>
          </a:prstGeom>
          <a:noFill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6701776" y="1340864"/>
            <a:ext cx="575688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2" descr="P:\__Проекты\121 (БЗП)\mans.png"/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7673720" y="1340864"/>
            <a:ext cx="426672" cy="864000"/>
          </a:xfrm>
          <a:prstGeom prst="rect">
            <a:avLst/>
          </a:prstGeom>
          <a:noFill/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60444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1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6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43608" y="1196752"/>
            <a:ext cx="2592288" cy="2376264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PT Sans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652120" y="1196752"/>
            <a:ext cx="2592288" cy="2376264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PT Sans"/>
            </a:endParaRPr>
          </a:p>
        </p:txBody>
      </p:sp>
      <p:sp>
        <p:nvSpPr>
          <p:cNvPr id="35" name="Стрелка вправо 34"/>
          <p:cNvSpPr>
            <a:spLocks noChangeAspect="1"/>
          </p:cNvSpPr>
          <p:nvPr/>
        </p:nvSpPr>
        <p:spPr>
          <a:xfrm>
            <a:off x="4427984" y="2312936"/>
            <a:ext cx="564213" cy="540000"/>
          </a:xfrm>
          <a:prstGeom prst="rightArrow">
            <a:avLst>
              <a:gd name="adj1" fmla="val 60973"/>
              <a:gd name="adj2" fmla="val 50000"/>
            </a:avLst>
          </a:prstGeom>
          <a:gradFill flip="none" rotWithShape="1">
            <a:gsLst>
              <a:gs pos="0">
                <a:srgbClr val="CBCBCB"/>
              </a:gs>
              <a:gs pos="86000">
                <a:srgbClr val="F1F1F1">
                  <a:alpha val="56000"/>
                </a:srgbClr>
              </a:gs>
              <a:gs pos="13000">
                <a:srgbClr val="5F5F5F"/>
              </a:gs>
              <a:gs pos="21001">
                <a:srgbClr val="5F5F5F"/>
              </a:gs>
              <a:gs pos="72000">
                <a:srgbClr val="EDEDED"/>
              </a:gs>
              <a:gs pos="100000">
                <a:srgbClr val="FFFFFF">
                  <a:alpha val="0"/>
                </a:srgbClr>
              </a:gs>
            </a:gsLst>
            <a:lin ang="10800000" scaled="0"/>
            <a:tileRect/>
          </a:gradFill>
          <a:ln>
            <a:noFill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2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ru-RU" sz="2000" dirty="0">
              <a:solidFill>
                <a:schemeClr val="bg1"/>
              </a:solidFill>
              <a:latin typeface="PT Sans"/>
              <a:ea typeface="ヒラギノ角ゴ Pro W3" charset="-128"/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0" y="5229200"/>
            <a:ext cx="8494018" cy="612000"/>
          </a:xfrm>
          <a:prstGeom prst="homePlate">
            <a:avLst>
              <a:gd name="adj" fmla="val 23334"/>
            </a:avLst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542925"/>
            <a:endParaRPr lang="en-US" sz="1400" b="1" dirty="0" smtClean="0">
              <a:latin typeface="PT Sans"/>
              <a:cs typeface="Arial" pitchFamily="34" charset="0"/>
            </a:endParaRPr>
          </a:p>
          <a:p>
            <a:pPr marL="542925"/>
            <a:r>
              <a:rPr lang="ru-RU" sz="1400" b="1" dirty="0" smtClean="0">
                <a:latin typeface="PT Sans"/>
                <a:cs typeface="Arial" pitchFamily="34" charset="0"/>
              </a:rPr>
              <a:t>Сотрудники </a:t>
            </a:r>
            <a:r>
              <a:rPr lang="ru-RU" sz="1400" b="1" dirty="0">
                <a:latin typeface="PT Sans"/>
                <a:cs typeface="Arial" pitchFamily="34" charset="0"/>
              </a:rPr>
              <a:t>Клиента обеспечены безопасным доступом к ресурсам корпоративной </a:t>
            </a:r>
            <a:r>
              <a:rPr lang="en-US" sz="1400" b="1" dirty="0" smtClean="0">
                <a:latin typeface="PT Sans"/>
                <a:cs typeface="Arial" pitchFamily="34" charset="0"/>
              </a:rPr>
              <a:t> </a:t>
            </a:r>
            <a:r>
              <a:rPr lang="ru-RU" sz="1400" b="1" dirty="0" smtClean="0">
                <a:latin typeface="PT Sans"/>
                <a:cs typeface="Arial" pitchFamily="34" charset="0"/>
              </a:rPr>
              <a:t>сети </a:t>
            </a:r>
            <a:r>
              <a:rPr lang="ru-RU" sz="1400" b="1" dirty="0">
                <a:latin typeface="PT Sans"/>
                <a:cs typeface="Arial" pitchFamily="34" charset="0"/>
              </a:rPr>
              <a:t>в любом месте, где есть выход в Интернет</a:t>
            </a:r>
          </a:p>
          <a:p>
            <a:pPr marL="542925"/>
            <a:endParaRPr lang="ru-RU" sz="1400" b="1" dirty="0" smtClean="0">
              <a:latin typeface="PT Sans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>
            <a:stCxn id="15" idx="1"/>
            <a:endCxn id="8" idx="3"/>
          </p:cNvCxnSpPr>
          <p:nvPr/>
        </p:nvCxnSpPr>
        <p:spPr>
          <a:xfrm flipH="1" flipV="1">
            <a:off x="3170580" y="1862024"/>
            <a:ext cx="2553548" cy="1848839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T Sans"/>
              </a:rPr>
              <a:t>Голосовые услуги</a:t>
            </a:r>
            <a:endParaRPr lang="ru-RU" dirty="0">
              <a:latin typeface="PT Sans"/>
            </a:endParaRPr>
          </a:p>
        </p:txBody>
      </p:sp>
      <p:cxnSp>
        <p:nvCxnSpPr>
          <p:cNvPr id="6" name="Прямая соединительная линия 5"/>
          <p:cNvCxnSpPr>
            <a:stCxn id="12" idx="1"/>
            <a:endCxn id="9" idx="3"/>
          </p:cNvCxnSpPr>
          <p:nvPr/>
        </p:nvCxnSpPr>
        <p:spPr>
          <a:xfrm flipH="1">
            <a:off x="3170580" y="1862024"/>
            <a:ext cx="2553548" cy="1848839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115616" y="1484784"/>
            <a:ext cx="2054964" cy="75447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2000" rIns="0" rtlCol="0" anchor="ctr"/>
          <a:lstStyle/>
          <a:p>
            <a:pPr algn="ctr" defTabSz="400050">
              <a:lnSpc>
                <a:spcPct val="90000"/>
              </a:lnSpc>
              <a:defRPr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Местная    телефонная связь </a:t>
            </a:r>
            <a:endParaRPr lang="en-US" sz="1400" dirty="0" smtClean="0">
              <a:solidFill>
                <a:srgbClr val="4A4A4A"/>
              </a:solidFill>
              <a:latin typeface="PT Sans"/>
              <a:cs typeface="Arial" pitchFamily="34" charset="0"/>
            </a:endParaRPr>
          </a:p>
          <a:p>
            <a:pPr algn="ctr" defTabSz="400050">
              <a:lnSpc>
                <a:spcPct val="90000"/>
              </a:lnSpc>
              <a:defRPr/>
            </a:pPr>
            <a:r>
              <a:rPr lang="en-US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(</a:t>
            </a: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более 40 городов РФ</a:t>
            </a:r>
            <a:r>
              <a:rPr lang="en-US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)</a:t>
            </a:r>
            <a:endParaRPr lang="ru-RU" sz="1400" dirty="0" smtClean="0">
              <a:solidFill>
                <a:srgbClr val="4A4A4A"/>
              </a:solidFill>
              <a:latin typeface="PT Sans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15616" y="3344653"/>
            <a:ext cx="2054964" cy="73241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2000" rIns="0" rtlCol="0" anchor="ctr"/>
          <a:lstStyle/>
          <a:p>
            <a:pPr algn="ctr" defTabSz="400050">
              <a:lnSpc>
                <a:spcPct val="90000"/>
              </a:lnSpc>
              <a:defRPr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Внутризоновая телефонная связь </a:t>
            </a:r>
            <a:endParaRPr lang="en-US" sz="1400" dirty="0" smtClean="0">
              <a:solidFill>
                <a:srgbClr val="4A4A4A"/>
              </a:solidFill>
              <a:latin typeface="PT Sans"/>
              <a:cs typeface="Arial" pitchFamily="34" charset="0"/>
            </a:endParaRPr>
          </a:p>
          <a:p>
            <a:pPr algn="ctr" defTabSz="400050">
              <a:lnSpc>
                <a:spcPct val="90000"/>
              </a:lnSpc>
              <a:defRPr/>
            </a:pPr>
            <a:r>
              <a:rPr lang="en-US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(</a:t>
            </a: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18 регионов РФ)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24128" y="1484784"/>
            <a:ext cx="2304256" cy="75447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2000" rIns="0" rtlCol="0" anchor="ctr"/>
          <a:lstStyle/>
          <a:p>
            <a:pPr algn="ctr" defTabSz="400050">
              <a:lnSpc>
                <a:spcPct val="90000"/>
              </a:lnSpc>
              <a:defRPr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МГ/МН телефонная связь </a:t>
            </a:r>
          </a:p>
          <a:p>
            <a:pPr algn="ctr" defTabSz="400050">
              <a:lnSpc>
                <a:spcPct val="90000"/>
              </a:lnSpc>
              <a:defRPr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(на всей территории РФ)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24128" y="3344653"/>
            <a:ext cx="2304256" cy="73241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2000" rIns="0" rtlCol="0" anchor="ctr"/>
          <a:lstStyle/>
          <a:p>
            <a:pPr algn="ctr" defTabSz="400050">
              <a:lnSpc>
                <a:spcPct val="90000"/>
              </a:lnSpc>
              <a:defRPr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Услуги интеллектуальной сети связи 8-800 (на всей территории РФ)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60444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17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780072" y="2132856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PT Sans"/>
            </a:endParaRPr>
          </a:p>
        </p:txBody>
      </p:sp>
      <p:pic>
        <p:nvPicPr>
          <p:cNvPr id="8194" name="Picture 2" descr="http://www.ttk.ru/img/icon-serv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391" y="2420728"/>
            <a:ext cx="9239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1115616" y="4913292"/>
            <a:ext cx="73448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rgbClr val="4A4A4A"/>
                </a:solidFill>
                <a:latin typeface="PT Sans"/>
              </a:rPr>
              <a:t>Голосовой трафик передается без применения компрессии и искажений</a:t>
            </a:r>
          </a:p>
          <a:p>
            <a:pPr indent="180975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600" dirty="0" err="1" smtClean="0">
                <a:solidFill>
                  <a:srgbClr val="4A4A4A"/>
                </a:solidFill>
                <a:latin typeface="PT Sans"/>
              </a:rPr>
              <a:t>Терминирование</a:t>
            </a:r>
            <a:r>
              <a:rPr lang="ru-RU" sz="1600" dirty="0" smtClean="0">
                <a:solidFill>
                  <a:srgbClr val="4A4A4A"/>
                </a:solidFill>
                <a:latin typeface="PT Sans"/>
              </a:rPr>
              <a:t> трафика осуществляется через собственные сети и стыки с крупными российскими и зарубежными операторами</a:t>
            </a:r>
          </a:p>
          <a:p>
            <a:endParaRPr lang="ru-RU" dirty="0" smtClean="0">
              <a:solidFill>
                <a:srgbClr val="4A4A4A"/>
              </a:solidFill>
              <a:latin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31724" y="1699506"/>
            <a:ext cx="7916740" cy="4010000"/>
          </a:xfrm>
          <a:prstGeom prst="roundRect">
            <a:avLst>
              <a:gd name="adj" fmla="val 1970"/>
            </a:avLst>
          </a:prstGeom>
          <a:noFill/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PT San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T Sans"/>
              </a:rPr>
              <a:t>Наши клиенты</a:t>
            </a:r>
            <a:endParaRPr lang="ru-RU" dirty="0">
              <a:latin typeface="PT Sans"/>
            </a:endParaRPr>
          </a:p>
        </p:txBody>
      </p:sp>
      <p:cxnSp>
        <p:nvCxnSpPr>
          <p:cNvPr id="4" name="Прямая соединительная линия 3"/>
          <p:cNvCxnSpPr>
            <a:cxnSpLocks noChangeAspect="1"/>
          </p:cNvCxnSpPr>
          <p:nvPr/>
        </p:nvCxnSpPr>
        <p:spPr>
          <a:xfrm>
            <a:off x="0" y="6093296"/>
            <a:ext cx="9180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60444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22/24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pic>
        <p:nvPicPr>
          <p:cNvPr id="48130" name="Picture 2" descr="C:\Users\user\Desktop\втб.jpg"/>
          <p:cNvPicPr preferRelativeResize="0"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69951" y="2259970"/>
            <a:ext cx="1545177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40" name="Picture 12" descr="C:\Users\user\Desktop\сбер.jpg"/>
          <p:cNvPicPr preferRelativeResize="0"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084601" y="3252505"/>
            <a:ext cx="1302480" cy="930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41" name="Picture 13" descr="C:\Users\user\Desktop\тнк.jpg"/>
          <p:cNvPicPr preferRelativeResize="0"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259365" y="2060848"/>
            <a:ext cx="1302480" cy="105662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43" name="Picture 15" descr="C:\Users\user\Desktop\ржд.jpg"/>
          <p:cNvPicPr preferRelativeResize="0"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285996" y="2206359"/>
            <a:ext cx="1302480" cy="623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46" name="Picture 18" descr="C:\Users\user\Desktop\газпром.jpg"/>
          <p:cNvPicPr preferRelativeResize="0"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084601" y="2156588"/>
            <a:ext cx="1302480" cy="72264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476982" y="984105"/>
            <a:ext cx="8229600" cy="496517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Более 170 крупнейших российских корпораций и их предприятий из рейтинга ТОП-400 РА Эксперт 2012 пользуются услугами ТТК:</a:t>
            </a:r>
          </a:p>
          <a:p>
            <a:pPr marL="533400" lvl="1" indent="0">
              <a:spcBef>
                <a:spcPts val="1200"/>
              </a:spcBef>
              <a:buClr>
                <a:srgbClr val="FA1223"/>
              </a:buClr>
              <a:buNone/>
            </a:pPr>
            <a:endParaRPr lang="ru-RU" sz="1600" dirty="0" smtClean="0">
              <a:solidFill>
                <a:srgbClr val="4A4A4A"/>
              </a:solidFill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 smtClean="0"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 smtClean="0"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 smtClean="0"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 smtClean="0">
              <a:latin typeface="PT Sans"/>
              <a:cs typeface="Arial" pitchFamily="34" charset="0"/>
            </a:endParaRP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 smtClean="0">
              <a:latin typeface="PT Sans"/>
              <a:cs typeface="Arial" pitchFamily="34" charset="0"/>
            </a:endParaRPr>
          </a:p>
          <a:p>
            <a:pPr marL="533400" lvl="1" indent="0" algn="r">
              <a:spcBef>
                <a:spcPts val="1200"/>
              </a:spcBef>
              <a:buClr>
                <a:srgbClr val="FA1223"/>
              </a:buClr>
              <a:buNone/>
            </a:pPr>
            <a:r>
              <a:rPr lang="ru-RU" sz="1600" dirty="0">
                <a:solidFill>
                  <a:srgbClr val="4A4A4A"/>
                </a:solidFill>
                <a:latin typeface="PT Sans"/>
                <a:cs typeface="Arial" pitchFamily="34" charset="0"/>
              </a:rPr>
              <a:t>…и многие другие </a:t>
            </a:r>
          </a:p>
          <a:p>
            <a:pPr marL="723900" lvl="1" indent="-190500">
              <a:spcBef>
                <a:spcPts val="1200"/>
              </a:spcBef>
              <a:buClr>
                <a:srgbClr val="FA1223"/>
              </a:buClr>
              <a:buFont typeface="Wingdings" pitchFamily="2" charset="2"/>
              <a:buChar char="§"/>
            </a:pPr>
            <a:endParaRPr lang="ru-RU" sz="1600" dirty="0" smtClean="0">
              <a:latin typeface="PT Sans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 t="25692" b="23261"/>
          <a:stretch>
            <a:fillRect/>
          </a:stretch>
        </p:blipFill>
        <p:spPr bwMode="auto">
          <a:xfrm>
            <a:off x="5016967" y="3612953"/>
            <a:ext cx="1787277" cy="60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 l="14329" t="23882" r="9250" b="23579"/>
          <a:stretch>
            <a:fillRect/>
          </a:stretch>
        </p:blipFill>
        <p:spPr bwMode="auto">
          <a:xfrm>
            <a:off x="3282690" y="3282851"/>
            <a:ext cx="1309092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4462580"/>
            <a:ext cx="1528482" cy="12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7518" y="3105678"/>
            <a:ext cx="1250043" cy="12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69236" y="4534580"/>
            <a:ext cx="1536000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097783" y="4750612"/>
            <a:ext cx="1625644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28282" y="4750612"/>
            <a:ext cx="1428515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203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T Sans"/>
              </a:rPr>
              <a:t>контакты</a:t>
            </a:r>
            <a:endParaRPr lang="ru-RU" dirty="0">
              <a:latin typeface="PT Sans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2708919"/>
            <a:ext cx="8229600" cy="280831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PT Sans"/>
              </a:rPr>
              <a:t>124317 г. Москва, ул.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PT Sans"/>
              </a:rPr>
              <a:t>Тестовская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PT Sans"/>
              </a:rPr>
              <a:t>, 8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PT Sans"/>
              </a:rPr>
              <a:t>Тел.: +7 (495) 784-66-70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PT Sans"/>
              </a:rPr>
              <a:t>Факс:  +7 (495) 784-66-71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PT Sans"/>
              </a:rPr>
              <a:t>www.ttk.ru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A4A4A"/>
              </a:solidFill>
              <a:effectLst/>
              <a:uLnTx/>
              <a:uFillTx/>
              <a:latin typeface="PT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0444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24/24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391218" y="1484784"/>
            <a:ext cx="7853190" cy="351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Внутрикорпоративная телефонная связь (частный номерной план, короткий набор)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М/г и м/н </a:t>
            </a:r>
            <a:r>
              <a:rPr lang="ru-RU" altLang="ru-RU" sz="1600" dirty="0" smtClean="0">
                <a:solidFill>
                  <a:srgbClr val="FF0000"/>
                </a:solidFill>
              </a:rPr>
              <a:t>звонки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 smtClean="0">
                <a:solidFill>
                  <a:srgbClr val="FF0000"/>
                </a:solidFill>
              </a:rPr>
              <a:t>Услуги </a:t>
            </a:r>
            <a:r>
              <a:rPr lang="en-US" altLang="ru-RU" sz="1600" dirty="0" smtClean="0">
                <a:solidFill>
                  <a:srgbClr val="FF0000"/>
                </a:solidFill>
              </a:rPr>
              <a:t>Call-</a:t>
            </a:r>
            <a:r>
              <a:rPr lang="ru-RU" altLang="ru-RU" sz="1600" dirty="0" smtClean="0">
                <a:solidFill>
                  <a:srgbClr val="FF0000"/>
                </a:solidFill>
              </a:rPr>
              <a:t>центра</a:t>
            </a:r>
            <a:endParaRPr lang="ru-RU" altLang="ru-RU" sz="1600" dirty="0">
              <a:solidFill>
                <a:srgbClr val="FF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Видеоконференции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Совместная работа над документами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Работа с финансовыми приложениями и </a:t>
            </a:r>
            <a:r>
              <a:rPr lang="en-US" altLang="ru-RU" sz="1600" dirty="0">
                <a:solidFill>
                  <a:srgbClr val="FF0000"/>
                </a:solidFill>
              </a:rPr>
              <a:t>ERP</a:t>
            </a:r>
            <a:endParaRPr lang="ru-RU" altLang="ru-RU" sz="1600" dirty="0">
              <a:solidFill>
                <a:srgbClr val="FF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Электронная почта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Передача файлов, репликации БД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Доступ к Интернет, другим внешним сетям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Удаленный доступ к корпоративным ресурсам сотрудников и приложений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Создание </a:t>
            </a:r>
            <a:r>
              <a:rPr lang="ru-RU" altLang="ru-RU" sz="1600" dirty="0" err="1">
                <a:solidFill>
                  <a:srgbClr val="FF0000"/>
                </a:solidFill>
              </a:rPr>
              <a:t>Экстранет</a:t>
            </a:r>
            <a:r>
              <a:rPr lang="ru-RU" altLang="ru-RU" sz="1600" dirty="0">
                <a:solidFill>
                  <a:srgbClr val="FF0000"/>
                </a:solidFill>
              </a:rPr>
              <a:t> для партнеров и клиентов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ru-RU" sz="16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70144" y="274638"/>
            <a:ext cx="8673855" cy="582612"/>
          </a:xfrm>
        </p:spPr>
        <p:txBody>
          <a:bodyPr/>
          <a:lstStyle/>
          <a:p>
            <a:r>
              <a:rPr lang="ru-RU" altLang="ru-RU" sz="1800" dirty="0">
                <a:solidFill>
                  <a:srgbClr val="FF0000"/>
                </a:solidFill>
                <a:latin typeface="Arial" charset="0"/>
              </a:rPr>
              <a:t>Потребности кредитной организации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-1980728" y="621350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676456" y="639236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4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111442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944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391218" y="1484784"/>
            <a:ext cx="7853190" cy="413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 smtClean="0">
                <a:solidFill>
                  <a:srgbClr val="FF0000"/>
                </a:solidFill>
              </a:rPr>
              <a:t>Основное решение – филиальная корпоративная сеть связи на базе </a:t>
            </a:r>
            <a:r>
              <a:rPr lang="en-US" altLang="ru-RU" sz="1600" dirty="0" smtClean="0">
                <a:solidFill>
                  <a:srgbClr val="FF0000"/>
                </a:solidFill>
              </a:rPr>
              <a:t>IP MPLS ( </a:t>
            </a:r>
            <a:r>
              <a:rPr lang="ru-RU" altLang="ru-RU" sz="1600" dirty="0" smtClean="0">
                <a:solidFill>
                  <a:srgbClr val="FF0000"/>
                </a:solidFill>
              </a:rPr>
              <a:t>уровень </a:t>
            </a:r>
            <a:r>
              <a:rPr lang="en-US" altLang="ru-RU" sz="1600" dirty="0" smtClean="0">
                <a:solidFill>
                  <a:srgbClr val="FF0000"/>
                </a:solidFill>
              </a:rPr>
              <a:t>L3)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 smtClean="0">
                <a:solidFill>
                  <a:srgbClr val="FF0000"/>
                </a:solidFill>
              </a:rPr>
              <a:t>Альтернатива – филиальная сеть связи уровня </a:t>
            </a:r>
            <a:r>
              <a:rPr lang="en-US" altLang="ru-RU" sz="1600" dirty="0" smtClean="0">
                <a:solidFill>
                  <a:srgbClr val="FF0000"/>
                </a:solidFill>
              </a:rPr>
              <a:t>L2</a:t>
            </a:r>
            <a:endParaRPr lang="ru-RU" altLang="ru-RU" sz="1600" dirty="0" smtClean="0">
              <a:solidFill>
                <a:srgbClr val="FF0000"/>
              </a:solidFill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</a:pPr>
            <a:endParaRPr lang="en-US" altLang="ru-RU" sz="1600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 smtClean="0">
                <a:solidFill>
                  <a:srgbClr val="FF0000"/>
                </a:solidFill>
              </a:rPr>
              <a:t>Виртуальная корпоративная сеть связи , наложенная на публичную сеть </a:t>
            </a:r>
            <a:r>
              <a:rPr lang="en-US" altLang="ru-RU" sz="1600" dirty="0" smtClean="0">
                <a:solidFill>
                  <a:srgbClr val="FF0000"/>
                </a:solidFill>
              </a:rPr>
              <a:t>Internet</a:t>
            </a:r>
            <a:endParaRPr lang="ru-RU" altLang="ru-RU" sz="1600" dirty="0" smtClean="0">
              <a:solidFill>
                <a:srgbClr val="FF0000"/>
              </a:solidFill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</a:pPr>
            <a:endParaRPr lang="ru-RU" altLang="ru-RU" sz="1600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ru-RU" altLang="ru-RU" sz="1600" dirty="0" smtClean="0">
                <a:solidFill>
                  <a:srgbClr val="FF0000"/>
                </a:solidFill>
              </a:rPr>
              <a:t>Обслуживание клиентов через </a:t>
            </a:r>
            <a:r>
              <a:rPr lang="en-US" altLang="ru-RU" sz="1600" dirty="0" smtClean="0">
                <a:solidFill>
                  <a:srgbClr val="FF0000"/>
                </a:solidFill>
              </a:rPr>
              <a:t>WEB </a:t>
            </a:r>
            <a:r>
              <a:rPr lang="ru-RU" altLang="ru-RU" sz="1600" dirty="0" smtClean="0">
                <a:solidFill>
                  <a:srgbClr val="FF0000"/>
                </a:solidFill>
              </a:rPr>
              <a:t>сервер с использование публичной сети </a:t>
            </a:r>
            <a:r>
              <a:rPr lang="en-US" altLang="ru-RU" sz="1600" dirty="0">
                <a:solidFill>
                  <a:srgbClr val="FF0000"/>
                </a:solidFill>
              </a:rPr>
              <a:t>Internet</a:t>
            </a:r>
            <a:endParaRPr lang="ru-RU" altLang="ru-RU" sz="1600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endParaRPr lang="ru-RU" altLang="ru-RU" sz="1600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Обслуживание клиентов через </a:t>
            </a:r>
            <a:r>
              <a:rPr lang="ru-RU" altLang="ru-RU" sz="1600" dirty="0" smtClean="0">
                <a:solidFill>
                  <a:srgbClr val="FF0000"/>
                </a:solidFill>
              </a:rPr>
              <a:t>мобильные устройства</a:t>
            </a:r>
            <a:r>
              <a:rPr lang="en-US" altLang="ru-RU" sz="1600" dirty="0" smtClean="0">
                <a:solidFill>
                  <a:srgbClr val="FF0000"/>
                </a:solidFill>
              </a:rPr>
              <a:t> </a:t>
            </a:r>
            <a:r>
              <a:rPr lang="ru-RU" altLang="ru-RU" sz="1600" dirty="0" smtClean="0">
                <a:solidFill>
                  <a:srgbClr val="FF0000"/>
                </a:solidFill>
              </a:rPr>
              <a:t>с использованием радиосвязи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Blip>
                <a:blip r:embed="rId2"/>
              </a:buBlip>
            </a:pPr>
            <a:endParaRPr lang="ru-RU" altLang="ru-RU" sz="1600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ru-RU" altLang="ru-RU" sz="1600" dirty="0">
                <a:solidFill>
                  <a:srgbClr val="FF0000"/>
                </a:solidFill>
              </a:rPr>
              <a:t>Обслуживание клиентов через </a:t>
            </a:r>
            <a:r>
              <a:rPr lang="ru-RU" altLang="ru-RU" sz="1600" dirty="0" smtClean="0">
                <a:solidFill>
                  <a:srgbClr val="FF0000"/>
                </a:solidFill>
              </a:rPr>
              <a:t>сеть банкоматов, </a:t>
            </a:r>
            <a:r>
              <a:rPr lang="en-US" altLang="ru-RU" sz="1600" dirty="0" smtClean="0">
                <a:solidFill>
                  <a:srgbClr val="FF0000"/>
                </a:solidFill>
              </a:rPr>
              <a:t>POS-</a:t>
            </a:r>
            <a:r>
              <a:rPr lang="ru-RU" altLang="ru-RU" sz="1600" dirty="0" smtClean="0">
                <a:solidFill>
                  <a:srgbClr val="FF0000"/>
                </a:solidFill>
              </a:rPr>
              <a:t>терминалов и терминалов УЭК</a:t>
            </a:r>
            <a:endParaRPr lang="ru-RU" altLang="ru-RU" sz="1600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ru-RU" sz="16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70144" y="274638"/>
            <a:ext cx="8673855" cy="582612"/>
          </a:xfrm>
        </p:spPr>
        <p:txBody>
          <a:bodyPr/>
          <a:lstStyle/>
          <a:p>
            <a:r>
              <a:rPr lang="ru-RU" altLang="ru-RU" sz="1800" dirty="0" smtClean="0">
                <a:solidFill>
                  <a:srgbClr val="FF0000"/>
                </a:solidFill>
                <a:latin typeface="Arial" charset="0"/>
              </a:rPr>
              <a:t>Используемые и развивающиеся технологии и услуги</a:t>
            </a:r>
            <a:endParaRPr lang="ru-RU" altLang="ru-RU" sz="18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-1980728" y="621350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676456" y="639236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4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111442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395086" y="1097707"/>
            <a:ext cx="785319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 smtClean="0">
                <a:solidFill>
                  <a:srgbClr val="FF0000"/>
                </a:solidFill>
              </a:rPr>
              <a:t>Для крупных кредитных организаций – развитие , централизация, резервирование корпоративных сетей на базе </a:t>
            </a:r>
            <a:r>
              <a:rPr lang="en-US" altLang="ru-RU" sz="1600" dirty="0" smtClean="0">
                <a:solidFill>
                  <a:srgbClr val="FF0000"/>
                </a:solidFill>
              </a:rPr>
              <a:t>IP VPN </a:t>
            </a:r>
            <a:r>
              <a:rPr lang="ru-RU" altLang="ru-RU" sz="1600" dirty="0" smtClean="0">
                <a:solidFill>
                  <a:srgbClr val="FF0000"/>
                </a:solidFill>
              </a:rPr>
              <a:t>(с возможностью использования услуги </a:t>
            </a:r>
            <a:r>
              <a:rPr lang="en-US" altLang="ru-RU" sz="1600" dirty="0" smtClean="0">
                <a:solidFill>
                  <a:srgbClr val="FF0000"/>
                </a:solidFill>
              </a:rPr>
              <a:t>VPLS</a:t>
            </a:r>
            <a:r>
              <a:rPr lang="ru-RU" altLang="ru-RU" sz="1600" dirty="0" smtClean="0">
                <a:solidFill>
                  <a:srgbClr val="FF0000"/>
                </a:solidFill>
              </a:rPr>
              <a:t>)</a:t>
            </a:r>
            <a:r>
              <a:rPr lang="en-US" altLang="ru-RU" sz="1600" dirty="0" smtClean="0">
                <a:solidFill>
                  <a:srgbClr val="FF0000"/>
                </a:solidFill>
              </a:rPr>
              <a:t>. </a:t>
            </a:r>
            <a:r>
              <a:rPr lang="ru-RU" altLang="ru-RU" sz="1600" dirty="0" smtClean="0">
                <a:solidFill>
                  <a:srgbClr val="FF0000"/>
                </a:solidFill>
              </a:rPr>
              <a:t>Частичная передача на аутсорсинг функций эксплуатации и управления сетью. Передача на аутсорсинг обеспечение внешней безопасности и усиление внутренней информационной безопасности. Создание мощных централизованных центров обработки и обслуживания клиентов.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endParaRPr lang="ru-RU" altLang="ru-RU" sz="1600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 smtClean="0">
                <a:solidFill>
                  <a:srgbClr val="FF0000"/>
                </a:solidFill>
              </a:rPr>
              <a:t>Для мелких и средних организаций – оптимизация за счет развития гибридных </a:t>
            </a:r>
            <a:r>
              <a:rPr lang="en-US" altLang="ru-RU" sz="1600" dirty="0" smtClean="0">
                <a:solidFill>
                  <a:srgbClr val="FF0000"/>
                </a:solidFill>
              </a:rPr>
              <a:t>IP VPN </a:t>
            </a:r>
            <a:r>
              <a:rPr lang="ru-RU" altLang="ru-RU" sz="1600" dirty="0" smtClean="0">
                <a:solidFill>
                  <a:srgbClr val="FF0000"/>
                </a:solidFill>
              </a:rPr>
              <a:t>сетей с</a:t>
            </a:r>
            <a:r>
              <a:rPr lang="en-US" altLang="ru-RU" sz="1600" dirty="0" smtClean="0">
                <a:solidFill>
                  <a:srgbClr val="FF0000"/>
                </a:solidFill>
              </a:rPr>
              <a:t> </a:t>
            </a:r>
            <a:r>
              <a:rPr lang="ru-RU" altLang="ru-RU" sz="1600" dirty="0" smtClean="0">
                <a:solidFill>
                  <a:srgbClr val="FF0000"/>
                </a:solidFill>
              </a:rPr>
              <a:t>выделенными сегментами и поверх Интернет. Экономят на информационной безопасности и часто страдают от внешних угроз.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endParaRPr lang="ru-RU" altLang="ru-RU" sz="1600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ru-RU" altLang="ru-RU" sz="1600" dirty="0" smtClean="0">
                <a:solidFill>
                  <a:srgbClr val="FF0000"/>
                </a:solidFill>
              </a:rPr>
              <a:t>Динамично развивается мобильное обслуживание, виртуальный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</a:pPr>
            <a:r>
              <a:rPr lang="ru-RU" altLang="ru-RU" sz="1600" dirty="0">
                <a:solidFill>
                  <a:srgbClr val="FF0000"/>
                </a:solidFill>
              </a:rPr>
              <a:t> </a:t>
            </a:r>
            <a:r>
              <a:rPr lang="ru-RU" altLang="ru-RU" sz="1600" dirty="0" smtClean="0">
                <a:solidFill>
                  <a:srgbClr val="FF0000"/>
                </a:solidFill>
              </a:rPr>
              <a:t>     клиентский сервис. </a:t>
            </a:r>
            <a:endParaRPr lang="ru-RU" altLang="ru-RU" sz="16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70144" y="274638"/>
            <a:ext cx="8673855" cy="582612"/>
          </a:xfrm>
        </p:spPr>
        <p:txBody>
          <a:bodyPr/>
          <a:lstStyle/>
          <a:p>
            <a:r>
              <a:rPr lang="ru-RU" altLang="ru-RU" sz="1800" dirty="0" smtClean="0">
                <a:solidFill>
                  <a:srgbClr val="FF0000"/>
                </a:solidFill>
                <a:latin typeface="Arial" charset="0"/>
              </a:rPr>
              <a:t>Опыт ТТК -</a:t>
            </a:r>
            <a:r>
              <a:rPr lang="ru-RU" altLang="ru-RU" sz="1800" dirty="0" smtClean="0">
                <a:solidFill>
                  <a:srgbClr val="FF0000"/>
                </a:solidFill>
              </a:rPr>
              <a:t> </a:t>
            </a:r>
            <a:r>
              <a:rPr lang="ru-RU" altLang="ru-RU" sz="1800" dirty="0">
                <a:solidFill>
                  <a:srgbClr val="FF0000"/>
                </a:solidFill>
              </a:rPr>
              <a:t>Основные тренды</a:t>
            </a:r>
            <a:br>
              <a:rPr lang="ru-RU" altLang="ru-RU" sz="1800" dirty="0">
                <a:solidFill>
                  <a:srgbClr val="FF0000"/>
                </a:solidFill>
              </a:rPr>
            </a:br>
            <a:endParaRPr lang="ru-RU" altLang="ru-RU" sz="18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-1980728" y="621350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676456" y="639236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4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111442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391218" y="1484784"/>
            <a:ext cx="31432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E21A1A"/>
                </a:solidFill>
                <a:latin typeface="PT Sans"/>
              </a:rPr>
              <a:t>Крупнейшая магистральная сеть России</a:t>
            </a:r>
            <a:endParaRPr lang="en-US" sz="1600" b="1" dirty="0" smtClean="0">
              <a:solidFill>
                <a:srgbClr val="E21A1A"/>
              </a:solidFill>
              <a:latin typeface="PT Sans"/>
            </a:endParaRPr>
          </a:p>
          <a:p>
            <a:endParaRPr lang="ru-RU" sz="400" b="1" dirty="0" smtClean="0">
              <a:solidFill>
                <a:srgbClr val="E21A1A"/>
              </a:solidFill>
              <a:latin typeface="PT Sans"/>
            </a:endParaRPr>
          </a:p>
          <a:p>
            <a:pPr marL="182563" indent="-182563"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протяженность — 75 000 км</a:t>
            </a:r>
          </a:p>
          <a:p>
            <a:pPr marL="182563" indent="-182563"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>
                <a:solidFill>
                  <a:srgbClr val="4A4A4A"/>
                </a:solidFill>
                <a:latin typeface="PT Sans"/>
              </a:rPr>
              <a:t>п</a:t>
            </a: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ропускная способность сети —        до 3200 Гбит/с</a:t>
            </a:r>
          </a:p>
          <a:p>
            <a:pPr marL="182563" indent="-182563"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более 1000 узлов доступа в 78 регионах</a:t>
            </a:r>
          </a:p>
          <a:p>
            <a:pPr marL="182563" indent="-182563"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20 международных трансграничных перехода</a:t>
            </a:r>
          </a:p>
          <a:p>
            <a:pPr marL="182563" indent="-182563"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соединяет Европу и Азию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4475261" y="2286288"/>
            <a:ext cx="3774357" cy="996220"/>
            <a:chOff x="4639491" y="1857364"/>
            <a:chExt cx="3600048" cy="996220"/>
          </a:xfrm>
        </p:grpSpPr>
        <p:cxnSp>
          <p:nvCxnSpPr>
            <p:cNvPr id="20" name="Прямая соединительная линия 19"/>
            <p:cNvCxnSpPr>
              <a:endCxn id="10" idx="3"/>
            </p:cNvCxnSpPr>
            <p:nvPr/>
          </p:nvCxnSpPr>
          <p:spPr>
            <a:xfrm flipH="1">
              <a:off x="4639491" y="1858952"/>
              <a:ext cx="929357" cy="994632"/>
            </a:xfrm>
            <a:prstGeom prst="line">
              <a:avLst/>
            </a:prstGeom>
            <a:ln cap="rnd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647539" y="1857364"/>
              <a:ext cx="2592000" cy="1588"/>
            </a:xfrm>
            <a:prstGeom prst="line">
              <a:avLst/>
            </a:prstGeom>
            <a:ln w="19050" cap="rnd">
              <a:solidFill>
                <a:srgbClr val="FA1223"/>
              </a:solidFill>
              <a:prstDash val="solid"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70144" y="274638"/>
            <a:ext cx="8673855" cy="582612"/>
          </a:xfrm>
        </p:spPr>
        <p:txBody>
          <a:bodyPr/>
          <a:lstStyle/>
          <a:p>
            <a:r>
              <a:rPr lang="ru-RU" dirty="0" smtClean="0">
                <a:latin typeface="PT Sans"/>
              </a:rPr>
              <a:t>ТТК сегодня</a:t>
            </a:r>
            <a:endParaRPr lang="ru-RU" dirty="0">
              <a:latin typeface="PT Sans"/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5449615" y="1484784"/>
            <a:ext cx="324286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E21A1A"/>
                </a:solidFill>
                <a:latin typeface="PT Sans"/>
              </a:rPr>
              <a:t>Полный спектр телекоммуникационных решений</a:t>
            </a:r>
            <a:endParaRPr lang="en-US" sz="1600" b="1" dirty="0" smtClean="0">
              <a:solidFill>
                <a:srgbClr val="E21A1A"/>
              </a:solidFill>
              <a:latin typeface="PT Sans"/>
            </a:endParaRPr>
          </a:p>
          <a:p>
            <a:endParaRPr lang="ru-RU" sz="400" b="1" dirty="0" smtClean="0">
              <a:solidFill>
                <a:srgbClr val="E21A1A"/>
              </a:solidFill>
              <a:latin typeface="PT Sans"/>
            </a:endParaRPr>
          </a:p>
          <a:p>
            <a:pPr marL="182563" indent="-182563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построение корпоративных сетей на базе наиболее современных технологий</a:t>
            </a:r>
          </a:p>
          <a:p>
            <a:pPr marL="182563" indent="-182563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полный набор голосовых сервисов</a:t>
            </a:r>
          </a:p>
          <a:p>
            <a:pPr marL="182563" indent="-182563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сетевая безопасность и управление</a:t>
            </a:r>
          </a:p>
          <a:p>
            <a:pPr marL="182563" indent="-182563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строительство телекоммуникационной инфраструктуры</a:t>
            </a:r>
          </a:p>
        </p:txBody>
      </p:sp>
      <p:grpSp>
        <p:nvGrpSpPr>
          <p:cNvPr id="24" name="Группа 23"/>
          <p:cNvGrpSpPr/>
          <p:nvPr/>
        </p:nvGrpSpPr>
        <p:grpSpPr>
          <a:xfrm flipH="1">
            <a:off x="470145" y="1998395"/>
            <a:ext cx="3827710" cy="1385912"/>
            <a:chOff x="4238951" y="1858951"/>
            <a:chExt cx="4000588" cy="1851700"/>
          </a:xfrm>
        </p:grpSpPr>
        <p:cxnSp>
          <p:nvCxnSpPr>
            <p:cNvPr id="25" name="Прямая соединительная линия 24"/>
            <p:cNvCxnSpPr>
              <a:endCxn id="11" idx="2"/>
            </p:cNvCxnSpPr>
            <p:nvPr/>
          </p:nvCxnSpPr>
          <p:spPr>
            <a:xfrm flipH="1">
              <a:off x="4238951" y="1858951"/>
              <a:ext cx="982013" cy="1851700"/>
            </a:xfrm>
            <a:prstGeom prst="line">
              <a:avLst/>
            </a:prstGeom>
            <a:ln cap="rnd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5273530" y="1858951"/>
              <a:ext cx="2966009" cy="0"/>
            </a:xfrm>
            <a:prstGeom prst="line">
              <a:avLst/>
            </a:prstGeom>
            <a:ln w="19050" cap="rnd">
              <a:solidFill>
                <a:srgbClr val="FA1223"/>
              </a:solidFill>
              <a:prstDash val="solid"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Прямоугольник 28"/>
          <p:cNvSpPr/>
          <p:nvPr/>
        </p:nvSpPr>
        <p:spPr>
          <a:xfrm>
            <a:off x="5549211" y="4483809"/>
            <a:ext cx="314327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E21A1A"/>
                </a:solidFill>
                <a:latin typeface="PT Sans"/>
              </a:rPr>
              <a:t>Подтвержденное качество</a:t>
            </a:r>
            <a:endParaRPr lang="en-US" sz="1600" b="1" dirty="0" smtClean="0">
              <a:solidFill>
                <a:srgbClr val="E21A1A"/>
              </a:solidFill>
              <a:latin typeface="PT Sans"/>
            </a:endParaRPr>
          </a:p>
          <a:p>
            <a:endParaRPr lang="ru-RU" sz="400" b="1" dirty="0" smtClean="0">
              <a:solidFill>
                <a:srgbClr val="E21A1A"/>
              </a:solidFill>
              <a:latin typeface="PT Sans"/>
            </a:endParaRPr>
          </a:p>
          <a:p>
            <a:pPr marL="182563" indent="-182563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сертифицированные услуги</a:t>
            </a:r>
          </a:p>
          <a:p>
            <a:pPr marL="182563" indent="-182563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защита информации и государственной тайны</a:t>
            </a:r>
          </a:p>
          <a:p>
            <a:pPr indent="180975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гарантированное качество услуг (</a:t>
            </a:r>
            <a:r>
              <a:rPr lang="en-US" sz="1200" dirty="0" smtClean="0">
                <a:solidFill>
                  <a:srgbClr val="4A4A4A"/>
                </a:solidFill>
                <a:latin typeface="PT Sans"/>
              </a:rPr>
              <a:t>SLA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T Sans"/>
              </a:rPr>
              <a:t>)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5260775" y="4094266"/>
            <a:ext cx="2955843" cy="690902"/>
            <a:chOff x="5283696" y="1168050"/>
            <a:chExt cx="2955843" cy="690902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 flipH="1" flipV="1">
              <a:off x="5283696" y="1168050"/>
              <a:ext cx="359874" cy="689314"/>
            </a:xfrm>
            <a:prstGeom prst="line">
              <a:avLst/>
            </a:prstGeom>
            <a:ln cap="rnd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5647539" y="1857364"/>
              <a:ext cx="2592000" cy="1588"/>
            </a:xfrm>
            <a:prstGeom prst="line">
              <a:avLst/>
            </a:prstGeom>
            <a:ln w="19050" cap="rnd">
              <a:solidFill>
                <a:srgbClr val="FA1223"/>
              </a:solidFill>
              <a:prstDash val="solid"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Прямоугольник 32"/>
          <p:cNvSpPr/>
          <p:nvPr/>
        </p:nvSpPr>
        <p:spPr>
          <a:xfrm flipH="1">
            <a:off x="542509" y="4203778"/>
            <a:ext cx="31432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E21A1A"/>
                </a:solidFill>
                <a:latin typeface="PT Sans"/>
              </a:rPr>
              <a:t>Собственная инфраструктура доступа</a:t>
            </a:r>
            <a:endParaRPr lang="en-US" sz="1600" b="1" dirty="0" smtClean="0">
              <a:solidFill>
                <a:srgbClr val="E21A1A"/>
              </a:solidFill>
              <a:latin typeface="PT Sans"/>
            </a:endParaRPr>
          </a:p>
          <a:p>
            <a:endParaRPr lang="ru-RU" sz="400" b="1" dirty="0" smtClean="0">
              <a:solidFill>
                <a:srgbClr val="E21A1A"/>
              </a:solidFill>
              <a:latin typeface="PT Sans"/>
            </a:endParaRPr>
          </a:p>
          <a:p>
            <a:pPr marL="182563" indent="-182563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местные сети доступа                           в более чем 180 городах</a:t>
            </a:r>
          </a:p>
          <a:p>
            <a:pPr marL="182563" indent="-182563">
              <a:spcBef>
                <a:spcPts val="0"/>
              </a:spcBef>
              <a:buClr>
                <a:srgbClr val="C20412"/>
              </a:buClr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4A4A4A"/>
                </a:solidFill>
                <a:latin typeface="PT Sans"/>
              </a:rPr>
              <a:t>международные узлы обмена трафиком в Лондоне, Франкфурте, Амстердаме, Стокгольме, Гонконге</a:t>
            </a:r>
          </a:p>
          <a:p>
            <a:endParaRPr lang="ru-RU" sz="400" b="1" dirty="0" smtClean="0">
              <a:solidFill>
                <a:srgbClr val="C20412"/>
              </a:solidFill>
              <a:latin typeface="PT Sans"/>
            </a:endParaRPr>
          </a:p>
        </p:txBody>
      </p:sp>
      <p:grpSp>
        <p:nvGrpSpPr>
          <p:cNvPr id="34" name="Группа 33"/>
          <p:cNvGrpSpPr/>
          <p:nvPr/>
        </p:nvGrpSpPr>
        <p:grpSpPr>
          <a:xfrm flipH="1">
            <a:off x="660647" y="4238285"/>
            <a:ext cx="3015954" cy="504055"/>
            <a:chOff x="5054228" y="1061936"/>
            <a:chExt cx="3185311" cy="779093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H="1" flipV="1">
              <a:off x="5054228" y="1061936"/>
              <a:ext cx="152105" cy="779090"/>
            </a:xfrm>
            <a:prstGeom prst="line">
              <a:avLst/>
            </a:prstGeom>
            <a:ln cap="rnd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206333" y="1841029"/>
              <a:ext cx="3033206" cy="0"/>
            </a:xfrm>
            <a:prstGeom prst="line">
              <a:avLst/>
            </a:prstGeom>
            <a:ln w="19050" cap="rnd">
              <a:solidFill>
                <a:srgbClr val="FA1223"/>
              </a:solidFill>
              <a:prstDash val="solid"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Прямая соединительная линия 3"/>
          <p:cNvCxnSpPr/>
          <p:nvPr/>
        </p:nvCxnSpPr>
        <p:spPr>
          <a:xfrm>
            <a:off x="-1980728" y="621350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676456" y="639236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4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3571488" y="2545621"/>
            <a:ext cx="1620000" cy="1620000"/>
            <a:chOff x="3746809" y="2600435"/>
            <a:chExt cx="1620000" cy="1620000"/>
          </a:xfrm>
        </p:grpSpPr>
        <p:sp>
          <p:nvSpPr>
            <p:cNvPr id="18" name="Блок-схема: процесс 17"/>
            <p:cNvSpPr/>
            <p:nvPr/>
          </p:nvSpPr>
          <p:spPr>
            <a:xfrm>
              <a:off x="3857620" y="2714620"/>
              <a:ext cx="1357322" cy="1357322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PT Sans"/>
              </a:endParaRPr>
            </a:p>
          </p:txBody>
        </p:sp>
        <p:grpSp>
          <p:nvGrpSpPr>
            <p:cNvPr id="17" name="Группа 16"/>
            <p:cNvGrpSpPr>
              <a:grpSpLocks noChangeAspect="1"/>
            </p:cNvGrpSpPr>
            <p:nvPr/>
          </p:nvGrpSpPr>
          <p:grpSpPr>
            <a:xfrm>
              <a:off x="3746809" y="2600435"/>
              <a:ext cx="1620000" cy="1620000"/>
              <a:chOff x="3746809" y="2600435"/>
              <a:chExt cx="1620000" cy="1620000"/>
            </a:xfrm>
          </p:grpSpPr>
          <p:sp>
            <p:nvSpPr>
              <p:cNvPr id="5" name="Рамка 4"/>
              <p:cNvSpPr/>
              <p:nvPr/>
            </p:nvSpPr>
            <p:spPr>
              <a:xfrm rot="21186601">
                <a:off x="3746809" y="2600435"/>
                <a:ext cx="1620000" cy="1620000"/>
              </a:xfrm>
              <a:prstGeom prst="frame">
                <a:avLst>
                  <a:gd name="adj1" fmla="val 14621"/>
                </a:avLst>
              </a:prstGeom>
              <a:gradFill>
                <a:gsLst>
                  <a:gs pos="0">
                    <a:srgbClr val="C20412"/>
                  </a:gs>
                  <a:gs pos="80000">
                    <a:srgbClr val="FA0C1D"/>
                  </a:gs>
                  <a:gs pos="100000">
                    <a:srgbClr val="FF0719"/>
                  </a:gs>
                </a:gsLst>
              </a:gradFill>
              <a:ln>
                <a:noFill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72000" rIns="0" rtlCol="0" anchor="ctr"/>
              <a:lstStyle/>
              <a:p>
                <a:endParaRPr lang="ru-RU" sz="1400" b="1" dirty="0" smtClean="0">
                  <a:latin typeface="PT Sans"/>
                  <a:cs typeface="Arial" pitchFamily="34" charset="0"/>
                </a:endParaRPr>
              </a:p>
            </p:txBody>
          </p:sp>
          <p:grpSp>
            <p:nvGrpSpPr>
              <p:cNvPr id="15" name="Группа 14"/>
              <p:cNvGrpSpPr/>
              <p:nvPr/>
            </p:nvGrpSpPr>
            <p:grpSpPr>
              <a:xfrm>
                <a:off x="4114799" y="3284938"/>
                <a:ext cx="871541" cy="257171"/>
                <a:chOff x="4114799" y="3284938"/>
                <a:chExt cx="871541" cy="257171"/>
              </a:xfrm>
            </p:grpSpPr>
            <p:grpSp>
              <p:nvGrpSpPr>
                <p:cNvPr id="8" name="Группа 7"/>
                <p:cNvGrpSpPr/>
                <p:nvPr/>
              </p:nvGrpSpPr>
              <p:grpSpPr>
                <a:xfrm>
                  <a:off x="4114799" y="3286124"/>
                  <a:ext cx="257175" cy="255985"/>
                  <a:chOff x="4114799" y="3286123"/>
                  <a:chExt cx="257175" cy="255985"/>
                </a:xfrm>
                <a:solidFill>
                  <a:srgbClr val="FA1223"/>
                </a:solidFill>
              </p:grpSpPr>
              <p:sp>
                <p:nvSpPr>
                  <p:cNvPr id="6" name="Блок-схема: процесс 5"/>
                  <p:cNvSpPr/>
                  <p:nvPr/>
                </p:nvSpPr>
                <p:spPr>
                  <a:xfrm>
                    <a:off x="4114799" y="3286123"/>
                    <a:ext cx="257175" cy="102395"/>
                  </a:xfrm>
                  <a:prstGeom prst="flowChartProcess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latin typeface="PT Sans"/>
                    </a:endParaRPr>
                  </a:p>
                </p:txBody>
              </p:sp>
              <p:sp>
                <p:nvSpPr>
                  <p:cNvPr id="7" name="Блок-схема: процесс 6"/>
                  <p:cNvSpPr/>
                  <p:nvPr/>
                </p:nvSpPr>
                <p:spPr>
                  <a:xfrm rot="5400000">
                    <a:off x="4142778" y="3387922"/>
                    <a:ext cx="205977" cy="102395"/>
                  </a:xfrm>
                  <a:prstGeom prst="flowChartProcess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latin typeface="PT Sans"/>
                    </a:endParaRPr>
                  </a:p>
                </p:txBody>
              </p:sp>
            </p:grpSp>
            <p:grpSp>
              <p:nvGrpSpPr>
                <p:cNvPr id="9" name="Группа 8"/>
                <p:cNvGrpSpPr/>
                <p:nvPr/>
              </p:nvGrpSpPr>
              <p:grpSpPr>
                <a:xfrm>
                  <a:off x="4393406" y="3286124"/>
                  <a:ext cx="257175" cy="255985"/>
                  <a:chOff x="4114799" y="3286123"/>
                  <a:chExt cx="257175" cy="255985"/>
                </a:xfrm>
                <a:solidFill>
                  <a:srgbClr val="FA1223"/>
                </a:solidFill>
              </p:grpSpPr>
              <p:sp>
                <p:nvSpPr>
                  <p:cNvPr id="10" name="Блок-схема: процесс 9"/>
                  <p:cNvSpPr/>
                  <p:nvPr/>
                </p:nvSpPr>
                <p:spPr>
                  <a:xfrm>
                    <a:off x="4114799" y="3286123"/>
                    <a:ext cx="257175" cy="102395"/>
                  </a:xfrm>
                  <a:prstGeom prst="flowChartProcess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latin typeface="PT Sans"/>
                    </a:endParaRPr>
                  </a:p>
                </p:txBody>
              </p:sp>
              <p:sp>
                <p:nvSpPr>
                  <p:cNvPr id="11" name="Блок-схема: процесс 10"/>
                  <p:cNvSpPr/>
                  <p:nvPr/>
                </p:nvSpPr>
                <p:spPr>
                  <a:xfrm rot="5400000">
                    <a:off x="4142778" y="3387922"/>
                    <a:ext cx="205977" cy="102395"/>
                  </a:xfrm>
                  <a:prstGeom prst="flowChartProcess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latin typeface="PT Sans"/>
                    </a:endParaRPr>
                  </a:p>
                </p:txBody>
              </p:sp>
            </p:grpSp>
            <p:grpSp>
              <p:nvGrpSpPr>
                <p:cNvPr id="14" name="Группа 13"/>
                <p:cNvGrpSpPr/>
                <p:nvPr/>
              </p:nvGrpSpPr>
              <p:grpSpPr>
                <a:xfrm>
                  <a:off x="4677962" y="3284938"/>
                  <a:ext cx="308378" cy="257171"/>
                  <a:chOff x="4677962" y="3284554"/>
                  <a:chExt cx="308378" cy="257171"/>
                </a:xfrm>
              </p:grpSpPr>
              <p:sp>
                <p:nvSpPr>
                  <p:cNvPr id="12" name="Блок-схема: процесс 11"/>
                  <p:cNvSpPr/>
                  <p:nvPr/>
                </p:nvSpPr>
                <p:spPr>
                  <a:xfrm rot="5400000">
                    <a:off x="4601360" y="3362727"/>
                    <a:ext cx="255600" cy="102395"/>
                  </a:xfrm>
                  <a:prstGeom prst="flowChartProcess">
                    <a:avLst/>
                  </a:prstGeom>
                  <a:solidFill>
                    <a:srgbClr val="FA122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latin typeface="PT Sans"/>
                    </a:endParaRPr>
                  </a:p>
                </p:txBody>
              </p:sp>
              <p:sp>
                <p:nvSpPr>
                  <p:cNvPr id="13" name="Нашивка 12"/>
                  <p:cNvSpPr/>
                  <p:nvPr/>
                </p:nvSpPr>
                <p:spPr>
                  <a:xfrm flipH="1">
                    <a:off x="4764881" y="3284554"/>
                    <a:ext cx="221459" cy="257171"/>
                  </a:xfrm>
                  <a:prstGeom prst="chevron">
                    <a:avLst>
                      <a:gd name="adj" fmla="val 44624"/>
                    </a:avLst>
                  </a:prstGeom>
                  <a:solidFill>
                    <a:srgbClr val="FA122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  <a:latin typeface="PT Sans"/>
                    </a:endParaRPr>
                  </a:p>
                </p:txBody>
              </p:sp>
            </p:grpSp>
          </p:grp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111442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46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97166" y="326108"/>
            <a:ext cx="8682329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2800" b="1" cap="all" dirty="0" smtClean="0">
                <a:solidFill>
                  <a:srgbClr val="E21A1A"/>
                </a:solidFill>
                <a:latin typeface="PT Sans"/>
                <a:cs typeface="+mj-cs"/>
              </a:rPr>
              <a:t>Магистральная сеть </a:t>
            </a:r>
            <a:r>
              <a:rPr lang="ru-RU" sz="2800" b="1" cap="all" dirty="0" err="1" smtClean="0">
                <a:solidFill>
                  <a:srgbClr val="E21A1A"/>
                </a:solidFill>
                <a:latin typeface="PT Sans"/>
                <a:cs typeface="+mj-cs"/>
              </a:rPr>
              <a:t>ттк</a:t>
            </a:r>
            <a:endParaRPr kumimoji="0" lang="ru-RU" sz="2800" b="1" i="0" u="none" strike="noStrike" kern="1200" cap="all" spc="0" normalizeH="0" baseline="0" noProof="0" dirty="0">
              <a:ln>
                <a:noFill/>
              </a:ln>
              <a:solidFill>
                <a:srgbClr val="E21A1A"/>
              </a:solidFill>
              <a:effectLst/>
              <a:uLnTx/>
              <a:uFillTx/>
              <a:latin typeface="PT Sans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676456" y="639236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7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grpSp>
        <p:nvGrpSpPr>
          <p:cNvPr id="7" name="Группа 6"/>
          <p:cNvGrpSpPr>
            <a:grpSpLocks noChangeAspect="1"/>
          </p:cNvGrpSpPr>
          <p:nvPr/>
        </p:nvGrpSpPr>
        <p:grpSpPr>
          <a:xfrm>
            <a:off x="8185931" y="242884"/>
            <a:ext cx="717562" cy="717562"/>
            <a:chOff x="3746809" y="2600435"/>
            <a:chExt cx="1620000" cy="1620000"/>
          </a:xfrm>
        </p:grpSpPr>
        <p:sp>
          <p:nvSpPr>
            <p:cNvPr id="8" name="Рамка 7"/>
            <p:cNvSpPr/>
            <p:nvPr/>
          </p:nvSpPr>
          <p:spPr>
            <a:xfrm rot="21186601">
              <a:off x="3746809" y="2600435"/>
              <a:ext cx="1620000" cy="1620000"/>
            </a:xfrm>
            <a:prstGeom prst="frame">
              <a:avLst>
                <a:gd name="adj1" fmla="val 14621"/>
              </a:avLst>
            </a:prstGeom>
            <a:gradFill>
              <a:gsLst>
                <a:gs pos="0">
                  <a:srgbClr val="C20412"/>
                </a:gs>
                <a:gs pos="80000">
                  <a:srgbClr val="FA0C1D"/>
                </a:gs>
                <a:gs pos="100000">
                  <a:srgbClr val="FF0719"/>
                </a:gs>
              </a:gsLst>
            </a:gradFill>
            <a:ln>
              <a:noFill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endParaRPr lang="ru-RU" sz="1400" b="1" dirty="0" smtClean="0">
                <a:latin typeface="PT Sans"/>
                <a:cs typeface="Arial" pitchFamily="34" charset="0"/>
              </a:endParaRPr>
            </a:p>
          </p:txBody>
        </p:sp>
        <p:grpSp>
          <p:nvGrpSpPr>
            <p:cNvPr id="9" name="Группа 14"/>
            <p:cNvGrpSpPr/>
            <p:nvPr/>
          </p:nvGrpSpPr>
          <p:grpSpPr>
            <a:xfrm>
              <a:off x="4114799" y="3284938"/>
              <a:ext cx="871541" cy="257171"/>
              <a:chOff x="4114799" y="3284938"/>
              <a:chExt cx="871541" cy="257171"/>
            </a:xfrm>
          </p:grpSpPr>
          <p:grpSp>
            <p:nvGrpSpPr>
              <p:cNvPr id="10" name="Группа 7"/>
              <p:cNvGrpSpPr/>
              <p:nvPr/>
            </p:nvGrpSpPr>
            <p:grpSpPr>
              <a:xfrm>
                <a:off x="4114799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17" name="Блок-схема: процесс 5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18" name="Блок-схема: процесс 6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11" name="Группа 8"/>
              <p:cNvGrpSpPr/>
              <p:nvPr/>
            </p:nvGrpSpPr>
            <p:grpSpPr>
              <a:xfrm>
                <a:off x="4393406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15" name="Блок-схема: процесс 14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16" name="Блок-схема: процесс 15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12" name="Группа 13"/>
              <p:cNvGrpSpPr/>
              <p:nvPr/>
            </p:nvGrpSpPr>
            <p:grpSpPr>
              <a:xfrm>
                <a:off x="4677962" y="3284938"/>
                <a:ext cx="308378" cy="257171"/>
                <a:chOff x="4677962" y="3284554"/>
                <a:chExt cx="308378" cy="257171"/>
              </a:xfrm>
            </p:grpSpPr>
            <p:sp>
              <p:nvSpPr>
                <p:cNvPr id="13" name="Блок-схема: процесс 12"/>
                <p:cNvSpPr/>
                <p:nvPr/>
              </p:nvSpPr>
              <p:spPr>
                <a:xfrm rot="5400000">
                  <a:off x="4601360" y="3362727"/>
                  <a:ext cx="255600" cy="102395"/>
                </a:xfrm>
                <a:prstGeom prst="flowChartProcess">
                  <a:avLst/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14" name="Нашивка 13"/>
                <p:cNvSpPr/>
                <p:nvPr/>
              </p:nvSpPr>
              <p:spPr>
                <a:xfrm flipH="1">
                  <a:off x="4764881" y="3284554"/>
                  <a:ext cx="221459" cy="257171"/>
                </a:xfrm>
                <a:prstGeom prst="chevron">
                  <a:avLst>
                    <a:gd name="adj" fmla="val 44624"/>
                  </a:avLst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  <a:latin typeface="PT Sans"/>
                  </a:endParaRPr>
                </a:p>
              </p:txBody>
            </p:sp>
          </p:grp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47" y="1024163"/>
            <a:ext cx="7738081" cy="5076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Content Placeholder 2"/>
          <p:cNvSpPr txBox="1">
            <a:spLocks/>
          </p:cNvSpPr>
          <p:nvPr/>
        </p:nvSpPr>
        <p:spPr>
          <a:xfrm>
            <a:off x="0" y="4077072"/>
            <a:ext cx="5868144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72000" bIns="108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Пропускная способность сети – </a:t>
            </a:r>
            <a:r>
              <a:rPr lang="ru-RU" sz="1400" b="1" dirty="0" smtClean="0">
                <a:solidFill>
                  <a:srgbClr val="FF0000"/>
                </a:solidFill>
                <a:latin typeface="PT Sans"/>
                <a:cs typeface="Arial" pitchFamily="34" charset="0"/>
              </a:rPr>
              <a:t>до 3200 Гбит/с</a:t>
            </a:r>
          </a:p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Резервированные кольцевые структуры</a:t>
            </a:r>
          </a:p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Высочайшая надежность сервиса - </a:t>
            </a:r>
            <a:r>
              <a:rPr lang="ru-RU" sz="1400" b="1" dirty="0" smtClean="0">
                <a:solidFill>
                  <a:srgbClr val="E21A1A"/>
                </a:solidFill>
                <a:latin typeface="PT Sans"/>
                <a:cs typeface="Arial" pitchFamily="34" charset="0"/>
              </a:rPr>
              <a:t>до 0.9995</a:t>
            </a:r>
          </a:p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Время восстановления резервированного сервиса &lt; </a:t>
            </a:r>
            <a:r>
              <a:rPr lang="ru-RU" sz="1400" b="1" dirty="0" smtClean="0">
                <a:solidFill>
                  <a:srgbClr val="E21A1A"/>
                </a:solidFill>
                <a:latin typeface="PT Sans"/>
                <a:cs typeface="Arial" pitchFamily="34" charset="0"/>
              </a:rPr>
              <a:t>55 мс</a:t>
            </a:r>
          </a:p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Ремонтные бригады — каждые </a:t>
            </a:r>
            <a:r>
              <a:rPr lang="ru-RU" sz="1400" b="1" dirty="0" smtClean="0">
                <a:solidFill>
                  <a:srgbClr val="E21A1A"/>
                </a:solidFill>
                <a:latin typeface="PT Sans"/>
                <a:cs typeface="Arial" pitchFamily="34" charset="0"/>
              </a:rPr>
              <a:t>200 км</a:t>
            </a:r>
          </a:p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Время восстановления кабеля</a:t>
            </a:r>
            <a:r>
              <a:rPr lang="ru-RU" sz="1400" dirty="0" smtClean="0">
                <a:latin typeface="PT Sans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E21A1A"/>
                </a:solidFill>
                <a:latin typeface="PT Sans"/>
                <a:cs typeface="Arial" pitchFamily="34" charset="0"/>
              </a:rPr>
              <a:t>&lt; 6 ч</a:t>
            </a:r>
            <a:endParaRPr lang="ru-RU" sz="1400" dirty="0" smtClean="0">
              <a:latin typeface="PT Sans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705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ratercula\Desktop\+124 (ТТК)\исходные данные\IP map_A4_2012_rus.gif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755576" y="764704"/>
            <a:ext cx="7673363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39552" y="326108"/>
            <a:ext cx="799187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800" b="1" cap="all" dirty="0" smtClean="0">
                <a:solidFill>
                  <a:srgbClr val="E21A1A"/>
                </a:solidFill>
                <a:latin typeface="PT Sans"/>
                <a:cs typeface="+mj-cs"/>
              </a:rPr>
              <a:t>IP</a:t>
            </a:r>
            <a:r>
              <a:rPr lang="ru-RU" sz="2800" b="1" cap="all" dirty="0" smtClean="0">
                <a:solidFill>
                  <a:srgbClr val="E21A1A"/>
                </a:solidFill>
                <a:latin typeface="PT Sans"/>
                <a:cs typeface="+mj-cs"/>
              </a:rPr>
              <a:t>/</a:t>
            </a:r>
            <a:r>
              <a:rPr lang="en-US" sz="2800" b="1" cap="all" dirty="0" smtClean="0">
                <a:solidFill>
                  <a:srgbClr val="E21A1A"/>
                </a:solidFill>
                <a:latin typeface="PT Sans"/>
                <a:cs typeface="+mj-cs"/>
              </a:rPr>
              <a:t>MPLS </a:t>
            </a:r>
            <a:r>
              <a:rPr lang="ru-RU" sz="2800" b="1" cap="all" dirty="0" smtClean="0">
                <a:solidFill>
                  <a:srgbClr val="E21A1A"/>
                </a:solidFill>
                <a:latin typeface="PT Sans"/>
                <a:cs typeface="+mj-cs"/>
              </a:rPr>
              <a:t>сеть</a:t>
            </a:r>
            <a:endParaRPr kumimoji="0" lang="ru-RU" sz="2800" b="1" i="0" u="none" strike="noStrike" kern="1200" cap="all" spc="0" normalizeH="0" baseline="0" noProof="0" dirty="0">
              <a:ln>
                <a:noFill/>
              </a:ln>
              <a:solidFill>
                <a:srgbClr val="E21A1A"/>
              </a:solidFill>
              <a:effectLst/>
              <a:uLnTx/>
              <a:uFillTx/>
              <a:latin typeface="PT Sans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604448" y="639236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8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grpSp>
        <p:nvGrpSpPr>
          <p:cNvPr id="7" name="Группа 6"/>
          <p:cNvGrpSpPr>
            <a:grpSpLocks noChangeAspect="1"/>
          </p:cNvGrpSpPr>
          <p:nvPr/>
        </p:nvGrpSpPr>
        <p:grpSpPr>
          <a:xfrm>
            <a:off x="8185931" y="242884"/>
            <a:ext cx="717562" cy="717562"/>
            <a:chOff x="3746809" y="2600435"/>
            <a:chExt cx="1620000" cy="1620000"/>
          </a:xfrm>
        </p:grpSpPr>
        <p:sp>
          <p:nvSpPr>
            <p:cNvPr id="8" name="Рамка 7"/>
            <p:cNvSpPr/>
            <p:nvPr/>
          </p:nvSpPr>
          <p:spPr>
            <a:xfrm rot="21186601">
              <a:off x="3746809" y="2600435"/>
              <a:ext cx="1620000" cy="1620000"/>
            </a:xfrm>
            <a:prstGeom prst="frame">
              <a:avLst>
                <a:gd name="adj1" fmla="val 14621"/>
              </a:avLst>
            </a:prstGeom>
            <a:gradFill>
              <a:gsLst>
                <a:gs pos="0">
                  <a:srgbClr val="C20412"/>
                </a:gs>
                <a:gs pos="80000">
                  <a:srgbClr val="FA0C1D"/>
                </a:gs>
                <a:gs pos="100000">
                  <a:srgbClr val="FF0719"/>
                </a:gs>
              </a:gsLst>
            </a:gradFill>
            <a:ln>
              <a:noFill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endParaRPr lang="ru-RU" sz="1400" b="1" dirty="0" smtClean="0">
                <a:latin typeface="PT Sans"/>
                <a:cs typeface="Arial" pitchFamily="34" charset="0"/>
              </a:endParaRPr>
            </a:p>
          </p:txBody>
        </p:sp>
        <p:grpSp>
          <p:nvGrpSpPr>
            <p:cNvPr id="9" name="Группа 14"/>
            <p:cNvGrpSpPr/>
            <p:nvPr/>
          </p:nvGrpSpPr>
          <p:grpSpPr>
            <a:xfrm>
              <a:off x="4114799" y="3284938"/>
              <a:ext cx="871541" cy="257171"/>
              <a:chOff x="4114799" y="3284938"/>
              <a:chExt cx="871541" cy="257171"/>
            </a:xfrm>
          </p:grpSpPr>
          <p:grpSp>
            <p:nvGrpSpPr>
              <p:cNvPr id="10" name="Группа 7"/>
              <p:cNvGrpSpPr/>
              <p:nvPr/>
            </p:nvGrpSpPr>
            <p:grpSpPr>
              <a:xfrm>
                <a:off x="4114799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17" name="Блок-схема: процесс 5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18" name="Блок-схема: процесс 6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11" name="Группа 8"/>
              <p:cNvGrpSpPr/>
              <p:nvPr/>
            </p:nvGrpSpPr>
            <p:grpSpPr>
              <a:xfrm>
                <a:off x="4393406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15" name="Блок-схема: процесс 14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16" name="Блок-схема: процесс 15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12" name="Группа 13"/>
              <p:cNvGrpSpPr/>
              <p:nvPr/>
            </p:nvGrpSpPr>
            <p:grpSpPr>
              <a:xfrm>
                <a:off x="4677962" y="3284938"/>
                <a:ext cx="308378" cy="257171"/>
                <a:chOff x="4677962" y="3284554"/>
                <a:chExt cx="308378" cy="257171"/>
              </a:xfrm>
            </p:grpSpPr>
            <p:sp>
              <p:nvSpPr>
                <p:cNvPr id="13" name="Блок-схема: процесс 12"/>
                <p:cNvSpPr/>
                <p:nvPr/>
              </p:nvSpPr>
              <p:spPr>
                <a:xfrm rot="5400000">
                  <a:off x="4601360" y="3362727"/>
                  <a:ext cx="255600" cy="102395"/>
                </a:xfrm>
                <a:prstGeom prst="flowChartProcess">
                  <a:avLst/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14" name="Нашивка 13"/>
                <p:cNvSpPr/>
                <p:nvPr/>
              </p:nvSpPr>
              <p:spPr>
                <a:xfrm flipH="1">
                  <a:off x="4764881" y="3284554"/>
                  <a:ext cx="221459" cy="257171"/>
                </a:xfrm>
                <a:prstGeom prst="chevron">
                  <a:avLst>
                    <a:gd name="adj" fmla="val 44624"/>
                  </a:avLst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  <a:latin typeface="PT Sans"/>
                  </a:endParaRPr>
                </a:p>
              </p:txBody>
            </p:sp>
          </p:grpSp>
        </p:grpSp>
      </p:grpSp>
      <p:sp>
        <p:nvSpPr>
          <p:cNvPr id="19" name="Content Placeholder 2"/>
          <p:cNvSpPr txBox="1">
            <a:spLocks/>
          </p:cNvSpPr>
          <p:nvPr/>
        </p:nvSpPr>
        <p:spPr>
          <a:xfrm>
            <a:off x="0" y="3501008"/>
            <a:ext cx="5796136" cy="2592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72000" bIns="108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Основа для предоставления услуг передачи данных (доступ в Интернет, виртуальные каналы, виртуальные частные сети)</a:t>
            </a:r>
          </a:p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В базовых узлах использованы </a:t>
            </a:r>
            <a:r>
              <a:rPr lang="ru-RU" sz="1400" dirty="0" err="1" smtClean="0">
                <a:solidFill>
                  <a:srgbClr val="4A4A4A"/>
                </a:solidFill>
                <a:latin typeface="PT Sans"/>
                <a:cs typeface="Arial" pitchFamily="34" charset="0"/>
              </a:rPr>
              <a:t>Ethernet-маршрутизаторы</a:t>
            </a: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4A4A4A"/>
                </a:solidFill>
                <a:latin typeface="PT Sans"/>
                <a:cs typeface="Arial" pitchFamily="34" charset="0"/>
              </a:rPr>
              <a:t>Juniper</a:t>
            </a: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 MX 960 со скоростью доступа к системным ресурсам – </a:t>
            </a:r>
            <a:r>
              <a:rPr lang="ru-RU" sz="1400" b="1" dirty="0" smtClean="0">
                <a:solidFill>
                  <a:srgbClr val="E21A1A"/>
                </a:solidFill>
                <a:latin typeface="PT Sans"/>
                <a:cs typeface="Arial" pitchFamily="34" charset="0"/>
              </a:rPr>
              <a:t>до 3 800 Гбит/с</a:t>
            </a:r>
          </a:p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err="1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Пиринговые</a:t>
            </a: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 соединения со всеми ведущими провайдерами Интернет в РФ</a:t>
            </a:r>
          </a:p>
          <a:p>
            <a:pPr marL="627063" lvl="1" indent="-271463">
              <a:spcBef>
                <a:spcPts val="600"/>
              </a:spcBef>
              <a:buClr>
                <a:srgbClr val="FA1223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Суммарная емкость международных </a:t>
            </a:r>
            <a:r>
              <a:rPr lang="ru-RU" sz="1400" dirty="0" err="1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аплинков</a:t>
            </a: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                      – </a:t>
            </a:r>
            <a:r>
              <a:rPr lang="ru-RU" sz="1400" b="1" dirty="0">
                <a:solidFill>
                  <a:srgbClr val="E21A1A"/>
                </a:solidFill>
                <a:latin typeface="PT Sans"/>
                <a:cs typeface="Arial" pitchFamily="34" charset="0"/>
              </a:rPr>
              <a:t>более 350 </a:t>
            </a:r>
            <a:r>
              <a:rPr lang="ru-RU" sz="1400" b="1" dirty="0" smtClean="0">
                <a:solidFill>
                  <a:srgbClr val="E21A1A"/>
                </a:solidFill>
                <a:latin typeface="PT Sans"/>
                <a:cs typeface="Arial" pitchFamily="34" charset="0"/>
              </a:rPr>
              <a:t>Гбит/с</a:t>
            </a:r>
            <a:endParaRPr lang="ru-RU" sz="1400" dirty="0" smtClean="0">
              <a:latin typeface="PT Sans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79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539552" y="274638"/>
            <a:ext cx="8604448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0" normalizeH="0" baseline="0" noProof="0" dirty="0" smtClean="0">
                <a:ln>
                  <a:noFill/>
                </a:ln>
                <a:solidFill>
                  <a:srgbClr val="E21A1A"/>
                </a:solidFill>
                <a:effectLst/>
                <a:uLnTx/>
                <a:uFillTx/>
                <a:latin typeface="PT Sans"/>
                <a:cs typeface="+mj-cs"/>
              </a:rPr>
              <a:t>описание сети</a:t>
            </a:r>
            <a:endParaRPr kumimoji="0" lang="ru-RU" sz="2800" b="1" i="0" u="none" strike="noStrike" kern="1200" cap="all" spc="0" normalizeH="0" baseline="0" noProof="0" dirty="0">
              <a:ln>
                <a:noFill/>
              </a:ln>
              <a:solidFill>
                <a:srgbClr val="E21A1A"/>
              </a:solidFill>
              <a:effectLst/>
              <a:uLnTx/>
              <a:uFillTx/>
              <a:latin typeface="PT Sans"/>
              <a:cs typeface="+mj-cs"/>
            </a:endParaRPr>
          </a:p>
        </p:txBody>
      </p:sp>
      <p:sp>
        <p:nvSpPr>
          <p:cNvPr id="17" name="Овал 8"/>
          <p:cNvSpPr/>
          <p:nvPr/>
        </p:nvSpPr>
        <p:spPr>
          <a:xfrm>
            <a:off x="899592" y="1700808"/>
            <a:ext cx="3312040" cy="1296144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2000" rIns="0" rtlCol="0" anchor="ctr"/>
          <a:lstStyle/>
          <a:p>
            <a:pPr defTabSz="400050">
              <a:lnSpc>
                <a:spcPct val="90000"/>
              </a:lnSpc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Сеть DWDM формирует основу магистрали и организует мощные цифровые потоки 10,40 и 100 Гбит/с</a:t>
            </a:r>
            <a:endParaRPr lang="ru-RU" sz="1400" dirty="0">
              <a:solidFill>
                <a:srgbClr val="4A4A4A"/>
              </a:solidFill>
              <a:latin typeface="PT Sans"/>
              <a:cs typeface="Arial" pitchFamily="34" charset="0"/>
            </a:endParaRPr>
          </a:p>
        </p:txBody>
      </p:sp>
      <p:sp>
        <p:nvSpPr>
          <p:cNvPr id="15" name="Овал 10"/>
          <p:cNvSpPr/>
          <p:nvPr/>
        </p:nvSpPr>
        <p:spPr>
          <a:xfrm>
            <a:off x="899592" y="4149080"/>
            <a:ext cx="3312040" cy="1224136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2000" rIns="0" rtlCol="0" anchor="ctr"/>
          <a:lstStyle/>
          <a:p>
            <a:pPr defTabSz="400050">
              <a:lnSpc>
                <a:spcPct val="90000"/>
              </a:lnSpc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Сеть SDH – основа для построения региональных сетей со скоростью передачи от 2 Мбит/с до 10 Гбит/с</a:t>
            </a:r>
            <a:endParaRPr lang="ru-RU" sz="1400" dirty="0">
              <a:solidFill>
                <a:srgbClr val="4A4A4A"/>
              </a:solidFill>
              <a:latin typeface="PT Sans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580112" y="1700808"/>
            <a:ext cx="3154856" cy="1296144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2000" rIns="0" rtlCol="0" anchor="ctr"/>
          <a:lstStyle/>
          <a:p>
            <a:pPr lvl="0" defTabSz="400050">
              <a:lnSpc>
                <a:spcPct val="90000"/>
              </a:lnSpc>
            </a:pPr>
            <a:r>
              <a:rPr lang="ru-RU" sz="1400" dirty="0" err="1" smtClean="0">
                <a:solidFill>
                  <a:srgbClr val="4A4A4A"/>
                </a:solidFill>
                <a:latin typeface="PT Sans"/>
                <a:cs typeface="Arial" pitchFamily="34" charset="0"/>
              </a:rPr>
              <a:t>Мультисервисная</a:t>
            </a: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 сеть IP MPLS – основа для сервисов сетей передачи данных с гибким масштабированием</a:t>
            </a:r>
            <a:endParaRPr lang="ru-RU" sz="1400" dirty="0">
              <a:solidFill>
                <a:srgbClr val="4A4A4A"/>
              </a:solidFill>
              <a:latin typeface="PT Sans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604448" y="639236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9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cxnSp>
        <p:nvCxnSpPr>
          <p:cNvPr id="14" name="Прямая соединительная линия 13"/>
          <p:cNvCxnSpPr>
            <a:stCxn id="17" idx="3"/>
          </p:cNvCxnSpPr>
          <p:nvPr/>
        </p:nvCxnSpPr>
        <p:spPr>
          <a:xfrm>
            <a:off x="4211632" y="2348880"/>
            <a:ext cx="720408" cy="1152128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5" idx="3"/>
          </p:cNvCxnSpPr>
          <p:nvPr/>
        </p:nvCxnSpPr>
        <p:spPr>
          <a:xfrm flipH="1">
            <a:off x="4211632" y="3501008"/>
            <a:ext cx="720408" cy="126014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3" idx="1"/>
          </p:cNvCxnSpPr>
          <p:nvPr/>
        </p:nvCxnSpPr>
        <p:spPr>
          <a:xfrm flipH="1">
            <a:off x="5004048" y="2348880"/>
            <a:ext cx="576064" cy="1152128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>
            <a:grpSpLocks noChangeAspect="1"/>
          </p:cNvGrpSpPr>
          <p:nvPr/>
        </p:nvGrpSpPr>
        <p:grpSpPr>
          <a:xfrm>
            <a:off x="8185931" y="242884"/>
            <a:ext cx="717562" cy="717562"/>
            <a:chOff x="3746809" y="2600435"/>
            <a:chExt cx="1620000" cy="1620000"/>
          </a:xfrm>
        </p:grpSpPr>
        <p:sp>
          <p:nvSpPr>
            <p:cNvPr id="26" name="Рамка 25"/>
            <p:cNvSpPr/>
            <p:nvPr/>
          </p:nvSpPr>
          <p:spPr>
            <a:xfrm rot="21186601">
              <a:off x="3746809" y="2600435"/>
              <a:ext cx="1620000" cy="1620000"/>
            </a:xfrm>
            <a:prstGeom prst="frame">
              <a:avLst>
                <a:gd name="adj1" fmla="val 14621"/>
              </a:avLst>
            </a:prstGeom>
            <a:gradFill>
              <a:gsLst>
                <a:gs pos="0">
                  <a:srgbClr val="C20412"/>
                </a:gs>
                <a:gs pos="80000">
                  <a:srgbClr val="FA0C1D"/>
                </a:gs>
                <a:gs pos="100000">
                  <a:srgbClr val="FF0719"/>
                </a:gs>
              </a:gsLst>
            </a:gradFill>
            <a:ln>
              <a:noFill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endParaRPr lang="ru-RU" sz="1400" b="1" dirty="0" smtClean="0">
                <a:latin typeface="PT Sans"/>
                <a:cs typeface="Arial" pitchFamily="34" charset="0"/>
              </a:endParaRPr>
            </a:p>
          </p:txBody>
        </p:sp>
        <p:grpSp>
          <p:nvGrpSpPr>
            <p:cNvPr id="27" name="Группа 14"/>
            <p:cNvGrpSpPr/>
            <p:nvPr/>
          </p:nvGrpSpPr>
          <p:grpSpPr>
            <a:xfrm>
              <a:off x="4114799" y="3284938"/>
              <a:ext cx="871541" cy="257171"/>
              <a:chOff x="4114799" y="3284938"/>
              <a:chExt cx="871541" cy="257171"/>
            </a:xfrm>
          </p:grpSpPr>
          <p:grpSp>
            <p:nvGrpSpPr>
              <p:cNvPr id="28" name="Группа 7"/>
              <p:cNvGrpSpPr/>
              <p:nvPr/>
            </p:nvGrpSpPr>
            <p:grpSpPr>
              <a:xfrm>
                <a:off x="4114799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35" name="Блок-схема: процесс 5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36" name="Блок-схема: процесс 6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29" name="Группа 8"/>
              <p:cNvGrpSpPr/>
              <p:nvPr/>
            </p:nvGrpSpPr>
            <p:grpSpPr>
              <a:xfrm>
                <a:off x="4393406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33" name="Блок-схема: процесс 32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34" name="Блок-схема: процесс 33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30" name="Группа 13"/>
              <p:cNvGrpSpPr/>
              <p:nvPr/>
            </p:nvGrpSpPr>
            <p:grpSpPr>
              <a:xfrm>
                <a:off x="4677962" y="3284938"/>
                <a:ext cx="308378" cy="257171"/>
                <a:chOff x="4677962" y="3284554"/>
                <a:chExt cx="308378" cy="257171"/>
              </a:xfrm>
            </p:grpSpPr>
            <p:sp>
              <p:nvSpPr>
                <p:cNvPr id="31" name="Блок-схема: процесс 30"/>
                <p:cNvSpPr/>
                <p:nvPr/>
              </p:nvSpPr>
              <p:spPr>
                <a:xfrm rot="5400000">
                  <a:off x="4601360" y="3362727"/>
                  <a:ext cx="255600" cy="102395"/>
                </a:xfrm>
                <a:prstGeom prst="flowChartProcess">
                  <a:avLst/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32" name="Нашивка 31"/>
                <p:cNvSpPr/>
                <p:nvPr/>
              </p:nvSpPr>
              <p:spPr>
                <a:xfrm flipH="1">
                  <a:off x="4764881" y="3284554"/>
                  <a:ext cx="221459" cy="257171"/>
                </a:xfrm>
                <a:prstGeom prst="chevron">
                  <a:avLst>
                    <a:gd name="adj" fmla="val 44624"/>
                  </a:avLst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  <a:latin typeface="PT Sans"/>
                  </a:endParaRPr>
                </a:p>
              </p:txBody>
            </p:sp>
          </p:grpSp>
        </p:grpSp>
      </p:grpSp>
      <p:sp>
        <p:nvSpPr>
          <p:cNvPr id="40" name="Овал 12"/>
          <p:cNvSpPr/>
          <p:nvPr/>
        </p:nvSpPr>
        <p:spPr>
          <a:xfrm>
            <a:off x="5580112" y="4149080"/>
            <a:ext cx="3154856" cy="13681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2000" rIns="0" rtlCol="0" anchor="ctr"/>
          <a:lstStyle/>
          <a:p>
            <a:pPr lvl="0" defTabSz="400050">
              <a:lnSpc>
                <a:spcPct val="90000"/>
              </a:lnSpc>
            </a:pPr>
            <a:r>
              <a:rPr lang="ru-RU" sz="1400" dirty="0" smtClean="0">
                <a:solidFill>
                  <a:srgbClr val="4A4A4A"/>
                </a:solidFill>
                <a:latin typeface="PT Sans"/>
                <a:cs typeface="Arial" pitchFamily="34" charset="0"/>
              </a:rPr>
              <a:t>Сеть NGN с интеллектуальной платформой – основа для голосовых сервисов</a:t>
            </a:r>
            <a:endParaRPr lang="ru-RU" sz="1400" dirty="0">
              <a:solidFill>
                <a:srgbClr val="4A4A4A"/>
              </a:solidFill>
              <a:latin typeface="PT Sans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>
            <a:stCxn id="40" idx="1"/>
          </p:cNvCxnSpPr>
          <p:nvPr/>
        </p:nvCxnSpPr>
        <p:spPr>
          <a:xfrm flipH="1" flipV="1">
            <a:off x="4932040" y="3501008"/>
            <a:ext cx="648072" cy="1332148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4140112" y="2852936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PT Sans"/>
            </a:endParaRPr>
          </a:p>
        </p:txBody>
      </p:sp>
      <p:pic>
        <p:nvPicPr>
          <p:cNvPr id="3074" name="Picture 2" descr="http://www.ttk.ru/files/62903/_rus_gre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1960" y="2988008"/>
            <a:ext cx="122413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16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95536" y="418284"/>
            <a:ext cx="8748464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0" normalizeH="0" baseline="0" noProof="0" dirty="0" smtClean="0">
                <a:ln>
                  <a:noFill/>
                </a:ln>
                <a:solidFill>
                  <a:srgbClr val="E21A1A"/>
                </a:solidFill>
                <a:effectLst/>
                <a:uLnTx/>
                <a:uFillTx/>
                <a:latin typeface="PT Sans"/>
                <a:cs typeface="+mj-cs"/>
              </a:rPr>
              <a:t>преимущества</a:t>
            </a:r>
            <a:endParaRPr kumimoji="0" lang="ru-RU" sz="2800" b="1" i="0" u="none" strike="noStrike" kern="1200" cap="all" spc="0" normalizeH="0" baseline="0" noProof="0" dirty="0">
              <a:ln>
                <a:noFill/>
              </a:ln>
              <a:solidFill>
                <a:srgbClr val="E21A1A"/>
              </a:solidFill>
              <a:effectLst/>
              <a:uLnTx/>
              <a:uFillTx/>
              <a:latin typeface="PT Sans"/>
              <a:cs typeface="+mj-cs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300804" y="1572617"/>
            <a:ext cx="1358166" cy="4064000"/>
          </a:xfrm>
          <a:prstGeom prst="roundRect">
            <a:avLst>
              <a:gd name="adj" fmla="val 10000"/>
            </a:avLst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14" name="Овал 13"/>
          <p:cNvSpPr/>
          <p:nvPr/>
        </p:nvSpPr>
        <p:spPr>
          <a:xfrm>
            <a:off x="5335026" y="1820192"/>
            <a:ext cx="1260000" cy="1260000"/>
          </a:xfrm>
          <a:prstGeom prst="ellipse">
            <a:avLst/>
          </a:prstGeom>
          <a:blipFill dpi="0" rotWithShape="0">
            <a:blip r:embed="rId2" cstate="print">
              <a:grayscl/>
            </a:blip>
            <a:srcRect/>
            <a:tile tx="0" ty="19050" sx="58000" sy="63000" flip="none" algn="tl"/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Скругленный прямоугольник 28"/>
          <p:cNvSpPr/>
          <p:nvPr/>
        </p:nvSpPr>
        <p:spPr>
          <a:xfrm>
            <a:off x="2314811" y="1586334"/>
            <a:ext cx="1358166" cy="4064000"/>
          </a:xfrm>
          <a:prstGeom prst="roundRect">
            <a:avLst>
              <a:gd name="adj" fmla="val 10000"/>
            </a:avLst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33" name="Прямоугольник 32"/>
          <p:cNvSpPr/>
          <p:nvPr/>
        </p:nvSpPr>
        <p:spPr>
          <a:xfrm>
            <a:off x="2355555" y="3831082"/>
            <a:ext cx="131742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1100" b="1" dirty="0" err="1" smtClean="0">
                <a:latin typeface="PT Sans"/>
                <a:cs typeface="Arial Unicode MS" charset="0"/>
              </a:rPr>
              <a:t>Сертифициро</a:t>
            </a:r>
            <a:r>
              <a:rPr lang="ru-RU" sz="1100" b="1" dirty="0" smtClean="0">
                <a:latin typeface="PT Sans"/>
                <a:cs typeface="Arial Unicode MS" charset="0"/>
              </a:rPr>
              <a:t>-ванные услуги</a:t>
            </a:r>
            <a:endParaRPr lang="ru-RU" sz="1100" b="1" dirty="0">
              <a:latin typeface="PT Sans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55047" y="1600051"/>
            <a:ext cx="1456333" cy="4064000"/>
          </a:xfrm>
          <a:prstGeom prst="roundRect">
            <a:avLst>
              <a:gd name="adj" fmla="val 10000"/>
            </a:avLst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8" name="Овал 7"/>
          <p:cNvSpPr/>
          <p:nvPr/>
        </p:nvSpPr>
        <p:spPr>
          <a:xfrm>
            <a:off x="3933662" y="1816457"/>
            <a:ext cx="1260000" cy="1260000"/>
          </a:xfrm>
          <a:prstGeom prst="ellipse">
            <a:avLst/>
          </a:prstGeom>
          <a:blipFill rotWithShape="0">
            <a:blip r:embed="rId3" cstate="print">
              <a:grayscl/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Прямоугольник 33"/>
          <p:cNvSpPr/>
          <p:nvPr/>
        </p:nvSpPr>
        <p:spPr>
          <a:xfrm>
            <a:off x="3794750" y="3588841"/>
            <a:ext cx="1456333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1100" b="1" dirty="0" smtClean="0">
                <a:latin typeface="PT Sans"/>
                <a:cs typeface="Arial Unicode MS" charset="0"/>
              </a:rPr>
              <a:t>Гарантированная надежность и ответственность перед клиентом (SLA)</a:t>
            </a:r>
            <a:endParaRPr lang="ru-RU" sz="1100" b="1" dirty="0">
              <a:latin typeface="PT San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211380" y="3741191"/>
            <a:ext cx="1459089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1100" b="1" dirty="0" smtClean="0">
                <a:latin typeface="PT Sans"/>
                <a:cs typeface="Arial Unicode MS" charset="0"/>
              </a:rPr>
              <a:t>Рекордные нормативы восстановления сервиса</a:t>
            </a:r>
            <a:endParaRPr lang="ru-RU" sz="1100" b="1" dirty="0">
              <a:latin typeface="PT Sans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731988" y="1572617"/>
            <a:ext cx="1358166" cy="4064000"/>
          </a:xfrm>
          <a:prstGeom prst="roundRect">
            <a:avLst>
              <a:gd name="adj" fmla="val 10000"/>
            </a:avLst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16" name="Овал 15"/>
          <p:cNvSpPr/>
          <p:nvPr/>
        </p:nvSpPr>
        <p:spPr>
          <a:xfrm>
            <a:off x="6781071" y="1830174"/>
            <a:ext cx="1260000" cy="1260000"/>
          </a:xfrm>
          <a:prstGeom prst="ellipse">
            <a:avLst/>
          </a:prstGeom>
          <a:blipFill dpi="0" rotWithShape="0">
            <a:blip r:embed="rId4" cstate="print">
              <a:grayscl/>
            </a:blip>
            <a:srcRect/>
            <a:tile tx="-152400" ty="0" sx="60000" sy="63000" flip="none" algn="tl"/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Прямоугольник 36"/>
          <p:cNvSpPr/>
          <p:nvPr/>
        </p:nvSpPr>
        <p:spPr>
          <a:xfrm>
            <a:off x="6742477" y="3665016"/>
            <a:ext cx="136815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1100" b="1" dirty="0" smtClean="0">
                <a:latin typeface="PT Sans"/>
                <a:cs typeface="Arial Unicode MS" charset="0"/>
              </a:rPr>
              <a:t>Круглосуточная сервисная и техническая поддержка клиентов</a:t>
            </a:r>
            <a:endParaRPr lang="ru-RU" sz="1100" b="1" dirty="0">
              <a:latin typeface="PT San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604448" y="639236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10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PT Sans"/>
              </a:rPr>
              <a:t>/24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PT Sans"/>
            </a:endParaRPr>
          </a:p>
        </p:txBody>
      </p:sp>
      <p:grpSp>
        <p:nvGrpSpPr>
          <p:cNvPr id="28" name="Группа 27"/>
          <p:cNvGrpSpPr>
            <a:grpSpLocks noChangeAspect="1"/>
          </p:cNvGrpSpPr>
          <p:nvPr/>
        </p:nvGrpSpPr>
        <p:grpSpPr>
          <a:xfrm>
            <a:off x="8185931" y="242884"/>
            <a:ext cx="717562" cy="717562"/>
            <a:chOff x="3746809" y="2600435"/>
            <a:chExt cx="1620000" cy="1620000"/>
          </a:xfrm>
        </p:grpSpPr>
        <p:sp>
          <p:nvSpPr>
            <p:cNvPr id="30" name="Рамка 29"/>
            <p:cNvSpPr/>
            <p:nvPr/>
          </p:nvSpPr>
          <p:spPr>
            <a:xfrm rot="21186601">
              <a:off x="3746809" y="2600435"/>
              <a:ext cx="1620000" cy="1620000"/>
            </a:xfrm>
            <a:prstGeom prst="frame">
              <a:avLst>
                <a:gd name="adj1" fmla="val 14621"/>
              </a:avLst>
            </a:prstGeom>
            <a:gradFill>
              <a:gsLst>
                <a:gs pos="0">
                  <a:srgbClr val="C20412"/>
                </a:gs>
                <a:gs pos="80000">
                  <a:srgbClr val="FA0C1D"/>
                </a:gs>
                <a:gs pos="100000">
                  <a:srgbClr val="FF0719"/>
                </a:gs>
              </a:gsLst>
            </a:gradFill>
            <a:ln>
              <a:noFill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endParaRPr lang="ru-RU" sz="1400" b="1" dirty="0" smtClean="0">
                <a:latin typeface="PT Sans"/>
                <a:cs typeface="Arial" pitchFamily="34" charset="0"/>
              </a:endParaRPr>
            </a:p>
          </p:txBody>
        </p:sp>
        <p:grpSp>
          <p:nvGrpSpPr>
            <p:cNvPr id="39" name="Группа 14"/>
            <p:cNvGrpSpPr/>
            <p:nvPr/>
          </p:nvGrpSpPr>
          <p:grpSpPr>
            <a:xfrm>
              <a:off x="4114799" y="3284938"/>
              <a:ext cx="871541" cy="257171"/>
              <a:chOff x="4114799" y="3284938"/>
              <a:chExt cx="871541" cy="257171"/>
            </a:xfrm>
          </p:grpSpPr>
          <p:grpSp>
            <p:nvGrpSpPr>
              <p:cNvPr id="40" name="Группа 7"/>
              <p:cNvGrpSpPr/>
              <p:nvPr/>
            </p:nvGrpSpPr>
            <p:grpSpPr>
              <a:xfrm>
                <a:off x="4114799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47" name="Блок-схема: процесс 5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48" name="Блок-схема: процесс 6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41" name="Группа 8"/>
              <p:cNvGrpSpPr/>
              <p:nvPr/>
            </p:nvGrpSpPr>
            <p:grpSpPr>
              <a:xfrm>
                <a:off x="4393406" y="3286124"/>
                <a:ext cx="257175" cy="255985"/>
                <a:chOff x="4114799" y="3286123"/>
                <a:chExt cx="257175" cy="255985"/>
              </a:xfrm>
              <a:solidFill>
                <a:srgbClr val="FA1223"/>
              </a:solidFill>
            </p:grpSpPr>
            <p:sp>
              <p:nvSpPr>
                <p:cNvPr id="45" name="Блок-схема: процесс 44"/>
                <p:cNvSpPr/>
                <p:nvPr/>
              </p:nvSpPr>
              <p:spPr>
                <a:xfrm>
                  <a:off x="4114799" y="3286123"/>
                  <a:ext cx="257175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46" name="Блок-схема: процесс 45"/>
                <p:cNvSpPr/>
                <p:nvPr/>
              </p:nvSpPr>
              <p:spPr>
                <a:xfrm rot="5400000">
                  <a:off x="4142778" y="3387922"/>
                  <a:ext cx="205977" cy="102395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</p:grpSp>
          <p:grpSp>
            <p:nvGrpSpPr>
              <p:cNvPr id="42" name="Группа 13"/>
              <p:cNvGrpSpPr/>
              <p:nvPr/>
            </p:nvGrpSpPr>
            <p:grpSpPr>
              <a:xfrm>
                <a:off x="4677962" y="3284938"/>
                <a:ext cx="308378" cy="257171"/>
                <a:chOff x="4677962" y="3284554"/>
                <a:chExt cx="308378" cy="257171"/>
              </a:xfrm>
            </p:grpSpPr>
            <p:sp>
              <p:nvSpPr>
                <p:cNvPr id="43" name="Блок-схема: процесс 42"/>
                <p:cNvSpPr/>
                <p:nvPr/>
              </p:nvSpPr>
              <p:spPr>
                <a:xfrm rot="5400000">
                  <a:off x="4601360" y="3362727"/>
                  <a:ext cx="255600" cy="102395"/>
                </a:xfrm>
                <a:prstGeom prst="flowChartProcess">
                  <a:avLst/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PT Sans"/>
                  </a:endParaRPr>
                </a:p>
              </p:txBody>
            </p:sp>
            <p:sp>
              <p:nvSpPr>
                <p:cNvPr id="44" name="Нашивка 43"/>
                <p:cNvSpPr/>
                <p:nvPr/>
              </p:nvSpPr>
              <p:spPr>
                <a:xfrm flipH="1">
                  <a:off x="4764881" y="3284554"/>
                  <a:ext cx="221459" cy="257171"/>
                </a:xfrm>
                <a:prstGeom prst="chevron">
                  <a:avLst>
                    <a:gd name="adj" fmla="val 44624"/>
                  </a:avLst>
                </a:prstGeom>
                <a:solidFill>
                  <a:srgbClr val="FA122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  <a:latin typeface="PT Sans"/>
                  </a:endParaRPr>
                </a:p>
              </p:txBody>
            </p:sp>
          </p:grpSp>
        </p:grpSp>
      </p:grpSp>
      <p:sp>
        <p:nvSpPr>
          <p:cNvPr id="35" name="Скругленный прямоугольник 34"/>
          <p:cNvSpPr/>
          <p:nvPr/>
        </p:nvSpPr>
        <p:spPr>
          <a:xfrm>
            <a:off x="858501" y="1600051"/>
            <a:ext cx="1358166" cy="4064000"/>
          </a:xfrm>
          <a:prstGeom prst="roundRect">
            <a:avLst>
              <a:gd name="adj" fmla="val 10000"/>
            </a:avLst>
          </a:prstGeom>
          <a:gradFill>
            <a:gsLst>
              <a:gs pos="0">
                <a:srgbClr val="C20412"/>
              </a:gs>
              <a:gs pos="80000">
                <a:srgbClr val="FA0C1D"/>
              </a:gs>
              <a:gs pos="100000">
                <a:srgbClr val="FF0719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38" name="Овал 37"/>
          <p:cNvSpPr/>
          <p:nvPr/>
        </p:nvSpPr>
        <p:spPr>
          <a:xfrm>
            <a:off x="899246" y="1843891"/>
            <a:ext cx="1260000" cy="1260000"/>
          </a:xfrm>
          <a:prstGeom prst="ellipse">
            <a:avLst/>
          </a:prstGeom>
          <a:blipFill dpi="0" rotWithShape="0">
            <a:blip r:embed="rId5" cstate="print">
              <a:grayscl/>
            </a:blip>
            <a:srcRect/>
            <a:tile tx="0" ty="0" sx="64000" sy="74000" flip="none" algn="tl"/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9" name="Прямоугольник 48"/>
          <p:cNvSpPr/>
          <p:nvPr/>
        </p:nvSpPr>
        <p:spPr>
          <a:xfrm>
            <a:off x="899245" y="3844799"/>
            <a:ext cx="1317421" cy="549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1100" b="1" dirty="0" smtClean="0">
                <a:latin typeface="PT Sans"/>
                <a:cs typeface="Arial Unicode MS" charset="0"/>
              </a:rPr>
              <a:t>Единый Центр управления сетью</a:t>
            </a:r>
            <a:endParaRPr lang="ru-RU" sz="1100" b="1" dirty="0">
              <a:latin typeface="PT Sans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858502" y="4706566"/>
            <a:ext cx="7208704" cy="792088"/>
            <a:chOff x="729653" y="3212976"/>
            <a:chExt cx="7684693" cy="792088"/>
          </a:xfrm>
        </p:grpSpPr>
        <p:sp>
          <p:nvSpPr>
            <p:cNvPr id="52" name="Двойная стрелка влево/вправо 51"/>
            <p:cNvSpPr/>
            <p:nvPr/>
          </p:nvSpPr>
          <p:spPr>
            <a:xfrm>
              <a:off x="729653" y="3212976"/>
              <a:ext cx="7684693" cy="792088"/>
            </a:xfrm>
            <a:prstGeom prst="leftRightArrow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53" name="TextBox 52"/>
            <p:cNvSpPr txBox="1"/>
            <p:nvPr/>
          </p:nvSpPr>
          <p:spPr>
            <a:xfrm>
              <a:off x="3504720" y="3457936"/>
              <a:ext cx="26944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latin typeface="PT Sans"/>
                </a:rPr>
                <a:t>ПРЕИМУЩЕСТВА</a:t>
              </a:r>
              <a:endParaRPr lang="ru-RU" sz="1600" b="1" dirty="0">
                <a:latin typeface="PT Sans"/>
              </a:endParaRPr>
            </a:p>
          </p:txBody>
        </p:sp>
      </p:grpSp>
      <p:sp>
        <p:nvSpPr>
          <p:cNvPr id="58" name="Овал 57"/>
          <p:cNvSpPr/>
          <p:nvPr/>
        </p:nvSpPr>
        <p:spPr>
          <a:xfrm>
            <a:off x="2381426" y="1826785"/>
            <a:ext cx="1186794" cy="1249672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21189</TotalTime>
  <Words>962</Words>
  <Application>Microsoft Office PowerPoint</Application>
  <PresentationFormat>On-screen Show (4:3)</PresentationFormat>
  <Paragraphs>163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 Unicode MS</vt:lpstr>
      <vt:lpstr>ＭＳ Ｐゴシック</vt:lpstr>
      <vt:lpstr>Arial</vt:lpstr>
      <vt:lpstr>Arial </vt:lpstr>
      <vt:lpstr>Arial Narrow</vt:lpstr>
      <vt:lpstr>Calibri</vt:lpstr>
      <vt:lpstr>PT Sans</vt:lpstr>
      <vt:lpstr>Wingdings</vt:lpstr>
      <vt:lpstr>ヒラギノ角ゴ Pro W3</vt:lpstr>
      <vt:lpstr>Тема Office</vt:lpstr>
      <vt:lpstr>Специальное оформление</vt:lpstr>
      <vt:lpstr>PowerPoint Presentation</vt:lpstr>
      <vt:lpstr>Потребности кредитной организации</vt:lpstr>
      <vt:lpstr>Используемые и развивающиеся технологии и услуги</vt:lpstr>
      <vt:lpstr>Опыт ТТК - Основные тренды </vt:lpstr>
      <vt:lpstr>ТТК сегодня</vt:lpstr>
      <vt:lpstr>PowerPoint Presentation</vt:lpstr>
      <vt:lpstr>PowerPoint Presentation</vt:lpstr>
      <vt:lpstr>PowerPoint Presentation</vt:lpstr>
      <vt:lpstr>PowerPoint Presentation</vt:lpstr>
      <vt:lpstr>Услуги по построению     корпоративных сетей связи</vt:lpstr>
      <vt:lpstr>Организация доступа в интернет</vt:lpstr>
      <vt:lpstr>Услуги по управлению клиентским оборудованием</vt:lpstr>
      <vt:lpstr>Сквозной контроль параметров качества корпоративной сети</vt:lpstr>
      <vt:lpstr>Удаленный доступ к ресурсам  корпоративной сети</vt:lpstr>
      <vt:lpstr>Голосовые услуги</vt:lpstr>
      <vt:lpstr>Наши клиенты</vt:lpstr>
      <vt:lpstr>контакты</vt:lpstr>
    </vt:vector>
  </TitlesOfParts>
  <Company>ЗАО "Компания ТрансТелеКом"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Визуальный бренд-бокс</dc:title>
  <dc:creator>Шамзон Светлана Исааковна</dc:creator>
  <cp:lastModifiedBy>RadissonBlu Guest</cp:lastModifiedBy>
  <cp:revision>538</cp:revision>
  <cp:lastPrinted>2014-09-03T06:41:47Z</cp:lastPrinted>
  <dcterms:created xsi:type="dcterms:W3CDTF">2011-05-06T10:06:45Z</dcterms:created>
  <dcterms:modified xsi:type="dcterms:W3CDTF">2014-09-04T12:30:23Z</dcterms:modified>
</cp:coreProperties>
</file>