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9"/>
  </p:notesMasterIdLst>
  <p:handoutMasterIdLst>
    <p:handoutMasterId r:id="rId10"/>
  </p:handoutMasterIdLst>
  <p:sldIdLst>
    <p:sldId id="323" r:id="rId2"/>
    <p:sldId id="315" r:id="rId3"/>
    <p:sldId id="326" r:id="rId4"/>
    <p:sldId id="327" r:id="rId5"/>
    <p:sldId id="320" r:id="rId6"/>
    <p:sldId id="318" r:id="rId7"/>
    <p:sldId id="319" r:id="rId8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4EF"/>
    <a:srgbClr val="FFD7B7"/>
    <a:srgbClr val="EEE9DE"/>
    <a:srgbClr val="B7B5A9"/>
    <a:srgbClr val="82513E"/>
    <a:srgbClr val="568296"/>
    <a:srgbClr val="BFAA6F"/>
    <a:srgbClr val="FF7C80"/>
    <a:srgbClr val="2989D1"/>
    <a:srgbClr val="A84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9748" autoAdjust="0"/>
  </p:normalViewPr>
  <p:slideViewPr>
    <p:cSldViewPr snapToObjects="1">
      <p:cViewPr>
        <p:scale>
          <a:sx n="75" d="100"/>
          <a:sy n="75" d="100"/>
        </p:scale>
        <p:origin x="-1818" y="-9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954" y="-96"/>
      </p:cViewPr>
      <p:guideLst>
        <p:guide orient="horz" pos="3110"/>
        <p:guide pos="21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75E38-E491-254B-8EEE-29A687EA7ECF}" type="datetimeFigureOut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19872-F35E-B944-9146-9D6870E3D3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03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9E384-D414-F94F-9B02-0DB4D13471E7}" type="datetimeFigureOut">
              <a:rPr lang="ru-RU" smtClean="0"/>
              <a:pPr/>
              <a:t>02.10.2017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11AE-F464-7147-A32C-0900C58D4B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2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11AE-F464-7147-A32C-0900C58D4BF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7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" y="4343400"/>
            <a:ext cx="9144000" cy="2514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Боты и финансовые супермаркеты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0" y="6172200"/>
            <a:ext cx="2971799" cy="5937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sz="1600" dirty="0"/>
              <a:t>С. А. Швецов</a:t>
            </a:r>
          </a:p>
          <a:p>
            <a:r>
              <a:rPr lang="ru-RU" sz="1600" dirty="0"/>
              <a:t>Июнь 2017</a:t>
            </a:r>
            <a:endParaRPr lang="en-US" sz="1600" dirty="0"/>
          </a:p>
        </p:txBody>
      </p:sp>
      <p:sp>
        <p:nvSpPr>
          <p:cNvPr id="7" name="Rectangle 8"/>
          <p:cNvSpPr/>
          <p:nvPr userDrawn="1"/>
        </p:nvSpPr>
        <p:spPr>
          <a:xfrm>
            <a:off x="0" y="0"/>
            <a:ext cx="12192000" cy="1876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11" descr="all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285353"/>
            <a:ext cx="3962400" cy="21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1563"/>
            <a:ext cx="12191999" cy="28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B2E4-144B-4FE4-9D8A-23771D01AEA4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8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4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0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26792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B2E4-144B-4FE4-9D8A-23771D01AEA4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8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4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0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2249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69D7A0-5B94-4594-995C-985D0F8B8D58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/>
          <p:nvPr userDrawn="1"/>
        </p:nvSpPr>
        <p:spPr>
          <a:xfrm>
            <a:off x="0" y="0"/>
            <a:ext cx="12192000" cy="1876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defTabSz="4571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1" descr="all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285353"/>
            <a:ext cx="3962400" cy="21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1563"/>
            <a:ext cx="12191999" cy="28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17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23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9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32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7784-3135-425E-A561-2F0C55860F62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1" descr="all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9" y="-457200"/>
            <a:ext cx="311026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0" y="660400"/>
            <a:ext cx="121920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9753600" y="0"/>
            <a:ext cx="0" cy="66040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699732" y="660400"/>
            <a:ext cx="90538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699732" y="0"/>
            <a:ext cx="0" cy="66040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13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9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5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01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F438-4703-4E74-A3F2-48BB4373DA07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508661" y="645411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287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6BB2E-C1B9-4BC9-B0A3-A9FF776A752C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08661" y="645411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10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6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85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A6F82-F422-49AE-9E3C-E7E152A72566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-7594" y="920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57F1E4F-1CFF-5643-939E-217C01CDF565}" type="slidenum"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660400"/>
            <a:ext cx="121920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9753600" y="0"/>
            <a:ext cx="0" cy="66040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699732" y="660400"/>
            <a:ext cx="905386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699732" y="0"/>
            <a:ext cx="0" cy="66040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1" descr="all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-457200"/>
            <a:ext cx="2736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17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23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9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3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6E36-211C-4DC7-9DA0-C01AD1F2AE64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508661" y="645411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8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4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0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661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B2E4-144B-4FE4-9D8A-23771D01AEA4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6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2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8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41931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E884-D1DA-40B7-91E8-8B5F09BFF1DF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08661" y="645411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10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6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15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F71D-469F-4A3B-B107-66697D0B002F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08661" y="645411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7"/>
          <p:cNvGrpSpPr/>
          <p:nvPr userDrawn="1"/>
        </p:nvGrpSpPr>
        <p:grpSpPr>
          <a:xfrm>
            <a:off x="0" y="6721475"/>
            <a:ext cx="12192000" cy="132749"/>
            <a:chOff x="0" y="2573904"/>
            <a:chExt cx="8767278" cy="44695"/>
          </a:xfrm>
        </p:grpSpPr>
        <p:grpSp>
          <p:nvGrpSpPr>
            <p:cNvPr id="10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6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48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B2E4-144B-4FE4-9D8A-23771D01AEA4}" type="datetime1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CBA7-44C9-4FF8-A12C-ED76D3B14F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1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1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4343400"/>
            <a:ext cx="121158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ЭКОСИСТЕМА. ТРАНСФОРМАЦИЯ БИЗНЕС-МОДЕЛИ ФИНАНСОВОГО РЫНКА</a:t>
            </a:r>
            <a:endParaRPr lang="ru-RU" sz="32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9800" y="6095999"/>
            <a:ext cx="2971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С.А. Швецов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Октябрь 2017 года</a:t>
            </a:r>
          </a:p>
        </p:txBody>
      </p:sp>
    </p:spTree>
    <p:extLst>
      <p:ext uri="{BB962C8B-B14F-4D97-AF65-F5344CB8AC3E}">
        <p14:creationId xmlns:p14="http://schemas.microsoft.com/office/powerpoint/2010/main" val="21898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ight Arrow 12"/>
          <p:cNvSpPr/>
          <p:nvPr/>
        </p:nvSpPr>
        <p:spPr>
          <a:xfrm rot="1800000">
            <a:off x="9115404" y="4810411"/>
            <a:ext cx="956465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grpSp>
        <p:nvGrpSpPr>
          <p:cNvPr id="874" name="Группа 873"/>
          <p:cNvGrpSpPr/>
          <p:nvPr/>
        </p:nvGrpSpPr>
        <p:grpSpPr>
          <a:xfrm>
            <a:off x="10236575" y="4629345"/>
            <a:ext cx="697359" cy="1266167"/>
            <a:chOff x="11235604" y="3927143"/>
            <a:chExt cx="653560" cy="998612"/>
          </a:xfrm>
        </p:grpSpPr>
        <p:sp>
          <p:nvSpPr>
            <p:cNvPr id="868" name="Прямоугольник 867"/>
            <p:cNvSpPr/>
            <p:nvPr/>
          </p:nvSpPr>
          <p:spPr>
            <a:xfrm>
              <a:off x="11235604" y="4176000"/>
              <a:ext cx="653560" cy="2504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СК</a:t>
              </a:r>
              <a:endParaRPr lang="ru-RU" sz="1400" dirty="0"/>
            </a:p>
          </p:txBody>
        </p:sp>
        <p:sp>
          <p:nvSpPr>
            <p:cNvPr id="869" name="Прямоугольник 868"/>
            <p:cNvSpPr/>
            <p:nvPr/>
          </p:nvSpPr>
          <p:spPr>
            <a:xfrm>
              <a:off x="11235604" y="3927143"/>
              <a:ext cx="653560" cy="25044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Банки</a:t>
              </a:r>
              <a:endParaRPr lang="ru-RU" sz="1400" dirty="0"/>
            </a:p>
          </p:txBody>
        </p:sp>
        <p:sp>
          <p:nvSpPr>
            <p:cNvPr id="872" name="Прямоугольник 871"/>
            <p:cNvSpPr/>
            <p:nvPr/>
          </p:nvSpPr>
          <p:spPr>
            <a:xfrm>
              <a:off x="11235604" y="4675306"/>
              <a:ext cx="653560" cy="2504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Иные</a:t>
              </a:r>
              <a:endParaRPr lang="ru-RU" sz="1400" dirty="0"/>
            </a:p>
          </p:txBody>
        </p:sp>
        <p:sp>
          <p:nvSpPr>
            <p:cNvPr id="873" name="Прямоугольник 872"/>
            <p:cNvSpPr/>
            <p:nvPr/>
          </p:nvSpPr>
          <p:spPr>
            <a:xfrm>
              <a:off x="11235604" y="4426449"/>
              <a:ext cx="653560" cy="2504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/>
                <a:t>МФО</a:t>
              </a:r>
              <a:endParaRPr lang="ru-RU" sz="1400" dirty="0"/>
            </a:p>
          </p:txBody>
        </p:sp>
      </p:grpSp>
      <p:sp>
        <p:nvSpPr>
          <p:cNvPr id="819" name="Right Arrow 12"/>
          <p:cNvSpPr/>
          <p:nvPr/>
        </p:nvSpPr>
        <p:spPr>
          <a:xfrm rot="5400000">
            <a:off x="7496454" y="2213299"/>
            <a:ext cx="1091176" cy="513739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817" name="Right Arrow 12"/>
          <p:cNvSpPr/>
          <p:nvPr/>
        </p:nvSpPr>
        <p:spPr>
          <a:xfrm rot="7848654">
            <a:off x="9292355" y="2521639"/>
            <a:ext cx="1091176" cy="513739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816" name="Right Arrow 12"/>
          <p:cNvSpPr/>
          <p:nvPr/>
        </p:nvSpPr>
        <p:spPr>
          <a:xfrm rot="3094251">
            <a:off x="6671113" y="2714930"/>
            <a:ext cx="1091176" cy="513739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30" name="Right Arrow 12"/>
          <p:cNvSpPr/>
          <p:nvPr/>
        </p:nvSpPr>
        <p:spPr>
          <a:xfrm rot="9000000">
            <a:off x="4229119" y="5575475"/>
            <a:ext cx="1091176" cy="513739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0"/>
            <a:ext cx="9072000" cy="65664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Генезис отношений человека к финансовой индустрии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1" name="Скругленный прямоугольник 340"/>
          <p:cNvSpPr/>
          <p:nvPr/>
        </p:nvSpPr>
        <p:spPr>
          <a:xfrm>
            <a:off x="228600" y="762000"/>
            <a:ext cx="57912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Скругленный прямоугольник 341"/>
          <p:cNvSpPr/>
          <p:nvPr/>
        </p:nvSpPr>
        <p:spPr>
          <a:xfrm>
            <a:off x="228600" y="3657600"/>
            <a:ext cx="5791200" cy="297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Скругленный прямоугольник 342"/>
          <p:cNvSpPr/>
          <p:nvPr/>
        </p:nvSpPr>
        <p:spPr>
          <a:xfrm>
            <a:off x="6172200" y="762000"/>
            <a:ext cx="5791200" cy="586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5" name="Group 39"/>
          <p:cNvGrpSpPr/>
          <p:nvPr/>
        </p:nvGrpSpPr>
        <p:grpSpPr>
          <a:xfrm>
            <a:off x="1207941" y="1646998"/>
            <a:ext cx="457200" cy="1176172"/>
            <a:chOff x="1926914" y="3448440"/>
            <a:chExt cx="1203326" cy="3095625"/>
          </a:xfrm>
        </p:grpSpPr>
        <p:sp>
          <p:nvSpPr>
            <p:cNvPr id="346" name="Freeform 10"/>
            <p:cNvSpPr>
              <a:spLocks/>
            </p:cNvSpPr>
            <p:nvPr/>
          </p:nvSpPr>
          <p:spPr bwMode="auto">
            <a:xfrm>
              <a:off x="1980889" y="4091378"/>
              <a:ext cx="581025" cy="915988"/>
            </a:xfrm>
            <a:custGeom>
              <a:avLst/>
              <a:gdLst>
                <a:gd name="T0" fmla="*/ 32 w 53"/>
                <a:gd name="T1" fmla="*/ 4 h 84"/>
                <a:gd name="T2" fmla="*/ 17 w 53"/>
                <a:gd name="T3" fmla="*/ 7 h 84"/>
                <a:gd name="T4" fmla="*/ 5 w 53"/>
                <a:gd name="T5" fmla="*/ 16 h 84"/>
                <a:gd name="T6" fmla="*/ 4 w 53"/>
                <a:gd name="T7" fmla="*/ 24 h 84"/>
                <a:gd name="T8" fmla="*/ 3 w 53"/>
                <a:gd name="T9" fmla="*/ 31 h 84"/>
                <a:gd name="T10" fmla="*/ 3 w 53"/>
                <a:gd name="T11" fmla="*/ 36 h 84"/>
                <a:gd name="T12" fmla="*/ 0 w 53"/>
                <a:gd name="T13" fmla="*/ 47 h 84"/>
                <a:gd name="T14" fmla="*/ 4 w 53"/>
                <a:gd name="T15" fmla="*/ 60 h 84"/>
                <a:gd name="T16" fmla="*/ 14 w 53"/>
                <a:gd name="T17" fmla="*/ 81 h 84"/>
                <a:gd name="T18" fmla="*/ 30 w 53"/>
                <a:gd name="T19" fmla="*/ 81 h 84"/>
                <a:gd name="T20" fmla="*/ 39 w 53"/>
                <a:gd name="T21" fmla="*/ 73 h 84"/>
                <a:gd name="T22" fmla="*/ 42 w 53"/>
                <a:gd name="T23" fmla="*/ 13 h 84"/>
                <a:gd name="T24" fmla="*/ 32 w 53"/>
                <a:gd name="T25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4">
                  <a:moveTo>
                    <a:pt x="32" y="4"/>
                  </a:moveTo>
                  <a:cubicBezTo>
                    <a:pt x="27" y="5"/>
                    <a:pt x="22" y="5"/>
                    <a:pt x="17" y="7"/>
                  </a:cubicBezTo>
                  <a:cubicBezTo>
                    <a:pt x="12" y="8"/>
                    <a:pt x="7" y="11"/>
                    <a:pt x="5" y="16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4" y="26"/>
                    <a:pt x="4" y="29"/>
                    <a:pt x="3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2" y="39"/>
                    <a:pt x="0" y="42"/>
                    <a:pt x="0" y="47"/>
                  </a:cubicBezTo>
                  <a:cubicBezTo>
                    <a:pt x="1" y="52"/>
                    <a:pt x="3" y="55"/>
                    <a:pt x="4" y="60"/>
                  </a:cubicBezTo>
                  <a:cubicBezTo>
                    <a:pt x="5" y="65"/>
                    <a:pt x="7" y="77"/>
                    <a:pt x="14" y="81"/>
                  </a:cubicBezTo>
                  <a:cubicBezTo>
                    <a:pt x="20" y="84"/>
                    <a:pt x="26" y="82"/>
                    <a:pt x="30" y="81"/>
                  </a:cubicBezTo>
                  <a:cubicBezTo>
                    <a:pt x="32" y="80"/>
                    <a:pt x="39" y="75"/>
                    <a:pt x="39" y="73"/>
                  </a:cubicBezTo>
                  <a:cubicBezTo>
                    <a:pt x="39" y="72"/>
                    <a:pt x="42" y="13"/>
                    <a:pt x="42" y="13"/>
                  </a:cubicBezTo>
                  <a:cubicBezTo>
                    <a:pt x="42" y="13"/>
                    <a:pt x="53" y="0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347" name="Freeform 11"/>
            <p:cNvSpPr>
              <a:spLocks/>
            </p:cNvSpPr>
            <p:nvPr/>
          </p:nvSpPr>
          <p:spPr bwMode="auto">
            <a:xfrm>
              <a:off x="1926914" y="4026290"/>
              <a:ext cx="1181100" cy="2517775"/>
            </a:xfrm>
            <a:custGeom>
              <a:avLst/>
              <a:gdLst>
                <a:gd name="T0" fmla="*/ 63 w 108"/>
                <a:gd name="T1" fmla="*/ 118 h 231"/>
                <a:gd name="T2" fmla="*/ 57 w 108"/>
                <a:gd name="T3" fmla="*/ 152 h 231"/>
                <a:gd name="T4" fmla="*/ 56 w 108"/>
                <a:gd name="T5" fmla="*/ 158 h 231"/>
                <a:gd name="T6" fmla="*/ 28 w 108"/>
                <a:gd name="T7" fmla="*/ 219 h 231"/>
                <a:gd name="T8" fmla="*/ 16 w 108"/>
                <a:gd name="T9" fmla="*/ 227 h 231"/>
                <a:gd name="T10" fmla="*/ 10 w 108"/>
                <a:gd name="T11" fmla="*/ 226 h 231"/>
                <a:gd name="T12" fmla="*/ 3 w 108"/>
                <a:gd name="T13" fmla="*/ 208 h 231"/>
                <a:gd name="T14" fmla="*/ 30 w 108"/>
                <a:gd name="T15" fmla="*/ 150 h 231"/>
                <a:gd name="T16" fmla="*/ 31 w 108"/>
                <a:gd name="T17" fmla="*/ 144 h 231"/>
                <a:gd name="T18" fmla="*/ 39 w 108"/>
                <a:gd name="T19" fmla="*/ 96 h 231"/>
                <a:gd name="T20" fmla="*/ 44 w 108"/>
                <a:gd name="T21" fmla="*/ 22 h 231"/>
                <a:gd name="T22" fmla="*/ 69 w 108"/>
                <a:gd name="T23" fmla="*/ 1 h 231"/>
                <a:gd name="T24" fmla="*/ 91 w 108"/>
                <a:gd name="T25" fmla="*/ 26 h 231"/>
                <a:gd name="T26" fmla="*/ 86 w 108"/>
                <a:gd name="T27" fmla="*/ 103 h 231"/>
                <a:gd name="T28" fmla="*/ 101 w 108"/>
                <a:gd name="T29" fmla="*/ 137 h 231"/>
                <a:gd name="T30" fmla="*/ 103 w 108"/>
                <a:gd name="T31" fmla="*/ 145 h 231"/>
                <a:gd name="T32" fmla="*/ 108 w 108"/>
                <a:gd name="T33" fmla="*/ 216 h 231"/>
                <a:gd name="T34" fmla="*/ 95 w 108"/>
                <a:gd name="T35" fmla="*/ 231 h 231"/>
                <a:gd name="T36" fmla="*/ 95 w 108"/>
                <a:gd name="T37" fmla="*/ 231 h 231"/>
                <a:gd name="T38" fmla="*/ 81 w 108"/>
                <a:gd name="T39" fmla="*/ 218 h 231"/>
                <a:gd name="T40" fmla="*/ 76 w 108"/>
                <a:gd name="T41" fmla="*/ 151 h 231"/>
                <a:gd name="T42" fmla="*/ 75 w 108"/>
                <a:gd name="T43" fmla="*/ 144 h 231"/>
                <a:gd name="T44" fmla="*/ 63 w 108"/>
                <a:gd name="T45" fmla="*/ 11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231">
                  <a:moveTo>
                    <a:pt x="63" y="118"/>
                  </a:moveTo>
                  <a:cubicBezTo>
                    <a:pt x="57" y="152"/>
                    <a:pt x="57" y="152"/>
                    <a:pt x="57" y="152"/>
                  </a:cubicBezTo>
                  <a:cubicBezTo>
                    <a:pt x="57" y="154"/>
                    <a:pt x="57" y="156"/>
                    <a:pt x="56" y="158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6" y="224"/>
                    <a:pt x="21" y="227"/>
                    <a:pt x="16" y="227"/>
                  </a:cubicBezTo>
                  <a:cubicBezTo>
                    <a:pt x="14" y="227"/>
                    <a:pt x="12" y="226"/>
                    <a:pt x="10" y="226"/>
                  </a:cubicBezTo>
                  <a:cubicBezTo>
                    <a:pt x="3" y="223"/>
                    <a:pt x="0" y="215"/>
                    <a:pt x="3" y="208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31" y="148"/>
                    <a:pt x="31" y="146"/>
                    <a:pt x="31" y="144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10"/>
                    <a:pt x="56" y="0"/>
                    <a:pt x="69" y="1"/>
                  </a:cubicBezTo>
                  <a:cubicBezTo>
                    <a:pt x="82" y="1"/>
                    <a:pt x="92" y="13"/>
                    <a:pt x="91" y="26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0"/>
                    <a:pt x="103" y="142"/>
                    <a:pt x="103" y="14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24"/>
                    <a:pt x="103" y="230"/>
                    <a:pt x="95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87" y="231"/>
                    <a:pt x="82" y="225"/>
                    <a:pt x="81" y="218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49"/>
                    <a:pt x="76" y="146"/>
                    <a:pt x="75" y="144"/>
                  </a:cubicBezTo>
                  <a:lnTo>
                    <a:pt x="63" y="11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348" name="Oval 12"/>
            <p:cNvSpPr>
              <a:spLocks noChangeArrowheads="1"/>
            </p:cNvSpPr>
            <p:nvPr/>
          </p:nvSpPr>
          <p:spPr bwMode="auto">
            <a:xfrm>
              <a:off x="2561914" y="3448440"/>
              <a:ext cx="503238" cy="50165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349" name="Freeform 13"/>
            <p:cNvSpPr>
              <a:spLocks/>
            </p:cNvSpPr>
            <p:nvPr/>
          </p:nvSpPr>
          <p:spPr bwMode="auto">
            <a:xfrm>
              <a:off x="2298389" y="3961203"/>
              <a:ext cx="755650" cy="936625"/>
            </a:xfrm>
            <a:custGeom>
              <a:avLst/>
              <a:gdLst>
                <a:gd name="T0" fmla="*/ 2 w 69"/>
                <a:gd name="T1" fmla="*/ 86 h 86"/>
                <a:gd name="T2" fmla="*/ 2 w 69"/>
                <a:gd name="T3" fmla="*/ 86 h 86"/>
                <a:gd name="T4" fmla="*/ 0 w 69"/>
                <a:gd name="T5" fmla="*/ 84 h 86"/>
                <a:gd name="T6" fmla="*/ 19 w 69"/>
                <a:gd name="T7" fmla="*/ 66 h 86"/>
                <a:gd name="T8" fmla="*/ 44 w 69"/>
                <a:gd name="T9" fmla="*/ 64 h 86"/>
                <a:gd name="T10" fmla="*/ 46 w 69"/>
                <a:gd name="T11" fmla="*/ 64 h 86"/>
                <a:gd name="T12" fmla="*/ 58 w 69"/>
                <a:gd name="T13" fmla="*/ 63 h 86"/>
                <a:gd name="T14" fmla="*/ 65 w 69"/>
                <a:gd name="T15" fmla="*/ 54 h 86"/>
                <a:gd name="T16" fmla="*/ 65 w 69"/>
                <a:gd name="T17" fmla="*/ 41 h 86"/>
                <a:gd name="T18" fmla="*/ 63 w 69"/>
                <a:gd name="T19" fmla="*/ 37 h 86"/>
                <a:gd name="T20" fmla="*/ 26 w 69"/>
                <a:gd name="T21" fmla="*/ 9 h 86"/>
                <a:gd name="T22" fmla="*/ 9 w 69"/>
                <a:gd name="T23" fmla="*/ 27 h 86"/>
                <a:gd name="T24" fmla="*/ 7 w 69"/>
                <a:gd name="T25" fmla="*/ 28 h 86"/>
                <a:gd name="T26" fmla="*/ 6 w 69"/>
                <a:gd name="T27" fmla="*/ 26 h 86"/>
                <a:gd name="T28" fmla="*/ 26 w 69"/>
                <a:gd name="T29" fmla="*/ 5 h 86"/>
                <a:gd name="T30" fmla="*/ 66 w 69"/>
                <a:gd name="T31" fmla="*/ 35 h 86"/>
                <a:gd name="T32" fmla="*/ 68 w 69"/>
                <a:gd name="T33" fmla="*/ 41 h 86"/>
                <a:gd name="T34" fmla="*/ 68 w 69"/>
                <a:gd name="T35" fmla="*/ 55 h 86"/>
                <a:gd name="T36" fmla="*/ 60 w 69"/>
                <a:gd name="T37" fmla="*/ 66 h 86"/>
                <a:gd name="T38" fmla="*/ 46 w 69"/>
                <a:gd name="T39" fmla="*/ 67 h 86"/>
                <a:gd name="T40" fmla="*/ 44 w 69"/>
                <a:gd name="T41" fmla="*/ 67 h 86"/>
                <a:gd name="T42" fmla="*/ 20 w 69"/>
                <a:gd name="T43" fmla="*/ 70 h 86"/>
                <a:gd name="T44" fmla="*/ 4 w 69"/>
                <a:gd name="T45" fmla="*/ 85 h 86"/>
                <a:gd name="T46" fmla="*/ 2 w 69"/>
                <a:gd name="T4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86">
                  <a:moveTo>
                    <a:pt x="2" y="86"/>
                  </a:moveTo>
                  <a:cubicBezTo>
                    <a:pt x="2" y="86"/>
                    <a:pt x="2" y="86"/>
                    <a:pt x="2" y="86"/>
                  </a:cubicBezTo>
                  <a:cubicBezTo>
                    <a:pt x="1" y="86"/>
                    <a:pt x="0" y="85"/>
                    <a:pt x="0" y="84"/>
                  </a:cubicBezTo>
                  <a:cubicBezTo>
                    <a:pt x="2" y="78"/>
                    <a:pt x="13" y="68"/>
                    <a:pt x="19" y="66"/>
                  </a:cubicBezTo>
                  <a:cubicBezTo>
                    <a:pt x="26" y="64"/>
                    <a:pt x="34" y="62"/>
                    <a:pt x="44" y="64"/>
                  </a:cubicBezTo>
                  <a:cubicBezTo>
                    <a:pt x="45" y="64"/>
                    <a:pt x="45" y="64"/>
                    <a:pt x="46" y="64"/>
                  </a:cubicBezTo>
                  <a:cubicBezTo>
                    <a:pt x="50" y="64"/>
                    <a:pt x="55" y="65"/>
                    <a:pt x="58" y="63"/>
                  </a:cubicBezTo>
                  <a:cubicBezTo>
                    <a:pt x="61" y="61"/>
                    <a:pt x="64" y="58"/>
                    <a:pt x="65" y="54"/>
                  </a:cubicBezTo>
                  <a:cubicBezTo>
                    <a:pt x="66" y="51"/>
                    <a:pt x="66" y="46"/>
                    <a:pt x="65" y="41"/>
                  </a:cubicBezTo>
                  <a:cubicBezTo>
                    <a:pt x="64" y="40"/>
                    <a:pt x="64" y="38"/>
                    <a:pt x="63" y="37"/>
                  </a:cubicBezTo>
                  <a:cubicBezTo>
                    <a:pt x="57" y="21"/>
                    <a:pt x="49" y="4"/>
                    <a:pt x="26" y="9"/>
                  </a:cubicBezTo>
                  <a:cubicBezTo>
                    <a:pt x="19" y="10"/>
                    <a:pt x="10" y="18"/>
                    <a:pt x="9" y="27"/>
                  </a:cubicBezTo>
                  <a:cubicBezTo>
                    <a:pt x="9" y="28"/>
                    <a:pt x="8" y="28"/>
                    <a:pt x="7" y="28"/>
                  </a:cubicBezTo>
                  <a:cubicBezTo>
                    <a:pt x="6" y="28"/>
                    <a:pt x="5" y="27"/>
                    <a:pt x="6" y="26"/>
                  </a:cubicBezTo>
                  <a:cubicBezTo>
                    <a:pt x="7" y="16"/>
                    <a:pt x="18" y="7"/>
                    <a:pt x="26" y="5"/>
                  </a:cubicBezTo>
                  <a:cubicBezTo>
                    <a:pt x="53" y="0"/>
                    <a:pt x="62" y="23"/>
                    <a:pt x="66" y="35"/>
                  </a:cubicBezTo>
                  <a:cubicBezTo>
                    <a:pt x="67" y="37"/>
                    <a:pt x="68" y="39"/>
                    <a:pt x="68" y="41"/>
                  </a:cubicBezTo>
                  <a:cubicBezTo>
                    <a:pt x="69" y="46"/>
                    <a:pt x="69" y="51"/>
                    <a:pt x="68" y="55"/>
                  </a:cubicBezTo>
                  <a:cubicBezTo>
                    <a:pt x="67" y="60"/>
                    <a:pt x="64" y="64"/>
                    <a:pt x="60" y="66"/>
                  </a:cubicBezTo>
                  <a:cubicBezTo>
                    <a:pt x="55" y="69"/>
                    <a:pt x="50" y="68"/>
                    <a:pt x="46" y="67"/>
                  </a:cubicBezTo>
                  <a:cubicBezTo>
                    <a:pt x="45" y="67"/>
                    <a:pt x="44" y="67"/>
                    <a:pt x="44" y="67"/>
                  </a:cubicBezTo>
                  <a:cubicBezTo>
                    <a:pt x="35" y="66"/>
                    <a:pt x="28" y="67"/>
                    <a:pt x="20" y="70"/>
                  </a:cubicBezTo>
                  <a:cubicBezTo>
                    <a:pt x="15" y="71"/>
                    <a:pt x="5" y="81"/>
                    <a:pt x="4" y="85"/>
                  </a:cubicBezTo>
                  <a:cubicBezTo>
                    <a:pt x="4" y="86"/>
                    <a:pt x="3" y="86"/>
                    <a:pt x="2" y="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350" name="Freeform 14"/>
            <p:cNvSpPr>
              <a:spLocks/>
            </p:cNvSpPr>
            <p:nvPr/>
          </p:nvSpPr>
          <p:spPr bwMode="auto">
            <a:xfrm>
              <a:off x="2430152" y="4080265"/>
              <a:ext cx="700088" cy="730250"/>
            </a:xfrm>
            <a:custGeom>
              <a:avLst/>
              <a:gdLst>
                <a:gd name="T0" fmla="*/ 11 w 64"/>
                <a:gd name="T1" fmla="*/ 67 h 67"/>
                <a:gd name="T2" fmla="*/ 4 w 64"/>
                <a:gd name="T3" fmla="*/ 64 h 67"/>
                <a:gd name="T4" fmla="*/ 1 w 64"/>
                <a:gd name="T5" fmla="*/ 55 h 67"/>
                <a:gd name="T6" fmla="*/ 9 w 64"/>
                <a:gd name="T7" fmla="*/ 10 h 67"/>
                <a:gd name="T8" fmla="*/ 21 w 64"/>
                <a:gd name="T9" fmla="*/ 1 h 67"/>
                <a:gd name="T10" fmla="*/ 29 w 64"/>
                <a:gd name="T11" fmla="*/ 13 h 67"/>
                <a:gd name="T12" fmla="*/ 23 w 64"/>
                <a:gd name="T13" fmla="*/ 44 h 67"/>
                <a:gd name="T14" fmla="*/ 52 w 64"/>
                <a:gd name="T15" fmla="*/ 39 h 67"/>
                <a:gd name="T16" fmla="*/ 63 w 64"/>
                <a:gd name="T17" fmla="*/ 47 h 67"/>
                <a:gd name="T18" fmla="*/ 55 w 64"/>
                <a:gd name="T19" fmla="*/ 59 h 67"/>
                <a:gd name="T20" fmla="*/ 13 w 64"/>
                <a:gd name="T21" fmla="*/ 67 h 67"/>
                <a:gd name="T22" fmla="*/ 11 w 64"/>
                <a:gd name="T2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7">
                  <a:moveTo>
                    <a:pt x="11" y="67"/>
                  </a:moveTo>
                  <a:cubicBezTo>
                    <a:pt x="8" y="67"/>
                    <a:pt x="6" y="66"/>
                    <a:pt x="4" y="64"/>
                  </a:cubicBezTo>
                  <a:cubicBezTo>
                    <a:pt x="1" y="62"/>
                    <a:pt x="0" y="58"/>
                    <a:pt x="1" y="55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4"/>
                    <a:pt x="16" y="0"/>
                    <a:pt x="21" y="1"/>
                  </a:cubicBezTo>
                  <a:cubicBezTo>
                    <a:pt x="27" y="2"/>
                    <a:pt x="30" y="8"/>
                    <a:pt x="29" y="1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7" y="38"/>
                    <a:pt x="62" y="42"/>
                    <a:pt x="63" y="47"/>
                  </a:cubicBezTo>
                  <a:cubicBezTo>
                    <a:pt x="64" y="53"/>
                    <a:pt x="61" y="58"/>
                    <a:pt x="55" y="59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7"/>
                    <a:pt x="11" y="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351" name="Freeform 15"/>
            <p:cNvSpPr>
              <a:spLocks/>
            </p:cNvSpPr>
            <p:nvPr/>
          </p:nvSpPr>
          <p:spPr bwMode="auto">
            <a:xfrm>
              <a:off x="2561914" y="5137540"/>
              <a:ext cx="53975" cy="185738"/>
            </a:xfrm>
            <a:custGeom>
              <a:avLst/>
              <a:gdLst>
                <a:gd name="T0" fmla="*/ 34 w 34"/>
                <a:gd name="T1" fmla="*/ 117 h 117"/>
                <a:gd name="T2" fmla="*/ 0 w 34"/>
                <a:gd name="T3" fmla="*/ 0 h 117"/>
                <a:gd name="T4" fmla="*/ 34 w 34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lnTo>
                    <a:pt x="0" y="0"/>
                  </a:lnTo>
                  <a:lnTo>
                    <a:pt x="34" y="1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352" name="Line 16"/>
            <p:cNvSpPr>
              <a:spLocks noChangeShapeType="1"/>
            </p:cNvSpPr>
            <p:nvPr/>
          </p:nvSpPr>
          <p:spPr bwMode="auto">
            <a:xfrm flipH="1" flipV="1">
              <a:off x="2561914" y="5137540"/>
              <a:ext cx="53975" cy="1857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</p:grpSp>
      <p:grpSp>
        <p:nvGrpSpPr>
          <p:cNvPr id="408" name="Группа 407"/>
          <p:cNvGrpSpPr/>
          <p:nvPr/>
        </p:nvGrpSpPr>
        <p:grpSpPr>
          <a:xfrm>
            <a:off x="3656631" y="1252798"/>
            <a:ext cx="1719003" cy="1719002"/>
            <a:chOff x="3491879" y="1340769"/>
            <a:chExt cx="2016225" cy="2016224"/>
          </a:xfrm>
        </p:grpSpPr>
        <p:sp>
          <p:nvSpPr>
            <p:cNvPr id="353" name="Freeform 18"/>
            <p:cNvSpPr>
              <a:spLocks/>
            </p:cNvSpPr>
            <p:nvPr/>
          </p:nvSpPr>
          <p:spPr bwMode="auto">
            <a:xfrm>
              <a:off x="3679485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grpSp>
          <p:nvGrpSpPr>
            <p:cNvPr id="354" name="Группа 353"/>
            <p:cNvGrpSpPr/>
            <p:nvPr/>
          </p:nvGrpSpPr>
          <p:grpSpPr>
            <a:xfrm>
              <a:off x="3491879" y="1340769"/>
              <a:ext cx="1728193" cy="2016224"/>
              <a:chOff x="3491879" y="1340769"/>
              <a:chExt cx="1728193" cy="2016224"/>
            </a:xfrm>
          </p:grpSpPr>
          <p:grpSp>
            <p:nvGrpSpPr>
              <p:cNvPr id="355" name="Group 19"/>
              <p:cNvGrpSpPr/>
              <p:nvPr/>
            </p:nvGrpSpPr>
            <p:grpSpPr>
              <a:xfrm>
                <a:off x="3491879" y="1340769"/>
                <a:ext cx="1728193" cy="2016224"/>
                <a:chOff x="5205574" y="1780090"/>
                <a:chExt cx="1828623" cy="3964892"/>
              </a:xfrm>
            </p:grpSpPr>
            <p:sp>
              <p:nvSpPr>
                <p:cNvPr id="406" name="Freeform 9"/>
                <p:cNvSpPr>
                  <a:spLocks/>
                </p:cNvSpPr>
                <p:nvPr/>
              </p:nvSpPr>
              <p:spPr bwMode="auto">
                <a:xfrm flipH="1">
                  <a:off x="5205574" y="1780090"/>
                  <a:ext cx="1828619" cy="3964892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Roboto Regular" charset="0"/>
                  </a:endParaRPr>
                </a:p>
              </p:txBody>
            </p:sp>
            <p:sp>
              <p:nvSpPr>
                <p:cNvPr id="407" name="Freeform 9"/>
                <p:cNvSpPr>
                  <a:spLocks/>
                </p:cNvSpPr>
                <p:nvPr/>
              </p:nvSpPr>
              <p:spPr bwMode="auto">
                <a:xfrm>
                  <a:off x="5205578" y="2346503"/>
                  <a:ext cx="1828619" cy="3398477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 sz="2800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sz="28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sz="3200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rgbClr val="FFFFFF"/>
                      </a:solidFill>
                      <a:latin typeface="Roboto Regular" charset="0"/>
                    </a:rPr>
                    <a:t>Банк</a:t>
                  </a:r>
                  <a:endParaRPr lang="en-US" sz="14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endParaRPr lang="en-US" sz="1200" dirty="0">
                    <a:latin typeface="Roboto Regular" charset="0"/>
                  </a:endParaRPr>
                </a:p>
              </p:txBody>
            </p:sp>
          </p:grpSp>
          <p:grpSp>
            <p:nvGrpSpPr>
              <p:cNvPr id="356" name="Группа 13"/>
              <p:cNvGrpSpPr/>
              <p:nvPr/>
            </p:nvGrpSpPr>
            <p:grpSpPr>
              <a:xfrm>
                <a:off x="363589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04" name="Прямоугольник 11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5" name="Прямоугольник 12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57" name="Группа 14"/>
              <p:cNvGrpSpPr/>
              <p:nvPr/>
            </p:nvGrpSpPr>
            <p:grpSpPr>
              <a:xfrm>
                <a:off x="399593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02" name="Прямоугольник 401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3" name="Прямоугольник 402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58" name="Группа 17"/>
              <p:cNvGrpSpPr/>
              <p:nvPr/>
            </p:nvGrpSpPr>
            <p:grpSpPr>
              <a:xfrm>
                <a:off x="435597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00" name="Прямоугольник 399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1" name="Прямоугольник 400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59" name="Группа 20"/>
              <p:cNvGrpSpPr/>
              <p:nvPr/>
            </p:nvGrpSpPr>
            <p:grpSpPr>
              <a:xfrm>
                <a:off x="471601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398" name="Прямоугольник 397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9" name="Прямоугольник 398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0" name="Группа 23"/>
              <p:cNvGrpSpPr/>
              <p:nvPr/>
            </p:nvGrpSpPr>
            <p:grpSpPr>
              <a:xfrm>
                <a:off x="363589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396" name="Прямоугольник 395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7" name="Прямоугольник 396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1" name="Группа 26"/>
              <p:cNvGrpSpPr/>
              <p:nvPr/>
            </p:nvGrpSpPr>
            <p:grpSpPr>
              <a:xfrm>
                <a:off x="399593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394" name="Прямоугольник 393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5" name="Прямоугольник 394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2" name="Группа 29"/>
              <p:cNvGrpSpPr/>
              <p:nvPr/>
            </p:nvGrpSpPr>
            <p:grpSpPr>
              <a:xfrm>
                <a:off x="435597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366" name="Прямоугольник 365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7" name="Прямоугольник 366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3" name="Группа 32"/>
              <p:cNvGrpSpPr/>
              <p:nvPr/>
            </p:nvGrpSpPr>
            <p:grpSpPr>
              <a:xfrm>
                <a:off x="471601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364" name="Прямоугольник 363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5" name="Прямоугольник 364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419" name="TextBox 418"/>
          <p:cNvSpPr txBox="1"/>
          <p:nvPr/>
        </p:nvSpPr>
        <p:spPr>
          <a:xfrm>
            <a:off x="588297" y="852525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ЭТАП 1</a:t>
            </a:r>
          </a:p>
          <a:p>
            <a:r>
              <a:rPr lang="ru-RU" sz="1200" b="1" dirty="0" smtClean="0"/>
              <a:t>ПРЯМЫЕ ПРОДАЖИ</a:t>
            </a:r>
            <a:endParaRPr lang="ru-RU" sz="1200" b="1" dirty="0"/>
          </a:p>
        </p:txBody>
      </p:sp>
      <p:sp>
        <p:nvSpPr>
          <p:cNvPr id="420" name="Right Arrow 12"/>
          <p:cNvSpPr/>
          <p:nvPr/>
        </p:nvSpPr>
        <p:spPr>
          <a:xfrm>
            <a:off x="1636189" y="2013919"/>
            <a:ext cx="1912038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grpSp>
        <p:nvGrpSpPr>
          <p:cNvPr id="429" name="Группа 428"/>
          <p:cNvGrpSpPr/>
          <p:nvPr/>
        </p:nvGrpSpPr>
        <p:grpSpPr>
          <a:xfrm>
            <a:off x="3376964" y="5549139"/>
            <a:ext cx="932463" cy="932462"/>
            <a:chOff x="3491879" y="1340769"/>
            <a:chExt cx="2016225" cy="2016224"/>
          </a:xfrm>
        </p:grpSpPr>
        <p:sp>
          <p:nvSpPr>
            <p:cNvPr id="430" name="Freeform 18"/>
            <p:cNvSpPr>
              <a:spLocks/>
            </p:cNvSpPr>
            <p:nvPr/>
          </p:nvSpPr>
          <p:spPr bwMode="auto">
            <a:xfrm>
              <a:off x="3679485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Roboto Regular" charset="0"/>
              </a:endParaRPr>
            </a:p>
          </p:txBody>
        </p:sp>
        <p:grpSp>
          <p:nvGrpSpPr>
            <p:cNvPr id="431" name="Группа 430"/>
            <p:cNvGrpSpPr/>
            <p:nvPr/>
          </p:nvGrpSpPr>
          <p:grpSpPr>
            <a:xfrm>
              <a:off x="3491879" y="1340769"/>
              <a:ext cx="1728193" cy="2016224"/>
              <a:chOff x="3491879" y="1340769"/>
              <a:chExt cx="1728193" cy="2016224"/>
            </a:xfrm>
          </p:grpSpPr>
          <p:grpSp>
            <p:nvGrpSpPr>
              <p:cNvPr id="432" name="Group 19"/>
              <p:cNvGrpSpPr/>
              <p:nvPr/>
            </p:nvGrpSpPr>
            <p:grpSpPr>
              <a:xfrm>
                <a:off x="3491879" y="1340769"/>
                <a:ext cx="1728193" cy="2016224"/>
                <a:chOff x="5205574" y="1780090"/>
                <a:chExt cx="1828623" cy="3964892"/>
              </a:xfrm>
            </p:grpSpPr>
            <p:sp>
              <p:nvSpPr>
                <p:cNvPr id="474" name="Freeform 9"/>
                <p:cNvSpPr>
                  <a:spLocks/>
                </p:cNvSpPr>
                <p:nvPr/>
              </p:nvSpPr>
              <p:spPr bwMode="auto">
                <a:xfrm flipH="1">
                  <a:off x="5205574" y="1780090"/>
                  <a:ext cx="1828619" cy="3964892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latin typeface="Roboto Regular" charset="0"/>
                  </a:endParaRPr>
                </a:p>
              </p:txBody>
            </p:sp>
            <p:sp>
              <p:nvSpPr>
                <p:cNvPr id="475" name="Freeform 9"/>
                <p:cNvSpPr>
                  <a:spLocks/>
                </p:cNvSpPr>
                <p:nvPr/>
              </p:nvSpPr>
              <p:spPr bwMode="auto">
                <a:xfrm>
                  <a:off x="5205578" y="2346503"/>
                  <a:ext cx="1828619" cy="3398477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 sz="1600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sz="16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r>
                    <a:rPr lang="ru-RU" sz="1100" dirty="0" smtClean="0">
                      <a:solidFill>
                        <a:srgbClr val="FFFFFF"/>
                      </a:solidFill>
                      <a:latin typeface="Roboto Regular" charset="0"/>
                    </a:rPr>
                    <a:t>Банк</a:t>
                  </a:r>
                  <a:endParaRPr lang="en-US" sz="10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endParaRPr lang="en-US" sz="900" dirty="0">
                    <a:latin typeface="Roboto Regular" charset="0"/>
                  </a:endParaRPr>
                </a:p>
              </p:txBody>
            </p:sp>
          </p:grpSp>
          <p:grpSp>
            <p:nvGrpSpPr>
              <p:cNvPr id="433" name="Группа 13"/>
              <p:cNvGrpSpPr/>
              <p:nvPr/>
            </p:nvGrpSpPr>
            <p:grpSpPr>
              <a:xfrm>
                <a:off x="363589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72" name="Прямоугольник 11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73" name="Прямоугольник 12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34" name="Группа 14"/>
              <p:cNvGrpSpPr/>
              <p:nvPr/>
            </p:nvGrpSpPr>
            <p:grpSpPr>
              <a:xfrm>
                <a:off x="399593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70" name="Прямоугольник 469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71" name="Прямоугольник 470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35" name="Группа 17"/>
              <p:cNvGrpSpPr/>
              <p:nvPr/>
            </p:nvGrpSpPr>
            <p:grpSpPr>
              <a:xfrm>
                <a:off x="435597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68" name="Прямоугольник 467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69" name="Прямоугольник 468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36" name="Группа 20"/>
              <p:cNvGrpSpPr/>
              <p:nvPr/>
            </p:nvGrpSpPr>
            <p:grpSpPr>
              <a:xfrm>
                <a:off x="471601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66" name="Прямоугольник 465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67" name="Прямоугольник 466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37" name="Группа 23"/>
              <p:cNvGrpSpPr/>
              <p:nvPr/>
            </p:nvGrpSpPr>
            <p:grpSpPr>
              <a:xfrm>
                <a:off x="363589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64" name="Прямоугольник 463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65" name="Прямоугольник 464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38" name="Группа 26"/>
              <p:cNvGrpSpPr/>
              <p:nvPr/>
            </p:nvGrpSpPr>
            <p:grpSpPr>
              <a:xfrm>
                <a:off x="399593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62" name="Прямоугольник 461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63" name="Прямоугольник 462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39" name="Группа 29"/>
              <p:cNvGrpSpPr/>
              <p:nvPr/>
            </p:nvGrpSpPr>
            <p:grpSpPr>
              <a:xfrm>
                <a:off x="435597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43" name="Прямоугольник 442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44" name="Прямоугольник 443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40" name="Группа 32"/>
              <p:cNvGrpSpPr/>
              <p:nvPr/>
            </p:nvGrpSpPr>
            <p:grpSpPr>
              <a:xfrm>
                <a:off x="471601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41" name="Прямоугольник 440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42" name="Прямоугольник 441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</p:grpSp>
      </p:grpSp>
      <p:grpSp>
        <p:nvGrpSpPr>
          <p:cNvPr id="476" name="Группа 475"/>
          <p:cNvGrpSpPr/>
          <p:nvPr/>
        </p:nvGrpSpPr>
        <p:grpSpPr>
          <a:xfrm>
            <a:off x="3376964" y="3883820"/>
            <a:ext cx="932463" cy="932462"/>
            <a:chOff x="3491879" y="1340769"/>
            <a:chExt cx="2016225" cy="2016224"/>
          </a:xfrm>
        </p:grpSpPr>
        <p:sp>
          <p:nvSpPr>
            <p:cNvPr id="477" name="Freeform 18"/>
            <p:cNvSpPr>
              <a:spLocks/>
            </p:cNvSpPr>
            <p:nvPr/>
          </p:nvSpPr>
          <p:spPr bwMode="auto">
            <a:xfrm>
              <a:off x="3679485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Roboto Regular" charset="0"/>
              </a:endParaRPr>
            </a:p>
          </p:txBody>
        </p:sp>
        <p:grpSp>
          <p:nvGrpSpPr>
            <p:cNvPr id="478" name="Группа 477"/>
            <p:cNvGrpSpPr/>
            <p:nvPr/>
          </p:nvGrpSpPr>
          <p:grpSpPr>
            <a:xfrm>
              <a:off x="3491879" y="1340769"/>
              <a:ext cx="1728193" cy="2016224"/>
              <a:chOff x="3491879" y="1340769"/>
              <a:chExt cx="1728193" cy="2016224"/>
            </a:xfrm>
          </p:grpSpPr>
          <p:grpSp>
            <p:nvGrpSpPr>
              <p:cNvPr id="481" name="Group 19"/>
              <p:cNvGrpSpPr/>
              <p:nvPr/>
            </p:nvGrpSpPr>
            <p:grpSpPr>
              <a:xfrm>
                <a:off x="3491879" y="1340769"/>
                <a:ext cx="1728193" cy="2016224"/>
                <a:chOff x="5205574" y="1780090"/>
                <a:chExt cx="1828623" cy="3964892"/>
              </a:xfrm>
            </p:grpSpPr>
            <p:sp>
              <p:nvSpPr>
                <p:cNvPr id="595" name="Freeform 9"/>
                <p:cNvSpPr>
                  <a:spLocks/>
                </p:cNvSpPr>
                <p:nvPr/>
              </p:nvSpPr>
              <p:spPr bwMode="auto">
                <a:xfrm flipH="1">
                  <a:off x="5205574" y="1780090"/>
                  <a:ext cx="1828619" cy="3964892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latin typeface="Roboto Regular" charset="0"/>
                  </a:endParaRPr>
                </a:p>
              </p:txBody>
            </p:sp>
            <p:sp>
              <p:nvSpPr>
                <p:cNvPr id="596" name="Freeform 9"/>
                <p:cNvSpPr>
                  <a:spLocks/>
                </p:cNvSpPr>
                <p:nvPr/>
              </p:nvSpPr>
              <p:spPr bwMode="auto">
                <a:xfrm>
                  <a:off x="5205578" y="2346503"/>
                  <a:ext cx="1828619" cy="3398477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 sz="1600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sz="16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r>
                    <a:rPr lang="ru-RU" sz="1100" dirty="0" smtClean="0">
                      <a:solidFill>
                        <a:srgbClr val="FFFFFF"/>
                      </a:solidFill>
                      <a:latin typeface="Roboto Regular" charset="0"/>
                    </a:rPr>
                    <a:t>Банк</a:t>
                  </a:r>
                  <a:endParaRPr lang="en-US" sz="10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endParaRPr lang="en-US" sz="900" dirty="0">
                    <a:latin typeface="Roboto Regular" charset="0"/>
                  </a:endParaRPr>
                </a:p>
              </p:txBody>
            </p:sp>
          </p:grpSp>
          <p:grpSp>
            <p:nvGrpSpPr>
              <p:cNvPr id="482" name="Группа 13"/>
              <p:cNvGrpSpPr/>
              <p:nvPr/>
            </p:nvGrpSpPr>
            <p:grpSpPr>
              <a:xfrm>
                <a:off x="363589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513" name="Прямоугольник 11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514" name="Прямоугольник 12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83" name="Группа 14"/>
              <p:cNvGrpSpPr/>
              <p:nvPr/>
            </p:nvGrpSpPr>
            <p:grpSpPr>
              <a:xfrm>
                <a:off x="399593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511" name="Прямоугольник 510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512" name="Прямоугольник 511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84" name="Группа 17"/>
              <p:cNvGrpSpPr/>
              <p:nvPr/>
            </p:nvGrpSpPr>
            <p:grpSpPr>
              <a:xfrm>
                <a:off x="435597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501" name="Прямоугольник 500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510" name="Прямоугольник 509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85" name="Группа 20"/>
              <p:cNvGrpSpPr/>
              <p:nvPr/>
            </p:nvGrpSpPr>
            <p:grpSpPr>
              <a:xfrm>
                <a:off x="471601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498" name="Прямоугольник 497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500" name="Прямоугольник 499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86" name="Группа 23"/>
              <p:cNvGrpSpPr/>
              <p:nvPr/>
            </p:nvGrpSpPr>
            <p:grpSpPr>
              <a:xfrm>
                <a:off x="363589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96" name="Прямоугольник 495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97" name="Прямоугольник 496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87" name="Группа 26"/>
              <p:cNvGrpSpPr/>
              <p:nvPr/>
            </p:nvGrpSpPr>
            <p:grpSpPr>
              <a:xfrm>
                <a:off x="399593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94" name="Прямоугольник 493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95" name="Прямоугольник 494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88" name="Группа 29"/>
              <p:cNvGrpSpPr/>
              <p:nvPr/>
            </p:nvGrpSpPr>
            <p:grpSpPr>
              <a:xfrm>
                <a:off x="435597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92" name="Прямоугольник 491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93" name="Прямоугольник 492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489" name="Группа 32"/>
              <p:cNvGrpSpPr/>
              <p:nvPr/>
            </p:nvGrpSpPr>
            <p:grpSpPr>
              <a:xfrm>
                <a:off x="471601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490" name="Прямоугольник 489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491" name="Прямоугольник 490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</p:grpSp>
      </p:grpSp>
      <p:grpSp>
        <p:nvGrpSpPr>
          <p:cNvPr id="597" name="Группа 596"/>
          <p:cNvGrpSpPr/>
          <p:nvPr/>
        </p:nvGrpSpPr>
        <p:grpSpPr>
          <a:xfrm>
            <a:off x="4648200" y="4648200"/>
            <a:ext cx="932400" cy="932400"/>
            <a:chOff x="5536522" y="1340769"/>
            <a:chExt cx="2016225" cy="2016224"/>
          </a:xfrm>
        </p:grpSpPr>
        <p:sp>
          <p:nvSpPr>
            <p:cNvPr id="598" name="Freeform 18"/>
            <p:cNvSpPr>
              <a:spLocks/>
            </p:cNvSpPr>
            <p:nvPr/>
          </p:nvSpPr>
          <p:spPr bwMode="auto">
            <a:xfrm>
              <a:off x="5724128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Roboto Regular" charset="0"/>
              </a:endParaRPr>
            </a:p>
          </p:txBody>
        </p:sp>
        <p:grpSp>
          <p:nvGrpSpPr>
            <p:cNvPr id="599" name="Group 19"/>
            <p:cNvGrpSpPr/>
            <p:nvPr/>
          </p:nvGrpSpPr>
          <p:grpSpPr>
            <a:xfrm>
              <a:off x="5536522" y="1340769"/>
              <a:ext cx="1728193" cy="2016224"/>
              <a:chOff x="5205574" y="1780090"/>
              <a:chExt cx="1828623" cy="3964892"/>
            </a:xfrm>
          </p:grpSpPr>
          <p:sp>
            <p:nvSpPr>
              <p:cNvPr id="624" name="Freeform 9"/>
              <p:cNvSpPr>
                <a:spLocks/>
              </p:cNvSpPr>
              <p:nvPr/>
            </p:nvSpPr>
            <p:spPr bwMode="auto">
              <a:xfrm flipH="1">
                <a:off x="5205574" y="1780090"/>
                <a:ext cx="1828619" cy="3964892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Roboto Regular" charset="0"/>
                </a:endParaRPr>
              </a:p>
            </p:txBody>
          </p:sp>
          <p:sp>
            <p:nvSpPr>
              <p:cNvPr id="625" name="Freeform 9"/>
              <p:cNvSpPr>
                <a:spLocks/>
              </p:cNvSpPr>
              <p:nvPr/>
            </p:nvSpPr>
            <p:spPr bwMode="auto">
              <a:xfrm>
                <a:off x="5205578" y="2346503"/>
                <a:ext cx="1828619" cy="3398477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1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1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2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2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r>
                  <a:rPr lang="ru-RU" sz="900" dirty="0" smtClean="0">
                    <a:solidFill>
                      <a:srgbClr val="FFFFFF"/>
                    </a:solidFill>
                    <a:latin typeface="Roboto Regular" charset="0"/>
                  </a:rPr>
                  <a:t>Страховая</a:t>
                </a:r>
                <a:endParaRPr lang="en-US" sz="9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endParaRPr lang="en-US" sz="600" dirty="0">
                  <a:latin typeface="Roboto Regular" charset="0"/>
                </a:endParaRPr>
              </a:p>
            </p:txBody>
          </p:sp>
        </p:grpSp>
        <p:grpSp>
          <p:nvGrpSpPr>
            <p:cNvPr id="600" name="Группа 39"/>
            <p:cNvGrpSpPr/>
            <p:nvPr/>
          </p:nvGrpSpPr>
          <p:grpSpPr>
            <a:xfrm>
              <a:off x="5680539" y="2060848"/>
              <a:ext cx="258750" cy="360040"/>
              <a:chOff x="2051720" y="1916832"/>
              <a:chExt cx="828000" cy="1152128"/>
            </a:xfrm>
          </p:grpSpPr>
          <p:sp>
            <p:nvSpPr>
              <p:cNvPr id="622" name="Прямоугольник 62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23" name="Прямоугольник 62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01" name="Группа 42"/>
            <p:cNvGrpSpPr/>
            <p:nvPr/>
          </p:nvGrpSpPr>
          <p:grpSpPr>
            <a:xfrm>
              <a:off x="6040579" y="2060848"/>
              <a:ext cx="258750" cy="360040"/>
              <a:chOff x="2051720" y="1916832"/>
              <a:chExt cx="828000" cy="1152128"/>
            </a:xfrm>
          </p:grpSpPr>
          <p:sp>
            <p:nvSpPr>
              <p:cNvPr id="620" name="Прямоугольник 61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21" name="Прямоугольник 62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02" name="Группа 45"/>
            <p:cNvGrpSpPr/>
            <p:nvPr/>
          </p:nvGrpSpPr>
          <p:grpSpPr>
            <a:xfrm>
              <a:off x="6400619" y="2060848"/>
              <a:ext cx="258750" cy="360040"/>
              <a:chOff x="2051720" y="1916832"/>
              <a:chExt cx="828000" cy="1152128"/>
            </a:xfrm>
          </p:grpSpPr>
          <p:sp>
            <p:nvSpPr>
              <p:cNvPr id="618" name="Прямоугольник 617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19" name="Прямоугольник 618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03" name="Группа 48"/>
            <p:cNvGrpSpPr/>
            <p:nvPr/>
          </p:nvGrpSpPr>
          <p:grpSpPr>
            <a:xfrm>
              <a:off x="6760659" y="2060848"/>
              <a:ext cx="258750" cy="360040"/>
              <a:chOff x="2051720" y="1916832"/>
              <a:chExt cx="828000" cy="1152128"/>
            </a:xfrm>
          </p:grpSpPr>
          <p:sp>
            <p:nvSpPr>
              <p:cNvPr id="616" name="Прямоугольник 615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17" name="Прямоугольник 616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04" name="Группа 51"/>
            <p:cNvGrpSpPr/>
            <p:nvPr/>
          </p:nvGrpSpPr>
          <p:grpSpPr>
            <a:xfrm>
              <a:off x="5680539" y="2492896"/>
              <a:ext cx="258750" cy="360040"/>
              <a:chOff x="2051720" y="1916832"/>
              <a:chExt cx="828000" cy="1152128"/>
            </a:xfrm>
          </p:grpSpPr>
          <p:sp>
            <p:nvSpPr>
              <p:cNvPr id="614" name="Прямоугольник 613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15" name="Прямоугольник 614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05" name="Группа 54"/>
            <p:cNvGrpSpPr/>
            <p:nvPr/>
          </p:nvGrpSpPr>
          <p:grpSpPr>
            <a:xfrm>
              <a:off x="6040579" y="2492896"/>
              <a:ext cx="258750" cy="360040"/>
              <a:chOff x="2051720" y="1916832"/>
              <a:chExt cx="828000" cy="1152128"/>
            </a:xfrm>
          </p:grpSpPr>
          <p:sp>
            <p:nvSpPr>
              <p:cNvPr id="612" name="Прямоугольник 61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13" name="Прямоугольник 61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06" name="Группа 57"/>
            <p:cNvGrpSpPr/>
            <p:nvPr/>
          </p:nvGrpSpPr>
          <p:grpSpPr>
            <a:xfrm>
              <a:off x="6400619" y="2492896"/>
              <a:ext cx="258750" cy="360040"/>
              <a:chOff x="2051720" y="1916832"/>
              <a:chExt cx="828000" cy="1152128"/>
            </a:xfrm>
          </p:grpSpPr>
          <p:sp>
            <p:nvSpPr>
              <p:cNvPr id="610" name="Прямоугольник 60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11" name="Прямоугольник 61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07" name="Группа 60"/>
            <p:cNvGrpSpPr/>
            <p:nvPr/>
          </p:nvGrpSpPr>
          <p:grpSpPr>
            <a:xfrm>
              <a:off x="6760659" y="2492896"/>
              <a:ext cx="258750" cy="360040"/>
              <a:chOff x="2051720" y="1916832"/>
              <a:chExt cx="828000" cy="1152128"/>
            </a:xfrm>
          </p:grpSpPr>
          <p:sp>
            <p:nvSpPr>
              <p:cNvPr id="608" name="Прямоугольник 607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609" name="Прямоугольник 608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</p:grpSp>
      <p:sp>
        <p:nvSpPr>
          <p:cNvPr id="626" name="Right Arrow 12"/>
          <p:cNvSpPr/>
          <p:nvPr/>
        </p:nvSpPr>
        <p:spPr>
          <a:xfrm rot="19800000">
            <a:off x="1470067" y="4460622"/>
            <a:ext cx="1912038" cy="513739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27" name="Right Arrow 12"/>
          <p:cNvSpPr/>
          <p:nvPr/>
        </p:nvSpPr>
        <p:spPr>
          <a:xfrm rot="1101010">
            <a:off x="1470067" y="5425478"/>
            <a:ext cx="1912038" cy="513739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28" name="Right Arrow 12"/>
          <p:cNvSpPr/>
          <p:nvPr/>
        </p:nvSpPr>
        <p:spPr>
          <a:xfrm>
            <a:off x="1636188" y="4929408"/>
            <a:ext cx="2961001" cy="508944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grpSp>
        <p:nvGrpSpPr>
          <p:cNvPr id="421" name="Group 39"/>
          <p:cNvGrpSpPr/>
          <p:nvPr/>
        </p:nvGrpSpPr>
        <p:grpSpPr>
          <a:xfrm>
            <a:off x="1207941" y="4572000"/>
            <a:ext cx="457200" cy="1176172"/>
            <a:chOff x="1926914" y="3448440"/>
            <a:chExt cx="1203326" cy="3095625"/>
          </a:xfrm>
        </p:grpSpPr>
        <p:sp>
          <p:nvSpPr>
            <p:cNvPr id="422" name="Freeform 10"/>
            <p:cNvSpPr>
              <a:spLocks/>
            </p:cNvSpPr>
            <p:nvPr/>
          </p:nvSpPr>
          <p:spPr bwMode="auto">
            <a:xfrm>
              <a:off x="1980889" y="4091378"/>
              <a:ext cx="581025" cy="915988"/>
            </a:xfrm>
            <a:custGeom>
              <a:avLst/>
              <a:gdLst>
                <a:gd name="T0" fmla="*/ 32 w 53"/>
                <a:gd name="T1" fmla="*/ 4 h 84"/>
                <a:gd name="T2" fmla="*/ 17 w 53"/>
                <a:gd name="T3" fmla="*/ 7 h 84"/>
                <a:gd name="T4" fmla="*/ 5 w 53"/>
                <a:gd name="T5" fmla="*/ 16 h 84"/>
                <a:gd name="T6" fmla="*/ 4 w 53"/>
                <a:gd name="T7" fmla="*/ 24 h 84"/>
                <a:gd name="T8" fmla="*/ 3 w 53"/>
                <a:gd name="T9" fmla="*/ 31 h 84"/>
                <a:gd name="T10" fmla="*/ 3 w 53"/>
                <a:gd name="T11" fmla="*/ 36 h 84"/>
                <a:gd name="T12" fmla="*/ 0 w 53"/>
                <a:gd name="T13" fmla="*/ 47 h 84"/>
                <a:gd name="T14" fmla="*/ 4 w 53"/>
                <a:gd name="T15" fmla="*/ 60 h 84"/>
                <a:gd name="T16" fmla="*/ 14 w 53"/>
                <a:gd name="T17" fmla="*/ 81 h 84"/>
                <a:gd name="T18" fmla="*/ 30 w 53"/>
                <a:gd name="T19" fmla="*/ 81 h 84"/>
                <a:gd name="T20" fmla="*/ 39 w 53"/>
                <a:gd name="T21" fmla="*/ 73 h 84"/>
                <a:gd name="T22" fmla="*/ 42 w 53"/>
                <a:gd name="T23" fmla="*/ 13 h 84"/>
                <a:gd name="T24" fmla="*/ 32 w 53"/>
                <a:gd name="T25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4">
                  <a:moveTo>
                    <a:pt x="32" y="4"/>
                  </a:moveTo>
                  <a:cubicBezTo>
                    <a:pt x="27" y="5"/>
                    <a:pt x="22" y="5"/>
                    <a:pt x="17" y="7"/>
                  </a:cubicBezTo>
                  <a:cubicBezTo>
                    <a:pt x="12" y="8"/>
                    <a:pt x="7" y="11"/>
                    <a:pt x="5" y="16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4" y="26"/>
                    <a:pt x="4" y="29"/>
                    <a:pt x="3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2" y="39"/>
                    <a:pt x="0" y="42"/>
                    <a:pt x="0" y="47"/>
                  </a:cubicBezTo>
                  <a:cubicBezTo>
                    <a:pt x="1" y="52"/>
                    <a:pt x="3" y="55"/>
                    <a:pt x="4" y="60"/>
                  </a:cubicBezTo>
                  <a:cubicBezTo>
                    <a:pt x="5" y="65"/>
                    <a:pt x="7" y="77"/>
                    <a:pt x="14" y="81"/>
                  </a:cubicBezTo>
                  <a:cubicBezTo>
                    <a:pt x="20" y="84"/>
                    <a:pt x="26" y="82"/>
                    <a:pt x="30" y="81"/>
                  </a:cubicBezTo>
                  <a:cubicBezTo>
                    <a:pt x="32" y="80"/>
                    <a:pt x="39" y="75"/>
                    <a:pt x="39" y="73"/>
                  </a:cubicBezTo>
                  <a:cubicBezTo>
                    <a:pt x="39" y="72"/>
                    <a:pt x="42" y="13"/>
                    <a:pt x="42" y="13"/>
                  </a:cubicBezTo>
                  <a:cubicBezTo>
                    <a:pt x="42" y="13"/>
                    <a:pt x="53" y="0"/>
                    <a:pt x="3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423" name="Freeform 11"/>
            <p:cNvSpPr>
              <a:spLocks/>
            </p:cNvSpPr>
            <p:nvPr/>
          </p:nvSpPr>
          <p:spPr bwMode="auto">
            <a:xfrm>
              <a:off x="1926914" y="4026290"/>
              <a:ext cx="1181100" cy="2517775"/>
            </a:xfrm>
            <a:custGeom>
              <a:avLst/>
              <a:gdLst>
                <a:gd name="T0" fmla="*/ 63 w 108"/>
                <a:gd name="T1" fmla="*/ 118 h 231"/>
                <a:gd name="T2" fmla="*/ 57 w 108"/>
                <a:gd name="T3" fmla="*/ 152 h 231"/>
                <a:gd name="T4" fmla="*/ 56 w 108"/>
                <a:gd name="T5" fmla="*/ 158 h 231"/>
                <a:gd name="T6" fmla="*/ 28 w 108"/>
                <a:gd name="T7" fmla="*/ 219 h 231"/>
                <a:gd name="T8" fmla="*/ 16 w 108"/>
                <a:gd name="T9" fmla="*/ 227 h 231"/>
                <a:gd name="T10" fmla="*/ 10 w 108"/>
                <a:gd name="T11" fmla="*/ 226 h 231"/>
                <a:gd name="T12" fmla="*/ 3 w 108"/>
                <a:gd name="T13" fmla="*/ 208 h 231"/>
                <a:gd name="T14" fmla="*/ 30 w 108"/>
                <a:gd name="T15" fmla="*/ 150 h 231"/>
                <a:gd name="T16" fmla="*/ 31 w 108"/>
                <a:gd name="T17" fmla="*/ 144 h 231"/>
                <a:gd name="T18" fmla="*/ 39 w 108"/>
                <a:gd name="T19" fmla="*/ 96 h 231"/>
                <a:gd name="T20" fmla="*/ 44 w 108"/>
                <a:gd name="T21" fmla="*/ 22 h 231"/>
                <a:gd name="T22" fmla="*/ 69 w 108"/>
                <a:gd name="T23" fmla="*/ 1 h 231"/>
                <a:gd name="T24" fmla="*/ 91 w 108"/>
                <a:gd name="T25" fmla="*/ 26 h 231"/>
                <a:gd name="T26" fmla="*/ 86 w 108"/>
                <a:gd name="T27" fmla="*/ 103 h 231"/>
                <a:gd name="T28" fmla="*/ 101 w 108"/>
                <a:gd name="T29" fmla="*/ 137 h 231"/>
                <a:gd name="T30" fmla="*/ 103 w 108"/>
                <a:gd name="T31" fmla="*/ 145 h 231"/>
                <a:gd name="T32" fmla="*/ 108 w 108"/>
                <a:gd name="T33" fmla="*/ 216 h 231"/>
                <a:gd name="T34" fmla="*/ 95 w 108"/>
                <a:gd name="T35" fmla="*/ 231 h 231"/>
                <a:gd name="T36" fmla="*/ 95 w 108"/>
                <a:gd name="T37" fmla="*/ 231 h 231"/>
                <a:gd name="T38" fmla="*/ 81 w 108"/>
                <a:gd name="T39" fmla="*/ 218 h 231"/>
                <a:gd name="T40" fmla="*/ 76 w 108"/>
                <a:gd name="T41" fmla="*/ 151 h 231"/>
                <a:gd name="T42" fmla="*/ 75 w 108"/>
                <a:gd name="T43" fmla="*/ 144 h 231"/>
                <a:gd name="T44" fmla="*/ 63 w 108"/>
                <a:gd name="T45" fmla="*/ 11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" h="231">
                  <a:moveTo>
                    <a:pt x="63" y="118"/>
                  </a:moveTo>
                  <a:cubicBezTo>
                    <a:pt x="57" y="152"/>
                    <a:pt x="57" y="152"/>
                    <a:pt x="57" y="152"/>
                  </a:cubicBezTo>
                  <a:cubicBezTo>
                    <a:pt x="57" y="154"/>
                    <a:pt x="57" y="156"/>
                    <a:pt x="56" y="158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6" y="224"/>
                    <a:pt x="21" y="227"/>
                    <a:pt x="16" y="227"/>
                  </a:cubicBezTo>
                  <a:cubicBezTo>
                    <a:pt x="14" y="227"/>
                    <a:pt x="12" y="226"/>
                    <a:pt x="10" y="226"/>
                  </a:cubicBezTo>
                  <a:cubicBezTo>
                    <a:pt x="3" y="223"/>
                    <a:pt x="0" y="215"/>
                    <a:pt x="3" y="208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31" y="148"/>
                    <a:pt x="31" y="146"/>
                    <a:pt x="31" y="144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10"/>
                    <a:pt x="56" y="0"/>
                    <a:pt x="69" y="1"/>
                  </a:cubicBezTo>
                  <a:cubicBezTo>
                    <a:pt x="82" y="1"/>
                    <a:pt x="92" y="13"/>
                    <a:pt x="91" y="26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0"/>
                    <a:pt x="103" y="142"/>
                    <a:pt x="103" y="145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8" y="224"/>
                    <a:pt x="103" y="230"/>
                    <a:pt x="95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87" y="231"/>
                    <a:pt x="82" y="225"/>
                    <a:pt x="81" y="218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6" y="149"/>
                    <a:pt x="76" y="146"/>
                    <a:pt x="75" y="144"/>
                  </a:cubicBezTo>
                  <a:lnTo>
                    <a:pt x="63" y="11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424" name="Oval 12"/>
            <p:cNvSpPr>
              <a:spLocks noChangeArrowheads="1"/>
            </p:cNvSpPr>
            <p:nvPr/>
          </p:nvSpPr>
          <p:spPr bwMode="auto">
            <a:xfrm>
              <a:off x="2561914" y="3448440"/>
              <a:ext cx="503238" cy="50165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425" name="Freeform 13"/>
            <p:cNvSpPr>
              <a:spLocks/>
            </p:cNvSpPr>
            <p:nvPr/>
          </p:nvSpPr>
          <p:spPr bwMode="auto">
            <a:xfrm>
              <a:off x="2298389" y="3961203"/>
              <a:ext cx="755650" cy="936625"/>
            </a:xfrm>
            <a:custGeom>
              <a:avLst/>
              <a:gdLst>
                <a:gd name="T0" fmla="*/ 2 w 69"/>
                <a:gd name="T1" fmla="*/ 86 h 86"/>
                <a:gd name="T2" fmla="*/ 2 w 69"/>
                <a:gd name="T3" fmla="*/ 86 h 86"/>
                <a:gd name="T4" fmla="*/ 0 w 69"/>
                <a:gd name="T5" fmla="*/ 84 h 86"/>
                <a:gd name="T6" fmla="*/ 19 w 69"/>
                <a:gd name="T7" fmla="*/ 66 h 86"/>
                <a:gd name="T8" fmla="*/ 44 w 69"/>
                <a:gd name="T9" fmla="*/ 64 h 86"/>
                <a:gd name="T10" fmla="*/ 46 w 69"/>
                <a:gd name="T11" fmla="*/ 64 h 86"/>
                <a:gd name="T12" fmla="*/ 58 w 69"/>
                <a:gd name="T13" fmla="*/ 63 h 86"/>
                <a:gd name="T14" fmla="*/ 65 w 69"/>
                <a:gd name="T15" fmla="*/ 54 h 86"/>
                <a:gd name="T16" fmla="*/ 65 w 69"/>
                <a:gd name="T17" fmla="*/ 41 h 86"/>
                <a:gd name="T18" fmla="*/ 63 w 69"/>
                <a:gd name="T19" fmla="*/ 37 h 86"/>
                <a:gd name="T20" fmla="*/ 26 w 69"/>
                <a:gd name="T21" fmla="*/ 9 h 86"/>
                <a:gd name="T22" fmla="*/ 9 w 69"/>
                <a:gd name="T23" fmla="*/ 27 h 86"/>
                <a:gd name="T24" fmla="*/ 7 w 69"/>
                <a:gd name="T25" fmla="*/ 28 h 86"/>
                <a:gd name="T26" fmla="*/ 6 w 69"/>
                <a:gd name="T27" fmla="*/ 26 h 86"/>
                <a:gd name="T28" fmla="*/ 26 w 69"/>
                <a:gd name="T29" fmla="*/ 5 h 86"/>
                <a:gd name="T30" fmla="*/ 66 w 69"/>
                <a:gd name="T31" fmla="*/ 35 h 86"/>
                <a:gd name="T32" fmla="*/ 68 w 69"/>
                <a:gd name="T33" fmla="*/ 41 h 86"/>
                <a:gd name="T34" fmla="*/ 68 w 69"/>
                <a:gd name="T35" fmla="*/ 55 h 86"/>
                <a:gd name="T36" fmla="*/ 60 w 69"/>
                <a:gd name="T37" fmla="*/ 66 h 86"/>
                <a:gd name="T38" fmla="*/ 46 w 69"/>
                <a:gd name="T39" fmla="*/ 67 h 86"/>
                <a:gd name="T40" fmla="*/ 44 w 69"/>
                <a:gd name="T41" fmla="*/ 67 h 86"/>
                <a:gd name="T42" fmla="*/ 20 w 69"/>
                <a:gd name="T43" fmla="*/ 70 h 86"/>
                <a:gd name="T44" fmla="*/ 4 w 69"/>
                <a:gd name="T45" fmla="*/ 85 h 86"/>
                <a:gd name="T46" fmla="*/ 2 w 69"/>
                <a:gd name="T4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86">
                  <a:moveTo>
                    <a:pt x="2" y="86"/>
                  </a:moveTo>
                  <a:cubicBezTo>
                    <a:pt x="2" y="86"/>
                    <a:pt x="2" y="86"/>
                    <a:pt x="2" y="86"/>
                  </a:cubicBezTo>
                  <a:cubicBezTo>
                    <a:pt x="1" y="86"/>
                    <a:pt x="0" y="85"/>
                    <a:pt x="0" y="84"/>
                  </a:cubicBezTo>
                  <a:cubicBezTo>
                    <a:pt x="2" y="78"/>
                    <a:pt x="13" y="68"/>
                    <a:pt x="19" y="66"/>
                  </a:cubicBezTo>
                  <a:cubicBezTo>
                    <a:pt x="26" y="64"/>
                    <a:pt x="34" y="62"/>
                    <a:pt x="44" y="64"/>
                  </a:cubicBezTo>
                  <a:cubicBezTo>
                    <a:pt x="45" y="64"/>
                    <a:pt x="45" y="64"/>
                    <a:pt x="46" y="64"/>
                  </a:cubicBezTo>
                  <a:cubicBezTo>
                    <a:pt x="50" y="64"/>
                    <a:pt x="55" y="65"/>
                    <a:pt x="58" y="63"/>
                  </a:cubicBezTo>
                  <a:cubicBezTo>
                    <a:pt x="61" y="61"/>
                    <a:pt x="64" y="58"/>
                    <a:pt x="65" y="54"/>
                  </a:cubicBezTo>
                  <a:cubicBezTo>
                    <a:pt x="66" y="51"/>
                    <a:pt x="66" y="46"/>
                    <a:pt x="65" y="41"/>
                  </a:cubicBezTo>
                  <a:cubicBezTo>
                    <a:pt x="64" y="40"/>
                    <a:pt x="64" y="38"/>
                    <a:pt x="63" y="37"/>
                  </a:cubicBezTo>
                  <a:cubicBezTo>
                    <a:pt x="57" y="21"/>
                    <a:pt x="49" y="4"/>
                    <a:pt x="26" y="9"/>
                  </a:cubicBezTo>
                  <a:cubicBezTo>
                    <a:pt x="19" y="10"/>
                    <a:pt x="10" y="18"/>
                    <a:pt x="9" y="27"/>
                  </a:cubicBezTo>
                  <a:cubicBezTo>
                    <a:pt x="9" y="28"/>
                    <a:pt x="8" y="28"/>
                    <a:pt x="7" y="28"/>
                  </a:cubicBezTo>
                  <a:cubicBezTo>
                    <a:pt x="6" y="28"/>
                    <a:pt x="5" y="27"/>
                    <a:pt x="6" y="26"/>
                  </a:cubicBezTo>
                  <a:cubicBezTo>
                    <a:pt x="7" y="16"/>
                    <a:pt x="18" y="7"/>
                    <a:pt x="26" y="5"/>
                  </a:cubicBezTo>
                  <a:cubicBezTo>
                    <a:pt x="53" y="0"/>
                    <a:pt x="62" y="23"/>
                    <a:pt x="66" y="35"/>
                  </a:cubicBezTo>
                  <a:cubicBezTo>
                    <a:pt x="67" y="37"/>
                    <a:pt x="68" y="39"/>
                    <a:pt x="68" y="41"/>
                  </a:cubicBezTo>
                  <a:cubicBezTo>
                    <a:pt x="69" y="46"/>
                    <a:pt x="69" y="51"/>
                    <a:pt x="68" y="55"/>
                  </a:cubicBezTo>
                  <a:cubicBezTo>
                    <a:pt x="67" y="60"/>
                    <a:pt x="64" y="64"/>
                    <a:pt x="60" y="66"/>
                  </a:cubicBezTo>
                  <a:cubicBezTo>
                    <a:pt x="55" y="69"/>
                    <a:pt x="50" y="68"/>
                    <a:pt x="46" y="67"/>
                  </a:cubicBezTo>
                  <a:cubicBezTo>
                    <a:pt x="45" y="67"/>
                    <a:pt x="44" y="67"/>
                    <a:pt x="44" y="67"/>
                  </a:cubicBezTo>
                  <a:cubicBezTo>
                    <a:pt x="35" y="66"/>
                    <a:pt x="28" y="67"/>
                    <a:pt x="20" y="70"/>
                  </a:cubicBezTo>
                  <a:cubicBezTo>
                    <a:pt x="15" y="71"/>
                    <a:pt x="5" y="81"/>
                    <a:pt x="4" y="85"/>
                  </a:cubicBezTo>
                  <a:cubicBezTo>
                    <a:pt x="4" y="86"/>
                    <a:pt x="3" y="86"/>
                    <a:pt x="2" y="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426" name="Freeform 14"/>
            <p:cNvSpPr>
              <a:spLocks/>
            </p:cNvSpPr>
            <p:nvPr/>
          </p:nvSpPr>
          <p:spPr bwMode="auto">
            <a:xfrm>
              <a:off x="2430152" y="4080265"/>
              <a:ext cx="700088" cy="730250"/>
            </a:xfrm>
            <a:custGeom>
              <a:avLst/>
              <a:gdLst>
                <a:gd name="T0" fmla="*/ 11 w 64"/>
                <a:gd name="T1" fmla="*/ 67 h 67"/>
                <a:gd name="T2" fmla="*/ 4 w 64"/>
                <a:gd name="T3" fmla="*/ 64 h 67"/>
                <a:gd name="T4" fmla="*/ 1 w 64"/>
                <a:gd name="T5" fmla="*/ 55 h 67"/>
                <a:gd name="T6" fmla="*/ 9 w 64"/>
                <a:gd name="T7" fmla="*/ 10 h 67"/>
                <a:gd name="T8" fmla="*/ 21 w 64"/>
                <a:gd name="T9" fmla="*/ 1 h 67"/>
                <a:gd name="T10" fmla="*/ 29 w 64"/>
                <a:gd name="T11" fmla="*/ 13 h 67"/>
                <a:gd name="T12" fmla="*/ 23 w 64"/>
                <a:gd name="T13" fmla="*/ 44 h 67"/>
                <a:gd name="T14" fmla="*/ 52 w 64"/>
                <a:gd name="T15" fmla="*/ 39 h 67"/>
                <a:gd name="T16" fmla="*/ 63 w 64"/>
                <a:gd name="T17" fmla="*/ 47 h 67"/>
                <a:gd name="T18" fmla="*/ 55 w 64"/>
                <a:gd name="T19" fmla="*/ 59 h 67"/>
                <a:gd name="T20" fmla="*/ 13 w 64"/>
                <a:gd name="T21" fmla="*/ 67 h 67"/>
                <a:gd name="T22" fmla="*/ 11 w 64"/>
                <a:gd name="T2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7">
                  <a:moveTo>
                    <a:pt x="11" y="67"/>
                  </a:moveTo>
                  <a:cubicBezTo>
                    <a:pt x="8" y="67"/>
                    <a:pt x="6" y="66"/>
                    <a:pt x="4" y="64"/>
                  </a:cubicBezTo>
                  <a:cubicBezTo>
                    <a:pt x="1" y="62"/>
                    <a:pt x="0" y="58"/>
                    <a:pt x="1" y="55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4"/>
                    <a:pt x="16" y="0"/>
                    <a:pt x="21" y="1"/>
                  </a:cubicBezTo>
                  <a:cubicBezTo>
                    <a:pt x="27" y="2"/>
                    <a:pt x="30" y="8"/>
                    <a:pt x="29" y="1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7" y="38"/>
                    <a:pt x="62" y="42"/>
                    <a:pt x="63" y="47"/>
                  </a:cubicBezTo>
                  <a:cubicBezTo>
                    <a:pt x="64" y="53"/>
                    <a:pt x="61" y="58"/>
                    <a:pt x="55" y="59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7"/>
                    <a:pt x="11" y="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427" name="Freeform 15"/>
            <p:cNvSpPr>
              <a:spLocks/>
            </p:cNvSpPr>
            <p:nvPr/>
          </p:nvSpPr>
          <p:spPr bwMode="auto">
            <a:xfrm>
              <a:off x="2561914" y="5137540"/>
              <a:ext cx="53975" cy="185738"/>
            </a:xfrm>
            <a:custGeom>
              <a:avLst/>
              <a:gdLst>
                <a:gd name="T0" fmla="*/ 34 w 34"/>
                <a:gd name="T1" fmla="*/ 117 h 117"/>
                <a:gd name="T2" fmla="*/ 0 w 34"/>
                <a:gd name="T3" fmla="*/ 0 h 117"/>
                <a:gd name="T4" fmla="*/ 34 w 34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lnTo>
                    <a:pt x="0" y="0"/>
                  </a:lnTo>
                  <a:lnTo>
                    <a:pt x="34" y="1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428" name="Line 16"/>
            <p:cNvSpPr>
              <a:spLocks noChangeShapeType="1"/>
            </p:cNvSpPr>
            <p:nvPr/>
          </p:nvSpPr>
          <p:spPr bwMode="auto">
            <a:xfrm flipH="1" flipV="1">
              <a:off x="2561914" y="5137540"/>
              <a:ext cx="53975" cy="1857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Roboto Regular" charset="0"/>
              </a:endParaRPr>
            </a:p>
          </p:txBody>
        </p:sp>
      </p:grpSp>
      <p:sp>
        <p:nvSpPr>
          <p:cNvPr id="629" name="TextBox 628"/>
          <p:cNvSpPr txBox="1"/>
          <p:nvPr/>
        </p:nvSpPr>
        <p:spPr>
          <a:xfrm>
            <a:off x="685800" y="3729335"/>
            <a:ext cx="16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ЭТАП 2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БАНКИ-ПОСРЕДНИКИ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32" name="Прямая соединительная линия 631"/>
          <p:cNvCxnSpPr/>
          <p:nvPr/>
        </p:nvCxnSpPr>
        <p:spPr>
          <a:xfrm>
            <a:off x="2971800" y="4953000"/>
            <a:ext cx="435626" cy="435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Прямая соединительная линия 636"/>
          <p:cNvCxnSpPr/>
          <p:nvPr/>
        </p:nvCxnSpPr>
        <p:spPr>
          <a:xfrm flipH="1">
            <a:off x="2993374" y="4953000"/>
            <a:ext cx="435626" cy="435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8" name="Группа 278"/>
          <p:cNvGrpSpPr/>
          <p:nvPr/>
        </p:nvGrpSpPr>
        <p:grpSpPr>
          <a:xfrm>
            <a:off x="1327384" y="4549997"/>
            <a:ext cx="500574" cy="1198175"/>
            <a:chOff x="10439401" y="2894402"/>
            <a:chExt cx="447032" cy="927301"/>
          </a:xfrm>
        </p:grpSpPr>
        <p:sp>
          <p:nvSpPr>
            <p:cNvPr id="639" name="Freeform 148"/>
            <p:cNvSpPr>
              <a:spLocks/>
            </p:cNvSpPr>
            <p:nvPr/>
          </p:nvSpPr>
          <p:spPr bwMode="auto">
            <a:xfrm rot="1777586" flipH="1">
              <a:off x="10607641" y="3495205"/>
              <a:ext cx="264107" cy="321856"/>
            </a:xfrm>
            <a:custGeom>
              <a:avLst/>
              <a:gdLst>
                <a:gd name="T0" fmla="*/ 14 w 112"/>
                <a:gd name="T1" fmla="*/ 111 h 117"/>
                <a:gd name="T2" fmla="*/ 41 w 112"/>
                <a:gd name="T3" fmla="*/ 101 h 117"/>
                <a:gd name="T4" fmla="*/ 66 w 112"/>
                <a:gd name="T5" fmla="*/ 50 h 117"/>
                <a:gd name="T6" fmla="*/ 90 w 112"/>
                <a:gd name="T7" fmla="*/ 61 h 117"/>
                <a:gd name="T8" fmla="*/ 99 w 112"/>
                <a:gd name="T9" fmla="*/ 45 h 117"/>
                <a:gd name="T10" fmla="*/ 112 w 112"/>
                <a:gd name="T11" fmla="*/ 27 h 117"/>
                <a:gd name="T12" fmla="*/ 69 w 112"/>
                <a:gd name="T13" fmla="*/ 4 h 117"/>
                <a:gd name="T14" fmla="*/ 44 w 112"/>
                <a:gd name="T15" fmla="*/ 8 h 117"/>
                <a:gd name="T16" fmla="*/ 39 w 112"/>
                <a:gd name="T17" fmla="*/ 14 h 117"/>
                <a:gd name="T18" fmla="*/ 6 w 112"/>
                <a:gd name="T19" fmla="*/ 84 h 117"/>
                <a:gd name="T20" fmla="*/ 14 w 112"/>
                <a:gd name="T21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17">
                  <a:moveTo>
                    <a:pt x="14" y="111"/>
                  </a:moveTo>
                  <a:cubicBezTo>
                    <a:pt x="25" y="117"/>
                    <a:pt x="36" y="113"/>
                    <a:pt x="41" y="101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38"/>
                    <a:pt x="107" y="33"/>
                    <a:pt x="112" y="27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0"/>
                    <a:pt x="49" y="2"/>
                    <a:pt x="44" y="8"/>
                  </a:cubicBezTo>
                  <a:cubicBezTo>
                    <a:pt x="41" y="11"/>
                    <a:pt x="41" y="12"/>
                    <a:pt x="39" y="1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94"/>
                    <a:pt x="5" y="105"/>
                    <a:pt x="14" y="1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0" name="Скругленный прямоугольник 639"/>
            <p:cNvSpPr/>
            <p:nvPr/>
          </p:nvSpPr>
          <p:spPr>
            <a:xfrm>
              <a:off x="10439401" y="3240216"/>
              <a:ext cx="74563" cy="3663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1" name="Oval 147"/>
            <p:cNvSpPr>
              <a:spLocks noChangeArrowheads="1"/>
            </p:cNvSpPr>
            <p:nvPr/>
          </p:nvSpPr>
          <p:spPr bwMode="auto">
            <a:xfrm rot="19822414">
              <a:off x="10476187" y="2894402"/>
              <a:ext cx="201130" cy="20201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2" name="Группа 201"/>
            <p:cNvGrpSpPr/>
            <p:nvPr/>
          </p:nvGrpSpPr>
          <p:grpSpPr>
            <a:xfrm rot="18577186">
              <a:off x="10633855" y="3106971"/>
              <a:ext cx="99502" cy="268808"/>
              <a:chOff x="10134071" y="1285340"/>
              <a:chExt cx="185973" cy="772060"/>
            </a:xfrm>
            <a:solidFill>
              <a:schemeClr val="bg1">
                <a:lumMod val="50000"/>
              </a:schemeClr>
            </a:solidFill>
          </p:grpSpPr>
          <p:sp>
            <p:nvSpPr>
              <p:cNvPr id="655" name="Скругленный прямоугольник 654"/>
              <p:cNvSpPr/>
              <p:nvPr/>
            </p:nvSpPr>
            <p:spPr>
              <a:xfrm>
                <a:off x="10134071" y="1301571"/>
                <a:ext cx="185973" cy="73254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6" name="Овал 655"/>
              <p:cNvSpPr/>
              <p:nvPr/>
            </p:nvSpPr>
            <p:spPr>
              <a:xfrm>
                <a:off x="10145680" y="1285340"/>
                <a:ext cx="166410" cy="1215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7" name="Овал 656"/>
              <p:cNvSpPr/>
              <p:nvPr/>
            </p:nvSpPr>
            <p:spPr>
              <a:xfrm>
                <a:off x="10134071" y="1935879"/>
                <a:ext cx="178105" cy="1215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43" name="Скругленный прямоугольник 642"/>
            <p:cNvSpPr/>
            <p:nvPr/>
          </p:nvSpPr>
          <p:spPr>
            <a:xfrm>
              <a:off x="10439401" y="3658166"/>
              <a:ext cx="74562" cy="1635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4" name="Скругленный прямоугольник 643"/>
            <p:cNvSpPr/>
            <p:nvPr/>
          </p:nvSpPr>
          <p:spPr>
            <a:xfrm>
              <a:off x="10682184" y="3658166"/>
              <a:ext cx="74562" cy="1635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5" name="Freeform 155"/>
            <p:cNvSpPr>
              <a:spLocks/>
            </p:cNvSpPr>
            <p:nvPr/>
          </p:nvSpPr>
          <p:spPr bwMode="auto">
            <a:xfrm rot="16894379">
              <a:off x="10317726" y="3215695"/>
              <a:ext cx="695112" cy="442302"/>
            </a:xfrm>
            <a:custGeom>
              <a:avLst/>
              <a:gdLst>
                <a:gd name="T0" fmla="*/ 301 w 315"/>
                <a:gd name="T1" fmla="*/ 34 h 235"/>
                <a:gd name="T2" fmla="*/ 248 w 315"/>
                <a:gd name="T3" fmla="*/ 7 h 235"/>
                <a:gd name="T4" fmla="*/ 97 w 315"/>
                <a:gd name="T5" fmla="*/ 55 h 235"/>
                <a:gd name="T6" fmla="*/ 68 w 315"/>
                <a:gd name="T7" fmla="*/ 107 h 235"/>
                <a:gd name="T8" fmla="*/ 74 w 315"/>
                <a:gd name="T9" fmla="*/ 127 h 235"/>
                <a:gd name="T10" fmla="*/ 82 w 315"/>
                <a:gd name="T11" fmla="*/ 140 h 235"/>
                <a:gd name="T12" fmla="*/ 82 w 315"/>
                <a:gd name="T13" fmla="*/ 185 h 235"/>
                <a:gd name="T14" fmla="*/ 22 w 315"/>
                <a:gd name="T15" fmla="*/ 185 h 235"/>
                <a:gd name="T16" fmla="*/ 0 w 315"/>
                <a:gd name="T17" fmla="*/ 208 h 235"/>
                <a:gd name="T18" fmla="*/ 0 w 315"/>
                <a:gd name="T19" fmla="*/ 212 h 235"/>
                <a:gd name="T20" fmla="*/ 22 w 315"/>
                <a:gd name="T21" fmla="*/ 235 h 235"/>
                <a:gd name="T22" fmla="*/ 111 w 315"/>
                <a:gd name="T23" fmla="*/ 235 h 235"/>
                <a:gd name="T24" fmla="*/ 133 w 315"/>
                <a:gd name="T25" fmla="*/ 212 h 235"/>
                <a:gd name="T26" fmla="*/ 133 w 315"/>
                <a:gd name="T27" fmla="*/ 208 h 235"/>
                <a:gd name="T28" fmla="*/ 133 w 315"/>
                <a:gd name="T29" fmla="*/ 208 h 235"/>
                <a:gd name="T30" fmla="*/ 133 w 315"/>
                <a:gd name="T31" fmla="*/ 152 h 235"/>
                <a:gd name="T32" fmla="*/ 199 w 315"/>
                <a:gd name="T33" fmla="*/ 132 h 235"/>
                <a:gd name="T34" fmla="*/ 239 w 315"/>
                <a:gd name="T35" fmla="*/ 47 h 235"/>
                <a:gd name="T36" fmla="*/ 265 w 315"/>
                <a:gd name="T37" fmla="*/ 30 h 235"/>
                <a:gd name="T38" fmla="*/ 279 w 315"/>
                <a:gd name="T39" fmla="*/ 32 h 235"/>
                <a:gd name="T40" fmla="*/ 294 w 315"/>
                <a:gd name="T41" fmla="*/ 49 h 235"/>
                <a:gd name="T42" fmla="*/ 291 w 315"/>
                <a:gd name="T43" fmla="*/ 72 h 235"/>
                <a:gd name="T44" fmla="*/ 272 w 315"/>
                <a:gd name="T45" fmla="*/ 109 h 235"/>
                <a:gd name="T46" fmla="*/ 279 w 315"/>
                <a:gd name="T47" fmla="*/ 107 h 235"/>
                <a:gd name="T48" fmla="*/ 307 w 315"/>
                <a:gd name="T49" fmla="*/ 55 h 235"/>
                <a:gd name="T50" fmla="*/ 301 w 315"/>
                <a:gd name="T51" fmla="*/ 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5" h="235">
                  <a:moveTo>
                    <a:pt x="301" y="34"/>
                  </a:moveTo>
                  <a:cubicBezTo>
                    <a:pt x="294" y="13"/>
                    <a:pt x="269" y="0"/>
                    <a:pt x="248" y="7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74" y="62"/>
                    <a:pt x="60" y="86"/>
                    <a:pt x="68" y="10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6" y="132"/>
                    <a:pt x="78" y="135"/>
                    <a:pt x="82" y="140"/>
                  </a:cubicBezTo>
                  <a:cubicBezTo>
                    <a:pt x="82" y="185"/>
                    <a:pt x="82" y="185"/>
                    <a:pt x="82" y="185"/>
                  </a:cubicBezTo>
                  <a:cubicBezTo>
                    <a:pt x="22" y="185"/>
                    <a:pt x="22" y="185"/>
                    <a:pt x="22" y="185"/>
                  </a:cubicBezTo>
                  <a:cubicBezTo>
                    <a:pt x="10" y="185"/>
                    <a:pt x="0" y="196"/>
                    <a:pt x="0" y="208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7"/>
                    <a:pt x="10" y="235"/>
                    <a:pt x="22" y="235"/>
                  </a:cubicBezTo>
                  <a:cubicBezTo>
                    <a:pt x="111" y="235"/>
                    <a:pt x="111" y="235"/>
                    <a:pt x="111" y="235"/>
                  </a:cubicBezTo>
                  <a:cubicBezTo>
                    <a:pt x="122" y="235"/>
                    <a:pt x="133" y="227"/>
                    <a:pt x="133" y="212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44" y="38"/>
                    <a:pt x="254" y="30"/>
                    <a:pt x="265" y="30"/>
                  </a:cubicBezTo>
                  <a:cubicBezTo>
                    <a:pt x="269" y="30"/>
                    <a:pt x="272" y="30"/>
                    <a:pt x="279" y="32"/>
                  </a:cubicBezTo>
                  <a:cubicBezTo>
                    <a:pt x="283" y="36"/>
                    <a:pt x="290" y="40"/>
                    <a:pt x="294" y="49"/>
                  </a:cubicBezTo>
                  <a:cubicBezTo>
                    <a:pt x="295" y="56"/>
                    <a:pt x="295" y="64"/>
                    <a:pt x="291" y="72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301" y="99"/>
                    <a:pt x="315" y="77"/>
                    <a:pt x="307" y="55"/>
                  </a:cubicBezTo>
                  <a:lnTo>
                    <a:pt x="301" y="3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46" name="Группа 227"/>
            <p:cNvGrpSpPr/>
            <p:nvPr/>
          </p:nvGrpSpPr>
          <p:grpSpPr>
            <a:xfrm rot="19164227">
              <a:off x="10561074" y="2918427"/>
              <a:ext cx="115303" cy="185378"/>
              <a:chOff x="11467691" y="1582485"/>
              <a:chExt cx="304800" cy="538439"/>
            </a:xfrm>
          </p:grpSpPr>
          <p:sp>
            <p:nvSpPr>
              <p:cNvPr id="652" name="Скругленный прямоугольник 651"/>
              <p:cNvSpPr/>
              <p:nvPr/>
            </p:nvSpPr>
            <p:spPr>
              <a:xfrm>
                <a:off x="11467691" y="1582485"/>
                <a:ext cx="304800" cy="53843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75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7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31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3" name="Скругленный прямоугольник 652"/>
              <p:cNvSpPr/>
              <p:nvPr/>
            </p:nvSpPr>
            <p:spPr>
              <a:xfrm>
                <a:off x="11577697" y="1649256"/>
                <a:ext cx="76201" cy="72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4" name="Овал 653"/>
              <p:cNvSpPr/>
              <p:nvPr/>
            </p:nvSpPr>
            <p:spPr>
              <a:xfrm>
                <a:off x="11504076" y="1696760"/>
                <a:ext cx="45719" cy="4571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47" name="Группа 199"/>
            <p:cNvGrpSpPr/>
            <p:nvPr/>
          </p:nvGrpSpPr>
          <p:grpSpPr>
            <a:xfrm rot="20303096">
              <a:off x="10651324" y="2957588"/>
              <a:ext cx="109047" cy="400828"/>
              <a:chOff x="10134071" y="1250079"/>
              <a:chExt cx="194563" cy="807321"/>
            </a:xfrm>
          </p:grpSpPr>
          <p:sp>
            <p:nvSpPr>
              <p:cNvPr id="649" name="Скругленный прямоугольник 648"/>
              <p:cNvSpPr/>
              <p:nvPr/>
            </p:nvSpPr>
            <p:spPr>
              <a:xfrm>
                <a:off x="10142661" y="1305413"/>
                <a:ext cx="185973" cy="7325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0" name="Овал 649"/>
              <p:cNvSpPr/>
              <p:nvPr/>
            </p:nvSpPr>
            <p:spPr>
              <a:xfrm>
                <a:off x="10141939" y="1250079"/>
                <a:ext cx="178105" cy="1215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1" name="Овал 650"/>
              <p:cNvSpPr/>
              <p:nvPr/>
            </p:nvSpPr>
            <p:spPr>
              <a:xfrm>
                <a:off x="10134071" y="1935879"/>
                <a:ext cx="178105" cy="1215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48" name="Скругленный прямоугольник 647"/>
            <p:cNvSpPr/>
            <p:nvPr/>
          </p:nvSpPr>
          <p:spPr>
            <a:xfrm>
              <a:off x="10439401" y="3594934"/>
              <a:ext cx="317345" cy="632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58" name="TextBox 657"/>
          <p:cNvSpPr txBox="1"/>
          <p:nvPr/>
        </p:nvSpPr>
        <p:spPr>
          <a:xfrm>
            <a:off x="6605626" y="838200"/>
            <a:ext cx="238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ЭТАП 3</a:t>
            </a:r>
          </a:p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ИНТЕРНЕТ – ДОВЕРЕННАЯ СРЕДА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59" name="Группа 658"/>
          <p:cNvGrpSpPr/>
          <p:nvPr/>
        </p:nvGrpSpPr>
        <p:grpSpPr>
          <a:xfrm>
            <a:off x="6432844" y="1609587"/>
            <a:ext cx="932463" cy="932462"/>
            <a:chOff x="3491879" y="1340769"/>
            <a:chExt cx="2016225" cy="2016224"/>
          </a:xfrm>
        </p:grpSpPr>
        <p:sp>
          <p:nvSpPr>
            <p:cNvPr id="660" name="Freeform 18"/>
            <p:cNvSpPr>
              <a:spLocks/>
            </p:cNvSpPr>
            <p:nvPr/>
          </p:nvSpPr>
          <p:spPr bwMode="auto">
            <a:xfrm>
              <a:off x="3679485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Roboto Regular" charset="0"/>
              </a:endParaRPr>
            </a:p>
          </p:txBody>
        </p:sp>
        <p:grpSp>
          <p:nvGrpSpPr>
            <p:cNvPr id="661" name="Группа 660"/>
            <p:cNvGrpSpPr/>
            <p:nvPr/>
          </p:nvGrpSpPr>
          <p:grpSpPr>
            <a:xfrm>
              <a:off x="3491879" y="1340769"/>
              <a:ext cx="1728193" cy="2016224"/>
              <a:chOff x="3491879" y="1340769"/>
              <a:chExt cx="1728193" cy="2016224"/>
            </a:xfrm>
          </p:grpSpPr>
          <p:grpSp>
            <p:nvGrpSpPr>
              <p:cNvPr id="662" name="Group 19"/>
              <p:cNvGrpSpPr/>
              <p:nvPr/>
            </p:nvGrpSpPr>
            <p:grpSpPr>
              <a:xfrm>
                <a:off x="3491879" y="1340769"/>
                <a:ext cx="1728193" cy="2016224"/>
                <a:chOff x="5205574" y="1780090"/>
                <a:chExt cx="1828623" cy="3964892"/>
              </a:xfrm>
            </p:grpSpPr>
            <p:sp>
              <p:nvSpPr>
                <p:cNvPr id="687" name="Freeform 9"/>
                <p:cNvSpPr>
                  <a:spLocks/>
                </p:cNvSpPr>
                <p:nvPr/>
              </p:nvSpPr>
              <p:spPr bwMode="auto">
                <a:xfrm flipH="1">
                  <a:off x="5205574" y="1780090"/>
                  <a:ext cx="1828619" cy="3964892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dirty="0">
                    <a:latin typeface="Roboto Regular" charset="0"/>
                  </a:endParaRPr>
                </a:p>
              </p:txBody>
            </p:sp>
            <p:sp>
              <p:nvSpPr>
                <p:cNvPr id="688" name="Freeform 9"/>
                <p:cNvSpPr>
                  <a:spLocks/>
                </p:cNvSpPr>
                <p:nvPr/>
              </p:nvSpPr>
              <p:spPr bwMode="auto">
                <a:xfrm>
                  <a:off x="5205578" y="2346503"/>
                  <a:ext cx="1828619" cy="3398477"/>
                </a:xfrm>
                <a:custGeom>
                  <a:avLst/>
                  <a:gdLst>
                    <a:gd name="T0" fmla="*/ 1664 w 1664"/>
                    <a:gd name="T1" fmla="*/ 4216 h 4216"/>
                    <a:gd name="T2" fmla="*/ 0 w 1664"/>
                    <a:gd name="T3" fmla="*/ 4216 h 4216"/>
                    <a:gd name="T4" fmla="*/ 0 w 1664"/>
                    <a:gd name="T5" fmla="*/ 956 h 4216"/>
                    <a:gd name="T6" fmla="*/ 1664 w 1664"/>
                    <a:gd name="T7" fmla="*/ 0 h 4216"/>
                    <a:gd name="T8" fmla="*/ 1664 w 1664"/>
                    <a:gd name="T9" fmla="*/ 4216 h 4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4" h="4216">
                      <a:moveTo>
                        <a:pt x="1664" y="4216"/>
                      </a:moveTo>
                      <a:lnTo>
                        <a:pt x="0" y="4216"/>
                      </a:lnTo>
                      <a:lnTo>
                        <a:pt x="0" y="956"/>
                      </a:lnTo>
                      <a:lnTo>
                        <a:pt x="1664" y="0"/>
                      </a:lnTo>
                      <a:lnTo>
                        <a:pt x="1664" y="4216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 sz="1600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sz="16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endParaRPr lang="ru-RU" dirty="0" smtClean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pPr algn="ctr"/>
                  <a:r>
                    <a:rPr lang="ru-RU" sz="1100" dirty="0" smtClean="0">
                      <a:solidFill>
                        <a:srgbClr val="FFFFFF"/>
                      </a:solidFill>
                      <a:latin typeface="Roboto Regular" charset="0"/>
                    </a:rPr>
                    <a:t>Банк</a:t>
                  </a:r>
                  <a:endParaRPr lang="en-US" sz="1000" dirty="0">
                    <a:solidFill>
                      <a:srgbClr val="FFFFFF"/>
                    </a:solidFill>
                    <a:latin typeface="Roboto Regular" charset="0"/>
                  </a:endParaRPr>
                </a:p>
                <a:p>
                  <a:endParaRPr lang="en-US" sz="900" dirty="0">
                    <a:latin typeface="Roboto Regular" charset="0"/>
                  </a:endParaRPr>
                </a:p>
              </p:txBody>
            </p:sp>
          </p:grpSp>
          <p:grpSp>
            <p:nvGrpSpPr>
              <p:cNvPr id="663" name="Группа 13"/>
              <p:cNvGrpSpPr/>
              <p:nvPr/>
            </p:nvGrpSpPr>
            <p:grpSpPr>
              <a:xfrm>
                <a:off x="363589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685" name="Прямоугольник 11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86" name="Прямоугольник 12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664" name="Группа 14"/>
              <p:cNvGrpSpPr/>
              <p:nvPr/>
            </p:nvGrpSpPr>
            <p:grpSpPr>
              <a:xfrm>
                <a:off x="399593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683" name="Прямоугольник 682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84" name="Прямоугольник 683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665" name="Группа 17"/>
              <p:cNvGrpSpPr/>
              <p:nvPr/>
            </p:nvGrpSpPr>
            <p:grpSpPr>
              <a:xfrm>
                <a:off x="435597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681" name="Прямоугольник 680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82" name="Прямоугольник 681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666" name="Группа 20"/>
              <p:cNvGrpSpPr/>
              <p:nvPr/>
            </p:nvGrpSpPr>
            <p:grpSpPr>
              <a:xfrm>
                <a:off x="4716016" y="2060848"/>
                <a:ext cx="258750" cy="360040"/>
                <a:chOff x="2051720" y="1916832"/>
                <a:chExt cx="828000" cy="1152128"/>
              </a:xfrm>
            </p:grpSpPr>
            <p:sp>
              <p:nvSpPr>
                <p:cNvPr id="679" name="Прямоугольник 678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80" name="Прямоугольник 679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667" name="Группа 23"/>
              <p:cNvGrpSpPr/>
              <p:nvPr/>
            </p:nvGrpSpPr>
            <p:grpSpPr>
              <a:xfrm>
                <a:off x="363589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677" name="Прямоугольник 676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78" name="Прямоугольник 677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668" name="Группа 26"/>
              <p:cNvGrpSpPr/>
              <p:nvPr/>
            </p:nvGrpSpPr>
            <p:grpSpPr>
              <a:xfrm>
                <a:off x="399593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675" name="Прямоугольник 674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76" name="Прямоугольник 675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669" name="Группа 29"/>
              <p:cNvGrpSpPr/>
              <p:nvPr/>
            </p:nvGrpSpPr>
            <p:grpSpPr>
              <a:xfrm>
                <a:off x="435597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673" name="Прямоугольник 672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74" name="Прямоугольник 673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  <p:grpSp>
            <p:nvGrpSpPr>
              <p:cNvPr id="670" name="Группа 32"/>
              <p:cNvGrpSpPr/>
              <p:nvPr/>
            </p:nvGrpSpPr>
            <p:grpSpPr>
              <a:xfrm>
                <a:off x="4716016" y="2492896"/>
                <a:ext cx="258750" cy="360040"/>
                <a:chOff x="2051720" y="1916832"/>
                <a:chExt cx="828000" cy="1152128"/>
              </a:xfrm>
            </p:grpSpPr>
            <p:sp>
              <p:nvSpPr>
                <p:cNvPr id="671" name="Прямоугольник 670"/>
                <p:cNvSpPr/>
                <p:nvPr/>
              </p:nvSpPr>
              <p:spPr>
                <a:xfrm>
                  <a:off x="2051720" y="1916832"/>
                  <a:ext cx="828000" cy="115212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  <p:sp>
              <p:nvSpPr>
                <p:cNvPr id="672" name="Прямоугольник 671"/>
                <p:cNvSpPr/>
                <p:nvPr/>
              </p:nvSpPr>
              <p:spPr>
                <a:xfrm>
                  <a:off x="2123728" y="1988840"/>
                  <a:ext cx="693077" cy="100811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635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/>
                </a:p>
              </p:txBody>
            </p:sp>
          </p:grpSp>
        </p:grpSp>
      </p:grpSp>
      <p:grpSp>
        <p:nvGrpSpPr>
          <p:cNvPr id="689" name="Группа 688"/>
          <p:cNvGrpSpPr/>
          <p:nvPr/>
        </p:nvGrpSpPr>
        <p:grpSpPr>
          <a:xfrm>
            <a:off x="7633968" y="1425080"/>
            <a:ext cx="932400" cy="932400"/>
            <a:chOff x="5536522" y="1340769"/>
            <a:chExt cx="2016225" cy="2016224"/>
          </a:xfrm>
        </p:grpSpPr>
        <p:sp>
          <p:nvSpPr>
            <p:cNvPr id="690" name="Freeform 18"/>
            <p:cNvSpPr>
              <a:spLocks/>
            </p:cNvSpPr>
            <p:nvPr/>
          </p:nvSpPr>
          <p:spPr bwMode="auto">
            <a:xfrm>
              <a:off x="5724128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Roboto Regular" charset="0"/>
              </a:endParaRPr>
            </a:p>
          </p:txBody>
        </p:sp>
        <p:grpSp>
          <p:nvGrpSpPr>
            <p:cNvPr id="691" name="Group 19"/>
            <p:cNvGrpSpPr/>
            <p:nvPr/>
          </p:nvGrpSpPr>
          <p:grpSpPr>
            <a:xfrm>
              <a:off x="5536522" y="1340769"/>
              <a:ext cx="1728193" cy="2016224"/>
              <a:chOff x="5205574" y="1780090"/>
              <a:chExt cx="1828623" cy="3964892"/>
            </a:xfrm>
          </p:grpSpPr>
          <p:sp>
            <p:nvSpPr>
              <p:cNvPr id="716" name="Freeform 9"/>
              <p:cNvSpPr>
                <a:spLocks/>
              </p:cNvSpPr>
              <p:nvPr/>
            </p:nvSpPr>
            <p:spPr bwMode="auto">
              <a:xfrm flipH="1">
                <a:off x="5205574" y="1780090"/>
                <a:ext cx="1828619" cy="3964892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Roboto Regular" charset="0"/>
                </a:endParaRPr>
              </a:p>
            </p:txBody>
          </p:sp>
          <p:sp>
            <p:nvSpPr>
              <p:cNvPr id="717" name="Freeform 9"/>
              <p:cNvSpPr>
                <a:spLocks/>
              </p:cNvSpPr>
              <p:nvPr/>
            </p:nvSpPr>
            <p:spPr bwMode="auto">
              <a:xfrm>
                <a:off x="5205578" y="2346503"/>
                <a:ext cx="1828619" cy="3398477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1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1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2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2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r>
                  <a:rPr lang="ru-RU" sz="900" dirty="0" smtClean="0">
                    <a:solidFill>
                      <a:srgbClr val="FFFFFF"/>
                    </a:solidFill>
                    <a:latin typeface="Roboto Regular" charset="0"/>
                  </a:rPr>
                  <a:t>Страховая</a:t>
                </a:r>
                <a:endParaRPr lang="en-US" sz="9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endParaRPr lang="en-US" sz="600" dirty="0">
                  <a:latin typeface="Roboto Regular" charset="0"/>
                </a:endParaRPr>
              </a:p>
            </p:txBody>
          </p:sp>
        </p:grpSp>
        <p:grpSp>
          <p:nvGrpSpPr>
            <p:cNvPr id="692" name="Группа 39"/>
            <p:cNvGrpSpPr/>
            <p:nvPr/>
          </p:nvGrpSpPr>
          <p:grpSpPr>
            <a:xfrm>
              <a:off x="5680539" y="2060848"/>
              <a:ext cx="258750" cy="360040"/>
              <a:chOff x="2051720" y="1916832"/>
              <a:chExt cx="828000" cy="1152128"/>
            </a:xfrm>
          </p:grpSpPr>
          <p:sp>
            <p:nvSpPr>
              <p:cNvPr id="714" name="Прямоугольник 713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15" name="Прямоугольник 714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93" name="Группа 42"/>
            <p:cNvGrpSpPr/>
            <p:nvPr/>
          </p:nvGrpSpPr>
          <p:grpSpPr>
            <a:xfrm>
              <a:off x="6040579" y="2060848"/>
              <a:ext cx="258750" cy="360040"/>
              <a:chOff x="2051720" y="1916832"/>
              <a:chExt cx="828000" cy="1152128"/>
            </a:xfrm>
          </p:grpSpPr>
          <p:sp>
            <p:nvSpPr>
              <p:cNvPr id="712" name="Прямоугольник 71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13" name="Прямоугольник 71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94" name="Группа 45"/>
            <p:cNvGrpSpPr/>
            <p:nvPr/>
          </p:nvGrpSpPr>
          <p:grpSpPr>
            <a:xfrm>
              <a:off x="6400619" y="2060848"/>
              <a:ext cx="258750" cy="360040"/>
              <a:chOff x="2051720" y="1916832"/>
              <a:chExt cx="828000" cy="1152128"/>
            </a:xfrm>
          </p:grpSpPr>
          <p:sp>
            <p:nvSpPr>
              <p:cNvPr id="710" name="Прямоугольник 70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11" name="Прямоугольник 71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95" name="Группа 48"/>
            <p:cNvGrpSpPr/>
            <p:nvPr/>
          </p:nvGrpSpPr>
          <p:grpSpPr>
            <a:xfrm>
              <a:off x="6760659" y="2060848"/>
              <a:ext cx="258750" cy="360040"/>
              <a:chOff x="2051720" y="1916832"/>
              <a:chExt cx="828000" cy="1152128"/>
            </a:xfrm>
          </p:grpSpPr>
          <p:sp>
            <p:nvSpPr>
              <p:cNvPr id="708" name="Прямоугольник 707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09" name="Прямоугольник 708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96" name="Группа 51"/>
            <p:cNvGrpSpPr/>
            <p:nvPr/>
          </p:nvGrpSpPr>
          <p:grpSpPr>
            <a:xfrm>
              <a:off x="5680539" y="2492896"/>
              <a:ext cx="258750" cy="360040"/>
              <a:chOff x="2051720" y="1916832"/>
              <a:chExt cx="828000" cy="1152128"/>
            </a:xfrm>
          </p:grpSpPr>
          <p:sp>
            <p:nvSpPr>
              <p:cNvPr id="706" name="Прямоугольник 705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07" name="Прямоугольник 706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97" name="Группа 54"/>
            <p:cNvGrpSpPr/>
            <p:nvPr/>
          </p:nvGrpSpPr>
          <p:grpSpPr>
            <a:xfrm>
              <a:off x="6040579" y="2492896"/>
              <a:ext cx="258750" cy="360040"/>
              <a:chOff x="2051720" y="1916832"/>
              <a:chExt cx="828000" cy="1152128"/>
            </a:xfrm>
          </p:grpSpPr>
          <p:sp>
            <p:nvSpPr>
              <p:cNvPr id="704" name="Прямоугольник 703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05" name="Прямоугольник 704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98" name="Группа 57"/>
            <p:cNvGrpSpPr/>
            <p:nvPr/>
          </p:nvGrpSpPr>
          <p:grpSpPr>
            <a:xfrm>
              <a:off x="6400619" y="2492896"/>
              <a:ext cx="258750" cy="360040"/>
              <a:chOff x="2051720" y="1916832"/>
              <a:chExt cx="828000" cy="1152128"/>
            </a:xfrm>
          </p:grpSpPr>
          <p:sp>
            <p:nvSpPr>
              <p:cNvPr id="702" name="Прямоугольник 70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03" name="Прямоугольник 70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  <p:grpSp>
          <p:nvGrpSpPr>
            <p:cNvPr id="699" name="Группа 60"/>
            <p:cNvGrpSpPr/>
            <p:nvPr/>
          </p:nvGrpSpPr>
          <p:grpSpPr>
            <a:xfrm>
              <a:off x="6760659" y="2492896"/>
              <a:ext cx="258750" cy="360040"/>
              <a:chOff x="2051720" y="1916832"/>
              <a:chExt cx="828000" cy="1152128"/>
            </a:xfrm>
          </p:grpSpPr>
          <p:sp>
            <p:nvSpPr>
              <p:cNvPr id="700" name="Прямоугольник 69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  <p:sp>
            <p:nvSpPr>
              <p:cNvPr id="701" name="Прямоугольник 70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/>
              </a:p>
            </p:txBody>
          </p:sp>
        </p:grpSp>
      </p:grpSp>
      <p:grpSp>
        <p:nvGrpSpPr>
          <p:cNvPr id="747" name="Группа 746"/>
          <p:cNvGrpSpPr/>
          <p:nvPr/>
        </p:nvGrpSpPr>
        <p:grpSpPr>
          <a:xfrm>
            <a:off x="9869679" y="1609649"/>
            <a:ext cx="932400" cy="932400"/>
            <a:chOff x="1432066" y="1340769"/>
            <a:chExt cx="2016225" cy="2016224"/>
          </a:xfrm>
        </p:grpSpPr>
        <p:sp>
          <p:nvSpPr>
            <p:cNvPr id="748" name="Freeform 18"/>
            <p:cNvSpPr>
              <a:spLocks/>
            </p:cNvSpPr>
            <p:nvPr/>
          </p:nvSpPr>
          <p:spPr bwMode="auto">
            <a:xfrm>
              <a:off x="1619672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Roboto Regular" charset="0"/>
              </a:endParaRPr>
            </a:p>
          </p:txBody>
        </p:sp>
        <p:grpSp>
          <p:nvGrpSpPr>
            <p:cNvPr id="749" name="Group 19"/>
            <p:cNvGrpSpPr/>
            <p:nvPr/>
          </p:nvGrpSpPr>
          <p:grpSpPr>
            <a:xfrm>
              <a:off x="1432066" y="1340769"/>
              <a:ext cx="1728193" cy="2016224"/>
              <a:chOff x="5205574" y="1780090"/>
              <a:chExt cx="1828623" cy="3964892"/>
            </a:xfrm>
          </p:grpSpPr>
          <p:sp>
            <p:nvSpPr>
              <p:cNvPr id="774" name="Freeform 9"/>
              <p:cNvSpPr>
                <a:spLocks/>
              </p:cNvSpPr>
              <p:nvPr/>
            </p:nvSpPr>
            <p:spPr bwMode="auto">
              <a:xfrm flipH="1">
                <a:off x="5205574" y="1780090"/>
                <a:ext cx="1828619" cy="3964892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Roboto Regular" charset="0"/>
                </a:endParaRPr>
              </a:p>
            </p:txBody>
          </p:sp>
          <p:sp>
            <p:nvSpPr>
              <p:cNvPr id="775" name="Freeform 9"/>
              <p:cNvSpPr>
                <a:spLocks/>
              </p:cNvSpPr>
              <p:nvPr/>
            </p:nvSpPr>
            <p:spPr bwMode="auto">
              <a:xfrm>
                <a:off x="5205578" y="2346503"/>
                <a:ext cx="1828619" cy="3398477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6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6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r>
                  <a:rPr lang="ru-RU" sz="1100" dirty="0" smtClean="0">
                    <a:solidFill>
                      <a:srgbClr val="FFFFFF"/>
                    </a:solidFill>
                    <a:latin typeface="Roboto Regular" charset="0"/>
                  </a:rPr>
                  <a:t>Иные ФО</a:t>
                </a:r>
                <a:endParaRPr lang="en-US" sz="11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endParaRPr lang="en-US" sz="900" dirty="0">
                  <a:latin typeface="Roboto Regular" charset="0"/>
                </a:endParaRPr>
              </a:p>
            </p:txBody>
          </p:sp>
        </p:grpSp>
        <p:grpSp>
          <p:nvGrpSpPr>
            <p:cNvPr id="750" name="Группа 67"/>
            <p:cNvGrpSpPr/>
            <p:nvPr/>
          </p:nvGrpSpPr>
          <p:grpSpPr>
            <a:xfrm>
              <a:off x="1576083" y="2060848"/>
              <a:ext cx="258750" cy="360040"/>
              <a:chOff x="2051720" y="1916832"/>
              <a:chExt cx="828000" cy="1152128"/>
            </a:xfrm>
          </p:grpSpPr>
          <p:sp>
            <p:nvSpPr>
              <p:cNvPr id="772" name="Прямоугольник 77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73" name="Прямоугольник 77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751" name="Группа 70"/>
            <p:cNvGrpSpPr/>
            <p:nvPr/>
          </p:nvGrpSpPr>
          <p:grpSpPr>
            <a:xfrm>
              <a:off x="1936123" y="2060848"/>
              <a:ext cx="258750" cy="360040"/>
              <a:chOff x="2051720" y="1916832"/>
              <a:chExt cx="828000" cy="1152128"/>
            </a:xfrm>
          </p:grpSpPr>
          <p:sp>
            <p:nvSpPr>
              <p:cNvPr id="770" name="Прямоугольник 76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71" name="Прямоугольник 77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752" name="Группа 73"/>
            <p:cNvGrpSpPr/>
            <p:nvPr/>
          </p:nvGrpSpPr>
          <p:grpSpPr>
            <a:xfrm>
              <a:off x="2296163" y="2060848"/>
              <a:ext cx="258750" cy="360040"/>
              <a:chOff x="2051720" y="1916832"/>
              <a:chExt cx="828000" cy="1152128"/>
            </a:xfrm>
          </p:grpSpPr>
          <p:sp>
            <p:nvSpPr>
              <p:cNvPr id="768" name="Прямоугольник 767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69" name="Прямоугольник 768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753" name="Группа 76"/>
            <p:cNvGrpSpPr/>
            <p:nvPr/>
          </p:nvGrpSpPr>
          <p:grpSpPr>
            <a:xfrm>
              <a:off x="2656203" y="2060848"/>
              <a:ext cx="258750" cy="360040"/>
              <a:chOff x="2051720" y="1916832"/>
              <a:chExt cx="828000" cy="1152128"/>
            </a:xfrm>
          </p:grpSpPr>
          <p:sp>
            <p:nvSpPr>
              <p:cNvPr id="766" name="Прямоугольник 765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67" name="Прямоугольник 766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754" name="Группа 79"/>
            <p:cNvGrpSpPr/>
            <p:nvPr/>
          </p:nvGrpSpPr>
          <p:grpSpPr>
            <a:xfrm>
              <a:off x="1576083" y="2492896"/>
              <a:ext cx="258750" cy="360040"/>
              <a:chOff x="2051720" y="1916832"/>
              <a:chExt cx="828000" cy="1152128"/>
            </a:xfrm>
          </p:grpSpPr>
          <p:sp>
            <p:nvSpPr>
              <p:cNvPr id="764" name="Прямоугольник 763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65" name="Прямоугольник 764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755" name="Группа 82"/>
            <p:cNvGrpSpPr/>
            <p:nvPr/>
          </p:nvGrpSpPr>
          <p:grpSpPr>
            <a:xfrm>
              <a:off x="1936123" y="2492896"/>
              <a:ext cx="258750" cy="360040"/>
              <a:chOff x="2051720" y="1916832"/>
              <a:chExt cx="828000" cy="1152128"/>
            </a:xfrm>
          </p:grpSpPr>
          <p:sp>
            <p:nvSpPr>
              <p:cNvPr id="762" name="Прямоугольник 76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63" name="Прямоугольник 76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756" name="Группа 85"/>
            <p:cNvGrpSpPr/>
            <p:nvPr/>
          </p:nvGrpSpPr>
          <p:grpSpPr>
            <a:xfrm>
              <a:off x="2296163" y="2492896"/>
              <a:ext cx="258750" cy="360040"/>
              <a:chOff x="2051720" y="1916832"/>
              <a:chExt cx="828000" cy="1152128"/>
            </a:xfrm>
          </p:grpSpPr>
          <p:sp>
            <p:nvSpPr>
              <p:cNvPr id="760" name="Прямоугольник 75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61" name="Прямоугольник 76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757" name="Группа 88"/>
            <p:cNvGrpSpPr/>
            <p:nvPr/>
          </p:nvGrpSpPr>
          <p:grpSpPr>
            <a:xfrm>
              <a:off x="2656203" y="2492896"/>
              <a:ext cx="258750" cy="360040"/>
              <a:chOff x="2051720" y="1916832"/>
              <a:chExt cx="828000" cy="1152128"/>
            </a:xfrm>
          </p:grpSpPr>
          <p:sp>
            <p:nvSpPr>
              <p:cNvPr id="758" name="Прямоугольник 757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759" name="Прямоугольник 758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</p:grpSp>
      <p:grpSp>
        <p:nvGrpSpPr>
          <p:cNvPr id="815" name="Группа 814"/>
          <p:cNvGrpSpPr/>
          <p:nvPr/>
        </p:nvGrpSpPr>
        <p:grpSpPr>
          <a:xfrm>
            <a:off x="7088483" y="2849251"/>
            <a:ext cx="2819094" cy="2620948"/>
            <a:chOff x="7792618" y="2235084"/>
            <a:chExt cx="2478366" cy="2304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0" name="Месяц 809"/>
            <p:cNvSpPr/>
            <p:nvPr/>
          </p:nvSpPr>
          <p:spPr>
            <a:xfrm rot="18591401">
              <a:off x="8239115" y="3563275"/>
              <a:ext cx="696507" cy="1255450"/>
            </a:xfrm>
            <a:prstGeom prst="mo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1" name="Месяц 810"/>
            <p:cNvSpPr/>
            <p:nvPr/>
          </p:nvSpPr>
          <p:spPr>
            <a:xfrm rot="13863330">
              <a:off x="9215613" y="3540604"/>
              <a:ext cx="696507" cy="1255450"/>
            </a:xfrm>
            <a:prstGeom prst="mo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13" name="Группа 812"/>
            <p:cNvGrpSpPr/>
            <p:nvPr/>
          </p:nvGrpSpPr>
          <p:grpSpPr>
            <a:xfrm>
              <a:off x="7792618" y="2235084"/>
              <a:ext cx="2478366" cy="2177751"/>
              <a:chOff x="7733451" y="2313481"/>
              <a:chExt cx="2478366" cy="2177751"/>
            </a:xfrm>
          </p:grpSpPr>
          <p:sp>
            <p:nvSpPr>
              <p:cNvPr id="805" name="Овал 804"/>
              <p:cNvSpPr/>
              <p:nvPr/>
            </p:nvSpPr>
            <p:spPr>
              <a:xfrm>
                <a:off x="8077200" y="2671567"/>
                <a:ext cx="1819665" cy="181966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6" name="Месяц 805"/>
              <p:cNvSpPr/>
              <p:nvPr/>
            </p:nvSpPr>
            <p:spPr>
              <a:xfrm>
                <a:off x="7733451" y="2971799"/>
                <a:ext cx="696507" cy="1255450"/>
              </a:xfrm>
              <a:prstGeom prst="mo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7" name="Месяц 806"/>
              <p:cNvSpPr/>
              <p:nvPr/>
            </p:nvSpPr>
            <p:spPr>
              <a:xfrm rot="2425462">
                <a:off x="8167066" y="2313481"/>
                <a:ext cx="893375" cy="1255450"/>
              </a:xfrm>
              <a:prstGeom prst="mo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8" name="Месяц 807"/>
              <p:cNvSpPr/>
              <p:nvPr/>
            </p:nvSpPr>
            <p:spPr>
              <a:xfrm rot="6574781">
                <a:off x="9006612" y="2313481"/>
                <a:ext cx="893375" cy="1255450"/>
              </a:xfrm>
              <a:prstGeom prst="mo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2" name="Месяц 811"/>
              <p:cNvSpPr/>
              <p:nvPr/>
            </p:nvSpPr>
            <p:spPr>
              <a:xfrm rot="11488650">
                <a:off x="9515310" y="2904647"/>
                <a:ext cx="696507" cy="1255450"/>
              </a:xfrm>
              <a:prstGeom prst="mo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23" name="Group 67"/>
          <p:cNvGrpSpPr/>
          <p:nvPr/>
        </p:nvGrpSpPr>
        <p:grpSpPr>
          <a:xfrm>
            <a:off x="9982200" y="4511391"/>
            <a:ext cx="1339732" cy="2118009"/>
            <a:chOff x="1517074" y="1296901"/>
            <a:chExt cx="3517634" cy="5561099"/>
          </a:xfrm>
        </p:grpSpPr>
        <p:sp>
          <p:nvSpPr>
            <p:cNvPr id="824" name="Freeform 65"/>
            <p:cNvSpPr>
              <a:spLocks/>
            </p:cNvSpPr>
            <p:nvPr/>
          </p:nvSpPr>
          <p:spPr bwMode="auto">
            <a:xfrm>
              <a:off x="1725500" y="3252801"/>
              <a:ext cx="2153960" cy="2179337"/>
            </a:xfrm>
            <a:custGeom>
              <a:avLst/>
              <a:gdLst>
                <a:gd name="connsiteX0" fmla="*/ 1362550 w 2153960"/>
                <a:gd name="connsiteY0" fmla="*/ 1717541 h 2179337"/>
                <a:gd name="connsiteX1" fmla="*/ 2026274 w 2153960"/>
                <a:gd name="connsiteY1" fmla="*/ 1717541 h 2179337"/>
                <a:gd name="connsiteX2" fmla="*/ 2082258 w 2153960"/>
                <a:gd name="connsiteY2" fmla="*/ 1774518 h 2179337"/>
                <a:gd name="connsiteX3" fmla="*/ 2089516 w 2153960"/>
                <a:gd name="connsiteY3" fmla="*/ 2108540 h 2179337"/>
                <a:gd name="connsiteX4" fmla="*/ 1748375 w 2153960"/>
                <a:gd name="connsiteY4" fmla="*/ 2108540 h 2179337"/>
                <a:gd name="connsiteX5" fmla="*/ 1411086 w 2153960"/>
                <a:gd name="connsiteY5" fmla="*/ 1766728 h 2179337"/>
                <a:gd name="connsiteX6" fmla="*/ 235016 w 2153960"/>
                <a:gd name="connsiteY6" fmla="*/ 28 h 2179337"/>
                <a:gd name="connsiteX7" fmla="*/ 405586 w 2153960"/>
                <a:gd name="connsiteY7" fmla="*/ 68103 h 2179337"/>
                <a:gd name="connsiteX8" fmla="*/ 545991 w 2153960"/>
                <a:gd name="connsiteY8" fmla="*/ 210998 h 2179337"/>
                <a:gd name="connsiteX9" fmla="*/ 573603 w 2153960"/>
                <a:gd name="connsiteY9" fmla="*/ 239100 h 2179337"/>
                <a:gd name="connsiteX10" fmla="*/ 573603 w 2153960"/>
                <a:gd name="connsiteY10" fmla="*/ 263605 h 2179337"/>
                <a:gd name="connsiteX11" fmla="*/ 573603 w 2153960"/>
                <a:gd name="connsiteY11" fmla="*/ 842783 h 2179337"/>
                <a:gd name="connsiteX12" fmla="*/ 573603 w 2153960"/>
                <a:gd name="connsiteY12" fmla="*/ 918015 h 2179337"/>
                <a:gd name="connsiteX13" fmla="*/ 500440 w 2153960"/>
                <a:gd name="connsiteY13" fmla="*/ 843871 h 2179337"/>
                <a:gd name="connsiteX14" fmla="*/ 71703 w 2153960"/>
                <a:gd name="connsiteY14" fmla="*/ 409386 h 2179337"/>
                <a:gd name="connsiteX15" fmla="*/ 64445 w 2153960"/>
                <a:gd name="connsiteY15" fmla="*/ 68103 h 2179337"/>
                <a:gd name="connsiteX16" fmla="*/ 235016 w 2153960"/>
                <a:gd name="connsiteY16" fmla="*/ 28 h 21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960" h="2179337">
                  <a:moveTo>
                    <a:pt x="1362550" y="1717541"/>
                  </a:moveTo>
                  <a:lnTo>
                    <a:pt x="2026274" y="1717541"/>
                  </a:lnTo>
                  <a:lnTo>
                    <a:pt x="2082258" y="1774518"/>
                  </a:lnTo>
                  <a:cubicBezTo>
                    <a:pt x="2176616" y="1868915"/>
                    <a:pt x="2176616" y="2014142"/>
                    <a:pt x="2089516" y="2108540"/>
                  </a:cubicBezTo>
                  <a:cubicBezTo>
                    <a:pt x="1995158" y="2202937"/>
                    <a:pt x="1842733" y="2202937"/>
                    <a:pt x="1748375" y="2108540"/>
                  </a:cubicBezTo>
                  <a:cubicBezTo>
                    <a:pt x="1748375" y="2108540"/>
                    <a:pt x="1748375" y="2108540"/>
                    <a:pt x="1411086" y="1766728"/>
                  </a:cubicBezTo>
                  <a:close/>
                  <a:moveTo>
                    <a:pt x="235016" y="28"/>
                  </a:moveTo>
                  <a:cubicBezTo>
                    <a:pt x="296711" y="-880"/>
                    <a:pt x="358407" y="20904"/>
                    <a:pt x="405586" y="68103"/>
                  </a:cubicBezTo>
                  <a:cubicBezTo>
                    <a:pt x="405586" y="68103"/>
                    <a:pt x="405586" y="68103"/>
                    <a:pt x="545991" y="210998"/>
                  </a:cubicBezTo>
                  <a:lnTo>
                    <a:pt x="573603" y="239100"/>
                  </a:lnTo>
                  <a:lnTo>
                    <a:pt x="573603" y="263605"/>
                  </a:lnTo>
                  <a:cubicBezTo>
                    <a:pt x="573603" y="492730"/>
                    <a:pt x="573603" y="683668"/>
                    <a:pt x="573603" y="842783"/>
                  </a:cubicBezTo>
                  <a:lnTo>
                    <a:pt x="573603" y="918015"/>
                  </a:lnTo>
                  <a:lnTo>
                    <a:pt x="500440" y="843871"/>
                  </a:lnTo>
                  <a:cubicBezTo>
                    <a:pt x="371343" y="713043"/>
                    <a:pt x="228891" y="568681"/>
                    <a:pt x="71703" y="409386"/>
                  </a:cubicBezTo>
                  <a:cubicBezTo>
                    <a:pt x="-22655" y="314988"/>
                    <a:pt x="-22655" y="162500"/>
                    <a:pt x="64445" y="68103"/>
                  </a:cubicBezTo>
                  <a:cubicBezTo>
                    <a:pt x="111624" y="24535"/>
                    <a:pt x="173320" y="935"/>
                    <a:pt x="235016" y="28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25" name="Freeform 62"/>
            <p:cNvSpPr>
              <a:spLocks/>
            </p:cNvSpPr>
            <p:nvPr/>
          </p:nvSpPr>
          <p:spPr bwMode="auto">
            <a:xfrm>
              <a:off x="2763639" y="3956629"/>
              <a:ext cx="2007397" cy="2708637"/>
            </a:xfrm>
            <a:custGeom>
              <a:avLst/>
              <a:gdLst>
                <a:gd name="connsiteX0" fmla="*/ 1527992 w 2007397"/>
                <a:gd name="connsiteY0" fmla="*/ 0 h 2708637"/>
                <a:gd name="connsiteX1" fmla="*/ 2007397 w 2007397"/>
                <a:gd name="connsiteY1" fmla="*/ 2450957 h 2708637"/>
                <a:gd name="connsiteX2" fmla="*/ 713004 w 2007397"/>
                <a:gd name="connsiteY2" fmla="*/ 2708637 h 2708637"/>
                <a:gd name="connsiteX3" fmla="*/ 509257 w 2007397"/>
                <a:gd name="connsiteY3" fmla="*/ 1689902 h 2708637"/>
                <a:gd name="connsiteX4" fmla="*/ 0 w 2007397"/>
                <a:gd name="connsiteY4" fmla="*/ 952819 h 2708637"/>
                <a:gd name="connsiteX5" fmla="*/ 88260 w 2007397"/>
                <a:gd name="connsiteY5" fmla="*/ 952819 h 2708637"/>
                <a:gd name="connsiteX6" fmla="*/ 1190536 w 2007397"/>
                <a:gd name="connsiteY6" fmla="*/ 952819 h 2708637"/>
                <a:gd name="connsiteX7" fmla="*/ 1197816 w 2007397"/>
                <a:gd name="connsiteY7" fmla="*/ 945545 h 2708637"/>
                <a:gd name="connsiteX8" fmla="*/ 1197816 w 2007397"/>
                <a:gd name="connsiteY8" fmla="*/ 112280 h 2708637"/>
                <a:gd name="connsiteX9" fmla="*/ 1197816 w 2007397"/>
                <a:gd name="connsiteY9" fmla="*/ 63574 h 270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397" h="2708637">
                  <a:moveTo>
                    <a:pt x="1527992" y="0"/>
                  </a:moveTo>
                  <a:lnTo>
                    <a:pt x="2007397" y="2450957"/>
                  </a:lnTo>
                  <a:lnTo>
                    <a:pt x="713004" y="2708637"/>
                  </a:lnTo>
                  <a:lnTo>
                    <a:pt x="509257" y="1689902"/>
                  </a:lnTo>
                  <a:lnTo>
                    <a:pt x="0" y="952819"/>
                  </a:lnTo>
                  <a:lnTo>
                    <a:pt x="88260" y="952819"/>
                  </a:lnTo>
                  <a:cubicBezTo>
                    <a:pt x="1190536" y="952819"/>
                    <a:pt x="1190536" y="952819"/>
                    <a:pt x="1190536" y="952819"/>
                  </a:cubicBezTo>
                  <a:cubicBezTo>
                    <a:pt x="1190536" y="952819"/>
                    <a:pt x="1197816" y="945545"/>
                    <a:pt x="1197816" y="945545"/>
                  </a:cubicBezTo>
                  <a:cubicBezTo>
                    <a:pt x="1197816" y="640045"/>
                    <a:pt x="1197816" y="363185"/>
                    <a:pt x="1197816" y="112280"/>
                  </a:cubicBezTo>
                  <a:lnTo>
                    <a:pt x="1197816" y="63574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26" name="Freeform 63"/>
            <p:cNvSpPr>
              <a:spLocks/>
            </p:cNvSpPr>
            <p:nvPr/>
          </p:nvSpPr>
          <p:spPr bwMode="auto">
            <a:xfrm>
              <a:off x="1744474" y="4017216"/>
              <a:ext cx="2159774" cy="2185198"/>
            </a:xfrm>
            <a:custGeom>
              <a:avLst/>
              <a:gdLst>
                <a:gd name="connsiteX0" fmla="*/ 235629 w 2159774"/>
                <a:gd name="connsiteY0" fmla="*/ 0 h 2185198"/>
                <a:gd name="connsiteX1" fmla="*/ 405755 w 2159774"/>
                <a:gd name="connsiteY1" fmla="*/ 70988 h 2185198"/>
                <a:gd name="connsiteX2" fmla="*/ 547151 w 2159774"/>
                <a:gd name="connsiteY2" fmla="*/ 213659 h 2185198"/>
                <a:gd name="connsiteX3" fmla="*/ 555316 w 2159774"/>
                <a:gd name="connsiteY3" fmla="*/ 221897 h 2185198"/>
                <a:gd name="connsiteX4" fmla="*/ 555316 w 2159774"/>
                <a:gd name="connsiteY4" fmla="*/ 293967 h 2185198"/>
                <a:gd name="connsiteX5" fmla="*/ 555316 w 2159774"/>
                <a:gd name="connsiteY5" fmla="*/ 873941 h 2185198"/>
                <a:gd name="connsiteX6" fmla="*/ 562597 w 2159774"/>
                <a:gd name="connsiteY6" fmla="*/ 881215 h 2185198"/>
                <a:gd name="connsiteX7" fmla="*/ 1105701 w 2159774"/>
                <a:gd name="connsiteY7" fmla="*/ 881215 h 2185198"/>
                <a:gd name="connsiteX8" fmla="*/ 1208750 w 2159774"/>
                <a:gd name="connsiteY8" fmla="*/ 881215 h 2185198"/>
                <a:gd name="connsiteX9" fmla="*/ 1210903 w 2159774"/>
                <a:gd name="connsiteY9" fmla="*/ 883387 h 2185198"/>
                <a:gd name="connsiteX10" fmla="*/ 2094272 w 2159774"/>
                <a:gd name="connsiteY10" fmla="*/ 1774712 h 2185198"/>
                <a:gd name="connsiteX11" fmla="*/ 2094272 w 2159774"/>
                <a:gd name="connsiteY11" fmla="*/ 2116913 h 2185198"/>
                <a:gd name="connsiteX12" fmla="*/ 1752202 w 2159774"/>
                <a:gd name="connsiteY12" fmla="*/ 2116913 h 2185198"/>
                <a:gd name="connsiteX13" fmla="*/ 70962 w 2159774"/>
                <a:gd name="connsiteY13" fmla="*/ 405909 h 2185198"/>
                <a:gd name="connsiteX14" fmla="*/ 70962 w 2159774"/>
                <a:gd name="connsiteY14" fmla="*/ 70988 h 2185198"/>
                <a:gd name="connsiteX15" fmla="*/ 235629 w 2159774"/>
                <a:gd name="connsiteY15" fmla="*/ 0 h 218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9774" h="2185198">
                  <a:moveTo>
                    <a:pt x="235629" y="0"/>
                  </a:moveTo>
                  <a:cubicBezTo>
                    <a:pt x="296583" y="0"/>
                    <a:pt x="358447" y="23663"/>
                    <a:pt x="405755" y="70988"/>
                  </a:cubicBezTo>
                  <a:cubicBezTo>
                    <a:pt x="405755" y="70988"/>
                    <a:pt x="405755" y="70988"/>
                    <a:pt x="547151" y="213659"/>
                  </a:cubicBezTo>
                  <a:lnTo>
                    <a:pt x="555316" y="221897"/>
                  </a:lnTo>
                  <a:lnTo>
                    <a:pt x="555316" y="293967"/>
                  </a:lnTo>
                  <a:cubicBezTo>
                    <a:pt x="555316" y="873941"/>
                    <a:pt x="555316" y="873941"/>
                    <a:pt x="555316" y="873941"/>
                  </a:cubicBezTo>
                  <a:cubicBezTo>
                    <a:pt x="555316" y="873941"/>
                    <a:pt x="555316" y="881215"/>
                    <a:pt x="562597" y="881215"/>
                  </a:cubicBezTo>
                  <a:cubicBezTo>
                    <a:pt x="768269" y="881215"/>
                    <a:pt x="948233" y="881215"/>
                    <a:pt x="1105701" y="881215"/>
                  </a:cubicBezTo>
                  <a:lnTo>
                    <a:pt x="1208750" y="881215"/>
                  </a:lnTo>
                  <a:lnTo>
                    <a:pt x="1210903" y="883387"/>
                  </a:lnTo>
                  <a:cubicBezTo>
                    <a:pt x="1436344" y="1110859"/>
                    <a:pt x="1724909" y="1402023"/>
                    <a:pt x="2094272" y="1774712"/>
                  </a:cubicBezTo>
                  <a:cubicBezTo>
                    <a:pt x="2181609" y="1869363"/>
                    <a:pt x="2181609" y="2022262"/>
                    <a:pt x="2094272" y="2116913"/>
                  </a:cubicBezTo>
                  <a:cubicBezTo>
                    <a:pt x="1999657" y="2204283"/>
                    <a:pt x="1846817" y="2211564"/>
                    <a:pt x="1752202" y="2116913"/>
                  </a:cubicBezTo>
                  <a:cubicBezTo>
                    <a:pt x="1752202" y="2116913"/>
                    <a:pt x="1752202" y="2116913"/>
                    <a:pt x="70962" y="405909"/>
                  </a:cubicBezTo>
                  <a:cubicBezTo>
                    <a:pt x="-23653" y="311257"/>
                    <a:pt x="-23653" y="165640"/>
                    <a:pt x="70962" y="70988"/>
                  </a:cubicBezTo>
                  <a:cubicBezTo>
                    <a:pt x="114631" y="23663"/>
                    <a:pt x="174675" y="0"/>
                    <a:pt x="235629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27" name="Freeform 57"/>
            <p:cNvSpPr>
              <a:spLocks/>
            </p:cNvSpPr>
            <p:nvPr/>
          </p:nvSpPr>
          <p:spPr bwMode="auto">
            <a:xfrm>
              <a:off x="1564680" y="2309334"/>
              <a:ext cx="735291" cy="1079828"/>
            </a:xfrm>
            <a:custGeom>
              <a:avLst/>
              <a:gdLst>
                <a:gd name="connsiteX0" fmla="*/ 235442 w 735291"/>
                <a:gd name="connsiteY0" fmla="*/ 0 h 1079828"/>
                <a:gd name="connsiteX1" fmla="*/ 405432 w 735291"/>
                <a:gd name="connsiteY1" fmla="*/ 70975 h 1079828"/>
                <a:gd name="connsiteX2" fmla="*/ 694065 w 735291"/>
                <a:gd name="connsiteY2" fmla="*/ 363782 h 1079828"/>
                <a:gd name="connsiteX3" fmla="*/ 735291 w 735291"/>
                <a:gd name="connsiteY3" fmla="*/ 405604 h 1079828"/>
                <a:gd name="connsiteX4" fmla="*/ 735291 w 735291"/>
                <a:gd name="connsiteY4" fmla="*/ 624412 h 1079828"/>
                <a:gd name="connsiteX5" fmla="*/ 735291 w 735291"/>
                <a:gd name="connsiteY5" fmla="*/ 1027967 h 1079828"/>
                <a:gd name="connsiteX6" fmla="*/ 735291 w 735291"/>
                <a:gd name="connsiteY6" fmla="*/ 1079828 h 1079828"/>
                <a:gd name="connsiteX7" fmla="*/ 718498 w 735291"/>
                <a:gd name="connsiteY7" fmla="*/ 1062792 h 1079828"/>
                <a:gd name="connsiteX8" fmla="*/ 70905 w 735291"/>
                <a:gd name="connsiteY8" fmla="*/ 405835 h 1079828"/>
                <a:gd name="connsiteX9" fmla="*/ 70905 w 735291"/>
                <a:gd name="connsiteY9" fmla="*/ 70975 h 1079828"/>
                <a:gd name="connsiteX10" fmla="*/ 235442 w 735291"/>
                <a:gd name="connsiteY10" fmla="*/ 0 h 107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5291" h="1079828">
                  <a:moveTo>
                    <a:pt x="235442" y="0"/>
                  </a:moveTo>
                  <a:cubicBezTo>
                    <a:pt x="296347" y="0"/>
                    <a:pt x="358162" y="23658"/>
                    <a:pt x="405432" y="70975"/>
                  </a:cubicBezTo>
                  <a:cubicBezTo>
                    <a:pt x="405432" y="70975"/>
                    <a:pt x="405432" y="70975"/>
                    <a:pt x="694065" y="363782"/>
                  </a:cubicBezTo>
                  <a:lnTo>
                    <a:pt x="735291" y="405604"/>
                  </a:lnTo>
                  <a:lnTo>
                    <a:pt x="735291" y="624412"/>
                  </a:lnTo>
                  <a:cubicBezTo>
                    <a:pt x="735291" y="769405"/>
                    <a:pt x="735291" y="903658"/>
                    <a:pt x="735291" y="1027967"/>
                  </a:cubicBezTo>
                  <a:lnTo>
                    <a:pt x="735291" y="1079828"/>
                  </a:lnTo>
                  <a:lnTo>
                    <a:pt x="718498" y="1062792"/>
                  </a:lnTo>
                  <a:cubicBezTo>
                    <a:pt x="538103" y="879788"/>
                    <a:pt x="324300" y="662894"/>
                    <a:pt x="70905" y="405835"/>
                  </a:cubicBezTo>
                  <a:cubicBezTo>
                    <a:pt x="-23635" y="318480"/>
                    <a:pt x="-23635" y="165610"/>
                    <a:pt x="70905" y="70975"/>
                  </a:cubicBezTo>
                  <a:cubicBezTo>
                    <a:pt x="114539" y="23658"/>
                    <a:pt x="174536" y="0"/>
                    <a:pt x="235442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28" name="Freeform 51"/>
            <p:cNvSpPr>
              <a:spLocks/>
            </p:cNvSpPr>
            <p:nvPr/>
          </p:nvSpPr>
          <p:spPr bwMode="auto">
            <a:xfrm>
              <a:off x="2128315" y="1296901"/>
              <a:ext cx="2007509" cy="3967074"/>
            </a:xfrm>
            <a:custGeom>
              <a:avLst/>
              <a:gdLst>
                <a:gd name="connsiteX0" fmla="*/ 173786 w 2007509"/>
                <a:gd name="connsiteY0" fmla="*/ 335583 h 3967074"/>
                <a:gd name="connsiteX1" fmla="*/ 173786 w 2007509"/>
                <a:gd name="connsiteY1" fmla="*/ 3594256 h 3967074"/>
                <a:gd name="connsiteX2" fmla="*/ 181067 w 2007509"/>
                <a:gd name="connsiteY2" fmla="*/ 3601530 h 3967074"/>
                <a:gd name="connsiteX3" fmla="*/ 1826447 w 2007509"/>
                <a:gd name="connsiteY3" fmla="*/ 3601530 h 3967074"/>
                <a:gd name="connsiteX4" fmla="*/ 1833727 w 2007509"/>
                <a:gd name="connsiteY4" fmla="*/ 3594256 h 3967074"/>
                <a:gd name="connsiteX5" fmla="*/ 1833727 w 2007509"/>
                <a:gd name="connsiteY5" fmla="*/ 335583 h 3967074"/>
                <a:gd name="connsiteX6" fmla="*/ 1826447 w 2007509"/>
                <a:gd name="connsiteY6" fmla="*/ 335583 h 3967074"/>
                <a:gd name="connsiteX7" fmla="*/ 181067 w 2007509"/>
                <a:gd name="connsiteY7" fmla="*/ 335583 h 3967074"/>
                <a:gd name="connsiteX8" fmla="*/ 173786 w 2007509"/>
                <a:gd name="connsiteY8" fmla="*/ 335583 h 3967074"/>
                <a:gd name="connsiteX9" fmla="*/ 414594 w 2007509"/>
                <a:gd name="connsiteY9" fmla="*/ 0 h 3967074"/>
                <a:gd name="connsiteX10" fmla="*/ 1592915 w 2007509"/>
                <a:gd name="connsiteY10" fmla="*/ 0 h 3967074"/>
                <a:gd name="connsiteX11" fmla="*/ 2007509 w 2007509"/>
                <a:gd name="connsiteY11" fmla="*/ 414905 h 3967074"/>
                <a:gd name="connsiteX12" fmla="*/ 2007509 w 2007509"/>
                <a:gd name="connsiteY12" fmla="*/ 3552169 h 3967074"/>
                <a:gd name="connsiteX13" fmla="*/ 1592915 w 2007509"/>
                <a:gd name="connsiteY13" fmla="*/ 3967074 h 3967074"/>
                <a:gd name="connsiteX14" fmla="*/ 414594 w 2007509"/>
                <a:gd name="connsiteY14" fmla="*/ 3967074 h 3967074"/>
                <a:gd name="connsiteX15" fmla="*/ 0 w 2007509"/>
                <a:gd name="connsiteY15" fmla="*/ 3552169 h 3967074"/>
                <a:gd name="connsiteX16" fmla="*/ 0 w 2007509"/>
                <a:gd name="connsiteY16" fmla="*/ 414905 h 3967074"/>
                <a:gd name="connsiteX17" fmla="*/ 414594 w 2007509"/>
                <a:gd name="connsiteY17" fmla="*/ 0 h 396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7509" h="3967074">
                  <a:moveTo>
                    <a:pt x="173786" y="335583"/>
                  </a:moveTo>
                  <a:cubicBezTo>
                    <a:pt x="173786" y="3594256"/>
                    <a:pt x="173786" y="3594256"/>
                    <a:pt x="173786" y="3594256"/>
                  </a:cubicBezTo>
                  <a:cubicBezTo>
                    <a:pt x="173786" y="3594256"/>
                    <a:pt x="173786" y="3601530"/>
                    <a:pt x="181067" y="3601530"/>
                  </a:cubicBezTo>
                  <a:cubicBezTo>
                    <a:pt x="1826447" y="3601530"/>
                    <a:pt x="1826447" y="3601530"/>
                    <a:pt x="1826447" y="3601530"/>
                  </a:cubicBezTo>
                  <a:cubicBezTo>
                    <a:pt x="1826447" y="3601530"/>
                    <a:pt x="1833727" y="3594256"/>
                    <a:pt x="1833727" y="3594256"/>
                  </a:cubicBezTo>
                  <a:cubicBezTo>
                    <a:pt x="1833727" y="335583"/>
                    <a:pt x="1833727" y="335583"/>
                    <a:pt x="1833727" y="335583"/>
                  </a:cubicBezTo>
                  <a:cubicBezTo>
                    <a:pt x="1833727" y="335583"/>
                    <a:pt x="1826447" y="335583"/>
                    <a:pt x="1826447" y="335583"/>
                  </a:cubicBezTo>
                  <a:cubicBezTo>
                    <a:pt x="181067" y="335583"/>
                    <a:pt x="181067" y="335583"/>
                    <a:pt x="181067" y="335583"/>
                  </a:cubicBezTo>
                  <a:cubicBezTo>
                    <a:pt x="173786" y="335583"/>
                    <a:pt x="173786" y="335583"/>
                    <a:pt x="173786" y="335583"/>
                  </a:cubicBezTo>
                  <a:close/>
                  <a:moveTo>
                    <a:pt x="414594" y="0"/>
                  </a:moveTo>
                  <a:cubicBezTo>
                    <a:pt x="414594" y="0"/>
                    <a:pt x="414594" y="0"/>
                    <a:pt x="1592915" y="0"/>
                  </a:cubicBezTo>
                  <a:cubicBezTo>
                    <a:pt x="1818396" y="0"/>
                    <a:pt x="2007509" y="189255"/>
                    <a:pt x="2007509" y="414905"/>
                  </a:cubicBezTo>
                  <a:cubicBezTo>
                    <a:pt x="2007509" y="414905"/>
                    <a:pt x="2007509" y="414905"/>
                    <a:pt x="2007509" y="3552169"/>
                  </a:cubicBezTo>
                  <a:cubicBezTo>
                    <a:pt x="2007509" y="3777819"/>
                    <a:pt x="1818396" y="3967074"/>
                    <a:pt x="1592915" y="3967074"/>
                  </a:cubicBezTo>
                  <a:cubicBezTo>
                    <a:pt x="1592915" y="3967074"/>
                    <a:pt x="1592915" y="3967074"/>
                    <a:pt x="414594" y="3967074"/>
                  </a:cubicBezTo>
                  <a:cubicBezTo>
                    <a:pt x="181840" y="3967074"/>
                    <a:pt x="0" y="3777819"/>
                    <a:pt x="0" y="3552169"/>
                  </a:cubicBezTo>
                  <a:cubicBezTo>
                    <a:pt x="0" y="3552169"/>
                    <a:pt x="0" y="3552169"/>
                    <a:pt x="0" y="414905"/>
                  </a:cubicBezTo>
                  <a:cubicBezTo>
                    <a:pt x="0" y="189255"/>
                    <a:pt x="181840" y="0"/>
                    <a:pt x="4145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29" name="Freeform 110"/>
            <p:cNvSpPr>
              <a:spLocks/>
            </p:cNvSpPr>
            <p:nvPr/>
          </p:nvSpPr>
          <p:spPr bwMode="auto">
            <a:xfrm>
              <a:off x="2799482" y="1392782"/>
              <a:ext cx="671167" cy="65920"/>
            </a:xfrm>
            <a:custGeom>
              <a:avLst/>
              <a:gdLst>
                <a:gd name="T0" fmla="*/ 88 w 92"/>
                <a:gd name="T1" fmla="*/ 0 h 9"/>
                <a:gd name="T2" fmla="*/ 4 w 92"/>
                <a:gd name="T3" fmla="*/ 0 h 9"/>
                <a:gd name="T4" fmla="*/ 0 w 92"/>
                <a:gd name="T5" fmla="*/ 5 h 9"/>
                <a:gd name="T6" fmla="*/ 0 w 92"/>
                <a:gd name="T7" fmla="*/ 5 h 9"/>
                <a:gd name="T8" fmla="*/ 4 w 92"/>
                <a:gd name="T9" fmla="*/ 9 h 9"/>
                <a:gd name="T10" fmla="*/ 88 w 92"/>
                <a:gd name="T11" fmla="*/ 9 h 9"/>
                <a:gd name="T12" fmla="*/ 92 w 92"/>
                <a:gd name="T13" fmla="*/ 5 h 9"/>
                <a:gd name="T14" fmla="*/ 92 w 92"/>
                <a:gd name="T15" fmla="*/ 5 h 9"/>
                <a:gd name="T16" fmla="*/ 88 w 9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">
                  <a:moveTo>
                    <a:pt x="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0" y="9"/>
                    <a:pt x="92" y="7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2"/>
                    <a:pt x="90" y="0"/>
                    <a:pt x="88" y="0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0" name="Oval 111"/>
            <p:cNvSpPr>
              <a:spLocks noChangeArrowheads="1"/>
            </p:cNvSpPr>
            <p:nvPr/>
          </p:nvSpPr>
          <p:spPr bwMode="auto">
            <a:xfrm>
              <a:off x="3033193" y="4970342"/>
              <a:ext cx="203747" cy="203747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1" name="Freeform 112"/>
            <p:cNvSpPr>
              <a:spLocks/>
            </p:cNvSpPr>
            <p:nvPr/>
          </p:nvSpPr>
          <p:spPr bwMode="auto">
            <a:xfrm>
              <a:off x="1565014" y="3837746"/>
              <a:ext cx="838958" cy="832968"/>
            </a:xfrm>
            <a:custGeom>
              <a:avLst/>
              <a:gdLst>
                <a:gd name="T0" fmla="*/ 13 w 116"/>
                <a:gd name="T1" fmla="*/ 13 h 115"/>
                <a:gd name="T2" fmla="*/ 13 w 116"/>
                <a:gd name="T3" fmla="*/ 13 h 115"/>
                <a:gd name="T4" fmla="*/ 13 w 116"/>
                <a:gd name="T5" fmla="*/ 60 h 115"/>
                <a:gd name="T6" fmla="*/ 57 w 116"/>
                <a:gd name="T7" fmla="*/ 103 h 115"/>
                <a:gd name="T8" fmla="*/ 103 w 116"/>
                <a:gd name="T9" fmla="*/ 102 h 115"/>
                <a:gd name="T10" fmla="*/ 103 w 116"/>
                <a:gd name="T11" fmla="*/ 102 h 115"/>
                <a:gd name="T12" fmla="*/ 103 w 116"/>
                <a:gd name="T13" fmla="*/ 56 h 115"/>
                <a:gd name="T14" fmla="*/ 59 w 116"/>
                <a:gd name="T15" fmla="*/ 13 h 115"/>
                <a:gd name="T16" fmla="*/ 13 w 116"/>
                <a:gd name="T17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15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7"/>
                    <a:pt x="13" y="60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69" y="115"/>
                    <a:pt x="90" y="115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6" y="90"/>
                    <a:pt x="116" y="69"/>
                    <a:pt x="103" y="56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46" y="0"/>
                    <a:pt x="26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2" name="Freeform 113"/>
            <p:cNvSpPr>
              <a:spLocks/>
            </p:cNvSpPr>
            <p:nvPr/>
          </p:nvSpPr>
          <p:spPr bwMode="auto">
            <a:xfrm>
              <a:off x="1517074" y="3052723"/>
              <a:ext cx="797012" cy="791018"/>
            </a:xfrm>
            <a:custGeom>
              <a:avLst/>
              <a:gdLst>
                <a:gd name="T0" fmla="*/ 13 w 109"/>
                <a:gd name="T1" fmla="*/ 13 h 109"/>
                <a:gd name="T2" fmla="*/ 13 w 109"/>
                <a:gd name="T3" fmla="*/ 13 h 109"/>
                <a:gd name="T4" fmla="*/ 13 w 109"/>
                <a:gd name="T5" fmla="*/ 59 h 109"/>
                <a:gd name="T6" fmla="*/ 50 w 109"/>
                <a:gd name="T7" fmla="*/ 96 h 109"/>
                <a:gd name="T8" fmla="*/ 96 w 109"/>
                <a:gd name="T9" fmla="*/ 96 h 109"/>
                <a:gd name="T10" fmla="*/ 96 w 109"/>
                <a:gd name="T11" fmla="*/ 96 h 109"/>
                <a:gd name="T12" fmla="*/ 96 w 109"/>
                <a:gd name="T13" fmla="*/ 49 h 109"/>
                <a:gd name="T14" fmla="*/ 59 w 109"/>
                <a:gd name="T15" fmla="*/ 12 h 109"/>
                <a:gd name="T16" fmla="*/ 13 w 109"/>
                <a:gd name="T1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9"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0" y="26"/>
                    <a:pt x="0" y="46"/>
                    <a:pt x="13" y="59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3" y="109"/>
                    <a:pt x="84" y="108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09" y="83"/>
                    <a:pt x="109" y="62"/>
                    <a:pt x="96" y="49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6" y="0"/>
                    <a:pt x="25" y="0"/>
                    <a:pt x="13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3" name="Freeform 114"/>
            <p:cNvSpPr>
              <a:spLocks/>
            </p:cNvSpPr>
            <p:nvPr/>
          </p:nvSpPr>
          <p:spPr bwMode="auto">
            <a:xfrm>
              <a:off x="3230946" y="5977092"/>
              <a:ext cx="1803762" cy="880908"/>
            </a:xfrm>
            <a:custGeom>
              <a:avLst/>
              <a:gdLst>
                <a:gd name="T0" fmla="*/ 273 w 301"/>
                <a:gd name="T1" fmla="*/ 0 h 147"/>
                <a:gd name="T2" fmla="*/ 0 w 301"/>
                <a:gd name="T3" fmla="*/ 53 h 147"/>
                <a:gd name="T4" fmla="*/ 18 w 301"/>
                <a:gd name="T5" fmla="*/ 147 h 147"/>
                <a:gd name="T6" fmla="*/ 301 w 301"/>
                <a:gd name="T7" fmla="*/ 147 h 147"/>
                <a:gd name="T8" fmla="*/ 273 w 301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47">
                  <a:moveTo>
                    <a:pt x="273" y="0"/>
                  </a:moveTo>
                  <a:lnTo>
                    <a:pt x="0" y="53"/>
                  </a:lnTo>
                  <a:lnTo>
                    <a:pt x="18" y="147"/>
                  </a:lnTo>
                  <a:lnTo>
                    <a:pt x="301" y="147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4" name="Freeform 115"/>
            <p:cNvSpPr>
              <a:spLocks/>
            </p:cNvSpPr>
            <p:nvPr/>
          </p:nvSpPr>
          <p:spPr bwMode="auto">
            <a:xfrm>
              <a:off x="4015973" y="3058713"/>
              <a:ext cx="659181" cy="2385039"/>
            </a:xfrm>
            <a:custGeom>
              <a:avLst/>
              <a:gdLst>
                <a:gd name="T0" fmla="*/ 55 w 91"/>
                <a:gd name="T1" fmla="*/ 323 h 328"/>
                <a:gd name="T2" fmla="*/ 32 w 91"/>
                <a:gd name="T3" fmla="*/ 328 h 328"/>
                <a:gd name="T4" fmla="*/ 29 w 91"/>
                <a:gd name="T5" fmla="*/ 299 h 328"/>
                <a:gd name="T6" fmla="*/ 5 w 91"/>
                <a:gd name="T7" fmla="*/ 70 h 328"/>
                <a:gd name="T8" fmla="*/ 44 w 91"/>
                <a:gd name="T9" fmla="*/ 8 h 328"/>
                <a:gd name="T10" fmla="*/ 61 w 91"/>
                <a:gd name="T11" fmla="*/ 12 h 328"/>
                <a:gd name="T12" fmla="*/ 89 w 91"/>
                <a:gd name="T13" fmla="*/ 275 h 328"/>
                <a:gd name="T14" fmla="*/ 55 w 91"/>
                <a:gd name="T15" fmla="*/ 3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328">
                  <a:moveTo>
                    <a:pt x="55" y="323"/>
                  </a:moveTo>
                  <a:cubicBezTo>
                    <a:pt x="32" y="328"/>
                    <a:pt x="32" y="328"/>
                    <a:pt x="32" y="328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31"/>
                    <a:pt x="20" y="15"/>
                    <a:pt x="44" y="8"/>
                  </a:cubicBezTo>
                  <a:cubicBezTo>
                    <a:pt x="56" y="3"/>
                    <a:pt x="60" y="0"/>
                    <a:pt x="61" y="12"/>
                  </a:cubicBezTo>
                  <a:cubicBezTo>
                    <a:pt x="89" y="275"/>
                    <a:pt x="89" y="275"/>
                    <a:pt x="89" y="275"/>
                  </a:cubicBezTo>
                  <a:cubicBezTo>
                    <a:pt x="91" y="297"/>
                    <a:pt x="76" y="319"/>
                    <a:pt x="55" y="32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5" name="Freeform 116"/>
            <p:cNvSpPr>
              <a:spLocks/>
            </p:cNvSpPr>
            <p:nvPr/>
          </p:nvSpPr>
          <p:spPr bwMode="auto">
            <a:xfrm>
              <a:off x="1834682" y="3346356"/>
              <a:ext cx="527345" cy="569295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49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6" y="3"/>
                    <a:pt x="4" y="17"/>
                    <a:pt x="0" y="3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38" y="78"/>
                    <a:pt x="73" y="33"/>
                    <a:pt x="4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6" name="Freeform 117"/>
            <p:cNvSpPr>
              <a:spLocks/>
            </p:cNvSpPr>
            <p:nvPr/>
          </p:nvSpPr>
          <p:spPr bwMode="auto">
            <a:xfrm>
              <a:off x="4357547" y="3064708"/>
              <a:ext cx="137831" cy="407494"/>
            </a:xfrm>
            <a:custGeom>
              <a:avLst/>
              <a:gdLst>
                <a:gd name="T0" fmla="*/ 3 w 19"/>
                <a:gd name="T1" fmla="*/ 5 h 56"/>
                <a:gd name="T2" fmla="*/ 13 w 19"/>
                <a:gd name="T3" fmla="*/ 8 h 56"/>
                <a:gd name="T4" fmla="*/ 19 w 19"/>
                <a:gd name="T5" fmla="*/ 56 h 56"/>
                <a:gd name="T6" fmla="*/ 3 w 19"/>
                <a:gd name="T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6">
                  <a:moveTo>
                    <a:pt x="3" y="5"/>
                  </a:moveTo>
                  <a:cubicBezTo>
                    <a:pt x="11" y="3"/>
                    <a:pt x="13" y="0"/>
                    <a:pt x="13" y="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0" y="54"/>
                    <a:pt x="1" y="24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7" name="Freeform 118"/>
            <p:cNvSpPr>
              <a:spLocks/>
            </p:cNvSpPr>
            <p:nvPr/>
          </p:nvSpPr>
          <p:spPr bwMode="auto">
            <a:xfrm>
              <a:off x="1924568" y="4197300"/>
              <a:ext cx="533340" cy="569295"/>
            </a:xfrm>
            <a:custGeom>
              <a:avLst/>
              <a:gdLst>
                <a:gd name="T0" fmla="*/ 49 w 73"/>
                <a:gd name="T1" fmla="*/ 11 h 78"/>
                <a:gd name="T2" fmla="*/ 38 w 73"/>
                <a:gd name="T3" fmla="*/ 0 h 78"/>
                <a:gd name="T4" fmla="*/ 0 w 73"/>
                <a:gd name="T5" fmla="*/ 39 h 78"/>
                <a:gd name="T6" fmla="*/ 10 w 73"/>
                <a:gd name="T7" fmla="*/ 50 h 78"/>
                <a:gd name="T8" fmla="*/ 49 w 73"/>
                <a:gd name="T9" fmla="*/ 1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49" y="11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5" y="4"/>
                    <a:pt x="3" y="17"/>
                    <a:pt x="0" y="3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38" y="78"/>
                    <a:pt x="73" y="34"/>
                    <a:pt x="4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838" name="Right Arrow 12"/>
          <p:cNvSpPr/>
          <p:nvPr/>
        </p:nvSpPr>
        <p:spPr>
          <a:xfrm rot="5400000">
            <a:off x="8505768" y="2193719"/>
            <a:ext cx="1091176" cy="513739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grpSp>
        <p:nvGrpSpPr>
          <p:cNvPr id="839" name="Группа 838"/>
          <p:cNvGrpSpPr/>
          <p:nvPr/>
        </p:nvGrpSpPr>
        <p:grpSpPr>
          <a:xfrm>
            <a:off x="8688485" y="1396400"/>
            <a:ext cx="932400" cy="932400"/>
            <a:chOff x="1432066" y="1340769"/>
            <a:chExt cx="2016225" cy="2016224"/>
          </a:xfrm>
        </p:grpSpPr>
        <p:sp>
          <p:nvSpPr>
            <p:cNvPr id="840" name="Freeform 18"/>
            <p:cNvSpPr>
              <a:spLocks/>
            </p:cNvSpPr>
            <p:nvPr/>
          </p:nvSpPr>
          <p:spPr bwMode="auto">
            <a:xfrm>
              <a:off x="1619672" y="1412776"/>
              <a:ext cx="1828619" cy="656887"/>
            </a:xfrm>
            <a:custGeom>
              <a:avLst/>
              <a:gdLst>
                <a:gd name="T0" fmla="*/ 0 w 1096"/>
                <a:gd name="T1" fmla="*/ 0 h 315"/>
                <a:gd name="T2" fmla="*/ 1096 w 1096"/>
                <a:gd name="T3" fmla="*/ 0 h 315"/>
                <a:gd name="T4" fmla="*/ 548 w 1096"/>
                <a:gd name="T5" fmla="*/ 315 h 315"/>
                <a:gd name="T6" fmla="*/ 0 w 1096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6" h="315">
                  <a:moveTo>
                    <a:pt x="0" y="0"/>
                  </a:moveTo>
                  <a:lnTo>
                    <a:pt x="1096" y="0"/>
                  </a:lnTo>
                  <a:lnTo>
                    <a:pt x="548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Roboto Regular" charset="0"/>
              </a:endParaRPr>
            </a:p>
          </p:txBody>
        </p:sp>
        <p:grpSp>
          <p:nvGrpSpPr>
            <p:cNvPr id="841" name="Group 19"/>
            <p:cNvGrpSpPr/>
            <p:nvPr/>
          </p:nvGrpSpPr>
          <p:grpSpPr>
            <a:xfrm>
              <a:off x="1432066" y="1340769"/>
              <a:ext cx="1728193" cy="2016224"/>
              <a:chOff x="5205574" y="1780090"/>
              <a:chExt cx="1828623" cy="3964892"/>
            </a:xfrm>
          </p:grpSpPr>
          <p:sp>
            <p:nvSpPr>
              <p:cNvPr id="866" name="Freeform 9"/>
              <p:cNvSpPr>
                <a:spLocks/>
              </p:cNvSpPr>
              <p:nvPr/>
            </p:nvSpPr>
            <p:spPr bwMode="auto">
              <a:xfrm flipH="1">
                <a:off x="5205574" y="1780090"/>
                <a:ext cx="1828619" cy="3964892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latin typeface="Roboto Regular" charset="0"/>
                </a:endParaRPr>
              </a:p>
            </p:txBody>
          </p:sp>
          <p:sp>
            <p:nvSpPr>
              <p:cNvPr id="867" name="Freeform 9"/>
              <p:cNvSpPr>
                <a:spLocks/>
              </p:cNvSpPr>
              <p:nvPr/>
            </p:nvSpPr>
            <p:spPr bwMode="auto">
              <a:xfrm>
                <a:off x="5205578" y="2346503"/>
                <a:ext cx="1828619" cy="3398477"/>
              </a:xfrm>
              <a:custGeom>
                <a:avLst/>
                <a:gdLst>
                  <a:gd name="T0" fmla="*/ 1664 w 1664"/>
                  <a:gd name="T1" fmla="*/ 4216 h 4216"/>
                  <a:gd name="T2" fmla="*/ 0 w 1664"/>
                  <a:gd name="T3" fmla="*/ 4216 h 4216"/>
                  <a:gd name="T4" fmla="*/ 0 w 1664"/>
                  <a:gd name="T5" fmla="*/ 956 h 4216"/>
                  <a:gd name="T6" fmla="*/ 1664 w 1664"/>
                  <a:gd name="T7" fmla="*/ 0 h 4216"/>
                  <a:gd name="T8" fmla="*/ 1664 w 1664"/>
                  <a:gd name="T9" fmla="*/ 4216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4" h="4216">
                    <a:moveTo>
                      <a:pt x="1664" y="4216"/>
                    </a:moveTo>
                    <a:lnTo>
                      <a:pt x="0" y="4216"/>
                    </a:lnTo>
                    <a:lnTo>
                      <a:pt x="0" y="956"/>
                    </a:lnTo>
                    <a:lnTo>
                      <a:pt x="1664" y="0"/>
                    </a:lnTo>
                    <a:lnTo>
                      <a:pt x="1664" y="421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1600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sz="16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endParaRPr lang="ru-RU" dirty="0" smtClean="0">
                  <a:solidFill>
                    <a:srgbClr val="FFFFFF"/>
                  </a:solidFill>
                  <a:latin typeface="Roboto Regular" charset="0"/>
                </a:endParaRPr>
              </a:p>
              <a:p>
                <a:pPr algn="ctr"/>
                <a:r>
                  <a:rPr lang="ru-RU" sz="1100" dirty="0" smtClean="0">
                    <a:solidFill>
                      <a:srgbClr val="FFFFFF"/>
                    </a:solidFill>
                    <a:latin typeface="Roboto Regular" charset="0"/>
                  </a:rPr>
                  <a:t>МФО</a:t>
                </a:r>
                <a:endParaRPr lang="en-US" sz="1100" dirty="0">
                  <a:solidFill>
                    <a:srgbClr val="FFFFFF"/>
                  </a:solidFill>
                  <a:latin typeface="Roboto Regular" charset="0"/>
                </a:endParaRPr>
              </a:p>
              <a:p>
                <a:endParaRPr lang="en-US" sz="900" dirty="0">
                  <a:latin typeface="Roboto Regular" charset="0"/>
                </a:endParaRPr>
              </a:p>
            </p:txBody>
          </p:sp>
        </p:grpSp>
        <p:grpSp>
          <p:nvGrpSpPr>
            <p:cNvPr id="842" name="Группа 67"/>
            <p:cNvGrpSpPr/>
            <p:nvPr/>
          </p:nvGrpSpPr>
          <p:grpSpPr>
            <a:xfrm>
              <a:off x="1576083" y="2060848"/>
              <a:ext cx="258750" cy="360040"/>
              <a:chOff x="2051720" y="1916832"/>
              <a:chExt cx="828000" cy="1152128"/>
            </a:xfrm>
          </p:grpSpPr>
          <p:sp>
            <p:nvSpPr>
              <p:cNvPr id="864" name="Прямоугольник 863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65" name="Прямоугольник 864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843" name="Группа 70"/>
            <p:cNvGrpSpPr/>
            <p:nvPr/>
          </p:nvGrpSpPr>
          <p:grpSpPr>
            <a:xfrm>
              <a:off x="1936123" y="2060848"/>
              <a:ext cx="258750" cy="360040"/>
              <a:chOff x="2051720" y="1916832"/>
              <a:chExt cx="828000" cy="1152128"/>
            </a:xfrm>
          </p:grpSpPr>
          <p:sp>
            <p:nvSpPr>
              <p:cNvPr id="862" name="Прямоугольник 86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63" name="Прямоугольник 86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844" name="Группа 73"/>
            <p:cNvGrpSpPr/>
            <p:nvPr/>
          </p:nvGrpSpPr>
          <p:grpSpPr>
            <a:xfrm>
              <a:off x="2296163" y="2060848"/>
              <a:ext cx="258750" cy="360040"/>
              <a:chOff x="2051720" y="1916832"/>
              <a:chExt cx="828000" cy="1152128"/>
            </a:xfrm>
          </p:grpSpPr>
          <p:sp>
            <p:nvSpPr>
              <p:cNvPr id="860" name="Прямоугольник 85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61" name="Прямоугольник 86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845" name="Группа 76"/>
            <p:cNvGrpSpPr/>
            <p:nvPr/>
          </p:nvGrpSpPr>
          <p:grpSpPr>
            <a:xfrm>
              <a:off x="2656203" y="2060848"/>
              <a:ext cx="258750" cy="360040"/>
              <a:chOff x="2051720" y="1916832"/>
              <a:chExt cx="828000" cy="1152128"/>
            </a:xfrm>
          </p:grpSpPr>
          <p:sp>
            <p:nvSpPr>
              <p:cNvPr id="858" name="Прямоугольник 857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59" name="Прямоугольник 858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846" name="Группа 79"/>
            <p:cNvGrpSpPr/>
            <p:nvPr/>
          </p:nvGrpSpPr>
          <p:grpSpPr>
            <a:xfrm>
              <a:off x="1576083" y="2492896"/>
              <a:ext cx="258750" cy="360040"/>
              <a:chOff x="2051720" y="1916832"/>
              <a:chExt cx="828000" cy="1152128"/>
            </a:xfrm>
          </p:grpSpPr>
          <p:sp>
            <p:nvSpPr>
              <p:cNvPr id="856" name="Прямоугольник 855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57" name="Прямоугольник 856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847" name="Группа 82"/>
            <p:cNvGrpSpPr/>
            <p:nvPr/>
          </p:nvGrpSpPr>
          <p:grpSpPr>
            <a:xfrm>
              <a:off x="1936123" y="2492896"/>
              <a:ext cx="258750" cy="360040"/>
              <a:chOff x="2051720" y="1916832"/>
              <a:chExt cx="828000" cy="1152128"/>
            </a:xfrm>
          </p:grpSpPr>
          <p:sp>
            <p:nvSpPr>
              <p:cNvPr id="854" name="Прямоугольник 853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55" name="Прямоугольник 854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848" name="Группа 85"/>
            <p:cNvGrpSpPr/>
            <p:nvPr/>
          </p:nvGrpSpPr>
          <p:grpSpPr>
            <a:xfrm>
              <a:off x="2296163" y="2492896"/>
              <a:ext cx="258750" cy="360040"/>
              <a:chOff x="2051720" y="1916832"/>
              <a:chExt cx="828000" cy="1152128"/>
            </a:xfrm>
          </p:grpSpPr>
          <p:sp>
            <p:nvSpPr>
              <p:cNvPr id="852" name="Прямоугольник 851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53" name="Прямоугольник 852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grpSp>
          <p:nvGrpSpPr>
            <p:cNvPr id="849" name="Группа 88"/>
            <p:cNvGrpSpPr/>
            <p:nvPr/>
          </p:nvGrpSpPr>
          <p:grpSpPr>
            <a:xfrm>
              <a:off x="2656203" y="2492896"/>
              <a:ext cx="258750" cy="360040"/>
              <a:chOff x="2051720" y="1916832"/>
              <a:chExt cx="828000" cy="1152128"/>
            </a:xfrm>
          </p:grpSpPr>
          <p:sp>
            <p:nvSpPr>
              <p:cNvPr id="850" name="Прямоугольник 849"/>
              <p:cNvSpPr/>
              <p:nvPr/>
            </p:nvSpPr>
            <p:spPr>
              <a:xfrm>
                <a:off x="2051720" y="1916832"/>
                <a:ext cx="828000" cy="11521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851" name="Прямоугольник 850"/>
              <p:cNvSpPr/>
              <p:nvPr/>
            </p:nvSpPr>
            <p:spPr>
              <a:xfrm>
                <a:off x="2123728" y="1988840"/>
                <a:ext cx="693077" cy="100811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</p:grpSp>
      <p:sp>
        <p:nvSpPr>
          <p:cNvPr id="875" name="TextBox 874"/>
          <p:cNvSpPr txBox="1"/>
          <p:nvPr/>
        </p:nvSpPr>
        <p:spPr>
          <a:xfrm>
            <a:off x="8153400" y="3429000"/>
            <a:ext cx="867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ИНТЕРНЕТ</a:t>
            </a:r>
          </a:p>
          <a:p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76" name="TextBox 875"/>
          <p:cNvSpPr txBox="1"/>
          <p:nvPr/>
        </p:nvSpPr>
        <p:spPr>
          <a:xfrm>
            <a:off x="8153400" y="4437255"/>
            <a:ext cx="131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СУПЕРМАРКЕТЫ </a:t>
            </a:r>
          </a:p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(АГРЕГАТОРЫ)</a:t>
            </a:r>
          </a:p>
          <a:p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7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 animBg="1"/>
      <p:bldP spid="819" grpId="0" animBg="1"/>
      <p:bldP spid="817" grpId="0" animBg="1"/>
      <p:bldP spid="816" grpId="0" animBg="1"/>
      <p:bldP spid="630" grpId="0" animBg="1"/>
      <p:bldP spid="341" grpId="0" animBg="1"/>
      <p:bldP spid="342" grpId="0" animBg="1"/>
      <p:bldP spid="343" grpId="0" animBg="1"/>
      <p:bldP spid="419" grpId="0"/>
      <p:bldP spid="420" grpId="0" animBg="1"/>
      <p:bldP spid="626" grpId="0" animBg="1"/>
      <p:bldP spid="627" grpId="0" animBg="1"/>
      <p:bldP spid="628" grpId="0" animBg="1"/>
      <p:bldP spid="629" grpId="0"/>
      <p:bldP spid="658" grpId="0"/>
      <p:bldP spid="838" grpId="0" animBg="1"/>
      <p:bldP spid="875" grpId="0"/>
      <p:bldP spid="8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732" y="0"/>
            <a:ext cx="9053868" cy="67227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Платформа: национальная система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регистрации финансовых транзакций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4000" y="0"/>
            <a:ext cx="9072000" cy="65664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для появления экосистем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815018" y="3762233"/>
            <a:ext cx="9712782" cy="2752843"/>
            <a:chOff x="815018" y="3762233"/>
            <a:chExt cx="9712782" cy="2752843"/>
          </a:xfrm>
        </p:grpSpPr>
        <p:sp>
          <p:nvSpPr>
            <p:cNvPr id="87" name="Right Arrow 24"/>
            <p:cNvSpPr/>
            <p:nvPr/>
          </p:nvSpPr>
          <p:spPr>
            <a:xfrm>
              <a:off x="3579665" y="4552920"/>
              <a:ext cx="6948135" cy="986265"/>
            </a:xfrm>
            <a:prstGeom prst="rightArrow">
              <a:avLst>
                <a:gd name="adj1" fmla="val 100000"/>
                <a:gd name="adj2" fmla="val 6551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327400" algn="r">
                <a:lnSpc>
                  <a:spcPct val="70000"/>
                </a:lnSpc>
                <a:spcBef>
                  <a:spcPts val="600"/>
                </a:spcBef>
              </a:pPr>
              <a:r>
                <a:rPr lang="ru-RU" sz="2400" b="1" dirty="0" smtClean="0">
                  <a:solidFill>
                    <a:schemeClr val="tx1"/>
                  </a:solidFill>
                  <a:latin typeface="Roboto Regular" charset="0"/>
                </a:rPr>
                <a:t> </a:t>
              </a:r>
              <a:r>
                <a:rPr lang="ru-RU" sz="2000" b="1" dirty="0" smtClean="0">
                  <a:solidFill>
                    <a:schemeClr val="tx1"/>
                  </a:solidFill>
                  <a:latin typeface="Roboto Regular" charset="0"/>
                </a:rPr>
                <a:t>Регуляторные цели</a:t>
              </a:r>
              <a:endParaRPr lang="ru-RU" sz="2400" b="1" dirty="0" smtClean="0">
                <a:solidFill>
                  <a:schemeClr val="tx1"/>
                </a:solidFill>
                <a:latin typeface="Roboto Regular" charset="0"/>
              </a:endParaRPr>
            </a:p>
            <a:p>
              <a:pPr marL="2417763">
                <a:lnSpc>
                  <a:spcPct val="70000"/>
                </a:lnSpc>
                <a:spcBef>
                  <a:spcPts val="600"/>
                </a:spcBef>
              </a:pP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Развитие рынка, стимулирование конкуренции, защита прав потребителей</a:t>
              </a:r>
              <a:endParaRPr lang="en-US" sz="1000" b="1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Regular" charset="0"/>
              </a:endParaRPr>
            </a:p>
          </p:txBody>
        </p:sp>
        <p:grpSp>
          <p:nvGrpSpPr>
            <p:cNvPr id="83" name="Group 33"/>
            <p:cNvGrpSpPr/>
            <p:nvPr/>
          </p:nvGrpSpPr>
          <p:grpSpPr>
            <a:xfrm>
              <a:off x="815018" y="3762233"/>
              <a:ext cx="5252442" cy="2752843"/>
              <a:chOff x="2306664" y="3801533"/>
              <a:chExt cx="4103763" cy="2035321"/>
            </a:xfrm>
          </p:grpSpPr>
          <p:sp>
            <p:nvSpPr>
              <p:cNvPr id="84" name="Freeform 9"/>
              <p:cNvSpPr>
                <a:spLocks/>
              </p:cNvSpPr>
              <p:nvPr/>
            </p:nvSpPr>
            <p:spPr bwMode="auto">
              <a:xfrm>
                <a:off x="2738187" y="3801533"/>
                <a:ext cx="3265636" cy="1358119"/>
              </a:xfrm>
              <a:custGeom>
                <a:avLst/>
                <a:gdLst>
                  <a:gd name="T0" fmla="*/ 0 w 3186"/>
                  <a:gd name="T1" fmla="*/ 620 h 1325"/>
                  <a:gd name="T2" fmla="*/ 1421 w 3186"/>
                  <a:gd name="T3" fmla="*/ 0 h 1325"/>
                  <a:gd name="T4" fmla="*/ 3186 w 3186"/>
                  <a:gd name="T5" fmla="*/ 580 h 1325"/>
                  <a:gd name="T6" fmla="*/ 1769 w 3186"/>
                  <a:gd name="T7" fmla="*/ 1325 h 1325"/>
                  <a:gd name="T8" fmla="*/ 0 w 3186"/>
                  <a:gd name="T9" fmla="*/ 62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6" h="1325">
                    <a:moveTo>
                      <a:pt x="0" y="620"/>
                    </a:moveTo>
                    <a:lnTo>
                      <a:pt x="1421" y="0"/>
                    </a:lnTo>
                    <a:lnTo>
                      <a:pt x="3186" y="580"/>
                    </a:lnTo>
                    <a:lnTo>
                      <a:pt x="1769" y="1325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4534685" y="4388535"/>
                <a:ext cx="1875742" cy="1448319"/>
              </a:xfrm>
              <a:custGeom>
                <a:avLst/>
                <a:gdLst>
                  <a:gd name="T0" fmla="*/ 1426 w 1830"/>
                  <a:gd name="T1" fmla="*/ 0 h 1413"/>
                  <a:gd name="T2" fmla="*/ 0 w 1830"/>
                  <a:gd name="T3" fmla="*/ 615 h 1413"/>
                  <a:gd name="T4" fmla="*/ 37 w 1830"/>
                  <a:gd name="T5" fmla="*/ 1413 h 1413"/>
                  <a:gd name="T6" fmla="*/ 1830 w 1830"/>
                  <a:gd name="T7" fmla="*/ 641 h 1413"/>
                  <a:gd name="T8" fmla="*/ 1426 w 1830"/>
                  <a:gd name="T9" fmla="*/ 0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0" h="1413">
                    <a:moveTo>
                      <a:pt x="1426" y="0"/>
                    </a:moveTo>
                    <a:lnTo>
                      <a:pt x="0" y="615"/>
                    </a:lnTo>
                    <a:lnTo>
                      <a:pt x="37" y="1413"/>
                    </a:lnTo>
                    <a:lnTo>
                      <a:pt x="1830" y="64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86" name="Freeform 16"/>
              <p:cNvSpPr>
                <a:spLocks/>
              </p:cNvSpPr>
              <p:nvPr/>
            </p:nvSpPr>
            <p:spPr bwMode="auto">
              <a:xfrm>
                <a:off x="2306664" y="4429535"/>
                <a:ext cx="2273440" cy="1407319"/>
              </a:xfrm>
              <a:custGeom>
                <a:avLst/>
                <a:gdLst>
                  <a:gd name="T0" fmla="*/ 2181 w 2218"/>
                  <a:gd name="T1" fmla="*/ 575 h 1373"/>
                  <a:gd name="T2" fmla="*/ 2218 w 2218"/>
                  <a:gd name="T3" fmla="*/ 1373 h 1373"/>
                  <a:gd name="T4" fmla="*/ 0 w 2218"/>
                  <a:gd name="T5" fmla="*/ 651 h 1373"/>
                  <a:gd name="T6" fmla="*/ 419 w 2218"/>
                  <a:gd name="T7" fmla="*/ 0 h 1373"/>
                  <a:gd name="T8" fmla="*/ 2181 w 2218"/>
                  <a:gd name="T9" fmla="*/ 575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8" h="1373">
                    <a:moveTo>
                      <a:pt x="2181" y="575"/>
                    </a:moveTo>
                    <a:lnTo>
                      <a:pt x="2218" y="1373"/>
                    </a:lnTo>
                    <a:lnTo>
                      <a:pt x="0" y="651"/>
                    </a:lnTo>
                    <a:lnTo>
                      <a:pt x="419" y="0"/>
                    </a:lnTo>
                    <a:lnTo>
                      <a:pt x="2181" y="57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600" dirty="0">
                  <a:solidFill>
                    <a:srgbClr val="FFFFFF"/>
                  </a:solidFill>
                  <a:latin typeface="Roboto Regular" charset="0"/>
                </a:endParaRPr>
              </a:p>
            </p:txBody>
          </p:sp>
        </p:grpSp>
      </p:grpSp>
      <p:grpSp>
        <p:nvGrpSpPr>
          <p:cNvPr id="102" name="Группа 101"/>
          <p:cNvGrpSpPr/>
          <p:nvPr/>
        </p:nvGrpSpPr>
        <p:grpSpPr>
          <a:xfrm>
            <a:off x="1546401" y="3064952"/>
            <a:ext cx="8898489" cy="2185441"/>
            <a:chOff x="1546401" y="3064952"/>
            <a:chExt cx="8898489" cy="2185441"/>
          </a:xfrm>
        </p:grpSpPr>
        <p:sp>
          <p:nvSpPr>
            <p:cNvPr id="46" name="Right Arrow 24"/>
            <p:cNvSpPr/>
            <p:nvPr/>
          </p:nvSpPr>
          <p:spPr>
            <a:xfrm>
              <a:off x="3496755" y="3645454"/>
              <a:ext cx="6948135" cy="849379"/>
            </a:xfrm>
            <a:prstGeom prst="rightArrow">
              <a:avLst>
                <a:gd name="adj1" fmla="val 100000"/>
                <a:gd name="adj2" fmla="val 655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317875" algn="r">
                <a:lnSpc>
                  <a:spcPct val="70000"/>
                </a:lnSpc>
                <a:spcBef>
                  <a:spcPts val="600"/>
                </a:spcBef>
              </a:pPr>
              <a:r>
                <a:rPr lang="ru-RU" sz="2000" b="1" dirty="0" smtClean="0">
                  <a:solidFill>
                    <a:schemeClr val="tx1"/>
                  </a:solidFill>
                  <a:latin typeface="Roboto Regular" charset="0"/>
                </a:rPr>
                <a:t>Доверенная среда</a:t>
              </a:r>
            </a:p>
            <a:p>
              <a:pPr marL="2057400">
                <a:lnSpc>
                  <a:spcPct val="70000"/>
                </a:lnSpc>
                <a:spcBef>
                  <a:spcPts val="600"/>
                </a:spcBef>
              </a:pPr>
              <a:r>
                <a:rPr lang="en-US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KYC</a:t>
              </a: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, проверенный товар, подтверждение сделок, стандартные бизнес-правила</a:t>
              </a:r>
              <a:endParaRPr lang="en-US" sz="1400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Regular" charset="0"/>
              </a:endParaRPr>
            </a:p>
          </p:txBody>
        </p:sp>
        <p:grpSp>
          <p:nvGrpSpPr>
            <p:cNvPr id="47" name="Group 33"/>
            <p:cNvGrpSpPr/>
            <p:nvPr/>
          </p:nvGrpSpPr>
          <p:grpSpPr>
            <a:xfrm>
              <a:off x="1546401" y="3064952"/>
              <a:ext cx="3839759" cy="2185441"/>
              <a:chOff x="2306664" y="3801533"/>
              <a:chExt cx="4103763" cy="2035321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2738187" y="3801533"/>
                <a:ext cx="3265636" cy="1358119"/>
              </a:xfrm>
              <a:custGeom>
                <a:avLst/>
                <a:gdLst>
                  <a:gd name="T0" fmla="*/ 0 w 3186"/>
                  <a:gd name="T1" fmla="*/ 620 h 1325"/>
                  <a:gd name="T2" fmla="*/ 1421 w 3186"/>
                  <a:gd name="T3" fmla="*/ 0 h 1325"/>
                  <a:gd name="T4" fmla="*/ 3186 w 3186"/>
                  <a:gd name="T5" fmla="*/ 580 h 1325"/>
                  <a:gd name="T6" fmla="*/ 1769 w 3186"/>
                  <a:gd name="T7" fmla="*/ 1325 h 1325"/>
                  <a:gd name="T8" fmla="*/ 0 w 3186"/>
                  <a:gd name="T9" fmla="*/ 62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6" h="1325">
                    <a:moveTo>
                      <a:pt x="0" y="620"/>
                    </a:moveTo>
                    <a:lnTo>
                      <a:pt x="1421" y="0"/>
                    </a:lnTo>
                    <a:lnTo>
                      <a:pt x="3186" y="580"/>
                    </a:lnTo>
                    <a:lnTo>
                      <a:pt x="1769" y="1325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4534685" y="4388535"/>
                <a:ext cx="1875742" cy="1448319"/>
              </a:xfrm>
              <a:custGeom>
                <a:avLst/>
                <a:gdLst>
                  <a:gd name="T0" fmla="*/ 1426 w 1830"/>
                  <a:gd name="T1" fmla="*/ 0 h 1413"/>
                  <a:gd name="T2" fmla="*/ 0 w 1830"/>
                  <a:gd name="T3" fmla="*/ 615 h 1413"/>
                  <a:gd name="T4" fmla="*/ 37 w 1830"/>
                  <a:gd name="T5" fmla="*/ 1413 h 1413"/>
                  <a:gd name="T6" fmla="*/ 1830 w 1830"/>
                  <a:gd name="T7" fmla="*/ 641 h 1413"/>
                  <a:gd name="T8" fmla="*/ 1426 w 1830"/>
                  <a:gd name="T9" fmla="*/ 0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0" h="1413">
                    <a:moveTo>
                      <a:pt x="1426" y="0"/>
                    </a:moveTo>
                    <a:lnTo>
                      <a:pt x="0" y="615"/>
                    </a:lnTo>
                    <a:lnTo>
                      <a:pt x="37" y="1413"/>
                    </a:lnTo>
                    <a:lnTo>
                      <a:pt x="1830" y="64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50" name="Freeform 16"/>
              <p:cNvSpPr>
                <a:spLocks/>
              </p:cNvSpPr>
              <p:nvPr/>
            </p:nvSpPr>
            <p:spPr bwMode="auto">
              <a:xfrm>
                <a:off x="2306664" y="4429535"/>
                <a:ext cx="2273440" cy="1407319"/>
              </a:xfrm>
              <a:custGeom>
                <a:avLst/>
                <a:gdLst>
                  <a:gd name="T0" fmla="*/ 2181 w 2218"/>
                  <a:gd name="T1" fmla="*/ 575 h 1373"/>
                  <a:gd name="T2" fmla="*/ 2218 w 2218"/>
                  <a:gd name="T3" fmla="*/ 1373 h 1373"/>
                  <a:gd name="T4" fmla="*/ 0 w 2218"/>
                  <a:gd name="T5" fmla="*/ 651 h 1373"/>
                  <a:gd name="T6" fmla="*/ 419 w 2218"/>
                  <a:gd name="T7" fmla="*/ 0 h 1373"/>
                  <a:gd name="T8" fmla="*/ 2181 w 2218"/>
                  <a:gd name="T9" fmla="*/ 575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8" h="1373">
                    <a:moveTo>
                      <a:pt x="2181" y="575"/>
                    </a:moveTo>
                    <a:lnTo>
                      <a:pt x="2218" y="1373"/>
                    </a:lnTo>
                    <a:lnTo>
                      <a:pt x="0" y="651"/>
                    </a:lnTo>
                    <a:lnTo>
                      <a:pt x="419" y="0"/>
                    </a:lnTo>
                    <a:lnTo>
                      <a:pt x="2181" y="5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3600" dirty="0">
                  <a:solidFill>
                    <a:srgbClr val="FFFFFF"/>
                  </a:solidFill>
                  <a:latin typeface="Roboto Regular" charset="0"/>
                </a:endParaRPr>
              </a:p>
            </p:txBody>
          </p:sp>
        </p:grpSp>
      </p:grpSp>
      <p:grpSp>
        <p:nvGrpSpPr>
          <p:cNvPr id="101" name="Группа 100"/>
          <p:cNvGrpSpPr/>
          <p:nvPr/>
        </p:nvGrpSpPr>
        <p:grpSpPr>
          <a:xfrm>
            <a:off x="2031683" y="2460724"/>
            <a:ext cx="8413207" cy="1724292"/>
            <a:chOff x="2031683" y="2460724"/>
            <a:chExt cx="8413207" cy="1724292"/>
          </a:xfrm>
        </p:grpSpPr>
        <p:sp>
          <p:nvSpPr>
            <p:cNvPr id="45" name="Right Arrow 23"/>
            <p:cNvSpPr/>
            <p:nvPr/>
          </p:nvSpPr>
          <p:spPr>
            <a:xfrm>
              <a:off x="3490106" y="2762079"/>
              <a:ext cx="6954784" cy="849379"/>
            </a:xfrm>
            <a:prstGeom prst="rightArrow">
              <a:avLst>
                <a:gd name="adj1" fmla="val 100000"/>
                <a:gd name="adj2" fmla="val 655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9475" algn="r">
                <a:lnSpc>
                  <a:spcPct val="70000"/>
                </a:lnSpc>
                <a:spcBef>
                  <a:spcPts val="600"/>
                </a:spcBef>
              </a:pPr>
              <a:r>
                <a:rPr lang="ru-RU" sz="2000" b="1" dirty="0" smtClean="0">
                  <a:solidFill>
                    <a:schemeClr val="tx1"/>
                  </a:solidFill>
                  <a:latin typeface="Roboto Regular" charset="0"/>
                </a:rPr>
                <a:t>Потребности поставщиков</a:t>
              </a:r>
            </a:p>
            <a:p>
              <a:pPr marL="1519238">
                <a:lnSpc>
                  <a:spcPct val="70000"/>
                </a:lnSpc>
                <a:spcBef>
                  <a:spcPts val="600"/>
                </a:spcBef>
              </a:pP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Новые механизмы сбыта, снижение затрат, продуктовая конкуренция</a:t>
              </a:r>
              <a:endParaRPr lang="en-US" sz="1400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Regular" charset="0"/>
              </a:endParaRPr>
            </a:p>
          </p:txBody>
        </p:sp>
        <p:grpSp>
          <p:nvGrpSpPr>
            <p:cNvPr id="51" name="Group 32"/>
            <p:cNvGrpSpPr/>
            <p:nvPr/>
          </p:nvGrpSpPr>
          <p:grpSpPr>
            <a:xfrm>
              <a:off x="2031683" y="2460724"/>
              <a:ext cx="2882621" cy="1724292"/>
              <a:chOff x="2825312" y="3238810"/>
              <a:chExt cx="3080817" cy="1605849"/>
            </a:xfrm>
          </p:grpSpPr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3249660" y="3238810"/>
                <a:ext cx="2251915" cy="797447"/>
              </a:xfrm>
              <a:custGeom>
                <a:avLst/>
                <a:gdLst>
                  <a:gd name="T0" fmla="*/ 0 w 2197"/>
                  <a:gd name="T1" fmla="*/ 383 h 778"/>
                  <a:gd name="T2" fmla="*/ 1005 w 2197"/>
                  <a:gd name="T3" fmla="*/ 0 h 778"/>
                  <a:gd name="T4" fmla="*/ 2197 w 2197"/>
                  <a:gd name="T5" fmla="*/ 355 h 778"/>
                  <a:gd name="T6" fmla="*/ 1213 w 2197"/>
                  <a:gd name="T7" fmla="*/ 778 h 778"/>
                  <a:gd name="T8" fmla="*/ 0 w 2197"/>
                  <a:gd name="T9" fmla="*/ 383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7" h="778">
                    <a:moveTo>
                      <a:pt x="0" y="383"/>
                    </a:moveTo>
                    <a:lnTo>
                      <a:pt x="1005" y="0"/>
                    </a:lnTo>
                    <a:lnTo>
                      <a:pt x="2197" y="355"/>
                    </a:lnTo>
                    <a:lnTo>
                      <a:pt x="1213" y="778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53" name="Freeform 13"/>
              <p:cNvSpPr>
                <a:spLocks/>
              </p:cNvSpPr>
              <p:nvPr/>
            </p:nvSpPr>
            <p:spPr bwMode="auto">
              <a:xfrm>
                <a:off x="4485485" y="3595189"/>
                <a:ext cx="1420644" cy="1249470"/>
              </a:xfrm>
              <a:custGeom>
                <a:avLst/>
                <a:gdLst>
                  <a:gd name="T0" fmla="*/ 984 w 1386"/>
                  <a:gd name="T1" fmla="*/ 0 h 1219"/>
                  <a:gd name="T2" fmla="*/ 0 w 1386"/>
                  <a:gd name="T3" fmla="*/ 423 h 1219"/>
                  <a:gd name="T4" fmla="*/ 38 w 1386"/>
                  <a:gd name="T5" fmla="*/ 1219 h 1219"/>
                  <a:gd name="T6" fmla="*/ 1386 w 1386"/>
                  <a:gd name="T7" fmla="*/ 636 h 1219"/>
                  <a:gd name="T8" fmla="*/ 984 w 1386"/>
                  <a:gd name="T9" fmla="*/ 0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6" h="1219">
                    <a:moveTo>
                      <a:pt x="984" y="0"/>
                    </a:moveTo>
                    <a:lnTo>
                      <a:pt x="0" y="423"/>
                    </a:lnTo>
                    <a:lnTo>
                      <a:pt x="38" y="1219"/>
                    </a:lnTo>
                    <a:lnTo>
                      <a:pt x="1386" y="636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2825312" y="3623888"/>
                <a:ext cx="1706618" cy="1220770"/>
              </a:xfrm>
              <a:custGeom>
                <a:avLst/>
                <a:gdLst>
                  <a:gd name="T0" fmla="*/ 1665 w 1665"/>
                  <a:gd name="T1" fmla="*/ 1191 h 1191"/>
                  <a:gd name="T2" fmla="*/ 1627 w 1665"/>
                  <a:gd name="T3" fmla="*/ 395 h 1191"/>
                  <a:gd name="T4" fmla="*/ 414 w 1665"/>
                  <a:gd name="T5" fmla="*/ 0 h 1191"/>
                  <a:gd name="T6" fmla="*/ 0 w 1665"/>
                  <a:gd name="T7" fmla="*/ 646 h 1191"/>
                  <a:gd name="T8" fmla="*/ 1665 w 1665"/>
                  <a:gd name="T9" fmla="*/ 1191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5" h="1191">
                    <a:moveTo>
                      <a:pt x="1665" y="1191"/>
                    </a:moveTo>
                    <a:lnTo>
                      <a:pt x="1627" y="395"/>
                    </a:lnTo>
                    <a:lnTo>
                      <a:pt x="414" y="0"/>
                    </a:lnTo>
                    <a:lnTo>
                      <a:pt x="0" y="646"/>
                    </a:lnTo>
                    <a:lnTo>
                      <a:pt x="1665" y="119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800" dirty="0">
                  <a:solidFill>
                    <a:srgbClr val="FFFFFF"/>
                  </a:solidFill>
                  <a:latin typeface="Roboto Regular" charset="0"/>
                </a:endParaRPr>
              </a:p>
            </p:txBody>
          </p:sp>
        </p:grpSp>
      </p:grpSp>
      <p:grpSp>
        <p:nvGrpSpPr>
          <p:cNvPr id="100" name="Группа 99"/>
          <p:cNvGrpSpPr/>
          <p:nvPr/>
        </p:nvGrpSpPr>
        <p:grpSpPr>
          <a:xfrm>
            <a:off x="2519843" y="1764804"/>
            <a:ext cx="7925047" cy="1349331"/>
            <a:chOff x="2519843" y="1764804"/>
            <a:chExt cx="7925047" cy="1349331"/>
          </a:xfrm>
        </p:grpSpPr>
        <p:sp>
          <p:nvSpPr>
            <p:cNvPr id="44" name="Right Arrow 22"/>
            <p:cNvSpPr/>
            <p:nvPr/>
          </p:nvSpPr>
          <p:spPr>
            <a:xfrm>
              <a:off x="3496754" y="1878702"/>
              <a:ext cx="6948136" cy="849379"/>
            </a:xfrm>
            <a:prstGeom prst="rightArrow">
              <a:avLst>
                <a:gd name="adj1" fmla="val 100000"/>
                <a:gd name="adj2" fmla="val 6551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44725" indent="-11113" algn="r" defTabSz="949325">
                <a:lnSpc>
                  <a:spcPct val="70000"/>
                </a:lnSpc>
                <a:spcBef>
                  <a:spcPts val="600"/>
                </a:spcBef>
              </a:pPr>
              <a:r>
                <a:rPr lang="ru-RU" sz="2000" b="1" dirty="0" smtClean="0">
                  <a:solidFill>
                    <a:schemeClr val="tx1"/>
                  </a:solidFill>
                  <a:latin typeface="Roboto Regular" charset="0"/>
                </a:rPr>
                <a:t>Потребности потребителей</a:t>
              </a:r>
            </a:p>
            <a:p>
              <a:pPr marL="1081088" indent="-11113" defTabSz="250825">
                <a:lnSpc>
                  <a:spcPct val="70000"/>
                </a:lnSpc>
                <a:spcBef>
                  <a:spcPts val="600"/>
                </a:spcBef>
              </a:pP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Поколения  </a:t>
              </a:r>
              <a:r>
                <a:rPr lang="en-US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Z </a:t>
              </a: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 и У,  Интернет как привычка, недостаточный уровень финансовой грамотности</a:t>
              </a:r>
              <a:endParaRPr lang="en-US" sz="1400" spc="-70" dirty="0">
                <a:solidFill>
                  <a:schemeClr val="tx2">
                    <a:lumMod val="60000"/>
                    <a:lumOff val="40000"/>
                  </a:schemeClr>
                </a:solidFill>
                <a:latin typeface="Roboto Regular" charset="0"/>
              </a:endParaRPr>
            </a:p>
          </p:txBody>
        </p:sp>
        <p:grpSp>
          <p:nvGrpSpPr>
            <p:cNvPr id="55" name="Group 31"/>
            <p:cNvGrpSpPr/>
            <p:nvPr/>
          </p:nvGrpSpPr>
          <p:grpSpPr>
            <a:xfrm>
              <a:off x="2519843" y="1764804"/>
              <a:ext cx="1918770" cy="1349331"/>
              <a:chOff x="3347035" y="2590693"/>
              <a:chExt cx="2050696" cy="1256645"/>
            </a:xfrm>
          </p:grpSpPr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3775483" y="2590693"/>
                <a:ext cx="1216670" cy="523773"/>
              </a:xfrm>
              <a:custGeom>
                <a:avLst/>
                <a:gdLst>
                  <a:gd name="T0" fmla="*/ 0 w 1187"/>
                  <a:gd name="T1" fmla="*/ 206 h 511"/>
                  <a:gd name="T2" fmla="*/ 513 w 1187"/>
                  <a:gd name="T3" fmla="*/ 0 h 511"/>
                  <a:gd name="T4" fmla="*/ 1187 w 1187"/>
                  <a:gd name="T5" fmla="*/ 194 h 511"/>
                  <a:gd name="T6" fmla="*/ 662 w 1187"/>
                  <a:gd name="T7" fmla="*/ 511 h 511"/>
                  <a:gd name="T8" fmla="*/ 0 w 1187"/>
                  <a:gd name="T9" fmla="*/ 206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7" h="511">
                    <a:moveTo>
                      <a:pt x="0" y="206"/>
                    </a:moveTo>
                    <a:lnTo>
                      <a:pt x="513" y="0"/>
                    </a:lnTo>
                    <a:lnTo>
                      <a:pt x="1187" y="194"/>
                    </a:lnTo>
                    <a:lnTo>
                      <a:pt x="662" y="511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4439360" y="2789542"/>
                <a:ext cx="958371" cy="1057796"/>
              </a:xfrm>
              <a:custGeom>
                <a:avLst/>
                <a:gdLst>
                  <a:gd name="T0" fmla="*/ 532 w 935"/>
                  <a:gd name="T1" fmla="*/ 0 h 1032"/>
                  <a:gd name="T2" fmla="*/ 0 w 935"/>
                  <a:gd name="T3" fmla="*/ 230 h 1032"/>
                  <a:gd name="T4" fmla="*/ 38 w 935"/>
                  <a:gd name="T5" fmla="*/ 1032 h 1032"/>
                  <a:gd name="T6" fmla="*/ 935 w 935"/>
                  <a:gd name="T7" fmla="*/ 646 h 1032"/>
                  <a:gd name="T8" fmla="*/ 532 w 935"/>
                  <a:gd name="T9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1032">
                    <a:moveTo>
                      <a:pt x="532" y="0"/>
                    </a:moveTo>
                    <a:lnTo>
                      <a:pt x="0" y="230"/>
                    </a:lnTo>
                    <a:lnTo>
                      <a:pt x="38" y="1032"/>
                    </a:lnTo>
                    <a:lnTo>
                      <a:pt x="935" y="64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3347035" y="2801842"/>
                <a:ext cx="1138770" cy="1045496"/>
              </a:xfrm>
              <a:custGeom>
                <a:avLst/>
                <a:gdLst>
                  <a:gd name="T0" fmla="*/ 1111 w 1111"/>
                  <a:gd name="T1" fmla="*/ 1020 h 1020"/>
                  <a:gd name="T2" fmla="*/ 1076 w 1111"/>
                  <a:gd name="T3" fmla="*/ 215 h 1020"/>
                  <a:gd name="T4" fmla="*/ 418 w 1111"/>
                  <a:gd name="T5" fmla="*/ 0 h 1020"/>
                  <a:gd name="T6" fmla="*/ 0 w 1111"/>
                  <a:gd name="T7" fmla="*/ 655 h 1020"/>
                  <a:gd name="T8" fmla="*/ 1111 w 1111"/>
                  <a:gd name="T9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020">
                    <a:moveTo>
                      <a:pt x="1111" y="1020"/>
                    </a:moveTo>
                    <a:lnTo>
                      <a:pt x="1076" y="215"/>
                    </a:lnTo>
                    <a:lnTo>
                      <a:pt x="418" y="0"/>
                    </a:lnTo>
                    <a:lnTo>
                      <a:pt x="0" y="655"/>
                    </a:lnTo>
                    <a:lnTo>
                      <a:pt x="1111" y="102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>
                  <a:solidFill>
                    <a:srgbClr val="FFFFFF"/>
                  </a:solidFill>
                  <a:latin typeface="Roboto Regular" charset="0"/>
                </a:endParaRPr>
              </a:p>
            </p:txBody>
          </p:sp>
        </p:grpSp>
      </p:grpSp>
      <p:grpSp>
        <p:nvGrpSpPr>
          <p:cNvPr id="99" name="Группа 98"/>
          <p:cNvGrpSpPr/>
          <p:nvPr/>
        </p:nvGrpSpPr>
        <p:grpSpPr>
          <a:xfrm>
            <a:off x="3008960" y="956966"/>
            <a:ext cx="7435930" cy="1076383"/>
            <a:chOff x="3008960" y="956966"/>
            <a:chExt cx="7435930" cy="1076383"/>
          </a:xfrm>
        </p:grpSpPr>
        <p:sp>
          <p:nvSpPr>
            <p:cNvPr id="43" name="Right Arrow 21"/>
            <p:cNvSpPr/>
            <p:nvPr/>
          </p:nvSpPr>
          <p:spPr>
            <a:xfrm>
              <a:off x="3496755" y="995325"/>
              <a:ext cx="6948135" cy="849379"/>
            </a:xfrm>
            <a:prstGeom prst="rightArrow">
              <a:avLst>
                <a:gd name="adj1" fmla="val 100000"/>
                <a:gd name="adj2" fmla="val 6551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78125" algn="r" defTabSz="949325">
                <a:lnSpc>
                  <a:spcPct val="70000"/>
                </a:lnSpc>
                <a:spcBef>
                  <a:spcPts val="600"/>
                </a:spcBef>
              </a:pPr>
              <a:r>
                <a:rPr lang="ru-RU" sz="2000" b="1" dirty="0" smtClean="0">
                  <a:solidFill>
                    <a:schemeClr val="tx1"/>
                  </a:solidFill>
                  <a:latin typeface="Roboto Regular" charset="0"/>
                </a:rPr>
                <a:t>Технологический базис</a:t>
              </a:r>
            </a:p>
            <a:p>
              <a:pPr marL="446088" defTabSz="949325">
                <a:lnSpc>
                  <a:spcPct val="70000"/>
                </a:lnSpc>
                <a:spcBef>
                  <a:spcPts val="600"/>
                </a:spcBef>
              </a:pPr>
              <a:r>
                <a:rPr lang="en-US" sz="1400" spc="-7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Blockhchain</a:t>
              </a:r>
              <a:r>
                <a:rPr lang="en-US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, </a:t>
              </a:r>
              <a:r>
                <a:rPr lang="en-US" sz="1400" spc="-7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Roboadvising</a:t>
              </a:r>
              <a:r>
                <a:rPr lang="en-US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, </a:t>
              </a:r>
              <a:r>
                <a:rPr lang="en-US" sz="1400" spc="-7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BigData</a:t>
              </a:r>
              <a:r>
                <a:rPr lang="en-US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, </a:t>
              </a: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облачные хранилища</a:t>
              </a:r>
              <a:r>
                <a:rPr lang="en-US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,</a:t>
              </a: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 открытые </a:t>
              </a:r>
              <a:r>
                <a:rPr lang="en-US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API </a:t>
              </a:r>
              <a:r>
                <a:rPr lang="ru-RU" sz="1400" spc="-7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Roboto Regular" charset="0"/>
                </a:rPr>
                <a:t>и т.д.</a:t>
              </a:r>
              <a:endParaRPr lang="en-US" sz="1400" spc="-7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 Regular" charset="0"/>
              </a:endParaRPr>
            </a:p>
          </p:txBody>
        </p:sp>
        <p:grpSp>
          <p:nvGrpSpPr>
            <p:cNvPr id="59" name="Group 30"/>
            <p:cNvGrpSpPr/>
            <p:nvPr/>
          </p:nvGrpSpPr>
          <p:grpSpPr>
            <a:xfrm>
              <a:off x="3008960" y="956966"/>
              <a:ext cx="954920" cy="1076383"/>
              <a:chOff x="3869782" y="1838346"/>
              <a:chExt cx="1020576" cy="1002446"/>
            </a:xfrm>
          </p:grpSpPr>
          <p:sp>
            <p:nvSpPr>
              <p:cNvPr id="60" name="Freeform 15"/>
              <p:cNvSpPr>
                <a:spLocks/>
              </p:cNvSpPr>
              <p:nvPr/>
            </p:nvSpPr>
            <p:spPr bwMode="auto">
              <a:xfrm>
                <a:off x="4384010" y="1838346"/>
                <a:ext cx="506348" cy="1002446"/>
              </a:xfrm>
              <a:custGeom>
                <a:avLst/>
                <a:gdLst>
                  <a:gd name="T0" fmla="*/ 0 w 494"/>
                  <a:gd name="T1" fmla="*/ 0 h 978"/>
                  <a:gd name="T2" fmla="*/ 45 w 494"/>
                  <a:gd name="T3" fmla="*/ 978 h 978"/>
                  <a:gd name="T4" fmla="*/ 494 w 494"/>
                  <a:gd name="T5" fmla="*/ 784 h 978"/>
                  <a:gd name="T6" fmla="*/ 0 w 494"/>
                  <a:gd name="T7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4" h="978">
                    <a:moveTo>
                      <a:pt x="0" y="0"/>
                    </a:moveTo>
                    <a:lnTo>
                      <a:pt x="45" y="978"/>
                    </a:lnTo>
                    <a:lnTo>
                      <a:pt x="494" y="7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Roboto Regular" charset="0"/>
                </a:endParaRPr>
              </a:p>
            </p:txBody>
          </p:sp>
          <p:sp>
            <p:nvSpPr>
              <p:cNvPr id="80" name="Freeform 19"/>
              <p:cNvSpPr>
                <a:spLocks/>
              </p:cNvSpPr>
              <p:nvPr/>
            </p:nvSpPr>
            <p:spPr bwMode="auto">
              <a:xfrm>
                <a:off x="3869782" y="1838346"/>
                <a:ext cx="567848" cy="999371"/>
              </a:xfrm>
              <a:custGeom>
                <a:avLst/>
                <a:gdLst>
                  <a:gd name="T0" fmla="*/ 554 w 554"/>
                  <a:gd name="T1" fmla="*/ 975 h 975"/>
                  <a:gd name="T2" fmla="*/ 0 w 554"/>
                  <a:gd name="T3" fmla="*/ 793 h 975"/>
                  <a:gd name="T4" fmla="*/ 509 w 554"/>
                  <a:gd name="T5" fmla="*/ 0 h 975"/>
                  <a:gd name="T6" fmla="*/ 554 w 554"/>
                  <a:gd name="T7" fmla="*/ 975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4" h="975">
                    <a:moveTo>
                      <a:pt x="554" y="975"/>
                    </a:moveTo>
                    <a:lnTo>
                      <a:pt x="0" y="793"/>
                    </a:lnTo>
                    <a:lnTo>
                      <a:pt x="509" y="0"/>
                    </a:lnTo>
                    <a:lnTo>
                      <a:pt x="554" y="97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91440" rIns="0" bIns="182880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Roboto Regular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14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732" y="0"/>
            <a:ext cx="9053868" cy="67227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Платформа: национальная система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регистрации финансовых транзакций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8868" y="6356350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4000" y="0"/>
            <a:ext cx="9072000" cy="65664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для появления экосистем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620000" y="2004412"/>
            <a:ext cx="4566578" cy="4724400"/>
            <a:chOff x="6743918" y="1142798"/>
            <a:chExt cx="5524282" cy="5715202"/>
          </a:xfrm>
        </p:grpSpPr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7384415" y="3353742"/>
              <a:ext cx="2167835" cy="2297168"/>
            </a:xfrm>
            <a:custGeom>
              <a:avLst/>
              <a:gdLst>
                <a:gd name="T0" fmla="*/ 0 w 352"/>
                <a:gd name="T1" fmla="*/ 321 h 373"/>
                <a:gd name="T2" fmla="*/ 170 w 352"/>
                <a:gd name="T3" fmla="*/ 373 h 373"/>
                <a:gd name="T4" fmla="*/ 211 w 352"/>
                <a:gd name="T5" fmla="*/ 240 h 373"/>
                <a:gd name="T6" fmla="*/ 352 w 352"/>
                <a:gd name="T7" fmla="*/ 77 h 373"/>
                <a:gd name="T8" fmla="*/ 100 w 352"/>
                <a:gd name="T9" fmla="*/ 0 h 373"/>
                <a:gd name="T10" fmla="*/ 0 w 352"/>
                <a:gd name="T11" fmla="*/ 32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373">
                  <a:moveTo>
                    <a:pt x="0" y="321"/>
                  </a:moveTo>
                  <a:lnTo>
                    <a:pt x="170" y="373"/>
                  </a:lnTo>
                  <a:lnTo>
                    <a:pt x="211" y="240"/>
                  </a:lnTo>
                  <a:lnTo>
                    <a:pt x="352" y="77"/>
                  </a:lnTo>
                  <a:lnTo>
                    <a:pt x="100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8111132" y="3587769"/>
              <a:ext cx="1976920" cy="1705940"/>
            </a:xfrm>
            <a:custGeom>
              <a:avLst/>
              <a:gdLst>
                <a:gd name="T0" fmla="*/ 256 w 265"/>
                <a:gd name="T1" fmla="*/ 13 h 228"/>
                <a:gd name="T2" fmla="*/ 256 w 265"/>
                <a:gd name="T3" fmla="*/ 13 h 228"/>
                <a:gd name="T4" fmla="*/ 252 w 265"/>
                <a:gd name="T5" fmla="*/ 51 h 228"/>
                <a:gd name="T6" fmla="*/ 46 w 265"/>
                <a:gd name="T7" fmla="*/ 219 h 228"/>
                <a:gd name="T8" fmla="*/ 9 w 265"/>
                <a:gd name="T9" fmla="*/ 215 h 228"/>
                <a:gd name="T10" fmla="*/ 9 w 265"/>
                <a:gd name="T11" fmla="*/ 215 h 228"/>
                <a:gd name="T12" fmla="*/ 13 w 265"/>
                <a:gd name="T13" fmla="*/ 178 h 228"/>
                <a:gd name="T14" fmla="*/ 219 w 265"/>
                <a:gd name="T15" fmla="*/ 9 h 228"/>
                <a:gd name="T16" fmla="*/ 256 w 265"/>
                <a:gd name="T17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28">
                  <a:moveTo>
                    <a:pt x="256" y="13"/>
                  </a:moveTo>
                  <a:cubicBezTo>
                    <a:pt x="256" y="13"/>
                    <a:pt x="256" y="13"/>
                    <a:pt x="256" y="13"/>
                  </a:cubicBezTo>
                  <a:cubicBezTo>
                    <a:pt x="265" y="25"/>
                    <a:pt x="263" y="41"/>
                    <a:pt x="252" y="51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5" y="228"/>
                    <a:pt x="18" y="226"/>
                    <a:pt x="9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0" y="203"/>
                    <a:pt x="2" y="187"/>
                    <a:pt x="13" y="178"/>
                  </a:cubicBezTo>
                  <a:cubicBezTo>
                    <a:pt x="219" y="9"/>
                    <a:pt x="219" y="9"/>
                    <a:pt x="219" y="9"/>
                  </a:cubicBezTo>
                  <a:cubicBezTo>
                    <a:pt x="230" y="0"/>
                    <a:pt x="247" y="2"/>
                    <a:pt x="256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8462172" y="2202081"/>
              <a:ext cx="1933807" cy="1656671"/>
            </a:xfrm>
            <a:custGeom>
              <a:avLst/>
              <a:gdLst>
                <a:gd name="T0" fmla="*/ 250 w 259"/>
                <a:gd name="T1" fmla="*/ 13 h 222"/>
                <a:gd name="T2" fmla="*/ 250 w 259"/>
                <a:gd name="T3" fmla="*/ 13 h 222"/>
                <a:gd name="T4" fmla="*/ 245 w 259"/>
                <a:gd name="T5" fmla="*/ 50 h 222"/>
                <a:gd name="T6" fmla="*/ 47 w 259"/>
                <a:gd name="T7" fmla="*/ 212 h 222"/>
                <a:gd name="T8" fmla="*/ 9 w 259"/>
                <a:gd name="T9" fmla="*/ 208 h 222"/>
                <a:gd name="T10" fmla="*/ 9 w 259"/>
                <a:gd name="T11" fmla="*/ 208 h 222"/>
                <a:gd name="T12" fmla="*/ 14 w 259"/>
                <a:gd name="T13" fmla="*/ 171 h 222"/>
                <a:gd name="T14" fmla="*/ 212 w 259"/>
                <a:gd name="T15" fmla="*/ 9 h 222"/>
                <a:gd name="T16" fmla="*/ 250 w 259"/>
                <a:gd name="T17" fmla="*/ 1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22">
                  <a:moveTo>
                    <a:pt x="250" y="13"/>
                  </a:moveTo>
                  <a:cubicBezTo>
                    <a:pt x="250" y="13"/>
                    <a:pt x="250" y="13"/>
                    <a:pt x="250" y="13"/>
                  </a:cubicBezTo>
                  <a:cubicBezTo>
                    <a:pt x="259" y="24"/>
                    <a:pt x="257" y="41"/>
                    <a:pt x="245" y="50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35" y="222"/>
                    <a:pt x="19" y="219"/>
                    <a:pt x="9" y="208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0" y="197"/>
                    <a:pt x="2" y="180"/>
                    <a:pt x="14" y="171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24" y="0"/>
                    <a:pt x="241" y="2"/>
                    <a:pt x="250" y="13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8148084" y="1142798"/>
              <a:ext cx="1884538" cy="3713652"/>
            </a:xfrm>
            <a:custGeom>
              <a:avLst/>
              <a:gdLst>
                <a:gd name="T0" fmla="*/ 52 w 252"/>
                <a:gd name="T1" fmla="*/ 0 h 496"/>
                <a:gd name="T2" fmla="*/ 200 w 252"/>
                <a:gd name="T3" fmla="*/ 0 h 496"/>
                <a:gd name="T4" fmla="*/ 252 w 252"/>
                <a:gd name="T5" fmla="*/ 52 h 496"/>
                <a:gd name="T6" fmla="*/ 252 w 252"/>
                <a:gd name="T7" fmla="*/ 444 h 496"/>
                <a:gd name="T8" fmla="*/ 200 w 252"/>
                <a:gd name="T9" fmla="*/ 496 h 496"/>
                <a:gd name="T10" fmla="*/ 52 w 252"/>
                <a:gd name="T11" fmla="*/ 496 h 496"/>
                <a:gd name="T12" fmla="*/ 0 w 252"/>
                <a:gd name="T13" fmla="*/ 444 h 496"/>
                <a:gd name="T14" fmla="*/ 0 w 252"/>
                <a:gd name="T15" fmla="*/ 52 h 496"/>
                <a:gd name="T16" fmla="*/ 52 w 252"/>
                <a:gd name="T1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496">
                  <a:moveTo>
                    <a:pt x="52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228" y="0"/>
                    <a:pt x="252" y="23"/>
                    <a:pt x="252" y="52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72"/>
                    <a:pt x="228" y="496"/>
                    <a:pt x="200" y="496"/>
                  </a:cubicBezTo>
                  <a:cubicBezTo>
                    <a:pt x="52" y="496"/>
                    <a:pt x="52" y="496"/>
                    <a:pt x="52" y="496"/>
                  </a:cubicBezTo>
                  <a:cubicBezTo>
                    <a:pt x="23" y="496"/>
                    <a:pt x="0" y="472"/>
                    <a:pt x="0" y="4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8776263" y="1235175"/>
              <a:ext cx="628179" cy="55430"/>
            </a:xfrm>
            <a:custGeom>
              <a:avLst/>
              <a:gdLst>
                <a:gd name="T0" fmla="*/ 4 w 84"/>
                <a:gd name="T1" fmla="*/ 0 h 7"/>
                <a:gd name="T2" fmla="*/ 80 w 84"/>
                <a:gd name="T3" fmla="*/ 0 h 7"/>
                <a:gd name="T4" fmla="*/ 84 w 84"/>
                <a:gd name="T5" fmla="*/ 4 h 7"/>
                <a:gd name="T6" fmla="*/ 84 w 84"/>
                <a:gd name="T7" fmla="*/ 4 h 7"/>
                <a:gd name="T8" fmla="*/ 80 w 84"/>
                <a:gd name="T9" fmla="*/ 7 h 7"/>
                <a:gd name="T10" fmla="*/ 4 w 84"/>
                <a:gd name="T11" fmla="*/ 7 h 7"/>
                <a:gd name="T12" fmla="*/ 0 w 84"/>
                <a:gd name="T13" fmla="*/ 4 h 7"/>
                <a:gd name="T14" fmla="*/ 0 w 84"/>
                <a:gd name="T15" fmla="*/ 4 h 7"/>
                <a:gd name="T16" fmla="*/ 4 w 8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">
                  <a:moveTo>
                    <a:pt x="4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6"/>
                    <a:pt x="82" y="7"/>
                    <a:pt x="8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8" name="Oval 48"/>
            <p:cNvSpPr>
              <a:spLocks noChangeArrowheads="1"/>
            </p:cNvSpPr>
            <p:nvPr/>
          </p:nvSpPr>
          <p:spPr bwMode="auto">
            <a:xfrm>
              <a:off x="8991813" y="4579310"/>
              <a:ext cx="184759" cy="1909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6743918" y="5004253"/>
              <a:ext cx="1921490" cy="1853747"/>
            </a:xfrm>
            <a:custGeom>
              <a:avLst/>
              <a:gdLst>
                <a:gd name="T0" fmla="*/ 93 w 312"/>
                <a:gd name="T1" fmla="*/ 0 h 301"/>
                <a:gd name="T2" fmla="*/ 312 w 312"/>
                <a:gd name="T3" fmla="*/ 67 h 301"/>
                <a:gd name="T4" fmla="*/ 240 w 312"/>
                <a:gd name="T5" fmla="*/ 301 h 301"/>
                <a:gd name="T6" fmla="*/ 0 w 312"/>
                <a:gd name="T7" fmla="*/ 301 h 301"/>
                <a:gd name="T8" fmla="*/ 93 w 31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01">
                  <a:moveTo>
                    <a:pt x="93" y="0"/>
                  </a:moveTo>
                  <a:lnTo>
                    <a:pt x="312" y="67"/>
                  </a:lnTo>
                  <a:lnTo>
                    <a:pt x="240" y="301"/>
                  </a:lnTo>
                  <a:lnTo>
                    <a:pt x="0" y="30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7563013" y="2627024"/>
              <a:ext cx="726717" cy="1964603"/>
            </a:xfrm>
            <a:custGeom>
              <a:avLst/>
              <a:gdLst>
                <a:gd name="T0" fmla="*/ 27 w 97"/>
                <a:gd name="T1" fmla="*/ 257 h 263"/>
                <a:gd name="T2" fmla="*/ 45 w 97"/>
                <a:gd name="T3" fmla="*/ 263 h 263"/>
                <a:gd name="T4" fmla="*/ 50 w 97"/>
                <a:gd name="T5" fmla="*/ 240 h 263"/>
                <a:gd name="T6" fmla="*/ 89 w 97"/>
                <a:gd name="T7" fmla="*/ 58 h 263"/>
                <a:gd name="T8" fmla="*/ 50 w 97"/>
                <a:gd name="T9" fmla="*/ 0 h 263"/>
                <a:gd name="T10" fmla="*/ 4 w 97"/>
                <a:gd name="T11" fmla="*/ 215 h 263"/>
                <a:gd name="T12" fmla="*/ 27 w 97"/>
                <a:gd name="T13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63">
                  <a:moveTo>
                    <a:pt x="27" y="257"/>
                  </a:moveTo>
                  <a:cubicBezTo>
                    <a:pt x="45" y="263"/>
                    <a:pt x="45" y="263"/>
                    <a:pt x="45" y="263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7" y="20"/>
                    <a:pt x="74" y="7"/>
                    <a:pt x="50" y="0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33"/>
                    <a:pt x="10" y="252"/>
                    <a:pt x="27" y="257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7870944" y="2627024"/>
              <a:ext cx="129333" cy="320248"/>
            </a:xfrm>
            <a:custGeom>
              <a:avLst/>
              <a:gdLst>
                <a:gd name="T0" fmla="*/ 17 w 17"/>
                <a:gd name="T1" fmla="*/ 3 h 43"/>
                <a:gd name="T2" fmla="*/ 9 w 17"/>
                <a:gd name="T3" fmla="*/ 0 h 43"/>
                <a:gd name="T4" fmla="*/ 0 w 17"/>
                <a:gd name="T5" fmla="*/ 43 h 43"/>
                <a:gd name="T6" fmla="*/ 17 w 17"/>
                <a:gd name="T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17" y="3"/>
                  </a:moveTo>
                  <a:cubicBezTo>
                    <a:pt x="15" y="2"/>
                    <a:pt x="12" y="1"/>
                    <a:pt x="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7" y="19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8340268" y="1600200"/>
              <a:ext cx="1534938" cy="28405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Freeform 53"/>
            <p:cNvSpPr>
              <a:spLocks/>
            </p:cNvSpPr>
            <p:nvPr/>
          </p:nvSpPr>
          <p:spPr bwMode="auto">
            <a:xfrm>
              <a:off x="10537625" y="5718653"/>
              <a:ext cx="1576607" cy="1139347"/>
            </a:xfrm>
            <a:custGeom>
              <a:avLst/>
              <a:gdLst>
                <a:gd name="T0" fmla="*/ 0 w 256"/>
                <a:gd name="T1" fmla="*/ 34 h 185"/>
                <a:gd name="T2" fmla="*/ 60 w 256"/>
                <a:gd name="T3" fmla="*/ 185 h 185"/>
                <a:gd name="T4" fmla="*/ 256 w 256"/>
                <a:gd name="T5" fmla="*/ 185 h 185"/>
                <a:gd name="T6" fmla="*/ 184 w 256"/>
                <a:gd name="T7" fmla="*/ 0 h 185"/>
                <a:gd name="T8" fmla="*/ 0 w 256"/>
                <a:gd name="T9" fmla="*/ 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85">
                  <a:moveTo>
                    <a:pt x="0" y="34"/>
                  </a:moveTo>
                  <a:lnTo>
                    <a:pt x="60" y="185"/>
                  </a:lnTo>
                  <a:lnTo>
                    <a:pt x="256" y="185"/>
                  </a:lnTo>
                  <a:lnTo>
                    <a:pt x="18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3" name="Freeform 54"/>
            <p:cNvSpPr>
              <a:spLocks/>
            </p:cNvSpPr>
            <p:nvPr/>
          </p:nvSpPr>
          <p:spPr bwMode="auto">
            <a:xfrm>
              <a:off x="10753179" y="6205186"/>
              <a:ext cx="1515021" cy="652814"/>
            </a:xfrm>
            <a:custGeom>
              <a:avLst/>
              <a:gdLst>
                <a:gd name="T0" fmla="*/ 206 w 246"/>
                <a:gd name="T1" fmla="*/ 0 h 106"/>
                <a:gd name="T2" fmla="*/ 246 w 246"/>
                <a:gd name="T3" fmla="*/ 105 h 106"/>
                <a:gd name="T4" fmla="*/ 246 w 246"/>
                <a:gd name="T5" fmla="*/ 106 h 106"/>
                <a:gd name="T6" fmla="*/ 9 w 246"/>
                <a:gd name="T7" fmla="*/ 106 h 106"/>
                <a:gd name="T8" fmla="*/ 0 w 246"/>
                <a:gd name="T9" fmla="*/ 80 h 106"/>
                <a:gd name="T10" fmla="*/ 206 w 246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106">
                  <a:moveTo>
                    <a:pt x="206" y="0"/>
                  </a:moveTo>
                  <a:lnTo>
                    <a:pt x="246" y="105"/>
                  </a:lnTo>
                  <a:lnTo>
                    <a:pt x="246" y="106"/>
                  </a:lnTo>
                  <a:lnTo>
                    <a:pt x="9" y="106"/>
                  </a:lnTo>
                  <a:lnTo>
                    <a:pt x="0" y="8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4" name="Freeform 55"/>
            <p:cNvSpPr>
              <a:spLocks/>
            </p:cNvSpPr>
            <p:nvPr/>
          </p:nvSpPr>
          <p:spPr bwMode="auto">
            <a:xfrm>
              <a:off x="9509137" y="4764068"/>
              <a:ext cx="1213251" cy="1410327"/>
            </a:xfrm>
            <a:custGeom>
              <a:avLst/>
              <a:gdLst>
                <a:gd name="T0" fmla="*/ 0 w 162"/>
                <a:gd name="T1" fmla="*/ 28 h 189"/>
                <a:gd name="T2" fmla="*/ 74 w 162"/>
                <a:gd name="T3" fmla="*/ 133 h 189"/>
                <a:gd name="T4" fmla="*/ 148 w 162"/>
                <a:gd name="T5" fmla="*/ 180 h 189"/>
                <a:gd name="T6" fmla="*/ 132 w 162"/>
                <a:gd name="T7" fmla="*/ 112 h 189"/>
                <a:gd name="T8" fmla="*/ 75 w 162"/>
                <a:gd name="T9" fmla="*/ 41 h 189"/>
                <a:gd name="T10" fmla="*/ 0 w 162"/>
                <a:gd name="T11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89">
                  <a:moveTo>
                    <a:pt x="0" y="28"/>
                  </a:moveTo>
                  <a:cubicBezTo>
                    <a:pt x="74" y="133"/>
                    <a:pt x="74" y="133"/>
                    <a:pt x="74" y="133"/>
                  </a:cubicBezTo>
                  <a:cubicBezTo>
                    <a:pt x="84" y="147"/>
                    <a:pt x="133" y="189"/>
                    <a:pt x="148" y="180"/>
                  </a:cubicBezTo>
                  <a:cubicBezTo>
                    <a:pt x="162" y="172"/>
                    <a:pt x="142" y="125"/>
                    <a:pt x="132" y="11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42" y="0"/>
                    <a:pt x="14" y="17"/>
                    <a:pt x="0" y="28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5" name="Freeform 56"/>
            <p:cNvSpPr>
              <a:spLocks/>
            </p:cNvSpPr>
            <p:nvPr/>
          </p:nvSpPr>
          <p:spPr bwMode="auto">
            <a:xfrm>
              <a:off x="9139620" y="3156666"/>
              <a:ext cx="2709794" cy="3288705"/>
            </a:xfrm>
            <a:custGeom>
              <a:avLst/>
              <a:gdLst>
                <a:gd name="T0" fmla="*/ 73 w 363"/>
                <a:gd name="T1" fmla="*/ 34 h 440"/>
                <a:gd name="T2" fmla="*/ 133 w 363"/>
                <a:gd name="T3" fmla="*/ 170 h 440"/>
                <a:gd name="T4" fmla="*/ 189 w 363"/>
                <a:gd name="T5" fmla="*/ 165 h 440"/>
                <a:gd name="T6" fmla="*/ 242 w 363"/>
                <a:gd name="T7" fmla="*/ 151 h 440"/>
                <a:gd name="T8" fmla="*/ 296 w 363"/>
                <a:gd name="T9" fmla="*/ 150 h 440"/>
                <a:gd name="T10" fmla="*/ 347 w 363"/>
                <a:gd name="T11" fmla="*/ 266 h 440"/>
                <a:gd name="T12" fmla="*/ 356 w 363"/>
                <a:gd name="T13" fmla="*/ 371 h 440"/>
                <a:gd name="T14" fmla="*/ 216 w 363"/>
                <a:gd name="T15" fmla="*/ 420 h 440"/>
                <a:gd name="T16" fmla="*/ 165 w 363"/>
                <a:gd name="T17" fmla="*/ 377 h 440"/>
                <a:gd name="T18" fmla="*/ 18 w 363"/>
                <a:gd name="T19" fmla="*/ 57 h 440"/>
                <a:gd name="T20" fmla="*/ 73 w 363"/>
                <a:gd name="T21" fmla="*/ 3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440">
                  <a:moveTo>
                    <a:pt x="73" y="34"/>
                  </a:moveTo>
                  <a:cubicBezTo>
                    <a:pt x="133" y="170"/>
                    <a:pt x="133" y="170"/>
                    <a:pt x="133" y="170"/>
                  </a:cubicBezTo>
                  <a:cubicBezTo>
                    <a:pt x="138" y="145"/>
                    <a:pt x="175" y="142"/>
                    <a:pt x="189" y="165"/>
                  </a:cubicBezTo>
                  <a:cubicBezTo>
                    <a:pt x="190" y="139"/>
                    <a:pt x="225" y="132"/>
                    <a:pt x="242" y="151"/>
                  </a:cubicBezTo>
                  <a:cubicBezTo>
                    <a:pt x="247" y="127"/>
                    <a:pt x="285" y="125"/>
                    <a:pt x="296" y="150"/>
                  </a:cubicBezTo>
                  <a:cubicBezTo>
                    <a:pt x="347" y="266"/>
                    <a:pt x="347" y="266"/>
                    <a:pt x="347" y="266"/>
                  </a:cubicBezTo>
                  <a:cubicBezTo>
                    <a:pt x="362" y="299"/>
                    <a:pt x="363" y="348"/>
                    <a:pt x="356" y="371"/>
                  </a:cubicBezTo>
                  <a:cubicBezTo>
                    <a:pt x="337" y="438"/>
                    <a:pt x="248" y="440"/>
                    <a:pt x="216" y="420"/>
                  </a:cubicBezTo>
                  <a:cubicBezTo>
                    <a:pt x="192" y="404"/>
                    <a:pt x="173" y="395"/>
                    <a:pt x="165" y="37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0" y="16"/>
                    <a:pt x="59" y="0"/>
                    <a:pt x="73" y="34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6" name="Freeform 57"/>
            <p:cNvSpPr>
              <a:spLocks noEditPoints="1"/>
            </p:cNvSpPr>
            <p:nvPr/>
          </p:nvSpPr>
          <p:spPr bwMode="auto">
            <a:xfrm>
              <a:off x="10131156" y="4252901"/>
              <a:ext cx="966906" cy="591228"/>
            </a:xfrm>
            <a:custGeom>
              <a:avLst/>
              <a:gdLst>
                <a:gd name="T0" fmla="*/ 129 w 129"/>
                <a:gd name="T1" fmla="*/ 44 h 79"/>
                <a:gd name="T2" fmla="*/ 110 w 129"/>
                <a:gd name="T3" fmla="*/ 0 h 79"/>
                <a:gd name="T4" fmla="*/ 109 w 129"/>
                <a:gd name="T5" fmla="*/ 4 h 79"/>
                <a:gd name="T6" fmla="*/ 104 w 129"/>
                <a:gd name="T7" fmla="*/ 0 h 79"/>
                <a:gd name="T8" fmla="*/ 129 w 129"/>
                <a:gd name="T9" fmla="*/ 44 h 79"/>
                <a:gd name="T10" fmla="*/ 0 w 129"/>
                <a:gd name="T11" fmla="*/ 22 h 79"/>
                <a:gd name="T12" fmla="*/ 2 w 129"/>
                <a:gd name="T13" fmla="*/ 16 h 79"/>
                <a:gd name="T14" fmla="*/ 27 w 129"/>
                <a:gd name="T15" fmla="*/ 79 h 79"/>
                <a:gd name="T16" fmla="*/ 0 w 129"/>
                <a:gd name="T17" fmla="*/ 23 h 79"/>
                <a:gd name="T18" fmla="*/ 0 w 129"/>
                <a:gd name="T19" fmla="*/ 22 h 79"/>
                <a:gd name="T20" fmla="*/ 49 w 129"/>
                <a:gd name="T21" fmla="*/ 9 h 79"/>
                <a:gd name="T22" fmla="*/ 56 w 129"/>
                <a:gd name="T23" fmla="*/ 18 h 79"/>
                <a:gd name="T24" fmla="*/ 57 w 129"/>
                <a:gd name="T25" fmla="*/ 13 h 79"/>
                <a:gd name="T26" fmla="*/ 78 w 129"/>
                <a:gd name="T27" fmla="*/ 64 h 79"/>
                <a:gd name="T28" fmla="*/ 49 w 129"/>
                <a:gd name="T2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79">
                  <a:moveTo>
                    <a:pt x="129" y="44"/>
                  </a:moveTo>
                  <a:cubicBezTo>
                    <a:pt x="129" y="44"/>
                    <a:pt x="119" y="21"/>
                    <a:pt x="110" y="0"/>
                  </a:cubicBezTo>
                  <a:cubicBezTo>
                    <a:pt x="110" y="1"/>
                    <a:pt x="109" y="3"/>
                    <a:pt x="109" y="4"/>
                  </a:cubicBezTo>
                  <a:cubicBezTo>
                    <a:pt x="108" y="3"/>
                    <a:pt x="106" y="1"/>
                    <a:pt x="104" y="0"/>
                  </a:cubicBezTo>
                  <a:cubicBezTo>
                    <a:pt x="115" y="20"/>
                    <a:pt x="129" y="44"/>
                    <a:pt x="129" y="44"/>
                  </a:cubicBezTo>
                  <a:close/>
                  <a:moveTo>
                    <a:pt x="0" y="22"/>
                  </a:moveTo>
                  <a:cubicBezTo>
                    <a:pt x="0" y="20"/>
                    <a:pt x="1" y="18"/>
                    <a:pt x="2" y="16"/>
                  </a:cubicBezTo>
                  <a:cubicBezTo>
                    <a:pt x="12" y="39"/>
                    <a:pt x="27" y="79"/>
                    <a:pt x="27" y="79"/>
                  </a:cubicBezTo>
                  <a:cubicBezTo>
                    <a:pt x="27" y="79"/>
                    <a:pt x="7" y="40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lose/>
                  <a:moveTo>
                    <a:pt x="49" y="9"/>
                  </a:moveTo>
                  <a:cubicBezTo>
                    <a:pt x="51" y="12"/>
                    <a:pt x="54" y="15"/>
                    <a:pt x="56" y="18"/>
                  </a:cubicBezTo>
                  <a:cubicBezTo>
                    <a:pt x="56" y="16"/>
                    <a:pt x="56" y="15"/>
                    <a:pt x="57" y="13"/>
                  </a:cubicBezTo>
                  <a:cubicBezTo>
                    <a:pt x="66" y="36"/>
                    <a:pt x="78" y="64"/>
                    <a:pt x="78" y="64"/>
                  </a:cubicBezTo>
                  <a:cubicBezTo>
                    <a:pt x="78" y="64"/>
                    <a:pt x="60" y="30"/>
                    <a:pt x="49" y="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7" name="Freeform 61"/>
            <p:cNvSpPr>
              <a:spLocks/>
            </p:cNvSpPr>
            <p:nvPr/>
          </p:nvSpPr>
          <p:spPr bwMode="auto">
            <a:xfrm>
              <a:off x="9213523" y="3230569"/>
              <a:ext cx="455738" cy="443421"/>
            </a:xfrm>
            <a:custGeom>
              <a:avLst/>
              <a:gdLst>
                <a:gd name="T0" fmla="*/ 56 w 61"/>
                <a:gd name="T1" fmla="*/ 25 h 59"/>
                <a:gd name="T2" fmla="*/ 61 w 61"/>
                <a:gd name="T3" fmla="*/ 37 h 59"/>
                <a:gd name="T4" fmla="*/ 19 w 61"/>
                <a:gd name="T5" fmla="*/ 55 h 59"/>
                <a:gd name="T6" fmla="*/ 14 w 61"/>
                <a:gd name="T7" fmla="*/ 44 h 59"/>
                <a:gd name="T8" fmla="*/ 56 w 61"/>
                <a:gd name="T9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9">
                  <a:moveTo>
                    <a:pt x="56" y="25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51" y="53"/>
                    <a:pt x="37" y="59"/>
                    <a:pt x="19" y="5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0" y="14"/>
                    <a:pt x="45" y="0"/>
                    <a:pt x="56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4974985" y="4872931"/>
            <a:ext cx="2541145" cy="804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sz="3733" dirty="0" smtClean="0">
                <a:solidFill>
                  <a:schemeClr val="accent6">
                    <a:lumMod val="50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ru-RU" sz="3733" dirty="0" smtClean="0">
                <a:solidFill>
                  <a:schemeClr val="accent6">
                    <a:lumMod val="50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3733" dirty="0" smtClean="0">
                <a:solidFill>
                  <a:schemeClr val="accent6">
                    <a:lumMod val="50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sz="3733" dirty="0">
              <a:solidFill>
                <a:schemeClr val="accent6">
                  <a:lumMod val="50000"/>
                </a:schemeClr>
              </a:solidFill>
              <a:latin typeface="Roboto Regular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67" b="1" dirty="0" smtClean="0">
                <a:solidFill>
                  <a:schemeClr val="accent6">
                    <a:lumMod val="50000"/>
                  </a:schemeClr>
                </a:solidFill>
                <a:latin typeface="Roboto Regular" charset="0"/>
              </a:rPr>
              <a:t>Пользователи Интернета</a:t>
            </a:r>
            <a:endParaRPr lang="en-US" sz="1467" b="1" dirty="0">
              <a:solidFill>
                <a:schemeClr val="accent6">
                  <a:lumMod val="50000"/>
                </a:schemeClr>
              </a:solidFill>
              <a:latin typeface="Roboto Regular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974985" y="3518335"/>
            <a:ext cx="3328860" cy="804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9000"/>
              </a:lnSpc>
            </a:pPr>
            <a:r>
              <a:rPr lang="ru-RU" sz="3733" dirty="0" smtClean="0">
                <a:solidFill>
                  <a:schemeClr val="accent2">
                    <a:lumMod val="50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51</a:t>
            </a:r>
            <a:r>
              <a:rPr lang="en-US" sz="3733" dirty="0" smtClean="0">
                <a:solidFill>
                  <a:schemeClr val="accent2">
                    <a:lumMod val="50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ru-RU" sz="1467" dirty="0" smtClean="0">
              <a:solidFill>
                <a:schemeClr val="accent2">
                  <a:lumMod val="50000"/>
                </a:schemeClr>
              </a:solidFill>
              <a:latin typeface="Roboto Regular" charset="0"/>
            </a:endParaRPr>
          </a:p>
          <a:p>
            <a:pPr>
              <a:lnSpc>
                <a:spcPct val="89000"/>
              </a:lnSpc>
            </a:pPr>
            <a:r>
              <a:rPr lang="ru-RU" sz="1467" b="1" dirty="0" smtClean="0">
                <a:solidFill>
                  <a:schemeClr val="accent2">
                    <a:lumMod val="50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Имели опыт покупок в Интернете</a:t>
            </a:r>
            <a:endParaRPr lang="en-US" sz="3733" b="1" dirty="0">
              <a:solidFill>
                <a:schemeClr val="accent2">
                  <a:lumMod val="50000"/>
                </a:schemeClr>
              </a:solidFill>
              <a:latin typeface="Roboto Regular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2" name="Group 83"/>
          <p:cNvGrpSpPr/>
          <p:nvPr/>
        </p:nvGrpSpPr>
        <p:grpSpPr>
          <a:xfrm>
            <a:off x="1594923" y="1766413"/>
            <a:ext cx="1872679" cy="1409206"/>
            <a:chOff x="2736204" y="2868369"/>
            <a:chExt cx="1058446" cy="79648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3114979" y="3002887"/>
              <a:ext cx="311516" cy="661971"/>
            </a:xfrm>
            <a:custGeom>
              <a:avLst/>
              <a:gdLst>
                <a:gd name="T0" fmla="*/ 28 w 37"/>
                <a:gd name="T1" fmla="*/ 0 h 79"/>
                <a:gd name="T2" fmla="*/ 9 w 37"/>
                <a:gd name="T3" fmla="*/ 0 h 79"/>
                <a:gd name="T4" fmla="*/ 0 w 37"/>
                <a:gd name="T5" fmla="*/ 8 h 79"/>
                <a:gd name="T6" fmla="*/ 0 w 37"/>
                <a:gd name="T7" fmla="*/ 8 h 79"/>
                <a:gd name="T8" fmla="*/ 0 w 37"/>
                <a:gd name="T9" fmla="*/ 10 h 79"/>
                <a:gd name="T10" fmla="*/ 0 w 37"/>
                <a:gd name="T11" fmla="*/ 36 h 79"/>
                <a:gd name="T12" fmla="*/ 3 w 37"/>
                <a:gd name="T13" fmla="*/ 39 h 79"/>
                <a:gd name="T14" fmla="*/ 6 w 37"/>
                <a:gd name="T15" fmla="*/ 36 h 79"/>
                <a:gd name="T16" fmla="*/ 6 w 37"/>
                <a:gd name="T17" fmla="*/ 13 h 79"/>
                <a:gd name="T18" fmla="*/ 9 w 37"/>
                <a:gd name="T19" fmla="*/ 13 h 79"/>
                <a:gd name="T20" fmla="*/ 9 w 37"/>
                <a:gd name="T21" fmla="*/ 35 h 79"/>
                <a:gd name="T22" fmla="*/ 9 w 37"/>
                <a:gd name="T23" fmla="*/ 36 h 79"/>
                <a:gd name="T24" fmla="*/ 9 w 37"/>
                <a:gd name="T25" fmla="*/ 75 h 79"/>
                <a:gd name="T26" fmla="*/ 13 w 37"/>
                <a:gd name="T27" fmla="*/ 79 h 79"/>
                <a:gd name="T28" fmla="*/ 17 w 37"/>
                <a:gd name="T29" fmla="*/ 75 h 79"/>
                <a:gd name="T30" fmla="*/ 17 w 37"/>
                <a:gd name="T31" fmla="*/ 40 h 79"/>
                <a:gd name="T32" fmla="*/ 19 w 37"/>
                <a:gd name="T33" fmla="*/ 40 h 79"/>
                <a:gd name="T34" fmla="*/ 19 w 37"/>
                <a:gd name="T35" fmla="*/ 75 h 79"/>
                <a:gd name="T36" fmla="*/ 24 w 37"/>
                <a:gd name="T37" fmla="*/ 79 h 79"/>
                <a:gd name="T38" fmla="*/ 28 w 37"/>
                <a:gd name="T39" fmla="*/ 75 h 79"/>
                <a:gd name="T40" fmla="*/ 28 w 37"/>
                <a:gd name="T41" fmla="*/ 35 h 79"/>
                <a:gd name="T42" fmla="*/ 28 w 37"/>
                <a:gd name="T43" fmla="*/ 35 h 79"/>
                <a:gd name="T44" fmla="*/ 28 w 37"/>
                <a:gd name="T45" fmla="*/ 13 h 79"/>
                <a:gd name="T46" fmla="*/ 30 w 37"/>
                <a:gd name="T47" fmla="*/ 13 h 79"/>
                <a:gd name="T48" fmla="*/ 30 w 37"/>
                <a:gd name="T49" fmla="*/ 36 h 79"/>
                <a:gd name="T50" fmla="*/ 34 w 37"/>
                <a:gd name="T51" fmla="*/ 39 h 79"/>
                <a:gd name="T52" fmla="*/ 37 w 37"/>
                <a:gd name="T53" fmla="*/ 36 h 79"/>
                <a:gd name="T54" fmla="*/ 37 w 37"/>
                <a:gd name="T55" fmla="*/ 10 h 79"/>
                <a:gd name="T56" fmla="*/ 37 w 37"/>
                <a:gd name="T57" fmla="*/ 8 h 79"/>
                <a:gd name="T58" fmla="*/ 37 w 37"/>
                <a:gd name="T59" fmla="*/ 8 h 79"/>
                <a:gd name="T60" fmla="*/ 28 w 37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9">
                  <a:moveTo>
                    <a:pt x="2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2" y="1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ubicBezTo>
                    <a:pt x="5" y="39"/>
                    <a:pt x="6" y="38"/>
                    <a:pt x="6" y="3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7"/>
                    <a:pt x="11" y="79"/>
                    <a:pt x="13" y="79"/>
                  </a:cubicBezTo>
                  <a:cubicBezTo>
                    <a:pt x="15" y="79"/>
                    <a:pt x="17" y="77"/>
                    <a:pt x="17" y="75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7"/>
                    <a:pt x="21" y="79"/>
                    <a:pt x="24" y="79"/>
                  </a:cubicBezTo>
                  <a:cubicBezTo>
                    <a:pt x="26" y="79"/>
                    <a:pt x="28" y="77"/>
                    <a:pt x="28" y="7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8"/>
                    <a:pt x="32" y="39"/>
                    <a:pt x="34" y="39"/>
                  </a:cubicBezTo>
                  <a:cubicBezTo>
                    <a:pt x="36" y="39"/>
                    <a:pt x="37" y="38"/>
                    <a:pt x="37" y="3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5"/>
                    <a:pt x="34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>
              <a:off x="3207018" y="2868369"/>
              <a:ext cx="127438" cy="1238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3483134" y="3002887"/>
              <a:ext cx="311516" cy="661971"/>
            </a:xfrm>
            <a:custGeom>
              <a:avLst/>
              <a:gdLst>
                <a:gd name="T0" fmla="*/ 28 w 37"/>
                <a:gd name="T1" fmla="*/ 0 h 79"/>
                <a:gd name="T2" fmla="*/ 10 w 37"/>
                <a:gd name="T3" fmla="*/ 0 h 79"/>
                <a:gd name="T4" fmla="*/ 0 w 37"/>
                <a:gd name="T5" fmla="*/ 8 h 79"/>
                <a:gd name="T6" fmla="*/ 0 w 37"/>
                <a:gd name="T7" fmla="*/ 8 h 79"/>
                <a:gd name="T8" fmla="*/ 0 w 37"/>
                <a:gd name="T9" fmla="*/ 10 h 79"/>
                <a:gd name="T10" fmla="*/ 0 w 37"/>
                <a:gd name="T11" fmla="*/ 36 h 79"/>
                <a:gd name="T12" fmla="*/ 3 w 37"/>
                <a:gd name="T13" fmla="*/ 39 h 79"/>
                <a:gd name="T14" fmla="*/ 6 w 37"/>
                <a:gd name="T15" fmla="*/ 36 h 79"/>
                <a:gd name="T16" fmla="*/ 6 w 37"/>
                <a:gd name="T17" fmla="*/ 13 h 79"/>
                <a:gd name="T18" fmla="*/ 9 w 37"/>
                <a:gd name="T19" fmla="*/ 13 h 79"/>
                <a:gd name="T20" fmla="*/ 9 w 37"/>
                <a:gd name="T21" fmla="*/ 35 h 79"/>
                <a:gd name="T22" fmla="*/ 9 w 37"/>
                <a:gd name="T23" fmla="*/ 36 h 79"/>
                <a:gd name="T24" fmla="*/ 9 w 37"/>
                <a:gd name="T25" fmla="*/ 75 h 79"/>
                <a:gd name="T26" fmla="*/ 13 w 37"/>
                <a:gd name="T27" fmla="*/ 79 h 79"/>
                <a:gd name="T28" fmla="*/ 18 w 37"/>
                <a:gd name="T29" fmla="*/ 75 h 79"/>
                <a:gd name="T30" fmla="*/ 18 w 37"/>
                <a:gd name="T31" fmla="*/ 40 h 79"/>
                <a:gd name="T32" fmla="*/ 20 w 37"/>
                <a:gd name="T33" fmla="*/ 40 h 79"/>
                <a:gd name="T34" fmla="*/ 20 w 37"/>
                <a:gd name="T35" fmla="*/ 75 h 79"/>
                <a:gd name="T36" fmla="*/ 24 w 37"/>
                <a:gd name="T37" fmla="*/ 79 h 79"/>
                <a:gd name="T38" fmla="*/ 28 w 37"/>
                <a:gd name="T39" fmla="*/ 75 h 79"/>
                <a:gd name="T40" fmla="*/ 28 w 37"/>
                <a:gd name="T41" fmla="*/ 35 h 79"/>
                <a:gd name="T42" fmla="*/ 28 w 37"/>
                <a:gd name="T43" fmla="*/ 35 h 79"/>
                <a:gd name="T44" fmla="*/ 28 w 37"/>
                <a:gd name="T45" fmla="*/ 13 h 79"/>
                <a:gd name="T46" fmla="*/ 31 w 37"/>
                <a:gd name="T47" fmla="*/ 13 h 79"/>
                <a:gd name="T48" fmla="*/ 31 w 37"/>
                <a:gd name="T49" fmla="*/ 36 h 79"/>
                <a:gd name="T50" fmla="*/ 34 w 37"/>
                <a:gd name="T51" fmla="*/ 39 h 79"/>
                <a:gd name="T52" fmla="*/ 37 w 37"/>
                <a:gd name="T53" fmla="*/ 36 h 79"/>
                <a:gd name="T54" fmla="*/ 37 w 37"/>
                <a:gd name="T55" fmla="*/ 10 h 79"/>
                <a:gd name="T56" fmla="*/ 37 w 37"/>
                <a:gd name="T57" fmla="*/ 8 h 79"/>
                <a:gd name="T58" fmla="*/ 37 w 37"/>
                <a:gd name="T59" fmla="*/ 8 h 79"/>
                <a:gd name="T60" fmla="*/ 28 w 37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9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3" y="1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39"/>
                    <a:pt x="3" y="39"/>
                  </a:cubicBezTo>
                  <a:cubicBezTo>
                    <a:pt x="5" y="39"/>
                    <a:pt x="6" y="38"/>
                    <a:pt x="6" y="3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7"/>
                    <a:pt x="11" y="79"/>
                    <a:pt x="13" y="79"/>
                  </a:cubicBezTo>
                  <a:cubicBezTo>
                    <a:pt x="16" y="79"/>
                    <a:pt x="18" y="77"/>
                    <a:pt x="18" y="7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7"/>
                    <a:pt x="22" y="79"/>
                    <a:pt x="24" y="79"/>
                  </a:cubicBezTo>
                  <a:cubicBezTo>
                    <a:pt x="27" y="79"/>
                    <a:pt x="28" y="77"/>
                    <a:pt x="28" y="7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2" y="39"/>
                    <a:pt x="34" y="39"/>
                  </a:cubicBezTo>
                  <a:cubicBezTo>
                    <a:pt x="36" y="39"/>
                    <a:pt x="37" y="38"/>
                    <a:pt x="37" y="3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5"/>
                    <a:pt x="34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6" name="Oval 12"/>
            <p:cNvSpPr>
              <a:spLocks noChangeArrowheads="1"/>
            </p:cNvSpPr>
            <p:nvPr/>
          </p:nvSpPr>
          <p:spPr bwMode="auto">
            <a:xfrm>
              <a:off x="3578713" y="2868369"/>
              <a:ext cx="123898" cy="1238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2736204" y="3002887"/>
              <a:ext cx="311516" cy="661971"/>
            </a:xfrm>
            <a:custGeom>
              <a:avLst/>
              <a:gdLst>
                <a:gd name="T0" fmla="*/ 28 w 37"/>
                <a:gd name="T1" fmla="*/ 0 h 79"/>
                <a:gd name="T2" fmla="*/ 9 w 37"/>
                <a:gd name="T3" fmla="*/ 0 h 79"/>
                <a:gd name="T4" fmla="*/ 0 w 37"/>
                <a:gd name="T5" fmla="*/ 8 h 79"/>
                <a:gd name="T6" fmla="*/ 0 w 37"/>
                <a:gd name="T7" fmla="*/ 8 h 79"/>
                <a:gd name="T8" fmla="*/ 0 w 37"/>
                <a:gd name="T9" fmla="*/ 10 h 79"/>
                <a:gd name="T10" fmla="*/ 0 w 37"/>
                <a:gd name="T11" fmla="*/ 36 h 79"/>
                <a:gd name="T12" fmla="*/ 3 w 37"/>
                <a:gd name="T13" fmla="*/ 39 h 79"/>
                <a:gd name="T14" fmla="*/ 6 w 37"/>
                <a:gd name="T15" fmla="*/ 36 h 79"/>
                <a:gd name="T16" fmla="*/ 6 w 37"/>
                <a:gd name="T17" fmla="*/ 13 h 79"/>
                <a:gd name="T18" fmla="*/ 9 w 37"/>
                <a:gd name="T19" fmla="*/ 13 h 79"/>
                <a:gd name="T20" fmla="*/ 9 w 37"/>
                <a:gd name="T21" fmla="*/ 35 h 79"/>
                <a:gd name="T22" fmla="*/ 9 w 37"/>
                <a:gd name="T23" fmla="*/ 36 h 79"/>
                <a:gd name="T24" fmla="*/ 9 w 37"/>
                <a:gd name="T25" fmla="*/ 75 h 79"/>
                <a:gd name="T26" fmla="*/ 13 w 37"/>
                <a:gd name="T27" fmla="*/ 79 h 79"/>
                <a:gd name="T28" fmla="*/ 17 w 37"/>
                <a:gd name="T29" fmla="*/ 75 h 79"/>
                <a:gd name="T30" fmla="*/ 17 w 37"/>
                <a:gd name="T31" fmla="*/ 40 h 79"/>
                <a:gd name="T32" fmla="*/ 19 w 37"/>
                <a:gd name="T33" fmla="*/ 40 h 79"/>
                <a:gd name="T34" fmla="*/ 19 w 37"/>
                <a:gd name="T35" fmla="*/ 75 h 79"/>
                <a:gd name="T36" fmla="*/ 24 w 37"/>
                <a:gd name="T37" fmla="*/ 79 h 79"/>
                <a:gd name="T38" fmla="*/ 28 w 37"/>
                <a:gd name="T39" fmla="*/ 75 h 79"/>
                <a:gd name="T40" fmla="*/ 28 w 37"/>
                <a:gd name="T41" fmla="*/ 35 h 79"/>
                <a:gd name="T42" fmla="*/ 28 w 37"/>
                <a:gd name="T43" fmla="*/ 35 h 79"/>
                <a:gd name="T44" fmla="*/ 28 w 37"/>
                <a:gd name="T45" fmla="*/ 13 h 79"/>
                <a:gd name="T46" fmla="*/ 30 w 37"/>
                <a:gd name="T47" fmla="*/ 13 h 79"/>
                <a:gd name="T48" fmla="*/ 30 w 37"/>
                <a:gd name="T49" fmla="*/ 36 h 79"/>
                <a:gd name="T50" fmla="*/ 34 w 37"/>
                <a:gd name="T51" fmla="*/ 39 h 79"/>
                <a:gd name="T52" fmla="*/ 37 w 37"/>
                <a:gd name="T53" fmla="*/ 36 h 79"/>
                <a:gd name="T54" fmla="*/ 37 w 37"/>
                <a:gd name="T55" fmla="*/ 10 h 79"/>
                <a:gd name="T56" fmla="*/ 37 w 37"/>
                <a:gd name="T57" fmla="*/ 8 h 79"/>
                <a:gd name="T58" fmla="*/ 37 w 37"/>
                <a:gd name="T59" fmla="*/ 8 h 79"/>
                <a:gd name="T60" fmla="*/ 28 w 37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79">
                  <a:moveTo>
                    <a:pt x="2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2" y="1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ubicBezTo>
                    <a:pt x="5" y="39"/>
                    <a:pt x="6" y="38"/>
                    <a:pt x="6" y="3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7"/>
                    <a:pt x="11" y="79"/>
                    <a:pt x="13" y="79"/>
                  </a:cubicBezTo>
                  <a:cubicBezTo>
                    <a:pt x="15" y="79"/>
                    <a:pt x="17" y="77"/>
                    <a:pt x="17" y="75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7"/>
                    <a:pt x="21" y="79"/>
                    <a:pt x="24" y="79"/>
                  </a:cubicBezTo>
                  <a:cubicBezTo>
                    <a:pt x="26" y="79"/>
                    <a:pt x="28" y="77"/>
                    <a:pt x="28" y="7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8"/>
                    <a:pt x="32" y="39"/>
                    <a:pt x="34" y="39"/>
                  </a:cubicBezTo>
                  <a:cubicBezTo>
                    <a:pt x="36" y="39"/>
                    <a:pt x="37" y="38"/>
                    <a:pt x="37" y="3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5"/>
                    <a:pt x="34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2828243" y="2868369"/>
              <a:ext cx="127438" cy="12389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grpSp>
        <p:nvGrpSpPr>
          <p:cNvPr id="69" name="Group 84"/>
          <p:cNvGrpSpPr/>
          <p:nvPr/>
        </p:nvGrpSpPr>
        <p:grpSpPr>
          <a:xfrm>
            <a:off x="1356924" y="3401093"/>
            <a:ext cx="2392520" cy="1070995"/>
            <a:chOff x="2601686" y="3792297"/>
            <a:chExt cx="1352262" cy="605331"/>
          </a:xfrm>
          <a:solidFill>
            <a:schemeClr val="accent2">
              <a:lumMod val="50000"/>
            </a:schemeClr>
          </a:solidFill>
        </p:grpSpPr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3164538" y="3902035"/>
              <a:ext cx="237177" cy="495593"/>
            </a:xfrm>
            <a:custGeom>
              <a:avLst/>
              <a:gdLst>
                <a:gd name="T0" fmla="*/ 21 w 28"/>
                <a:gd name="T1" fmla="*/ 0 h 59"/>
                <a:gd name="T2" fmla="*/ 7 w 28"/>
                <a:gd name="T3" fmla="*/ 0 h 59"/>
                <a:gd name="T4" fmla="*/ 0 w 28"/>
                <a:gd name="T5" fmla="*/ 5 h 59"/>
                <a:gd name="T6" fmla="*/ 0 w 28"/>
                <a:gd name="T7" fmla="*/ 6 h 59"/>
                <a:gd name="T8" fmla="*/ 0 w 28"/>
                <a:gd name="T9" fmla="*/ 6 h 59"/>
                <a:gd name="T10" fmla="*/ 0 w 28"/>
                <a:gd name="T11" fmla="*/ 26 h 59"/>
                <a:gd name="T12" fmla="*/ 2 w 28"/>
                <a:gd name="T13" fmla="*/ 28 h 59"/>
                <a:gd name="T14" fmla="*/ 4 w 28"/>
                <a:gd name="T15" fmla="*/ 26 h 59"/>
                <a:gd name="T16" fmla="*/ 4 w 28"/>
                <a:gd name="T17" fmla="*/ 9 h 59"/>
                <a:gd name="T18" fmla="*/ 6 w 28"/>
                <a:gd name="T19" fmla="*/ 9 h 59"/>
                <a:gd name="T20" fmla="*/ 6 w 28"/>
                <a:gd name="T21" fmla="*/ 25 h 59"/>
                <a:gd name="T22" fmla="*/ 6 w 28"/>
                <a:gd name="T23" fmla="*/ 26 h 59"/>
                <a:gd name="T24" fmla="*/ 6 w 28"/>
                <a:gd name="T25" fmla="*/ 55 h 59"/>
                <a:gd name="T26" fmla="*/ 10 w 28"/>
                <a:gd name="T27" fmla="*/ 59 h 59"/>
                <a:gd name="T28" fmla="*/ 13 w 28"/>
                <a:gd name="T29" fmla="*/ 55 h 59"/>
                <a:gd name="T30" fmla="*/ 13 w 28"/>
                <a:gd name="T31" fmla="*/ 29 h 59"/>
                <a:gd name="T32" fmla="*/ 15 w 28"/>
                <a:gd name="T33" fmla="*/ 29 h 59"/>
                <a:gd name="T34" fmla="*/ 15 w 28"/>
                <a:gd name="T35" fmla="*/ 55 h 59"/>
                <a:gd name="T36" fmla="*/ 18 w 28"/>
                <a:gd name="T37" fmla="*/ 59 h 59"/>
                <a:gd name="T38" fmla="*/ 21 w 28"/>
                <a:gd name="T39" fmla="*/ 55 h 59"/>
                <a:gd name="T40" fmla="*/ 21 w 28"/>
                <a:gd name="T41" fmla="*/ 25 h 59"/>
                <a:gd name="T42" fmla="*/ 21 w 28"/>
                <a:gd name="T43" fmla="*/ 25 h 59"/>
                <a:gd name="T44" fmla="*/ 21 w 28"/>
                <a:gd name="T45" fmla="*/ 9 h 59"/>
                <a:gd name="T46" fmla="*/ 23 w 28"/>
                <a:gd name="T47" fmla="*/ 9 h 59"/>
                <a:gd name="T48" fmla="*/ 23 w 28"/>
                <a:gd name="T49" fmla="*/ 26 h 59"/>
                <a:gd name="T50" fmla="*/ 25 w 28"/>
                <a:gd name="T51" fmla="*/ 28 h 59"/>
                <a:gd name="T52" fmla="*/ 28 w 28"/>
                <a:gd name="T53" fmla="*/ 26 h 59"/>
                <a:gd name="T54" fmla="*/ 28 w 28"/>
                <a:gd name="T55" fmla="*/ 6 h 59"/>
                <a:gd name="T56" fmla="*/ 28 w 28"/>
                <a:gd name="T57" fmla="*/ 6 h 59"/>
                <a:gd name="T58" fmla="*/ 28 w 28"/>
                <a:gd name="T59" fmla="*/ 5 h 59"/>
                <a:gd name="T60" fmla="*/ 21 w 28"/>
                <a:gd name="T6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59">
                  <a:moveTo>
                    <a:pt x="2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7"/>
                    <a:pt x="8" y="59"/>
                    <a:pt x="10" y="59"/>
                  </a:cubicBezTo>
                  <a:cubicBezTo>
                    <a:pt x="11" y="59"/>
                    <a:pt x="13" y="57"/>
                    <a:pt x="13" y="5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6" y="59"/>
                    <a:pt x="18" y="59"/>
                  </a:cubicBezTo>
                  <a:cubicBezTo>
                    <a:pt x="20" y="59"/>
                    <a:pt x="21" y="57"/>
                    <a:pt x="21" y="5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7" y="28"/>
                    <a:pt x="28" y="27"/>
                    <a:pt x="28" y="2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3231797" y="3792297"/>
              <a:ext cx="92039" cy="102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3444195" y="3902035"/>
              <a:ext cx="233637" cy="495593"/>
            </a:xfrm>
            <a:custGeom>
              <a:avLst/>
              <a:gdLst>
                <a:gd name="T0" fmla="*/ 21 w 28"/>
                <a:gd name="T1" fmla="*/ 0 h 59"/>
                <a:gd name="T2" fmla="*/ 7 w 28"/>
                <a:gd name="T3" fmla="*/ 0 h 59"/>
                <a:gd name="T4" fmla="*/ 0 w 28"/>
                <a:gd name="T5" fmla="*/ 5 h 59"/>
                <a:gd name="T6" fmla="*/ 0 w 28"/>
                <a:gd name="T7" fmla="*/ 6 h 59"/>
                <a:gd name="T8" fmla="*/ 0 w 28"/>
                <a:gd name="T9" fmla="*/ 6 h 59"/>
                <a:gd name="T10" fmla="*/ 0 w 28"/>
                <a:gd name="T11" fmla="*/ 26 h 59"/>
                <a:gd name="T12" fmla="*/ 2 w 28"/>
                <a:gd name="T13" fmla="*/ 28 h 59"/>
                <a:gd name="T14" fmla="*/ 5 w 28"/>
                <a:gd name="T15" fmla="*/ 26 h 59"/>
                <a:gd name="T16" fmla="*/ 5 w 28"/>
                <a:gd name="T17" fmla="*/ 9 h 59"/>
                <a:gd name="T18" fmla="*/ 7 w 28"/>
                <a:gd name="T19" fmla="*/ 9 h 59"/>
                <a:gd name="T20" fmla="*/ 7 w 28"/>
                <a:gd name="T21" fmla="*/ 25 h 59"/>
                <a:gd name="T22" fmla="*/ 7 w 28"/>
                <a:gd name="T23" fmla="*/ 26 h 59"/>
                <a:gd name="T24" fmla="*/ 7 w 28"/>
                <a:gd name="T25" fmla="*/ 55 h 59"/>
                <a:gd name="T26" fmla="*/ 10 w 28"/>
                <a:gd name="T27" fmla="*/ 59 h 59"/>
                <a:gd name="T28" fmla="*/ 13 w 28"/>
                <a:gd name="T29" fmla="*/ 55 h 59"/>
                <a:gd name="T30" fmla="*/ 13 w 28"/>
                <a:gd name="T31" fmla="*/ 29 h 59"/>
                <a:gd name="T32" fmla="*/ 15 w 28"/>
                <a:gd name="T33" fmla="*/ 29 h 59"/>
                <a:gd name="T34" fmla="*/ 15 w 28"/>
                <a:gd name="T35" fmla="*/ 55 h 59"/>
                <a:gd name="T36" fmla="*/ 18 w 28"/>
                <a:gd name="T37" fmla="*/ 59 h 59"/>
                <a:gd name="T38" fmla="*/ 21 w 28"/>
                <a:gd name="T39" fmla="*/ 55 h 59"/>
                <a:gd name="T40" fmla="*/ 21 w 28"/>
                <a:gd name="T41" fmla="*/ 25 h 59"/>
                <a:gd name="T42" fmla="*/ 21 w 28"/>
                <a:gd name="T43" fmla="*/ 25 h 59"/>
                <a:gd name="T44" fmla="*/ 21 w 28"/>
                <a:gd name="T45" fmla="*/ 9 h 59"/>
                <a:gd name="T46" fmla="*/ 23 w 28"/>
                <a:gd name="T47" fmla="*/ 9 h 59"/>
                <a:gd name="T48" fmla="*/ 23 w 28"/>
                <a:gd name="T49" fmla="*/ 26 h 59"/>
                <a:gd name="T50" fmla="*/ 25 w 28"/>
                <a:gd name="T51" fmla="*/ 28 h 59"/>
                <a:gd name="T52" fmla="*/ 28 w 28"/>
                <a:gd name="T53" fmla="*/ 26 h 59"/>
                <a:gd name="T54" fmla="*/ 28 w 28"/>
                <a:gd name="T55" fmla="*/ 6 h 59"/>
                <a:gd name="T56" fmla="*/ 28 w 28"/>
                <a:gd name="T57" fmla="*/ 6 h 59"/>
                <a:gd name="T58" fmla="*/ 28 w 28"/>
                <a:gd name="T59" fmla="*/ 5 h 59"/>
                <a:gd name="T60" fmla="*/ 21 w 28"/>
                <a:gd name="T6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59">
                  <a:moveTo>
                    <a:pt x="2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4" y="28"/>
                    <a:pt x="5" y="27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8" y="59"/>
                    <a:pt x="10" y="59"/>
                  </a:cubicBezTo>
                  <a:cubicBezTo>
                    <a:pt x="12" y="59"/>
                    <a:pt x="13" y="57"/>
                    <a:pt x="13" y="5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6" y="59"/>
                    <a:pt x="18" y="59"/>
                  </a:cubicBezTo>
                  <a:cubicBezTo>
                    <a:pt x="20" y="59"/>
                    <a:pt x="21" y="57"/>
                    <a:pt x="21" y="5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7" y="28"/>
                    <a:pt x="28" y="27"/>
                    <a:pt x="28" y="2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6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3" name="Oval 18"/>
            <p:cNvSpPr>
              <a:spLocks noChangeArrowheads="1"/>
            </p:cNvSpPr>
            <p:nvPr/>
          </p:nvSpPr>
          <p:spPr bwMode="auto">
            <a:xfrm>
              <a:off x="3511454" y="3792297"/>
              <a:ext cx="99119" cy="102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3720311" y="3902035"/>
              <a:ext cx="233637" cy="495593"/>
            </a:xfrm>
            <a:custGeom>
              <a:avLst/>
              <a:gdLst>
                <a:gd name="T0" fmla="*/ 21 w 28"/>
                <a:gd name="T1" fmla="*/ 0 h 59"/>
                <a:gd name="T2" fmla="*/ 7 w 28"/>
                <a:gd name="T3" fmla="*/ 0 h 59"/>
                <a:gd name="T4" fmla="*/ 0 w 28"/>
                <a:gd name="T5" fmla="*/ 5 h 59"/>
                <a:gd name="T6" fmla="*/ 0 w 28"/>
                <a:gd name="T7" fmla="*/ 6 h 59"/>
                <a:gd name="T8" fmla="*/ 0 w 28"/>
                <a:gd name="T9" fmla="*/ 6 h 59"/>
                <a:gd name="T10" fmla="*/ 0 w 28"/>
                <a:gd name="T11" fmla="*/ 26 h 59"/>
                <a:gd name="T12" fmla="*/ 3 w 28"/>
                <a:gd name="T13" fmla="*/ 28 h 59"/>
                <a:gd name="T14" fmla="*/ 5 w 28"/>
                <a:gd name="T15" fmla="*/ 26 h 59"/>
                <a:gd name="T16" fmla="*/ 5 w 28"/>
                <a:gd name="T17" fmla="*/ 9 h 59"/>
                <a:gd name="T18" fmla="*/ 7 w 28"/>
                <a:gd name="T19" fmla="*/ 9 h 59"/>
                <a:gd name="T20" fmla="*/ 7 w 28"/>
                <a:gd name="T21" fmla="*/ 25 h 59"/>
                <a:gd name="T22" fmla="*/ 7 w 28"/>
                <a:gd name="T23" fmla="*/ 26 h 59"/>
                <a:gd name="T24" fmla="*/ 7 w 28"/>
                <a:gd name="T25" fmla="*/ 55 h 59"/>
                <a:gd name="T26" fmla="*/ 10 w 28"/>
                <a:gd name="T27" fmla="*/ 59 h 59"/>
                <a:gd name="T28" fmla="*/ 13 w 28"/>
                <a:gd name="T29" fmla="*/ 55 h 59"/>
                <a:gd name="T30" fmla="*/ 13 w 28"/>
                <a:gd name="T31" fmla="*/ 29 h 59"/>
                <a:gd name="T32" fmla="*/ 15 w 28"/>
                <a:gd name="T33" fmla="*/ 29 h 59"/>
                <a:gd name="T34" fmla="*/ 15 w 28"/>
                <a:gd name="T35" fmla="*/ 55 h 59"/>
                <a:gd name="T36" fmla="*/ 18 w 28"/>
                <a:gd name="T37" fmla="*/ 59 h 59"/>
                <a:gd name="T38" fmla="*/ 21 w 28"/>
                <a:gd name="T39" fmla="*/ 55 h 59"/>
                <a:gd name="T40" fmla="*/ 21 w 28"/>
                <a:gd name="T41" fmla="*/ 25 h 59"/>
                <a:gd name="T42" fmla="*/ 21 w 28"/>
                <a:gd name="T43" fmla="*/ 25 h 59"/>
                <a:gd name="T44" fmla="*/ 21 w 28"/>
                <a:gd name="T45" fmla="*/ 9 h 59"/>
                <a:gd name="T46" fmla="*/ 23 w 28"/>
                <a:gd name="T47" fmla="*/ 9 h 59"/>
                <a:gd name="T48" fmla="*/ 23 w 28"/>
                <a:gd name="T49" fmla="*/ 26 h 59"/>
                <a:gd name="T50" fmla="*/ 26 w 28"/>
                <a:gd name="T51" fmla="*/ 28 h 59"/>
                <a:gd name="T52" fmla="*/ 28 w 28"/>
                <a:gd name="T53" fmla="*/ 26 h 59"/>
                <a:gd name="T54" fmla="*/ 28 w 28"/>
                <a:gd name="T55" fmla="*/ 6 h 59"/>
                <a:gd name="T56" fmla="*/ 28 w 28"/>
                <a:gd name="T57" fmla="*/ 6 h 59"/>
                <a:gd name="T58" fmla="*/ 28 w 28"/>
                <a:gd name="T59" fmla="*/ 5 h 59"/>
                <a:gd name="T60" fmla="*/ 21 w 28"/>
                <a:gd name="T6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59">
                  <a:moveTo>
                    <a:pt x="2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4" y="28"/>
                    <a:pt x="5" y="27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8" y="59"/>
                    <a:pt x="10" y="59"/>
                  </a:cubicBezTo>
                  <a:cubicBezTo>
                    <a:pt x="12" y="59"/>
                    <a:pt x="13" y="57"/>
                    <a:pt x="13" y="5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6" y="59"/>
                    <a:pt x="18" y="59"/>
                  </a:cubicBezTo>
                  <a:cubicBezTo>
                    <a:pt x="20" y="59"/>
                    <a:pt x="21" y="57"/>
                    <a:pt x="21" y="5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4" y="28"/>
                    <a:pt x="26" y="28"/>
                  </a:cubicBezTo>
                  <a:cubicBezTo>
                    <a:pt x="27" y="28"/>
                    <a:pt x="28" y="27"/>
                    <a:pt x="28" y="2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6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5" name="Oval 20"/>
            <p:cNvSpPr>
              <a:spLocks noChangeArrowheads="1"/>
            </p:cNvSpPr>
            <p:nvPr/>
          </p:nvSpPr>
          <p:spPr bwMode="auto">
            <a:xfrm>
              <a:off x="3794650" y="3792297"/>
              <a:ext cx="92039" cy="102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2601686" y="3902035"/>
              <a:ext cx="237177" cy="495593"/>
            </a:xfrm>
            <a:custGeom>
              <a:avLst/>
              <a:gdLst>
                <a:gd name="T0" fmla="*/ 21 w 28"/>
                <a:gd name="T1" fmla="*/ 0 h 59"/>
                <a:gd name="T2" fmla="*/ 7 w 28"/>
                <a:gd name="T3" fmla="*/ 0 h 59"/>
                <a:gd name="T4" fmla="*/ 0 w 28"/>
                <a:gd name="T5" fmla="*/ 5 h 59"/>
                <a:gd name="T6" fmla="*/ 0 w 28"/>
                <a:gd name="T7" fmla="*/ 6 h 59"/>
                <a:gd name="T8" fmla="*/ 0 w 28"/>
                <a:gd name="T9" fmla="*/ 6 h 59"/>
                <a:gd name="T10" fmla="*/ 0 w 28"/>
                <a:gd name="T11" fmla="*/ 26 h 59"/>
                <a:gd name="T12" fmla="*/ 2 w 28"/>
                <a:gd name="T13" fmla="*/ 28 h 59"/>
                <a:gd name="T14" fmla="*/ 4 w 28"/>
                <a:gd name="T15" fmla="*/ 26 h 59"/>
                <a:gd name="T16" fmla="*/ 4 w 28"/>
                <a:gd name="T17" fmla="*/ 9 h 59"/>
                <a:gd name="T18" fmla="*/ 6 w 28"/>
                <a:gd name="T19" fmla="*/ 9 h 59"/>
                <a:gd name="T20" fmla="*/ 6 w 28"/>
                <a:gd name="T21" fmla="*/ 25 h 59"/>
                <a:gd name="T22" fmla="*/ 6 w 28"/>
                <a:gd name="T23" fmla="*/ 26 h 59"/>
                <a:gd name="T24" fmla="*/ 6 w 28"/>
                <a:gd name="T25" fmla="*/ 55 h 59"/>
                <a:gd name="T26" fmla="*/ 10 w 28"/>
                <a:gd name="T27" fmla="*/ 59 h 59"/>
                <a:gd name="T28" fmla="*/ 13 w 28"/>
                <a:gd name="T29" fmla="*/ 55 h 59"/>
                <a:gd name="T30" fmla="*/ 13 w 28"/>
                <a:gd name="T31" fmla="*/ 29 h 59"/>
                <a:gd name="T32" fmla="*/ 15 w 28"/>
                <a:gd name="T33" fmla="*/ 29 h 59"/>
                <a:gd name="T34" fmla="*/ 15 w 28"/>
                <a:gd name="T35" fmla="*/ 55 h 59"/>
                <a:gd name="T36" fmla="*/ 18 w 28"/>
                <a:gd name="T37" fmla="*/ 59 h 59"/>
                <a:gd name="T38" fmla="*/ 21 w 28"/>
                <a:gd name="T39" fmla="*/ 55 h 59"/>
                <a:gd name="T40" fmla="*/ 21 w 28"/>
                <a:gd name="T41" fmla="*/ 25 h 59"/>
                <a:gd name="T42" fmla="*/ 21 w 28"/>
                <a:gd name="T43" fmla="*/ 25 h 59"/>
                <a:gd name="T44" fmla="*/ 21 w 28"/>
                <a:gd name="T45" fmla="*/ 9 h 59"/>
                <a:gd name="T46" fmla="*/ 23 w 28"/>
                <a:gd name="T47" fmla="*/ 9 h 59"/>
                <a:gd name="T48" fmla="*/ 23 w 28"/>
                <a:gd name="T49" fmla="*/ 26 h 59"/>
                <a:gd name="T50" fmla="*/ 25 w 28"/>
                <a:gd name="T51" fmla="*/ 28 h 59"/>
                <a:gd name="T52" fmla="*/ 28 w 28"/>
                <a:gd name="T53" fmla="*/ 26 h 59"/>
                <a:gd name="T54" fmla="*/ 28 w 28"/>
                <a:gd name="T55" fmla="*/ 6 h 59"/>
                <a:gd name="T56" fmla="*/ 28 w 28"/>
                <a:gd name="T57" fmla="*/ 6 h 59"/>
                <a:gd name="T58" fmla="*/ 28 w 28"/>
                <a:gd name="T59" fmla="*/ 5 h 59"/>
                <a:gd name="T60" fmla="*/ 21 w 28"/>
                <a:gd name="T6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59">
                  <a:moveTo>
                    <a:pt x="2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7"/>
                    <a:pt x="8" y="59"/>
                    <a:pt x="10" y="59"/>
                  </a:cubicBezTo>
                  <a:cubicBezTo>
                    <a:pt x="12" y="59"/>
                    <a:pt x="13" y="57"/>
                    <a:pt x="13" y="5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6" y="59"/>
                    <a:pt x="18" y="59"/>
                  </a:cubicBezTo>
                  <a:cubicBezTo>
                    <a:pt x="20" y="59"/>
                    <a:pt x="21" y="57"/>
                    <a:pt x="21" y="5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7" y="28"/>
                    <a:pt x="28" y="27"/>
                    <a:pt x="28" y="2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5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7" name="Oval 22"/>
            <p:cNvSpPr>
              <a:spLocks noChangeArrowheads="1"/>
            </p:cNvSpPr>
            <p:nvPr/>
          </p:nvSpPr>
          <p:spPr bwMode="auto">
            <a:xfrm>
              <a:off x="2668945" y="3792297"/>
              <a:ext cx="92039" cy="102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8" name="Freeform 23"/>
            <p:cNvSpPr>
              <a:spLocks/>
            </p:cNvSpPr>
            <p:nvPr/>
          </p:nvSpPr>
          <p:spPr bwMode="auto">
            <a:xfrm>
              <a:off x="2881342" y="3902035"/>
              <a:ext cx="233637" cy="495593"/>
            </a:xfrm>
            <a:custGeom>
              <a:avLst/>
              <a:gdLst>
                <a:gd name="T0" fmla="*/ 21 w 28"/>
                <a:gd name="T1" fmla="*/ 0 h 59"/>
                <a:gd name="T2" fmla="*/ 7 w 28"/>
                <a:gd name="T3" fmla="*/ 0 h 59"/>
                <a:gd name="T4" fmla="*/ 0 w 28"/>
                <a:gd name="T5" fmla="*/ 5 h 59"/>
                <a:gd name="T6" fmla="*/ 0 w 28"/>
                <a:gd name="T7" fmla="*/ 6 h 59"/>
                <a:gd name="T8" fmla="*/ 0 w 28"/>
                <a:gd name="T9" fmla="*/ 6 h 59"/>
                <a:gd name="T10" fmla="*/ 0 w 28"/>
                <a:gd name="T11" fmla="*/ 26 h 59"/>
                <a:gd name="T12" fmla="*/ 2 w 28"/>
                <a:gd name="T13" fmla="*/ 28 h 59"/>
                <a:gd name="T14" fmla="*/ 5 w 28"/>
                <a:gd name="T15" fmla="*/ 26 h 59"/>
                <a:gd name="T16" fmla="*/ 5 w 28"/>
                <a:gd name="T17" fmla="*/ 9 h 59"/>
                <a:gd name="T18" fmla="*/ 7 w 28"/>
                <a:gd name="T19" fmla="*/ 9 h 59"/>
                <a:gd name="T20" fmla="*/ 7 w 28"/>
                <a:gd name="T21" fmla="*/ 25 h 59"/>
                <a:gd name="T22" fmla="*/ 7 w 28"/>
                <a:gd name="T23" fmla="*/ 26 h 59"/>
                <a:gd name="T24" fmla="*/ 7 w 28"/>
                <a:gd name="T25" fmla="*/ 55 h 59"/>
                <a:gd name="T26" fmla="*/ 10 w 28"/>
                <a:gd name="T27" fmla="*/ 59 h 59"/>
                <a:gd name="T28" fmla="*/ 13 w 28"/>
                <a:gd name="T29" fmla="*/ 55 h 59"/>
                <a:gd name="T30" fmla="*/ 13 w 28"/>
                <a:gd name="T31" fmla="*/ 29 h 59"/>
                <a:gd name="T32" fmla="*/ 15 w 28"/>
                <a:gd name="T33" fmla="*/ 29 h 59"/>
                <a:gd name="T34" fmla="*/ 15 w 28"/>
                <a:gd name="T35" fmla="*/ 55 h 59"/>
                <a:gd name="T36" fmla="*/ 18 w 28"/>
                <a:gd name="T37" fmla="*/ 59 h 59"/>
                <a:gd name="T38" fmla="*/ 21 w 28"/>
                <a:gd name="T39" fmla="*/ 55 h 59"/>
                <a:gd name="T40" fmla="*/ 21 w 28"/>
                <a:gd name="T41" fmla="*/ 25 h 59"/>
                <a:gd name="T42" fmla="*/ 21 w 28"/>
                <a:gd name="T43" fmla="*/ 25 h 59"/>
                <a:gd name="T44" fmla="*/ 21 w 28"/>
                <a:gd name="T45" fmla="*/ 9 h 59"/>
                <a:gd name="T46" fmla="*/ 23 w 28"/>
                <a:gd name="T47" fmla="*/ 9 h 59"/>
                <a:gd name="T48" fmla="*/ 23 w 28"/>
                <a:gd name="T49" fmla="*/ 26 h 59"/>
                <a:gd name="T50" fmla="*/ 25 w 28"/>
                <a:gd name="T51" fmla="*/ 28 h 59"/>
                <a:gd name="T52" fmla="*/ 28 w 28"/>
                <a:gd name="T53" fmla="*/ 26 h 59"/>
                <a:gd name="T54" fmla="*/ 28 w 28"/>
                <a:gd name="T55" fmla="*/ 6 h 59"/>
                <a:gd name="T56" fmla="*/ 28 w 28"/>
                <a:gd name="T57" fmla="*/ 6 h 59"/>
                <a:gd name="T58" fmla="*/ 28 w 28"/>
                <a:gd name="T59" fmla="*/ 5 h 59"/>
                <a:gd name="T60" fmla="*/ 21 w 28"/>
                <a:gd name="T6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59">
                  <a:moveTo>
                    <a:pt x="2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4" y="28"/>
                    <a:pt x="5" y="27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7"/>
                    <a:pt x="8" y="59"/>
                    <a:pt x="10" y="59"/>
                  </a:cubicBezTo>
                  <a:cubicBezTo>
                    <a:pt x="12" y="59"/>
                    <a:pt x="13" y="57"/>
                    <a:pt x="13" y="55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7"/>
                    <a:pt x="16" y="59"/>
                    <a:pt x="18" y="59"/>
                  </a:cubicBezTo>
                  <a:cubicBezTo>
                    <a:pt x="20" y="59"/>
                    <a:pt x="21" y="57"/>
                    <a:pt x="21" y="5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7" y="28"/>
                    <a:pt x="28" y="27"/>
                    <a:pt x="28" y="2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3"/>
                    <a:pt x="26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9" name="Oval 24"/>
            <p:cNvSpPr>
              <a:spLocks noChangeArrowheads="1"/>
            </p:cNvSpPr>
            <p:nvPr/>
          </p:nvSpPr>
          <p:spPr bwMode="auto">
            <a:xfrm>
              <a:off x="2948601" y="3792297"/>
              <a:ext cx="99119" cy="1026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grpSp>
        <p:nvGrpSpPr>
          <p:cNvPr id="81" name="Group 85"/>
          <p:cNvGrpSpPr/>
          <p:nvPr/>
        </p:nvGrpSpPr>
        <p:grpSpPr>
          <a:xfrm>
            <a:off x="749398" y="4710089"/>
            <a:ext cx="3670202" cy="908155"/>
            <a:chOff x="2258310" y="4532147"/>
            <a:chExt cx="2074413" cy="513293"/>
          </a:xfrm>
          <a:solidFill>
            <a:schemeClr val="accent6">
              <a:lumMod val="50000"/>
            </a:schemeClr>
          </a:solidFill>
        </p:grpSpPr>
        <p:sp>
          <p:nvSpPr>
            <p:cNvPr id="94" name="Freeform 5"/>
            <p:cNvSpPr>
              <a:spLocks/>
            </p:cNvSpPr>
            <p:nvPr/>
          </p:nvSpPr>
          <p:spPr bwMode="auto">
            <a:xfrm>
              <a:off x="2258310" y="4624186"/>
              <a:ext cx="194697" cy="421254"/>
            </a:xfrm>
            <a:custGeom>
              <a:avLst/>
              <a:gdLst>
                <a:gd name="T0" fmla="*/ 18 w 23"/>
                <a:gd name="T1" fmla="*/ 0 h 50"/>
                <a:gd name="T2" fmla="*/ 6 w 23"/>
                <a:gd name="T3" fmla="*/ 0 h 50"/>
                <a:gd name="T4" fmla="*/ 0 w 23"/>
                <a:gd name="T5" fmla="*/ 4 h 50"/>
                <a:gd name="T6" fmla="*/ 0 w 23"/>
                <a:gd name="T7" fmla="*/ 5 h 50"/>
                <a:gd name="T8" fmla="*/ 0 w 23"/>
                <a:gd name="T9" fmla="*/ 5 h 50"/>
                <a:gd name="T10" fmla="*/ 0 w 23"/>
                <a:gd name="T11" fmla="*/ 22 h 50"/>
                <a:gd name="T12" fmla="*/ 2 w 23"/>
                <a:gd name="T13" fmla="*/ 24 h 50"/>
                <a:gd name="T14" fmla="*/ 3 w 23"/>
                <a:gd name="T15" fmla="*/ 22 h 50"/>
                <a:gd name="T16" fmla="*/ 3 w 23"/>
                <a:gd name="T17" fmla="*/ 8 h 50"/>
                <a:gd name="T18" fmla="*/ 5 w 23"/>
                <a:gd name="T19" fmla="*/ 8 h 50"/>
                <a:gd name="T20" fmla="*/ 5 w 23"/>
                <a:gd name="T21" fmla="*/ 21 h 50"/>
                <a:gd name="T22" fmla="*/ 5 w 23"/>
                <a:gd name="T23" fmla="*/ 22 h 50"/>
                <a:gd name="T24" fmla="*/ 5 w 23"/>
                <a:gd name="T25" fmla="*/ 47 h 50"/>
                <a:gd name="T26" fmla="*/ 8 w 23"/>
                <a:gd name="T27" fmla="*/ 50 h 50"/>
                <a:gd name="T28" fmla="*/ 11 w 23"/>
                <a:gd name="T29" fmla="*/ 47 h 50"/>
                <a:gd name="T30" fmla="*/ 11 w 23"/>
                <a:gd name="T31" fmla="*/ 25 h 50"/>
                <a:gd name="T32" fmla="*/ 12 w 23"/>
                <a:gd name="T33" fmla="*/ 25 h 50"/>
                <a:gd name="T34" fmla="*/ 12 w 23"/>
                <a:gd name="T35" fmla="*/ 47 h 50"/>
                <a:gd name="T36" fmla="*/ 15 w 23"/>
                <a:gd name="T37" fmla="*/ 50 h 50"/>
                <a:gd name="T38" fmla="*/ 18 w 23"/>
                <a:gd name="T39" fmla="*/ 47 h 50"/>
                <a:gd name="T40" fmla="*/ 18 w 23"/>
                <a:gd name="T41" fmla="*/ 21 h 50"/>
                <a:gd name="T42" fmla="*/ 18 w 23"/>
                <a:gd name="T43" fmla="*/ 21 h 50"/>
                <a:gd name="T44" fmla="*/ 18 w 23"/>
                <a:gd name="T45" fmla="*/ 8 h 50"/>
                <a:gd name="T46" fmla="*/ 19 w 23"/>
                <a:gd name="T47" fmla="*/ 8 h 50"/>
                <a:gd name="T48" fmla="*/ 19 w 23"/>
                <a:gd name="T49" fmla="*/ 22 h 50"/>
                <a:gd name="T50" fmla="*/ 21 w 23"/>
                <a:gd name="T51" fmla="*/ 24 h 50"/>
                <a:gd name="T52" fmla="*/ 23 w 23"/>
                <a:gd name="T53" fmla="*/ 22 h 50"/>
                <a:gd name="T54" fmla="*/ 23 w 23"/>
                <a:gd name="T55" fmla="*/ 5 h 50"/>
                <a:gd name="T56" fmla="*/ 23 w 23"/>
                <a:gd name="T57" fmla="*/ 5 h 50"/>
                <a:gd name="T58" fmla="*/ 23 w 23"/>
                <a:gd name="T59" fmla="*/ 4 h 50"/>
                <a:gd name="T60" fmla="*/ 18 w 2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2" y="24"/>
                  </a:cubicBezTo>
                  <a:cubicBezTo>
                    <a:pt x="3" y="24"/>
                    <a:pt x="3" y="23"/>
                    <a:pt x="3" y="2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6" y="50"/>
                    <a:pt x="8" y="50"/>
                  </a:cubicBezTo>
                  <a:cubicBezTo>
                    <a:pt x="9" y="50"/>
                    <a:pt x="11" y="48"/>
                    <a:pt x="11" y="4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3" y="50"/>
                    <a:pt x="15" y="50"/>
                  </a:cubicBezTo>
                  <a:cubicBezTo>
                    <a:pt x="16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20" y="24"/>
                    <a:pt x="21" y="24"/>
                  </a:cubicBezTo>
                  <a:cubicBezTo>
                    <a:pt x="22" y="24"/>
                    <a:pt x="23" y="23"/>
                    <a:pt x="23" y="2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2318489" y="4532147"/>
              <a:ext cx="7433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18" name="Freeform 25"/>
            <p:cNvSpPr>
              <a:spLocks/>
            </p:cNvSpPr>
            <p:nvPr/>
          </p:nvSpPr>
          <p:spPr bwMode="auto">
            <a:xfrm>
              <a:off x="2477787" y="4624186"/>
              <a:ext cx="201777" cy="421254"/>
            </a:xfrm>
            <a:custGeom>
              <a:avLst/>
              <a:gdLst>
                <a:gd name="T0" fmla="*/ 18 w 24"/>
                <a:gd name="T1" fmla="*/ 0 h 50"/>
                <a:gd name="T2" fmla="*/ 6 w 24"/>
                <a:gd name="T3" fmla="*/ 0 h 50"/>
                <a:gd name="T4" fmla="*/ 0 w 24"/>
                <a:gd name="T5" fmla="*/ 4 h 50"/>
                <a:gd name="T6" fmla="*/ 0 w 24"/>
                <a:gd name="T7" fmla="*/ 5 h 50"/>
                <a:gd name="T8" fmla="*/ 0 w 24"/>
                <a:gd name="T9" fmla="*/ 5 h 50"/>
                <a:gd name="T10" fmla="*/ 0 w 24"/>
                <a:gd name="T11" fmla="*/ 22 h 50"/>
                <a:gd name="T12" fmla="*/ 2 w 24"/>
                <a:gd name="T13" fmla="*/ 24 h 50"/>
                <a:gd name="T14" fmla="*/ 4 w 24"/>
                <a:gd name="T15" fmla="*/ 22 h 50"/>
                <a:gd name="T16" fmla="*/ 4 w 24"/>
                <a:gd name="T17" fmla="*/ 8 h 50"/>
                <a:gd name="T18" fmla="*/ 6 w 24"/>
                <a:gd name="T19" fmla="*/ 8 h 50"/>
                <a:gd name="T20" fmla="*/ 6 w 24"/>
                <a:gd name="T21" fmla="*/ 21 h 50"/>
                <a:gd name="T22" fmla="*/ 6 w 24"/>
                <a:gd name="T23" fmla="*/ 22 h 50"/>
                <a:gd name="T24" fmla="*/ 6 w 24"/>
                <a:gd name="T25" fmla="*/ 47 h 50"/>
                <a:gd name="T26" fmla="*/ 9 w 24"/>
                <a:gd name="T27" fmla="*/ 50 h 50"/>
                <a:gd name="T28" fmla="*/ 12 w 24"/>
                <a:gd name="T29" fmla="*/ 47 h 50"/>
                <a:gd name="T30" fmla="*/ 12 w 24"/>
                <a:gd name="T31" fmla="*/ 25 h 50"/>
                <a:gd name="T32" fmla="*/ 13 w 24"/>
                <a:gd name="T33" fmla="*/ 25 h 50"/>
                <a:gd name="T34" fmla="*/ 13 w 24"/>
                <a:gd name="T35" fmla="*/ 47 h 50"/>
                <a:gd name="T36" fmla="*/ 16 w 24"/>
                <a:gd name="T37" fmla="*/ 50 h 50"/>
                <a:gd name="T38" fmla="*/ 18 w 24"/>
                <a:gd name="T39" fmla="*/ 47 h 50"/>
                <a:gd name="T40" fmla="*/ 18 w 24"/>
                <a:gd name="T41" fmla="*/ 21 h 50"/>
                <a:gd name="T42" fmla="*/ 18 w 24"/>
                <a:gd name="T43" fmla="*/ 21 h 50"/>
                <a:gd name="T44" fmla="*/ 18 w 24"/>
                <a:gd name="T45" fmla="*/ 8 h 50"/>
                <a:gd name="T46" fmla="*/ 20 w 24"/>
                <a:gd name="T47" fmla="*/ 8 h 50"/>
                <a:gd name="T48" fmla="*/ 20 w 24"/>
                <a:gd name="T49" fmla="*/ 22 h 50"/>
                <a:gd name="T50" fmla="*/ 22 w 24"/>
                <a:gd name="T51" fmla="*/ 24 h 50"/>
                <a:gd name="T52" fmla="*/ 24 w 24"/>
                <a:gd name="T53" fmla="*/ 22 h 50"/>
                <a:gd name="T54" fmla="*/ 24 w 24"/>
                <a:gd name="T55" fmla="*/ 5 h 50"/>
                <a:gd name="T56" fmla="*/ 24 w 24"/>
                <a:gd name="T57" fmla="*/ 5 h 50"/>
                <a:gd name="T58" fmla="*/ 24 w 24"/>
                <a:gd name="T59" fmla="*/ 4 h 50"/>
                <a:gd name="T60" fmla="*/ 18 w 24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7" y="50"/>
                    <a:pt x="9" y="50"/>
                  </a:cubicBezTo>
                  <a:cubicBezTo>
                    <a:pt x="10" y="50"/>
                    <a:pt x="12" y="48"/>
                    <a:pt x="12" y="47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19" name="Oval 26"/>
            <p:cNvSpPr>
              <a:spLocks noChangeArrowheads="1"/>
            </p:cNvSpPr>
            <p:nvPr/>
          </p:nvSpPr>
          <p:spPr bwMode="auto">
            <a:xfrm>
              <a:off x="2534426" y="4532147"/>
              <a:ext cx="8495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0" name="Freeform 27"/>
            <p:cNvSpPr>
              <a:spLocks/>
            </p:cNvSpPr>
            <p:nvPr/>
          </p:nvSpPr>
          <p:spPr bwMode="auto">
            <a:xfrm>
              <a:off x="2718504" y="4624186"/>
              <a:ext cx="194697" cy="421254"/>
            </a:xfrm>
            <a:custGeom>
              <a:avLst/>
              <a:gdLst>
                <a:gd name="T0" fmla="*/ 18 w 23"/>
                <a:gd name="T1" fmla="*/ 0 h 50"/>
                <a:gd name="T2" fmla="*/ 6 w 23"/>
                <a:gd name="T3" fmla="*/ 0 h 50"/>
                <a:gd name="T4" fmla="*/ 0 w 23"/>
                <a:gd name="T5" fmla="*/ 4 h 50"/>
                <a:gd name="T6" fmla="*/ 0 w 23"/>
                <a:gd name="T7" fmla="*/ 5 h 50"/>
                <a:gd name="T8" fmla="*/ 0 w 23"/>
                <a:gd name="T9" fmla="*/ 5 h 50"/>
                <a:gd name="T10" fmla="*/ 0 w 23"/>
                <a:gd name="T11" fmla="*/ 22 h 50"/>
                <a:gd name="T12" fmla="*/ 2 w 23"/>
                <a:gd name="T13" fmla="*/ 24 h 50"/>
                <a:gd name="T14" fmla="*/ 4 w 23"/>
                <a:gd name="T15" fmla="*/ 22 h 50"/>
                <a:gd name="T16" fmla="*/ 4 w 23"/>
                <a:gd name="T17" fmla="*/ 8 h 50"/>
                <a:gd name="T18" fmla="*/ 5 w 23"/>
                <a:gd name="T19" fmla="*/ 8 h 50"/>
                <a:gd name="T20" fmla="*/ 5 w 23"/>
                <a:gd name="T21" fmla="*/ 21 h 50"/>
                <a:gd name="T22" fmla="*/ 5 w 23"/>
                <a:gd name="T23" fmla="*/ 22 h 50"/>
                <a:gd name="T24" fmla="*/ 5 w 23"/>
                <a:gd name="T25" fmla="*/ 47 h 50"/>
                <a:gd name="T26" fmla="*/ 8 w 23"/>
                <a:gd name="T27" fmla="*/ 50 h 50"/>
                <a:gd name="T28" fmla="*/ 11 w 23"/>
                <a:gd name="T29" fmla="*/ 47 h 50"/>
                <a:gd name="T30" fmla="*/ 11 w 23"/>
                <a:gd name="T31" fmla="*/ 25 h 50"/>
                <a:gd name="T32" fmla="*/ 12 w 23"/>
                <a:gd name="T33" fmla="*/ 25 h 50"/>
                <a:gd name="T34" fmla="*/ 12 w 23"/>
                <a:gd name="T35" fmla="*/ 47 h 50"/>
                <a:gd name="T36" fmla="*/ 15 w 23"/>
                <a:gd name="T37" fmla="*/ 50 h 50"/>
                <a:gd name="T38" fmla="*/ 18 w 23"/>
                <a:gd name="T39" fmla="*/ 47 h 50"/>
                <a:gd name="T40" fmla="*/ 18 w 23"/>
                <a:gd name="T41" fmla="*/ 21 h 50"/>
                <a:gd name="T42" fmla="*/ 18 w 23"/>
                <a:gd name="T43" fmla="*/ 21 h 50"/>
                <a:gd name="T44" fmla="*/ 18 w 23"/>
                <a:gd name="T45" fmla="*/ 8 h 50"/>
                <a:gd name="T46" fmla="*/ 19 w 23"/>
                <a:gd name="T47" fmla="*/ 8 h 50"/>
                <a:gd name="T48" fmla="*/ 19 w 23"/>
                <a:gd name="T49" fmla="*/ 22 h 50"/>
                <a:gd name="T50" fmla="*/ 21 w 23"/>
                <a:gd name="T51" fmla="*/ 24 h 50"/>
                <a:gd name="T52" fmla="*/ 23 w 23"/>
                <a:gd name="T53" fmla="*/ 22 h 50"/>
                <a:gd name="T54" fmla="*/ 23 w 23"/>
                <a:gd name="T55" fmla="*/ 5 h 50"/>
                <a:gd name="T56" fmla="*/ 23 w 23"/>
                <a:gd name="T57" fmla="*/ 5 h 50"/>
                <a:gd name="T58" fmla="*/ 23 w 23"/>
                <a:gd name="T59" fmla="*/ 4 h 50"/>
                <a:gd name="T60" fmla="*/ 18 w 2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7" y="50"/>
                    <a:pt x="8" y="50"/>
                  </a:cubicBezTo>
                  <a:cubicBezTo>
                    <a:pt x="10" y="50"/>
                    <a:pt x="11" y="48"/>
                    <a:pt x="11" y="4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3" y="50"/>
                    <a:pt x="15" y="50"/>
                  </a:cubicBezTo>
                  <a:cubicBezTo>
                    <a:pt x="16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20" y="24"/>
                    <a:pt x="21" y="24"/>
                  </a:cubicBezTo>
                  <a:cubicBezTo>
                    <a:pt x="22" y="24"/>
                    <a:pt x="23" y="23"/>
                    <a:pt x="23" y="2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2778683" y="4532147"/>
              <a:ext cx="7433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2" name="Freeform 29"/>
            <p:cNvSpPr>
              <a:spLocks/>
            </p:cNvSpPr>
            <p:nvPr/>
          </p:nvSpPr>
          <p:spPr bwMode="auto">
            <a:xfrm>
              <a:off x="2955681" y="4624186"/>
              <a:ext cx="201777" cy="421254"/>
            </a:xfrm>
            <a:custGeom>
              <a:avLst/>
              <a:gdLst>
                <a:gd name="T0" fmla="*/ 18 w 24"/>
                <a:gd name="T1" fmla="*/ 0 h 50"/>
                <a:gd name="T2" fmla="*/ 6 w 24"/>
                <a:gd name="T3" fmla="*/ 0 h 50"/>
                <a:gd name="T4" fmla="*/ 0 w 24"/>
                <a:gd name="T5" fmla="*/ 4 h 50"/>
                <a:gd name="T6" fmla="*/ 0 w 24"/>
                <a:gd name="T7" fmla="*/ 5 h 50"/>
                <a:gd name="T8" fmla="*/ 0 w 24"/>
                <a:gd name="T9" fmla="*/ 5 h 50"/>
                <a:gd name="T10" fmla="*/ 0 w 24"/>
                <a:gd name="T11" fmla="*/ 22 h 50"/>
                <a:gd name="T12" fmla="*/ 2 w 24"/>
                <a:gd name="T13" fmla="*/ 24 h 50"/>
                <a:gd name="T14" fmla="*/ 4 w 24"/>
                <a:gd name="T15" fmla="*/ 22 h 50"/>
                <a:gd name="T16" fmla="*/ 4 w 24"/>
                <a:gd name="T17" fmla="*/ 8 h 50"/>
                <a:gd name="T18" fmla="*/ 5 w 24"/>
                <a:gd name="T19" fmla="*/ 8 h 50"/>
                <a:gd name="T20" fmla="*/ 5 w 24"/>
                <a:gd name="T21" fmla="*/ 21 h 50"/>
                <a:gd name="T22" fmla="*/ 6 w 24"/>
                <a:gd name="T23" fmla="*/ 22 h 50"/>
                <a:gd name="T24" fmla="*/ 6 w 24"/>
                <a:gd name="T25" fmla="*/ 47 h 50"/>
                <a:gd name="T26" fmla="*/ 8 w 24"/>
                <a:gd name="T27" fmla="*/ 50 h 50"/>
                <a:gd name="T28" fmla="*/ 11 w 24"/>
                <a:gd name="T29" fmla="*/ 47 h 50"/>
                <a:gd name="T30" fmla="*/ 11 w 24"/>
                <a:gd name="T31" fmla="*/ 25 h 50"/>
                <a:gd name="T32" fmla="*/ 12 w 24"/>
                <a:gd name="T33" fmla="*/ 25 h 50"/>
                <a:gd name="T34" fmla="*/ 12 w 24"/>
                <a:gd name="T35" fmla="*/ 47 h 50"/>
                <a:gd name="T36" fmla="*/ 15 w 24"/>
                <a:gd name="T37" fmla="*/ 50 h 50"/>
                <a:gd name="T38" fmla="*/ 18 w 24"/>
                <a:gd name="T39" fmla="*/ 47 h 50"/>
                <a:gd name="T40" fmla="*/ 18 w 24"/>
                <a:gd name="T41" fmla="*/ 21 h 50"/>
                <a:gd name="T42" fmla="*/ 18 w 24"/>
                <a:gd name="T43" fmla="*/ 21 h 50"/>
                <a:gd name="T44" fmla="*/ 18 w 24"/>
                <a:gd name="T45" fmla="*/ 8 h 50"/>
                <a:gd name="T46" fmla="*/ 19 w 24"/>
                <a:gd name="T47" fmla="*/ 8 h 50"/>
                <a:gd name="T48" fmla="*/ 19 w 24"/>
                <a:gd name="T49" fmla="*/ 22 h 50"/>
                <a:gd name="T50" fmla="*/ 21 w 24"/>
                <a:gd name="T51" fmla="*/ 24 h 50"/>
                <a:gd name="T52" fmla="*/ 24 w 24"/>
                <a:gd name="T53" fmla="*/ 22 h 50"/>
                <a:gd name="T54" fmla="*/ 24 w 24"/>
                <a:gd name="T55" fmla="*/ 5 h 50"/>
                <a:gd name="T56" fmla="*/ 24 w 24"/>
                <a:gd name="T57" fmla="*/ 5 h 50"/>
                <a:gd name="T58" fmla="*/ 24 w 24"/>
                <a:gd name="T59" fmla="*/ 4 h 50"/>
                <a:gd name="T60" fmla="*/ 18 w 24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7" y="50"/>
                    <a:pt x="8" y="50"/>
                  </a:cubicBezTo>
                  <a:cubicBezTo>
                    <a:pt x="10" y="50"/>
                    <a:pt x="11" y="48"/>
                    <a:pt x="11" y="4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4" y="50"/>
                    <a:pt x="15" y="50"/>
                  </a:cubicBezTo>
                  <a:cubicBezTo>
                    <a:pt x="17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20" y="24"/>
                    <a:pt x="21" y="24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3" name="Oval 30"/>
            <p:cNvSpPr>
              <a:spLocks noChangeArrowheads="1"/>
            </p:cNvSpPr>
            <p:nvPr/>
          </p:nvSpPr>
          <p:spPr bwMode="auto">
            <a:xfrm>
              <a:off x="3015860" y="4532147"/>
              <a:ext cx="7433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4" name="Freeform 31"/>
            <p:cNvSpPr>
              <a:spLocks/>
            </p:cNvSpPr>
            <p:nvPr/>
          </p:nvSpPr>
          <p:spPr bwMode="auto">
            <a:xfrm>
              <a:off x="3660132" y="4624186"/>
              <a:ext cx="201777" cy="421254"/>
            </a:xfrm>
            <a:custGeom>
              <a:avLst/>
              <a:gdLst>
                <a:gd name="T0" fmla="*/ 18 w 24"/>
                <a:gd name="T1" fmla="*/ 0 h 50"/>
                <a:gd name="T2" fmla="*/ 6 w 24"/>
                <a:gd name="T3" fmla="*/ 0 h 50"/>
                <a:gd name="T4" fmla="*/ 0 w 24"/>
                <a:gd name="T5" fmla="*/ 4 h 50"/>
                <a:gd name="T6" fmla="*/ 0 w 24"/>
                <a:gd name="T7" fmla="*/ 5 h 50"/>
                <a:gd name="T8" fmla="*/ 0 w 24"/>
                <a:gd name="T9" fmla="*/ 5 h 50"/>
                <a:gd name="T10" fmla="*/ 0 w 24"/>
                <a:gd name="T11" fmla="*/ 22 h 50"/>
                <a:gd name="T12" fmla="*/ 2 w 24"/>
                <a:gd name="T13" fmla="*/ 24 h 50"/>
                <a:gd name="T14" fmla="*/ 4 w 24"/>
                <a:gd name="T15" fmla="*/ 22 h 50"/>
                <a:gd name="T16" fmla="*/ 4 w 24"/>
                <a:gd name="T17" fmla="*/ 8 h 50"/>
                <a:gd name="T18" fmla="*/ 6 w 24"/>
                <a:gd name="T19" fmla="*/ 8 h 50"/>
                <a:gd name="T20" fmla="*/ 6 w 24"/>
                <a:gd name="T21" fmla="*/ 21 h 50"/>
                <a:gd name="T22" fmla="*/ 6 w 24"/>
                <a:gd name="T23" fmla="*/ 22 h 50"/>
                <a:gd name="T24" fmla="*/ 6 w 24"/>
                <a:gd name="T25" fmla="*/ 47 h 50"/>
                <a:gd name="T26" fmla="*/ 9 w 24"/>
                <a:gd name="T27" fmla="*/ 50 h 50"/>
                <a:gd name="T28" fmla="*/ 11 w 24"/>
                <a:gd name="T29" fmla="*/ 47 h 50"/>
                <a:gd name="T30" fmla="*/ 11 w 24"/>
                <a:gd name="T31" fmla="*/ 25 h 50"/>
                <a:gd name="T32" fmla="*/ 13 w 24"/>
                <a:gd name="T33" fmla="*/ 25 h 50"/>
                <a:gd name="T34" fmla="*/ 13 w 24"/>
                <a:gd name="T35" fmla="*/ 47 h 50"/>
                <a:gd name="T36" fmla="*/ 15 w 24"/>
                <a:gd name="T37" fmla="*/ 50 h 50"/>
                <a:gd name="T38" fmla="*/ 18 w 24"/>
                <a:gd name="T39" fmla="*/ 47 h 50"/>
                <a:gd name="T40" fmla="*/ 18 w 24"/>
                <a:gd name="T41" fmla="*/ 21 h 50"/>
                <a:gd name="T42" fmla="*/ 18 w 24"/>
                <a:gd name="T43" fmla="*/ 21 h 50"/>
                <a:gd name="T44" fmla="*/ 18 w 24"/>
                <a:gd name="T45" fmla="*/ 8 h 50"/>
                <a:gd name="T46" fmla="*/ 20 w 24"/>
                <a:gd name="T47" fmla="*/ 8 h 50"/>
                <a:gd name="T48" fmla="*/ 20 w 24"/>
                <a:gd name="T49" fmla="*/ 22 h 50"/>
                <a:gd name="T50" fmla="*/ 22 w 24"/>
                <a:gd name="T51" fmla="*/ 24 h 50"/>
                <a:gd name="T52" fmla="*/ 24 w 24"/>
                <a:gd name="T53" fmla="*/ 22 h 50"/>
                <a:gd name="T54" fmla="*/ 24 w 24"/>
                <a:gd name="T55" fmla="*/ 5 h 50"/>
                <a:gd name="T56" fmla="*/ 24 w 24"/>
                <a:gd name="T57" fmla="*/ 5 h 50"/>
                <a:gd name="T58" fmla="*/ 24 w 24"/>
                <a:gd name="T59" fmla="*/ 4 h 50"/>
                <a:gd name="T60" fmla="*/ 18 w 24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7" y="50"/>
                    <a:pt x="9" y="50"/>
                  </a:cubicBezTo>
                  <a:cubicBezTo>
                    <a:pt x="10" y="50"/>
                    <a:pt x="11" y="48"/>
                    <a:pt x="11" y="4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50"/>
                    <a:pt x="15" y="50"/>
                  </a:cubicBezTo>
                  <a:cubicBezTo>
                    <a:pt x="17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5" name="Oval 32"/>
            <p:cNvSpPr>
              <a:spLocks noChangeArrowheads="1"/>
            </p:cNvSpPr>
            <p:nvPr/>
          </p:nvSpPr>
          <p:spPr bwMode="auto">
            <a:xfrm>
              <a:off x="3720311" y="4532147"/>
              <a:ext cx="8495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6" name="Freeform 33"/>
            <p:cNvSpPr>
              <a:spLocks/>
            </p:cNvSpPr>
            <p:nvPr/>
          </p:nvSpPr>
          <p:spPr bwMode="auto">
            <a:xfrm>
              <a:off x="3897309" y="4624186"/>
              <a:ext cx="201777" cy="421254"/>
            </a:xfrm>
            <a:custGeom>
              <a:avLst/>
              <a:gdLst>
                <a:gd name="T0" fmla="*/ 18 w 24"/>
                <a:gd name="T1" fmla="*/ 0 h 50"/>
                <a:gd name="T2" fmla="*/ 6 w 24"/>
                <a:gd name="T3" fmla="*/ 0 h 50"/>
                <a:gd name="T4" fmla="*/ 0 w 24"/>
                <a:gd name="T5" fmla="*/ 4 h 50"/>
                <a:gd name="T6" fmla="*/ 0 w 24"/>
                <a:gd name="T7" fmla="*/ 5 h 50"/>
                <a:gd name="T8" fmla="*/ 0 w 24"/>
                <a:gd name="T9" fmla="*/ 5 h 50"/>
                <a:gd name="T10" fmla="*/ 0 w 24"/>
                <a:gd name="T11" fmla="*/ 22 h 50"/>
                <a:gd name="T12" fmla="*/ 2 w 24"/>
                <a:gd name="T13" fmla="*/ 24 h 50"/>
                <a:gd name="T14" fmla="*/ 4 w 24"/>
                <a:gd name="T15" fmla="*/ 22 h 50"/>
                <a:gd name="T16" fmla="*/ 4 w 24"/>
                <a:gd name="T17" fmla="*/ 8 h 50"/>
                <a:gd name="T18" fmla="*/ 6 w 24"/>
                <a:gd name="T19" fmla="*/ 8 h 50"/>
                <a:gd name="T20" fmla="*/ 6 w 24"/>
                <a:gd name="T21" fmla="*/ 21 h 50"/>
                <a:gd name="T22" fmla="*/ 6 w 24"/>
                <a:gd name="T23" fmla="*/ 22 h 50"/>
                <a:gd name="T24" fmla="*/ 6 w 24"/>
                <a:gd name="T25" fmla="*/ 47 h 50"/>
                <a:gd name="T26" fmla="*/ 9 w 24"/>
                <a:gd name="T27" fmla="*/ 50 h 50"/>
                <a:gd name="T28" fmla="*/ 12 w 24"/>
                <a:gd name="T29" fmla="*/ 47 h 50"/>
                <a:gd name="T30" fmla="*/ 12 w 24"/>
                <a:gd name="T31" fmla="*/ 25 h 50"/>
                <a:gd name="T32" fmla="*/ 13 w 24"/>
                <a:gd name="T33" fmla="*/ 25 h 50"/>
                <a:gd name="T34" fmla="*/ 13 w 24"/>
                <a:gd name="T35" fmla="*/ 47 h 50"/>
                <a:gd name="T36" fmla="*/ 16 w 24"/>
                <a:gd name="T37" fmla="*/ 50 h 50"/>
                <a:gd name="T38" fmla="*/ 18 w 24"/>
                <a:gd name="T39" fmla="*/ 47 h 50"/>
                <a:gd name="T40" fmla="*/ 18 w 24"/>
                <a:gd name="T41" fmla="*/ 21 h 50"/>
                <a:gd name="T42" fmla="*/ 18 w 24"/>
                <a:gd name="T43" fmla="*/ 21 h 50"/>
                <a:gd name="T44" fmla="*/ 18 w 24"/>
                <a:gd name="T45" fmla="*/ 8 h 50"/>
                <a:gd name="T46" fmla="*/ 20 w 24"/>
                <a:gd name="T47" fmla="*/ 8 h 50"/>
                <a:gd name="T48" fmla="*/ 20 w 24"/>
                <a:gd name="T49" fmla="*/ 22 h 50"/>
                <a:gd name="T50" fmla="*/ 22 w 24"/>
                <a:gd name="T51" fmla="*/ 24 h 50"/>
                <a:gd name="T52" fmla="*/ 24 w 24"/>
                <a:gd name="T53" fmla="*/ 22 h 50"/>
                <a:gd name="T54" fmla="*/ 24 w 24"/>
                <a:gd name="T55" fmla="*/ 5 h 50"/>
                <a:gd name="T56" fmla="*/ 24 w 24"/>
                <a:gd name="T57" fmla="*/ 5 h 50"/>
                <a:gd name="T58" fmla="*/ 24 w 24"/>
                <a:gd name="T59" fmla="*/ 4 h 50"/>
                <a:gd name="T60" fmla="*/ 18 w 24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7" y="50"/>
                    <a:pt x="9" y="50"/>
                  </a:cubicBezTo>
                  <a:cubicBezTo>
                    <a:pt x="10" y="50"/>
                    <a:pt x="12" y="48"/>
                    <a:pt x="12" y="47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7" name="Oval 34"/>
            <p:cNvSpPr>
              <a:spLocks noChangeArrowheads="1"/>
            </p:cNvSpPr>
            <p:nvPr/>
          </p:nvSpPr>
          <p:spPr bwMode="auto">
            <a:xfrm>
              <a:off x="3964568" y="4532147"/>
              <a:ext cx="7433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8" name="Freeform 35"/>
            <p:cNvSpPr>
              <a:spLocks/>
            </p:cNvSpPr>
            <p:nvPr/>
          </p:nvSpPr>
          <p:spPr bwMode="auto">
            <a:xfrm>
              <a:off x="4130946" y="4624186"/>
              <a:ext cx="201777" cy="421254"/>
            </a:xfrm>
            <a:custGeom>
              <a:avLst/>
              <a:gdLst>
                <a:gd name="T0" fmla="*/ 18 w 24"/>
                <a:gd name="T1" fmla="*/ 0 h 50"/>
                <a:gd name="T2" fmla="*/ 6 w 24"/>
                <a:gd name="T3" fmla="*/ 0 h 50"/>
                <a:gd name="T4" fmla="*/ 0 w 24"/>
                <a:gd name="T5" fmla="*/ 4 h 50"/>
                <a:gd name="T6" fmla="*/ 0 w 24"/>
                <a:gd name="T7" fmla="*/ 5 h 50"/>
                <a:gd name="T8" fmla="*/ 0 w 24"/>
                <a:gd name="T9" fmla="*/ 5 h 50"/>
                <a:gd name="T10" fmla="*/ 0 w 24"/>
                <a:gd name="T11" fmla="*/ 22 h 50"/>
                <a:gd name="T12" fmla="*/ 2 w 24"/>
                <a:gd name="T13" fmla="*/ 24 h 50"/>
                <a:gd name="T14" fmla="*/ 4 w 24"/>
                <a:gd name="T15" fmla="*/ 22 h 50"/>
                <a:gd name="T16" fmla="*/ 4 w 24"/>
                <a:gd name="T17" fmla="*/ 8 h 50"/>
                <a:gd name="T18" fmla="*/ 6 w 24"/>
                <a:gd name="T19" fmla="*/ 8 h 50"/>
                <a:gd name="T20" fmla="*/ 6 w 24"/>
                <a:gd name="T21" fmla="*/ 21 h 50"/>
                <a:gd name="T22" fmla="*/ 6 w 24"/>
                <a:gd name="T23" fmla="*/ 22 h 50"/>
                <a:gd name="T24" fmla="*/ 6 w 24"/>
                <a:gd name="T25" fmla="*/ 47 h 50"/>
                <a:gd name="T26" fmla="*/ 9 w 24"/>
                <a:gd name="T27" fmla="*/ 50 h 50"/>
                <a:gd name="T28" fmla="*/ 11 w 24"/>
                <a:gd name="T29" fmla="*/ 47 h 50"/>
                <a:gd name="T30" fmla="*/ 11 w 24"/>
                <a:gd name="T31" fmla="*/ 25 h 50"/>
                <a:gd name="T32" fmla="*/ 13 w 24"/>
                <a:gd name="T33" fmla="*/ 25 h 50"/>
                <a:gd name="T34" fmla="*/ 13 w 24"/>
                <a:gd name="T35" fmla="*/ 47 h 50"/>
                <a:gd name="T36" fmla="*/ 16 w 24"/>
                <a:gd name="T37" fmla="*/ 50 h 50"/>
                <a:gd name="T38" fmla="*/ 18 w 24"/>
                <a:gd name="T39" fmla="*/ 47 h 50"/>
                <a:gd name="T40" fmla="*/ 18 w 24"/>
                <a:gd name="T41" fmla="*/ 21 h 50"/>
                <a:gd name="T42" fmla="*/ 18 w 24"/>
                <a:gd name="T43" fmla="*/ 21 h 50"/>
                <a:gd name="T44" fmla="*/ 18 w 24"/>
                <a:gd name="T45" fmla="*/ 8 h 50"/>
                <a:gd name="T46" fmla="*/ 20 w 24"/>
                <a:gd name="T47" fmla="*/ 8 h 50"/>
                <a:gd name="T48" fmla="*/ 20 w 24"/>
                <a:gd name="T49" fmla="*/ 22 h 50"/>
                <a:gd name="T50" fmla="*/ 22 w 24"/>
                <a:gd name="T51" fmla="*/ 24 h 50"/>
                <a:gd name="T52" fmla="*/ 24 w 24"/>
                <a:gd name="T53" fmla="*/ 22 h 50"/>
                <a:gd name="T54" fmla="*/ 24 w 24"/>
                <a:gd name="T55" fmla="*/ 5 h 50"/>
                <a:gd name="T56" fmla="*/ 24 w 24"/>
                <a:gd name="T57" fmla="*/ 5 h 50"/>
                <a:gd name="T58" fmla="*/ 24 w 24"/>
                <a:gd name="T59" fmla="*/ 4 h 50"/>
                <a:gd name="T60" fmla="*/ 18 w 24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7" y="50"/>
                    <a:pt x="9" y="50"/>
                  </a:cubicBezTo>
                  <a:cubicBezTo>
                    <a:pt x="10" y="50"/>
                    <a:pt x="11" y="48"/>
                    <a:pt x="11" y="4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9" name="Oval 36"/>
            <p:cNvSpPr>
              <a:spLocks noChangeArrowheads="1"/>
            </p:cNvSpPr>
            <p:nvPr/>
          </p:nvSpPr>
          <p:spPr bwMode="auto">
            <a:xfrm>
              <a:off x="4191125" y="4532147"/>
              <a:ext cx="8495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0" name="Freeform 37"/>
            <p:cNvSpPr>
              <a:spLocks/>
            </p:cNvSpPr>
            <p:nvPr/>
          </p:nvSpPr>
          <p:spPr bwMode="auto">
            <a:xfrm>
              <a:off x="3182238" y="4624186"/>
              <a:ext cx="201777" cy="421254"/>
            </a:xfrm>
            <a:custGeom>
              <a:avLst/>
              <a:gdLst>
                <a:gd name="T0" fmla="*/ 18 w 24"/>
                <a:gd name="T1" fmla="*/ 0 h 50"/>
                <a:gd name="T2" fmla="*/ 6 w 24"/>
                <a:gd name="T3" fmla="*/ 0 h 50"/>
                <a:gd name="T4" fmla="*/ 0 w 24"/>
                <a:gd name="T5" fmla="*/ 4 h 50"/>
                <a:gd name="T6" fmla="*/ 0 w 24"/>
                <a:gd name="T7" fmla="*/ 5 h 50"/>
                <a:gd name="T8" fmla="*/ 0 w 24"/>
                <a:gd name="T9" fmla="*/ 5 h 50"/>
                <a:gd name="T10" fmla="*/ 0 w 24"/>
                <a:gd name="T11" fmla="*/ 22 h 50"/>
                <a:gd name="T12" fmla="*/ 2 w 24"/>
                <a:gd name="T13" fmla="*/ 24 h 50"/>
                <a:gd name="T14" fmla="*/ 4 w 24"/>
                <a:gd name="T15" fmla="*/ 22 h 50"/>
                <a:gd name="T16" fmla="*/ 4 w 24"/>
                <a:gd name="T17" fmla="*/ 8 h 50"/>
                <a:gd name="T18" fmla="*/ 6 w 24"/>
                <a:gd name="T19" fmla="*/ 8 h 50"/>
                <a:gd name="T20" fmla="*/ 6 w 24"/>
                <a:gd name="T21" fmla="*/ 21 h 50"/>
                <a:gd name="T22" fmla="*/ 6 w 24"/>
                <a:gd name="T23" fmla="*/ 22 h 50"/>
                <a:gd name="T24" fmla="*/ 6 w 24"/>
                <a:gd name="T25" fmla="*/ 47 h 50"/>
                <a:gd name="T26" fmla="*/ 9 w 24"/>
                <a:gd name="T27" fmla="*/ 50 h 50"/>
                <a:gd name="T28" fmla="*/ 11 w 24"/>
                <a:gd name="T29" fmla="*/ 47 h 50"/>
                <a:gd name="T30" fmla="*/ 11 w 24"/>
                <a:gd name="T31" fmla="*/ 25 h 50"/>
                <a:gd name="T32" fmla="*/ 13 w 24"/>
                <a:gd name="T33" fmla="*/ 25 h 50"/>
                <a:gd name="T34" fmla="*/ 13 w 24"/>
                <a:gd name="T35" fmla="*/ 47 h 50"/>
                <a:gd name="T36" fmla="*/ 15 w 24"/>
                <a:gd name="T37" fmla="*/ 50 h 50"/>
                <a:gd name="T38" fmla="*/ 18 w 24"/>
                <a:gd name="T39" fmla="*/ 47 h 50"/>
                <a:gd name="T40" fmla="*/ 18 w 24"/>
                <a:gd name="T41" fmla="*/ 21 h 50"/>
                <a:gd name="T42" fmla="*/ 18 w 24"/>
                <a:gd name="T43" fmla="*/ 21 h 50"/>
                <a:gd name="T44" fmla="*/ 18 w 24"/>
                <a:gd name="T45" fmla="*/ 8 h 50"/>
                <a:gd name="T46" fmla="*/ 20 w 24"/>
                <a:gd name="T47" fmla="*/ 8 h 50"/>
                <a:gd name="T48" fmla="*/ 20 w 24"/>
                <a:gd name="T49" fmla="*/ 22 h 50"/>
                <a:gd name="T50" fmla="*/ 22 w 24"/>
                <a:gd name="T51" fmla="*/ 24 h 50"/>
                <a:gd name="T52" fmla="*/ 24 w 24"/>
                <a:gd name="T53" fmla="*/ 22 h 50"/>
                <a:gd name="T54" fmla="*/ 24 w 24"/>
                <a:gd name="T55" fmla="*/ 5 h 50"/>
                <a:gd name="T56" fmla="*/ 24 w 24"/>
                <a:gd name="T57" fmla="*/ 5 h 50"/>
                <a:gd name="T58" fmla="*/ 24 w 24"/>
                <a:gd name="T59" fmla="*/ 4 h 50"/>
                <a:gd name="T60" fmla="*/ 18 w 24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7" y="50"/>
                    <a:pt x="9" y="50"/>
                  </a:cubicBezTo>
                  <a:cubicBezTo>
                    <a:pt x="10" y="50"/>
                    <a:pt x="11" y="48"/>
                    <a:pt x="11" y="4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50"/>
                    <a:pt x="15" y="50"/>
                  </a:cubicBezTo>
                  <a:cubicBezTo>
                    <a:pt x="17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1" name="Oval 38"/>
            <p:cNvSpPr>
              <a:spLocks noChangeArrowheads="1"/>
            </p:cNvSpPr>
            <p:nvPr/>
          </p:nvSpPr>
          <p:spPr bwMode="auto">
            <a:xfrm>
              <a:off x="3242417" y="4532147"/>
              <a:ext cx="8141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2" name="Freeform 39"/>
            <p:cNvSpPr>
              <a:spLocks/>
            </p:cNvSpPr>
            <p:nvPr/>
          </p:nvSpPr>
          <p:spPr bwMode="auto">
            <a:xfrm>
              <a:off x="3419415" y="4624186"/>
              <a:ext cx="198237" cy="421254"/>
            </a:xfrm>
            <a:custGeom>
              <a:avLst/>
              <a:gdLst>
                <a:gd name="T0" fmla="*/ 18 w 24"/>
                <a:gd name="T1" fmla="*/ 0 h 50"/>
                <a:gd name="T2" fmla="*/ 7 w 24"/>
                <a:gd name="T3" fmla="*/ 0 h 50"/>
                <a:gd name="T4" fmla="*/ 0 w 24"/>
                <a:gd name="T5" fmla="*/ 4 h 50"/>
                <a:gd name="T6" fmla="*/ 0 w 24"/>
                <a:gd name="T7" fmla="*/ 5 h 50"/>
                <a:gd name="T8" fmla="*/ 0 w 24"/>
                <a:gd name="T9" fmla="*/ 5 h 50"/>
                <a:gd name="T10" fmla="*/ 0 w 24"/>
                <a:gd name="T11" fmla="*/ 22 h 50"/>
                <a:gd name="T12" fmla="*/ 2 w 24"/>
                <a:gd name="T13" fmla="*/ 24 h 50"/>
                <a:gd name="T14" fmla="*/ 4 w 24"/>
                <a:gd name="T15" fmla="*/ 22 h 50"/>
                <a:gd name="T16" fmla="*/ 4 w 24"/>
                <a:gd name="T17" fmla="*/ 8 h 50"/>
                <a:gd name="T18" fmla="*/ 6 w 24"/>
                <a:gd name="T19" fmla="*/ 8 h 50"/>
                <a:gd name="T20" fmla="*/ 6 w 24"/>
                <a:gd name="T21" fmla="*/ 21 h 50"/>
                <a:gd name="T22" fmla="*/ 6 w 24"/>
                <a:gd name="T23" fmla="*/ 22 h 50"/>
                <a:gd name="T24" fmla="*/ 6 w 24"/>
                <a:gd name="T25" fmla="*/ 47 h 50"/>
                <a:gd name="T26" fmla="*/ 9 w 24"/>
                <a:gd name="T27" fmla="*/ 50 h 50"/>
                <a:gd name="T28" fmla="*/ 12 w 24"/>
                <a:gd name="T29" fmla="*/ 47 h 50"/>
                <a:gd name="T30" fmla="*/ 12 w 24"/>
                <a:gd name="T31" fmla="*/ 25 h 50"/>
                <a:gd name="T32" fmla="*/ 13 w 24"/>
                <a:gd name="T33" fmla="*/ 25 h 50"/>
                <a:gd name="T34" fmla="*/ 13 w 24"/>
                <a:gd name="T35" fmla="*/ 47 h 50"/>
                <a:gd name="T36" fmla="*/ 16 w 24"/>
                <a:gd name="T37" fmla="*/ 50 h 50"/>
                <a:gd name="T38" fmla="*/ 18 w 24"/>
                <a:gd name="T39" fmla="*/ 47 h 50"/>
                <a:gd name="T40" fmla="*/ 18 w 24"/>
                <a:gd name="T41" fmla="*/ 21 h 50"/>
                <a:gd name="T42" fmla="*/ 18 w 24"/>
                <a:gd name="T43" fmla="*/ 21 h 50"/>
                <a:gd name="T44" fmla="*/ 18 w 24"/>
                <a:gd name="T45" fmla="*/ 8 h 50"/>
                <a:gd name="T46" fmla="*/ 20 w 24"/>
                <a:gd name="T47" fmla="*/ 8 h 50"/>
                <a:gd name="T48" fmla="*/ 20 w 24"/>
                <a:gd name="T49" fmla="*/ 22 h 50"/>
                <a:gd name="T50" fmla="*/ 22 w 24"/>
                <a:gd name="T51" fmla="*/ 24 h 50"/>
                <a:gd name="T52" fmla="*/ 24 w 24"/>
                <a:gd name="T53" fmla="*/ 22 h 50"/>
                <a:gd name="T54" fmla="*/ 24 w 24"/>
                <a:gd name="T55" fmla="*/ 5 h 50"/>
                <a:gd name="T56" fmla="*/ 24 w 24"/>
                <a:gd name="T57" fmla="*/ 5 h 50"/>
                <a:gd name="T58" fmla="*/ 24 w 24"/>
                <a:gd name="T59" fmla="*/ 4 h 50"/>
                <a:gd name="T60" fmla="*/ 18 w 24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50">
                  <a:moveTo>
                    <a:pt x="1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4"/>
                    <a:pt x="2" y="24"/>
                  </a:cubicBezTo>
                  <a:cubicBezTo>
                    <a:pt x="4" y="24"/>
                    <a:pt x="4" y="23"/>
                    <a:pt x="4" y="2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8"/>
                    <a:pt x="7" y="50"/>
                    <a:pt x="9" y="50"/>
                  </a:cubicBezTo>
                  <a:cubicBezTo>
                    <a:pt x="10" y="50"/>
                    <a:pt x="12" y="48"/>
                    <a:pt x="12" y="47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4" y="50"/>
                    <a:pt x="16" y="50"/>
                  </a:cubicBezTo>
                  <a:cubicBezTo>
                    <a:pt x="17" y="50"/>
                    <a:pt x="18" y="48"/>
                    <a:pt x="18" y="4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1" y="24"/>
                    <a:pt x="22" y="24"/>
                  </a:cubicBezTo>
                  <a:cubicBezTo>
                    <a:pt x="23" y="24"/>
                    <a:pt x="24" y="23"/>
                    <a:pt x="24" y="22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3" name="Oval 40"/>
            <p:cNvSpPr>
              <a:spLocks noChangeArrowheads="1"/>
            </p:cNvSpPr>
            <p:nvPr/>
          </p:nvSpPr>
          <p:spPr bwMode="auto">
            <a:xfrm>
              <a:off x="3483134" y="4532147"/>
              <a:ext cx="77879" cy="8495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4974985" y="1828800"/>
            <a:ext cx="3444457" cy="140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ru-RU" sz="3733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lang="en-US" sz="3733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endParaRPr lang="en-US" sz="3733" dirty="0">
              <a:solidFill>
                <a:schemeClr val="accent1">
                  <a:lumMod val="75000"/>
                </a:schemeClr>
              </a:solidFill>
              <a:latin typeface="Roboto Regular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89000"/>
              </a:lnSpc>
            </a:pPr>
            <a:r>
              <a:rPr lang="ru-RU" sz="1467" b="1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</a:rPr>
              <a:t>Активные покупатели</a:t>
            </a:r>
          </a:p>
          <a:p>
            <a:pPr>
              <a:lnSpc>
                <a:spcPct val="89000"/>
              </a:lnSpc>
            </a:pPr>
            <a:r>
              <a:rPr lang="en-US" sz="1467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</a:rPr>
              <a:t>(</a:t>
            </a:r>
            <a:r>
              <a:rPr lang="ru-RU" sz="1467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</a:rPr>
              <a:t>как минимум один раз за последние 30 дней покупали что-либо в Интернете)</a:t>
            </a:r>
            <a:endParaRPr lang="en-US" sz="1467" dirty="0">
              <a:solidFill>
                <a:schemeClr val="accent1">
                  <a:lumMod val="75000"/>
                </a:schemeClr>
              </a:solidFill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AutoShape 94"/>
          <p:cNvSpPr>
            <a:spLocks/>
          </p:cNvSpPr>
          <p:nvPr/>
        </p:nvSpPr>
        <p:spPr bwMode="auto">
          <a:xfrm>
            <a:off x="4267200" y="440753"/>
            <a:ext cx="7696201" cy="6012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5000"/>
            </a:schemeClr>
          </a:solidFill>
          <a:ln w="12700"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42697"/>
            <a:ext cx="9067800" cy="69170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Воплощение </a:t>
            </a:r>
            <a:r>
              <a:rPr lang="en-US" sz="2400" dirty="0">
                <a:latin typeface="Arial Narrow" panose="020B0606020202030204" pitchFamily="34" charset="0"/>
              </a:rPr>
              <a:t>Plug &amp; Play</a:t>
            </a:r>
            <a:r>
              <a:rPr lang="ru-RU" sz="2400" dirty="0">
                <a:latin typeface="Arial Narrow" panose="020B0606020202030204" pitchFamily="34" charset="0"/>
              </a:rPr>
              <a:t>: платформа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 Narrow" panose="020B0606020202030204" pitchFamily="34" charset="0"/>
              </a:rPr>
              <a:pPr/>
              <a:t>5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684000" y="0"/>
            <a:ext cx="9072000" cy="65664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Воплощение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&amp; Play: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6" name="Прямоугольник с двумя вырезанными противолежащими углами 413"/>
          <p:cNvSpPr/>
          <p:nvPr/>
        </p:nvSpPr>
        <p:spPr>
          <a:xfrm>
            <a:off x="6541488" y="5991679"/>
            <a:ext cx="3057293" cy="332921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безопасности</a:t>
            </a:r>
          </a:p>
        </p:txBody>
      </p:sp>
      <p:sp>
        <p:nvSpPr>
          <p:cNvPr id="481" name="AutoShape 99"/>
          <p:cNvSpPr>
            <a:spLocks/>
          </p:cNvSpPr>
          <p:nvPr/>
        </p:nvSpPr>
        <p:spPr bwMode="auto">
          <a:xfrm>
            <a:off x="7307777" y="2710286"/>
            <a:ext cx="1467887" cy="14110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algn="ctr" defTabSz="342528">
              <a:defRPr/>
            </a:pPr>
            <a:endParaRPr lang="es-E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480" name="AutoShape 99"/>
          <p:cNvSpPr>
            <a:spLocks/>
          </p:cNvSpPr>
          <p:nvPr/>
        </p:nvSpPr>
        <p:spPr bwMode="auto">
          <a:xfrm>
            <a:off x="7431799" y="2811076"/>
            <a:ext cx="1209479" cy="12094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/>
          <a:extLst/>
        </p:spPr>
        <p:txBody>
          <a:bodyPr lIns="38100" tIns="38100" rIns="38100" bIns="38100" anchor="ctr"/>
          <a:lstStyle/>
          <a:p>
            <a:pPr algn="ctr" defTabSz="342528">
              <a:defRPr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Национальная система регистрации финансовых транзакций</a:t>
            </a:r>
            <a:endParaRPr lang="es-E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03877" y="4464567"/>
            <a:ext cx="793621" cy="793621"/>
            <a:chOff x="4603877" y="4464567"/>
            <a:chExt cx="793621" cy="793621"/>
          </a:xfrm>
          <a:solidFill>
            <a:schemeClr val="accent4">
              <a:lumMod val="75000"/>
            </a:schemeClr>
          </a:solidFill>
        </p:grpSpPr>
        <p:sp>
          <p:nvSpPr>
            <p:cNvPr id="483" name="Freeform 23"/>
            <p:cNvSpPr>
              <a:spLocks noEditPoints="1"/>
            </p:cNvSpPr>
            <p:nvPr/>
          </p:nvSpPr>
          <p:spPr bwMode="auto">
            <a:xfrm>
              <a:off x="4603877" y="4464567"/>
              <a:ext cx="793621" cy="793621"/>
            </a:xfrm>
            <a:custGeom>
              <a:avLst/>
              <a:gdLst>
                <a:gd name="T0" fmla="*/ 818 w 2138"/>
                <a:gd name="T1" fmla="*/ 1635 h 2138"/>
                <a:gd name="T2" fmla="*/ 818 w 2138"/>
                <a:gd name="T3" fmla="*/ 1635 h 2138"/>
                <a:gd name="T4" fmla="*/ 1257 w 2138"/>
                <a:gd name="T5" fmla="*/ 1507 h 2138"/>
                <a:gd name="T6" fmla="*/ 1301 w 2138"/>
                <a:gd name="T7" fmla="*/ 1550 h 2138"/>
                <a:gd name="T8" fmla="*/ 1249 w 2138"/>
                <a:gd name="T9" fmla="*/ 1602 h 2138"/>
                <a:gd name="T10" fmla="*/ 1711 w 2138"/>
                <a:gd name="T11" fmla="*/ 2064 h 2138"/>
                <a:gd name="T12" fmla="*/ 1888 w 2138"/>
                <a:gd name="T13" fmla="*/ 2138 h 2138"/>
                <a:gd name="T14" fmla="*/ 2065 w 2138"/>
                <a:gd name="T15" fmla="*/ 2064 h 2138"/>
                <a:gd name="T16" fmla="*/ 2138 w 2138"/>
                <a:gd name="T17" fmla="*/ 1888 h 2138"/>
                <a:gd name="T18" fmla="*/ 2065 w 2138"/>
                <a:gd name="T19" fmla="*/ 1711 h 2138"/>
                <a:gd name="T20" fmla="*/ 1603 w 2138"/>
                <a:gd name="T21" fmla="*/ 1248 h 2138"/>
                <a:gd name="T22" fmla="*/ 1551 w 2138"/>
                <a:gd name="T23" fmla="*/ 1300 h 2138"/>
                <a:gd name="T24" fmla="*/ 1507 w 2138"/>
                <a:gd name="T25" fmla="*/ 1257 h 2138"/>
                <a:gd name="T26" fmla="*/ 1633 w 2138"/>
                <a:gd name="T27" fmla="*/ 760 h 2138"/>
                <a:gd name="T28" fmla="*/ 1396 w 2138"/>
                <a:gd name="T29" fmla="*/ 239 h 2138"/>
                <a:gd name="T30" fmla="*/ 818 w 2138"/>
                <a:gd name="T31" fmla="*/ 0 h 2138"/>
                <a:gd name="T32" fmla="*/ 240 w 2138"/>
                <a:gd name="T33" fmla="*/ 239 h 2138"/>
                <a:gd name="T34" fmla="*/ 0 w 2138"/>
                <a:gd name="T35" fmla="*/ 817 h 2138"/>
                <a:gd name="T36" fmla="*/ 240 w 2138"/>
                <a:gd name="T37" fmla="*/ 1395 h 2138"/>
                <a:gd name="T38" fmla="*/ 818 w 2138"/>
                <a:gd name="T39" fmla="*/ 1635 h 2138"/>
                <a:gd name="T40" fmla="*/ 2009 w 2138"/>
                <a:gd name="T41" fmla="*/ 1888 h 2138"/>
                <a:gd name="T42" fmla="*/ 1973 w 2138"/>
                <a:gd name="T43" fmla="*/ 1973 h 2138"/>
                <a:gd name="T44" fmla="*/ 1888 w 2138"/>
                <a:gd name="T45" fmla="*/ 2008 h 2138"/>
                <a:gd name="T46" fmla="*/ 1803 w 2138"/>
                <a:gd name="T47" fmla="*/ 1973 h 2138"/>
                <a:gd name="T48" fmla="*/ 1444 w 2138"/>
                <a:gd name="T49" fmla="*/ 1614 h 2138"/>
                <a:gd name="T50" fmla="*/ 1614 w 2138"/>
                <a:gd name="T51" fmla="*/ 1444 h 2138"/>
                <a:gd name="T52" fmla="*/ 1973 w 2138"/>
                <a:gd name="T53" fmla="*/ 1802 h 2138"/>
                <a:gd name="T54" fmla="*/ 2009 w 2138"/>
                <a:gd name="T55" fmla="*/ 1888 h 2138"/>
                <a:gd name="T56" fmla="*/ 1392 w 2138"/>
                <a:gd name="T57" fmla="*/ 1459 h 2138"/>
                <a:gd name="T58" fmla="*/ 1361 w 2138"/>
                <a:gd name="T59" fmla="*/ 1427 h 2138"/>
                <a:gd name="T60" fmla="*/ 1362 w 2138"/>
                <a:gd name="T61" fmla="*/ 1427 h 2138"/>
                <a:gd name="T62" fmla="*/ 1377 w 2138"/>
                <a:gd name="T63" fmla="*/ 1413 h 2138"/>
                <a:gd name="T64" fmla="*/ 1380 w 2138"/>
                <a:gd name="T65" fmla="*/ 1410 h 2138"/>
                <a:gd name="T66" fmla="*/ 1396 w 2138"/>
                <a:gd name="T67" fmla="*/ 1395 h 2138"/>
                <a:gd name="T68" fmla="*/ 1411 w 2138"/>
                <a:gd name="T69" fmla="*/ 1380 h 2138"/>
                <a:gd name="T70" fmla="*/ 1413 w 2138"/>
                <a:gd name="T71" fmla="*/ 1377 h 2138"/>
                <a:gd name="T72" fmla="*/ 1428 w 2138"/>
                <a:gd name="T73" fmla="*/ 1361 h 2138"/>
                <a:gd name="T74" fmla="*/ 1428 w 2138"/>
                <a:gd name="T75" fmla="*/ 1361 h 2138"/>
                <a:gd name="T76" fmla="*/ 1459 w 2138"/>
                <a:gd name="T77" fmla="*/ 1392 h 2138"/>
                <a:gd name="T78" fmla="*/ 1392 w 2138"/>
                <a:gd name="T79" fmla="*/ 1459 h 2138"/>
                <a:gd name="T80" fmla="*/ 331 w 2138"/>
                <a:gd name="T81" fmla="*/ 331 h 2138"/>
                <a:gd name="T82" fmla="*/ 818 w 2138"/>
                <a:gd name="T83" fmla="*/ 129 h 2138"/>
                <a:gd name="T84" fmla="*/ 1304 w 2138"/>
                <a:gd name="T85" fmla="*/ 331 h 2138"/>
                <a:gd name="T86" fmla="*/ 1504 w 2138"/>
                <a:gd name="T87" fmla="*/ 769 h 2138"/>
                <a:gd name="T88" fmla="*/ 1371 w 2138"/>
                <a:gd name="T89" fmla="*/ 1226 h 2138"/>
                <a:gd name="T90" fmla="*/ 1371 w 2138"/>
                <a:gd name="T91" fmla="*/ 1226 h 2138"/>
                <a:gd name="T92" fmla="*/ 1304 w 2138"/>
                <a:gd name="T93" fmla="*/ 1303 h 2138"/>
                <a:gd name="T94" fmla="*/ 1280 w 2138"/>
                <a:gd name="T95" fmla="*/ 1326 h 2138"/>
                <a:gd name="T96" fmla="*/ 1226 w 2138"/>
                <a:gd name="T97" fmla="*/ 1370 h 2138"/>
                <a:gd name="T98" fmla="*/ 818 w 2138"/>
                <a:gd name="T99" fmla="*/ 1505 h 2138"/>
                <a:gd name="T100" fmla="*/ 331 w 2138"/>
                <a:gd name="T101" fmla="*/ 1303 h 2138"/>
                <a:gd name="T102" fmla="*/ 331 w 2138"/>
                <a:gd name="T103" fmla="*/ 331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8" h="2138">
                  <a:moveTo>
                    <a:pt x="818" y="1635"/>
                  </a:moveTo>
                  <a:cubicBezTo>
                    <a:pt x="818" y="1635"/>
                    <a:pt x="818" y="1635"/>
                    <a:pt x="818" y="1635"/>
                  </a:cubicBezTo>
                  <a:cubicBezTo>
                    <a:pt x="975" y="1635"/>
                    <a:pt x="1126" y="1590"/>
                    <a:pt x="1257" y="1507"/>
                  </a:cubicBezTo>
                  <a:cubicBezTo>
                    <a:pt x="1301" y="1550"/>
                    <a:pt x="1301" y="1550"/>
                    <a:pt x="1301" y="1550"/>
                  </a:cubicBezTo>
                  <a:cubicBezTo>
                    <a:pt x="1249" y="1602"/>
                    <a:pt x="1249" y="1602"/>
                    <a:pt x="1249" y="1602"/>
                  </a:cubicBezTo>
                  <a:cubicBezTo>
                    <a:pt x="1711" y="2064"/>
                    <a:pt x="1711" y="2064"/>
                    <a:pt x="1711" y="2064"/>
                  </a:cubicBezTo>
                  <a:cubicBezTo>
                    <a:pt x="1758" y="2112"/>
                    <a:pt x="1821" y="2138"/>
                    <a:pt x="1888" y="2138"/>
                  </a:cubicBezTo>
                  <a:cubicBezTo>
                    <a:pt x="1955" y="2138"/>
                    <a:pt x="2018" y="2112"/>
                    <a:pt x="2065" y="2064"/>
                  </a:cubicBezTo>
                  <a:cubicBezTo>
                    <a:pt x="2112" y="2017"/>
                    <a:pt x="2138" y="1954"/>
                    <a:pt x="2138" y="1888"/>
                  </a:cubicBezTo>
                  <a:cubicBezTo>
                    <a:pt x="2138" y="1821"/>
                    <a:pt x="2112" y="1758"/>
                    <a:pt x="2065" y="1711"/>
                  </a:cubicBezTo>
                  <a:cubicBezTo>
                    <a:pt x="1603" y="1248"/>
                    <a:pt x="1603" y="1248"/>
                    <a:pt x="1603" y="1248"/>
                  </a:cubicBezTo>
                  <a:cubicBezTo>
                    <a:pt x="1551" y="1300"/>
                    <a:pt x="1551" y="1300"/>
                    <a:pt x="1551" y="1300"/>
                  </a:cubicBezTo>
                  <a:cubicBezTo>
                    <a:pt x="1507" y="1257"/>
                    <a:pt x="1507" y="1257"/>
                    <a:pt x="1507" y="1257"/>
                  </a:cubicBezTo>
                  <a:cubicBezTo>
                    <a:pt x="1601" y="1110"/>
                    <a:pt x="1645" y="935"/>
                    <a:pt x="1633" y="760"/>
                  </a:cubicBezTo>
                  <a:cubicBezTo>
                    <a:pt x="1619" y="563"/>
                    <a:pt x="1535" y="379"/>
                    <a:pt x="1396" y="239"/>
                  </a:cubicBezTo>
                  <a:cubicBezTo>
                    <a:pt x="1241" y="85"/>
                    <a:pt x="1036" y="0"/>
                    <a:pt x="818" y="0"/>
                  </a:cubicBezTo>
                  <a:cubicBezTo>
                    <a:pt x="599" y="0"/>
                    <a:pt x="394" y="85"/>
                    <a:pt x="240" y="239"/>
                  </a:cubicBezTo>
                  <a:cubicBezTo>
                    <a:pt x="85" y="394"/>
                    <a:pt x="0" y="599"/>
                    <a:pt x="0" y="817"/>
                  </a:cubicBezTo>
                  <a:cubicBezTo>
                    <a:pt x="0" y="1036"/>
                    <a:pt x="85" y="1241"/>
                    <a:pt x="240" y="1395"/>
                  </a:cubicBezTo>
                  <a:cubicBezTo>
                    <a:pt x="394" y="1550"/>
                    <a:pt x="599" y="1635"/>
                    <a:pt x="818" y="1635"/>
                  </a:cubicBezTo>
                  <a:close/>
                  <a:moveTo>
                    <a:pt x="2009" y="1888"/>
                  </a:moveTo>
                  <a:cubicBezTo>
                    <a:pt x="2009" y="1920"/>
                    <a:pt x="1996" y="1950"/>
                    <a:pt x="1973" y="1973"/>
                  </a:cubicBezTo>
                  <a:cubicBezTo>
                    <a:pt x="1950" y="1996"/>
                    <a:pt x="1920" y="2008"/>
                    <a:pt x="1888" y="2008"/>
                  </a:cubicBezTo>
                  <a:cubicBezTo>
                    <a:pt x="1856" y="2008"/>
                    <a:pt x="1826" y="1996"/>
                    <a:pt x="1803" y="1973"/>
                  </a:cubicBezTo>
                  <a:cubicBezTo>
                    <a:pt x="1444" y="1614"/>
                    <a:pt x="1444" y="1614"/>
                    <a:pt x="1444" y="1614"/>
                  </a:cubicBezTo>
                  <a:cubicBezTo>
                    <a:pt x="1614" y="1444"/>
                    <a:pt x="1614" y="1444"/>
                    <a:pt x="1614" y="1444"/>
                  </a:cubicBezTo>
                  <a:cubicBezTo>
                    <a:pt x="1973" y="1802"/>
                    <a:pt x="1973" y="1802"/>
                    <a:pt x="1973" y="1802"/>
                  </a:cubicBezTo>
                  <a:cubicBezTo>
                    <a:pt x="1996" y="1825"/>
                    <a:pt x="2009" y="1855"/>
                    <a:pt x="2009" y="1888"/>
                  </a:cubicBezTo>
                  <a:close/>
                  <a:moveTo>
                    <a:pt x="1392" y="1459"/>
                  </a:moveTo>
                  <a:cubicBezTo>
                    <a:pt x="1361" y="1427"/>
                    <a:pt x="1361" y="1427"/>
                    <a:pt x="1361" y="1427"/>
                  </a:cubicBezTo>
                  <a:cubicBezTo>
                    <a:pt x="1361" y="1427"/>
                    <a:pt x="1362" y="1427"/>
                    <a:pt x="1362" y="1427"/>
                  </a:cubicBezTo>
                  <a:cubicBezTo>
                    <a:pt x="1367" y="1422"/>
                    <a:pt x="1372" y="1418"/>
                    <a:pt x="1377" y="1413"/>
                  </a:cubicBezTo>
                  <a:cubicBezTo>
                    <a:pt x="1378" y="1412"/>
                    <a:pt x="1379" y="1411"/>
                    <a:pt x="1380" y="1410"/>
                  </a:cubicBezTo>
                  <a:cubicBezTo>
                    <a:pt x="1385" y="1405"/>
                    <a:pt x="1391" y="1400"/>
                    <a:pt x="1396" y="1395"/>
                  </a:cubicBezTo>
                  <a:cubicBezTo>
                    <a:pt x="1401" y="1390"/>
                    <a:pt x="1406" y="1385"/>
                    <a:pt x="1411" y="1380"/>
                  </a:cubicBezTo>
                  <a:cubicBezTo>
                    <a:pt x="1411" y="1379"/>
                    <a:pt x="1412" y="1378"/>
                    <a:pt x="1413" y="1377"/>
                  </a:cubicBezTo>
                  <a:cubicBezTo>
                    <a:pt x="1418" y="1372"/>
                    <a:pt x="1423" y="1366"/>
                    <a:pt x="1428" y="1361"/>
                  </a:cubicBezTo>
                  <a:cubicBezTo>
                    <a:pt x="1428" y="1361"/>
                    <a:pt x="1428" y="1361"/>
                    <a:pt x="1428" y="1361"/>
                  </a:cubicBezTo>
                  <a:cubicBezTo>
                    <a:pt x="1459" y="1392"/>
                    <a:pt x="1459" y="1392"/>
                    <a:pt x="1459" y="1392"/>
                  </a:cubicBezTo>
                  <a:lnTo>
                    <a:pt x="1392" y="1459"/>
                  </a:lnTo>
                  <a:close/>
                  <a:moveTo>
                    <a:pt x="331" y="331"/>
                  </a:moveTo>
                  <a:cubicBezTo>
                    <a:pt x="461" y="201"/>
                    <a:pt x="634" y="129"/>
                    <a:pt x="818" y="129"/>
                  </a:cubicBezTo>
                  <a:cubicBezTo>
                    <a:pt x="1001" y="129"/>
                    <a:pt x="1174" y="201"/>
                    <a:pt x="1304" y="331"/>
                  </a:cubicBezTo>
                  <a:cubicBezTo>
                    <a:pt x="1421" y="448"/>
                    <a:pt x="1492" y="604"/>
                    <a:pt x="1504" y="769"/>
                  </a:cubicBezTo>
                  <a:cubicBezTo>
                    <a:pt x="1515" y="932"/>
                    <a:pt x="1468" y="1095"/>
                    <a:pt x="1371" y="1226"/>
                  </a:cubicBezTo>
                  <a:cubicBezTo>
                    <a:pt x="1371" y="1226"/>
                    <a:pt x="1371" y="1226"/>
                    <a:pt x="1371" y="1226"/>
                  </a:cubicBezTo>
                  <a:cubicBezTo>
                    <a:pt x="1351" y="1253"/>
                    <a:pt x="1328" y="1279"/>
                    <a:pt x="1304" y="1303"/>
                  </a:cubicBezTo>
                  <a:cubicBezTo>
                    <a:pt x="1296" y="1311"/>
                    <a:pt x="1288" y="1319"/>
                    <a:pt x="1280" y="1326"/>
                  </a:cubicBezTo>
                  <a:cubicBezTo>
                    <a:pt x="1263" y="1342"/>
                    <a:pt x="1245" y="1357"/>
                    <a:pt x="1226" y="1370"/>
                  </a:cubicBezTo>
                  <a:cubicBezTo>
                    <a:pt x="1107" y="1458"/>
                    <a:pt x="966" y="1505"/>
                    <a:pt x="818" y="1505"/>
                  </a:cubicBezTo>
                  <a:cubicBezTo>
                    <a:pt x="634" y="1505"/>
                    <a:pt x="461" y="1433"/>
                    <a:pt x="331" y="1303"/>
                  </a:cubicBezTo>
                  <a:cubicBezTo>
                    <a:pt x="63" y="1035"/>
                    <a:pt x="63" y="599"/>
                    <a:pt x="331" y="3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90000" rIns="91440" bIns="90000" numCol="1" anchor="t" anchorCtr="0" compatLnSpc="1">
              <a:prstTxWarp prst="textNoShape">
                <a:avLst/>
              </a:prstTxWarp>
            </a:bodyPr>
            <a:lstStyle/>
            <a:p>
              <a:endParaRPr lang="id-ID" sz="1400" dirty="0">
                <a:solidFill>
                  <a:srgbClr val="FF0000"/>
                </a:solidFill>
                <a:latin typeface="Open Sans Light"/>
              </a:endParaRPr>
            </a:p>
          </p:txBody>
        </p:sp>
        <p:sp>
          <p:nvSpPr>
            <p:cNvPr id="484" name="Freeform 24"/>
            <p:cNvSpPr>
              <a:spLocks noEditPoints="1"/>
            </p:cNvSpPr>
            <p:nvPr/>
          </p:nvSpPr>
          <p:spPr bwMode="auto">
            <a:xfrm>
              <a:off x="4681073" y="4561396"/>
              <a:ext cx="452511" cy="412896"/>
            </a:xfrm>
            <a:custGeom>
              <a:avLst/>
              <a:gdLst>
                <a:gd name="T0" fmla="*/ 577 w 1219"/>
                <a:gd name="T1" fmla="*/ 1111 h 1112"/>
                <a:gd name="T2" fmla="*/ 577 w 1219"/>
                <a:gd name="T3" fmla="*/ 1112 h 1112"/>
                <a:gd name="T4" fmla="*/ 610 w 1219"/>
                <a:gd name="T5" fmla="*/ 1112 h 1112"/>
                <a:gd name="T6" fmla="*/ 940 w 1219"/>
                <a:gd name="T7" fmla="*/ 1003 h 1112"/>
                <a:gd name="T8" fmla="*/ 1002 w 1219"/>
                <a:gd name="T9" fmla="*/ 949 h 1112"/>
                <a:gd name="T10" fmla="*/ 1057 w 1219"/>
                <a:gd name="T11" fmla="*/ 886 h 1112"/>
                <a:gd name="T12" fmla="*/ 1003 w 1219"/>
                <a:gd name="T13" fmla="*/ 163 h 1112"/>
                <a:gd name="T14" fmla="*/ 610 w 1219"/>
                <a:gd name="T15" fmla="*/ 0 h 1112"/>
                <a:gd name="T16" fmla="*/ 217 w 1219"/>
                <a:gd name="T17" fmla="*/ 163 h 1112"/>
                <a:gd name="T18" fmla="*/ 217 w 1219"/>
                <a:gd name="T19" fmla="*/ 949 h 1112"/>
                <a:gd name="T20" fmla="*/ 577 w 1219"/>
                <a:gd name="T21" fmla="*/ 1111 h 1112"/>
                <a:gd name="T22" fmla="*/ 262 w 1219"/>
                <a:gd name="T23" fmla="*/ 209 h 1112"/>
                <a:gd name="T24" fmla="*/ 610 w 1219"/>
                <a:gd name="T25" fmla="*/ 65 h 1112"/>
                <a:gd name="T26" fmla="*/ 957 w 1219"/>
                <a:gd name="T27" fmla="*/ 209 h 1112"/>
                <a:gd name="T28" fmla="*/ 1005 w 1219"/>
                <a:gd name="T29" fmla="*/ 848 h 1112"/>
                <a:gd name="T30" fmla="*/ 957 w 1219"/>
                <a:gd name="T31" fmla="*/ 903 h 1112"/>
                <a:gd name="T32" fmla="*/ 901 w 1219"/>
                <a:gd name="T33" fmla="*/ 951 h 1112"/>
                <a:gd name="T34" fmla="*/ 612 w 1219"/>
                <a:gd name="T35" fmla="*/ 1047 h 1112"/>
                <a:gd name="T36" fmla="*/ 610 w 1219"/>
                <a:gd name="T37" fmla="*/ 1047 h 1112"/>
                <a:gd name="T38" fmla="*/ 262 w 1219"/>
                <a:gd name="T39" fmla="*/ 903 h 1112"/>
                <a:gd name="T40" fmla="*/ 262 w 1219"/>
                <a:gd name="T41" fmla="*/ 2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9" h="1112">
                  <a:moveTo>
                    <a:pt x="577" y="1111"/>
                  </a:moveTo>
                  <a:cubicBezTo>
                    <a:pt x="577" y="1112"/>
                    <a:pt x="577" y="1112"/>
                    <a:pt x="577" y="1112"/>
                  </a:cubicBezTo>
                  <a:cubicBezTo>
                    <a:pt x="610" y="1112"/>
                    <a:pt x="610" y="1112"/>
                    <a:pt x="610" y="1112"/>
                  </a:cubicBezTo>
                  <a:cubicBezTo>
                    <a:pt x="730" y="1112"/>
                    <a:pt x="844" y="1074"/>
                    <a:pt x="940" y="1003"/>
                  </a:cubicBezTo>
                  <a:cubicBezTo>
                    <a:pt x="962" y="987"/>
                    <a:pt x="983" y="969"/>
                    <a:pt x="1002" y="949"/>
                  </a:cubicBezTo>
                  <a:cubicBezTo>
                    <a:pt x="1022" y="930"/>
                    <a:pt x="1040" y="908"/>
                    <a:pt x="1057" y="886"/>
                  </a:cubicBezTo>
                  <a:cubicBezTo>
                    <a:pt x="1219" y="667"/>
                    <a:pt x="1196" y="356"/>
                    <a:pt x="1003" y="163"/>
                  </a:cubicBezTo>
                  <a:cubicBezTo>
                    <a:pt x="898" y="58"/>
                    <a:pt x="758" y="0"/>
                    <a:pt x="610" y="0"/>
                  </a:cubicBezTo>
                  <a:cubicBezTo>
                    <a:pt x="461" y="0"/>
                    <a:pt x="322" y="58"/>
                    <a:pt x="217" y="163"/>
                  </a:cubicBezTo>
                  <a:cubicBezTo>
                    <a:pt x="0" y="380"/>
                    <a:pt x="0" y="732"/>
                    <a:pt x="217" y="949"/>
                  </a:cubicBezTo>
                  <a:cubicBezTo>
                    <a:pt x="314" y="1046"/>
                    <a:pt x="441" y="1103"/>
                    <a:pt x="577" y="1111"/>
                  </a:cubicBezTo>
                  <a:close/>
                  <a:moveTo>
                    <a:pt x="262" y="209"/>
                  </a:moveTo>
                  <a:cubicBezTo>
                    <a:pt x="355" y="116"/>
                    <a:pt x="478" y="65"/>
                    <a:pt x="610" y="65"/>
                  </a:cubicBezTo>
                  <a:cubicBezTo>
                    <a:pt x="741" y="65"/>
                    <a:pt x="864" y="116"/>
                    <a:pt x="957" y="209"/>
                  </a:cubicBezTo>
                  <a:cubicBezTo>
                    <a:pt x="1127" y="380"/>
                    <a:pt x="1148" y="654"/>
                    <a:pt x="1005" y="848"/>
                  </a:cubicBezTo>
                  <a:cubicBezTo>
                    <a:pt x="990" y="867"/>
                    <a:pt x="974" y="886"/>
                    <a:pt x="957" y="903"/>
                  </a:cubicBezTo>
                  <a:cubicBezTo>
                    <a:pt x="939" y="921"/>
                    <a:pt x="921" y="937"/>
                    <a:pt x="901" y="951"/>
                  </a:cubicBezTo>
                  <a:cubicBezTo>
                    <a:pt x="817" y="1013"/>
                    <a:pt x="717" y="1046"/>
                    <a:pt x="612" y="1047"/>
                  </a:cubicBezTo>
                  <a:cubicBezTo>
                    <a:pt x="610" y="1047"/>
                    <a:pt x="610" y="1047"/>
                    <a:pt x="610" y="1047"/>
                  </a:cubicBezTo>
                  <a:cubicBezTo>
                    <a:pt x="478" y="1047"/>
                    <a:pt x="355" y="996"/>
                    <a:pt x="262" y="903"/>
                  </a:cubicBezTo>
                  <a:cubicBezTo>
                    <a:pt x="71" y="712"/>
                    <a:pt x="71" y="400"/>
                    <a:pt x="262" y="2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90000" rIns="91440" bIns="90000" numCol="1" anchor="t" anchorCtr="0" compatLnSpc="1">
              <a:prstTxWarp prst="textNoShape">
                <a:avLst/>
              </a:prstTxWarp>
            </a:bodyPr>
            <a:lstStyle/>
            <a:p>
              <a:endParaRPr lang="id-ID" sz="1400" dirty="0">
                <a:solidFill>
                  <a:srgbClr val="FF0000"/>
                </a:solidFill>
                <a:latin typeface="Open Sans Light"/>
              </a:endParaRPr>
            </a:p>
          </p:txBody>
        </p:sp>
      </p:grpSp>
      <p:sp>
        <p:nvSpPr>
          <p:cNvPr id="487" name="AutoShape 24"/>
          <p:cNvSpPr>
            <a:spLocks/>
          </p:cNvSpPr>
          <p:nvPr/>
        </p:nvSpPr>
        <p:spPr bwMode="auto">
          <a:xfrm>
            <a:off x="10858655" y="1510712"/>
            <a:ext cx="952345" cy="793621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8" name="AutoShape 118"/>
          <p:cNvSpPr>
            <a:spLocks/>
          </p:cNvSpPr>
          <p:nvPr/>
        </p:nvSpPr>
        <p:spPr bwMode="auto">
          <a:xfrm>
            <a:off x="7620519" y="1017469"/>
            <a:ext cx="793621" cy="793621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9" name="AutoShape 134"/>
          <p:cNvSpPr>
            <a:spLocks/>
          </p:cNvSpPr>
          <p:nvPr/>
        </p:nvSpPr>
        <p:spPr bwMode="auto">
          <a:xfrm>
            <a:off x="4603877" y="2855701"/>
            <a:ext cx="793621" cy="7936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0" name="AutoShape 82"/>
          <p:cNvSpPr>
            <a:spLocks/>
          </p:cNvSpPr>
          <p:nvPr/>
        </p:nvSpPr>
        <p:spPr bwMode="auto">
          <a:xfrm>
            <a:off x="7740260" y="5252554"/>
            <a:ext cx="641740" cy="585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494" name="Straight Connector 82"/>
          <p:cNvCxnSpPr/>
          <p:nvPr/>
        </p:nvCxnSpPr>
        <p:spPr>
          <a:xfrm flipH="1">
            <a:off x="6553763" y="4121344"/>
            <a:ext cx="676455" cy="638335"/>
          </a:xfrm>
          <a:prstGeom prst="line">
            <a:avLst/>
          </a:prstGeom>
          <a:solidFill>
            <a:srgbClr val="FF0000"/>
          </a:solidFill>
          <a:ln w="19050" cap="rnd">
            <a:solidFill>
              <a:schemeClr val="accent4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83"/>
          <p:cNvCxnSpPr/>
          <p:nvPr/>
        </p:nvCxnSpPr>
        <p:spPr>
          <a:xfrm flipH="1" flipV="1">
            <a:off x="5351377" y="4759679"/>
            <a:ext cx="1189863" cy="10626"/>
          </a:xfrm>
          <a:prstGeom prst="line">
            <a:avLst/>
          </a:prstGeom>
          <a:solidFill>
            <a:srgbClr val="FF0000"/>
          </a:solidFill>
          <a:ln w="19050" cap="rnd">
            <a:solidFill>
              <a:schemeClr val="accent4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Rectangle 193"/>
          <p:cNvSpPr/>
          <p:nvPr/>
        </p:nvSpPr>
        <p:spPr>
          <a:xfrm>
            <a:off x="4721359" y="4542017"/>
            <a:ext cx="1830723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accent4">
                    <a:lumMod val="75000"/>
                  </a:schemeClr>
                </a:solidFill>
              </a:rPr>
              <a:t>Know Your Customer</a:t>
            </a:r>
          </a:p>
        </p:txBody>
      </p:sp>
      <p:cxnSp>
        <p:nvCxnSpPr>
          <p:cNvPr id="501" name="Straight Connector 85"/>
          <p:cNvCxnSpPr/>
          <p:nvPr/>
        </p:nvCxnSpPr>
        <p:spPr>
          <a:xfrm>
            <a:off x="8036538" y="4174395"/>
            <a:ext cx="0" cy="536899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Rectangle 181"/>
          <p:cNvSpPr/>
          <p:nvPr/>
        </p:nvSpPr>
        <p:spPr>
          <a:xfrm>
            <a:off x="7619784" y="4788581"/>
            <a:ext cx="795089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/>
                </a:solidFill>
              </a:rPr>
              <a:t>Физ. лица</a:t>
            </a:r>
          </a:p>
          <a:p>
            <a:pPr algn="ctr"/>
            <a:r>
              <a:rPr lang="ru-RU" sz="1100" b="1" dirty="0">
                <a:solidFill>
                  <a:schemeClr val="accent6"/>
                </a:solidFill>
              </a:rPr>
              <a:t>Потребители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507" name="Rectangle 181"/>
          <p:cNvSpPr/>
          <p:nvPr/>
        </p:nvSpPr>
        <p:spPr>
          <a:xfrm>
            <a:off x="9268835" y="1637959"/>
            <a:ext cx="1561325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100" b="1" dirty="0">
                <a:solidFill>
                  <a:schemeClr val="accent4">
                    <a:lumMod val="75000"/>
                  </a:schemeClr>
                </a:solidFill>
              </a:rPr>
              <a:t>Системы идентификации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10" name="Straight Connector 87"/>
          <p:cNvCxnSpPr/>
          <p:nvPr/>
        </p:nvCxnSpPr>
        <p:spPr>
          <a:xfrm flipH="1" flipV="1">
            <a:off x="5416001" y="3412745"/>
            <a:ext cx="1814220" cy="6621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Rectangle 184"/>
          <p:cNvSpPr/>
          <p:nvPr/>
        </p:nvSpPr>
        <p:spPr>
          <a:xfrm>
            <a:off x="6001616" y="3185423"/>
            <a:ext cx="961802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/>
                </a:solidFill>
              </a:rPr>
              <a:t>Производители</a:t>
            </a:r>
          </a:p>
        </p:txBody>
      </p:sp>
      <p:cxnSp>
        <p:nvCxnSpPr>
          <p:cNvPr id="512" name="Straight Connector 85"/>
          <p:cNvCxnSpPr/>
          <p:nvPr/>
        </p:nvCxnSpPr>
        <p:spPr>
          <a:xfrm>
            <a:off x="8028139" y="2185592"/>
            <a:ext cx="0" cy="447306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Rectangle 181"/>
          <p:cNvSpPr/>
          <p:nvPr/>
        </p:nvSpPr>
        <p:spPr>
          <a:xfrm>
            <a:off x="7570626" y="1907522"/>
            <a:ext cx="905697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/>
                </a:solidFill>
              </a:rPr>
              <a:t>Супермаркеты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57756" y="1493858"/>
            <a:ext cx="2750020" cy="1139039"/>
            <a:chOff x="4557756" y="1493858"/>
            <a:chExt cx="2750020" cy="1139039"/>
          </a:xfrm>
        </p:grpSpPr>
        <p:sp>
          <p:nvSpPr>
            <p:cNvPr id="491" name="AutoShape 31"/>
            <p:cNvSpPr>
              <a:spLocks/>
            </p:cNvSpPr>
            <p:nvPr/>
          </p:nvSpPr>
          <p:spPr bwMode="auto">
            <a:xfrm>
              <a:off x="4557756" y="1493858"/>
              <a:ext cx="793621" cy="793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276" y="7975"/>
                  </a:moveTo>
                  <a:cubicBezTo>
                    <a:pt x="3988" y="7975"/>
                    <a:pt x="3706" y="8031"/>
                    <a:pt x="3434" y="8148"/>
                  </a:cubicBezTo>
                  <a:cubicBezTo>
                    <a:pt x="3160" y="8266"/>
                    <a:pt x="2903" y="8427"/>
                    <a:pt x="2666" y="8627"/>
                  </a:cubicBezTo>
                  <a:cubicBezTo>
                    <a:pt x="2428" y="8830"/>
                    <a:pt x="2220" y="9071"/>
                    <a:pt x="2044" y="9344"/>
                  </a:cubicBezTo>
                  <a:cubicBezTo>
                    <a:pt x="1867" y="9620"/>
                    <a:pt x="1730" y="9926"/>
                    <a:pt x="1628" y="10252"/>
                  </a:cubicBezTo>
                  <a:lnTo>
                    <a:pt x="0" y="16271"/>
                  </a:lnTo>
                  <a:lnTo>
                    <a:pt x="0" y="1618"/>
                  </a:lnTo>
                  <a:cubicBezTo>
                    <a:pt x="0" y="1177"/>
                    <a:pt x="132" y="796"/>
                    <a:pt x="399" y="478"/>
                  </a:cubicBezTo>
                  <a:cubicBezTo>
                    <a:pt x="663" y="161"/>
                    <a:pt x="981" y="0"/>
                    <a:pt x="1348" y="0"/>
                  </a:cubicBezTo>
                  <a:lnTo>
                    <a:pt x="9459" y="0"/>
                  </a:lnTo>
                  <a:cubicBezTo>
                    <a:pt x="9824" y="0"/>
                    <a:pt x="10140" y="161"/>
                    <a:pt x="10407" y="478"/>
                  </a:cubicBezTo>
                  <a:cubicBezTo>
                    <a:pt x="10673" y="796"/>
                    <a:pt x="10806" y="1177"/>
                    <a:pt x="10806" y="1618"/>
                  </a:cubicBezTo>
                  <a:cubicBezTo>
                    <a:pt x="10806" y="2059"/>
                    <a:pt x="10938" y="2438"/>
                    <a:pt x="11197" y="2749"/>
                  </a:cubicBezTo>
                  <a:cubicBezTo>
                    <a:pt x="11459" y="3063"/>
                    <a:pt x="11773" y="3222"/>
                    <a:pt x="12142" y="3222"/>
                  </a:cubicBezTo>
                  <a:lnTo>
                    <a:pt x="17332" y="3222"/>
                  </a:lnTo>
                  <a:cubicBezTo>
                    <a:pt x="17700" y="3222"/>
                    <a:pt x="18015" y="3384"/>
                    <a:pt x="18277" y="3713"/>
                  </a:cubicBezTo>
                  <a:cubicBezTo>
                    <a:pt x="18539" y="4042"/>
                    <a:pt x="18669" y="4426"/>
                    <a:pt x="18669" y="4867"/>
                  </a:cubicBezTo>
                  <a:lnTo>
                    <a:pt x="18669" y="7975"/>
                  </a:lnTo>
                  <a:lnTo>
                    <a:pt x="4276" y="7975"/>
                  </a:lnTo>
                  <a:close/>
                  <a:moveTo>
                    <a:pt x="21599" y="10140"/>
                  </a:moveTo>
                  <a:lnTo>
                    <a:pt x="18552" y="20800"/>
                  </a:lnTo>
                  <a:cubicBezTo>
                    <a:pt x="18505" y="21015"/>
                    <a:pt x="18385" y="21203"/>
                    <a:pt x="18194" y="21362"/>
                  </a:cubicBezTo>
                  <a:cubicBezTo>
                    <a:pt x="18003" y="21520"/>
                    <a:pt x="17817" y="21599"/>
                    <a:pt x="17638" y="21599"/>
                  </a:cubicBezTo>
                  <a:lnTo>
                    <a:pt x="504" y="21599"/>
                  </a:lnTo>
                  <a:lnTo>
                    <a:pt x="3388" y="10913"/>
                  </a:lnTo>
                  <a:cubicBezTo>
                    <a:pt x="3434" y="10698"/>
                    <a:pt x="3552" y="10516"/>
                    <a:pt x="3745" y="10363"/>
                  </a:cubicBezTo>
                  <a:cubicBezTo>
                    <a:pt x="3936" y="10213"/>
                    <a:pt x="4120" y="10140"/>
                    <a:pt x="4301" y="10140"/>
                  </a:cubicBezTo>
                  <a:lnTo>
                    <a:pt x="21599" y="1014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528">
                <a:defRPr/>
              </a:pPr>
              <a:endParaRPr lang="es-ES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cxnSp>
          <p:nvCxnSpPr>
            <p:cNvPr id="515" name="Straight Connector 69"/>
            <p:cNvCxnSpPr/>
            <p:nvPr/>
          </p:nvCxnSpPr>
          <p:spPr>
            <a:xfrm flipH="1" flipV="1">
              <a:off x="6675046" y="1863542"/>
              <a:ext cx="632730" cy="769355"/>
            </a:xfrm>
            <a:prstGeom prst="line">
              <a:avLst/>
            </a:prstGeom>
            <a:solidFill>
              <a:srgbClr val="00B050"/>
            </a:solidFill>
            <a:ln w="19050" cap="rnd">
              <a:solidFill>
                <a:schemeClr val="accent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72"/>
            <p:cNvCxnSpPr/>
            <p:nvPr/>
          </p:nvCxnSpPr>
          <p:spPr>
            <a:xfrm flipH="1">
              <a:off x="5363901" y="1876351"/>
              <a:ext cx="1311146" cy="0"/>
            </a:xfrm>
            <a:prstGeom prst="line">
              <a:avLst/>
            </a:prstGeom>
            <a:solidFill>
              <a:srgbClr val="00B050"/>
            </a:solidFill>
            <a:ln w="19050" cap="rnd">
              <a:solidFill>
                <a:schemeClr val="accent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" name="Rectangle 190"/>
            <p:cNvSpPr/>
            <p:nvPr/>
          </p:nvSpPr>
          <p:spPr>
            <a:xfrm>
              <a:off x="5502946" y="1646627"/>
              <a:ext cx="1065997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</a:rPr>
                <a:t>Смарт-контракты</a:t>
              </a:r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519" name="Straight Connector 75"/>
          <p:cNvCxnSpPr/>
          <p:nvPr/>
        </p:nvCxnSpPr>
        <p:spPr>
          <a:xfrm flipV="1">
            <a:off x="8778407" y="1889555"/>
            <a:ext cx="400416" cy="779698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76"/>
          <p:cNvCxnSpPr/>
          <p:nvPr/>
        </p:nvCxnSpPr>
        <p:spPr>
          <a:xfrm flipV="1">
            <a:off x="9178823" y="1883418"/>
            <a:ext cx="1625965" cy="6136"/>
          </a:xfrm>
          <a:prstGeom prst="line">
            <a:avLst/>
          </a:prstGeom>
          <a:ln w="19050" cap="rnd">
            <a:solidFill>
              <a:schemeClr val="accent4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8775661" y="4163214"/>
            <a:ext cx="2981472" cy="1178855"/>
            <a:chOff x="8775661" y="4163214"/>
            <a:chExt cx="2981472" cy="1178855"/>
          </a:xfrm>
        </p:grpSpPr>
        <p:sp>
          <p:nvSpPr>
            <p:cNvPr id="486" name="AutoShape 75"/>
            <p:cNvSpPr>
              <a:spLocks/>
            </p:cNvSpPr>
            <p:nvPr/>
          </p:nvSpPr>
          <p:spPr bwMode="auto">
            <a:xfrm>
              <a:off x="10804788" y="4548448"/>
              <a:ext cx="952345" cy="793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5" y="0"/>
                  </a:moveTo>
                  <a:cubicBezTo>
                    <a:pt x="20300" y="0"/>
                    <a:pt x="20721" y="211"/>
                    <a:pt x="21073" y="631"/>
                  </a:cubicBezTo>
                  <a:cubicBezTo>
                    <a:pt x="21423" y="1054"/>
                    <a:pt x="21599" y="1565"/>
                    <a:pt x="21599" y="2165"/>
                  </a:cubicBezTo>
                  <a:lnTo>
                    <a:pt x="21599" y="19432"/>
                  </a:lnTo>
                  <a:cubicBezTo>
                    <a:pt x="21599" y="20022"/>
                    <a:pt x="21423" y="20533"/>
                    <a:pt x="21073" y="20956"/>
                  </a:cubicBezTo>
                  <a:cubicBezTo>
                    <a:pt x="20721" y="21385"/>
                    <a:pt x="20300" y="21599"/>
                    <a:pt x="19805" y="21599"/>
                  </a:cubicBezTo>
                  <a:lnTo>
                    <a:pt x="1804" y="21599"/>
                  </a:lnTo>
                  <a:cubicBezTo>
                    <a:pt x="1312" y="21599"/>
                    <a:pt x="888" y="21388"/>
                    <a:pt x="533" y="20965"/>
                  </a:cubicBezTo>
                  <a:cubicBezTo>
                    <a:pt x="176" y="20545"/>
                    <a:pt x="0" y="20034"/>
                    <a:pt x="0" y="19432"/>
                  </a:cubicBezTo>
                  <a:lnTo>
                    <a:pt x="0" y="2165"/>
                  </a:lnTo>
                  <a:cubicBezTo>
                    <a:pt x="0" y="1574"/>
                    <a:pt x="176" y="1066"/>
                    <a:pt x="526" y="637"/>
                  </a:cubicBezTo>
                  <a:cubicBezTo>
                    <a:pt x="878" y="211"/>
                    <a:pt x="1304" y="0"/>
                    <a:pt x="1804" y="0"/>
                  </a:cubicBezTo>
                  <a:lnTo>
                    <a:pt x="19805" y="0"/>
                  </a:lnTo>
                  <a:close/>
                  <a:moveTo>
                    <a:pt x="19805" y="2165"/>
                  </a:moveTo>
                  <a:lnTo>
                    <a:pt x="1804" y="2165"/>
                  </a:lnTo>
                  <a:lnTo>
                    <a:pt x="1804" y="5930"/>
                  </a:lnTo>
                  <a:lnTo>
                    <a:pt x="19805" y="5930"/>
                  </a:lnTo>
                  <a:lnTo>
                    <a:pt x="19805" y="2165"/>
                  </a:lnTo>
                  <a:close/>
                  <a:moveTo>
                    <a:pt x="19805" y="11347"/>
                  </a:moveTo>
                  <a:lnTo>
                    <a:pt x="1804" y="11347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11347"/>
                  </a:lnTo>
                  <a:close/>
                  <a:moveTo>
                    <a:pt x="6646" y="18083"/>
                  </a:moveTo>
                  <a:lnTo>
                    <a:pt x="3047" y="18083"/>
                  </a:lnTo>
                  <a:lnTo>
                    <a:pt x="3047" y="16465"/>
                  </a:lnTo>
                  <a:lnTo>
                    <a:pt x="6646" y="16465"/>
                  </a:lnTo>
                  <a:lnTo>
                    <a:pt x="6646" y="18083"/>
                  </a:lnTo>
                  <a:close/>
                  <a:moveTo>
                    <a:pt x="13149" y="18083"/>
                  </a:moveTo>
                  <a:lnTo>
                    <a:pt x="7922" y="18083"/>
                  </a:lnTo>
                  <a:lnTo>
                    <a:pt x="7922" y="16465"/>
                  </a:lnTo>
                  <a:lnTo>
                    <a:pt x="13149" y="16465"/>
                  </a:lnTo>
                  <a:lnTo>
                    <a:pt x="13149" y="1808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528">
                <a:defRPr/>
              </a:pPr>
              <a:endParaRPr lang="es-ES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cxnSp>
          <p:nvCxnSpPr>
            <p:cNvPr id="505" name="Straight Connector 85"/>
            <p:cNvCxnSpPr/>
            <p:nvPr/>
          </p:nvCxnSpPr>
          <p:spPr>
            <a:xfrm>
              <a:off x="8775661" y="4163214"/>
              <a:ext cx="329437" cy="586529"/>
            </a:xfrm>
            <a:prstGeom prst="line">
              <a:avLst/>
            </a:prstGeom>
            <a:solidFill>
              <a:srgbClr val="00B050"/>
            </a:solidFill>
            <a:ln w="19050" cap="rnd">
              <a:solidFill>
                <a:schemeClr val="accent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86"/>
            <p:cNvCxnSpPr/>
            <p:nvPr/>
          </p:nvCxnSpPr>
          <p:spPr>
            <a:xfrm flipV="1">
              <a:off x="9093826" y="4738426"/>
              <a:ext cx="1630443" cy="11317"/>
            </a:xfrm>
            <a:prstGeom prst="line">
              <a:avLst/>
            </a:prstGeom>
            <a:solidFill>
              <a:srgbClr val="00B050"/>
            </a:solidFill>
            <a:ln w="19050" cap="rnd">
              <a:solidFill>
                <a:schemeClr val="accent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Rectangle 193"/>
            <p:cNvSpPr/>
            <p:nvPr/>
          </p:nvSpPr>
          <p:spPr>
            <a:xfrm>
              <a:off x="8842858" y="4548448"/>
              <a:ext cx="1830723" cy="1692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</a:rPr>
                <a:t>Платежные системы</a:t>
              </a:r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842858" y="2855701"/>
            <a:ext cx="2815742" cy="793621"/>
            <a:chOff x="8842858" y="2855701"/>
            <a:chExt cx="2815742" cy="793621"/>
          </a:xfrm>
        </p:grpSpPr>
        <p:sp>
          <p:nvSpPr>
            <p:cNvPr id="492" name="AutoShape 52"/>
            <p:cNvSpPr>
              <a:spLocks/>
            </p:cNvSpPr>
            <p:nvPr/>
          </p:nvSpPr>
          <p:spPr bwMode="auto">
            <a:xfrm>
              <a:off x="10864979" y="2855701"/>
              <a:ext cx="793621" cy="793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599" y="14810"/>
                    <a:pt x="21599" y="15115"/>
                  </a:cubicBezTo>
                  <a:lnTo>
                    <a:pt x="21599" y="20504"/>
                  </a:lnTo>
                  <a:cubicBezTo>
                    <a:pt x="21599" y="20815"/>
                    <a:pt x="21511" y="21071"/>
                    <a:pt x="21335" y="21285"/>
                  </a:cubicBezTo>
                  <a:cubicBezTo>
                    <a:pt x="21161" y="21494"/>
                    <a:pt x="20951" y="21599"/>
                    <a:pt x="20708" y="21599"/>
                  </a:cubicBezTo>
                  <a:lnTo>
                    <a:pt x="16197" y="21599"/>
                  </a:lnTo>
                  <a:cubicBezTo>
                    <a:pt x="15940" y="21599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1" y="20815"/>
                    <a:pt x="7651" y="20504"/>
                  </a:cubicBezTo>
                  <a:lnTo>
                    <a:pt x="7651" y="15115"/>
                  </a:lnTo>
                  <a:cubicBezTo>
                    <a:pt x="7651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599"/>
                    <a:pt x="5402" y="21599"/>
                  </a:cubicBezTo>
                  <a:lnTo>
                    <a:pt x="913" y="21599"/>
                  </a:lnTo>
                  <a:cubicBezTo>
                    <a:pt x="658" y="21599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8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8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defTabSz="342528">
                <a:defRPr/>
              </a:pPr>
              <a:endParaRPr lang="es-ES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842858" y="3202065"/>
              <a:ext cx="1881411" cy="338554"/>
              <a:chOff x="8842858" y="3202065"/>
              <a:chExt cx="1881411" cy="338554"/>
            </a:xfrm>
          </p:grpSpPr>
          <p:sp>
            <p:nvSpPr>
              <p:cNvPr id="509" name="Rectangle 91"/>
              <p:cNvSpPr/>
              <p:nvPr/>
            </p:nvSpPr>
            <p:spPr>
              <a:xfrm>
                <a:off x="9503862" y="3202065"/>
                <a:ext cx="309379" cy="3385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accent6"/>
                    </a:solidFill>
                  </a:rPr>
                  <a:t>Боты</a:t>
                </a:r>
              </a:p>
              <a:p>
                <a:pPr algn="ctr"/>
                <a:endParaRPr lang="en-US" sz="1100" b="1" strike="sngStrike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508" name="Straight Connector 93"/>
              <p:cNvCxnSpPr/>
              <p:nvPr/>
            </p:nvCxnSpPr>
            <p:spPr>
              <a:xfrm flipH="1">
                <a:off x="8842858" y="3412745"/>
                <a:ext cx="1881411" cy="662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184"/>
          <p:cNvSpPr/>
          <p:nvPr/>
        </p:nvSpPr>
        <p:spPr>
          <a:xfrm>
            <a:off x="6168330" y="3446903"/>
            <a:ext cx="613950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sz="1100" b="1" dirty="0">
                <a:solidFill>
                  <a:schemeClr val="accent6"/>
                </a:solidFill>
              </a:rPr>
              <a:t>Продукты</a:t>
            </a:r>
            <a:endParaRPr lang="en-US" sz="1100" b="1" dirty="0">
              <a:solidFill>
                <a:schemeClr val="accent6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77805" y="951346"/>
            <a:ext cx="3555993" cy="1137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Как могут выглядеть платформы?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330205" y="2112613"/>
            <a:ext cx="3403593" cy="1433413"/>
            <a:chOff x="330205" y="2112613"/>
            <a:chExt cx="3403593" cy="143341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87405" y="2856346"/>
              <a:ext cx="2946393" cy="68968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Смарт-контракты и бизнес-правила</a:t>
              </a: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30205" y="3225155"/>
              <a:ext cx="379200" cy="0"/>
            </a:xfrm>
            <a:prstGeom prst="line">
              <a:avLst/>
            </a:prstGeom>
            <a:solidFill>
              <a:schemeClr val="accent2"/>
            </a:solidFill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330205" y="2112613"/>
              <a:ext cx="6" cy="1112542"/>
            </a:xfrm>
            <a:prstGeom prst="line">
              <a:avLst/>
            </a:prstGeom>
            <a:solidFill>
              <a:schemeClr val="accent2"/>
            </a:solidFill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330205" y="2112614"/>
            <a:ext cx="3403593" cy="2193142"/>
            <a:chOff x="304800" y="2008333"/>
            <a:chExt cx="3403593" cy="2193142"/>
          </a:xfrm>
          <a:solidFill>
            <a:schemeClr val="accent2"/>
          </a:solidFill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762000" y="3508396"/>
              <a:ext cx="2946393" cy="69307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Стандартизированные интерфейсы взаимодействия с поставщиками услуг и супермаркетами</a:t>
              </a: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04800" y="3879174"/>
              <a:ext cx="379200" cy="0"/>
            </a:xfrm>
            <a:prstGeom prst="line">
              <a:avLst/>
            </a:prstGeom>
            <a:grpFill/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V="1">
              <a:off x="304806" y="2008333"/>
              <a:ext cx="0" cy="1870841"/>
            </a:xfrm>
            <a:prstGeom prst="line">
              <a:avLst/>
            </a:prstGeom>
            <a:grpFill/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>
            <a:off x="330205" y="2112612"/>
            <a:ext cx="3403593" cy="694877"/>
            <a:chOff x="330205" y="2112612"/>
            <a:chExt cx="3403593" cy="69487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30205" y="2112612"/>
              <a:ext cx="3403593" cy="694877"/>
              <a:chOff x="304800" y="1999466"/>
              <a:chExt cx="3403593" cy="694877"/>
            </a:xfrm>
            <a:solidFill>
              <a:schemeClr val="accent2"/>
            </a:solidFill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762000" y="2044520"/>
                <a:ext cx="2946393" cy="649823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/>
                  <a:t>Доверенная среда</a:t>
                </a:r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 flipH="1">
                <a:off x="304800" y="1999466"/>
                <a:ext cx="1" cy="372253"/>
              </a:xfrm>
              <a:prstGeom prst="line">
                <a:avLst/>
              </a:prstGeom>
              <a:grpFill/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304800" y="2362200"/>
                <a:ext cx="379200" cy="0"/>
              </a:xfrm>
              <a:prstGeom prst="line">
                <a:avLst/>
              </a:prstGeom>
              <a:grpFill/>
              <a:ln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330211" y="2112613"/>
              <a:ext cx="0" cy="372252"/>
            </a:xfrm>
            <a:prstGeom prst="line">
              <a:avLst/>
            </a:prstGeom>
            <a:solidFill>
              <a:schemeClr val="accent2"/>
            </a:solidFill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330205" y="2112615"/>
            <a:ext cx="3403595" cy="2992785"/>
            <a:chOff x="330205" y="2112615"/>
            <a:chExt cx="3403595" cy="2992785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787407" y="4376739"/>
              <a:ext cx="2946393" cy="72866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Боты – финансовые консультанты клиентов</a:t>
              </a: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30207" y="4761346"/>
              <a:ext cx="379200" cy="0"/>
            </a:xfrm>
            <a:prstGeom prst="line">
              <a:avLst/>
            </a:prstGeom>
            <a:solidFill>
              <a:schemeClr val="accent2"/>
            </a:solidFill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330205" y="2112615"/>
              <a:ext cx="0" cy="2648731"/>
            </a:xfrm>
            <a:prstGeom prst="line">
              <a:avLst/>
            </a:prstGeom>
            <a:solidFill>
              <a:schemeClr val="accent2"/>
            </a:solidFill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Группа 98"/>
          <p:cNvGrpSpPr/>
          <p:nvPr/>
        </p:nvGrpSpPr>
        <p:grpSpPr>
          <a:xfrm>
            <a:off x="330211" y="2112612"/>
            <a:ext cx="3403595" cy="3796910"/>
            <a:chOff x="330205" y="2112615"/>
            <a:chExt cx="3403595" cy="379691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787407" y="5180864"/>
              <a:ext cx="2946393" cy="72866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/>
                <a:t>Доставка информации</a:t>
              </a:r>
              <a:endParaRPr lang="ru-RU" sz="1400" dirty="0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30207" y="5544040"/>
              <a:ext cx="379200" cy="0"/>
            </a:xfrm>
            <a:prstGeom prst="line">
              <a:avLst/>
            </a:prstGeom>
            <a:solidFill>
              <a:schemeClr val="accent2"/>
            </a:solidFill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 flipV="1">
              <a:off x="330205" y="2112615"/>
              <a:ext cx="6" cy="3431425"/>
            </a:xfrm>
            <a:prstGeom prst="line">
              <a:avLst/>
            </a:prstGeom>
            <a:solidFill>
              <a:schemeClr val="accent2"/>
            </a:solidFill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52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76" grpId="0"/>
      <p:bldP spid="481" grpId="0" animBg="1"/>
      <p:bldP spid="480" grpId="0" animBg="1"/>
      <p:bldP spid="487" grpId="0" animBg="1"/>
      <p:bldP spid="488" grpId="0" animBg="1"/>
      <p:bldP spid="489" grpId="0" animBg="1"/>
      <p:bldP spid="490" grpId="0" animBg="1"/>
      <p:bldP spid="499" grpId="0"/>
      <p:bldP spid="503" grpId="0"/>
      <p:bldP spid="507" grpId="0"/>
      <p:bldP spid="511" grpId="0"/>
      <p:bldP spid="513" grpId="0"/>
      <p:bldP spid="71" grpId="0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42697"/>
            <a:ext cx="9067800" cy="69170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Воплощение </a:t>
            </a:r>
            <a:r>
              <a:rPr lang="en-US" sz="2400" dirty="0">
                <a:latin typeface="Arial Narrow" panose="020B0606020202030204" pitchFamily="34" charset="0"/>
              </a:rPr>
              <a:t>Plug &amp; Play</a:t>
            </a:r>
            <a:r>
              <a:rPr lang="ru-RU" sz="2400" dirty="0">
                <a:latin typeface="Arial Narrow" panose="020B0606020202030204" pitchFamily="34" charset="0"/>
              </a:rPr>
              <a:t>: платформа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Arial Narrow" panose="020B0606020202030204" pitchFamily="34" charset="0"/>
              </a:rPr>
              <a:pPr/>
              <a:t>6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684000" y="0"/>
            <a:ext cx="9072000" cy="65664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и конкуренция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7" name="Прямоугольник с двумя вырезанными противолежащими углами 413"/>
          <p:cNvSpPr/>
          <p:nvPr/>
        </p:nvSpPr>
        <p:spPr>
          <a:xfrm>
            <a:off x="10582260" y="4541319"/>
            <a:ext cx="1442111" cy="462096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KYC</a:t>
            </a: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БКИ, рейтинговые агентства</a:t>
            </a:r>
          </a:p>
        </p:txBody>
      </p:sp>
      <p:sp>
        <p:nvSpPr>
          <p:cNvPr id="188" name="Oval 24"/>
          <p:cNvSpPr/>
          <p:nvPr/>
        </p:nvSpPr>
        <p:spPr>
          <a:xfrm>
            <a:off x="7322561" y="1550468"/>
            <a:ext cx="3022085" cy="30220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Арка 191"/>
          <p:cNvSpPr/>
          <p:nvPr/>
        </p:nvSpPr>
        <p:spPr>
          <a:xfrm>
            <a:off x="6779200" y="1021770"/>
            <a:ext cx="3991434" cy="4048454"/>
          </a:xfrm>
          <a:prstGeom prst="blockArc">
            <a:avLst>
              <a:gd name="adj1" fmla="val 10201081"/>
              <a:gd name="adj2" fmla="val 14850583"/>
              <a:gd name="adj3" fmla="val 140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3" name="Oval 24"/>
          <p:cNvSpPr/>
          <p:nvPr/>
        </p:nvSpPr>
        <p:spPr>
          <a:xfrm>
            <a:off x="7237030" y="1458449"/>
            <a:ext cx="3193147" cy="31931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7322561" y="1539467"/>
            <a:ext cx="3022085" cy="3050596"/>
          </a:xfrm>
          <a:prstGeom prst="blockArc">
            <a:avLst>
              <a:gd name="adj1" fmla="val 3188319"/>
              <a:gd name="adj2" fmla="val 18863157"/>
              <a:gd name="adj3" fmla="val 177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1" name="Арка 190"/>
          <p:cNvSpPr/>
          <p:nvPr/>
        </p:nvSpPr>
        <p:spPr>
          <a:xfrm>
            <a:off x="7322561" y="1539467"/>
            <a:ext cx="3022085" cy="3050596"/>
          </a:xfrm>
          <a:prstGeom prst="blockArc">
            <a:avLst>
              <a:gd name="adj1" fmla="val 8183128"/>
              <a:gd name="adj2" fmla="val 18863157"/>
              <a:gd name="adj3" fmla="val 177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6" name="Oval 24"/>
          <p:cNvSpPr/>
          <p:nvPr/>
        </p:nvSpPr>
        <p:spPr>
          <a:xfrm>
            <a:off x="7832444" y="2021870"/>
            <a:ext cx="2052737" cy="2052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24"/>
          <p:cNvSpPr/>
          <p:nvPr/>
        </p:nvSpPr>
        <p:spPr>
          <a:xfrm>
            <a:off x="7903719" y="2093146"/>
            <a:ext cx="1910187" cy="19101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Арка 2"/>
          <p:cNvSpPr/>
          <p:nvPr/>
        </p:nvSpPr>
        <p:spPr>
          <a:xfrm rot="14000056">
            <a:off x="7903720" y="2093145"/>
            <a:ext cx="1910185" cy="1910188"/>
          </a:xfrm>
          <a:prstGeom prst="blockArc">
            <a:avLst>
              <a:gd name="adj1" fmla="val 10814721"/>
              <a:gd name="adj2" fmla="val 0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5" name="Арка 154"/>
          <p:cNvSpPr/>
          <p:nvPr/>
        </p:nvSpPr>
        <p:spPr>
          <a:xfrm rot="18814161">
            <a:off x="7903722" y="2073498"/>
            <a:ext cx="1910185" cy="1910188"/>
          </a:xfrm>
          <a:prstGeom prst="blockArc">
            <a:avLst>
              <a:gd name="adj1" fmla="val 10800000"/>
              <a:gd name="adj2" fmla="val 20465680"/>
              <a:gd name="adj3" fmla="val 2334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1" name="Oval 24"/>
          <p:cNvSpPr/>
          <p:nvPr/>
        </p:nvSpPr>
        <p:spPr>
          <a:xfrm>
            <a:off x="8331373" y="2520799"/>
            <a:ext cx="1054879" cy="10548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24"/>
          <p:cNvSpPr/>
          <p:nvPr/>
        </p:nvSpPr>
        <p:spPr>
          <a:xfrm>
            <a:off x="8388394" y="2577820"/>
            <a:ext cx="940838" cy="9408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НСРФТ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AutoShape 15"/>
          <p:cNvSpPr>
            <a:spLocks/>
          </p:cNvSpPr>
          <p:nvPr/>
        </p:nvSpPr>
        <p:spPr bwMode="auto">
          <a:xfrm>
            <a:off x="9232601" y="2356205"/>
            <a:ext cx="285102" cy="28510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7444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4887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2338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9779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7225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4671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2115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58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178" name="Group 273"/>
          <p:cNvGrpSpPr/>
          <p:nvPr/>
        </p:nvGrpSpPr>
        <p:grpSpPr>
          <a:xfrm>
            <a:off x="9439790" y="2815471"/>
            <a:ext cx="285102" cy="285102"/>
            <a:chOff x="7913688" y="-280988"/>
            <a:chExt cx="1733550" cy="2306638"/>
          </a:xfrm>
          <a:solidFill>
            <a:schemeClr val="bg1"/>
          </a:solidFill>
        </p:grpSpPr>
        <p:sp>
          <p:nvSpPr>
            <p:cNvPr id="179" name="Freeform 29"/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  <p:sp>
          <p:nvSpPr>
            <p:cNvPr id="180" name="Freeform 30"/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  <p:sp>
          <p:nvSpPr>
            <p:cNvPr id="181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  <p:sp>
          <p:nvSpPr>
            <p:cNvPr id="182" name="Freeform 32"/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  <p:sp>
          <p:nvSpPr>
            <p:cNvPr id="183" name="Freeform 33"/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  <p:sp>
          <p:nvSpPr>
            <p:cNvPr id="185" name="Freeform 35"/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7444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4887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233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49779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3722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24671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12115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99558" algn="l" defTabSz="1087444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3200" dirty="0">
                <a:latin typeface="Open Sans Light"/>
              </a:endParaRPr>
            </a:p>
          </p:txBody>
        </p:sp>
      </p:grpSp>
      <p:sp>
        <p:nvSpPr>
          <p:cNvPr id="187" name="AutoShape 24"/>
          <p:cNvSpPr>
            <a:spLocks/>
          </p:cNvSpPr>
          <p:nvPr/>
        </p:nvSpPr>
        <p:spPr bwMode="auto">
          <a:xfrm>
            <a:off x="9327918" y="3248767"/>
            <a:ext cx="285102" cy="28510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82"/>
          <p:cNvSpPr>
            <a:spLocks/>
          </p:cNvSpPr>
          <p:nvPr/>
        </p:nvSpPr>
        <p:spPr bwMode="auto">
          <a:xfrm>
            <a:off x="4952840" y="1676475"/>
            <a:ext cx="285102" cy="285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Прямоугольник с двумя вырезанными противолежащими углами 413"/>
          <p:cNvSpPr/>
          <p:nvPr/>
        </p:nvSpPr>
        <p:spPr>
          <a:xfrm>
            <a:off x="4612826" y="1926273"/>
            <a:ext cx="1206933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Потребители</a:t>
            </a:r>
          </a:p>
        </p:txBody>
      </p:sp>
      <p:sp>
        <p:nvSpPr>
          <p:cNvPr id="196" name="AutoShape 75"/>
          <p:cNvSpPr>
            <a:spLocks/>
          </p:cNvSpPr>
          <p:nvPr/>
        </p:nvSpPr>
        <p:spPr bwMode="auto">
          <a:xfrm>
            <a:off x="6849316" y="2779662"/>
            <a:ext cx="285102" cy="285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7" name="AutoShape 134"/>
          <p:cNvSpPr>
            <a:spLocks/>
          </p:cNvSpPr>
          <p:nvPr/>
        </p:nvSpPr>
        <p:spPr bwMode="auto">
          <a:xfrm>
            <a:off x="7508530" y="1562297"/>
            <a:ext cx="285102" cy="285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199" name="Elbow Connector 198"/>
          <p:cNvCxnSpPr/>
          <p:nvPr/>
        </p:nvCxnSpPr>
        <p:spPr>
          <a:xfrm rot="10800000" flipV="1">
            <a:off x="5616058" y="2966948"/>
            <a:ext cx="1163144" cy="360977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198"/>
          <p:cNvCxnSpPr/>
          <p:nvPr/>
        </p:nvCxnSpPr>
        <p:spPr>
          <a:xfrm rot="10800000" flipV="1">
            <a:off x="5797776" y="1658939"/>
            <a:ext cx="1441303" cy="491145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AutoShape 52"/>
          <p:cNvSpPr>
            <a:spLocks/>
          </p:cNvSpPr>
          <p:nvPr/>
        </p:nvSpPr>
        <p:spPr bwMode="auto">
          <a:xfrm>
            <a:off x="7508529" y="3399749"/>
            <a:ext cx="285102" cy="285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25" name="AutoShape 118"/>
          <p:cNvSpPr>
            <a:spLocks/>
          </p:cNvSpPr>
          <p:nvPr/>
        </p:nvSpPr>
        <p:spPr bwMode="auto">
          <a:xfrm>
            <a:off x="8858814" y="1678307"/>
            <a:ext cx="285102" cy="285102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26" name="Elbow Connector 198"/>
          <p:cNvCxnSpPr/>
          <p:nvPr/>
        </p:nvCxnSpPr>
        <p:spPr>
          <a:xfrm rot="10800000" flipV="1">
            <a:off x="5580329" y="3599343"/>
            <a:ext cx="1742232" cy="689090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198"/>
          <p:cNvCxnSpPr/>
          <p:nvPr/>
        </p:nvCxnSpPr>
        <p:spPr>
          <a:xfrm flipV="1">
            <a:off x="8985179" y="1311757"/>
            <a:ext cx="1479426" cy="201983"/>
          </a:xfrm>
          <a:prstGeom prst="bentConnector3">
            <a:avLst>
              <a:gd name="adj1" fmla="val 481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AutoShape 18"/>
          <p:cNvSpPr>
            <a:spLocks/>
          </p:cNvSpPr>
          <p:nvPr/>
        </p:nvSpPr>
        <p:spPr bwMode="auto">
          <a:xfrm>
            <a:off x="8103292" y="4003332"/>
            <a:ext cx="285102" cy="2851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7444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4887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2338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9779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37225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4671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2115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99558" algn="l" defTabSz="108744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528">
              <a:defRPr/>
            </a:pPr>
            <a:endParaRPr lang="es-ES" sz="1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229" name="Group 300"/>
          <p:cNvGrpSpPr/>
          <p:nvPr/>
        </p:nvGrpSpPr>
        <p:grpSpPr>
          <a:xfrm>
            <a:off x="8890371" y="4159863"/>
            <a:ext cx="285102" cy="285102"/>
            <a:chOff x="7938" y="-3175"/>
            <a:chExt cx="8029575" cy="8027988"/>
          </a:xfrm>
          <a:solidFill>
            <a:schemeClr val="bg1"/>
          </a:solidFill>
        </p:grpSpPr>
        <p:sp>
          <p:nvSpPr>
            <p:cNvPr id="230" name="Freeform 23"/>
            <p:cNvSpPr>
              <a:spLocks noEditPoints="1"/>
            </p:cNvSpPr>
            <p:nvPr/>
          </p:nvSpPr>
          <p:spPr bwMode="auto">
            <a:xfrm>
              <a:off x="7938" y="-3175"/>
              <a:ext cx="8029575" cy="8027988"/>
            </a:xfrm>
            <a:custGeom>
              <a:avLst/>
              <a:gdLst>
                <a:gd name="T0" fmla="*/ 818 w 2138"/>
                <a:gd name="T1" fmla="*/ 1635 h 2138"/>
                <a:gd name="T2" fmla="*/ 818 w 2138"/>
                <a:gd name="T3" fmla="*/ 1635 h 2138"/>
                <a:gd name="T4" fmla="*/ 1257 w 2138"/>
                <a:gd name="T5" fmla="*/ 1507 h 2138"/>
                <a:gd name="T6" fmla="*/ 1301 w 2138"/>
                <a:gd name="T7" fmla="*/ 1550 h 2138"/>
                <a:gd name="T8" fmla="*/ 1249 w 2138"/>
                <a:gd name="T9" fmla="*/ 1602 h 2138"/>
                <a:gd name="T10" fmla="*/ 1711 w 2138"/>
                <a:gd name="T11" fmla="*/ 2064 h 2138"/>
                <a:gd name="T12" fmla="*/ 1888 w 2138"/>
                <a:gd name="T13" fmla="*/ 2138 h 2138"/>
                <a:gd name="T14" fmla="*/ 2065 w 2138"/>
                <a:gd name="T15" fmla="*/ 2064 h 2138"/>
                <a:gd name="T16" fmla="*/ 2138 w 2138"/>
                <a:gd name="T17" fmla="*/ 1888 h 2138"/>
                <a:gd name="T18" fmla="*/ 2065 w 2138"/>
                <a:gd name="T19" fmla="*/ 1711 h 2138"/>
                <a:gd name="T20" fmla="*/ 1603 w 2138"/>
                <a:gd name="T21" fmla="*/ 1248 h 2138"/>
                <a:gd name="T22" fmla="*/ 1551 w 2138"/>
                <a:gd name="T23" fmla="*/ 1300 h 2138"/>
                <a:gd name="T24" fmla="*/ 1507 w 2138"/>
                <a:gd name="T25" fmla="*/ 1257 h 2138"/>
                <a:gd name="T26" fmla="*/ 1633 w 2138"/>
                <a:gd name="T27" fmla="*/ 760 h 2138"/>
                <a:gd name="T28" fmla="*/ 1396 w 2138"/>
                <a:gd name="T29" fmla="*/ 239 h 2138"/>
                <a:gd name="T30" fmla="*/ 818 w 2138"/>
                <a:gd name="T31" fmla="*/ 0 h 2138"/>
                <a:gd name="T32" fmla="*/ 240 w 2138"/>
                <a:gd name="T33" fmla="*/ 239 h 2138"/>
                <a:gd name="T34" fmla="*/ 0 w 2138"/>
                <a:gd name="T35" fmla="*/ 817 h 2138"/>
                <a:gd name="T36" fmla="*/ 240 w 2138"/>
                <a:gd name="T37" fmla="*/ 1395 h 2138"/>
                <a:gd name="T38" fmla="*/ 818 w 2138"/>
                <a:gd name="T39" fmla="*/ 1635 h 2138"/>
                <a:gd name="T40" fmla="*/ 2009 w 2138"/>
                <a:gd name="T41" fmla="*/ 1888 h 2138"/>
                <a:gd name="T42" fmla="*/ 1973 w 2138"/>
                <a:gd name="T43" fmla="*/ 1973 h 2138"/>
                <a:gd name="T44" fmla="*/ 1888 w 2138"/>
                <a:gd name="T45" fmla="*/ 2008 h 2138"/>
                <a:gd name="T46" fmla="*/ 1803 w 2138"/>
                <a:gd name="T47" fmla="*/ 1973 h 2138"/>
                <a:gd name="T48" fmla="*/ 1444 w 2138"/>
                <a:gd name="T49" fmla="*/ 1614 h 2138"/>
                <a:gd name="T50" fmla="*/ 1614 w 2138"/>
                <a:gd name="T51" fmla="*/ 1444 h 2138"/>
                <a:gd name="T52" fmla="*/ 1973 w 2138"/>
                <a:gd name="T53" fmla="*/ 1802 h 2138"/>
                <a:gd name="T54" fmla="*/ 2009 w 2138"/>
                <a:gd name="T55" fmla="*/ 1888 h 2138"/>
                <a:gd name="T56" fmla="*/ 1392 w 2138"/>
                <a:gd name="T57" fmla="*/ 1459 h 2138"/>
                <a:gd name="T58" fmla="*/ 1361 w 2138"/>
                <a:gd name="T59" fmla="*/ 1427 h 2138"/>
                <a:gd name="T60" fmla="*/ 1362 w 2138"/>
                <a:gd name="T61" fmla="*/ 1427 h 2138"/>
                <a:gd name="T62" fmla="*/ 1377 w 2138"/>
                <a:gd name="T63" fmla="*/ 1413 h 2138"/>
                <a:gd name="T64" fmla="*/ 1380 w 2138"/>
                <a:gd name="T65" fmla="*/ 1410 h 2138"/>
                <a:gd name="T66" fmla="*/ 1396 w 2138"/>
                <a:gd name="T67" fmla="*/ 1395 h 2138"/>
                <a:gd name="T68" fmla="*/ 1411 w 2138"/>
                <a:gd name="T69" fmla="*/ 1380 h 2138"/>
                <a:gd name="T70" fmla="*/ 1413 w 2138"/>
                <a:gd name="T71" fmla="*/ 1377 h 2138"/>
                <a:gd name="T72" fmla="*/ 1428 w 2138"/>
                <a:gd name="T73" fmla="*/ 1361 h 2138"/>
                <a:gd name="T74" fmla="*/ 1428 w 2138"/>
                <a:gd name="T75" fmla="*/ 1361 h 2138"/>
                <a:gd name="T76" fmla="*/ 1459 w 2138"/>
                <a:gd name="T77" fmla="*/ 1392 h 2138"/>
                <a:gd name="T78" fmla="*/ 1392 w 2138"/>
                <a:gd name="T79" fmla="*/ 1459 h 2138"/>
                <a:gd name="T80" fmla="*/ 331 w 2138"/>
                <a:gd name="T81" fmla="*/ 331 h 2138"/>
                <a:gd name="T82" fmla="*/ 818 w 2138"/>
                <a:gd name="T83" fmla="*/ 129 h 2138"/>
                <a:gd name="T84" fmla="*/ 1304 w 2138"/>
                <a:gd name="T85" fmla="*/ 331 h 2138"/>
                <a:gd name="T86" fmla="*/ 1504 w 2138"/>
                <a:gd name="T87" fmla="*/ 769 h 2138"/>
                <a:gd name="T88" fmla="*/ 1371 w 2138"/>
                <a:gd name="T89" fmla="*/ 1226 h 2138"/>
                <a:gd name="T90" fmla="*/ 1371 w 2138"/>
                <a:gd name="T91" fmla="*/ 1226 h 2138"/>
                <a:gd name="T92" fmla="*/ 1304 w 2138"/>
                <a:gd name="T93" fmla="*/ 1303 h 2138"/>
                <a:gd name="T94" fmla="*/ 1280 w 2138"/>
                <a:gd name="T95" fmla="*/ 1326 h 2138"/>
                <a:gd name="T96" fmla="*/ 1226 w 2138"/>
                <a:gd name="T97" fmla="*/ 1370 h 2138"/>
                <a:gd name="T98" fmla="*/ 818 w 2138"/>
                <a:gd name="T99" fmla="*/ 1505 h 2138"/>
                <a:gd name="T100" fmla="*/ 331 w 2138"/>
                <a:gd name="T101" fmla="*/ 1303 h 2138"/>
                <a:gd name="T102" fmla="*/ 331 w 2138"/>
                <a:gd name="T103" fmla="*/ 331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8" h="2138">
                  <a:moveTo>
                    <a:pt x="818" y="1635"/>
                  </a:moveTo>
                  <a:cubicBezTo>
                    <a:pt x="818" y="1635"/>
                    <a:pt x="818" y="1635"/>
                    <a:pt x="818" y="1635"/>
                  </a:cubicBezTo>
                  <a:cubicBezTo>
                    <a:pt x="975" y="1635"/>
                    <a:pt x="1126" y="1590"/>
                    <a:pt x="1257" y="1507"/>
                  </a:cubicBezTo>
                  <a:cubicBezTo>
                    <a:pt x="1301" y="1550"/>
                    <a:pt x="1301" y="1550"/>
                    <a:pt x="1301" y="1550"/>
                  </a:cubicBezTo>
                  <a:cubicBezTo>
                    <a:pt x="1249" y="1602"/>
                    <a:pt x="1249" y="1602"/>
                    <a:pt x="1249" y="1602"/>
                  </a:cubicBezTo>
                  <a:cubicBezTo>
                    <a:pt x="1711" y="2064"/>
                    <a:pt x="1711" y="2064"/>
                    <a:pt x="1711" y="2064"/>
                  </a:cubicBezTo>
                  <a:cubicBezTo>
                    <a:pt x="1758" y="2112"/>
                    <a:pt x="1821" y="2138"/>
                    <a:pt x="1888" y="2138"/>
                  </a:cubicBezTo>
                  <a:cubicBezTo>
                    <a:pt x="1955" y="2138"/>
                    <a:pt x="2018" y="2112"/>
                    <a:pt x="2065" y="2064"/>
                  </a:cubicBezTo>
                  <a:cubicBezTo>
                    <a:pt x="2112" y="2017"/>
                    <a:pt x="2138" y="1954"/>
                    <a:pt x="2138" y="1888"/>
                  </a:cubicBezTo>
                  <a:cubicBezTo>
                    <a:pt x="2138" y="1821"/>
                    <a:pt x="2112" y="1758"/>
                    <a:pt x="2065" y="1711"/>
                  </a:cubicBezTo>
                  <a:cubicBezTo>
                    <a:pt x="1603" y="1248"/>
                    <a:pt x="1603" y="1248"/>
                    <a:pt x="1603" y="1248"/>
                  </a:cubicBezTo>
                  <a:cubicBezTo>
                    <a:pt x="1551" y="1300"/>
                    <a:pt x="1551" y="1300"/>
                    <a:pt x="1551" y="1300"/>
                  </a:cubicBezTo>
                  <a:cubicBezTo>
                    <a:pt x="1507" y="1257"/>
                    <a:pt x="1507" y="1257"/>
                    <a:pt x="1507" y="1257"/>
                  </a:cubicBezTo>
                  <a:cubicBezTo>
                    <a:pt x="1601" y="1110"/>
                    <a:pt x="1645" y="935"/>
                    <a:pt x="1633" y="760"/>
                  </a:cubicBezTo>
                  <a:cubicBezTo>
                    <a:pt x="1619" y="563"/>
                    <a:pt x="1535" y="379"/>
                    <a:pt x="1396" y="239"/>
                  </a:cubicBezTo>
                  <a:cubicBezTo>
                    <a:pt x="1241" y="85"/>
                    <a:pt x="1036" y="0"/>
                    <a:pt x="818" y="0"/>
                  </a:cubicBezTo>
                  <a:cubicBezTo>
                    <a:pt x="599" y="0"/>
                    <a:pt x="394" y="85"/>
                    <a:pt x="240" y="239"/>
                  </a:cubicBezTo>
                  <a:cubicBezTo>
                    <a:pt x="85" y="394"/>
                    <a:pt x="0" y="599"/>
                    <a:pt x="0" y="817"/>
                  </a:cubicBezTo>
                  <a:cubicBezTo>
                    <a:pt x="0" y="1036"/>
                    <a:pt x="85" y="1241"/>
                    <a:pt x="240" y="1395"/>
                  </a:cubicBezTo>
                  <a:cubicBezTo>
                    <a:pt x="394" y="1550"/>
                    <a:pt x="599" y="1635"/>
                    <a:pt x="818" y="1635"/>
                  </a:cubicBezTo>
                  <a:close/>
                  <a:moveTo>
                    <a:pt x="2009" y="1888"/>
                  </a:moveTo>
                  <a:cubicBezTo>
                    <a:pt x="2009" y="1920"/>
                    <a:pt x="1996" y="1950"/>
                    <a:pt x="1973" y="1973"/>
                  </a:cubicBezTo>
                  <a:cubicBezTo>
                    <a:pt x="1950" y="1996"/>
                    <a:pt x="1920" y="2008"/>
                    <a:pt x="1888" y="2008"/>
                  </a:cubicBezTo>
                  <a:cubicBezTo>
                    <a:pt x="1856" y="2008"/>
                    <a:pt x="1826" y="1996"/>
                    <a:pt x="1803" y="1973"/>
                  </a:cubicBezTo>
                  <a:cubicBezTo>
                    <a:pt x="1444" y="1614"/>
                    <a:pt x="1444" y="1614"/>
                    <a:pt x="1444" y="1614"/>
                  </a:cubicBezTo>
                  <a:cubicBezTo>
                    <a:pt x="1614" y="1444"/>
                    <a:pt x="1614" y="1444"/>
                    <a:pt x="1614" y="1444"/>
                  </a:cubicBezTo>
                  <a:cubicBezTo>
                    <a:pt x="1973" y="1802"/>
                    <a:pt x="1973" y="1802"/>
                    <a:pt x="1973" y="1802"/>
                  </a:cubicBezTo>
                  <a:cubicBezTo>
                    <a:pt x="1996" y="1825"/>
                    <a:pt x="2009" y="1855"/>
                    <a:pt x="2009" y="1888"/>
                  </a:cubicBezTo>
                  <a:close/>
                  <a:moveTo>
                    <a:pt x="1392" y="1459"/>
                  </a:moveTo>
                  <a:cubicBezTo>
                    <a:pt x="1361" y="1427"/>
                    <a:pt x="1361" y="1427"/>
                    <a:pt x="1361" y="1427"/>
                  </a:cubicBezTo>
                  <a:cubicBezTo>
                    <a:pt x="1361" y="1427"/>
                    <a:pt x="1362" y="1427"/>
                    <a:pt x="1362" y="1427"/>
                  </a:cubicBezTo>
                  <a:cubicBezTo>
                    <a:pt x="1367" y="1422"/>
                    <a:pt x="1372" y="1418"/>
                    <a:pt x="1377" y="1413"/>
                  </a:cubicBezTo>
                  <a:cubicBezTo>
                    <a:pt x="1378" y="1412"/>
                    <a:pt x="1379" y="1411"/>
                    <a:pt x="1380" y="1410"/>
                  </a:cubicBezTo>
                  <a:cubicBezTo>
                    <a:pt x="1385" y="1405"/>
                    <a:pt x="1391" y="1400"/>
                    <a:pt x="1396" y="1395"/>
                  </a:cubicBezTo>
                  <a:cubicBezTo>
                    <a:pt x="1401" y="1390"/>
                    <a:pt x="1406" y="1385"/>
                    <a:pt x="1411" y="1380"/>
                  </a:cubicBezTo>
                  <a:cubicBezTo>
                    <a:pt x="1411" y="1379"/>
                    <a:pt x="1412" y="1378"/>
                    <a:pt x="1413" y="1377"/>
                  </a:cubicBezTo>
                  <a:cubicBezTo>
                    <a:pt x="1418" y="1372"/>
                    <a:pt x="1423" y="1366"/>
                    <a:pt x="1428" y="1361"/>
                  </a:cubicBezTo>
                  <a:cubicBezTo>
                    <a:pt x="1428" y="1361"/>
                    <a:pt x="1428" y="1361"/>
                    <a:pt x="1428" y="1361"/>
                  </a:cubicBezTo>
                  <a:cubicBezTo>
                    <a:pt x="1459" y="1392"/>
                    <a:pt x="1459" y="1392"/>
                    <a:pt x="1459" y="1392"/>
                  </a:cubicBezTo>
                  <a:lnTo>
                    <a:pt x="1392" y="1459"/>
                  </a:lnTo>
                  <a:close/>
                  <a:moveTo>
                    <a:pt x="331" y="331"/>
                  </a:moveTo>
                  <a:cubicBezTo>
                    <a:pt x="461" y="201"/>
                    <a:pt x="634" y="129"/>
                    <a:pt x="818" y="129"/>
                  </a:cubicBezTo>
                  <a:cubicBezTo>
                    <a:pt x="1001" y="129"/>
                    <a:pt x="1174" y="201"/>
                    <a:pt x="1304" y="331"/>
                  </a:cubicBezTo>
                  <a:cubicBezTo>
                    <a:pt x="1421" y="448"/>
                    <a:pt x="1492" y="604"/>
                    <a:pt x="1504" y="769"/>
                  </a:cubicBezTo>
                  <a:cubicBezTo>
                    <a:pt x="1515" y="932"/>
                    <a:pt x="1468" y="1095"/>
                    <a:pt x="1371" y="1226"/>
                  </a:cubicBezTo>
                  <a:cubicBezTo>
                    <a:pt x="1371" y="1226"/>
                    <a:pt x="1371" y="1226"/>
                    <a:pt x="1371" y="1226"/>
                  </a:cubicBezTo>
                  <a:cubicBezTo>
                    <a:pt x="1351" y="1253"/>
                    <a:pt x="1328" y="1279"/>
                    <a:pt x="1304" y="1303"/>
                  </a:cubicBezTo>
                  <a:cubicBezTo>
                    <a:pt x="1296" y="1311"/>
                    <a:pt x="1288" y="1319"/>
                    <a:pt x="1280" y="1326"/>
                  </a:cubicBezTo>
                  <a:cubicBezTo>
                    <a:pt x="1263" y="1342"/>
                    <a:pt x="1245" y="1357"/>
                    <a:pt x="1226" y="1370"/>
                  </a:cubicBezTo>
                  <a:cubicBezTo>
                    <a:pt x="1107" y="1458"/>
                    <a:pt x="966" y="1505"/>
                    <a:pt x="818" y="1505"/>
                  </a:cubicBezTo>
                  <a:cubicBezTo>
                    <a:pt x="634" y="1505"/>
                    <a:pt x="461" y="1433"/>
                    <a:pt x="331" y="1303"/>
                  </a:cubicBezTo>
                  <a:cubicBezTo>
                    <a:pt x="63" y="1035"/>
                    <a:pt x="63" y="599"/>
                    <a:pt x="331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90000" rIns="91440" bIns="90000" numCol="1" anchor="t" anchorCtr="0" compatLnSpc="1">
              <a:prstTxWarp prst="textNoShape">
                <a:avLst/>
              </a:prstTxWarp>
            </a:bodyPr>
            <a:lstStyle/>
            <a:p>
              <a:endParaRPr lang="id-ID" sz="1200" dirty="0">
                <a:latin typeface="Open Sans Light"/>
              </a:endParaRPr>
            </a:p>
          </p:txBody>
        </p:sp>
        <p:sp>
          <p:nvSpPr>
            <p:cNvPr id="231" name="Freeform 24"/>
            <p:cNvSpPr>
              <a:spLocks noEditPoints="1"/>
            </p:cNvSpPr>
            <p:nvPr/>
          </p:nvSpPr>
          <p:spPr bwMode="auto">
            <a:xfrm>
              <a:off x="788988" y="976313"/>
              <a:ext cx="4578350" cy="4176713"/>
            </a:xfrm>
            <a:custGeom>
              <a:avLst/>
              <a:gdLst>
                <a:gd name="T0" fmla="*/ 577 w 1219"/>
                <a:gd name="T1" fmla="*/ 1111 h 1112"/>
                <a:gd name="T2" fmla="*/ 577 w 1219"/>
                <a:gd name="T3" fmla="*/ 1112 h 1112"/>
                <a:gd name="T4" fmla="*/ 610 w 1219"/>
                <a:gd name="T5" fmla="*/ 1112 h 1112"/>
                <a:gd name="T6" fmla="*/ 940 w 1219"/>
                <a:gd name="T7" fmla="*/ 1003 h 1112"/>
                <a:gd name="T8" fmla="*/ 1002 w 1219"/>
                <a:gd name="T9" fmla="*/ 949 h 1112"/>
                <a:gd name="T10" fmla="*/ 1057 w 1219"/>
                <a:gd name="T11" fmla="*/ 886 h 1112"/>
                <a:gd name="T12" fmla="*/ 1003 w 1219"/>
                <a:gd name="T13" fmla="*/ 163 h 1112"/>
                <a:gd name="T14" fmla="*/ 610 w 1219"/>
                <a:gd name="T15" fmla="*/ 0 h 1112"/>
                <a:gd name="T16" fmla="*/ 217 w 1219"/>
                <a:gd name="T17" fmla="*/ 163 h 1112"/>
                <a:gd name="T18" fmla="*/ 217 w 1219"/>
                <a:gd name="T19" fmla="*/ 949 h 1112"/>
                <a:gd name="T20" fmla="*/ 577 w 1219"/>
                <a:gd name="T21" fmla="*/ 1111 h 1112"/>
                <a:gd name="T22" fmla="*/ 262 w 1219"/>
                <a:gd name="T23" fmla="*/ 209 h 1112"/>
                <a:gd name="T24" fmla="*/ 610 w 1219"/>
                <a:gd name="T25" fmla="*/ 65 h 1112"/>
                <a:gd name="T26" fmla="*/ 957 w 1219"/>
                <a:gd name="T27" fmla="*/ 209 h 1112"/>
                <a:gd name="T28" fmla="*/ 1005 w 1219"/>
                <a:gd name="T29" fmla="*/ 848 h 1112"/>
                <a:gd name="T30" fmla="*/ 957 w 1219"/>
                <a:gd name="T31" fmla="*/ 903 h 1112"/>
                <a:gd name="T32" fmla="*/ 901 w 1219"/>
                <a:gd name="T33" fmla="*/ 951 h 1112"/>
                <a:gd name="T34" fmla="*/ 612 w 1219"/>
                <a:gd name="T35" fmla="*/ 1047 h 1112"/>
                <a:gd name="T36" fmla="*/ 610 w 1219"/>
                <a:gd name="T37" fmla="*/ 1047 h 1112"/>
                <a:gd name="T38" fmla="*/ 262 w 1219"/>
                <a:gd name="T39" fmla="*/ 903 h 1112"/>
                <a:gd name="T40" fmla="*/ 262 w 1219"/>
                <a:gd name="T41" fmla="*/ 209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9" h="1112">
                  <a:moveTo>
                    <a:pt x="577" y="1111"/>
                  </a:moveTo>
                  <a:cubicBezTo>
                    <a:pt x="577" y="1112"/>
                    <a:pt x="577" y="1112"/>
                    <a:pt x="577" y="1112"/>
                  </a:cubicBezTo>
                  <a:cubicBezTo>
                    <a:pt x="610" y="1112"/>
                    <a:pt x="610" y="1112"/>
                    <a:pt x="610" y="1112"/>
                  </a:cubicBezTo>
                  <a:cubicBezTo>
                    <a:pt x="730" y="1112"/>
                    <a:pt x="844" y="1074"/>
                    <a:pt x="940" y="1003"/>
                  </a:cubicBezTo>
                  <a:cubicBezTo>
                    <a:pt x="962" y="987"/>
                    <a:pt x="983" y="969"/>
                    <a:pt x="1002" y="949"/>
                  </a:cubicBezTo>
                  <a:cubicBezTo>
                    <a:pt x="1022" y="930"/>
                    <a:pt x="1040" y="908"/>
                    <a:pt x="1057" y="886"/>
                  </a:cubicBezTo>
                  <a:cubicBezTo>
                    <a:pt x="1219" y="667"/>
                    <a:pt x="1196" y="356"/>
                    <a:pt x="1003" y="163"/>
                  </a:cubicBezTo>
                  <a:cubicBezTo>
                    <a:pt x="898" y="58"/>
                    <a:pt x="758" y="0"/>
                    <a:pt x="610" y="0"/>
                  </a:cubicBezTo>
                  <a:cubicBezTo>
                    <a:pt x="461" y="0"/>
                    <a:pt x="322" y="58"/>
                    <a:pt x="217" y="163"/>
                  </a:cubicBezTo>
                  <a:cubicBezTo>
                    <a:pt x="0" y="380"/>
                    <a:pt x="0" y="732"/>
                    <a:pt x="217" y="949"/>
                  </a:cubicBezTo>
                  <a:cubicBezTo>
                    <a:pt x="314" y="1046"/>
                    <a:pt x="441" y="1103"/>
                    <a:pt x="577" y="1111"/>
                  </a:cubicBezTo>
                  <a:close/>
                  <a:moveTo>
                    <a:pt x="262" y="209"/>
                  </a:moveTo>
                  <a:cubicBezTo>
                    <a:pt x="355" y="116"/>
                    <a:pt x="478" y="65"/>
                    <a:pt x="610" y="65"/>
                  </a:cubicBezTo>
                  <a:cubicBezTo>
                    <a:pt x="741" y="65"/>
                    <a:pt x="864" y="116"/>
                    <a:pt x="957" y="209"/>
                  </a:cubicBezTo>
                  <a:cubicBezTo>
                    <a:pt x="1127" y="380"/>
                    <a:pt x="1148" y="654"/>
                    <a:pt x="1005" y="848"/>
                  </a:cubicBezTo>
                  <a:cubicBezTo>
                    <a:pt x="990" y="867"/>
                    <a:pt x="974" y="886"/>
                    <a:pt x="957" y="903"/>
                  </a:cubicBezTo>
                  <a:cubicBezTo>
                    <a:pt x="939" y="921"/>
                    <a:pt x="921" y="937"/>
                    <a:pt x="901" y="951"/>
                  </a:cubicBezTo>
                  <a:cubicBezTo>
                    <a:pt x="817" y="1013"/>
                    <a:pt x="717" y="1046"/>
                    <a:pt x="612" y="1047"/>
                  </a:cubicBezTo>
                  <a:cubicBezTo>
                    <a:pt x="610" y="1047"/>
                    <a:pt x="610" y="1047"/>
                    <a:pt x="610" y="1047"/>
                  </a:cubicBezTo>
                  <a:cubicBezTo>
                    <a:pt x="478" y="1047"/>
                    <a:pt x="355" y="996"/>
                    <a:pt x="262" y="903"/>
                  </a:cubicBezTo>
                  <a:cubicBezTo>
                    <a:pt x="71" y="712"/>
                    <a:pt x="71" y="400"/>
                    <a:pt x="262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90000" rIns="91440" bIns="90000" numCol="1" anchor="t" anchorCtr="0" compatLnSpc="1">
              <a:prstTxWarp prst="textNoShape">
                <a:avLst/>
              </a:prstTxWarp>
            </a:bodyPr>
            <a:lstStyle/>
            <a:p>
              <a:endParaRPr lang="id-ID" sz="1200" dirty="0">
                <a:latin typeface="Open Sans Light"/>
              </a:endParaRPr>
            </a:p>
          </p:txBody>
        </p:sp>
      </p:grpSp>
      <p:cxnSp>
        <p:nvCxnSpPr>
          <p:cNvPr id="234" name="Elbow Connector 198"/>
          <p:cNvCxnSpPr/>
          <p:nvPr/>
        </p:nvCxnSpPr>
        <p:spPr>
          <a:xfrm>
            <a:off x="9012882" y="4613803"/>
            <a:ext cx="1451724" cy="158564"/>
          </a:xfrm>
          <a:prstGeom prst="bentConnector3">
            <a:avLst>
              <a:gd name="adj1" fmla="val 117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6"/>
          <p:cNvCxnSpPr/>
          <p:nvPr/>
        </p:nvCxnSpPr>
        <p:spPr>
          <a:xfrm flipH="1">
            <a:off x="9813906" y="3004022"/>
            <a:ext cx="608976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Прямоугольник с двумя вырезанными противолежащими углами 413"/>
          <p:cNvSpPr/>
          <p:nvPr/>
        </p:nvSpPr>
        <p:spPr>
          <a:xfrm>
            <a:off x="4574726" y="2150085"/>
            <a:ext cx="1283134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</a:t>
            </a:r>
          </a:p>
        </p:txBody>
      </p:sp>
      <p:sp>
        <p:nvSpPr>
          <p:cNvPr id="254" name="Прямоугольник с двумя вырезанными противолежащими углами 413"/>
          <p:cNvSpPr/>
          <p:nvPr/>
        </p:nvSpPr>
        <p:spPr>
          <a:xfrm>
            <a:off x="4538998" y="3136786"/>
            <a:ext cx="1041331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Платежные системы</a:t>
            </a:r>
          </a:p>
        </p:txBody>
      </p:sp>
      <p:sp>
        <p:nvSpPr>
          <p:cNvPr id="255" name="Прямоугольник с двумя вырезанными противолежащими углами 413"/>
          <p:cNvSpPr/>
          <p:nvPr/>
        </p:nvSpPr>
        <p:spPr>
          <a:xfrm>
            <a:off x="4621014" y="4119313"/>
            <a:ext cx="1017786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Боты</a:t>
            </a:r>
          </a:p>
        </p:txBody>
      </p:sp>
      <p:sp>
        <p:nvSpPr>
          <p:cNvPr id="258" name="Прямоугольник с двумя вырезанными противолежащими углами 413"/>
          <p:cNvSpPr/>
          <p:nvPr/>
        </p:nvSpPr>
        <p:spPr>
          <a:xfrm>
            <a:off x="7086600" y="4724400"/>
            <a:ext cx="1152540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Депозитарные сервисы</a:t>
            </a:r>
          </a:p>
        </p:txBody>
      </p:sp>
      <p:sp>
        <p:nvSpPr>
          <p:cNvPr id="259" name="Прямоугольник с двумя вырезанными противолежащими углами 413"/>
          <p:cNvSpPr/>
          <p:nvPr/>
        </p:nvSpPr>
        <p:spPr>
          <a:xfrm>
            <a:off x="10478874" y="2808522"/>
            <a:ext cx="1017786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</a:p>
        </p:txBody>
      </p:sp>
      <p:sp>
        <p:nvSpPr>
          <p:cNvPr id="260" name="Прямоугольник с двумя вырезанными противолежащими углами 413"/>
          <p:cNvSpPr/>
          <p:nvPr/>
        </p:nvSpPr>
        <p:spPr>
          <a:xfrm>
            <a:off x="10515600" y="2199757"/>
            <a:ext cx="1017786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АСВ</a:t>
            </a:r>
          </a:p>
        </p:txBody>
      </p:sp>
      <p:sp>
        <p:nvSpPr>
          <p:cNvPr id="261" name="Прямоугольник с двумя вырезанными противолежащими углами 413"/>
          <p:cNvSpPr/>
          <p:nvPr/>
        </p:nvSpPr>
        <p:spPr>
          <a:xfrm>
            <a:off x="10429860" y="1159485"/>
            <a:ext cx="1312970" cy="29899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Супермаркеты</a:t>
            </a:r>
          </a:p>
        </p:txBody>
      </p:sp>
      <p:sp>
        <p:nvSpPr>
          <p:cNvPr id="262" name="Прямоугольник с двумя вырезанными противолежащими углами 413"/>
          <p:cNvSpPr/>
          <p:nvPr/>
        </p:nvSpPr>
        <p:spPr>
          <a:xfrm rot="16200000">
            <a:off x="7542092" y="2082428"/>
            <a:ext cx="2189947" cy="1951908"/>
          </a:xfrm>
          <a:prstGeom prst="snip2DiagRect">
            <a:avLst>
              <a:gd name="adj1" fmla="val 50000"/>
              <a:gd name="adj2" fmla="val 0"/>
            </a:avLst>
          </a:prstGeom>
          <a:noFill/>
          <a:ln w="34925" cap="sq">
            <a:noFill/>
            <a:beve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ArchUp">
              <a:avLst>
                <a:gd name="adj" fmla="val 11638833"/>
              </a:avLst>
            </a:prstTxWarp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с двумя вырезанными противолежащими углами 413"/>
          <p:cNvSpPr/>
          <p:nvPr/>
        </p:nvSpPr>
        <p:spPr>
          <a:xfrm>
            <a:off x="4538998" y="5560242"/>
            <a:ext cx="2099836" cy="377547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конкуренции</a:t>
            </a:r>
          </a:p>
        </p:txBody>
      </p:sp>
      <p:sp>
        <p:nvSpPr>
          <p:cNvPr id="71" name="Oval 24"/>
          <p:cNvSpPr/>
          <p:nvPr/>
        </p:nvSpPr>
        <p:spPr>
          <a:xfrm>
            <a:off x="5797775" y="5964600"/>
            <a:ext cx="288000" cy="288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Oval 24"/>
          <p:cNvSpPr/>
          <p:nvPr/>
        </p:nvSpPr>
        <p:spPr>
          <a:xfrm>
            <a:off x="6883924" y="59646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Прямоугольник с двумя вырезанными противолежащими углами 413"/>
          <p:cNvSpPr/>
          <p:nvPr/>
        </p:nvSpPr>
        <p:spPr>
          <a:xfrm>
            <a:off x="6019800" y="5904000"/>
            <a:ext cx="1590693" cy="377547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</a:p>
        </p:txBody>
      </p:sp>
      <p:sp>
        <p:nvSpPr>
          <p:cNvPr id="76" name="Прямоугольник с двумя вырезанными противолежащими углами 413"/>
          <p:cNvSpPr/>
          <p:nvPr/>
        </p:nvSpPr>
        <p:spPr>
          <a:xfrm>
            <a:off x="7172307" y="5917500"/>
            <a:ext cx="1590693" cy="377547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</a:t>
            </a:r>
          </a:p>
        </p:txBody>
      </p:sp>
      <p:sp>
        <p:nvSpPr>
          <p:cNvPr id="77" name="Oval 24"/>
          <p:cNvSpPr/>
          <p:nvPr/>
        </p:nvSpPr>
        <p:spPr>
          <a:xfrm>
            <a:off x="4715834" y="5960031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Прямоугольник с двумя вырезанными противолежащими углами 413"/>
          <p:cNvSpPr/>
          <p:nvPr/>
        </p:nvSpPr>
        <p:spPr>
          <a:xfrm>
            <a:off x="5010738" y="5915257"/>
            <a:ext cx="1590693" cy="377547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52400" y="838200"/>
            <a:ext cx="3555993" cy="1137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Как это отразится на конкурентной среде?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04800" y="1999466"/>
            <a:ext cx="3403593" cy="694877"/>
            <a:chOff x="304800" y="1999466"/>
            <a:chExt cx="3403593" cy="694877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762000" y="2044520"/>
              <a:ext cx="2946393" cy="64982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Единые бизнес-правила в рамках платформы для всех участников</a:t>
              </a: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304800" y="1999466"/>
              <a:ext cx="0" cy="356739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304800" y="2362200"/>
              <a:ext cx="3792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Прямоугольник с двумя вырезанными противолежащими углами 413"/>
          <p:cNvSpPr/>
          <p:nvPr/>
        </p:nvSpPr>
        <p:spPr>
          <a:xfrm>
            <a:off x="10456576" y="3599343"/>
            <a:ext cx="1278224" cy="469764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идентификации клиентов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04800" y="1980000"/>
            <a:ext cx="3403593" cy="1455785"/>
            <a:chOff x="304800" y="1999466"/>
            <a:chExt cx="3403593" cy="1455785"/>
          </a:xfrm>
          <a:solidFill>
            <a:schemeClr val="accent2"/>
          </a:solidFill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762000" y="2765571"/>
              <a:ext cx="2946393" cy="6896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Стандартизированный открытый </a:t>
              </a:r>
              <a:r>
                <a:rPr lang="en-US" sz="1400" dirty="0"/>
                <a:t>API</a:t>
              </a:r>
              <a:endParaRPr lang="ru-RU" sz="1400" dirty="0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304800" y="3112009"/>
              <a:ext cx="379200" cy="0"/>
            </a:xfrm>
            <a:prstGeom prst="line">
              <a:avLst/>
            </a:prstGeom>
            <a:grpFill/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304800" y="1999466"/>
              <a:ext cx="0" cy="1115070"/>
            </a:xfrm>
            <a:prstGeom prst="line">
              <a:avLst/>
            </a:prstGeom>
            <a:grpFill/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304800" y="1998000"/>
            <a:ext cx="3403593" cy="2179604"/>
            <a:chOff x="304800" y="2021871"/>
            <a:chExt cx="3403593" cy="2179604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762000" y="3508396"/>
              <a:ext cx="2946393" cy="69307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Возможности для появления новых бизнесов (но нужна их селекция)</a:t>
              </a: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304800" y="3879174"/>
              <a:ext cx="3792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304800" y="2021871"/>
              <a:ext cx="0" cy="1857303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304800" y="1980000"/>
            <a:ext cx="3403593" cy="2944578"/>
            <a:chOff x="304800" y="1999466"/>
            <a:chExt cx="3403593" cy="294457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762000" y="4252844"/>
              <a:ext cx="2946393" cy="6912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Конкуренция на уровне продуктов и сервисов</a:t>
              </a: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04800" y="4724400"/>
              <a:ext cx="3792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304800" y="1999466"/>
              <a:ext cx="0" cy="272493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304800" y="1999466"/>
            <a:ext cx="3403593" cy="3677734"/>
            <a:chOff x="304800" y="1999466"/>
            <a:chExt cx="3403593" cy="3677734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762000" y="4986000"/>
              <a:ext cx="2946393" cy="6912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/>
                <a:t>Множественность платформ с различными бизнес-моделями</a:t>
              </a: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304800" y="5369400"/>
              <a:ext cx="3792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304800" y="1999466"/>
              <a:ext cx="0" cy="3369934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Elbow Connector 198"/>
          <p:cNvCxnSpPr>
            <a:endCxn id="258" idx="3"/>
          </p:cNvCxnSpPr>
          <p:nvPr/>
        </p:nvCxnSpPr>
        <p:spPr>
          <a:xfrm rot="5400000">
            <a:off x="7586307" y="4383931"/>
            <a:ext cx="417032" cy="263906"/>
          </a:xfrm>
          <a:prstGeom prst="bentConnector3">
            <a:avLst>
              <a:gd name="adj1" fmla="val -248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98"/>
          <p:cNvCxnSpPr/>
          <p:nvPr/>
        </p:nvCxnSpPr>
        <p:spPr>
          <a:xfrm>
            <a:off x="9613020" y="3655827"/>
            <a:ext cx="809862" cy="178398"/>
          </a:xfrm>
          <a:prstGeom prst="bentConnector3">
            <a:avLst>
              <a:gd name="adj1" fmla="val 15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98"/>
          <p:cNvCxnSpPr/>
          <p:nvPr/>
        </p:nvCxnSpPr>
        <p:spPr>
          <a:xfrm flipV="1">
            <a:off x="9665888" y="2339784"/>
            <a:ext cx="769413" cy="158972"/>
          </a:xfrm>
          <a:prstGeom prst="bentConnector3">
            <a:avLst>
              <a:gd name="adj1" fmla="val -756"/>
            </a:avLst>
          </a:prstGeom>
          <a:ln w="19050" cmpd="sng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192" grpId="0" animBg="1"/>
      <p:bldP spid="7" grpId="0" animBg="1"/>
      <p:bldP spid="191" grpId="0" animBg="1"/>
      <p:bldP spid="152" grpId="0" animBg="1"/>
      <p:bldP spid="3" grpId="0" animBg="1"/>
      <p:bldP spid="155" grpId="0" animBg="1"/>
      <p:bldP spid="132" grpId="0" animBg="1"/>
      <p:bldP spid="177" grpId="0" animBg="1"/>
      <p:bldP spid="187" grpId="0" animBg="1"/>
      <p:bldP spid="194" grpId="0" animBg="1"/>
      <p:bldP spid="195" grpId="0"/>
      <p:bldP spid="196" grpId="0" animBg="1"/>
      <p:bldP spid="197" grpId="0" animBg="1"/>
      <p:bldP spid="224" grpId="0" animBg="1"/>
      <p:bldP spid="225" grpId="0" animBg="1"/>
      <p:bldP spid="228" grpId="0" animBg="1"/>
      <p:bldP spid="253" grpId="0"/>
      <p:bldP spid="254" grpId="0"/>
      <p:bldP spid="255" grpId="0"/>
      <p:bldP spid="258" grpId="0"/>
      <p:bldP spid="259" grpId="0"/>
      <p:bldP spid="260" grpId="0"/>
      <p:bldP spid="261" grpId="0"/>
      <p:bldP spid="69" grpId="0"/>
      <p:bldP spid="71" grpId="0" animBg="1"/>
      <p:bldP spid="72" grpId="0" animBg="1"/>
      <p:bldP spid="75" grpId="0"/>
      <p:bldP spid="76" grpId="0"/>
      <p:bldP spid="77" grpId="0" animBg="1"/>
      <p:bldP spid="78" grpId="0"/>
      <p:bldP spid="80" grpId="0" animBg="1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732" y="0"/>
            <a:ext cx="9053868" cy="6676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Боты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84000" y="0"/>
            <a:ext cx="9072000" cy="65664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733814" y="1411108"/>
            <a:ext cx="10619986" cy="848067"/>
            <a:chOff x="952799" y="931247"/>
            <a:chExt cx="9076801" cy="724835"/>
          </a:xfrm>
        </p:grpSpPr>
        <p:sp>
          <p:nvSpPr>
            <p:cNvPr id="54" name="Freeform 8"/>
            <p:cNvSpPr/>
            <p:nvPr/>
          </p:nvSpPr>
          <p:spPr>
            <a:xfrm rot="10800000" flipV="1">
              <a:off x="988800" y="972000"/>
              <a:ext cx="687600" cy="684082"/>
            </a:xfrm>
            <a:custGeom>
              <a:avLst/>
              <a:gdLst>
                <a:gd name="connsiteX0" fmla="*/ 0 w 1346941"/>
                <a:gd name="connsiteY0" fmla="*/ 670031 h 1340062"/>
                <a:gd name="connsiteX1" fmla="*/ 673471 w 1346941"/>
                <a:gd name="connsiteY1" fmla="*/ 0 h 1340062"/>
                <a:gd name="connsiteX2" fmla="*/ 1346942 w 1346941"/>
                <a:gd name="connsiteY2" fmla="*/ 670031 h 1340062"/>
                <a:gd name="connsiteX3" fmla="*/ 673471 w 1346941"/>
                <a:gd name="connsiteY3" fmla="*/ 1340062 h 1340062"/>
                <a:gd name="connsiteX4" fmla="*/ 0 w 1346941"/>
                <a:gd name="connsiteY4" fmla="*/ 670031 h 134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941" h="1340062">
                  <a:moveTo>
                    <a:pt x="0" y="670031"/>
                  </a:moveTo>
                  <a:cubicBezTo>
                    <a:pt x="0" y="299983"/>
                    <a:pt x="301523" y="0"/>
                    <a:pt x="673471" y="0"/>
                  </a:cubicBezTo>
                  <a:cubicBezTo>
                    <a:pt x="1045419" y="0"/>
                    <a:pt x="1346942" y="299983"/>
                    <a:pt x="1346942" y="670031"/>
                  </a:cubicBezTo>
                  <a:cubicBezTo>
                    <a:pt x="1346942" y="1040079"/>
                    <a:pt x="1045419" y="1340062"/>
                    <a:pt x="673471" y="1340062"/>
                  </a:cubicBezTo>
                  <a:cubicBezTo>
                    <a:pt x="301523" y="1340062"/>
                    <a:pt x="0" y="1040079"/>
                    <a:pt x="0" y="6700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67" b="1" dirty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1800000" y="972000"/>
              <a:ext cx="8229600" cy="6840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51" name="Freeform 8"/>
            <p:cNvSpPr/>
            <p:nvPr/>
          </p:nvSpPr>
          <p:spPr>
            <a:xfrm rot="10800000" flipV="1">
              <a:off x="952799" y="931247"/>
              <a:ext cx="687600" cy="684082"/>
            </a:xfrm>
            <a:custGeom>
              <a:avLst/>
              <a:gdLst>
                <a:gd name="connsiteX0" fmla="*/ 0 w 1346941"/>
                <a:gd name="connsiteY0" fmla="*/ 670031 h 1340062"/>
                <a:gd name="connsiteX1" fmla="*/ 673471 w 1346941"/>
                <a:gd name="connsiteY1" fmla="*/ 0 h 1340062"/>
                <a:gd name="connsiteX2" fmla="*/ 1346942 w 1346941"/>
                <a:gd name="connsiteY2" fmla="*/ 670031 h 1340062"/>
                <a:gd name="connsiteX3" fmla="*/ 673471 w 1346941"/>
                <a:gd name="connsiteY3" fmla="*/ 1340062 h 1340062"/>
                <a:gd name="connsiteX4" fmla="*/ 0 w 1346941"/>
                <a:gd name="connsiteY4" fmla="*/ 670031 h 134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941" h="1340062">
                  <a:moveTo>
                    <a:pt x="0" y="670031"/>
                  </a:moveTo>
                  <a:cubicBezTo>
                    <a:pt x="0" y="299983"/>
                    <a:pt x="301523" y="0"/>
                    <a:pt x="673471" y="0"/>
                  </a:cubicBezTo>
                  <a:cubicBezTo>
                    <a:pt x="1045419" y="0"/>
                    <a:pt x="1346942" y="299983"/>
                    <a:pt x="1346942" y="670031"/>
                  </a:cubicBezTo>
                  <a:cubicBezTo>
                    <a:pt x="1346942" y="1040079"/>
                    <a:pt x="1045419" y="1340062"/>
                    <a:pt x="673471" y="1340062"/>
                  </a:cubicBezTo>
                  <a:cubicBezTo>
                    <a:pt x="301523" y="1340062"/>
                    <a:pt x="0" y="1040079"/>
                    <a:pt x="0" y="670031"/>
                  </a:cubicBezTo>
                  <a:close/>
                </a:path>
              </a:pathLst>
            </a:custGeom>
            <a:solidFill>
              <a:srgbClr val="C7E4EF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1</a:t>
              </a:r>
              <a:endParaRPr lang="en-US" sz="1467" b="1" dirty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1752600" y="931247"/>
              <a:ext cx="8229600" cy="684082"/>
            </a:xfrm>
            <a:prstGeom prst="roundRect">
              <a:avLst/>
            </a:prstGeom>
            <a:solidFill>
              <a:srgbClr val="C7E4EF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Как это повлияет на </a:t>
              </a:r>
              <a:r>
                <a:rPr lang="ru-RU" b="1" dirty="0" err="1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бизнес-модели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 банков?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33814" y="2550413"/>
            <a:ext cx="10619986" cy="848067"/>
            <a:chOff x="952799" y="931247"/>
            <a:chExt cx="9076801" cy="724835"/>
          </a:xfrm>
        </p:grpSpPr>
        <p:sp>
          <p:nvSpPr>
            <p:cNvPr id="57" name="Freeform 8"/>
            <p:cNvSpPr/>
            <p:nvPr/>
          </p:nvSpPr>
          <p:spPr>
            <a:xfrm rot="10800000" flipV="1">
              <a:off x="988800" y="972000"/>
              <a:ext cx="687600" cy="684082"/>
            </a:xfrm>
            <a:custGeom>
              <a:avLst/>
              <a:gdLst>
                <a:gd name="connsiteX0" fmla="*/ 0 w 1346941"/>
                <a:gd name="connsiteY0" fmla="*/ 670031 h 1340062"/>
                <a:gd name="connsiteX1" fmla="*/ 673471 w 1346941"/>
                <a:gd name="connsiteY1" fmla="*/ 0 h 1340062"/>
                <a:gd name="connsiteX2" fmla="*/ 1346942 w 1346941"/>
                <a:gd name="connsiteY2" fmla="*/ 670031 h 1340062"/>
                <a:gd name="connsiteX3" fmla="*/ 673471 w 1346941"/>
                <a:gd name="connsiteY3" fmla="*/ 1340062 h 1340062"/>
                <a:gd name="connsiteX4" fmla="*/ 0 w 1346941"/>
                <a:gd name="connsiteY4" fmla="*/ 670031 h 134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941" h="1340062">
                  <a:moveTo>
                    <a:pt x="0" y="670031"/>
                  </a:moveTo>
                  <a:cubicBezTo>
                    <a:pt x="0" y="299983"/>
                    <a:pt x="301523" y="0"/>
                    <a:pt x="673471" y="0"/>
                  </a:cubicBezTo>
                  <a:cubicBezTo>
                    <a:pt x="1045419" y="0"/>
                    <a:pt x="1346942" y="299983"/>
                    <a:pt x="1346942" y="670031"/>
                  </a:cubicBezTo>
                  <a:cubicBezTo>
                    <a:pt x="1346942" y="1040079"/>
                    <a:pt x="1045419" y="1340062"/>
                    <a:pt x="673471" y="1340062"/>
                  </a:cubicBezTo>
                  <a:cubicBezTo>
                    <a:pt x="301523" y="1340062"/>
                    <a:pt x="0" y="1040079"/>
                    <a:pt x="0" y="6700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67" b="1" dirty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1800000" y="972000"/>
              <a:ext cx="8229600" cy="6840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59" name="Freeform 8"/>
            <p:cNvSpPr/>
            <p:nvPr/>
          </p:nvSpPr>
          <p:spPr>
            <a:xfrm rot="10800000" flipV="1">
              <a:off x="952799" y="931247"/>
              <a:ext cx="687600" cy="684082"/>
            </a:xfrm>
            <a:custGeom>
              <a:avLst/>
              <a:gdLst>
                <a:gd name="connsiteX0" fmla="*/ 0 w 1346941"/>
                <a:gd name="connsiteY0" fmla="*/ 670031 h 1340062"/>
                <a:gd name="connsiteX1" fmla="*/ 673471 w 1346941"/>
                <a:gd name="connsiteY1" fmla="*/ 0 h 1340062"/>
                <a:gd name="connsiteX2" fmla="*/ 1346942 w 1346941"/>
                <a:gd name="connsiteY2" fmla="*/ 670031 h 1340062"/>
                <a:gd name="connsiteX3" fmla="*/ 673471 w 1346941"/>
                <a:gd name="connsiteY3" fmla="*/ 1340062 h 1340062"/>
                <a:gd name="connsiteX4" fmla="*/ 0 w 1346941"/>
                <a:gd name="connsiteY4" fmla="*/ 670031 h 134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941" h="1340062">
                  <a:moveTo>
                    <a:pt x="0" y="670031"/>
                  </a:moveTo>
                  <a:cubicBezTo>
                    <a:pt x="0" y="299983"/>
                    <a:pt x="301523" y="0"/>
                    <a:pt x="673471" y="0"/>
                  </a:cubicBezTo>
                  <a:cubicBezTo>
                    <a:pt x="1045419" y="0"/>
                    <a:pt x="1346942" y="299983"/>
                    <a:pt x="1346942" y="670031"/>
                  </a:cubicBezTo>
                  <a:cubicBezTo>
                    <a:pt x="1346942" y="1040079"/>
                    <a:pt x="1045419" y="1340062"/>
                    <a:pt x="673471" y="1340062"/>
                  </a:cubicBezTo>
                  <a:cubicBezTo>
                    <a:pt x="301523" y="1340062"/>
                    <a:pt x="0" y="1040079"/>
                    <a:pt x="0" y="67003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2</a:t>
              </a:r>
              <a:endParaRPr lang="en-US" sz="1467" b="1" dirty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1752600" y="931247"/>
              <a:ext cx="8229600" cy="68408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Какие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продукты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попадут 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в периметр новой системы?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33814" y="3709429"/>
            <a:ext cx="10619986" cy="848067"/>
            <a:chOff x="952799" y="931247"/>
            <a:chExt cx="9076801" cy="724835"/>
          </a:xfrm>
        </p:grpSpPr>
        <p:sp>
          <p:nvSpPr>
            <p:cNvPr id="62" name="Freeform 8"/>
            <p:cNvSpPr/>
            <p:nvPr/>
          </p:nvSpPr>
          <p:spPr>
            <a:xfrm rot="10800000" flipV="1">
              <a:off x="988800" y="972000"/>
              <a:ext cx="687600" cy="684082"/>
            </a:xfrm>
            <a:custGeom>
              <a:avLst/>
              <a:gdLst>
                <a:gd name="connsiteX0" fmla="*/ 0 w 1346941"/>
                <a:gd name="connsiteY0" fmla="*/ 670031 h 1340062"/>
                <a:gd name="connsiteX1" fmla="*/ 673471 w 1346941"/>
                <a:gd name="connsiteY1" fmla="*/ 0 h 1340062"/>
                <a:gd name="connsiteX2" fmla="*/ 1346942 w 1346941"/>
                <a:gd name="connsiteY2" fmla="*/ 670031 h 1340062"/>
                <a:gd name="connsiteX3" fmla="*/ 673471 w 1346941"/>
                <a:gd name="connsiteY3" fmla="*/ 1340062 h 1340062"/>
                <a:gd name="connsiteX4" fmla="*/ 0 w 1346941"/>
                <a:gd name="connsiteY4" fmla="*/ 670031 h 134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941" h="1340062">
                  <a:moveTo>
                    <a:pt x="0" y="670031"/>
                  </a:moveTo>
                  <a:cubicBezTo>
                    <a:pt x="0" y="299983"/>
                    <a:pt x="301523" y="0"/>
                    <a:pt x="673471" y="0"/>
                  </a:cubicBezTo>
                  <a:cubicBezTo>
                    <a:pt x="1045419" y="0"/>
                    <a:pt x="1346942" y="299983"/>
                    <a:pt x="1346942" y="670031"/>
                  </a:cubicBezTo>
                  <a:cubicBezTo>
                    <a:pt x="1346942" y="1040079"/>
                    <a:pt x="1045419" y="1340062"/>
                    <a:pt x="673471" y="1340062"/>
                  </a:cubicBezTo>
                  <a:cubicBezTo>
                    <a:pt x="301523" y="1340062"/>
                    <a:pt x="0" y="1040079"/>
                    <a:pt x="0" y="6700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67" b="1" dirty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1800000" y="972000"/>
              <a:ext cx="8229600" cy="6840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74" name="Freeform 8"/>
            <p:cNvSpPr/>
            <p:nvPr/>
          </p:nvSpPr>
          <p:spPr>
            <a:xfrm rot="10800000" flipV="1">
              <a:off x="952799" y="931247"/>
              <a:ext cx="687600" cy="684082"/>
            </a:xfrm>
            <a:custGeom>
              <a:avLst/>
              <a:gdLst>
                <a:gd name="connsiteX0" fmla="*/ 0 w 1346941"/>
                <a:gd name="connsiteY0" fmla="*/ 670031 h 1340062"/>
                <a:gd name="connsiteX1" fmla="*/ 673471 w 1346941"/>
                <a:gd name="connsiteY1" fmla="*/ 0 h 1340062"/>
                <a:gd name="connsiteX2" fmla="*/ 1346942 w 1346941"/>
                <a:gd name="connsiteY2" fmla="*/ 670031 h 1340062"/>
                <a:gd name="connsiteX3" fmla="*/ 673471 w 1346941"/>
                <a:gd name="connsiteY3" fmla="*/ 1340062 h 1340062"/>
                <a:gd name="connsiteX4" fmla="*/ 0 w 1346941"/>
                <a:gd name="connsiteY4" fmla="*/ 670031 h 134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941" h="1340062">
                  <a:moveTo>
                    <a:pt x="0" y="670031"/>
                  </a:moveTo>
                  <a:cubicBezTo>
                    <a:pt x="0" y="299983"/>
                    <a:pt x="301523" y="0"/>
                    <a:pt x="673471" y="0"/>
                  </a:cubicBezTo>
                  <a:cubicBezTo>
                    <a:pt x="1045419" y="0"/>
                    <a:pt x="1346942" y="299983"/>
                    <a:pt x="1346942" y="670031"/>
                  </a:cubicBezTo>
                  <a:cubicBezTo>
                    <a:pt x="1346942" y="1040079"/>
                    <a:pt x="1045419" y="1340062"/>
                    <a:pt x="673471" y="1340062"/>
                  </a:cubicBezTo>
                  <a:cubicBezTo>
                    <a:pt x="301523" y="1340062"/>
                    <a:pt x="0" y="1040079"/>
                    <a:pt x="0" y="67003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3</a:t>
              </a:r>
              <a:endParaRPr lang="en-US" sz="1467" b="1" dirty="0">
                <a:solidFill>
                  <a:schemeClr val="accent1">
                    <a:lumMod val="75000"/>
                  </a:schemeClr>
                </a:solidFill>
                <a:latin typeface="Roboto Regular" charset="0"/>
              </a:endParaRPr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1752600" y="931247"/>
              <a:ext cx="8229600" cy="68408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none" lIns="276553" tIns="275211" rIns="276553" bIns="275211" numCol="1" spcCol="1270" anchor="ctr" anchorCtr="0">
              <a:noAutofit/>
            </a:bodyPr>
            <a:lstStyle/>
            <a:p>
              <a:pPr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Есть ли перспективы у </a:t>
              </a:r>
              <a:r>
                <a:rPr lang="en-US" b="1" dirty="0" err="1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roboadvising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Roboto Regular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3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13480</TotalTime>
  <Words>331</Words>
  <Application>Microsoft Office PowerPoint</Application>
  <PresentationFormat>Произвольный</PresentationFormat>
  <Paragraphs>131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Генезис отношений человека к финансовой индустрии</vt:lpstr>
      <vt:lpstr>Платформа: национальная система регистрации финансовых транзакций</vt:lpstr>
      <vt:lpstr>Платформа: национальная система регистрации финансовых транзакций</vt:lpstr>
      <vt:lpstr>Воплощение Plug &amp; Play: платформа</vt:lpstr>
      <vt:lpstr>Воплощение Plug &amp; Play: платформа</vt:lpstr>
      <vt:lpstr>Боты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Швецов</dc:creator>
  <cp:lastModifiedBy>Пользователь Windows</cp:lastModifiedBy>
  <cp:revision>631</cp:revision>
  <cp:lastPrinted>2017-09-22T14:03:29Z</cp:lastPrinted>
  <dcterms:created xsi:type="dcterms:W3CDTF">2016-11-16T12:49:11Z</dcterms:created>
  <dcterms:modified xsi:type="dcterms:W3CDTF">2017-10-02T08:23:44Z</dcterms:modified>
</cp:coreProperties>
</file>