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autoCompressPictures="0">
  <p:sldMasterIdLst>
    <p:sldMasterId id="2147483648" r:id="rId5"/>
    <p:sldMasterId id="2147483670" r:id="rId6"/>
  </p:sldMasterIdLst>
  <p:notesMasterIdLst>
    <p:notesMasterId r:id="rId14"/>
  </p:notesMasterIdLst>
  <p:handoutMasterIdLst>
    <p:handoutMasterId r:id="rId15"/>
  </p:handoutMasterIdLst>
  <p:sldIdLst>
    <p:sldId id="276" r:id="rId7"/>
    <p:sldId id="291" r:id="rId8"/>
    <p:sldId id="363" r:id="rId9"/>
    <p:sldId id="362" r:id="rId10"/>
    <p:sldId id="353" r:id="rId11"/>
    <p:sldId id="366" r:id="rId12"/>
    <p:sldId id="355" r:id="rId13"/>
  </p:sldIdLst>
  <p:sldSz cx="12192000" cy="6858000"/>
  <p:notesSz cx="6797675" cy="9926638"/>
  <p:embeddedFontLst>
    <p:embeddedFont>
      <p:font typeface="CB_Stem" panose="020B0604020202020204" charset="-52"/>
      <p:regular r:id="rId16"/>
      <p:italic r:id="rId17"/>
    </p:embeddedFont>
    <p:embeddedFont>
      <p:font typeface="CB_Stem Extra Light" panose="020B0604020202020204" charset="-52"/>
      <p:regular r:id="rId18"/>
    </p:embeddedFont>
    <p:embeddedFont>
      <p:font typeface="CB_Stem Light" panose="020B0604020202020204" charset="-52"/>
      <p:regular r:id="rId19"/>
    </p:embeddedFont>
    <p:embeddedFont>
      <p:font typeface="CB_Stem Medium" panose="020B0604020202020204" charset="-52"/>
      <p:regular r:id="rId2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54" userDrawn="1">
          <p15:clr>
            <a:srgbClr val="A4A3A4"/>
          </p15:clr>
        </p15:guide>
        <p15:guide id="2" orient="horz" pos="1366" userDrawn="1">
          <p15:clr>
            <a:srgbClr val="A4A3A4"/>
          </p15:clr>
        </p15:guide>
        <p15:guide id="3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ара Сергей Владимирович" initials="ПСВ" lastIdx="2" clrIdx="0">
    <p:extLst>
      <p:ext uri="{19B8F6BF-5375-455C-9EA6-DF929625EA0E}">
        <p15:presenceInfo xmlns:p15="http://schemas.microsoft.com/office/powerpoint/2012/main" userId="S-1-5-21-340576085-3929279038-2991976684-134777" providerId="AD"/>
      </p:ext>
    </p:extLst>
  </p:cmAuthor>
  <p:cmAuthor id="2" name="Солдатов Антон Вячеславович" initials="САВ" lastIdx="12" clrIdx="1">
    <p:extLst>
      <p:ext uri="{19B8F6BF-5375-455C-9EA6-DF929625EA0E}">
        <p15:presenceInfo xmlns:p15="http://schemas.microsoft.com/office/powerpoint/2012/main" userId="S-1-5-21-340576085-3929279038-2991976684-115094" providerId="AD"/>
      </p:ext>
    </p:extLst>
  </p:cmAuthor>
  <p:cmAuthor id="3" name="Акуличев Дмитрий Александрович" initials="АДА" lastIdx="4" clrIdx="2">
    <p:extLst>
      <p:ext uri="{19B8F6BF-5375-455C-9EA6-DF929625EA0E}">
        <p15:presenceInfo xmlns:p15="http://schemas.microsoft.com/office/powerpoint/2012/main" userId="S-1-5-21-340576085-3929279038-2991976684-11316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F2EA"/>
    <a:srgbClr val="97AF64"/>
    <a:srgbClr val="9CAF62"/>
    <a:srgbClr val="FF5A5A"/>
    <a:srgbClr val="93BF93"/>
    <a:srgbClr val="E2F7FF"/>
    <a:srgbClr val="D8F4FF"/>
    <a:srgbClr val="B3DCEB"/>
    <a:srgbClr val="437143"/>
    <a:srgbClr val="F2F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10" autoAdjust="0"/>
    <p:restoredTop sz="97423" autoAdjust="0"/>
  </p:normalViewPr>
  <p:slideViewPr>
    <p:cSldViewPr snapToGrid="0">
      <p:cViewPr varScale="1">
        <p:scale>
          <a:sx n="120" d="100"/>
          <a:sy n="120" d="100"/>
        </p:scale>
        <p:origin x="306" y="96"/>
      </p:cViewPr>
      <p:guideLst>
        <p:guide orient="horz" pos="754"/>
        <p:guide orient="horz" pos="1366"/>
        <p:guide pos="3863"/>
      </p:guideLst>
    </p:cSldViewPr>
  </p:slideViewPr>
  <p:outlineViewPr>
    <p:cViewPr>
      <p:scale>
        <a:sx n="33" d="100"/>
        <a:sy n="33" d="100"/>
      </p:scale>
      <p:origin x="0" y="-223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2" d="100"/>
          <a:sy n="122" d="100"/>
        </p:scale>
        <p:origin x="491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handoutMaster" Target="handoutMasters/handoutMaster1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font" Target="fonts/font4.fntdata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81C320-6D48-438D-A752-01CE7773CCD0}" type="datetimeFigureOut">
              <a:rPr lang="ru-RU" smtClean="0"/>
              <a:t>23.09.2026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1CE367-FB66-483E-B566-872637D3FD9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21814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7E530-0CBA-48EB-B17D-91110B96F5C6}" type="datetimeFigureOut">
              <a:rPr lang="ru-RU" smtClean="0"/>
              <a:t>23.09.2026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904BCD-10C8-42A5-ABBA-D5D1FBF78BB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3491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04BCD-10C8-42A5-ABBA-D5D1FBF78BBA}" type="slidenum">
              <a:rPr lang="ru-RU" smtClean="0"/>
              <a:t>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6898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04BCD-10C8-42A5-ABBA-D5D1FBF78BBA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30527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04BCD-10C8-42A5-ABBA-D5D1FBF78BBA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79726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04BCD-10C8-42A5-ABBA-D5D1FBF78BBA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29895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04BCD-10C8-42A5-ABBA-D5D1FBF78BBA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95348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904BCD-10C8-42A5-ABBA-D5D1FBF78BB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01677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04BCD-10C8-42A5-ABBA-D5D1FBF78BBA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2836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бложка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_Blue">
            <a:extLst>
              <a:ext uri="{FF2B5EF4-FFF2-40B4-BE49-F238E27FC236}">
                <a16:creationId xmlns:a16="http://schemas.microsoft.com/office/drawing/2014/main" id="{868D1A79-0555-C24E-AC19-8597029C75B0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rgbClr val="00BBEE"/>
              </a:gs>
              <a:gs pos="0">
                <a:srgbClr val="0088BB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>
              <a:latin typeface="CB_Stem" panose="020B0503020203020204" pitchFamily="34" charset="-52"/>
            </a:endParaRPr>
          </a:p>
        </p:txBody>
      </p:sp>
      <p:sp>
        <p:nvSpPr>
          <p:cNvPr id="5" name="Back_Gray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888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>
              <a:latin typeface="CB_Stem" panose="020B0503020203020204" pitchFamily="34" charset="-52"/>
            </a:endParaRPr>
          </a:p>
        </p:txBody>
      </p:sp>
      <p:sp>
        <p:nvSpPr>
          <p:cNvPr id="10" name="Zag">
            <a:extLst>
              <a:ext uri="{FF2B5EF4-FFF2-40B4-BE49-F238E27FC236}">
                <a16:creationId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50" y="3797299"/>
            <a:ext cx="4592638" cy="211772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800" cap="all" spc="30" baseline="0">
                <a:solidFill>
                  <a:schemeClr val="bg1"/>
                </a:solidFill>
                <a:latin typeface="CB_Stem" panose="020B0503020203020204" pitchFamily="34" charset="-52"/>
                <a:cs typeface="CB_Stem" panose="020B0503020203020204" pitchFamily="34" charset="-52"/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</a:t>
            </a:r>
            <a:br>
              <a:rPr lang="en-US" dirty="0"/>
            </a:br>
            <a:r>
              <a:rPr lang="ru-RU" dirty="0"/>
              <a:t>в несколько строк</a:t>
            </a:r>
          </a:p>
        </p:txBody>
      </p:sp>
      <p:sp>
        <p:nvSpPr>
          <p:cNvPr id="18" name="Years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03950" y="6205566"/>
            <a:ext cx="4592638" cy="276197"/>
          </a:xfrm>
          <a:prstGeom prst="rect">
            <a:avLst/>
          </a:prstGeom>
        </p:spPr>
        <p:txBody>
          <a:bodyPr anchor="b"/>
          <a:lstStyle>
            <a:lvl1pPr>
              <a:spcBef>
                <a:spcPts val="0"/>
              </a:spcBef>
              <a:defRPr sz="1800" cap="none" spc="30" baseline="0">
                <a:solidFill>
                  <a:schemeClr val="bg1"/>
                </a:solidFill>
                <a:latin typeface="CB_Stem" panose="020B0503020203020204" pitchFamily="34" charset="-52"/>
                <a:cs typeface="CB_Stem" panose="020B0503020203020204" pitchFamily="34" charset="-52"/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2021 </a:t>
            </a:r>
            <a:r>
              <a:rPr lang="ru-RU" dirty="0"/>
              <a:t>г.</a:t>
            </a:r>
          </a:p>
        </p:txBody>
      </p:sp>
      <p:sp>
        <p:nvSpPr>
          <p:cNvPr id="9" name="Logo_CB_RU"/>
          <p:cNvSpPr>
            <a:spLocks noChangeAspect="1" noEditPoints="1"/>
          </p:cNvSpPr>
          <p:nvPr userDrawn="1"/>
        </p:nvSpPr>
        <p:spPr bwMode="auto">
          <a:xfrm>
            <a:off x="422879" y="431800"/>
            <a:ext cx="3588491" cy="900000"/>
          </a:xfrm>
          <a:custGeom>
            <a:avLst/>
            <a:gdLst>
              <a:gd name="T0" fmla="*/ 666 w 5316"/>
              <a:gd name="T1" fmla="*/ 0 h 1331"/>
              <a:gd name="T2" fmla="*/ 666 w 5316"/>
              <a:gd name="T3" fmla="*/ 1280 h 1331"/>
              <a:gd name="T4" fmla="*/ 852 w 5316"/>
              <a:gd name="T5" fmla="*/ 509 h 1331"/>
              <a:gd name="T6" fmla="*/ 928 w 5316"/>
              <a:gd name="T7" fmla="*/ 276 h 1331"/>
              <a:gd name="T8" fmla="*/ 708 w 5316"/>
              <a:gd name="T9" fmla="*/ 188 h 1331"/>
              <a:gd name="T10" fmla="*/ 537 w 5316"/>
              <a:gd name="T11" fmla="*/ 203 h 1331"/>
              <a:gd name="T12" fmla="*/ 465 w 5316"/>
              <a:gd name="T13" fmla="*/ 294 h 1331"/>
              <a:gd name="T14" fmla="*/ 428 w 5316"/>
              <a:gd name="T15" fmla="*/ 483 h 1331"/>
              <a:gd name="T16" fmla="*/ 146 w 5316"/>
              <a:gd name="T17" fmla="*/ 585 h 1331"/>
              <a:gd name="T18" fmla="*/ 307 w 5316"/>
              <a:gd name="T19" fmla="*/ 773 h 1331"/>
              <a:gd name="T20" fmla="*/ 539 w 5316"/>
              <a:gd name="T21" fmla="*/ 720 h 1331"/>
              <a:gd name="T22" fmla="*/ 328 w 5316"/>
              <a:gd name="T23" fmla="*/ 871 h 1331"/>
              <a:gd name="T24" fmla="*/ 308 w 5316"/>
              <a:gd name="T25" fmla="*/ 916 h 1331"/>
              <a:gd name="T26" fmla="*/ 405 w 5316"/>
              <a:gd name="T27" fmla="*/ 999 h 1331"/>
              <a:gd name="T28" fmla="*/ 489 w 5316"/>
              <a:gd name="T29" fmla="*/ 856 h 1331"/>
              <a:gd name="T30" fmla="*/ 580 w 5316"/>
              <a:gd name="T31" fmla="*/ 845 h 1331"/>
              <a:gd name="T32" fmla="*/ 557 w 5316"/>
              <a:gd name="T33" fmla="*/ 1123 h 1331"/>
              <a:gd name="T34" fmla="*/ 703 w 5316"/>
              <a:gd name="T35" fmla="*/ 1128 h 1331"/>
              <a:gd name="T36" fmla="*/ 819 w 5316"/>
              <a:gd name="T37" fmla="*/ 1107 h 1331"/>
              <a:gd name="T38" fmla="*/ 738 w 5316"/>
              <a:gd name="T39" fmla="*/ 827 h 1331"/>
              <a:gd name="T40" fmla="*/ 902 w 5316"/>
              <a:gd name="T41" fmla="*/ 902 h 1331"/>
              <a:gd name="T42" fmla="*/ 931 w 5316"/>
              <a:gd name="T43" fmla="*/ 973 h 1331"/>
              <a:gd name="T44" fmla="*/ 1018 w 5316"/>
              <a:gd name="T45" fmla="*/ 892 h 1331"/>
              <a:gd name="T46" fmla="*/ 933 w 5316"/>
              <a:gd name="T47" fmla="*/ 887 h 1331"/>
              <a:gd name="T48" fmla="*/ 877 w 5316"/>
              <a:gd name="T49" fmla="*/ 683 h 1331"/>
              <a:gd name="T50" fmla="*/ 1086 w 5316"/>
              <a:gd name="T51" fmla="*/ 862 h 1331"/>
              <a:gd name="T52" fmla="*/ 933 w 5316"/>
              <a:gd name="T53" fmla="*/ 347 h 1331"/>
              <a:gd name="T54" fmla="*/ 2047 w 5316"/>
              <a:gd name="T55" fmla="*/ 612 h 1331"/>
              <a:gd name="T56" fmla="*/ 2190 w 5316"/>
              <a:gd name="T57" fmla="*/ 715 h 1331"/>
              <a:gd name="T58" fmla="*/ 2227 w 5316"/>
              <a:gd name="T59" fmla="*/ 883 h 1331"/>
              <a:gd name="T60" fmla="*/ 2224 w 5316"/>
              <a:gd name="T61" fmla="*/ 837 h 1331"/>
              <a:gd name="T62" fmla="*/ 2224 w 5316"/>
              <a:gd name="T63" fmla="*/ 837 h 1331"/>
              <a:gd name="T64" fmla="*/ 1944 w 5316"/>
              <a:gd name="T65" fmla="*/ 474 h 1331"/>
              <a:gd name="T66" fmla="*/ 1668 w 5316"/>
              <a:gd name="T67" fmla="*/ 650 h 1331"/>
              <a:gd name="T68" fmla="*/ 1760 w 5316"/>
              <a:gd name="T69" fmla="*/ 633 h 1331"/>
              <a:gd name="T70" fmla="*/ 1783 w 5316"/>
              <a:gd name="T71" fmla="*/ 868 h 1331"/>
              <a:gd name="T72" fmla="*/ 4138 w 5316"/>
              <a:gd name="T73" fmla="*/ 566 h 1331"/>
              <a:gd name="T74" fmla="*/ 4239 w 5316"/>
              <a:gd name="T75" fmla="*/ 841 h 1331"/>
              <a:gd name="T76" fmla="*/ 4559 w 5316"/>
              <a:gd name="T77" fmla="*/ 644 h 1331"/>
              <a:gd name="T78" fmla="*/ 4461 w 5316"/>
              <a:gd name="T79" fmla="*/ 912 h 1331"/>
              <a:gd name="T80" fmla="*/ 4354 w 5316"/>
              <a:gd name="T81" fmla="*/ 738 h 1331"/>
              <a:gd name="T82" fmla="*/ 4702 w 5316"/>
              <a:gd name="T83" fmla="*/ 739 h 1331"/>
              <a:gd name="T84" fmla="*/ 4643 w 5316"/>
              <a:gd name="T85" fmla="*/ 905 h 1331"/>
              <a:gd name="T86" fmla="*/ 4879 w 5316"/>
              <a:gd name="T87" fmla="*/ 905 h 1331"/>
              <a:gd name="T88" fmla="*/ 4919 w 5316"/>
              <a:gd name="T89" fmla="*/ 575 h 1331"/>
              <a:gd name="T90" fmla="*/ 5074 w 5316"/>
              <a:gd name="T91" fmla="*/ 739 h 1331"/>
              <a:gd name="T92" fmla="*/ 5016 w 5316"/>
              <a:gd name="T93" fmla="*/ 905 h 1331"/>
              <a:gd name="T94" fmla="*/ 5251 w 5316"/>
              <a:gd name="T95" fmla="*/ 905 h 1331"/>
              <a:gd name="T96" fmla="*/ 3402 w 5316"/>
              <a:gd name="T97" fmla="*/ 428 h 1331"/>
              <a:gd name="T98" fmla="*/ 3302 w 5316"/>
              <a:gd name="T99" fmla="*/ 903 h 1331"/>
              <a:gd name="T100" fmla="*/ 3571 w 5316"/>
              <a:gd name="T101" fmla="*/ 547 h 1331"/>
              <a:gd name="T102" fmla="*/ 3389 w 5316"/>
              <a:gd name="T103" fmla="*/ 464 h 1331"/>
              <a:gd name="T104" fmla="*/ 2964 w 5316"/>
              <a:gd name="T105" fmla="*/ 573 h 1331"/>
              <a:gd name="T106" fmla="*/ 2751 w 5316"/>
              <a:gd name="T107" fmla="*/ 573 h 1331"/>
              <a:gd name="T108" fmla="*/ 2810 w 5316"/>
              <a:gd name="T109" fmla="*/ 735 h 1331"/>
              <a:gd name="T110" fmla="*/ 2871 w 5316"/>
              <a:gd name="T111" fmla="*/ 713 h 1331"/>
              <a:gd name="T112" fmla="*/ 2521 w 5316"/>
              <a:gd name="T113" fmla="*/ 711 h 1331"/>
              <a:gd name="T114" fmla="*/ 2379 w 5316"/>
              <a:gd name="T115" fmla="*/ 739 h 1331"/>
              <a:gd name="T116" fmla="*/ 2520 w 5316"/>
              <a:gd name="T117" fmla="*/ 741 h 1331"/>
              <a:gd name="T118" fmla="*/ 2656 w 5316"/>
              <a:gd name="T119" fmla="*/ 739 h 1331"/>
              <a:gd name="T120" fmla="*/ 3745 w 5316"/>
              <a:gd name="T121" fmla="*/ 912 h 1331"/>
              <a:gd name="T122" fmla="*/ 3749 w 5316"/>
              <a:gd name="T123" fmla="*/ 592 h 1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316" h="1331">
                <a:moveTo>
                  <a:pt x="666" y="0"/>
                </a:moveTo>
                <a:cubicBezTo>
                  <a:pt x="298" y="0"/>
                  <a:pt x="0" y="298"/>
                  <a:pt x="0" y="666"/>
                </a:cubicBezTo>
                <a:cubicBezTo>
                  <a:pt x="0" y="1033"/>
                  <a:pt x="298" y="1331"/>
                  <a:pt x="666" y="1331"/>
                </a:cubicBezTo>
                <a:cubicBezTo>
                  <a:pt x="1033" y="1331"/>
                  <a:pt x="1331" y="1033"/>
                  <a:pt x="1331" y="666"/>
                </a:cubicBezTo>
                <a:cubicBezTo>
                  <a:pt x="1331" y="298"/>
                  <a:pt x="1033" y="0"/>
                  <a:pt x="666" y="0"/>
                </a:cubicBezTo>
                <a:close/>
                <a:moveTo>
                  <a:pt x="666" y="1280"/>
                </a:moveTo>
                <a:cubicBezTo>
                  <a:pt x="327" y="1280"/>
                  <a:pt x="52" y="1005"/>
                  <a:pt x="52" y="666"/>
                </a:cubicBezTo>
                <a:cubicBezTo>
                  <a:pt x="52" y="327"/>
                  <a:pt x="327" y="52"/>
                  <a:pt x="666" y="52"/>
                </a:cubicBezTo>
                <a:cubicBezTo>
                  <a:pt x="1005" y="52"/>
                  <a:pt x="1280" y="327"/>
                  <a:pt x="1280" y="666"/>
                </a:cubicBezTo>
                <a:cubicBezTo>
                  <a:pt x="1280" y="1005"/>
                  <a:pt x="1005" y="1280"/>
                  <a:pt x="666" y="1280"/>
                </a:cubicBezTo>
                <a:close/>
                <a:moveTo>
                  <a:pt x="933" y="347"/>
                </a:moveTo>
                <a:cubicBezTo>
                  <a:pt x="902" y="370"/>
                  <a:pt x="888" y="408"/>
                  <a:pt x="905" y="452"/>
                </a:cubicBezTo>
                <a:cubicBezTo>
                  <a:pt x="906" y="453"/>
                  <a:pt x="906" y="455"/>
                  <a:pt x="907" y="456"/>
                </a:cubicBezTo>
                <a:cubicBezTo>
                  <a:pt x="913" y="466"/>
                  <a:pt x="911" y="475"/>
                  <a:pt x="903" y="483"/>
                </a:cubicBezTo>
                <a:cubicBezTo>
                  <a:pt x="889" y="497"/>
                  <a:pt x="872" y="507"/>
                  <a:pt x="852" y="509"/>
                </a:cubicBezTo>
                <a:cubicBezTo>
                  <a:pt x="839" y="511"/>
                  <a:pt x="828" y="505"/>
                  <a:pt x="820" y="496"/>
                </a:cubicBezTo>
                <a:cubicBezTo>
                  <a:pt x="801" y="477"/>
                  <a:pt x="787" y="453"/>
                  <a:pt x="783" y="426"/>
                </a:cubicBezTo>
                <a:cubicBezTo>
                  <a:pt x="775" y="373"/>
                  <a:pt x="788" y="347"/>
                  <a:pt x="788" y="345"/>
                </a:cubicBezTo>
                <a:cubicBezTo>
                  <a:pt x="802" y="317"/>
                  <a:pt x="832" y="297"/>
                  <a:pt x="867" y="294"/>
                </a:cubicBezTo>
                <a:cubicBezTo>
                  <a:pt x="883" y="264"/>
                  <a:pt x="928" y="276"/>
                  <a:pt x="928" y="276"/>
                </a:cubicBezTo>
                <a:cubicBezTo>
                  <a:pt x="939" y="278"/>
                  <a:pt x="943" y="282"/>
                  <a:pt x="946" y="287"/>
                </a:cubicBezTo>
                <a:cubicBezTo>
                  <a:pt x="946" y="287"/>
                  <a:pt x="966" y="257"/>
                  <a:pt x="947" y="245"/>
                </a:cubicBezTo>
                <a:cubicBezTo>
                  <a:pt x="929" y="233"/>
                  <a:pt x="887" y="228"/>
                  <a:pt x="887" y="228"/>
                </a:cubicBezTo>
                <a:cubicBezTo>
                  <a:pt x="887" y="208"/>
                  <a:pt x="854" y="192"/>
                  <a:pt x="795" y="203"/>
                </a:cubicBezTo>
                <a:cubicBezTo>
                  <a:pt x="723" y="216"/>
                  <a:pt x="708" y="188"/>
                  <a:pt x="708" y="188"/>
                </a:cubicBezTo>
                <a:cubicBezTo>
                  <a:pt x="705" y="222"/>
                  <a:pt x="731" y="240"/>
                  <a:pt x="740" y="244"/>
                </a:cubicBezTo>
                <a:cubicBezTo>
                  <a:pt x="713" y="274"/>
                  <a:pt x="675" y="332"/>
                  <a:pt x="666" y="416"/>
                </a:cubicBezTo>
                <a:cubicBezTo>
                  <a:pt x="657" y="332"/>
                  <a:pt x="619" y="274"/>
                  <a:pt x="592" y="244"/>
                </a:cubicBezTo>
                <a:cubicBezTo>
                  <a:pt x="600" y="240"/>
                  <a:pt x="626" y="222"/>
                  <a:pt x="623" y="188"/>
                </a:cubicBezTo>
                <a:cubicBezTo>
                  <a:pt x="623" y="188"/>
                  <a:pt x="608" y="216"/>
                  <a:pt x="537" y="203"/>
                </a:cubicBezTo>
                <a:cubicBezTo>
                  <a:pt x="477" y="192"/>
                  <a:pt x="445" y="208"/>
                  <a:pt x="445" y="228"/>
                </a:cubicBezTo>
                <a:cubicBezTo>
                  <a:pt x="445" y="228"/>
                  <a:pt x="403" y="233"/>
                  <a:pt x="384" y="245"/>
                </a:cubicBezTo>
                <a:cubicBezTo>
                  <a:pt x="365" y="257"/>
                  <a:pt x="385" y="287"/>
                  <a:pt x="385" y="287"/>
                </a:cubicBezTo>
                <a:cubicBezTo>
                  <a:pt x="388" y="282"/>
                  <a:pt x="392" y="278"/>
                  <a:pt x="403" y="276"/>
                </a:cubicBezTo>
                <a:cubicBezTo>
                  <a:pt x="403" y="276"/>
                  <a:pt x="449" y="264"/>
                  <a:pt x="465" y="294"/>
                </a:cubicBezTo>
                <a:cubicBezTo>
                  <a:pt x="499" y="297"/>
                  <a:pt x="529" y="317"/>
                  <a:pt x="543" y="345"/>
                </a:cubicBezTo>
                <a:cubicBezTo>
                  <a:pt x="544" y="347"/>
                  <a:pt x="558" y="373"/>
                  <a:pt x="549" y="426"/>
                </a:cubicBezTo>
                <a:cubicBezTo>
                  <a:pt x="544" y="453"/>
                  <a:pt x="531" y="477"/>
                  <a:pt x="511" y="496"/>
                </a:cubicBezTo>
                <a:cubicBezTo>
                  <a:pt x="503" y="505"/>
                  <a:pt x="492" y="511"/>
                  <a:pt x="480" y="509"/>
                </a:cubicBezTo>
                <a:cubicBezTo>
                  <a:pt x="460" y="507"/>
                  <a:pt x="443" y="497"/>
                  <a:pt x="428" y="483"/>
                </a:cubicBezTo>
                <a:cubicBezTo>
                  <a:pt x="421" y="475"/>
                  <a:pt x="418" y="466"/>
                  <a:pt x="424" y="456"/>
                </a:cubicBezTo>
                <a:cubicBezTo>
                  <a:pt x="425" y="455"/>
                  <a:pt x="425" y="453"/>
                  <a:pt x="426" y="452"/>
                </a:cubicBezTo>
                <a:cubicBezTo>
                  <a:pt x="444" y="408"/>
                  <a:pt x="429" y="370"/>
                  <a:pt x="399" y="347"/>
                </a:cubicBezTo>
                <a:cubicBezTo>
                  <a:pt x="376" y="331"/>
                  <a:pt x="351" y="329"/>
                  <a:pt x="324" y="333"/>
                </a:cubicBezTo>
                <a:cubicBezTo>
                  <a:pt x="152" y="357"/>
                  <a:pt x="146" y="531"/>
                  <a:pt x="146" y="585"/>
                </a:cubicBezTo>
                <a:cubicBezTo>
                  <a:pt x="146" y="737"/>
                  <a:pt x="144" y="845"/>
                  <a:pt x="143" y="866"/>
                </a:cubicBezTo>
                <a:cubicBezTo>
                  <a:pt x="141" y="898"/>
                  <a:pt x="130" y="904"/>
                  <a:pt x="123" y="909"/>
                </a:cubicBezTo>
                <a:cubicBezTo>
                  <a:pt x="134" y="917"/>
                  <a:pt x="224" y="889"/>
                  <a:pt x="245" y="862"/>
                </a:cubicBezTo>
                <a:cubicBezTo>
                  <a:pt x="247" y="860"/>
                  <a:pt x="250" y="859"/>
                  <a:pt x="252" y="859"/>
                </a:cubicBezTo>
                <a:cubicBezTo>
                  <a:pt x="305" y="846"/>
                  <a:pt x="306" y="790"/>
                  <a:pt x="307" y="773"/>
                </a:cubicBezTo>
                <a:cubicBezTo>
                  <a:pt x="351" y="773"/>
                  <a:pt x="369" y="724"/>
                  <a:pt x="373" y="712"/>
                </a:cubicBezTo>
                <a:cubicBezTo>
                  <a:pt x="377" y="701"/>
                  <a:pt x="380" y="688"/>
                  <a:pt x="381" y="676"/>
                </a:cubicBezTo>
                <a:cubicBezTo>
                  <a:pt x="381" y="700"/>
                  <a:pt x="417" y="721"/>
                  <a:pt x="454" y="683"/>
                </a:cubicBezTo>
                <a:cubicBezTo>
                  <a:pt x="454" y="722"/>
                  <a:pt x="501" y="715"/>
                  <a:pt x="524" y="692"/>
                </a:cubicBezTo>
                <a:cubicBezTo>
                  <a:pt x="526" y="700"/>
                  <a:pt x="539" y="720"/>
                  <a:pt x="539" y="720"/>
                </a:cubicBezTo>
                <a:cubicBezTo>
                  <a:pt x="512" y="724"/>
                  <a:pt x="500" y="730"/>
                  <a:pt x="488" y="741"/>
                </a:cubicBezTo>
                <a:cubicBezTo>
                  <a:pt x="458" y="767"/>
                  <a:pt x="455" y="810"/>
                  <a:pt x="455" y="832"/>
                </a:cubicBezTo>
                <a:cubicBezTo>
                  <a:pt x="455" y="832"/>
                  <a:pt x="415" y="872"/>
                  <a:pt x="399" y="887"/>
                </a:cubicBezTo>
                <a:cubicBezTo>
                  <a:pt x="394" y="891"/>
                  <a:pt x="389" y="895"/>
                  <a:pt x="383" y="899"/>
                </a:cubicBezTo>
                <a:cubicBezTo>
                  <a:pt x="342" y="852"/>
                  <a:pt x="328" y="871"/>
                  <a:pt x="328" y="871"/>
                </a:cubicBezTo>
                <a:cubicBezTo>
                  <a:pt x="298" y="858"/>
                  <a:pt x="281" y="880"/>
                  <a:pt x="287" y="891"/>
                </a:cubicBezTo>
                <a:cubicBezTo>
                  <a:pt x="294" y="883"/>
                  <a:pt x="306" y="886"/>
                  <a:pt x="313" y="892"/>
                </a:cubicBezTo>
                <a:cubicBezTo>
                  <a:pt x="313" y="892"/>
                  <a:pt x="313" y="892"/>
                  <a:pt x="313" y="892"/>
                </a:cubicBezTo>
                <a:cubicBezTo>
                  <a:pt x="272" y="899"/>
                  <a:pt x="281" y="929"/>
                  <a:pt x="292" y="936"/>
                </a:cubicBezTo>
                <a:cubicBezTo>
                  <a:pt x="292" y="927"/>
                  <a:pt x="295" y="917"/>
                  <a:pt x="308" y="916"/>
                </a:cubicBezTo>
                <a:cubicBezTo>
                  <a:pt x="308" y="930"/>
                  <a:pt x="317" y="932"/>
                  <a:pt x="325" y="932"/>
                </a:cubicBezTo>
                <a:cubicBezTo>
                  <a:pt x="346" y="933"/>
                  <a:pt x="380" y="934"/>
                  <a:pt x="391" y="944"/>
                </a:cubicBezTo>
                <a:cubicBezTo>
                  <a:pt x="396" y="950"/>
                  <a:pt x="394" y="967"/>
                  <a:pt x="400" y="973"/>
                </a:cubicBezTo>
                <a:cubicBezTo>
                  <a:pt x="405" y="978"/>
                  <a:pt x="411" y="977"/>
                  <a:pt x="414" y="977"/>
                </a:cubicBezTo>
                <a:cubicBezTo>
                  <a:pt x="415" y="984"/>
                  <a:pt x="413" y="991"/>
                  <a:pt x="405" y="999"/>
                </a:cubicBezTo>
                <a:cubicBezTo>
                  <a:pt x="435" y="1002"/>
                  <a:pt x="457" y="975"/>
                  <a:pt x="443" y="961"/>
                </a:cubicBezTo>
                <a:cubicBezTo>
                  <a:pt x="436" y="955"/>
                  <a:pt x="416" y="936"/>
                  <a:pt x="415" y="927"/>
                </a:cubicBezTo>
                <a:cubicBezTo>
                  <a:pt x="413" y="918"/>
                  <a:pt x="423" y="908"/>
                  <a:pt x="430" y="902"/>
                </a:cubicBezTo>
                <a:cubicBezTo>
                  <a:pt x="444" y="889"/>
                  <a:pt x="459" y="877"/>
                  <a:pt x="475" y="866"/>
                </a:cubicBezTo>
                <a:cubicBezTo>
                  <a:pt x="479" y="862"/>
                  <a:pt x="484" y="859"/>
                  <a:pt x="489" y="856"/>
                </a:cubicBezTo>
                <a:cubicBezTo>
                  <a:pt x="494" y="854"/>
                  <a:pt x="499" y="853"/>
                  <a:pt x="505" y="854"/>
                </a:cubicBezTo>
                <a:cubicBezTo>
                  <a:pt x="516" y="858"/>
                  <a:pt x="516" y="858"/>
                  <a:pt x="519" y="856"/>
                </a:cubicBezTo>
                <a:cubicBezTo>
                  <a:pt x="530" y="848"/>
                  <a:pt x="551" y="832"/>
                  <a:pt x="593" y="827"/>
                </a:cubicBezTo>
                <a:cubicBezTo>
                  <a:pt x="590" y="829"/>
                  <a:pt x="588" y="831"/>
                  <a:pt x="587" y="833"/>
                </a:cubicBezTo>
                <a:cubicBezTo>
                  <a:pt x="584" y="836"/>
                  <a:pt x="583" y="840"/>
                  <a:pt x="580" y="845"/>
                </a:cubicBezTo>
                <a:cubicBezTo>
                  <a:pt x="577" y="851"/>
                  <a:pt x="575" y="857"/>
                  <a:pt x="573" y="863"/>
                </a:cubicBezTo>
                <a:cubicBezTo>
                  <a:pt x="545" y="928"/>
                  <a:pt x="518" y="991"/>
                  <a:pt x="491" y="1056"/>
                </a:cubicBezTo>
                <a:cubicBezTo>
                  <a:pt x="482" y="1078"/>
                  <a:pt x="490" y="1096"/>
                  <a:pt x="512" y="1107"/>
                </a:cubicBezTo>
                <a:cubicBezTo>
                  <a:pt x="528" y="1114"/>
                  <a:pt x="547" y="1110"/>
                  <a:pt x="557" y="1095"/>
                </a:cubicBezTo>
                <a:cubicBezTo>
                  <a:pt x="554" y="1105"/>
                  <a:pt x="553" y="1115"/>
                  <a:pt x="557" y="1123"/>
                </a:cubicBezTo>
                <a:cubicBezTo>
                  <a:pt x="562" y="1132"/>
                  <a:pt x="568" y="1139"/>
                  <a:pt x="578" y="1143"/>
                </a:cubicBezTo>
                <a:cubicBezTo>
                  <a:pt x="586" y="1147"/>
                  <a:pt x="597" y="1148"/>
                  <a:pt x="607" y="1146"/>
                </a:cubicBezTo>
                <a:cubicBezTo>
                  <a:pt x="616" y="1144"/>
                  <a:pt x="623" y="1138"/>
                  <a:pt x="628" y="1128"/>
                </a:cubicBezTo>
                <a:cubicBezTo>
                  <a:pt x="629" y="1149"/>
                  <a:pt x="643" y="1165"/>
                  <a:pt x="666" y="1165"/>
                </a:cubicBezTo>
                <a:cubicBezTo>
                  <a:pt x="689" y="1165"/>
                  <a:pt x="703" y="1149"/>
                  <a:pt x="703" y="1128"/>
                </a:cubicBezTo>
                <a:cubicBezTo>
                  <a:pt x="708" y="1138"/>
                  <a:pt x="715" y="1144"/>
                  <a:pt x="725" y="1146"/>
                </a:cubicBezTo>
                <a:cubicBezTo>
                  <a:pt x="734" y="1148"/>
                  <a:pt x="745" y="1147"/>
                  <a:pt x="754" y="1143"/>
                </a:cubicBezTo>
                <a:cubicBezTo>
                  <a:pt x="763" y="1139"/>
                  <a:pt x="770" y="1132"/>
                  <a:pt x="774" y="1123"/>
                </a:cubicBezTo>
                <a:cubicBezTo>
                  <a:pt x="779" y="1115"/>
                  <a:pt x="777" y="1105"/>
                  <a:pt x="774" y="1095"/>
                </a:cubicBezTo>
                <a:cubicBezTo>
                  <a:pt x="785" y="1110"/>
                  <a:pt x="803" y="1114"/>
                  <a:pt x="819" y="1107"/>
                </a:cubicBezTo>
                <a:cubicBezTo>
                  <a:pt x="841" y="1096"/>
                  <a:pt x="849" y="1078"/>
                  <a:pt x="840" y="1056"/>
                </a:cubicBezTo>
                <a:cubicBezTo>
                  <a:pt x="813" y="991"/>
                  <a:pt x="786" y="928"/>
                  <a:pt x="758" y="863"/>
                </a:cubicBezTo>
                <a:cubicBezTo>
                  <a:pt x="756" y="857"/>
                  <a:pt x="754" y="851"/>
                  <a:pt x="751" y="845"/>
                </a:cubicBezTo>
                <a:cubicBezTo>
                  <a:pt x="749" y="840"/>
                  <a:pt x="747" y="836"/>
                  <a:pt x="745" y="833"/>
                </a:cubicBezTo>
                <a:cubicBezTo>
                  <a:pt x="743" y="831"/>
                  <a:pt x="741" y="829"/>
                  <a:pt x="738" y="827"/>
                </a:cubicBezTo>
                <a:cubicBezTo>
                  <a:pt x="781" y="832"/>
                  <a:pt x="801" y="848"/>
                  <a:pt x="812" y="856"/>
                </a:cubicBezTo>
                <a:cubicBezTo>
                  <a:pt x="815" y="858"/>
                  <a:pt x="815" y="858"/>
                  <a:pt x="827" y="854"/>
                </a:cubicBezTo>
                <a:cubicBezTo>
                  <a:pt x="832" y="853"/>
                  <a:pt x="838" y="854"/>
                  <a:pt x="842" y="856"/>
                </a:cubicBezTo>
                <a:cubicBezTo>
                  <a:pt x="847" y="859"/>
                  <a:pt x="852" y="862"/>
                  <a:pt x="857" y="866"/>
                </a:cubicBezTo>
                <a:cubicBezTo>
                  <a:pt x="872" y="877"/>
                  <a:pt x="887" y="889"/>
                  <a:pt x="902" y="902"/>
                </a:cubicBezTo>
                <a:cubicBezTo>
                  <a:pt x="909" y="908"/>
                  <a:pt x="918" y="918"/>
                  <a:pt x="917" y="927"/>
                </a:cubicBezTo>
                <a:cubicBezTo>
                  <a:pt x="916" y="936"/>
                  <a:pt x="895" y="955"/>
                  <a:pt x="889" y="961"/>
                </a:cubicBezTo>
                <a:cubicBezTo>
                  <a:pt x="874" y="975"/>
                  <a:pt x="896" y="1002"/>
                  <a:pt x="926" y="999"/>
                </a:cubicBezTo>
                <a:cubicBezTo>
                  <a:pt x="918" y="991"/>
                  <a:pt x="916" y="984"/>
                  <a:pt x="917" y="977"/>
                </a:cubicBezTo>
                <a:cubicBezTo>
                  <a:pt x="920" y="977"/>
                  <a:pt x="926" y="978"/>
                  <a:pt x="931" y="973"/>
                </a:cubicBezTo>
                <a:cubicBezTo>
                  <a:pt x="938" y="967"/>
                  <a:pt x="935" y="950"/>
                  <a:pt x="941" y="944"/>
                </a:cubicBezTo>
                <a:cubicBezTo>
                  <a:pt x="951" y="934"/>
                  <a:pt x="986" y="933"/>
                  <a:pt x="1006" y="932"/>
                </a:cubicBezTo>
                <a:cubicBezTo>
                  <a:pt x="1015" y="932"/>
                  <a:pt x="1024" y="930"/>
                  <a:pt x="1023" y="916"/>
                </a:cubicBezTo>
                <a:cubicBezTo>
                  <a:pt x="1036" y="917"/>
                  <a:pt x="1039" y="927"/>
                  <a:pt x="1039" y="936"/>
                </a:cubicBezTo>
                <a:cubicBezTo>
                  <a:pt x="1050" y="929"/>
                  <a:pt x="1060" y="899"/>
                  <a:pt x="1018" y="892"/>
                </a:cubicBezTo>
                <a:cubicBezTo>
                  <a:pt x="1018" y="892"/>
                  <a:pt x="1018" y="892"/>
                  <a:pt x="1018" y="892"/>
                </a:cubicBezTo>
                <a:cubicBezTo>
                  <a:pt x="1025" y="886"/>
                  <a:pt x="1037" y="883"/>
                  <a:pt x="1044" y="891"/>
                </a:cubicBezTo>
                <a:cubicBezTo>
                  <a:pt x="1051" y="880"/>
                  <a:pt x="1034" y="858"/>
                  <a:pt x="1003" y="871"/>
                </a:cubicBezTo>
                <a:cubicBezTo>
                  <a:pt x="1003" y="871"/>
                  <a:pt x="989" y="852"/>
                  <a:pt x="948" y="899"/>
                </a:cubicBezTo>
                <a:cubicBezTo>
                  <a:pt x="943" y="895"/>
                  <a:pt x="937" y="891"/>
                  <a:pt x="933" y="887"/>
                </a:cubicBezTo>
                <a:cubicBezTo>
                  <a:pt x="917" y="872"/>
                  <a:pt x="876" y="832"/>
                  <a:pt x="876" y="832"/>
                </a:cubicBezTo>
                <a:cubicBezTo>
                  <a:pt x="876" y="810"/>
                  <a:pt x="873" y="767"/>
                  <a:pt x="844" y="741"/>
                </a:cubicBezTo>
                <a:cubicBezTo>
                  <a:pt x="831" y="730"/>
                  <a:pt x="819" y="724"/>
                  <a:pt x="793" y="720"/>
                </a:cubicBezTo>
                <a:cubicBezTo>
                  <a:pt x="793" y="720"/>
                  <a:pt x="805" y="700"/>
                  <a:pt x="807" y="692"/>
                </a:cubicBezTo>
                <a:cubicBezTo>
                  <a:pt x="830" y="715"/>
                  <a:pt x="877" y="722"/>
                  <a:pt x="877" y="683"/>
                </a:cubicBezTo>
                <a:cubicBezTo>
                  <a:pt x="915" y="721"/>
                  <a:pt x="950" y="700"/>
                  <a:pt x="950" y="676"/>
                </a:cubicBezTo>
                <a:cubicBezTo>
                  <a:pt x="951" y="688"/>
                  <a:pt x="954" y="701"/>
                  <a:pt x="958" y="712"/>
                </a:cubicBezTo>
                <a:cubicBezTo>
                  <a:pt x="963" y="724"/>
                  <a:pt x="980" y="773"/>
                  <a:pt x="1025" y="773"/>
                </a:cubicBezTo>
                <a:cubicBezTo>
                  <a:pt x="1026" y="790"/>
                  <a:pt x="1026" y="846"/>
                  <a:pt x="1079" y="859"/>
                </a:cubicBezTo>
                <a:cubicBezTo>
                  <a:pt x="1082" y="859"/>
                  <a:pt x="1085" y="860"/>
                  <a:pt x="1086" y="862"/>
                </a:cubicBezTo>
                <a:cubicBezTo>
                  <a:pt x="1108" y="889"/>
                  <a:pt x="1197" y="917"/>
                  <a:pt x="1208" y="909"/>
                </a:cubicBezTo>
                <a:cubicBezTo>
                  <a:pt x="1201" y="904"/>
                  <a:pt x="1190" y="898"/>
                  <a:pt x="1189" y="866"/>
                </a:cubicBezTo>
                <a:cubicBezTo>
                  <a:pt x="1187" y="845"/>
                  <a:pt x="1185" y="737"/>
                  <a:pt x="1185" y="585"/>
                </a:cubicBezTo>
                <a:cubicBezTo>
                  <a:pt x="1185" y="531"/>
                  <a:pt x="1179" y="357"/>
                  <a:pt x="1007" y="333"/>
                </a:cubicBezTo>
                <a:cubicBezTo>
                  <a:pt x="981" y="329"/>
                  <a:pt x="955" y="331"/>
                  <a:pt x="933" y="347"/>
                </a:cubicBezTo>
                <a:close/>
                <a:moveTo>
                  <a:pt x="2297" y="887"/>
                </a:moveTo>
                <a:cubicBezTo>
                  <a:pt x="2284" y="887"/>
                  <a:pt x="2276" y="879"/>
                  <a:pt x="2276" y="845"/>
                </a:cubicBezTo>
                <a:cubicBezTo>
                  <a:pt x="2276" y="682"/>
                  <a:pt x="2276" y="682"/>
                  <a:pt x="2276" y="682"/>
                </a:cubicBezTo>
                <a:cubicBezTo>
                  <a:pt x="2276" y="600"/>
                  <a:pt x="2228" y="566"/>
                  <a:pt x="2160" y="566"/>
                </a:cubicBezTo>
                <a:cubicBezTo>
                  <a:pt x="2120" y="566"/>
                  <a:pt x="2073" y="580"/>
                  <a:pt x="2047" y="612"/>
                </a:cubicBezTo>
                <a:cubicBezTo>
                  <a:pt x="2047" y="652"/>
                  <a:pt x="2047" y="652"/>
                  <a:pt x="2047" y="652"/>
                </a:cubicBezTo>
                <a:cubicBezTo>
                  <a:pt x="2055" y="652"/>
                  <a:pt x="2055" y="652"/>
                  <a:pt x="2055" y="652"/>
                </a:cubicBezTo>
                <a:cubicBezTo>
                  <a:pt x="2076" y="610"/>
                  <a:pt x="2105" y="598"/>
                  <a:pt x="2144" y="598"/>
                </a:cubicBezTo>
                <a:cubicBezTo>
                  <a:pt x="2194" y="598"/>
                  <a:pt x="2224" y="617"/>
                  <a:pt x="2224" y="688"/>
                </a:cubicBezTo>
                <a:cubicBezTo>
                  <a:pt x="2224" y="705"/>
                  <a:pt x="2212" y="711"/>
                  <a:pt x="2190" y="715"/>
                </a:cubicBezTo>
                <a:cubicBezTo>
                  <a:pt x="2123" y="728"/>
                  <a:pt x="2123" y="728"/>
                  <a:pt x="2123" y="728"/>
                </a:cubicBezTo>
                <a:cubicBezTo>
                  <a:pt x="2062" y="739"/>
                  <a:pt x="2018" y="767"/>
                  <a:pt x="2018" y="826"/>
                </a:cubicBezTo>
                <a:cubicBezTo>
                  <a:pt x="2018" y="881"/>
                  <a:pt x="2057" y="912"/>
                  <a:pt x="2117" y="912"/>
                </a:cubicBezTo>
                <a:cubicBezTo>
                  <a:pt x="2149" y="912"/>
                  <a:pt x="2188" y="897"/>
                  <a:pt x="2223" y="869"/>
                </a:cubicBezTo>
                <a:cubicBezTo>
                  <a:pt x="2227" y="883"/>
                  <a:pt x="2227" y="883"/>
                  <a:pt x="2227" y="883"/>
                </a:cubicBezTo>
                <a:cubicBezTo>
                  <a:pt x="2232" y="903"/>
                  <a:pt x="2246" y="912"/>
                  <a:pt x="2268" y="912"/>
                </a:cubicBezTo>
                <a:cubicBezTo>
                  <a:pt x="2276" y="912"/>
                  <a:pt x="2296" y="910"/>
                  <a:pt x="2317" y="900"/>
                </a:cubicBezTo>
                <a:cubicBezTo>
                  <a:pt x="2313" y="884"/>
                  <a:pt x="2313" y="884"/>
                  <a:pt x="2313" y="884"/>
                </a:cubicBezTo>
                <a:cubicBezTo>
                  <a:pt x="2309" y="885"/>
                  <a:pt x="2302" y="887"/>
                  <a:pt x="2297" y="887"/>
                </a:cubicBezTo>
                <a:close/>
                <a:moveTo>
                  <a:pt x="2224" y="837"/>
                </a:moveTo>
                <a:cubicBezTo>
                  <a:pt x="2197" y="865"/>
                  <a:pt x="2171" y="874"/>
                  <a:pt x="2144" y="874"/>
                </a:cubicBezTo>
                <a:cubicBezTo>
                  <a:pt x="2102" y="874"/>
                  <a:pt x="2081" y="854"/>
                  <a:pt x="2081" y="816"/>
                </a:cubicBezTo>
                <a:cubicBezTo>
                  <a:pt x="2081" y="766"/>
                  <a:pt x="2133" y="749"/>
                  <a:pt x="2180" y="742"/>
                </a:cubicBezTo>
                <a:cubicBezTo>
                  <a:pt x="2224" y="736"/>
                  <a:pt x="2224" y="736"/>
                  <a:pt x="2224" y="736"/>
                </a:cubicBezTo>
                <a:lnTo>
                  <a:pt x="2224" y="837"/>
                </a:lnTo>
                <a:close/>
                <a:moveTo>
                  <a:pt x="1760" y="633"/>
                </a:moveTo>
                <a:cubicBezTo>
                  <a:pt x="1727" y="633"/>
                  <a:pt x="1727" y="633"/>
                  <a:pt x="1727" y="633"/>
                </a:cubicBezTo>
                <a:cubicBezTo>
                  <a:pt x="1727" y="468"/>
                  <a:pt x="1727" y="468"/>
                  <a:pt x="1727" y="468"/>
                </a:cubicBezTo>
                <a:cubicBezTo>
                  <a:pt x="1756" y="466"/>
                  <a:pt x="1809" y="464"/>
                  <a:pt x="1823" y="464"/>
                </a:cubicBezTo>
                <a:cubicBezTo>
                  <a:pt x="1842" y="464"/>
                  <a:pt x="1905" y="468"/>
                  <a:pt x="1944" y="474"/>
                </a:cubicBezTo>
                <a:cubicBezTo>
                  <a:pt x="1943" y="466"/>
                  <a:pt x="1942" y="456"/>
                  <a:pt x="1942" y="451"/>
                </a:cubicBezTo>
                <a:cubicBezTo>
                  <a:pt x="1942" y="448"/>
                  <a:pt x="1942" y="435"/>
                  <a:pt x="1944" y="428"/>
                </a:cubicBezTo>
                <a:cubicBezTo>
                  <a:pt x="1901" y="430"/>
                  <a:pt x="1826" y="433"/>
                  <a:pt x="1789" y="433"/>
                </a:cubicBezTo>
                <a:cubicBezTo>
                  <a:pt x="1774" y="433"/>
                  <a:pt x="1704" y="430"/>
                  <a:pt x="1662" y="428"/>
                </a:cubicBezTo>
                <a:cubicBezTo>
                  <a:pt x="1667" y="464"/>
                  <a:pt x="1668" y="576"/>
                  <a:pt x="1668" y="650"/>
                </a:cubicBezTo>
                <a:cubicBezTo>
                  <a:pt x="1668" y="733"/>
                  <a:pt x="1666" y="833"/>
                  <a:pt x="1662" y="905"/>
                </a:cubicBezTo>
                <a:cubicBezTo>
                  <a:pt x="1673" y="904"/>
                  <a:pt x="1688" y="903"/>
                  <a:pt x="1700" y="903"/>
                </a:cubicBezTo>
                <a:cubicBezTo>
                  <a:pt x="1729" y="903"/>
                  <a:pt x="1773" y="905"/>
                  <a:pt x="1785" y="905"/>
                </a:cubicBezTo>
                <a:cubicBezTo>
                  <a:pt x="1892" y="906"/>
                  <a:pt x="1973" y="862"/>
                  <a:pt x="1973" y="765"/>
                </a:cubicBezTo>
                <a:cubicBezTo>
                  <a:pt x="1973" y="646"/>
                  <a:pt x="1829" y="633"/>
                  <a:pt x="1760" y="633"/>
                </a:cubicBezTo>
                <a:close/>
                <a:moveTo>
                  <a:pt x="1783" y="868"/>
                </a:moveTo>
                <a:cubicBezTo>
                  <a:pt x="1764" y="868"/>
                  <a:pt x="1744" y="868"/>
                  <a:pt x="1727" y="867"/>
                </a:cubicBezTo>
                <a:cubicBezTo>
                  <a:pt x="1727" y="668"/>
                  <a:pt x="1727" y="668"/>
                  <a:pt x="1727" y="668"/>
                </a:cubicBezTo>
                <a:cubicBezTo>
                  <a:pt x="1852" y="668"/>
                  <a:pt x="1905" y="692"/>
                  <a:pt x="1905" y="765"/>
                </a:cubicBezTo>
                <a:cubicBezTo>
                  <a:pt x="1905" y="832"/>
                  <a:pt x="1860" y="868"/>
                  <a:pt x="1783" y="868"/>
                </a:cubicBezTo>
                <a:close/>
                <a:moveTo>
                  <a:pt x="4136" y="592"/>
                </a:moveTo>
                <a:cubicBezTo>
                  <a:pt x="4172" y="592"/>
                  <a:pt x="4204" y="607"/>
                  <a:pt x="4227" y="644"/>
                </a:cubicBezTo>
                <a:cubicBezTo>
                  <a:pt x="4235" y="644"/>
                  <a:pt x="4235" y="644"/>
                  <a:pt x="4235" y="644"/>
                </a:cubicBezTo>
                <a:cubicBezTo>
                  <a:pt x="4252" y="595"/>
                  <a:pt x="4252" y="595"/>
                  <a:pt x="4252" y="595"/>
                </a:cubicBezTo>
                <a:cubicBezTo>
                  <a:pt x="4210" y="573"/>
                  <a:pt x="4172" y="566"/>
                  <a:pt x="4138" y="566"/>
                </a:cubicBezTo>
                <a:cubicBezTo>
                  <a:pt x="4032" y="566"/>
                  <a:pt x="3960" y="634"/>
                  <a:pt x="3960" y="740"/>
                </a:cubicBezTo>
                <a:cubicBezTo>
                  <a:pt x="3960" y="841"/>
                  <a:pt x="4027" y="912"/>
                  <a:pt x="4130" y="912"/>
                </a:cubicBezTo>
                <a:cubicBezTo>
                  <a:pt x="4170" y="912"/>
                  <a:pt x="4206" y="902"/>
                  <a:pt x="4237" y="881"/>
                </a:cubicBezTo>
                <a:cubicBezTo>
                  <a:pt x="4245" y="849"/>
                  <a:pt x="4245" y="849"/>
                  <a:pt x="4245" y="849"/>
                </a:cubicBezTo>
                <a:cubicBezTo>
                  <a:pt x="4239" y="841"/>
                  <a:pt x="4239" y="841"/>
                  <a:pt x="4239" y="841"/>
                </a:cubicBezTo>
                <a:cubicBezTo>
                  <a:pt x="4201" y="883"/>
                  <a:pt x="4177" y="887"/>
                  <a:pt x="4150" y="887"/>
                </a:cubicBezTo>
                <a:cubicBezTo>
                  <a:pt x="4068" y="887"/>
                  <a:pt x="4022" y="822"/>
                  <a:pt x="4022" y="738"/>
                </a:cubicBezTo>
                <a:cubicBezTo>
                  <a:pt x="4022" y="666"/>
                  <a:pt x="4059" y="592"/>
                  <a:pt x="4136" y="592"/>
                </a:cubicBezTo>
                <a:close/>
                <a:moveTo>
                  <a:pt x="4468" y="592"/>
                </a:moveTo>
                <a:cubicBezTo>
                  <a:pt x="4504" y="592"/>
                  <a:pt x="4536" y="607"/>
                  <a:pt x="4559" y="644"/>
                </a:cubicBezTo>
                <a:cubicBezTo>
                  <a:pt x="4567" y="644"/>
                  <a:pt x="4567" y="644"/>
                  <a:pt x="4567" y="644"/>
                </a:cubicBezTo>
                <a:cubicBezTo>
                  <a:pt x="4584" y="595"/>
                  <a:pt x="4584" y="595"/>
                  <a:pt x="4584" y="595"/>
                </a:cubicBezTo>
                <a:cubicBezTo>
                  <a:pt x="4542" y="573"/>
                  <a:pt x="4504" y="566"/>
                  <a:pt x="4470" y="566"/>
                </a:cubicBezTo>
                <a:cubicBezTo>
                  <a:pt x="4364" y="566"/>
                  <a:pt x="4292" y="634"/>
                  <a:pt x="4292" y="740"/>
                </a:cubicBezTo>
                <a:cubicBezTo>
                  <a:pt x="4292" y="841"/>
                  <a:pt x="4359" y="912"/>
                  <a:pt x="4461" y="912"/>
                </a:cubicBezTo>
                <a:cubicBezTo>
                  <a:pt x="4502" y="912"/>
                  <a:pt x="4538" y="902"/>
                  <a:pt x="4569" y="881"/>
                </a:cubicBezTo>
                <a:cubicBezTo>
                  <a:pt x="4577" y="849"/>
                  <a:pt x="4577" y="849"/>
                  <a:pt x="4577" y="849"/>
                </a:cubicBezTo>
                <a:cubicBezTo>
                  <a:pt x="4571" y="841"/>
                  <a:pt x="4571" y="841"/>
                  <a:pt x="4571" y="841"/>
                </a:cubicBezTo>
                <a:cubicBezTo>
                  <a:pt x="4533" y="883"/>
                  <a:pt x="4509" y="887"/>
                  <a:pt x="4482" y="887"/>
                </a:cubicBezTo>
                <a:cubicBezTo>
                  <a:pt x="4400" y="887"/>
                  <a:pt x="4354" y="822"/>
                  <a:pt x="4354" y="738"/>
                </a:cubicBezTo>
                <a:cubicBezTo>
                  <a:pt x="4354" y="666"/>
                  <a:pt x="4391" y="592"/>
                  <a:pt x="4468" y="592"/>
                </a:cubicBezTo>
                <a:close/>
                <a:moveTo>
                  <a:pt x="4919" y="575"/>
                </a:moveTo>
                <a:cubicBezTo>
                  <a:pt x="4911" y="575"/>
                  <a:pt x="4906" y="574"/>
                  <a:pt x="4899" y="573"/>
                </a:cubicBezTo>
                <a:cubicBezTo>
                  <a:pt x="4868" y="616"/>
                  <a:pt x="4739" y="780"/>
                  <a:pt x="4703" y="824"/>
                </a:cubicBezTo>
                <a:cubicBezTo>
                  <a:pt x="4702" y="805"/>
                  <a:pt x="4702" y="767"/>
                  <a:pt x="4702" y="739"/>
                </a:cubicBezTo>
                <a:cubicBezTo>
                  <a:pt x="4702" y="705"/>
                  <a:pt x="4702" y="622"/>
                  <a:pt x="4708" y="573"/>
                </a:cubicBezTo>
                <a:cubicBezTo>
                  <a:pt x="4698" y="573"/>
                  <a:pt x="4684" y="575"/>
                  <a:pt x="4677" y="575"/>
                </a:cubicBezTo>
                <a:cubicBezTo>
                  <a:pt x="4669" y="575"/>
                  <a:pt x="4655" y="573"/>
                  <a:pt x="4643" y="573"/>
                </a:cubicBezTo>
                <a:cubicBezTo>
                  <a:pt x="4649" y="622"/>
                  <a:pt x="4649" y="705"/>
                  <a:pt x="4649" y="739"/>
                </a:cubicBezTo>
                <a:cubicBezTo>
                  <a:pt x="4649" y="767"/>
                  <a:pt x="4649" y="855"/>
                  <a:pt x="4643" y="905"/>
                </a:cubicBezTo>
                <a:cubicBezTo>
                  <a:pt x="4649" y="905"/>
                  <a:pt x="4660" y="903"/>
                  <a:pt x="4664" y="903"/>
                </a:cubicBezTo>
                <a:cubicBezTo>
                  <a:pt x="4671" y="903"/>
                  <a:pt x="4677" y="904"/>
                  <a:pt x="4683" y="905"/>
                </a:cubicBezTo>
                <a:cubicBezTo>
                  <a:pt x="4721" y="849"/>
                  <a:pt x="4839" y="694"/>
                  <a:pt x="4884" y="649"/>
                </a:cubicBezTo>
                <a:cubicBezTo>
                  <a:pt x="4884" y="663"/>
                  <a:pt x="4885" y="705"/>
                  <a:pt x="4885" y="739"/>
                </a:cubicBezTo>
                <a:cubicBezTo>
                  <a:pt x="4885" y="767"/>
                  <a:pt x="4884" y="855"/>
                  <a:pt x="4879" y="905"/>
                </a:cubicBezTo>
                <a:cubicBezTo>
                  <a:pt x="4889" y="904"/>
                  <a:pt x="4902" y="903"/>
                  <a:pt x="4913" y="903"/>
                </a:cubicBezTo>
                <a:cubicBezTo>
                  <a:pt x="4923" y="903"/>
                  <a:pt x="4934" y="904"/>
                  <a:pt x="4944" y="905"/>
                </a:cubicBezTo>
                <a:cubicBezTo>
                  <a:pt x="4938" y="855"/>
                  <a:pt x="4938" y="767"/>
                  <a:pt x="4938" y="739"/>
                </a:cubicBezTo>
                <a:cubicBezTo>
                  <a:pt x="4938" y="705"/>
                  <a:pt x="4938" y="622"/>
                  <a:pt x="4944" y="573"/>
                </a:cubicBezTo>
                <a:cubicBezTo>
                  <a:pt x="4936" y="573"/>
                  <a:pt x="4922" y="575"/>
                  <a:pt x="4919" y="575"/>
                </a:cubicBezTo>
                <a:close/>
                <a:moveTo>
                  <a:pt x="5316" y="573"/>
                </a:moveTo>
                <a:cubicBezTo>
                  <a:pt x="5308" y="573"/>
                  <a:pt x="5295" y="575"/>
                  <a:pt x="5291" y="575"/>
                </a:cubicBezTo>
                <a:cubicBezTo>
                  <a:pt x="5283" y="575"/>
                  <a:pt x="5278" y="574"/>
                  <a:pt x="5271" y="573"/>
                </a:cubicBezTo>
                <a:cubicBezTo>
                  <a:pt x="5240" y="616"/>
                  <a:pt x="5111" y="780"/>
                  <a:pt x="5075" y="824"/>
                </a:cubicBezTo>
                <a:cubicBezTo>
                  <a:pt x="5075" y="805"/>
                  <a:pt x="5074" y="767"/>
                  <a:pt x="5074" y="739"/>
                </a:cubicBezTo>
                <a:cubicBezTo>
                  <a:pt x="5074" y="705"/>
                  <a:pt x="5075" y="622"/>
                  <a:pt x="5080" y="573"/>
                </a:cubicBezTo>
                <a:cubicBezTo>
                  <a:pt x="5070" y="573"/>
                  <a:pt x="5056" y="575"/>
                  <a:pt x="5049" y="575"/>
                </a:cubicBezTo>
                <a:cubicBezTo>
                  <a:pt x="5041" y="575"/>
                  <a:pt x="5027" y="573"/>
                  <a:pt x="5016" y="573"/>
                </a:cubicBezTo>
                <a:cubicBezTo>
                  <a:pt x="5021" y="622"/>
                  <a:pt x="5021" y="705"/>
                  <a:pt x="5021" y="739"/>
                </a:cubicBezTo>
                <a:cubicBezTo>
                  <a:pt x="5021" y="767"/>
                  <a:pt x="5021" y="855"/>
                  <a:pt x="5016" y="905"/>
                </a:cubicBezTo>
                <a:cubicBezTo>
                  <a:pt x="5021" y="905"/>
                  <a:pt x="5032" y="903"/>
                  <a:pt x="5036" y="903"/>
                </a:cubicBezTo>
                <a:cubicBezTo>
                  <a:pt x="5044" y="903"/>
                  <a:pt x="5050" y="904"/>
                  <a:pt x="5055" y="905"/>
                </a:cubicBezTo>
                <a:cubicBezTo>
                  <a:pt x="5093" y="849"/>
                  <a:pt x="5211" y="694"/>
                  <a:pt x="5256" y="649"/>
                </a:cubicBezTo>
                <a:cubicBezTo>
                  <a:pt x="5257" y="663"/>
                  <a:pt x="5257" y="705"/>
                  <a:pt x="5257" y="739"/>
                </a:cubicBezTo>
                <a:cubicBezTo>
                  <a:pt x="5257" y="767"/>
                  <a:pt x="5257" y="855"/>
                  <a:pt x="5251" y="905"/>
                </a:cubicBezTo>
                <a:cubicBezTo>
                  <a:pt x="5261" y="904"/>
                  <a:pt x="5274" y="903"/>
                  <a:pt x="5285" y="903"/>
                </a:cubicBezTo>
                <a:cubicBezTo>
                  <a:pt x="5295" y="903"/>
                  <a:pt x="5306" y="904"/>
                  <a:pt x="5316" y="905"/>
                </a:cubicBezTo>
                <a:cubicBezTo>
                  <a:pt x="5310" y="855"/>
                  <a:pt x="5310" y="767"/>
                  <a:pt x="5310" y="739"/>
                </a:cubicBezTo>
                <a:cubicBezTo>
                  <a:pt x="5310" y="705"/>
                  <a:pt x="5310" y="622"/>
                  <a:pt x="5316" y="573"/>
                </a:cubicBezTo>
                <a:close/>
                <a:moveTo>
                  <a:pt x="3402" y="428"/>
                </a:moveTo>
                <a:cubicBezTo>
                  <a:pt x="3385" y="428"/>
                  <a:pt x="3356" y="430"/>
                  <a:pt x="3333" y="430"/>
                </a:cubicBezTo>
                <a:cubicBezTo>
                  <a:pt x="3318" y="430"/>
                  <a:pt x="3288" y="428"/>
                  <a:pt x="3266" y="428"/>
                </a:cubicBezTo>
                <a:cubicBezTo>
                  <a:pt x="3271" y="464"/>
                  <a:pt x="3272" y="576"/>
                  <a:pt x="3272" y="650"/>
                </a:cubicBezTo>
                <a:cubicBezTo>
                  <a:pt x="3272" y="733"/>
                  <a:pt x="3270" y="833"/>
                  <a:pt x="3266" y="905"/>
                </a:cubicBezTo>
                <a:cubicBezTo>
                  <a:pt x="3277" y="904"/>
                  <a:pt x="3291" y="903"/>
                  <a:pt x="3302" y="903"/>
                </a:cubicBezTo>
                <a:cubicBezTo>
                  <a:pt x="3314" y="903"/>
                  <a:pt x="3325" y="904"/>
                  <a:pt x="3336" y="905"/>
                </a:cubicBezTo>
                <a:cubicBezTo>
                  <a:pt x="3332" y="872"/>
                  <a:pt x="3331" y="832"/>
                  <a:pt x="3331" y="799"/>
                </a:cubicBezTo>
                <a:cubicBezTo>
                  <a:pt x="3331" y="686"/>
                  <a:pt x="3331" y="686"/>
                  <a:pt x="3331" y="686"/>
                </a:cubicBezTo>
                <a:cubicBezTo>
                  <a:pt x="3343" y="687"/>
                  <a:pt x="3368" y="688"/>
                  <a:pt x="3374" y="688"/>
                </a:cubicBezTo>
                <a:cubicBezTo>
                  <a:pt x="3481" y="688"/>
                  <a:pt x="3571" y="654"/>
                  <a:pt x="3571" y="547"/>
                </a:cubicBezTo>
                <a:cubicBezTo>
                  <a:pt x="3571" y="464"/>
                  <a:pt x="3524" y="428"/>
                  <a:pt x="3402" y="428"/>
                </a:cubicBezTo>
                <a:close/>
                <a:moveTo>
                  <a:pt x="3358" y="654"/>
                </a:moveTo>
                <a:cubicBezTo>
                  <a:pt x="3352" y="654"/>
                  <a:pt x="3339" y="652"/>
                  <a:pt x="3331" y="651"/>
                </a:cubicBezTo>
                <a:cubicBezTo>
                  <a:pt x="3331" y="466"/>
                  <a:pt x="3331" y="466"/>
                  <a:pt x="3331" y="466"/>
                </a:cubicBezTo>
                <a:cubicBezTo>
                  <a:pt x="3340" y="465"/>
                  <a:pt x="3378" y="464"/>
                  <a:pt x="3389" y="464"/>
                </a:cubicBezTo>
                <a:cubicBezTo>
                  <a:pt x="3453" y="464"/>
                  <a:pt x="3504" y="482"/>
                  <a:pt x="3504" y="547"/>
                </a:cubicBezTo>
                <a:cubicBezTo>
                  <a:pt x="3504" y="617"/>
                  <a:pt x="3450" y="654"/>
                  <a:pt x="3358" y="654"/>
                </a:cubicBezTo>
                <a:close/>
                <a:moveTo>
                  <a:pt x="3028" y="573"/>
                </a:moveTo>
                <a:cubicBezTo>
                  <a:pt x="3018" y="573"/>
                  <a:pt x="3002" y="575"/>
                  <a:pt x="2996" y="575"/>
                </a:cubicBezTo>
                <a:cubicBezTo>
                  <a:pt x="2988" y="575"/>
                  <a:pt x="2973" y="573"/>
                  <a:pt x="2964" y="573"/>
                </a:cubicBezTo>
                <a:cubicBezTo>
                  <a:pt x="2953" y="591"/>
                  <a:pt x="2842" y="717"/>
                  <a:pt x="2820" y="717"/>
                </a:cubicBezTo>
                <a:cubicBezTo>
                  <a:pt x="2810" y="717"/>
                  <a:pt x="2810" y="717"/>
                  <a:pt x="2810" y="717"/>
                </a:cubicBezTo>
                <a:cubicBezTo>
                  <a:pt x="2810" y="705"/>
                  <a:pt x="2810" y="622"/>
                  <a:pt x="2816" y="573"/>
                </a:cubicBezTo>
                <a:cubicBezTo>
                  <a:pt x="2806" y="573"/>
                  <a:pt x="2792" y="575"/>
                  <a:pt x="2785" y="575"/>
                </a:cubicBezTo>
                <a:cubicBezTo>
                  <a:pt x="2777" y="575"/>
                  <a:pt x="2763" y="573"/>
                  <a:pt x="2751" y="573"/>
                </a:cubicBezTo>
                <a:cubicBezTo>
                  <a:pt x="2757" y="622"/>
                  <a:pt x="2757" y="705"/>
                  <a:pt x="2757" y="739"/>
                </a:cubicBezTo>
                <a:cubicBezTo>
                  <a:pt x="2757" y="767"/>
                  <a:pt x="2757" y="855"/>
                  <a:pt x="2751" y="905"/>
                </a:cubicBezTo>
                <a:cubicBezTo>
                  <a:pt x="2761" y="904"/>
                  <a:pt x="2774" y="903"/>
                  <a:pt x="2785" y="903"/>
                </a:cubicBezTo>
                <a:cubicBezTo>
                  <a:pt x="2795" y="903"/>
                  <a:pt x="2806" y="904"/>
                  <a:pt x="2816" y="905"/>
                </a:cubicBezTo>
                <a:cubicBezTo>
                  <a:pt x="2810" y="855"/>
                  <a:pt x="2810" y="759"/>
                  <a:pt x="2810" y="735"/>
                </a:cubicBezTo>
                <a:cubicBezTo>
                  <a:pt x="2820" y="735"/>
                  <a:pt x="2820" y="735"/>
                  <a:pt x="2820" y="735"/>
                </a:cubicBezTo>
                <a:cubicBezTo>
                  <a:pt x="2861" y="780"/>
                  <a:pt x="2935" y="867"/>
                  <a:pt x="2960" y="905"/>
                </a:cubicBezTo>
                <a:cubicBezTo>
                  <a:pt x="2973" y="904"/>
                  <a:pt x="2991" y="903"/>
                  <a:pt x="3003" y="903"/>
                </a:cubicBezTo>
                <a:cubicBezTo>
                  <a:pt x="3012" y="903"/>
                  <a:pt x="3025" y="904"/>
                  <a:pt x="3042" y="905"/>
                </a:cubicBezTo>
                <a:cubicBezTo>
                  <a:pt x="2995" y="855"/>
                  <a:pt x="2891" y="737"/>
                  <a:pt x="2871" y="713"/>
                </a:cubicBezTo>
                <a:lnTo>
                  <a:pt x="3028" y="573"/>
                </a:lnTo>
                <a:close/>
                <a:moveTo>
                  <a:pt x="2631" y="575"/>
                </a:moveTo>
                <a:cubicBezTo>
                  <a:pt x="2623" y="575"/>
                  <a:pt x="2609" y="573"/>
                  <a:pt x="2598" y="573"/>
                </a:cubicBezTo>
                <a:cubicBezTo>
                  <a:pt x="2603" y="622"/>
                  <a:pt x="2604" y="705"/>
                  <a:pt x="2604" y="709"/>
                </a:cubicBezTo>
                <a:cubicBezTo>
                  <a:pt x="2584" y="710"/>
                  <a:pt x="2542" y="711"/>
                  <a:pt x="2521" y="711"/>
                </a:cubicBezTo>
                <a:cubicBezTo>
                  <a:pt x="2500" y="711"/>
                  <a:pt x="2460" y="710"/>
                  <a:pt x="2432" y="709"/>
                </a:cubicBezTo>
                <a:cubicBezTo>
                  <a:pt x="2432" y="705"/>
                  <a:pt x="2433" y="623"/>
                  <a:pt x="2438" y="573"/>
                </a:cubicBezTo>
                <a:cubicBezTo>
                  <a:pt x="2428" y="573"/>
                  <a:pt x="2414" y="575"/>
                  <a:pt x="2407" y="575"/>
                </a:cubicBezTo>
                <a:cubicBezTo>
                  <a:pt x="2399" y="575"/>
                  <a:pt x="2385" y="573"/>
                  <a:pt x="2374" y="573"/>
                </a:cubicBezTo>
                <a:cubicBezTo>
                  <a:pt x="2379" y="622"/>
                  <a:pt x="2379" y="705"/>
                  <a:pt x="2379" y="739"/>
                </a:cubicBezTo>
                <a:cubicBezTo>
                  <a:pt x="2379" y="767"/>
                  <a:pt x="2379" y="855"/>
                  <a:pt x="2374" y="905"/>
                </a:cubicBezTo>
                <a:cubicBezTo>
                  <a:pt x="2383" y="904"/>
                  <a:pt x="2397" y="903"/>
                  <a:pt x="2408" y="903"/>
                </a:cubicBezTo>
                <a:cubicBezTo>
                  <a:pt x="2418" y="903"/>
                  <a:pt x="2428" y="904"/>
                  <a:pt x="2438" y="905"/>
                </a:cubicBezTo>
                <a:cubicBezTo>
                  <a:pt x="2433" y="855"/>
                  <a:pt x="2432" y="767"/>
                  <a:pt x="2432" y="744"/>
                </a:cubicBezTo>
                <a:cubicBezTo>
                  <a:pt x="2458" y="742"/>
                  <a:pt x="2502" y="741"/>
                  <a:pt x="2520" y="741"/>
                </a:cubicBezTo>
                <a:cubicBezTo>
                  <a:pt x="2535" y="741"/>
                  <a:pt x="2575" y="744"/>
                  <a:pt x="2604" y="746"/>
                </a:cubicBezTo>
                <a:cubicBezTo>
                  <a:pt x="2604" y="767"/>
                  <a:pt x="2603" y="855"/>
                  <a:pt x="2598" y="905"/>
                </a:cubicBezTo>
                <a:cubicBezTo>
                  <a:pt x="2607" y="904"/>
                  <a:pt x="2621" y="903"/>
                  <a:pt x="2632" y="903"/>
                </a:cubicBezTo>
                <a:cubicBezTo>
                  <a:pt x="2642" y="903"/>
                  <a:pt x="2652" y="904"/>
                  <a:pt x="2662" y="905"/>
                </a:cubicBezTo>
                <a:cubicBezTo>
                  <a:pt x="2657" y="855"/>
                  <a:pt x="2656" y="767"/>
                  <a:pt x="2656" y="739"/>
                </a:cubicBezTo>
                <a:cubicBezTo>
                  <a:pt x="2656" y="705"/>
                  <a:pt x="2657" y="622"/>
                  <a:pt x="2662" y="573"/>
                </a:cubicBezTo>
                <a:cubicBezTo>
                  <a:pt x="2652" y="573"/>
                  <a:pt x="2638" y="575"/>
                  <a:pt x="2631" y="575"/>
                </a:cubicBezTo>
                <a:close/>
                <a:moveTo>
                  <a:pt x="3751" y="566"/>
                </a:moveTo>
                <a:cubicBezTo>
                  <a:pt x="3650" y="566"/>
                  <a:pt x="3581" y="637"/>
                  <a:pt x="3581" y="746"/>
                </a:cubicBezTo>
                <a:cubicBezTo>
                  <a:pt x="3581" y="838"/>
                  <a:pt x="3644" y="912"/>
                  <a:pt x="3745" y="912"/>
                </a:cubicBezTo>
                <a:cubicBezTo>
                  <a:pt x="3848" y="912"/>
                  <a:pt x="3913" y="838"/>
                  <a:pt x="3913" y="737"/>
                </a:cubicBezTo>
                <a:cubicBezTo>
                  <a:pt x="3913" y="638"/>
                  <a:pt x="3851" y="566"/>
                  <a:pt x="3751" y="566"/>
                </a:cubicBezTo>
                <a:close/>
                <a:moveTo>
                  <a:pt x="3744" y="887"/>
                </a:moveTo>
                <a:cubicBezTo>
                  <a:pt x="3674" y="887"/>
                  <a:pt x="3643" y="818"/>
                  <a:pt x="3643" y="744"/>
                </a:cubicBezTo>
                <a:cubicBezTo>
                  <a:pt x="3643" y="666"/>
                  <a:pt x="3678" y="592"/>
                  <a:pt x="3749" y="592"/>
                </a:cubicBezTo>
                <a:cubicBezTo>
                  <a:pt x="3823" y="592"/>
                  <a:pt x="3851" y="663"/>
                  <a:pt x="3851" y="734"/>
                </a:cubicBezTo>
                <a:cubicBezTo>
                  <a:pt x="3851" y="822"/>
                  <a:pt x="3811" y="887"/>
                  <a:pt x="3744" y="88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Logo_CB_ENG" hidden="1"/>
          <p:cNvSpPr>
            <a:spLocks noEditPoints="1"/>
          </p:cNvSpPr>
          <p:nvPr userDrawn="1"/>
        </p:nvSpPr>
        <p:spPr bwMode="auto">
          <a:xfrm>
            <a:off x="422879" y="431800"/>
            <a:ext cx="3955096" cy="901109"/>
          </a:xfrm>
          <a:custGeom>
            <a:avLst/>
            <a:gdLst>
              <a:gd name="T0" fmla="*/ 2104 w 7372"/>
              <a:gd name="T1" fmla="*/ 820 h 1679"/>
              <a:gd name="T2" fmla="*/ 2179 w 7372"/>
              <a:gd name="T3" fmla="*/ 587 h 1679"/>
              <a:gd name="T4" fmla="*/ 2249 w 7372"/>
              <a:gd name="T5" fmla="*/ 1095 h 1679"/>
              <a:gd name="T6" fmla="*/ 2917 w 7372"/>
              <a:gd name="T7" fmla="*/ 1119 h 1679"/>
              <a:gd name="T8" fmla="*/ 2611 w 7372"/>
              <a:gd name="T9" fmla="*/ 813 h 1679"/>
              <a:gd name="T10" fmla="*/ 2689 w 7372"/>
              <a:gd name="T11" fmla="*/ 1151 h 1679"/>
              <a:gd name="T12" fmla="*/ 2917 w 7372"/>
              <a:gd name="T13" fmla="*/ 1119 h 1679"/>
              <a:gd name="T14" fmla="*/ 2824 w 7372"/>
              <a:gd name="T15" fmla="*/ 1056 h 1679"/>
              <a:gd name="T16" fmla="*/ 3011 w 7372"/>
              <a:gd name="T17" fmla="*/ 722 h 1679"/>
              <a:gd name="T18" fmla="*/ 3193 w 7372"/>
              <a:gd name="T19" fmla="*/ 761 h 1679"/>
              <a:gd name="T20" fmla="*/ 3364 w 7372"/>
              <a:gd name="T21" fmla="*/ 849 h 1679"/>
              <a:gd name="T22" fmla="*/ 3556 w 7372"/>
              <a:gd name="T23" fmla="*/ 737 h 1679"/>
              <a:gd name="T24" fmla="*/ 3482 w 7372"/>
              <a:gd name="T25" fmla="*/ 1142 h 1679"/>
              <a:gd name="T26" fmla="*/ 3800 w 7372"/>
              <a:gd name="T27" fmla="*/ 1139 h 1679"/>
              <a:gd name="T28" fmla="*/ 4308 w 7372"/>
              <a:gd name="T29" fmla="*/ 1151 h 1679"/>
              <a:gd name="T30" fmla="*/ 4441 w 7372"/>
              <a:gd name="T31" fmla="*/ 926 h 1679"/>
              <a:gd name="T32" fmla="*/ 4576 w 7372"/>
              <a:gd name="T33" fmla="*/ 744 h 1679"/>
              <a:gd name="T34" fmla="*/ 4667 w 7372"/>
              <a:gd name="T35" fmla="*/ 1139 h 1679"/>
              <a:gd name="T36" fmla="*/ 4789 w 7372"/>
              <a:gd name="T37" fmla="*/ 745 h 1679"/>
              <a:gd name="T38" fmla="*/ 4813 w 7372"/>
              <a:gd name="T39" fmla="*/ 524 h 1679"/>
              <a:gd name="T40" fmla="*/ 5116 w 7372"/>
              <a:gd name="T41" fmla="*/ 539 h 1679"/>
              <a:gd name="T42" fmla="*/ 5227 w 7372"/>
              <a:gd name="T43" fmla="*/ 849 h 1679"/>
              <a:gd name="T44" fmla="*/ 5225 w 7372"/>
              <a:gd name="T45" fmla="*/ 805 h 1679"/>
              <a:gd name="T46" fmla="*/ 5950 w 7372"/>
              <a:gd name="T47" fmla="*/ 725 h 1679"/>
              <a:gd name="T48" fmla="*/ 5673 w 7372"/>
              <a:gd name="T49" fmla="*/ 725 h 1679"/>
              <a:gd name="T50" fmla="*/ 5907 w 7372"/>
              <a:gd name="T51" fmla="*/ 1142 h 1679"/>
              <a:gd name="T52" fmla="*/ 6237 w 7372"/>
              <a:gd name="T53" fmla="*/ 898 h 1679"/>
              <a:gd name="T54" fmla="*/ 6088 w 7372"/>
              <a:gd name="T55" fmla="*/ 842 h 1679"/>
              <a:gd name="T56" fmla="*/ 6190 w 7372"/>
              <a:gd name="T57" fmla="*/ 1151 h 1679"/>
              <a:gd name="T58" fmla="*/ 6643 w 7372"/>
              <a:gd name="T59" fmla="*/ 803 h 1679"/>
              <a:gd name="T60" fmla="*/ 6547 w 7372"/>
              <a:gd name="T61" fmla="*/ 1119 h 1679"/>
              <a:gd name="T62" fmla="*/ 6846 w 7372"/>
              <a:gd name="T63" fmla="*/ 524 h 1679"/>
              <a:gd name="T64" fmla="*/ 6804 w 7372"/>
              <a:gd name="T65" fmla="*/ 722 h 1679"/>
              <a:gd name="T66" fmla="*/ 6885 w 7372"/>
              <a:gd name="T67" fmla="*/ 722 h 1679"/>
              <a:gd name="T68" fmla="*/ 7176 w 7372"/>
              <a:gd name="T69" fmla="*/ 714 h 1679"/>
              <a:gd name="T70" fmla="*/ 7257 w 7372"/>
              <a:gd name="T71" fmla="*/ 868 h 1679"/>
              <a:gd name="T72" fmla="*/ 7261 w 7372"/>
              <a:gd name="T73" fmla="*/ 1114 h 1679"/>
              <a:gd name="T74" fmla="*/ 7076 w 7372"/>
              <a:gd name="T75" fmla="*/ 1029 h 1679"/>
              <a:gd name="T76" fmla="*/ 839 w 7372"/>
              <a:gd name="T77" fmla="*/ 1679 h 1679"/>
              <a:gd name="T78" fmla="*/ 1614 w 7372"/>
              <a:gd name="T79" fmla="*/ 840 h 1679"/>
              <a:gd name="T80" fmla="*/ 1074 w 7372"/>
              <a:gd name="T81" fmla="*/ 642 h 1679"/>
              <a:gd name="T82" fmla="*/ 1194 w 7372"/>
              <a:gd name="T83" fmla="*/ 362 h 1679"/>
              <a:gd name="T84" fmla="*/ 839 w 7372"/>
              <a:gd name="T85" fmla="*/ 524 h 1679"/>
              <a:gd name="T86" fmla="*/ 485 w 7372"/>
              <a:gd name="T87" fmla="*/ 362 h 1679"/>
              <a:gd name="T88" fmla="*/ 605 w 7372"/>
              <a:gd name="T89" fmla="*/ 642 h 1679"/>
              <a:gd name="T90" fmla="*/ 184 w 7372"/>
              <a:gd name="T91" fmla="*/ 738 h 1679"/>
              <a:gd name="T92" fmla="*/ 471 w 7372"/>
              <a:gd name="T93" fmla="*/ 898 h 1679"/>
              <a:gd name="T94" fmla="*/ 574 w 7372"/>
              <a:gd name="T95" fmla="*/ 1050 h 1679"/>
              <a:gd name="T96" fmla="*/ 368 w 7372"/>
              <a:gd name="T97" fmla="*/ 1180 h 1679"/>
              <a:gd name="T98" fmla="*/ 511 w 7372"/>
              <a:gd name="T99" fmla="*/ 1261 h 1679"/>
              <a:gd name="T100" fmla="*/ 636 w 7372"/>
              <a:gd name="T101" fmla="*/ 1078 h 1679"/>
              <a:gd name="T102" fmla="*/ 619 w 7372"/>
              <a:gd name="T103" fmla="*/ 1332 h 1679"/>
              <a:gd name="T104" fmla="*/ 792 w 7372"/>
              <a:gd name="T105" fmla="*/ 1423 h 1679"/>
              <a:gd name="T106" fmla="*/ 976 w 7372"/>
              <a:gd name="T107" fmla="*/ 1381 h 1679"/>
              <a:gd name="T108" fmla="*/ 931 w 7372"/>
              <a:gd name="T109" fmla="*/ 1043 h 1679"/>
              <a:gd name="T110" fmla="*/ 1157 w 7372"/>
              <a:gd name="T111" fmla="*/ 1169 h 1679"/>
              <a:gd name="T112" fmla="*/ 1269 w 7372"/>
              <a:gd name="T113" fmla="*/ 1176 h 1679"/>
              <a:gd name="T114" fmla="*/ 1265 w 7372"/>
              <a:gd name="T115" fmla="*/ 1098 h 1679"/>
              <a:gd name="T116" fmla="*/ 1018 w 7372"/>
              <a:gd name="T117" fmla="*/ 872 h 1679"/>
              <a:gd name="T118" fmla="*/ 1370 w 7372"/>
              <a:gd name="T119" fmla="*/ 1087 h 1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372" h="1679">
                <a:moveTo>
                  <a:pt x="2337" y="814"/>
                </a:moveTo>
                <a:cubicBezTo>
                  <a:pt x="2422" y="785"/>
                  <a:pt x="2470" y="743"/>
                  <a:pt x="2470" y="667"/>
                </a:cubicBezTo>
                <a:cubicBezTo>
                  <a:pt x="2470" y="561"/>
                  <a:pt x="2377" y="539"/>
                  <a:pt x="2259" y="539"/>
                </a:cubicBezTo>
                <a:cubicBezTo>
                  <a:pt x="2244" y="539"/>
                  <a:pt x="2205" y="541"/>
                  <a:pt x="2182" y="541"/>
                </a:cubicBezTo>
                <a:cubicBezTo>
                  <a:pt x="2169" y="541"/>
                  <a:pt x="2118" y="540"/>
                  <a:pt x="2098" y="539"/>
                </a:cubicBezTo>
                <a:cubicBezTo>
                  <a:pt x="2103" y="584"/>
                  <a:pt x="2104" y="726"/>
                  <a:pt x="2104" y="820"/>
                </a:cubicBezTo>
                <a:cubicBezTo>
                  <a:pt x="2104" y="924"/>
                  <a:pt x="2103" y="1050"/>
                  <a:pt x="2098" y="1142"/>
                </a:cubicBezTo>
                <a:cubicBezTo>
                  <a:pt x="2109" y="1141"/>
                  <a:pt x="2137" y="1139"/>
                  <a:pt x="2147" y="1139"/>
                </a:cubicBezTo>
                <a:cubicBezTo>
                  <a:pt x="2172" y="1139"/>
                  <a:pt x="2222" y="1142"/>
                  <a:pt x="2253" y="1142"/>
                </a:cubicBezTo>
                <a:cubicBezTo>
                  <a:pt x="2385" y="1142"/>
                  <a:pt x="2489" y="1087"/>
                  <a:pt x="2489" y="965"/>
                </a:cubicBezTo>
                <a:cubicBezTo>
                  <a:pt x="2489" y="894"/>
                  <a:pt x="2456" y="839"/>
                  <a:pt x="2337" y="814"/>
                </a:cubicBezTo>
                <a:close/>
                <a:moveTo>
                  <a:pt x="2179" y="587"/>
                </a:moveTo>
                <a:cubicBezTo>
                  <a:pt x="2196" y="586"/>
                  <a:pt x="2229" y="585"/>
                  <a:pt x="2249" y="585"/>
                </a:cubicBezTo>
                <a:cubicBezTo>
                  <a:pt x="2324" y="585"/>
                  <a:pt x="2385" y="613"/>
                  <a:pt x="2385" y="684"/>
                </a:cubicBezTo>
                <a:cubicBezTo>
                  <a:pt x="2385" y="760"/>
                  <a:pt x="2315" y="798"/>
                  <a:pt x="2223" y="798"/>
                </a:cubicBezTo>
                <a:cubicBezTo>
                  <a:pt x="2203" y="798"/>
                  <a:pt x="2188" y="798"/>
                  <a:pt x="2179" y="797"/>
                </a:cubicBezTo>
                <a:lnTo>
                  <a:pt x="2179" y="587"/>
                </a:lnTo>
                <a:close/>
                <a:moveTo>
                  <a:pt x="2249" y="1095"/>
                </a:moveTo>
                <a:cubicBezTo>
                  <a:pt x="2228" y="1095"/>
                  <a:pt x="2197" y="1095"/>
                  <a:pt x="2179" y="1094"/>
                </a:cubicBezTo>
                <a:cubicBezTo>
                  <a:pt x="2179" y="842"/>
                  <a:pt x="2179" y="842"/>
                  <a:pt x="2179" y="842"/>
                </a:cubicBezTo>
                <a:cubicBezTo>
                  <a:pt x="2202" y="842"/>
                  <a:pt x="2202" y="842"/>
                  <a:pt x="2202" y="842"/>
                </a:cubicBezTo>
                <a:cubicBezTo>
                  <a:pt x="2364" y="842"/>
                  <a:pt x="2405" y="890"/>
                  <a:pt x="2405" y="964"/>
                </a:cubicBezTo>
                <a:cubicBezTo>
                  <a:pt x="2405" y="1060"/>
                  <a:pt x="2334" y="1095"/>
                  <a:pt x="2249" y="1095"/>
                </a:cubicBezTo>
                <a:close/>
                <a:moveTo>
                  <a:pt x="2917" y="1119"/>
                </a:moveTo>
                <a:cubicBezTo>
                  <a:pt x="2900" y="1119"/>
                  <a:pt x="2891" y="1114"/>
                  <a:pt x="2891" y="1066"/>
                </a:cubicBezTo>
                <a:cubicBezTo>
                  <a:pt x="2891" y="866"/>
                  <a:pt x="2891" y="866"/>
                  <a:pt x="2891" y="866"/>
                </a:cubicBezTo>
                <a:cubicBezTo>
                  <a:pt x="2891" y="758"/>
                  <a:pt x="2830" y="714"/>
                  <a:pt x="2743" y="714"/>
                </a:cubicBezTo>
                <a:cubicBezTo>
                  <a:pt x="2693" y="714"/>
                  <a:pt x="2649" y="728"/>
                  <a:pt x="2601" y="764"/>
                </a:cubicBezTo>
                <a:cubicBezTo>
                  <a:pt x="2601" y="813"/>
                  <a:pt x="2601" y="813"/>
                  <a:pt x="2601" y="813"/>
                </a:cubicBezTo>
                <a:cubicBezTo>
                  <a:pt x="2611" y="813"/>
                  <a:pt x="2611" y="813"/>
                  <a:pt x="2611" y="813"/>
                </a:cubicBezTo>
                <a:cubicBezTo>
                  <a:pt x="2634" y="764"/>
                  <a:pt x="2674" y="746"/>
                  <a:pt x="2723" y="746"/>
                </a:cubicBezTo>
                <a:cubicBezTo>
                  <a:pt x="2786" y="746"/>
                  <a:pt x="2824" y="778"/>
                  <a:pt x="2824" y="868"/>
                </a:cubicBezTo>
                <a:cubicBezTo>
                  <a:pt x="2824" y="889"/>
                  <a:pt x="2809" y="897"/>
                  <a:pt x="2781" y="902"/>
                </a:cubicBezTo>
                <a:cubicBezTo>
                  <a:pt x="2681" y="920"/>
                  <a:pt x="2681" y="920"/>
                  <a:pt x="2681" y="920"/>
                </a:cubicBezTo>
                <a:cubicBezTo>
                  <a:pt x="2615" y="932"/>
                  <a:pt x="2565" y="967"/>
                  <a:pt x="2565" y="1041"/>
                </a:cubicBezTo>
                <a:cubicBezTo>
                  <a:pt x="2565" y="1111"/>
                  <a:pt x="2614" y="1151"/>
                  <a:pt x="2689" y="1151"/>
                </a:cubicBezTo>
                <a:cubicBezTo>
                  <a:pt x="2730" y="1151"/>
                  <a:pt x="2779" y="1132"/>
                  <a:pt x="2824" y="1096"/>
                </a:cubicBezTo>
                <a:cubicBezTo>
                  <a:pt x="2829" y="1114"/>
                  <a:pt x="2829" y="1114"/>
                  <a:pt x="2829" y="1114"/>
                </a:cubicBezTo>
                <a:cubicBezTo>
                  <a:pt x="2835" y="1139"/>
                  <a:pt x="2853" y="1151"/>
                  <a:pt x="2880" y="1151"/>
                </a:cubicBezTo>
                <a:cubicBezTo>
                  <a:pt x="2889" y="1151"/>
                  <a:pt x="2907" y="1149"/>
                  <a:pt x="2940" y="1138"/>
                </a:cubicBezTo>
                <a:cubicBezTo>
                  <a:pt x="2935" y="1117"/>
                  <a:pt x="2935" y="1117"/>
                  <a:pt x="2935" y="1117"/>
                </a:cubicBezTo>
                <a:cubicBezTo>
                  <a:pt x="2930" y="1118"/>
                  <a:pt x="2923" y="1119"/>
                  <a:pt x="2917" y="1119"/>
                </a:cubicBezTo>
                <a:close/>
                <a:moveTo>
                  <a:pt x="2824" y="1056"/>
                </a:moveTo>
                <a:cubicBezTo>
                  <a:pt x="2790" y="1091"/>
                  <a:pt x="2757" y="1103"/>
                  <a:pt x="2724" y="1103"/>
                </a:cubicBezTo>
                <a:cubicBezTo>
                  <a:pt x="2670" y="1103"/>
                  <a:pt x="2644" y="1077"/>
                  <a:pt x="2644" y="1029"/>
                </a:cubicBezTo>
                <a:cubicBezTo>
                  <a:pt x="2644" y="966"/>
                  <a:pt x="2710" y="945"/>
                  <a:pt x="2770" y="936"/>
                </a:cubicBezTo>
                <a:cubicBezTo>
                  <a:pt x="2824" y="928"/>
                  <a:pt x="2824" y="928"/>
                  <a:pt x="2824" y="928"/>
                </a:cubicBezTo>
                <a:lnTo>
                  <a:pt x="2824" y="1056"/>
                </a:lnTo>
                <a:close/>
                <a:moveTo>
                  <a:pt x="3364" y="849"/>
                </a:moveTo>
                <a:cubicBezTo>
                  <a:pt x="3364" y="764"/>
                  <a:pt x="3301" y="714"/>
                  <a:pt x="3221" y="714"/>
                </a:cubicBezTo>
                <a:cubicBezTo>
                  <a:pt x="3168" y="714"/>
                  <a:pt x="3115" y="737"/>
                  <a:pt x="3088" y="787"/>
                </a:cubicBezTo>
                <a:cubicBezTo>
                  <a:pt x="3088" y="772"/>
                  <a:pt x="3091" y="736"/>
                  <a:pt x="3092" y="722"/>
                </a:cubicBezTo>
                <a:cubicBezTo>
                  <a:pt x="3080" y="723"/>
                  <a:pt x="3062" y="725"/>
                  <a:pt x="3053" y="725"/>
                </a:cubicBezTo>
                <a:cubicBezTo>
                  <a:pt x="3043" y="725"/>
                  <a:pt x="3025" y="723"/>
                  <a:pt x="3011" y="722"/>
                </a:cubicBezTo>
                <a:cubicBezTo>
                  <a:pt x="3018" y="784"/>
                  <a:pt x="3018" y="890"/>
                  <a:pt x="3018" y="932"/>
                </a:cubicBezTo>
                <a:cubicBezTo>
                  <a:pt x="3018" y="967"/>
                  <a:pt x="3018" y="1079"/>
                  <a:pt x="3011" y="1142"/>
                </a:cubicBezTo>
                <a:cubicBezTo>
                  <a:pt x="3023" y="1140"/>
                  <a:pt x="3040" y="1139"/>
                  <a:pt x="3054" y="1139"/>
                </a:cubicBezTo>
                <a:cubicBezTo>
                  <a:pt x="3067" y="1139"/>
                  <a:pt x="3080" y="1140"/>
                  <a:pt x="3092" y="1142"/>
                </a:cubicBezTo>
                <a:cubicBezTo>
                  <a:pt x="3086" y="1079"/>
                  <a:pt x="3085" y="958"/>
                  <a:pt x="3085" y="943"/>
                </a:cubicBezTo>
                <a:cubicBezTo>
                  <a:pt x="3085" y="864"/>
                  <a:pt x="3091" y="761"/>
                  <a:pt x="3193" y="761"/>
                </a:cubicBezTo>
                <a:cubicBezTo>
                  <a:pt x="3257" y="761"/>
                  <a:pt x="3295" y="805"/>
                  <a:pt x="3295" y="932"/>
                </a:cubicBezTo>
                <a:cubicBezTo>
                  <a:pt x="3295" y="967"/>
                  <a:pt x="3295" y="1079"/>
                  <a:pt x="3288" y="1142"/>
                </a:cubicBezTo>
                <a:cubicBezTo>
                  <a:pt x="3300" y="1140"/>
                  <a:pt x="3317" y="1139"/>
                  <a:pt x="3331" y="1139"/>
                </a:cubicBezTo>
                <a:cubicBezTo>
                  <a:pt x="3344" y="1139"/>
                  <a:pt x="3357" y="1140"/>
                  <a:pt x="3369" y="1142"/>
                </a:cubicBezTo>
                <a:cubicBezTo>
                  <a:pt x="3363" y="1079"/>
                  <a:pt x="3362" y="967"/>
                  <a:pt x="3362" y="932"/>
                </a:cubicBezTo>
                <a:cubicBezTo>
                  <a:pt x="3362" y="905"/>
                  <a:pt x="3364" y="870"/>
                  <a:pt x="3364" y="849"/>
                </a:cubicBezTo>
                <a:close/>
                <a:moveTo>
                  <a:pt x="3831" y="722"/>
                </a:moveTo>
                <a:cubicBezTo>
                  <a:pt x="3819" y="723"/>
                  <a:pt x="3799" y="725"/>
                  <a:pt x="3791" y="725"/>
                </a:cubicBezTo>
                <a:cubicBezTo>
                  <a:pt x="3781" y="725"/>
                  <a:pt x="3762" y="723"/>
                  <a:pt x="3750" y="722"/>
                </a:cubicBezTo>
                <a:cubicBezTo>
                  <a:pt x="3737" y="745"/>
                  <a:pt x="3597" y="905"/>
                  <a:pt x="3569" y="905"/>
                </a:cubicBezTo>
                <a:cubicBezTo>
                  <a:pt x="3556" y="905"/>
                  <a:pt x="3556" y="905"/>
                  <a:pt x="3556" y="905"/>
                </a:cubicBezTo>
                <a:cubicBezTo>
                  <a:pt x="3556" y="737"/>
                  <a:pt x="3556" y="737"/>
                  <a:pt x="3556" y="737"/>
                </a:cubicBezTo>
                <a:cubicBezTo>
                  <a:pt x="3556" y="672"/>
                  <a:pt x="3557" y="551"/>
                  <a:pt x="3563" y="488"/>
                </a:cubicBezTo>
                <a:cubicBezTo>
                  <a:pt x="3551" y="489"/>
                  <a:pt x="3533" y="491"/>
                  <a:pt x="3524" y="491"/>
                </a:cubicBezTo>
                <a:cubicBezTo>
                  <a:pt x="3514" y="491"/>
                  <a:pt x="3496" y="489"/>
                  <a:pt x="3482" y="488"/>
                </a:cubicBezTo>
                <a:cubicBezTo>
                  <a:pt x="3489" y="551"/>
                  <a:pt x="3490" y="672"/>
                  <a:pt x="3490" y="737"/>
                </a:cubicBezTo>
                <a:cubicBezTo>
                  <a:pt x="3490" y="893"/>
                  <a:pt x="3490" y="893"/>
                  <a:pt x="3490" y="893"/>
                </a:cubicBezTo>
                <a:cubicBezTo>
                  <a:pt x="3490" y="958"/>
                  <a:pt x="3489" y="1079"/>
                  <a:pt x="3482" y="1142"/>
                </a:cubicBezTo>
                <a:cubicBezTo>
                  <a:pt x="3494" y="1140"/>
                  <a:pt x="3511" y="1139"/>
                  <a:pt x="3525" y="1139"/>
                </a:cubicBezTo>
                <a:cubicBezTo>
                  <a:pt x="3538" y="1139"/>
                  <a:pt x="3551" y="1140"/>
                  <a:pt x="3563" y="1142"/>
                </a:cubicBezTo>
                <a:cubicBezTo>
                  <a:pt x="3557" y="1079"/>
                  <a:pt x="3556" y="958"/>
                  <a:pt x="3556" y="927"/>
                </a:cubicBezTo>
                <a:cubicBezTo>
                  <a:pt x="3569" y="927"/>
                  <a:pt x="3569" y="927"/>
                  <a:pt x="3569" y="927"/>
                </a:cubicBezTo>
                <a:cubicBezTo>
                  <a:pt x="3621" y="983"/>
                  <a:pt x="3714" y="1094"/>
                  <a:pt x="3745" y="1142"/>
                </a:cubicBezTo>
                <a:cubicBezTo>
                  <a:pt x="3762" y="1140"/>
                  <a:pt x="3785" y="1139"/>
                  <a:pt x="3800" y="1139"/>
                </a:cubicBezTo>
                <a:cubicBezTo>
                  <a:pt x="3811" y="1139"/>
                  <a:pt x="3827" y="1140"/>
                  <a:pt x="3850" y="1142"/>
                </a:cubicBezTo>
                <a:cubicBezTo>
                  <a:pt x="3790" y="1078"/>
                  <a:pt x="3658" y="929"/>
                  <a:pt x="3633" y="900"/>
                </a:cubicBezTo>
                <a:lnTo>
                  <a:pt x="3831" y="722"/>
                </a:lnTo>
                <a:close/>
                <a:moveTo>
                  <a:pt x="4315" y="714"/>
                </a:moveTo>
                <a:cubicBezTo>
                  <a:pt x="4188" y="714"/>
                  <a:pt x="4100" y="803"/>
                  <a:pt x="4100" y="941"/>
                </a:cubicBezTo>
                <a:cubicBezTo>
                  <a:pt x="4100" y="1057"/>
                  <a:pt x="4180" y="1151"/>
                  <a:pt x="4308" y="1151"/>
                </a:cubicBezTo>
                <a:cubicBezTo>
                  <a:pt x="4438" y="1151"/>
                  <a:pt x="4520" y="1056"/>
                  <a:pt x="4520" y="929"/>
                </a:cubicBezTo>
                <a:cubicBezTo>
                  <a:pt x="4520" y="805"/>
                  <a:pt x="4441" y="714"/>
                  <a:pt x="4315" y="714"/>
                </a:cubicBezTo>
                <a:close/>
                <a:moveTo>
                  <a:pt x="4306" y="1119"/>
                </a:moveTo>
                <a:cubicBezTo>
                  <a:pt x="4218" y="1119"/>
                  <a:pt x="4179" y="1032"/>
                  <a:pt x="4179" y="939"/>
                </a:cubicBezTo>
                <a:cubicBezTo>
                  <a:pt x="4179" y="840"/>
                  <a:pt x="4223" y="746"/>
                  <a:pt x="4313" y="746"/>
                </a:cubicBezTo>
                <a:cubicBezTo>
                  <a:pt x="4406" y="746"/>
                  <a:pt x="4441" y="837"/>
                  <a:pt x="4441" y="926"/>
                </a:cubicBezTo>
                <a:cubicBezTo>
                  <a:pt x="4441" y="1037"/>
                  <a:pt x="4390" y="1119"/>
                  <a:pt x="4306" y="1119"/>
                </a:cubicBezTo>
                <a:close/>
                <a:moveTo>
                  <a:pt x="4793" y="484"/>
                </a:moveTo>
                <a:cubicBezTo>
                  <a:pt x="4724" y="484"/>
                  <a:pt x="4632" y="590"/>
                  <a:pt x="4632" y="725"/>
                </a:cubicBezTo>
                <a:cubicBezTo>
                  <a:pt x="4618" y="725"/>
                  <a:pt x="4618" y="725"/>
                  <a:pt x="4618" y="725"/>
                </a:cubicBezTo>
                <a:cubicBezTo>
                  <a:pt x="4605" y="725"/>
                  <a:pt x="4592" y="724"/>
                  <a:pt x="4574" y="718"/>
                </a:cubicBezTo>
                <a:cubicBezTo>
                  <a:pt x="4575" y="727"/>
                  <a:pt x="4576" y="740"/>
                  <a:pt x="4576" y="744"/>
                </a:cubicBezTo>
                <a:cubicBezTo>
                  <a:pt x="4576" y="748"/>
                  <a:pt x="4575" y="760"/>
                  <a:pt x="4574" y="769"/>
                </a:cubicBezTo>
                <a:cubicBezTo>
                  <a:pt x="4599" y="763"/>
                  <a:pt x="4610" y="762"/>
                  <a:pt x="4618" y="762"/>
                </a:cubicBezTo>
                <a:cubicBezTo>
                  <a:pt x="4632" y="762"/>
                  <a:pt x="4632" y="762"/>
                  <a:pt x="4632" y="762"/>
                </a:cubicBezTo>
                <a:cubicBezTo>
                  <a:pt x="4632" y="893"/>
                  <a:pt x="4632" y="893"/>
                  <a:pt x="4632" y="893"/>
                </a:cubicBezTo>
                <a:cubicBezTo>
                  <a:pt x="4632" y="958"/>
                  <a:pt x="4631" y="1079"/>
                  <a:pt x="4624" y="1142"/>
                </a:cubicBezTo>
                <a:cubicBezTo>
                  <a:pt x="4637" y="1140"/>
                  <a:pt x="4653" y="1139"/>
                  <a:pt x="4667" y="1139"/>
                </a:cubicBezTo>
                <a:cubicBezTo>
                  <a:pt x="4680" y="1139"/>
                  <a:pt x="4693" y="1140"/>
                  <a:pt x="4706" y="1142"/>
                </a:cubicBezTo>
                <a:cubicBezTo>
                  <a:pt x="4699" y="1079"/>
                  <a:pt x="4698" y="958"/>
                  <a:pt x="4698" y="893"/>
                </a:cubicBezTo>
                <a:cubicBezTo>
                  <a:pt x="4698" y="762"/>
                  <a:pt x="4698" y="762"/>
                  <a:pt x="4698" y="762"/>
                </a:cubicBezTo>
                <a:cubicBezTo>
                  <a:pt x="4723" y="762"/>
                  <a:pt x="4723" y="762"/>
                  <a:pt x="4723" y="762"/>
                </a:cubicBezTo>
                <a:cubicBezTo>
                  <a:pt x="4733" y="762"/>
                  <a:pt x="4763" y="764"/>
                  <a:pt x="4791" y="769"/>
                </a:cubicBezTo>
                <a:cubicBezTo>
                  <a:pt x="4790" y="762"/>
                  <a:pt x="4789" y="752"/>
                  <a:pt x="4789" y="745"/>
                </a:cubicBezTo>
                <a:cubicBezTo>
                  <a:pt x="4789" y="738"/>
                  <a:pt x="4790" y="726"/>
                  <a:pt x="4791" y="718"/>
                </a:cubicBezTo>
                <a:cubicBezTo>
                  <a:pt x="4764" y="721"/>
                  <a:pt x="4724" y="725"/>
                  <a:pt x="4700" y="725"/>
                </a:cubicBezTo>
                <a:cubicBezTo>
                  <a:pt x="4694" y="680"/>
                  <a:pt x="4692" y="643"/>
                  <a:pt x="4692" y="624"/>
                </a:cubicBezTo>
                <a:cubicBezTo>
                  <a:pt x="4692" y="575"/>
                  <a:pt x="4717" y="550"/>
                  <a:pt x="4765" y="550"/>
                </a:cubicBezTo>
                <a:cubicBezTo>
                  <a:pt x="4775" y="550"/>
                  <a:pt x="4789" y="553"/>
                  <a:pt x="4816" y="563"/>
                </a:cubicBezTo>
                <a:cubicBezTo>
                  <a:pt x="4815" y="549"/>
                  <a:pt x="4813" y="532"/>
                  <a:pt x="4813" y="524"/>
                </a:cubicBezTo>
                <a:cubicBezTo>
                  <a:pt x="4813" y="517"/>
                  <a:pt x="4815" y="498"/>
                  <a:pt x="4816" y="487"/>
                </a:cubicBezTo>
                <a:cubicBezTo>
                  <a:pt x="4810" y="485"/>
                  <a:pt x="4804" y="484"/>
                  <a:pt x="4793" y="484"/>
                </a:cubicBezTo>
                <a:close/>
                <a:moveTo>
                  <a:pt x="5499" y="676"/>
                </a:moveTo>
                <a:cubicBezTo>
                  <a:pt x="5499" y="585"/>
                  <a:pt x="5431" y="539"/>
                  <a:pt x="5325" y="539"/>
                </a:cubicBezTo>
                <a:cubicBezTo>
                  <a:pt x="5294" y="539"/>
                  <a:pt x="5233" y="541"/>
                  <a:pt x="5211" y="541"/>
                </a:cubicBezTo>
                <a:cubicBezTo>
                  <a:pt x="5191" y="541"/>
                  <a:pt x="5140" y="540"/>
                  <a:pt x="5116" y="539"/>
                </a:cubicBezTo>
                <a:cubicBezTo>
                  <a:pt x="5122" y="584"/>
                  <a:pt x="5123" y="726"/>
                  <a:pt x="5123" y="820"/>
                </a:cubicBezTo>
                <a:cubicBezTo>
                  <a:pt x="5123" y="924"/>
                  <a:pt x="5121" y="1051"/>
                  <a:pt x="5116" y="1142"/>
                </a:cubicBezTo>
                <a:cubicBezTo>
                  <a:pt x="5129" y="1140"/>
                  <a:pt x="5147" y="1139"/>
                  <a:pt x="5162" y="1139"/>
                </a:cubicBezTo>
                <a:cubicBezTo>
                  <a:pt x="5176" y="1139"/>
                  <a:pt x="5190" y="1140"/>
                  <a:pt x="5204" y="1142"/>
                </a:cubicBezTo>
                <a:cubicBezTo>
                  <a:pt x="5198" y="1051"/>
                  <a:pt x="5197" y="949"/>
                  <a:pt x="5197" y="849"/>
                </a:cubicBezTo>
                <a:cubicBezTo>
                  <a:pt x="5227" y="849"/>
                  <a:pt x="5227" y="849"/>
                  <a:pt x="5227" y="849"/>
                </a:cubicBezTo>
                <a:cubicBezTo>
                  <a:pt x="5295" y="929"/>
                  <a:pt x="5394" y="1056"/>
                  <a:pt x="5453" y="1142"/>
                </a:cubicBezTo>
                <a:cubicBezTo>
                  <a:pt x="5469" y="1140"/>
                  <a:pt x="5489" y="1139"/>
                  <a:pt x="5508" y="1139"/>
                </a:cubicBezTo>
                <a:cubicBezTo>
                  <a:pt x="5525" y="1139"/>
                  <a:pt x="5547" y="1140"/>
                  <a:pt x="5566" y="1142"/>
                </a:cubicBezTo>
                <a:cubicBezTo>
                  <a:pt x="5508" y="1076"/>
                  <a:pt x="5475" y="1037"/>
                  <a:pt x="5321" y="840"/>
                </a:cubicBezTo>
                <a:cubicBezTo>
                  <a:pt x="5440" y="827"/>
                  <a:pt x="5499" y="757"/>
                  <a:pt x="5499" y="676"/>
                </a:cubicBezTo>
                <a:close/>
                <a:moveTo>
                  <a:pt x="5225" y="805"/>
                </a:moveTo>
                <a:cubicBezTo>
                  <a:pt x="5197" y="805"/>
                  <a:pt x="5197" y="805"/>
                  <a:pt x="5197" y="805"/>
                </a:cubicBezTo>
                <a:cubicBezTo>
                  <a:pt x="5197" y="588"/>
                  <a:pt x="5197" y="588"/>
                  <a:pt x="5197" y="588"/>
                </a:cubicBezTo>
                <a:cubicBezTo>
                  <a:pt x="5209" y="586"/>
                  <a:pt x="5237" y="585"/>
                  <a:pt x="5265" y="585"/>
                </a:cubicBezTo>
                <a:cubicBezTo>
                  <a:pt x="5362" y="585"/>
                  <a:pt x="5410" y="623"/>
                  <a:pt x="5410" y="685"/>
                </a:cubicBezTo>
                <a:cubicBezTo>
                  <a:pt x="5410" y="785"/>
                  <a:pt x="5304" y="805"/>
                  <a:pt x="5225" y="805"/>
                </a:cubicBezTo>
                <a:close/>
                <a:moveTo>
                  <a:pt x="5950" y="725"/>
                </a:moveTo>
                <a:cubicBezTo>
                  <a:pt x="5940" y="725"/>
                  <a:pt x="5921" y="723"/>
                  <a:pt x="5907" y="722"/>
                </a:cubicBezTo>
                <a:cubicBezTo>
                  <a:pt x="5914" y="785"/>
                  <a:pt x="5915" y="906"/>
                  <a:pt x="5915" y="921"/>
                </a:cubicBezTo>
                <a:cubicBezTo>
                  <a:pt x="5915" y="1000"/>
                  <a:pt x="5908" y="1104"/>
                  <a:pt x="5807" y="1104"/>
                </a:cubicBezTo>
                <a:cubicBezTo>
                  <a:pt x="5742" y="1104"/>
                  <a:pt x="5704" y="1059"/>
                  <a:pt x="5704" y="932"/>
                </a:cubicBezTo>
                <a:cubicBezTo>
                  <a:pt x="5704" y="897"/>
                  <a:pt x="5705" y="785"/>
                  <a:pt x="5712" y="722"/>
                </a:cubicBezTo>
                <a:cubicBezTo>
                  <a:pt x="5699" y="723"/>
                  <a:pt x="5682" y="725"/>
                  <a:pt x="5673" y="725"/>
                </a:cubicBezTo>
                <a:cubicBezTo>
                  <a:pt x="5663" y="725"/>
                  <a:pt x="5645" y="723"/>
                  <a:pt x="5630" y="722"/>
                </a:cubicBezTo>
                <a:cubicBezTo>
                  <a:pt x="5637" y="785"/>
                  <a:pt x="5638" y="897"/>
                  <a:pt x="5638" y="932"/>
                </a:cubicBezTo>
                <a:cubicBezTo>
                  <a:pt x="5638" y="959"/>
                  <a:pt x="5635" y="994"/>
                  <a:pt x="5635" y="1015"/>
                </a:cubicBezTo>
                <a:cubicBezTo>
                  <a:pt x="5635" y="1100"/>
                  <a:pt x="5698" y="1151"/>
                  <a:pt x="5779" y="1151"/>
                </a:cubicBezTo>
                <a:cubicBezTo>
                  <a:pt x="5831" y="1151"/>
                  <a:pt x="5884" y="1127"/>
                  <a:pt x="5911" y="1077"/>
                </a:cubicBezTo>
                <a:cubicBezTo>
                  <a:pt x="5911" y="1092"/>
                  <a:pt x="5909" y="1128"/>
                  <a:pt x="5907" y="1142"/>
                </a:cubicBezTo>
                <a:cubicBezTo>
                  <a:pt x="5920" y="1140"/>
                  <a:pt x="5936" y="1139"/>
                  <a:pt x="5950" y="1139"/>
                </a:cubicBezTo>
                <a:cubicBezTo>
                  <a:pt x="5963" y="1139"/>
                  <a:pt x="5976" y="1140"/>
                  <a:pt x="5989" y="1142"/>
                </a:cubicBezTo>
                <a:cubicBezTo>
                  <a:pt x="5982" y="1079"/>
                  <a:pt x="5981" y="967"/>
                  <a:pt x="5981" y="932"/>
                </a:cubicBezTo>
                <a:cubicBezTo>
                  <a:pt x="5981" y="889"/>
                  <a:pt x="5982" y="784"/>
                  <a:pt x="5989" y="722"/>
                </a:cubicBezTo>
                <a:cubicBezTo>
                  <a:pt x="5976" y="723"/>
                  <a:pt x="5959" y="725"/>
                  <a:pt x="5950" y="725"/>
                </a:cubicBezTo>
                <a:close/>
                <a:moveTo>
                  <a:pt x="6237" y="898"/>
                </a:moveTo>
                <a:cubicBezTo>
                  <a:pt x="6189" y="886"/>
                  <a:pt x="6146" y="866"/>
                  <a:pt x="6146" y="814"/>
                </a:cubicBezTo>
                <a:cubicBezTo>
                  <a:pt x="6146" y="773"/>
                  <a:pt x="6177" y="746"/>
                  <a:pt x="6217" y="746"/>
                </a:cubicBezTo>
                <a:cubicBezTo>
                  <a:pt x="6247" y="746"/>
                  <a:pt x="6277" y="757"/>
                  <a:pt x="6302" y="803"/>
                </a:cubicBezTo>
                <a:cubicBezTo>
                  <a:pt x="6309" y="783"/>
                  <a:pt x="6319" y="759"/>
                  <a:pt x="6327" y="742"/>
                </a:cubicBezTo>
                <a:cubicBezTo>
                  <a:pt x="6299" y="724"/>
                  <a:pt x="6273" y="714"/>
                  <a:pt x="6229" y="714"/>
                </a:cubicBezTo>
                <a:cubicBezTo>
                  <a:pt x="6146" y="714"/>
                  <a:pt x="6088" y="764"/>
                  <a:pt x="6088" y="842"/>
                </a:cubicBezTo>
                <a:cubicBezTo>
                  <a:pt x="6088" y="910"/>
                  <a:pt x="6130" y="942"/>
                  <a:pt x="6194" y="959"/>
                </a:cubicBezTo>
                <a:cubicBezTo>
                  <a:pt x="6247" y="974"/>
                  <a:pt x="6292" y="988"/>
                  <a:pt x="6292" y="1042"/>
                </a:cubicBezTo>
                <a:cubicBezTo>
                  <a:pt x="6292" y="1090"/>
                  <a:pt x="6254" y="1119"/>
                  <a:pt x="6206" y="1119"/>
                </a:cubicBezTo>
                <a:cubicBezTo>
                  <a:pt x="6171" y="1119"/>
                  <a:pt x="6139" y="1108"/>
                  <a:pt x="6107" y="1056"/>
                </a:cubicBezTo>
                <a:cubicBezTo>
                  <a:pt x="6102" y="1073"/>
                  <a:pt x="6090" y="1100"/>
                  <a:pt x="6081" y="1117"/>
                </a:cubicBezTo>
                <a:cubicBezTo>
                  <a:pt x="6111" y="1139"/>
                  <a:pt x="6148" y="1151"/>
                  <a:pt x="6190" y="1151"/>
                </a:cubicBezTo>
                <a:cubicBezTo>
                  <a:pt x="6273" y="1151"/>
                  <a:pt x="6350" y="1090"/>
                  <a:pt x="6350" y="1011"/>
                </a:cubicBezTo>
                <a:cubicBezTo>
                  <a:pt x="6350" y="939"/>
                  <a:pt x="6309" y="916"/>
                  <a:pt x="6237" y="898"/>
                </a:cubicBezTo>
                <a:close/>
                <a:moveTo>
                  <a:pt x="6578" y="898"/>
                </a:moveTo>
                <a:cubicBezTo>
                  <a:pt x="6530" y="886"/>
                  <a:pt x="6487" y="866"/>
                  <a:pt x="6487" y="814"/>
                </a:cubicBezTo>
                <a:cubicBezTo>
                  <a:pt x="6487" y="773"/>
                  <a:pt x="6518" y="746"/>
                  <a:pt x="6558" y="746"/>
                </a:cubicBezTo>
                <a:cubicBezTo>
                  <a:pt x="6588" y="746"/>
                  <a:pt x="6617" y="757"/>
                  <a:pt x="6643" y="803"/>
                </a:cubicBezTo>
                <a:cubicBezTo>
                  <a:pt x="6650" y="783"/>
                  <a:pt x="6660" y="759"/>
                  <a:pt x="6668" y="742"/>
                </a:cubicBezTo>
                <a:cubicBezTo>
                  <a:pt x="6640" y="724"/>
                  <a:pt x="6614" y="714"/>
                  <a:pt x="6570" y="714"/>
                </a:cubicBezTo>
                <a:cubicBezTo>
                  <a:pt x="6486" y="714"/>
                  <a:pt x="6429" y="764"/>
                  <a:pt x="6429" y="842"/>
                </a:cubicBezTo>
                <a:cubicBezTo>
                  <a:pt x="6429" y="910"/>
                  <a:pt x="6471" y="942"/>
                  <a:pt x="6535" y="959"/>
                </a:cubicBezTo>
                <a:cubicBezTo>
                  <a:pt x="6588" y="974"/>
                  <a:pt x="6633" y="988"/>
                  <a:pt x="6633" y="1042"/>
                </a:cubicBezTo>
                <a:cubicBezTo>
                  <a:pt x="6633" y="1090"/>
                  <a:pt x="6595" y="1119"/>
                  <a:pt x="6547" y="1119"/>
                </a:cubicBezTo>
                <a:cubicBezTo>
                  <a:pt x="6512" y="1119"/>
                  <a:pt x="6480" y="1108"/>
                  <a:pt x="6448" y="1056"/>
                </a:cubicBezTo>
                <a:cubicBezTo>
                  <a:pt x="6442" y="1073"/>
                  <a:pt x="6431" y="1100"/>
                  <a:pt x="6422" y="1117"/>
                </a:cubicBezTo>
                <a:cubicBezTo>
                  <a:pt x="6452" y="1139"/>
                  <a:pt x="6489" y="1151"/>
                  <a:pt x="6531" y="1151"/>
                </a:cubicBezTo>
                <a:cubicBezTo>
                  <a:pt x="6614" y="1151"/>
                  <a:pt x="6691" y="1090"/>
                  <a:pt x="6691" y="1011"/>
                </a:cubicBezTo>
                <a:cubicBezTo>
                  <a:pt x="6691" y="939"/>
                  <a:pt x="6650" y="916"/>
                  <a:pt x="6578" y="898"/>
                </a:cubicBezTo>
                <a:close/>
                <a:moveTo>
                  <a:pt x="6846" y="524"/>
                </a:moveTo>
                <a:cubicBezTo>
                  <a:pt x="6820" y="524"/>
                  <a:pt x="6801" y="543"/>
                  <a:pt x="6801" y="568"/>
                </a:cubicBezTo>
                <a:cubicBezTo>
                  <a:pt x="6801" y="594"/>
                  <a:pt x="6818" y="613"/>
                  <a:pt x="6846" y="613"/>
                </a:cubicBezTo>
                <a:cubicBezTo>
                  <a:pt x="6875" y="613"/>
                  <a:pt x="6891" y="594"/>
                  <a:pt x="6891" y="568"/>
                </a:cubicBezTo>
                <a:cubicBezTo>
                  <a:pt x="6891" y="538"/>
                  <a:pt x="6874" y="524"/>
                  <a:pt x="6846" y="524"/>
                </a:cubicBezTo>
                <a:close/>
                <a:moveTo>
                  <a:pt x="6846" y="725"/>
                </a:moveTo>
                <a:cubicBezTo>
                  <a:pt x="6836" y="725"/>
                  <a:pt x="6818" y="723"/>
                  <a:pt x="6804" y="722"/>
                </a:cubicBezTo>
                <a:cubicBezTo>
                  <a:pt x="6811" y="784"/>
                  <a:pt x="6811" y="890"/>
                  <a:pt x="6811" y="932"/>
                </a:cubicBezTo>
                <a:cubicBezTo>
                  <a:pt x="6811" y="967"/>
                  <a:pt x="6811" y="1079"/>
                  <a:pt x="6804" y="1142"/>
                </a:cubicBezTo>
                <a:cubicBezTo>
                  <a:pt x="6816" y="1140"/>
                  <a:pt x="6833" y="1139"/>
                  <a:pt x="6847" y="1139"/>
                </a:cubicBezTo>
                <a:cubicBezTo>
                  <a:pt x="6860" y="1139"/>
                  <a:pt x="6873" y="1140"/>
                  <a:pt x="6885" y="1142"/>
                </a:cubicBezTo>
                <a:cubicBezTo>
                  <a:pt x="6879" y="1079"/>
                  <a:pt x="6878" y="967"/>
                  <a:pt x="6878" y="932"/>
                </a:cubicBezTo>
                <a:cubicBezTo>
                  <a:pt x="6878" y="889"/>
                  <a:pt x="6879" y="784"/>
                  <a:pt x="6885" y="722"/>
                </a:cubicBezTo>
                <a:cubicBezTo>
                  <a:pt x="6873" y="723"/>
                  <a:pt x="6855" y="725"/>
                  <a:pt x="6846" y="725"/>
                </a:cubicBezTo>
                <a:close/>
                <a:moveTo>
                  <a:pt x="7367" y="1117"/>
                </a:moveTo>
                <a:cubicBezTo>
                  <a:pt x="7362" y="1118"/>
                  <a:pt x="7356" y="1119"/>
                  <a:pt x="7350" y="1119"/>
                </a:cubicBezTo>
                <a:cubicBezTo>
                  <a:pt x="7332" y="1119"/>
                  <a:pt x="7323" y="1114"/>
                  <a:pt x="7323" y="1066"/>
                </a:cubicBezTo>
                <a:cubicBezTo>
                  <a:pt x="7323" y="866"/>
                  <a:pt x="7323" y="866"/>
                  <a:pt x="7323" y="866"/>
                </a:cubicBezTo>
                <a:cubicBezTo>
                  <a:pt x="7323" y="758"/>
                  <a:pt x="7263" y="714"/>
                  <a:pt x="7176" y="714"/>
                </a:cubicBezTo>
                <a:cubicBezTo>
                  <a:pt x="7126" y="714"/>
                  <a:pt x="7081" y="728"/>
                  <a:pt x="7034" y="764"/>
                </a:cubicBezTo>
                <a:cubicBezTo>
                  <a:pt x="7034" y="764"/>
                  <a:pt x="7034" y="764"/>
                  <a:pt x="7034" y="764"/>
                </a:cubicBezTo>
                <a:cubicBezTo>
                  <a:pt x="7034" y="813"/>
                  <a:pt x="7034" y="813"/>
                  <a:pt x="7034" y="813"/>
                </a:cubicBezTo>
                <a:cubicBezTo>
                  <a:pt x="7044" y="813"/>
                  <a:pt x="7044" y="813"/>
                  <a:pt x="7044" y="813"/>
                </a:cubicBezTo>
                <a:cubicBezTo>
                  <a:pt x="7066" y="764"/>
                  <a:pt x="7107" y="746"/>
                  <a:pt x="7156" y="746"/>
                </a:cubicBezTo>
                <a:cubicBezTo>
                  <a:pt x="7219" y="746"/>
                  <a:pt x="7257" y="778"/>
                  <a:pt x="7257" y="868"/>
                </a:cubicBezTo>
                <a:cubicBezTo>
                  <a:pt x="7257" y="889"/>
                  <a:pt x="7242" y="897"/>
                  <a:pt x="7214" y="902"/>
                </a:cubicBezTo>
                <a:cubicBezTo>
                  <a:pt x="7113" y="920"/>
                  <a:pt x="7113" y="920"/>
                  <a:pt x="7113" y="920"/>
                </a:cubicBezTo>
                <a:cubicBezTo>
                  <a:pt x="7048" y="932"/>
                  <a:pt x="6997" y="967"/>
                  <a:pt x="6997" y="1041"/>
                </a:cubicBezTo>
                <a:cubicBezTo>
                  <a:pt x="6997" y="1111"/>
                  <a:pt x="7046" y="1151"/>
                  <a:pt x="7122" y="1151"/>
                </a:cubicBezTo>
                <a:cubicBezTo>
                  <a:pt x="7162" y="1151"/>
                  <a:pt x="7211" y="1132"/>
                  <a:pt x="7256" y="1096"/>
                </a:cubicBezTo>
                <a:cubicBezTo>
                  <a:pt x="7261" y="1114"/>
                  <a:pt x="7261" y="1114"/>
                  <a:pt x="7261" y="1114"/>
                </a:cubicBezTo>
                <a:cubicBezTo>
                  <a:pt x="7268" y="1139"/>
                  <a:pt x="7285" y="1151"/>
                  <a:pt x="7312" y="1151"/>
                </a:cubicBezTo>
                <a:cubicBezTo>
                  <a:pt x="7322" y="1151"/>
                  <a:pt x="7340" y="1149"/>
                  <a:pt x="7372" y="1138"/>
                </a:cubicBezTo>
                <a:lnTo>
                  <a:pt x="7367" y="1117"/>
                </a:lnTo>
                <a:close/>
                <a:moveTo>
                  <a:pt x="7257" y="1056"/>
                </a:moveTo>
                <a:cubicBezTo>
                  <a:pt x="7223" y="1091"/>
                  <a:pt x="7190" y="1103"/>
                  <a:pt x="7157" y="1103"/>
                </a:cubicBezTo>
                <a:cubicBezTo>
                  <a:pt x="7103" y="1103"/>
                  <a:pt x="7076" y="1077"/>
                  <a:pt x="7076" y="1029"/>
                </a:cubicBezTo>
                <a:cubicBezTo>
                  <a:pt x="7076" y="966"/>
                  <a:pt x="7142" y="945"/>
                  <a:pt x="7202" y="936"/>
                </a:cubicBezTo>
                <a:cubicBezTo>
                  <a:pt x="7257" y="928"/>
                  <a:pt x="7257" y="928"/>
                  <a:pt x="7257" y="928"/>
                </a:cubicBezTo>
                <a:lnTo>
                  <a:pt x="7257" y="1056"/>
                </a:lnTo>
                <a:close/>
                <a:moveTo>
                  <a:pt x="839" y="0"/>
                </a:moveTo>
                <a:cubicBezTo>
                  <a:pt x="376" y="0"/>
                  <a:pt x="0" y="376"/>
                  <a:pt x="0" y="840"/>
                </a:cubicBezTo>
                <a:cubicBezTo>
                  <a:pt x="0" y="1303"/>
                  <a:pt x="376" y="1679"/>
                  <a:pt x="839" y="1679"/>
                </a:cubicBezTo>
                <a:cubicBezTo>
                  <a:pt x="1303" y="1679"/>
                  <a:pt x="1679" y="1303"/>
                  <a:pt x="1679" y="840"/>
                </a:cubicBezTo>
                <a:cubicBezTo>
                  <a:pt x="1679" y="376"/>
                  <a:pt x="1303" y="0"/>
                  <a:pt x="839" y="0"/>
                </a:cubicBezTo>
                <a:close/>
                <a:moveTo>
                  <a:pt x="839" y="1614"/>
                </a:moveTo>
                <a:cubicBezTo>
                  <a:pt x="412" y="1614"/>
                  <a:pt x="65" y="1267"/>
                  <a:pt x="65" y="840"/>
                </a:cubicBezTo>
                <a:cubicBezTo>
                  <a:pt x="65" y="412"/>
                  <a:pt x="412" y="65"/>
                  <a:pt x="839" y="65"/>
                </a:cubicBezTo>
                <a:cubicBezTo>
                  <a:pt x="1268" y="65"/>
                  <a:pt x="1614" y="412"/>
                  <a:pt x="1614" y="840"/>
                </a:cubicBezTo>
                <a:cubicBezTo>
                  <a:pt x="1614" y="1267"/>
                  <a:pt x="1268" y="1614"/>
                  <a:pt x="839" y="1614"/>
                </a:cubicBezTo>
                <a:close/>
                <a:moveTo>
                  <a:pt x="1177" y="438"/>
                </a:moveTo>
                <a:cubicBezTo>
                  <a:pt x="1138" y="466"/>
                  <a:pt x="1120" y="515"/>
                  <a:pt x="1142" y="569"/>
                </a:cubicBezTo>
                <a:cubicBezTo>
                  <a:pt x="1143" y="571"/>
                  <a:pt x="1143" y="573"/>
                  <a:pt x="1144" y="575"/>
                </a:cubicBezTo>
                <a:cubicBezTo>
                  <a:pt x="1152" y="588"/>
                  <a:pt x="1149" y="599"/>
                  <a:pt x="1139" y="609"/>
                </a:cubicBezTo>
                <a:cubicBezTo>
                  <a:pt x="1121" y="627"/>
                  <a:pt x="1100" y="639"/>
                  <a:pt x="1074" y="642"/>
                </a:cubicBezTo>
                <a:cubicBezTo>
                  <a:pt x="1058" y="644"/>
                  <a:pt x="1045" y="637"/>
                  <a:pt x="1034" y="626"/>
                </a:cubicBezTo>
                <a:cubicBezTo>
                  <a:pt x="1010" y="601"/>
                  <a:pt x="993" y="571"/>
                  <a:pt x="987" y="536"/>
                </a:cubicBezTo>
                <a:cubicBezTo>
                  <a:pt x="977" y="470"/>
                  <a:pt x="993" y="437"/>
                  <a:pt x="994" y="435"/>
                </a:cubicBezTo>
                <a:cubicBezTo>
                  <a:pt x="1012" y="400"/>
                  <a:pt x="1050" y="374"/>
                  <a:pt x="1093" y="370"/>
                </a:cubicBezTo>
                <a:cubicBezTo>
                  <a:pt x="1113" y="333"/>
                  <a:pt x="1171" y="347"/>
                  <a:pt x="1171" y="347"/>
                </a:cubicBezTo>
                <a:cubicBezTo>
                  <a:pt x="1185" y="351"/>
                  <a:pt x="1190" y="355"/>
                  <a:pt x="1194" y="362"/>
                </a:cubicBezTo>
                <a:cubicBezTo>
                  <a:pt x="1194" y="362"/>
                  <a:pt x="1219" y="323"/>
                  <a:pt x="1195" y="308"/>
                </a:cubicBezTo>
                <a:cubicBezTo>
                  <a:pt x="1171" y="293"/>
                  <a:pt x="1118" y="286"/>
                  <a:pt x="1118" y="286"/>
                </a:cubicBezTo>
                <a:cubicBezTo>
                  <a:pt x="1118" y="261"/>
                  <a:pt x="1077" y="242"/>
                  <a:pt x="1003" y="255"/>
                </a:cubicBezTo>
                <a:cubicBezTo>
                  <a:pt x="912" y="271"/>
                  <a:pt x="893" y="236"/>
                  <a:pt x="893" y="236"/>
                </a:cubicBezTo>
                <a:cubicBezTo>
                  <a:pt x="889" y="279"/>
                  <a:pt x="922" y="302"/>
                  <a:pt x="933" y="308"/>
                </a:cubicBezTo>
                <a:cubicBezTo>
                  <a:pt x="899" y="345"/>
                  <a:pt x="851" y="419"/>
                  <a:pt x="839" y="524"/>
                </a:cubicBezTo>
                <a:cubicBezTo>
                  <a:pt x="828" y="419"/>
                  <a:pt x="780" y="345"/>
                  <a:pt x="746" y="308"/>
                </a:cubicBezTo>
                <a:cubicBezTo>
                  <a:pt x="757" y="302"/>
                  <a:pt x="790" y="279"/>
                  <a:pt x="786" y="236"/>
                </a:cubicBezTo>
                <a:cubicBezTo>
                  <a:pt x="786" y="236"/>
                  <a:pt x="767" y="271"/>
                  <a:pt x="676" y="255"/>
                </a:cubicBezTo>
                <a:cubicBezTo>
                  <a:pt x="602" y="242"/>
                  <a:pt x="561" y="261"/>
                  <a:pt x="561" y="286"/>
                </a:cubicBezTo>
                <a:cubicBezTo>
                  <a:pt x="561" y="286"/>
                  <a:pt x="508" y="293"/>
                  <a:pt x="484" y="308"/>
                </a:cubicBezTo>
                <a:cubicBezTo>
                  <a:pt x="460" y="323"/>
                  <a:pt x="485" y="362"/>
                  <a:pt x="485" y="362"/>
                </a:cubicBezTo>
                <a:cubicBezTo>
                  <a:pt x="489" y="355"/>
                  <a:pt x="494" y="351"/>
                  <a:pt x="508" y="347"/>
                </a:cubicBezTo>
                <a:cubicBezTo>
                  <a:pt x="508" y="347"/>
                  <a:pt x="566" y="333"/>
                  <a:pt x="586" y="370"/>
                </a:cubicBezTo>
                <a:cubicBezTo>
                  <a:pt x="629" y="374"/>
                  <a:pt x="667" y="400"/>
                  <a:pt x="685" y="435"/>
                </a:cubicBezTo>
                <a:cubicBezTo>
                  <a:pt x="686" y="437"/>
                  <a:pt x="703" y="470"/>
                  <a:pt x="692" y="536"/>
                </a:cubicBezTo>
                <a:cubicBezTo>
                  <a:pt x="686" y="571"/>
                  <a:pt x="669" y="601"/>
                  <a:pt x="645" y="626"/>
                </a:cubicBezTo>
                <a:cubicBezTo>
                  <a:pt x="634" y="637"/>
                  <a:pt x="621" y="644"/>
                  <a:pt x="605" y="642"/>
                </a:cubicBezTo>
                <a:cubicBezTo>
                  <a:pt x="579" y="639"/>
                  <a:pt x="558" y="627"/>
                  <a:pt x="540" y="609"/>
                </a:cubicBezTo>
                <a:cubicBezTo>
                  <a:pt x="530" y="599"/>
                  <a:pt x="527" y="588"/>
                  <a:pt x="535" y="575"/>
                </a:cubicBezTo>
                <a:cubicBezTo>
                  <a:pt x="536" y="573"/>
                  <a:pt x="536" y="571"/>
                  <a:pt x="537" y="569"/>
                </a:cubicBezTo>
                <a:cubicBezTo>
                  <a:pt x="559" y="515"/>
                  <a:pt x="541" y="466"/>
                  <a:pt x="502" y="438"/>
                </a:cubicBezTo>
                <a:cubicBezTo>
                  <a:pt x="474" y="417"/>
                  <a:pt x="442" y="414"/>
                  <a:pt x="409" y="419"/>
                </a:cubicBezTo>
                <a:cubicBezTo>
                  <a:pt x="191" y="450"/>
                  <a:pt x="184" y="670"/>
                  <a:pt x="184" y="738"/>
                </a:cubicBezTo>
                <a:cubicBezTo>
                  <a:pt x="184" y="930"/>
                  <a:pt x="181" y="1066"/>
                  <a:pt x="179" y="1092"/>
                </a:cubicBezTo>
                <a:cubicBezTo>
                  <a:pt x="177" y="1132"/>
                  <a:pt x="163" y="1140"/>
                  <a:pt x="155" y="1147"/>
                </a:cubicBezTo>
                <a:cubicBezTo>
                  <a:pt x="168" y="1156"/>
                  <a:pt x="282" y="1121"/>
                  <a:pt x="309" y="1087"/>
                </a:cubicBezTo>
                <a:cubicBezTo>
                  <a:pt x="311" y="1085"/>
                  <a:pt x="315" y="1084"/>
                  <a:pt x="317" y="1083"/>
                </a:cubicBezTo>
                <a:cubicBezTo>
                  <a:pt x="385" y="1067"/>
                  <a:pt x="385" y="997"/>
                  <a:pt x="386" y="975"/>
                </a:cubicBezTo>
                <a:cubicBezTo>
                  <a:pt x="443" y="975"/>
                  <a:pt x="465" y="914"/>
                  <a:pt x="471" y="898"/>
                </a:cubicBezTo>
                <a:cubicBezTo>
                  <a:pt x="476" y="884"/>
                  <a:pt x="479" y="868"/>
                  <a:pt x="481" y="853"/>
                </a:cubicBezTo>
                <a:cubicBezTo>
                  <a:pt x="481" y="883"/>
                  <a:pt x="525" y="909"/>
                  <a:pt x="573" y="861"/>
                </a:cubicBezTo>
                <a:cubicBezTo>
                  <a:pt x="573" y="910"/>
                  <a:pt x="631" y="902"/>
                  <a:pt x="661" y="872"/>
                </a:cubicBezTo>
                <a:cubicBezTo>
                  <a:pt x="663" y="882"/>
                  <a:pt x="679" y="908"/>
                  <a:pt x="679" y="908"/>
                </a:cubicBezTo>
                <a:cubicBezTo>
                  <a:pt x="646" y="914"/>
                  <a:pt x="631" y="921"/>
                  <a:pt x="615" y="935"/>
                </a:cubicBezTo>
                <a:cubicBezTo>
                  <a:pt x="578" y="968"/>
                  <a:pt x="574" y="1022"/>
                  <a:pt x="574" y="1050"/>
                </a:cubicBezTo>
                <a:cubicBezTo>
                  <a:pt x="574" y="1050"/>
                  <a:pt x="523" y="1100"/>
                  <a:pt x="502" y="1118"/>
                </a:cubicBezTo>
                <a:cubicBezTo>
                  <a:pt x="496" y="1124"/>
                  <a:pt x="490" y="1129"/>
                  <a:pt x="483" y="1134"/>
                </a:cubicBezTo>
                <a:cubicBezTo>
                  <a:pt x="431" y="1075"/>
                  <a:pt x="413" y="1098"/>
                  <a:pt x="414" y="1098"/>
                </a:cubicBezTo>
                <a:cubicBezTo>
                  <a:pt x="375" y="1083"/>
                  <a:pt x="353" y="1110"/>
                  <a:pt x="362" y="1124"/>
                </a:cubicBezTo>
                <a:cubicBezTo>
                  <a:pt x="371" y="1114"/>
                  <a:pt x="386" y="1117"/>
                  <a:pt x="394" y="1125"/>
                </a:cubicBezTo>
                <a:cubicBezTo>
                  <a:pt x="342" y="1134"/>
                  <a:pt x="354" y="1172"/>
                  <a:pt x="368" y="1180"/>
                </a:cubicBezTo>
                <a:cubicBezTo>
                  <a:pt x="368" y="1169"/>
                  <a:pt x="372" y="1157"/>
                  <a:pt x="388" y="1156"/>
                </a:cubicBezTo>
                <a:cubicBezTo>
                  <a:pt x="387" y="1173"/>
                  <a:pt x="399" y="1176"/>
                  <a:pt x="410" y="1176"/>
                </a:cubicBezTo>
                <a:cubicBezTo>
                  <a:pt x="436" y="1177"/>
                  <a:pt x="479" y="1179"/>
                  <a:pt x="492" y="1191"/>
                </a:cubicBezTo>
                <a:cubicBezTo>
                  <a:pt x="500" y="1199"/>
                  <a:pt x="496" y="1220"/>
                  <a:pt x="504" y="1228"/>
                </a:cubicBezTo>
                <a:cubicBezTo>
                  <a:pt x="511" y="1234"/>
                  <a:pt x="518" y="1233"/>
                  <a:pt x="522" y="1233"/>
                </a:cubicBezTo>
                <a:cubicBezTo>
                  <a:pt x="523" y="1241"/>
                  <a:pt x="521" y="1250"/>
                  <a:pt x="511" y="1261"/>
                </a:cubicBezTo>
                <a:cubicBezTo>
                  <a:pt x="548" y="1264"/>
                  <a:pt x="577" y="1230"/>
                  <a:pt x="558" y="1213"/>
                </a:cubicBezTo>
                <a:cubicBezTo>
                  <a:pt x="550" y="1205"/>
                  <a:pt x="524" y="1180"/>
                  <a:pt x="522" y="1169"/>
                </a:cubicBezTo>
                <a:cubicBezTo>
                  <a:pt x="521" y="1158"/>
                  <a:pt x="533" y="1145"/>
                  <a:pt x="541" y="1137"/>
                </a:cubicBezTo>
                <a:cubicBezTo>
                  <a:pt x="560" y="1121"/>
                  <a:pt x="579" y="1107"/>
                  <a:pt x="598" y="1092"/>
                </a:cubicBezTo>
                <a:cubicBezTo>
                  <a:pt x="604" y="1087"/>
                  <a:pt x="611" y="1083"/>
                  <a:pt x="617" y="1080"/>
                </a:cubicBezTo>
                <a:cubicBezTo>
                  <a:pt x="622" y="1077"/>
                  <a:pt x="630" y="1076"/>
                  <a:pt x="636" y="1078"/>
                </a:cubicBezTo>
                <a:cubicBezTo>
                  <a:pt x="651" y="1082"/>
                  <a:pt x="651" y="1082"/>
                  <a:pt x="654" y="1079"/>
                </a:cubicBezTo>
                <a:cubicBezTo>
                  <a:pt x="668" y="1070"/>
                  <a:pt x="694" y="1049"/>
                  <a:pt x="748" y="1043"/>
                </a:cubicBezTo>
                <a:cubicBezTo>
                  <a:pt x="744" y="1045"/>
                  <a:pt x="742" y="1048"/>
                  <a:pt x="740" y="1050"/>
                </a:cubicBezTo>
                <a:cubicBezTo>
                  <a:pt x="737" y="1054"/>
                  <a:pt x="735" y="1059"/>
                  <a:pt x="732" y="1066"/>
                </a:cubicBezTo>
                <a:cubicBezTo>
                  <a:pt x="728" y="1073"/>
                  <a:pt x="725" y="1081"/>
                  <a:pt x="722" y="1088"/>
                </a:cubicBezTo>
                <a:cubicBezTo>
                  <a:pt x="688" y="1170"/>
                  <a:pt x="653" y="1250"/>
                  <a:pt x="619" y="1332"/>
                </a:cubicBezTo>
                <a:cubicBezTo>
                  <a:pt x="608" y="1359"/>
                  <a:pt x="618" y="1383"/>
                  <a:pt x="646" y="1396"/>
                </a:cubicBezTo>
                <a:cubicBezTo>
                  <a:pt x="666" y="1406"/>
                  <a:pt x="689" y="1401"/>
                  <a:pt x="703" y="1381"/>
                </a:cubicBezTo>
                <a:cubicBezTo>
                  <a:pt x="699" y="1394"/>
                  <a:pt x="697" y="1406"/>
                  <a:pt x="703" y="1417"/>
                </a:cubicBezTo>
                <a:cubicBezTo>
                  <a:pt x="708" y="1429"/>
                  <a:pt x="717" y="1437"/>
                  <a:pt x="728" y="1442"/>
                </a:cubicBezTo>
                <a:cubicBezTo>
                  <a:pt x="740" y="1446"/>
                  <a:pt x="753" y="1448"/>
                  <a:pt x="765" y="1446"/>
                </a:cubicBezTo>
                <a:cubicBezTo>
                  <a:pt x="777" y="1443"/>
                  <a:pt x="785" y="1435"/>
                  <a:pt x="792" y="1423"/>
                </a:cubicBezTo>
                <a:cubicBezTo>
                  <a:pt x="793" y="1450"/>
                  <a:pt x="810" y="1469"/>
                  <a:pt x="839" y="1469"/>
                </a:cubicBezTo>
                <a:cubicBezTo>
                  <a:pt x="869" y="1469"/>
                  <a:pt x="886" y="1450"/>
                  <a:pt x="887" y="1423"/>
                </a:cubicBezTo>
                <a:cubicBezTo>
                  <a:pt x="894" y="1435"/>
                  <a:pt x="902" y="1443"/>
                  <a:pt x="914" y="1446"/>
                </a:cubicBezTo>
                <a:cubicBezTo>
                  <a:pt x="926" y="1448"/>
                  <a:pt x="939" y="1446"/>
                  <a:pt x="951" y="1442"/>
                </a:cubicBezTo>
                <a:cubicBezTo>
                  <a:pt x="962" y="1437"/>
                  <a:pt x="971" y="1429"/>
                  <a:pt x="976" y="1417"/>
                </a:cubicBezTo>
                <a:cubicBezTo>
                  <a:pt x="982" y="1406"/>
                  <a:pt x="980" y="1394"/>
                  <a:pt x="976" y="1381"/>
                </a:cubicBezTo>
                <a:cubicBezTo>
                  <a:pt x="990" y="1401"/>
                  <a:pt x="1013" y="1406"/>
                  <a:pt x="1033" y="1396"/>
                </a:cubicBezTo>
                <a:cubicBezTo>
                  <a:pt x="1061" y="1383"/>
                  <a:pt x="1071" y="1359"/>
                  <a:pt x="1060" y="1332"/>
                </a:cubicBezTo>
                <a:cubicBezTo>
                  <a:pt x="1025" y="1250"/>
                  <a:pt x="991" y="1170"/>
                  <a:pt x="957" y="1088"/>
                </a:cubicBezTo>
                <a:cubicBezTo>
                  <a:pt x="953" y="1081"/>
                  <a:pt x="951" y="1073"/>
                  <a:pt x="947" y="1066"/>
                </a:cubicBezTo>
                <a:cubicBezTo>
                  <a:pt x="944" y="1059"/>
                  <a:pt x="942" y="1054"/>
                  <a:pt x="939" y="1050"/>
                </a:cubicBezTo>
                <a:cubicBezTo>
                  <a:pt x="937" y="1048"/>
                  <a:pt x="935" y="1045"/>
                  <a:pt x="931" y="1043"/>
                </a:cubicBezTo>
                <a:cubicBezTo>
                  <a:pt x="985" y="1049"/>
                  <a:pt x="1011" y="1070"/>
                  <a:pt x="1025" y="1079"/>
                </a:cubicBezTo>
                <a:cubicBezTo>
                  <a:pt x="1028" y="1082"/>
                  <a:pt x="1028" y="1082"/>
                  <a:pt x="1043" y="1078"/>
                </a:cubicBezTo>
                <a:cubicBezTo>
                  <a:pt x="1049" y="1076"/>
                  <a:pt x="1057" y="1077"/>
                  <a:pt x="1062" y="1080"/>
                </a:cubicBezTo>
                <a:cubicBezTo>
                  <a:pt x="1068" y="1083"/>
                  <a:pt x="1075" y="1087"/>
                  <a:pt x="1081" y="1092"/>
                </a:cubicBezTo>
                <a:cubicBezTo>
                  <a:pt x="1100" y="1107"/>
                  <a:pt x="1119" y="1121"/>
                  <a:pt x="1138" y="1137"/>
                </a:cubicBezTo>
                <a:cubicBezTo>
                  <a:pt x="1146" y="1145"/>
                  <a:pt x="1158" y="1158"/>
                  <a:pt x="1157" y="1169"/>
                </a:cubicBezTo>
                <a:cubicBezTo>
                  <a:pt x="1155" y="1180"/>
                  <a:pt x="1129" y="1205"/>
                  <a:pt x="1121" y="1213"/>
                </a:cubicBezTo>
                <a:cubicBezTo>
                  <a:pt x="1102" y="1230"/>
                  <a:pt x="1131" y="1264"/>
                  <a:pt x="1168" y="1261"/>
                </a:cubicBezTo>
                <a:cubicBezTo>
                  <a:pt x="1158" y="1250"/>
                  <a:pt x="1156" y="1241"/>
                  <a:pt x="1157" y="1233"/>
                </a:cubicBezTo>
                <a:cubicBezTo>
                  <a:pt x="1161" y="1233"/>
                  <a:pt x="1168" y="1234"/>
                  <a:pt x="1175" y="1228"/>
                </a:cubicBezTo>
                <a:cubicBezTo>
                  <a:pt x="1183" y="1220"/>
                  <a:pt x="1179" y="1199"/>
                  <a:pt x="1187" y="1191"/>
                </a:cubicBezTo>
                <a:cubicBezTo>
                  <a:pt x="1200" y="1179"/>
                  <a:pt x="1243" y="1177"/>
                  <a:pt x="1269" y="1176"/>
                </a:cubicBezTo>
                <a:cubicBezTo>
                  <a:pt x="1280" y="1176"/>
                  <a:pt x="1292" y="1173"/>
                  <a:pt x="1291" y="1156"/>
                </a:cubicBezTo>
                <a:cubicBezTo>
                  <a:pt x="1307" y="1157"/>
                  <a:pt x="1311" y="1169"/>
                  <a:pt x="1311" y="1180"/>
                </a:cubicBezTo>
                <a:cubicBezTo>
                  <a:pt x="1325" y="1172"/>
                  <a:pt x="1337" y="1134"/>
                  <a:pt x="1285" y="1125"/>
                </a:cubicBezTo>
                <a:cubicBezTo>
                  <a:pt x="1285" y="1125"/>
                  <a:pt x="1285" y="1125"/>
                  <a:pt x="1285" y="1125"/>
                </a:cubicBezTo>
                <a:cubicBezTo>
                  <a:pt x="1293" y="1117"/>
                  <a:pt x="1308" y="1114"/>
                  <a:pt x="1317" y="1124"/>
                </a:cubicBezTo>
                <a:cubicBezTo>
                  <a:pt x="1326" y="1110"/>
                  <a:pt x="1304" y="1083"/>
                  <a:pt x="1265" y="1098"/>
                </a:cubicBezTo>
                <a:cubicBezTo>
                  <a:pt x="1266" y="1098"/>
                  <a:pt x="1248" y="1075"/>
                  <a:pt x="1196" y="1134"/>
                </a:cubicBezTo>
                <a:cubicBezTo>
                  <a:pt x="1189" y="1129"/>
                  <a:pt x="1183" y="1124"/>
                  <a:pt x="1177" y="1118"/>
                </a:cubicBezTo>
                <a:cubicBezTo>
                  <a:pt x="1156" y="1100"/>
                  <a:pt x="1105" y="1050"/>
                  <a:pt x="1105" y="1050"/>
                </a:cubicBezTo>
                <a:cubicBezTo>
                  <a:pt x="1105" y="1022"/>
                  <a:pt x="1101" y="968"/>
                  <a:pt x="1064" y="935"/>
                </a:cubicBezTo>
                <a:cubicBezTo>
                  <a:pt x="1048" y="921"/>
                  <a:pt x="1033" y="914"/>
                  <a:pt x="1000" y="908"/>
                </a:cubicBezTo>
                <a:cubicBezTo>
                  <a:pt x="1000" y="908"/>
                  <a:pt x="1016" y="882"/>
                  <a:pt x="1018" y="872"/>
                </a:cubicBezTo>
                <a:cubicBezTo>
                  <a:pt x="1048" y="901"/>
                  <a:pt x="1106" y="910"/>
                  <a:pt x="1106" y="861"/>
                </a:cubicBezTo>
                <a:cubicBezTo>
                  <a:pt x="1154" y="909"/>
                  <a:pt x="1198" y="883"/>
                  <a:pt x="1198" y="853"/>
                </a:cubicBezTo>
                <a:cubicBezTo>
                  <a:pt x="1200" y="868"/>
                  <a:pt x="1203" y="884"/>
                  <a:pt x="1208" y="898"/>
                </a:cubicBezTo>
                <a:cubicBezTo>
                  <a:pt x="1214" y="914"/>
                  <a:pt x="1236" y="975"/>
                  <a:pt x="1293" y="975"/>
                </a:cubicBezTo>
                <a:cubicBezTo>
                  <a:pt x="1294" y="997"/>
                  <a:pt x="1294" y="1067"/>
                  <a:pt x="1362" y="1083"/>
                </a:cubicBezTo>
                <a:cubicBezTo>
                  <a:pt x="1364" y="1084"/>
                  <a:pt x="1368" y="1085"/>
                  <a:pt x="1370" y="1087"/>
                </a:cubicBezTo>
                <a:cubicBezTo>
                  <a:pt x="1397" y="1121"/>
                  <a:pt x="1511" y="1156"/>
                  <a:pt x="1524" y="1147"/>
                </a:cubicBezTo>
                <a:cubicBezTo>
                  <a:pt x="1516" y="1141"/>
                  <a:pt x="1502" y="1132"/>
                  <a:pt x="1500" y="1092"/>
                </a:cubicBezTo>
                <a:cubicBezTo>
                  <a:pt x="1498" y="1066"/>
                  <a:pt x="1495" y="930"/>
                  <a:pt x="1495" y="738"/>
                </a:cubicBezTo>
                <a:cubicBezTo>
                  <a:pt x="1495" y="670"/>
                  <a:pt x="1488" y="450"/>
                  <a:pt x="1270" y="419"/>
                </a:cubicBezTo>
                <a:cubicBezTo>
                  <a:pt x="1237" y="414"/>
                  <a:pt x="1205" y="417"/>
                  <a:pt x="1177" y="43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935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ag">
            <a:extLst>
              <a:ext uri="{FF2B5EF4-FFF2-40B4-BE49-F238E27FC236}">
                <a16:creationId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387" y="1107506"/>
            <a:ext cx="11325225" cy="60699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>
                <a:latin typeface="CB_Stem Light" panose="020B0503020203020204" pitchFamily="34" charset="-52"/>
                <a:cs typeface="CB_Stem Light" panose="020B0503020203020204" pitchFamily="34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70186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Инверсный слайд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ge_number"/>
          <p:cNvSpPr/>
          <p:nvPr userDrawn="1"/>
        </p:nvSpPr>
        <p:spPr>
          <a:xfrm>
            <a:off x="11014073" y="431801"/>
            <a:ext cx="744539" cy="32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AA99AE-6A35-4C1E-8082-A4A87B5CA521}" type="slidenum">
              <a:rPr lang="ru-RU" sz="1600" b="0" kern="1200" noProof="0" smtClean="0">
                <a:solidFill>
                  <a:schemeClr val="bg1"/>
                </a:solidFill>
                <a:latin typeface="CB_Stem" panose="020B0503020203020204" charset="-52"/>
                <a:ea typeface="+mn-ea"/>
                <a:cs typeface="CB_Stem" panose="020B0503020203020204" charset="-52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ru-RU" sz="1600" b="0" kern="1200" noProof="0" dirty="0">
              <a:solidFill>
                <a:schemeClr val="bg1"/>
              </a:solidFill>
              <a:latin typeface="CB_Stem" panose="020B0503020203020204" charset="-52"/>
              <a:ea typeface="+mn-ea"/>
              <a:cs typeface="CB_Stem" panose="020B0503020203020204" charset="-52"/>
            </a:endParaRPr>
          </a:p>
        </p:txBody>
      </p:sp>
      <p:cxnSp>
        <p:nvCxnSpPr>
          <p:cNvPr id="4" name="Line">
            <a:extLst>
              <a:ext uri="{FF2B5EF4-FFF2-40B4-BE49-F238E27FC236}">
                <a16:creationId xmlns:a16="http://schemas.microsoft.com/office/drawing/2014/main" id="{80C1A66E-447C-497E-B791-484EC723AC3C}"/>
              </a:ext>
            </a:extLst>
          </p:cNvPr>
          <p:cNvCxnSpPr/>
          <p:nvPr userDrawn="1"/>
        </p:nvCxnSpPr>
        <p:spPr>
          <a:xfrm>
            <a:off x="433388" y="863600"/>
            <a:ext cx="11325223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Logo_CB_RU"/>
          <p:cNvSpPr>
            <a:spLocks noChangeAspect="1" noEditPoints="1"/>
          </p:cNvSpPr>
          <p:nvPr userDrawn="1"/>
        </p:nvSpPr>
        <p:spPr bwMode="auto">
          <a:xfrm>
            <a:off x="426245" y="432000"/>
            <a:ext cx="1238400" cy="310461"/>
          </a:xfrm>
          <a:custGeom>
            <a:avLst/>
            <a:gdLst>
              <a:gd name="T0" fmla="*/ 623 w 4989"/>
              <a:gd name="T1" fmla="*/ 0 h 1247"/>
              <a:gd name="T2" fmla="*/ 960 w 4989"/>
              <a:gd name="T3" fmla="*/ 724 h 1247"/>
              <a:gd name="T4" fmla="*/ 742 w 4989"/>
              <a:gd name="T5" fmla="*/ 674 h 1247"/>
              <a:gd name="T6" fmla="*/ 940 w 4989"/>
              <a:gd name="T7" fmla="*/ 816 h 1247"/>
              <a:gd name="T8" fmla="*/ 959 w 4989"/>
              <a:gd name="T9" fmla="*/ 859 h 1247"/>
              <a:gd name="T10" fmla="*/ 868 w 4989"/>
              <a:gd name="T11" fmla="*/ 936 h 1247"/>
              <a:gd name="T12" fmla="*/ 789 w 4989"/>
              <a:gd name="T13" fmla="*/ 802 h 1247"/>
              <a:gd name="T14" fmla="*/ 703 w 4989"/>
              <a:gd name="T15" fmla="*/ 792 h 1247"/>
              <a:gd name="T16" fmla="*/ 725 w 4989"/>
              <a:gd name="T17" fmla="*/ 1053 h 1247"/>
              <a:gd name="T18" fmla="*/ 588 w 4989"/>
              <a:gd name="T19" fmla="*/ 1057 h 1247"/>
              <a:gd name="T20" fmla="*/ 479 w 4989"/>
              <a:gd name="T21" fmla="*/ 1037 h 1247"/>
              <a:gd name="T22" fmla="*/ 555 w 4989"/>
              <a:gd name="T23" fmla="*/ 775 h 1247"/>
              <a:gd name="T24" fmla="*/ 402 w 4989"/>
              <a:gd name="T25" fmla="*/ 845 h 1247"/>
              <a:gd name="T26" fmla="*/ 374 w 4989"/>
              <a:gd name="T27" fmla="*/ 912 h 1247"/>
              <a:gd name="T28" fmla="*/ 293 w 4989"/>
              <a:gd name="T29" fmla="*/ 836 h 1247"/>
              <a:gd name="T30" fmla="*/ 373 w 4989"/>
              <a:gd name="T31" fmla="*/ 831 h 1247"/>
              <a:gd name="T32" fmla="*/ 425 w 4989"/>
              <a:gd name="T33" fmla="*/ 639 h 1247"/>
              <a:gd name="T34" fmla="*/ 229 w 4989"/>
              <a:gd name="T35" fmla="*/ 807 h 1247"/>
              <a:gd name="T36" fmla="*/ 373 w 4989"/>
              <a:gd name="T37" fmla="*/ 325 h 1247"/>
              <a:gd name="T38" fmla="*/ 479 w 4989"/>
              <a:gd name="T39" fmla="*/ 465 h 1247"/>
              <a:gd name="T40" fmla="*/ 360 w 4989"/>
              <a:gd name="T41" fmla="*/ 269 h 1247"/>
              <a:gd name="T42" fmla="*/ 554 w 4989"/>
              <a:gd name="T43" fmla="*/ 228 h 1247"/>
              <a:gd name="T44" fmla="*/ 830 w 4989"/>
              <a:gd name="T45" fmla="*/ 213 h 1247"/>
              <a:gd name="T46" fmla="*/ 738 w 4989"/>
              <a:gd name="T47" fmla="*/ 323 h 1247"/>
              <a:gd name="T48" fmla="*/ 850 w 4989"/>
              <a:gd name="T49" fmla="*/ 427 h 1247"/>
              <a:gd name="T50" fmla="*/ 1114 w 4989"/>
              <a:gd name="T51" fmla="*/ 811 h 1247"/>
              <a:gd name="T52" fmla="*/ 1919 w 4989"/>
              <a:gd name="T53" fmla="*/ 573 h 1247"/>
              <a:gd name="T54" fmla="*/ 2053 w 4989"/>
              <a:gd name="T55" fmla="*/ 671 h 1247"/>
              <a:gd name="T56" fmla="*/ 2088 w 4989"/>
              <a:gd name="T57" fmla="*/ 828 h 1247"/>
              <a:gd name="T58" fmla="*/ 2085 w 4989"/>
              <a:gd name="T59" fmla="*/ 785 h 1247"/>
              <a:gd name="T60" fmla="*/ 2085 w 4989"/>
              <a:gd name="T61" fmla="*/ 785 h 1247"/>
              <a:gd name="T62" fmla="*/ 4418 w 4989"/>
              <a:gd name="T63" fmla="*/ 537 h 1247"/>
              <a:gd name="T64" fmla="*/ 4377 w 4989"/>
              <a:gd name="T65" fmla="*/ 847 h 1247"/>
              <a:gd name="T66" fmla="*/ 4611 w 4989"/>
              <a:gd name="T67" fmla="*/ 847 h 1247"/>
              <a:gd name="T68" fmla="*/ 1650 w 4989"/>
              <a:gd name="T69" fmla="*/ 593 h 1247"/>
              <a:gd name="T70" fmla="*/ 1820 w 4989"/>
              <a:gd name="T71" fmla="*/ 422 h 1247"/>
              <a:gd name="T72" fmla="*/ 1558 w 4989"/>
              <a:gd name="T73" fmla="*/ 849 h 1247"/>
              <a:gd name="T74" fmla="*/ 1671 w 4989"/>
              <a:gd name="T75" fmla="*/ 814 h 1247"/>
              <a:gd name="T76" fmla="*/ 3519 w 4989"/>
              <a:gd name="T77" fmla="*/ 531 h 1247"/>
              <a:gd name="T78" fmla="*/ 3513 w 4989"/>
              <a:gd name="T79" fmla="*/ 832 h 1247"/>
              <a:gd name="T80" fmla="*/ 4989 w 4989"/>
              <a:gd name="T81" fmla="*/ 537 h 1247"/>
              <a:gd name="T82" fmla="*/ 4767 w 4989"/>
              <a:gd name="T83" fmla="*/ 537 h 1247"/>
              <a:gd name="T84" fmla="*/ 4727 w 4989"/>
              <a:gd name="T85" fmla="*/ 847 h 1247"/>
              <a:gd name="T86" fmla="*/ 4961 w 4989"/>
              <a:gd name="T87" fmla="*/ 847 h 1247"/>
              <a:gd name="T88" fmla="*/ 3967 w 4989"/>
              <a:gd name="T89" fmla="*/ 604 h 1247"/>
              <a:gd name="T90" fmla="*/ 3875 w 4989"/>
              <a:gd name="T91" fmla="*/ 856 h 1247"/>
              <a:gd name="T92" fmla="*/ 3774 w 4989"/>
              <a:gd name="T93" fmla="*/ 692 h 1247"/>
              <a:gd name="T94" fmla="*/ 3069 w 4989"/>
              <a:gd name="T95" fmla="*/ 609 h 1247"/>
              <a:gd name="T96" fmla="*/ 3125 w 4989"/>
              <a:gd name="T97" fmla="*/ 643 h 1247"/>
              <a:gd name="T98" fmla="*/ 3125 w 4989"/>
              <a:gd name="T99" fmla="*/ 610 h 1247"/>
              <a:gd name="T100" fmla="*/ 4193 w 4989"/>
              <a:gd name="T101" fmla="*/ 555 h 1247"/>
              <a:gd name="T102" fmla="*/ 4027 w 4989"/>
              <a:gd name="T103" fmla="*/ 693 h 1247"/>
              <a:gd name="T104" fmla="*/ 4206 w 4989"/>
              <a:gd name="T105" fmla="*/ 832 h 1247"/>
              <a:gd name="T106" fmla="*/ 2780 w 4989"/>
              <a:gd name="T107" fmla="*/ 537 h 1247"/>
              <a:gd name="T108" fmla="*/ 2581 w 4989"/>
              <a:gd name="T109" fmla="*/ 537 h 1247"/>
              <a:gd name="T110" fmla="*/ 2636 w 4989"/>
              <a:gd name="T111" fmla="*/ 689 h 1247"/>
              <a:gd name="T112" fmla="*/ 2693 w 4989"/>
              <a:gd name="T113" fmla="*/ 669 h 1247"/>
              <a:gd name="T114" fmla="*/ 2364 w 4989"/>
              <a:gd name="T115" fmla="*/ 667 h 1247"/>
              <a:gd name="T116" fmla="*/ 2231 w 4989"/>
              <a:gd name="T117" fmla="*/ 693 h 1247"/>
              <a:gd name="T118" fmla="*/ 2363 w 4989"/>
              <a:gd name="T119" fmla="*/ 695 h 1247"/>
              <a:gd name="T120" fmla="*/ 2491 w 4989"/>
              <a:gd name="T121" fmla="*/ 693 h 1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989" h="1247">
                <a:moveTo>
                  <a:pt x="623" y="0"/>
                </a:moveTo>
                <a:cubicBezTo>
                  <a:pt x="279" y="0"/>
                  <a:pt x="0" y="279"/>
                  <a:pt x="0" y="624"/>
                </a:cubicBezTo>
                <a:cubicBezTo>
                  <a:pt x="0" y="968"/>
                  <a:pt x="279" y="1247"/>
                  <a:pt x="623" y="1247"/>
                </a:cubicBezTo>
                <a:cubicBezTo>
                  <a:pt x="968" y="1247"/>
                  <a:pt x="1247" y="968"/>
                  <a:pt x="1247" y="624"/>
                </a:cubicBezTo>
                <a:cubicBezTo>
                  <a:pt x="1247" y="279"/>
                  <a:pt x="968" y="0"/>
                  <a:pt x="623" y="0"/>
                </a:cubicBezTo>
                <a:close/>
                <a:moveTo>
                  <a:pt x="1114" y="811"/>
                </a:moveTo>
                <a:cubicBezTo>
                  <a:pt x="1115" y="841"/>
                  <a:pt x="1126" y="847"/>
                  <a:pt x="1132" y="852"/>
                </a:cubicBezTo>
                <a:cubicBezTo>
                  <a:pt x="1122" y="859"/>
                  <a:pt x="1038" y="833"/>
                  <a:pt x="1017" y="807"/>
                </a:cubicBezTo>
                <a:cubicBezTo>
                  <a:pt x="1016" y="806"/>
                  <a:pt x="1013" y="805"/>
                  <a:pt x="1011" y="804"/>
                </a:cubicBezTo>
                <a:cubicBezTo>
                  <a:pt x="961" y="793"/>
                  <a:pt x="961" y="740"/>
                  <a:pt x="960" y="724"/>
                </a:cubicBezTo>
                <a:cubicBezTo>
                  <a:pt x="918" y="724"/>
                  <a:pt x="902" y="679"/>
                  <a:pt x="897" y="667"/>
                </a:cubicBezTo>
                <a:cubicBezTo>
                  <a:pt x="894" y="656"/>
                  <a:pt x="891" y="644"/>
                  <a:pt x="890" y="634"/>
                </a:cubicBezTo>
                <a:cubicBezTo>
                  <a:pt x="890" y="656"/>
                  <a:pt x="857" y="675"/>
                  <a:pt x="821" y="639"/>
                </a:cubicBezTo>
                <a:cubicBezTo>
                  <a:pt x="821" y="676"/>
                  <a:pt x="778" y="670"/>
                  <a:pt x="756" y="648"/>
                </a:cubicBezTo>
                <a:cubicBezTo>
                  <a:pt x="754" y="655"/>
                  <a:pt x="742" y="674"/>
                  <a:pt x="742" y="674"/>
                </a:cubicBezTo>
                <a:cubicBezTo>
                  <a:pt x="767" y="679"/>
                  <a:pt x="778" y="684"/>
                  <a:pt x="790" y="694"/>
                </a:cubicBezTo>
                <a:cubicBezTo>
                  <a:pt x="818" y="719"/>
                  <a:pt x="821" y="759"/>
                  <a:pt x="821" y="780"/>
                </a:cubicBezTo>
                <a:cubicBezTo>
                  <a:pt x="821" y="780"/>
                  <a:pt x="859" y="817"/>
                  <a:pt x="874" y="831"/>
                </a:cubicBezTo>
                <a:cubicBezTo>
                  <a:pt x="878" y="835"/>
                  <a:pt x="883" y="838"/>
                  <a:pt x="888" y="842"/>
                </a:cubicBezTo>
                <a:cubicBezTo>
                  <a:pt x="927" y="799"/>
                  <a:pt x="940" y="816"/>
                  <a:pt x="940" y="816"/>
                </a:cubicBezTo>
                <a:cubicBezTo>
                  <a:pt x="969" y="804"/>
                  <a:pt x="984" y="825"/>
                  <a:pt x="978" y="835"/>
                </a:cubicBezTo>
                <a:cubicBezTo>
                  <a:pt x="971" y="828"/>
                  <a:pt x="961" y="830"/>
                  <a:pt x="954" y="836"/>
                </a:cubicBezTo>
                <a:cubicBezTo>
                  <a:pt x="954" y="836"/>
                  <a:pt x="954" y="836"/>
                  <a:pt x="954" y="836"/>
                </a:cubicBezTo>
                <a:cubicBezTo>
                  <a:pt x="993" y="842"/>
                  <a:pt x="984" y="871"/>
                  <a:pt x="973" y="877"/>
                </a:cubicBezTo>
                <a:cubicBezTo>
                  <a:pt x="973" y="868"/>
                  <a:pt x="971" y="859"/>
                  <a:pt x="959" y="859"/>
                </a:cubicBezTo>
                <a:cubicBezTo>
                  <a:pt x="959" y="871"/>
                  <a:pt x="951" y="873"/>
                  <a:pt x="943" y="874"/>
                </a:cubicBezTo>
                <a:cubicBezTo>
                  <a:pt x="923" y="874"/>
                  <a:pt x="891" y="875"/>
                  <a:pt x="881" y="885"/>
                </a:cubicBezTo>
                <a:cubicBezTo>
                  <a:pt x="876" y="890"/>
                  <a:pt x="878" y="906"/>
                  <a:pt x="872" y="912"/>
                </a:cubicBezTo>
                <a:cubicBezTo>
                  <a:pt x="867" y="916"/>
                  <a:pt x="862" y="916"/>
                  <a:pt x="859" y="916"/>
                </a:cubicBezTo>
                <a:cubicBezTo>
                  <a:pt x="858" y="922"/>
                  <a:pt x="860" y="928"/>
                  <a:pt x="868" y="936"/>
                </a:cubicBezTo>
                <a:cubicBezTo>
                  <a:pt x="840" y="939"/>
                  <a:pt x="819" y="914"/>
                  <a:pt x="832" y="901"/>
                </a:cubicBezTo>
                <a:cubicBezTo>
                  <a:pt x="838" y="895"/>
                  <a:pt x="858" y="877"/>
                  <a:pt x="859" y="869"/>
                </a:cubicBezTo>
                <a:cubicBezTo>
                  <a:pt x="860" y="860"/>
                  <a:pt x="851" y="850"/>
                  <a:pt x="845" y="845"/>
                </a:cubicBezTo>
                <a:cubicBezTo>
                  <a:pt x="831" y="833"/>
                  <a:pt x="817" y="822"/>
                  <a:pt x="802" y="811"/>
                </a:cubicBezTo>
                <a:cubicBezTo>
                  <a:pt x="798" y="808"/>
                  <a:pt x="793" y="805"/>
                  <a:pt x="789" y="802"/>
                </a:cubicBezTo>
                <a:cubicBezTo>
                  <a:pt x="785" y="800"/>
                  <a:pt x="779" y="799"/>
                  <a:pt x="774" y="800"/>
                </a:cubicBezTo>
                <a:cubicBezTo>
                  <a:pt x="764" y="804"/>
                  <a:pt x="764" y="804"/>
                  <a:pt x="761" y="802"/>
                </a:cubicBezTo>
                <a:cubicBezTo>
                  <a:pt x="750" y="795"/>
                  <a:pt x="731" y="779"/>
                  <a:pt x="692" y="775"/>
                </a:cubicBezTo>
                <a:cubicBezTo>
                  <a:pt x="694" y="776"/>
                  <a:pt x="696" y="778"/>
                  <a:pt x="698" y="780"/>
                </a:cubicBezTo>
                <a:cubicBezTo>
                  <a:pt x="700" y="783"/>
                  <a:pt x="701" y="787"/>
                  <a:pt x="703" y="792"/>
                </a:cubicBezTo>
                <a:cubicBezTo>
                  <a:pt x="706" y="797"/>
                  <a:pt x="708" y="803"/>
                  <a:pt x="710" y="808"/>
                </a:cubicBezTo>
                <a:cubicBezTo>
                  <a:pt x="736" y="869"/>
                  <a:pt x="761" y="929"/>
                  <a:pt x="787" y="990"/>
                </a:cubicBezTo>
                <a:cubicBezTo>
                  <a:pt x="796" y="1010"/>
                  <a:pt x="788" y="1027"/>
                  <a:pt x="767" y="1037"/>
                </a:cubicBezTo>
                <a:cubicBezTo>
                  <a:pt x="752" y="1044"/>
                  <a:pt x="735" y="1040"/>
                  <a:pt x="725" y="1026"/>
                </a:cubicBezTo>
                <a:cubicBezTo>
                  <a:pt x="728" y="1036"/>
                  <a:pt x="729" y="1044"/>
                  <a:pt x="725" y="1053"/>
                </a:cubicBezTo>
                <a:cubicBezTo>
                  <a:pt x="721" y="1061"/>
                  <a:pt x="714" y="1067"/>
                  <a:pt x="706" y="1071"/>
                </a:cubicBezTo>
                <a:cubicBezTo>
                  <a:pt x="698" y="1074"/>
                  <a:pt x="688" y="1076"/>
                  <a:pt x="679" y="1074"/>
                </a:cubicBezTo>
                <a:cubicBezTo>
                  <a:pt x="670" y="1072"/>
                  <a:pt x="663" y="1066"/>
                  <a:pt x="659" y="1057"/>
                </a:cubicBezTo>
                <a:cubicBezTo>
                  <a:pt x="658" y="1077"/>
                  <a:pt x="645" y="1091"/>
                  <a:pt x="623" y="1091"/>
                </a:cubicBezTo>
                <a:cubicBezTo>
                  <a:pt x="602" y="1091"/>
                  <a:pt x="589" y="1077"/>
                  <a:pt x="588" y="1057"/>
                </a:cubicBezTo>
                <a:cubicBezTo>
                  <a:pt x="583" y="1066"/>
                  <a:pt x="577" y="1072"/>
                  <a:pt x="568" y="1074"/>
                </a:cubicBezTo>
                <a:cubicBezTo>
                  <a:pt x="559" y="1076"/>
                  <a:pt x="549" y="1074"/>
                  <a:pt x="541" y="1071"/>
                </a:cubicBezTo>
                <a:cubicBezTo>
                  <a:pt x="532" y="1067"/>
                  <a:pt x="526" y="1061"/>
                  <a:pt x="522" y="1053"/>
                </a:cubicBezTo>
                <a:cubicBezTo>
                  <a:pt x="518" y="1044"/>
                  <a:pt x="519" y="1036"/>
                  <a:pt x="522" y="1026"/>
                </a:cubicBezTo>
                <a:cubicBezTo>
                  <a:pt x="512" y="1040"/>
                  <a:pt x="494" y="1044"/>
                  <a:pt x="479" y="1037"/>
                </a:cubicBezTo>
                <a:cubicBezTo>
                  <a:pt x="459" y="1027"/>
                  <a:pt x="451" y="1010"/>
                  <a:pt x="460" y="990"/>
                </a:cubicBezTo>
                <a:cubicBezTo>
                  <a:pt x="485" y="929"/>
                  <a:pt x="511" y="869"/>
                  <a:pt x="536" y="808"/>
                </a:cubicBezTo>
                <a:cubicBezTo>
                  <a:pt x="539" y="803"/>
                  <a:pt x="541" y="797"/>
                  <a:pt x="543" y="792"/>
                </a:cubicBezTo>
                <a:cubicBezTo>
                  <a:pt x="546" y="787"/>
                  <a:pt x="547" y="783"/>
                  <a:pt x="549" y="780"/>
                </a:cubicBezTo>
                <a:cubicBezTo>
                  <a:pt x="551" y="778"/>
                  <a:pt x="552" y="776"/>
                  <a:pt x="555" y="775"/>
                </a:cubicBezTo>
                <a:cubicBezTo>
                  <a:pt x="515" y="779"/>
                  <a:pt x="496" y="795"/>
                  <a:pt x="486" y="802"/>
                </a:cubicBezTo>
                <a:cubicBezTo>
                  <a:pt x="483" y="804"/>
                  <a:pt x="483" y="804"/>
                  <a:pt x="472" y="800"/>
                </a:cubicBezTo>
                <a:cubicBezTo>
                  <a:pt x="467" y="799"/>
                  <a:pt x="462" y="800"/>
                  <a:pt x="458" y="802"/>
                </a:cubicBezTo>
                <a:cubicBezTo>
                  <a:pt x="453" y="805"/>
                  <a:pt x="448" y="808"/>
                  <a:pt x="444" y="811"/>
                </a:cubicBezTo>
                <a:cubicBezTo>
                  <a:pt x="430" y="822"/>
                  <a:pt x="415" y="833"/>
                  <a:pt x="402" y="845"/>
                </a:cubicBezTo>
                <a:cubicBezTo>
                  <a:pt x="396" y="850"/>
                  <a:pt x="387" y="860"/>
                  <a:pt x="388" y="869"/>
                </a:cubicBezTo>
                <a:cubicBezTo>
                  <a:pt x="389" y="877"/>
                  <a:pt x="408" y="895"/>
                  <a:pt x="414" y="901"/>
                </a:cubicBezTo>
                <a:cubicBezTo>
                  <a:pt x="428" y="914"/>
                  <a:pt x="407" y="939"/>
                  <a:pt x="379" y="936"/>
                </a:cubicBezTo>
                <a:cubicBezTo>
                  <a:pt x="387" y="928"/>
                  <a:pt x="388" y="922"/>
                  <a:pt x="387" y="916"/>
                </a:cubicBezTo>
                <a:cubicBezTo>
                  <a:pt x="385" y="916"/>
                  <a:pt x="379" y="916"/>
                  <a:pt x="374" y="912"/>
                </a:cubicBezTo>
                <a:cubicBezTo>
                  <a:pt x="368" y="906"/>
                  <a:pt x="371" y="890"/>
                  <a:pt x="365" y="885"/>
                </a:cubicBezTo>
                <a:cubicBezTo>
                  <a:pt x="356" y="875"/>
                  <a:pt x="323" y="874"/>
                  <a:pt x="304" y="874"/>
                </a:cubicBezTo>
                <a:cubicBezTo>
                  <a:pt x="296" y="873"/>
                  <a:pt x="288" y="871"/>
                  <a:pt x="288" y="859"/>
                </a:cubicBezTo>
                <a:cubicBezTo>
                  <a:pt x="276" y="859"/>
                  <a:pt x="273" y="868"/>
                  <a:pt x="273" y="877"/>
                </a:cubicBezTo>
                <a:cubicBezTo>
                  <a:pt x="263" y="871"/>
                  <a:pt x="254" y="842"/>
                  <a:pt x="293" y="836"/>
                </a:cubicBezTo>
                <a:cubicBezTo>
                  <a:pt x="293" y="836"/>
                  <a:pt x="293" y="836"/>
                  <a:pt x="293" y="836"/>
                </a:cubicBezTo>
                <a:cubicBezTo>
                  <a:pt x="286" y="830"/>
                  <a:pt x="275" y="828"/>
                  <a:pt x="269" y="835"/>
                </a:cubicBezTo>
                <a:cubicBezTo>
                  <a:pt x="262" y="825"/>
                  <a:pt x="278" y="804"/>
                  <a:pt x="307" y="816"/>
                </a:cubicBezTo>
                <a:cubicBezTo>
                  <a:pt x="307" y="816"/>
                  <a:pt x="320" y="799"/>
                  <a:pt x="359" y="842"/>
                </a:cubicBezTo>
                <a:cubicBezTo>
                  <a:pt x="364" y="838"/>
                  <a:pt x="368" y="835"/>
                  <a:pt x="373" y="831"/>
                </a:cubicBezTo>
                <a:cubicBezTo>
                  <a:pt x="388" y="817"/>
                  <a:pt x="426" y="780"/>
                  <a:pt x="426" y="780"/>
                </a:cubicBezTo>
                <a:cubicBezTo>
                  <a:pt x="426" y="759"/>
                  <a:pt x="429" y="719"/>
                  <a:pt x="457" y="694"/>
                </a:cubicBezTo>
                <a:cubicBezTo>
                  <a:pt x="468" y="684"/>
                  <a:pt x="480" y="679"/>
                  <a:pt x="504" y="674"/>
                </a:cubicBezTo>
                <a:cubicBezTo>
                  <a:pt x="504" y="674"/>
                  <a:pt x="492" y="655"/>
                  <a:pt x="490" y="648"/>
                </a:cubicBezTo>
                <a:cubicBezTo>
                  <a:pt x="469" y="670"/>
                  <a:pt x="425" y="676"/>
                  <a:pt x="425" y="639"/>
                </a:cubicBezTo>
                <a:cubicBezTo>
                  <a:pt x="390" y="675"/>
                  <a:pt x="357" y="656"/>
                  <a:pt x="357" y="634"/>
                </a:cubicBezTo>
                <a:cubicBezTo>
                  <a:pt x="356" y="644"/>
                  <a:pt x="353" y="656"/>
                  <a:pt x="349" y="667"/>
                </a:cubicBezTo>
                <a:cubicBezTo>
                  <a:pt x="345" y="679"/>
                  <a:pt x="329" y="724"/>
                  <a:pt x="287" y="724"/>
                </a:cubicBezTo>
                <a:cubicBezTo>
                  <a:pt x="286" y="740"/>
                  <a:pt x="286" y="793"/>
                  <a:pt x="235" y="804"/>
                </a:cubicBezTo>
                <a:cubicBezTo>
                  <a:pt x="233" y="805"/>
                  <a:pt x="231" y="806"/>
                  <a:pt x="229" y="807"/>
                </a:cubicBezTo>
                <a:cubicBezTo>
                  <a:pt x="209" y="833"/>
                  <a:pt x="125" y="859"/>
                  <a:pt x="115" y="852"/>
                </a:cubicBezTo>
                <a:cubicBezTo>
                  <a:pt x="121" y="847"/>
                  <a:pt x="131" y="841"/>
                  <a:pt x="133" y="811"/>
                </a:cubicBezTo>
                <a:cubicBezTo>
                  <a:pt x="134" y="792"/>
                  <a:pt x="136" y="691"/>
                  <a:pt x="136" y="548"/>
                </a:cubicBezTo>
                <a:cubicBezTo>
                  <a:pt x="136" y="498"/>
                  <a:pt x="142" y="334"/>
                  <a:pt x="303" y="311"/>
                </a:cubicBezTo>
                <a:cubicBezTo>
                  <a:pt x="328" y="308"/>
                  <a:pt x="352" y="310"/>
                  <a:pt x="373" y="325"/>
                </a:cubicBezTo>
                <a:cubicBezTo>
                  <a:pt x="401" y="346"/>
                  <a:pt x="415" y="382"/>
                  <a:pt x="399" y="423"/>
                </a:cubicBezTo>
                <a:cubicBezTo>
                  <a:pt x="398" y="424"/>
                  <a:pt x="398" y="426"/>
                  <a:pt x="397" y="427"/>
                </a:cubicBezTo>
                <a:cubicBezTo>
                  <a:pt x="391" y="437"/>
                  <a:pt x="393" y="445"/>
                  <a:pt x="401" y="452"/>
                </a:cubicBezTo>
                <a:cubicBezTo>
                  <a:pt x="414" y="466"/>
                  <a:pt x="430" y="475"/>
                  <a:pt x="449" y="477"/>
                </a:cubicBezTo>
                <a:cubicBezTo>
                  <a:pt x="461" y="478"/>
                  <a:pt x="471" y="473"/>
                  <a:pt x="479" y="465"/>
                </a:cubicBezTo>
                <a:cubicBezTo>
                  <a:pt x="497" y="446"/>
                  <a:pt x="509" y="424"/>
                  <a:pt x="514" y="398"/>
                </a:cubicBezTo>
                <a:cubicBezTo>
                  <a:pt x="522" y="349"/>
                  <a:pt x="509" y="325"/>
                  <a:pt x="508" y="323"/>
                </a:cubicBezTo>
                <a:cubicBezTo>
                  <a:pt x="495" y="297"/>
                  <a:pt x="467" y="278"/>
                  <a:pt x="435" y="275"/>
                </a:cubicBezTo>
                <a:cubicBezTo>
                  <a:pt x="420" y="247"/>
                  <a:pt x="377" y="258"/>
                  <a:pt x="377" y="258"/>
                </a:cubicBezTo>
                <a:cubicBezTo>
                  <a:pt x="367" y="260"/>
                  <a:pt x="363" y="263"/>
                  <a:pt x="360" y="269"/>
                </a:cubicBezTo>
                <a:cubicBezTo>
                  <a:pt x="360" y="269"/>
                  <a:pt x="342" y="240"/>
                  <a:pt x="359" y="229"/>
                </a:cubicBezTo>
                <a:cubicBezTo>
                  <a:pt x="377" y="217"/>
                  <a:pt x="416" y="213"/>
                  <a:pt x="416" y="213"/>
                </a:cubicBezTo>
                <a:cubicBezTo>
                  <a:pt x="416" y="194"/>
                  <a:pt x="447" y="180"/>
                  <a:pt x="502" y="190"/>
                </a:cubicBezTo>
                <a:cubicBezTo>
                  <a:pt x="569" y="202"/>
                  <a:pt x="584" y="175"/>
                  <a:pt x="584" y="175"/>
                </a:cubicBezTo>
                <a:cubicBezTo>
                  <a:pt x="586" y="207"/>
                  <a:pt x="562" y="224"/>
                  <a:pt x="554" y="228"/>
                </a:cubicBezTo>
                <a:cubicBezTo>
                  <a:pt x="579" y="256"/>
                  <a:pt x="615" y="311"/>
                  <a:pt x="623" y="389"/>
                </a:cubicBezTo>
                <a:cubicBezTo>
                  <a:pt x="632" y="311"/>
                  <a:pt x="667" y="256"/>
                  <a:pt x="693" y="228"/>
                </a:cubicBezTo>
                <a:cubicBezTo>
                  <a:pt x="685" y="224"/>
                  <a:pt x="660" y="207"/>
                  <a:pt x="663" y="175"/>
                </a:cubicBezTo>
                <a:cubicBezTo>
                  <a:pt x="663" y="175"/>
                  <a:pt x="678" y="202"/>
                  <a:pt x="744" y="190"/>
                </a:cubicBezTo>
                <a:cubicBezTo>
                  <a:pt x="800" y="180"/>
                  <a:pt x="830" y="194"/>
                  <a:pt x="830" y="213"/>
                </a:cubicBezTo>
                <a:cubicBezTo>
                  <a:pt x="830" y="213"/>
                  <a:pt x="870" y="217"/>
                  <a:pt x="887" y="229"/>
                </a:cubicBezTo>
                <a:cubicBezTo>
                  <a:pt x="905" y="240"/>
                  <a:pt x="886" y="269"/>
                  <a:pt x="886" y="269"/>
                </a:cubicBezTo>
                <a:cubicBezTo>
                  <a:pt x="884" y="263"/>
                  <a:pt x="880" y="260"/>
                  <a:pt x="869" y="258"/>
                </a:cubicBezTo>
                <a:cubicBezTo>
                  <a:pt x="869" y="258"/>
                  <a:pt x="827" y="247"/>
                  <a:pt x="812" y="275"/>
                </a:cubicBezTo>
                <a:cubicBezTo>
                  <a:pt x="779" y="278"/>
                  <a:pt x="752" y="297"/>
                  <a:pt x="738" y="323"/>
                </a:cubicBezTo>
                <a:cubicBezTo>
                  <a:pt x="738" y="325"/>
                  <a:pt x="725" y="349"/>
                  <a:pt x="733" y="398"/>
                </a:cubicBezTo>
                <a:cubicBezTo>
                  <a:pt x="737" y="424"/>
                  <a:pt x="750" y="446"/>
                  <a:pt x="768" y="465"/>
                </a:cubicBezTo>
                <a:cubicBezTo>
                  <a:pt x="776" y="473"/>
                  <a:pt x="786" y="478"/>
                  <a:pt x="798" y="477"/>
                </a:cubicBezTo>
                <a:cubicBezTo>
                  <a:pt x="817" y="475"/>
                  <a:pt x="832" y="466"/>
                  <a:pt x="846" y="452"/>
                </a:cubicBezTo>
                <a:cubicBezTo>
                  <a:pt x="853" y="445"/>
                  <a:pt x="856" y="437"/>
                  <a:pt x="850" y="427"/>
                </a:cubicBezTo>
                <a:cubicBezTo>
                  <a:pt x="849" y="426"/>
                  <a:pt x="849" y="424"/>
                  <a:pt x="848" y="423"/>
                </a:cubicBezTo>
                <a:cubicBezTo>
                  <a:pt x="831" y="382"/>
                  <a:pt x="845" y="346"/>
                  <a:pt x="874" y="325"/>
                </a:cubicBezTo>
                <a:cubicBezTo>
                  <a:pt x="895" y="310"/>
                  <a:pt x="919" y="308"/>
                  <a:pt x="943" y="311"/>
                </a:cubicBezTo>
                <a:cubicBezTo>
                  <a:pt x="1105" y="334"/>
                  <a:pt x="1110" y="498"/>
                  <a:pt x="1110" y="548"/>
                </a:cubicBezTo>
                <a:cubicBezTo>
                  <a:pt x="1110" y="691"/>
                  <a:pt x="1113" y="792"/>
                  <a:pt x="1114" y="811"/>
                </a:cubicBezTo>
                <a:close/>
                <a:moveTo>
                  <a:pt x="2154" y="832"/>
                </a:moveTo>
                <a:cubicBezTo>
                  <a:pt x="2141" y="832"/>
                  <a:pt x="2135" y="824"/>
                  <a:pt x="2135" y="793"/>
                </a:cubicBezTo>
                <a:cubicBezTo>
                  <a:pt x="2135" y="640"/>
                  <a:pt x="2135" y="640"/>
                  <a:pt x="2135" y="640"/>
                </a:cubicBezTo>
                <a:cubicBezTo>
                  <a:pt x="2135" y="563"/>
                  <a:pt x="2090" y="531"/>
                  <a:pt x="2025" y="531"/>
                </a:cubicBezTo>
                <a:cubicBezTo>
                  <a:pt x="1988" y="531"/>
                  <a:pt x="1943" y="543"/>
                  <a:pt x="1919" y="573"/>
                </a:cubicBezTo>
                <a:cubicBezTo>
                  <a:pt x="1919" y="611"/>
                  <a:pt x="1919" y="611"/>
                  <a:pt x="1919" y="611"/>
                </a:cubicBezTo>
                <a:cubicBezTo>
                  <a:pt x="1927" y="611"/>
                  <a:pt x="1927" y="611"/>
                  <a:pt x="1927" y="611"/>
                </a:cubicBezTo>
                <a:cubicBezTo>
                  <a:pt x="1946" y="571"/>
                  <a:pt x="1974" y="561"/>
                  <a:pt x="2010" y="561"/>
                </a:cubicBezTo>
                <a:cubicBezTo>
                  <a:pt x="2057" y="561"/>
                  <a:pt x="2085" y="578"/>
                  <a:pt x="2085" y="645"/>
                </a:cubicBezTo>
                <a:cubicBezTo>
                  <a:pt x="2085" y="661"/>
                  <a:pt x="2074" y="667"/>
                  <a:pt x="2053" y="671"/>
                </a:cubicBezTo>
                <a:cubicBezTo>
                  <a:pt x="1990" y="682"/>
                  <a:pt x="1990" y="682"/>
                  <a:pt x="1990" y="682"/>
                </a:cubicBezTo>
                <a:cubicBezTo>
                  <a:pt x="1933" y="693"/>
                  <a:pt x="1892" y="719"/>
                  <a:pt x="1892" y="774"/>
                </a:cubicBezTo>
                <a:cubicBezTo>
                  <a:pt x="1892" y="826"/>
                  <a:pt x="1928" y="856"/>
                  <a:pt x="1985" y="856"/>
                </a:cubicBezTo>
                <a:cubicBezTo>
                  <a:pt x="2015" y="856"/>
                  <a:pt x="2051" y="841"/>
                  <a:pt x="2085" y="815"/>
                </a:cubicBezTo>
                <a:cubicBezTo>
                  <a:pt x="2088" y="828"/>
                  <a:pt x="2088" y="828"/>
                  <a:pt x="2088" y="828"/>
                </a:cubicBezTo>
                <a:cubicBezTo>
                  <a:pt x="2093" y="846"/>
                  <a:pt x="2106" y="856"/>
                  <a:pt x="2126" y="856"/>
                </a:cubicBezTo>
                <a:cubicBezTo>
                  <a:pt x="2135" y="856"/>
                  <a:pt x="2153" y="854"/>
                  <a:pt x="2173" y="844"/>
                </a:cubicBezTo>
                <a:cubicBezTo>
                  <a:pt x="2169" y="829"/>
                  <a:pt x="2169" y="829"/>
                  <a:pt x="2169" y="829"/>
                </a:cubicBezTo>
                <a:cubicBezTo>
                  <a:pt x="2165" y="830"/>
                  <a:pt x="2159" y="832"/>
                  <a:pt x="2154" y="832"/>
                </a:cubicBezTo>
                <a:close/>
                <a:moveTo>
                  <a:pt x="2085" y="785"/>
                </a:moveTo>
                <a:cubicBezTo>
                  <a:pt x="2060" y="811"/>
                  <a:pt x="2035" y="820"/>
                  <a:pt x="2010" y="820"/>
                </a:cubicBezTo>
                <a:cubicBezTo>
                  <a:pt x="1970" y="820"/>
                  <a:pt x="1951" y="801"/>
                  <a:pt x="1951" y="765"/>
                </a:cubicBezTo>
                <a:cubicBezTo>
                  <a:pt x="1951" y="718"/>
                  <a:pt x="2000" y="703"/>
                  <a:pt x="2044" y="696"/>
                </a:cubicBezTo>
                <a:cubicBezTo>
                  <a:pt x="2085" y="690"/>
                  <a:pt x="2085" y="690"/>
                  <a:pt x="2085" y="690"/>
                </a:cubicBezTo>
                <a:lnTo>
                  <a:pt x="2085" y="785"/>
                </a:lnTo>
                <a:close/>
                <a:moveTo>
                  <a:pt x="4616" y="538"/>
                </a:moveTo>
                <a:cubicBezTo>
                  <a:pt x="4609" y="538"/>
                  <a:pt x="4604" y="538"/>
                  <a:pt x="4598" y="537"/>
                </a:cubicBezTo>
                <a:cubicBezTo>
                  <a:pt x="4569" y="577"/>
                  <a:pt x="4448" y="731"/>
                  <a:pt x="4414" y="772"/>
                </a:cubicBezTo>
                <a:cubicBezTo>
                  <a:pt x="4413" y="755"/>
                  <a:pt x="4412" y="719"/>
                  <a:pt x="4412" y="693"/>
                </a:cubicBezTo>
                <a:cubicBezTo>
                  <a:pt x="4412" y="661"/>
                  <a:pt x="4413" y="583"/>
                  <a:pt x="4418" y="537"/>
                </a:cubicBezTo>
                <a:cubicBezTo>
                  <a:pt x="4409" y="537"/>
                  <a:pt x="4396" y="538"/>
                  <a:pt x="4389" y="538"/>
                </a:cubicBezTo>
                <a:cubicBezTo>
                  <a:pt x="4381" y="538"/>
                  <a:pt x="4368" y="537"/>
                  <a:pt x="4357" y="537"/>
                </a:cubicBezTo>
                <a:cubicBezTo>
                  <a:pt x="4362" y="583"/>
                  <a:pt x="4363" y="661"/>
                  <a:pt x="4363" y="693"/>
                </a:cubicBezTo>
                <a:cubicBezTo>
                  <a:pt x="4363" y="719"/>
                  <a:pt x="4362" y="802"/>
                  <a:pt x="4357" y="849"/>
                </a:cubicBezTo>
                <a:cubicBezTo>
                  <a:pt x="4362" y="848"/>
                  <a:pt x="4374" y="847"/>
                  <a:pt x="4377" y="847"/>
                </a:cubicBezTo>
                <a:cubicBezTo>
                  <a:pt x="4384" y="847"/>
                  <a:pt x="4390" y="848"/>
                  <a:pt x="4395" y="849"/>
                </a:cubicBezTo>
                <a:cubicBezTo>
                  <a:pt x="4430" y="796"/>
                  <a:pt x="4541" y="651"/>
                  <a:pt x="4583" y="608"/>
                </a:cubicBezTo>
                <a:cubicBezTo>
                  <a:pt x="4584" y="621"/>
                  <a:pt x="4585" y="661"/>
                  <a:pt x="4585" y="693"/>
                </a:cubicBezTo>
                <a:cubicBezTo>
                  <a:pt x="4585" y="719"/>
                  <a:pt x="4584" y="802"/>
                  <a:pt x="4579" y="849"/>
                </a:cubicBezTo>
                <a:cubicBezTo>
                  <a:pt x="4588" y="848"/>
                  <a:pt x="4601" y="847"/>
                  <a:pt x="4611" y="847"/>
                </a:cubicBezTo>
                <a:cubicBezTo>
                  <a:pt x="4620" y="847"/>
                  <a:pt x="4630" y="848"/>
                  <a:pt x="4640" y="849"/>
                </a:cubicBezTo>
                <a:cubicBezTo>
                  <a:pt x="4635" y="802"/>
                  <a:pt x="4634" y="719"/>
                  <a:pt x="4634" y="693"/>
                </a:cubicBezTo>
                <a:cubicBezTo>
                  <a:pt x="4634" y="661"/>
                  <a:pt x="4635" y="583"/>
                  <a:pt x="4640" y="537"/>
                </a:cubicBezTo>
                <a:cubicBezTo>
                  <a:pt x="4633" y="537"/>
                  <a:pt x="4620" y="538"/>
                  <a:pt x="4616" y="538"/>
                </a:cubicBezTo>
                <a:close/>
                <a:moveTo>
                  <a:pt x="1650" y="593"/>
                </a:moveTo>
                <a:cubicBezTo>
                  <a:pt x="1618" y="593"/>
                  <a:pt x="1618" y="593"/>
                  <a:pt x="1618" y="593"/>
                </a:cubicBezTo>
                <a:cubicBezTo>
                  <a:pt x="1618" y="438"/>
                  <a:pt x="1618" y="438"/>
                  <a:pt x="1618" y="438"/>
                </a:cubicBezTo>
                <a:cubicBezTo>
                  <a:pt x="1646" y="436"/>
                  <a:pt x="1696" y="435"/>
                  <a:pt x="1708" y="435"/>
                </a:cubicBezTo>
                <a:cubicBezTo>
                  <a:pt x="1727" y="435"/>
                  <a:pt x="1786" y="438"/>
                  <a:pt x="1822" y="443"/>
                </a:cubicBezTo>
                <a:cubicBezTo>
                  <a:pt x="1821" y="437"/>
                  <a:pt x="1820" y="427"/>
                  <a:pt x="1820" y="422"/>
                </a:cubicBezTo>
                <a:cubicBezTo>
                  <a:pt x="1820" y="419"/>
                  <a:pt x="1821" y="408"/>
                  <a:pt x="1822" y="400"/>
                </a:cubicBezTo>
                <a:cubicBezTo>
                  <a:pt x="1782" y="403"/>
                  <a:pt x="1712" y="406"/>
                  <a:pt x="1677" y="406"/>
                </a:cubicBezTo>
                <a:cubicBezTo>
                  <a:pt x="1663" y="406"/>
                  <a:pt x="1597" y="402"/>
                  <a:pt x="1558" y="400"/>
                </a:cubicBezTo>
                <a:cubicBezTo>
                  <a:pt x="1562" y="434"/>
                  <a:pt x="1563" y="540"/>
                  <a:pt x="1563" y="609"/>
                </a:cubicBezTo>
                <a:cubicBezTo>
                  <a:pt x="1563" y="687"/>
                  <a:pt x="1562" y="781"/>
                  <a:pt x="1558" y="849"/>
                </a:cubicBezTo>
                <a:cubicBezTo>
                  <a:pt x="1568" y="848"/>
                  <a:pt x="1582" y="847"/>
                  <a:pt x="1594" y="847"/>
                </a:cubicBezTo>
                <a:cubicBezTo>
                  <a:pt x="1620" y="847"/>
                  <a:pt x="1662" y="849"/>
                  <a:pt x="1673" y="849"/>
                </a:cubicBezTo>
                <a:cubicBezTo>
                  <a:pt x="1773" y="849"/>
                  <a:pt x="1849" y="808"/>
                  <a:pt x="1849" y="717"/>
                </a:cubicBezTo>
                <a:cubicBezTo>
                  <a:pt x="1849" y="606"/>
                  <a:pt x="1714" y="593"/>
                  <a:pt x="1650" y="593"/>
                </a:cubicBezTo>
                <a:close/>
                <a:moveTo>
                  <a:pt x="1671" y="814"/>
                </a:moveTo>
                <a:cubicBezTo>
                  <a:pt x="1653" y="814"/>
                  <a:pt x="1634" y="814"/>
                  <a:pt x="1618" y="813"/>
                </a:cubicBezTo>
                <a:cubicBezTo>
                  <a:pt x="1618" y="626"/>
                  <a:pt x="1618" y="626"/>
                  <a:pt x="1618" y="626"/>
                </a:cubicBezTo>
                <a:cubicBezTo>
                  <a:pt x="1736" y="626"/>
                  <a:pt x="1786" y="648"/>
                  <a:pt x="1786" y="717"/>
                </a:cubicBezTo>
                <a:cubicBezTo>
                  <a:pt x="1786" y="780"/>
                  <a:pt x="1744" y="814"/>
                  <a:pt x="1671" y="814"/>
                </a:cubicBezTo>
                <a:close/>
                <a:moveTo>
                  <a:pt x="3519" y="531"/>
                </a:moveTo>
                <a:cubicBezTo>
                  <a:pt x="3425" y="531"/>
                  <a:pt x="3360" y="597"/>
                  <a:pt x="3360" y="700"/>
                </a:cubicBezTo>
                <a:cubicBezTo>
                  <a:pt x="3360" y="786"/>
                  <a:pt x="3419" y="856"/>
                  <a:pt x="3514" y="856"/>
                </a:cubicBezTo>
                <a:cubicBezTo>
                  <a:pt x="3611" y="856"/>
                  <a:pt x="3672" y="785"/>
                  <a:pt x="3672" y="691"/>
                </a:cubicBezTo>
                <a:cubicBezTo>
                  <a:pt x="3672" y="598"/>
                  <a:pt x="3613" y="531"/>
                  <a:pt x="3519" y="531"/>
                </a:cubicBezTo>
                <a:close/>
                <a:moveTo>
                  <a:pt x="3513" y="832"/>
                </a:moveTo>
                <a:cubicBezTo>
                  <a:pt x="3447" y="832"/>
                  <a:pt x="3418" y="767"/>
                  <a:pt x="3418" y="698"/>
                </a:cubicBezTo>
                <a:cubicBezTo>
                  <a:pt x="3418" y="624"/>
                  <a:pt x="3451" y="555"/>
                  <a:pt x="3518" y="555"/>
                </a:cubicBezTo>
                <a:cubicBezTo>
                  <a:pt x="3587" y="555"/>
                  <a:pt x="3613" y="622"/>
                  <a:pt x="3613" y="688"/>
                </a:cubicBezTo>
                <a:cubicBezTo>
                  <a:pt x="3613" y="771"/>
                  <a:pt x="3576" y="832"/>
                  <a:pt x="3513" y="832"/>
                </a:cubicBezTo>
                <a:close/>
                <a:moveTo>
                  <a:pt x="4989" y="537"/>
                </a:moveTo>
                <a:cubicBezTo>
                  <a:pt x="4982" y="537"/>
                  <a:pt x="4969" y="538"/>
                  <a:pt x="4965" y="538"/>
                </a:cubicBezTo>
                <a:cubicBezTo>
                  <a:pt x="4958" y="538"/>
                  <a:pt x="4954" y="538"/>
                  <a:pt x="4947" y="537"/>
                </a:cubicBezTo>
                <a:cubicBezTo>
                  <a:pt x="4918" y="577"/>
                  <a:pt x="4797" y="731"/>
                  <a:pt x="4763" y="772"/>
                </a:cubicBezTo>
                <a:cubicBezTo>
                  <a:pt x="4762" y="755"/>
                  <a:pt x="4762" y="719"/>
                  <a:pt x="4762" y="693"/>
                </a:cubicBezTo>
                <a:cubicBezTo>
                  <a:pt x="4762" y="661"/>
                  <a:pt x="4762" y="583"/>
                  <a:pt x="4767" y="537"/>
                </a:cubicBezTo>
                <a:cubicBezTo>
                  <a:pt x="4758" y="537"/>
                  <a:pt x="4745" y="538"/>
                  <a:pt x="4738" y="538"/>
                </a:cubicBezTo>
                <a:cubicBezTo>
                  <a:pt x="4731" y="538"/>
                  <a:pt x="4717" y="537"/>
                  <a:pt x="4707" y="537"/>
                </a:cubicBezTo>
                <a:cubicBezTo>
                  <a:pt x="4712" y="583"/>
                  <a:pt x="4713" y="661"/>
                  <a:pt x="4713" y="693"/>
                </a:cubicBezTo>
                <a:cubicBezTo>
                  <a:pt x="4713" y="719"/>
                  <a:pt x="4712" y="802"/>
                  <a:pt x="4707" y="849"/>
                </a:cubicBezTo>
                <a:cubicBezTo>
                  <a:pt x="4712" y="848"/>
                  <a:pt x="4723" y="847"/>
                  <a:pt x="4727" y="847"/>
                </a:cubicBezTo>
                <a:cubicBezTo>
                  <a:pt x="4733" y="847"/>
                  <a:pt x="4739" y="848"/>
                  <a:pt x="4744" y="849"/>
                </a:cubicBezTo>
                <a:cubicBezTo>
                  <a:pt x="4780" y="796"/>
                  <a:pt x="4891" y="651"/>
                  <a:pt x="4933" y="608"/>
                </a:cubicBezTo>
                <a:cubicBezTo>
                  <a:pt x="4933" y="621"/>
                  <a:pt x="4934" y="661"/>
                  <a:pt x="4934" y="693"/>
                </a:cubicBezTo>
                <a:cubicBezTo>
                  <a:pt x="4934" y="719"/>
                  <a:pt x="4933" y="802"/>
                  <a:pt x="4929" y="849"/>
                </a:cubicBezTo>
                <a:cubicBezTo>
                  <a:pt x="4938" y="848"/>
                  <a:pt x="4950" y="847"/>
                  <a:pt x="4961" y="847"/>
                </a:cubicBezTo>
                <a:cubicBezTo>
                  <a:pt x="4970" y="847"/>
                  <a:pt x="4980" y="848"/>
                  <a:pt x="4989" y="849"/>
                </a:cubicBezTo>
                <a:cubicBezTo>
                  <a:pt x="4984" y="802"/>
                  <a:pt x="4983" y="719"/>
                  <a:pt x="4983" y="693"/>
                </a:cubicBezTo>
                <a:cubicBezTo>
                  <a:pt x="4983" y="661"/>
                  <a:pt x="4984" y="583"/>
                  <a:pt x="4989" y="537"/>
                </a:cubicBezTo>
                <a:close/>
                <a:moveTo>
                  <a:pt x="3881" y="555"/>
                </a:moveTo>
                <a:cubicBezTo>
                  <a:pt x="3915" y="555"/>
                  <a:pt x="3945" y="569"/>
                  <a:pt x="3967" y="604"/>
                </a:cubicBezTo>
                <a:cubicBezTo>
                  <a:pt x="3974" y="604"/>
                  <a:pt x="3974" y="604"/>
                  <a:pt x="3974" y="604"/>
                </a:cubicBezTo>
                <a:cubicBezTo>
                  <a:pt x="3990" y="558"/>
                  <a:pt x="3990" y="558"/>
                  <a:pt x="3990" y="558"/>
                </a:cubicBezTo>
                <a:cubicBezTo>
                  <a:pt x="3950" y="537"/>
                  <a:pt x="3915" y="531"/>
                  <a:pt x="3883" y="531"/>
                </a:cubicBezTo>
                <a:cubicBezTo>
                  <a:pt x="3784" y="531"/>
                  <a:pt x="3716" y="594"/>
                  <a:pt x="3716" y="693"/>
                </a:cubicBezTo>
                <a:cubicBezTo>
                  <a:pt x="3716" y="788"/>
                  <a:pt x="3779" y="856"/>
                  <a:pt x="3875" y="856"/>
                </a:cubicBezTo>
                <a:cubicBezTo>
                  <a:pt x="3913" y="856"/>
                  <a:pt x="3946" y="846"/>
                  <a:pt x="3976" y="826"/>
                </a:cubicBezTo>
                <a:cubicBezTo>
                  <a:pt x="3984" y="796"/>
                  <a:pt x="3984" y="796"/>
                  <a:pt x="3984" y="796"/>
                </a:cubicBezTo>
                <a:cubicBezTo>
                  <a:pt x="3978" y="789"/>
                  <a:pt x="3978" y="789"/>
                  <a:pt x="3978" y="789"/>
                </a:cubicBezTo>
                <a:cubicBezTo>
                  <a:pt x="3942" y="828"/>
                  <a:pt x="3919" y="832"/>
                  <a:pt x="3894" y="832"/>
                </a:cubicBezTo>
                <a:cubicBezTo>
                  <a:pt x="3818" y="832"/>
                  <a:pt x="3774" y="770"/>
                  <a:pt x="3774" y="692"/>
                </a:cubicBezTo>
                <a:cubicBezTo>
                  <a:pt x="3774" y="624"/>
                  <a:pt x="3809" y="555"/>
                  <a:pt x="3881" y="555"/>
                </a:cubicBezTo>
                <a:close/>
                <a:moveTo>
                  <a:pt x="3192" y="400"/>
                </a:moveTo>
                <a:cubicBezTo>
                  <a:pt x="3176" y="400"/>
                  <a:pt x="3148" y="402"/>
                  <a:pt x="3127" y="402"/>
                </a:cubicBezTo>
                <a:cubicBezTo>
                  <a:pt x="3112" y="402"/>
                  <a:pt x="3085" y="401"/>
                  <a:pt x="3064" y="400"/>
                </a:cubicBezTo>
                <a:cubicBezTo>
                  <a:pt x="3069" y="434"/>
                  <a:pt x="3069" y="540"/>
                  <a:pt x="3069" y="609"/>
                </a:cubicBezTo>
                <a:cubicBezTo>
                  <a:pt x="3069" y="687"/>
                  <a:pt x="3068" y="781"/>
                  <a:pt x="3064" y="849"/>
                </a:cubicBezTo>
                <a:cubicBezTo>
                  <a:pt x="3074" y="848"/>
                  <a:pt x="3087" y="847"/>
                  <a:pt x="3098" y="847"/>
                </a:cubicBezTo>
                <a:cubicBezTo>
                  <a:pt x="3109" y="847"/>
                  <a:pt x="3119" y="848"/>
                  <a:pt x="3130" y="849"/>
                </a:cubicBezTo>
                <a:cubicBezTo>
                  <a:pt x="3126" y="818"/>
                  <a:pt x="3125" y="780"/>
                  <a:pt x="3125" y="749"/>
                </a:cubicBezTo>
                <a:cubicBezTo>
                  <a:pt x="3125" y="643"/>
                  <a:pt x="3125" y="643"/>
                  <a:pt x="3125" y="643"/>
                </a:cubicBezTo>
                <a:cubicBezTo>
                  <a:pt x="3136" y="644"/>
                  <a:pt x="3160" y="645"/>
                  <a:pt x="3166" y="645"/>
                </a:cubicBezTo>
                <a:cubicBezTo>
                  <a:pt x="3266" y="645"/>
                  <a:pt x="3351" y="613"/>
                  <a:pt x="3351" y="513"/>
                </a:cubicBezTo>
                <a:cubicBezTo>
                  <a:pt x="3351" y="435"/>
                  <a:pt x="3306" y="400"/>
                  <a:pt x="3192" y="400"/>
                </a:cubicBezTo>
                <a:close/>
                <a:moveTo>
                  <a:pt x="3151" y="613"/>
                </a:moveTo>
                <a:cubicBezTo>
                  <a:pt x="3144" y="613"/>
                  <a:pt x="3132" y="611"/>
                  <a:pt x="3125" y="610"/>
                </a:cubicBezTo>
                <a:cubicBezTo>
                  <a:pt x="3125" y="437"/>
                  <a:pt x="3125" y="437"/>
                  <a:pt x="3125" y="437"/>
                </a:cubicBezTo>
                <a:cubicBezTo>
                  <a:pt x="3133" y="435"/>
                  <a:pt x="3169" y="435"/>
                  <a:pt x="3180" y="435"/>
                </a:cubicBezTo>
                <a:cubicBezTo>
                  <a:pt x="3239" y="435"/>
                  <a:pt x="3288" y="451"/>
                  <a:pt x="3288" y="513"/>
                </a:cubicBezTo>
                <a:cubicBezTo>
                  <a:pt x="3288" y="578"/>
                  <a:pt x="3237" y="613"/>
                  <a:pt x="3151" y="613"/>
                </a:cubicBezTo>
                <a:close/>
                <a:moveTo>
                  <a:pt x="4193" y="555"/>
                </a:moveTo>
                <a:cubicBezTo>
                  <a:pt x="4227" y="555"/>
                  <a:pt x="4257" y="569"/>
                  <a:pt x="4278" y="604"/>
                </a:cubicBezTo>
                <a:cubicBezTo>
                  <a:pt x="4286" y="604"/>
                  <a:pt x="4286" y="604"/>
                  <a:pt x="4286" y="604"/>
                </a:cubicBezTo>
                <a:cubicBezTo>
                  <a:pt x="4301" y="558"/>
                  <a:pt x="4301" y="558"/>
                  <a:pt x="4301" y="558"/>
                </a:cubicBezTo>
                <a:cubicBezTo>
                  <a:pt x="4262" y="537"/>
                  <a:pt x="4227" y="531"/>
                  <a:pt x="4195" y="531"/>
                </a:cubicBezTo>
                <a:cubicBezTo>
                  <a:pt x="4095" y="531"/>
                  <a:pt x="4027" y="594"/>
                  <a:pt x="4027" y="693"/>
                </a:cubicBezTo>
                <a:cubicBezTo>
                  <a:pt x="4027" y="788"/>
                  <a:pt x="4090" y="856"/>
                  <a:pt x="4187" y="856"/>
                </a:cubicBezTo>
                <a:cubicBezTo>
                  <a:pt x="4225" y="856"/>
                  <a:pt x="4258" y="846"/>
                  <a:pt x="4288" y="826"/>
                </a:cubicBezTo>
                <a:cubicBezTo>
                  <a:pt x="4295" y="796"/>
                  <a:pt x="4295" y="796"/>
                  <a:pt x="4295" y="796"/>
                </a:cubicBezTo>
                <a:cubicBezTo>
                  <a:pt x="4290" y="789"/>
                  <a:pt x="4290" y="789"/>
                  <a:pt x="4290" y="789"/>
                </a:cubicBezTo>
                <a:cubicBezTo>
                  <a:pt x="4254" y="828"/>
                  <a:pt x="4231" y="832"/>
                  <a:pt x="4206" y="832"/>
                </a:cubicBezTo>
                <a:cubicBezTo>
                  <a:pt x="4129" y="832"/>
                  <a:pt x="4086" y="770"/>
                  <a:pt x="4086" y="692"/>
                </a:cubicBezTo>
                <a:cubicBezTo>
                  <a:pt x="4086" y="624"/>
                  <a:pt x="4120" y="555"/>
                  <a:pt x="4193" y="555"/>
                </a:cubicBezTo>
                <a:close/>
                <a:moveTo>
                  <a:pt x="2840" y="537"/>
                </a:moveTo>
                <a:cubicBezTo>
                  <a:pt x="2831" y="537"/>
                  <a:pt x="2816" y="538"/>
                  <a:pt x="2810" y="538"/>
                </a:cubicBezTo>
                <a:cubicBezTo>
                  <a:pt x="2803" y="538"/>
                  <a:pt x="2789" y="537"/>
                  <a:pt x="2780" y="537"/>
                </a:cubicBezTo>
                <a:cubicBezTo>
                  <a:pt x="2770" y="554"/>
                  <a:pt x="2666" y="672"/>
                  <a:pt x="2645" y="672"/>
                </a:cubicBezTo>
                <a:cubicBezTo>
                  <a:pt x="2636" y="672"/>
                  <a:pt x="2636" y="672"/>
                  <a:pt x="2636" y="672"/>
                </a:cubicBezTo>
                <a:cubicBezTo>
                  <a:pt x="2636" y="661"/>
                  <a:pt x="2636" y="583"/>
                  <a:pt x="2641" y="537"/>
                </a:cubicBezTo>
                <a:cubicBezTo>
                  <a:pt x="2632" y="537"/>
                  <a:pt x="2619" y="538"/>
                  <a:pt x="2612" y="538"/>
                </a:cubicBezTo>
                <a:cubicBezTo>
                  <a:pt x="2605" y="538"/>
                  <a:pt x="2591" y="537"/>
                  <a:pt x="2581" y="537"/>
                </a:cubicBezTo>
                <a:cubicBezTo>
                  <a:pt x="2586" y="583"/>
                  <a:pt x="2586" y="661"/>
                  <a:pt x="2586" y="693"/>
                </a:cubicBezTo>
                <a:cubicBezTo>
                  <a:pt x="2586" y="719"/>
                  <a:pt x="2586" y="802"/>
                  <a:pt x="2581" y="849"/>
                </a:cubicBezTo>
                <a:cubicBezTo>
                  <a:pt x="2590" y="848"/>
                  <a:pt x="2602" y="847"/>
                  <a:pt x="2613" y="847"/>
                </a:cubicBezTo>
                <a:cubicBezTo>
                  <a:pt x="2622" y="847"/>
                  <a:pt x="2632" y="848"/>
                  <a:pt x="2641" y="849"/>
                </a:cubicBezTo>
                <a:cubicBezTo>
                  <a:pt x="2636" y="802"/>
                  <a:pt x="2636" y="712"/>
                  <a:pt x="2636" y="689"/>
                </a:cubicBezTo>
                <a:cubicBezTo>
                  <a:pt x="2645" y="689"/>
                  <a:pt x="2645" y="689"/>
                  <a:pt x="2645" y="689"/>
                </a:cubicBezTo>
                <a:cubicBezTo>
                  <a:pt x="2684" y="731"/>
                  <a:pt x="2753" y="813"/>
                  <a:pt x="2776" y="849"/>
                </a:cubicBezTo>
                <a:cubicBezTo>
                  <a:pt x="2789" y="848"/>
                  <a:pt x="2806" y="847"/>
                  <a:pt x="2817" y="847"/>
                </a:cubicBezTo>
                <a:cubicBezTo>
                  <a:pt x="2826" y="847"/>
                  <a:pt x="2837" y="848"/>
                  <a:pt x="2854" y="849"/>
                </a:cubicBezTo>
                <a:cubicBezTo>
                  <a:pt x="2809" y="801"/>
                  <a:pt x="2712" y="691"/>
                  <a:pt x="2693" y="669"/>
                </a:cubicBezTo>
                <a:lnTo>
                  <a:pt x="2840" y="537"/>
                </a:lnTo>
                <a:close/>
                <a:moveTo>
                  <a:pt x="2468" y="538"/>
                </a:moveTo>
                <a:cubicBezTo>
                  <a:pt x="2460" y="538"/>
                  <a:pt x="2447" y="537"/>
                  <a:pt x="2436" y="537"/>
                </a:cubicBezTo>
                <a:cubicBezTo>
                  <a:pt x="2441" y="583"/>
                  <a:pt x="2442" y="661"/>
                  <a:pt x="2442" y="664"/>
                </a:cubicBezTo>
                <a:cubicBezTo>
                  <a:pt x="2423" y="666"/>
                  <a:pt x="2384" y="667"/>
                  <a:pt x="2364" y="667"/>
                </a:cubicBezTo>
                <a:cubicBezTo>
                  <a:pt x="2344" y="667"/>
                  <a:pt x="2307" y="666"/>
                  <a:pt x="2281" y="664"/>
                </a:cubicBezTo>
                <a:cubicBezTo>
                  <a:pt x="2281" y="661"/>
                  <a:pt x="2281" y="583"/>
                  <a:pt x="2286" y="537"/>
                </a:cubicBezTo>
                <a:cubicBezTo>
                  <a:pt x="2277" y="537"/>
                  <a:pt x="2264" y="538"/>
                  <a:pt x="2257" y="538"/>
                </a:cubicBezTo>
                <a:cubicBezTo>
                  <a:pt x="2250" y="538"/>
                  <a:pt x="2236" y="537"/>
                  <a:pt x="2226" y="537"/>
                </a:cubicBezTo>
                <a:cubicBezTo>
                  <a:pt x="2231" y="583"/>
                  <a:pt x="2231" y="661"/>
                  <a:pt x="2231" y="693"/>
                </a:cubicBezTo>
                <a:cubicBezTo>
                  <a:pt x="2231" y="719"/>
                  <a:pt x="2231" y="802"/>
                  <a:pt x="2226" y="849"/>
                </a:cubicBezTo>
                <a:cubicBezTo>
                  <a:pt x="2235" y="848"/>
                  <a:pt x="2247" y="847"/>
                  <a:pt x="2258" y="847"/>
                </a:cubicBezTo>
                <a:cubicBezTo>
                  <a:pt x="2267" y="847"/>
                  <a:pt x="2277" y="848"/>
                  <a:pt x="2286" y="849"/>
                </a:cubicBezTo>
                <a:cubicBezTo>
                  <a:pt x="2281" y="802"/>
                  <a:pt x="2281" y="719"/>
                  <a:pt x="2281" y="698"/>
                </a:cubicBezTo>
                <a:cubicBezTo>
                  <a:pt x="2305" y="696"/>
                  <a:pt x="2347" y="695"/>
                  <a:pt x="2363" y="695"/>
                </a:cubicBezTo>
                <a:cubicBezTo>
                  <a:pt x="2378" y="695"/>
                  <a:pt x="2415" y="697"/>
                  <a:pt x="2442" y="699"/>
                </a:cubicBezTo>
                <a:cubicBezTo>
                  <a:pt x="2442" y="719"/>
                  <a:pt x="2441" y="802"/>
                  <a:pt x="2436" y="849"/>
                </a:cubicBezTo>
                <a:cubicBezTo>
                  <a:pt x="2445" y="848"/>
                  <a:pt x="2458" y="847"/>
                  <a:pt x="2468" y="847"/>
                </a:cubicBezTo>
                <a:cubicBezTo>
                  <a:pt x="2478" y="847"/>
                  <a:pt x="2487" y="848"/>
                  <a:pt x="2497" y="849"/>
                </a:cubicBezTo>
                <a:cubicBezTo>
                  <a:pt x="2492" y="802"/>
                  <a:pt x="2491" y="719"/>
                  <a:pt x="2491" y="693"/>
                </a:cubicBezTo>
                <a:cubicBezTo>
                  <a:pt x="2491" y="661"/>
                  <a:pt x="2492" y="583"/>
                  <a:pt x="2497" y="537"/>
                </a:cubicBezTo>
                <a:cubicBezTo>
                  <a:pt x="2487" y="537"/>
                  <a:pt x="2475" y="538"/>
                  <a:pt x="2468" y="53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Logo_CB_ENG" hidden="1"/>
          <p:cNvSpPr>
            <a:spLocks noChangeAspect="1" noEditPoints="1"/>
          </p:cNvSpPr>
          <p:nvPr userDrawn="1"/>
        </p:nvSpPr>
        <p:spPr bwMode="auto">
          <a:xfrm>
            <a:off x="426245" y="432000"/>
            <a:ext cx="1358584" cy="309600"/>
          </a:xfrm>
          <a:custGeom>
            <a:avLst/>
            <a:gdLst>
              <a:gd name="T0" fmla="*/ 1527 w 5349"/>
              <a:gd name="T1" fmla="*/ 595 h 1218"/>
              <a:gd name="T2" fmla="*/ 1581 w 5349"/>
              <a:gd name="T3" fmla="*/ 425 h 1218"/>
              <a:gd name="T4" fmla="*/ 1632 w 5349"/>
              <a:gd name="T5" fmla="*/ 794 h 1218"/>
              <a:gd name="T6" fmla="*/ 2117 w 5349"/>
              <a:gd name="T7" fmla="*/ 811 h 1218"/>
              <a:gd name="T8" fmla="*/ 1894 w 5349"/>
              <a:gd name="T9" fmla="*/ 589 h 1218"/>
              <a:gd name="T10" fmla="*/ 1951 w 5349"/>
              <a:gd name="T11" fmla="*/ 835 h 1218"/>
              <a:gd name="T12" fmla="*/ 2117 w 5349"/>
              <a:gd name="T13" fmla="*/ 811 h 1218"/>
              <a:gd name="T14" fmla="*/ 2049 w 5349"/>
              <a:gd name="T15" fmla="*/ 766 h 1218"/>
              <a:gd name="T16" fmla="*/ 2185 w 5349"/>
              <a:gd name="T17" fmla="*/ 524 h 1218"/>
              <a:gd name="T18" fmla="*/ 2316 w 5349"/>
              <a:gd name="T19" fmla="*/ 552 h 1218"/>
              <a:gd name="T20" fmla="*/ 2441 w 5349"/>
              <a:gd name="T21" fmla="*/ 616 h 1218"/>
              <a:gd name="T22" fmla="*/ 2580 w 5349"/>
              <a:gd name="T23" fmla="*/ 534 h 1218"/>
              <a:gd name="T24" fmla="*/ 2526 w 5349"/>
              <a:gd name="T25" fmla="*/ 828 h 1218"/>
              <a:gd name="T26" fmla="*/ 2757 w 5349"/>
              <a:gd name="T27" fmla="*/ 826 h 1218"/>
              <a:gd name="T28" fmla="*/ 3125 w 5349"/>
              <a:gd name="T29" fmla="*/ 835 h 1218"/>
              <a:gd name="T30" fmla="*/ 3222 w 5349"/>
              <a:gd name="T31" fmla="*/ 672 h 1218"/>
              <a:gd name="T32" fmla="*/ 3477 w 5349"/>
              <a:gd name="T33" fmla="*/ 351 h 1218"/>
              <a:gd name="T34" fmla="*/ 3350 w 5349"/>
              <a:gd name="T35" fmla="*/ 553 h 1218"/>
              <a:gd name="T36" fmla="*/ 3409 w 5349"/>
              <a:gd name="T37" fmla="*/ 648 h 1218"/>
              <a:gd name="T38" fmla="*/ 3410 w 5349"/>
              <a:gd name="T39" fmla="*/ 525 h 1218"/>
              <a:gd name="T40" fmla="*/ 3712 w 5349"/>
              <a:gd name="T41" fmla="*/ 391 h 1218"/>
              <a:gd name="T42" fmla="*/ 3793 w 5349"/>
              <a:gd name="T43" fmla="*/ 616 h 1218"/>
              <a:gd name="T44" fmla="*/ 3791 w 5349"/>
              <a:gd name="T45" fmla="*/ 584 h 1218"/>
              <a:gd name="T46" fmla="*/ 4317 w 5349"/>
              <a:gd name="T47" fmla="*/ 525 h 1218"/>
              <a:gd name="T48" fmla="*/ 4116 w 5349"/>
              <a:gd name="T49" fmla="*/ 525 h 1218"/>
              <a:gd name="T50" fmla="*/ 4286 w 5349"/>
              <a:gd name="T51" fmla="*/ 828 h 1218"/>
              <a:gd name="T52" fmla="*/ 4525 w 5349"/>
              <a:gd name="T53" fmla="*/ 651 h 1218"/>
              <a:gd name="T54" fmla="*/ 4417 w 5349"/>
              <a:gd name="T55" fmla="*/ 611 h 1218"/>
              <a:gd name="T56" fmla="*/ 4491 w 5349"/>
              <a:gd name="T57" fmla="*/ 835 h 1218"/>
              <a:gd name="T58" fmla="*/ 4820 w 5349"/>
              <a:gd name="T59" fmla="*/ 582 h 1218"/>
              <a:gd name="T60" fmla="*/ 4750 w 5349"/>
              <a:gd name="T61" fmla="*/ 811 h 1218"/>
              <a:gd name="T62" fmla="*/ 4967 w 5349"/>
              <a:gd name="T63" fmla="*/ 380 h 1218"/>
              <a:gd name="T64" fmla="*/ 4937 w 5349"/>
              <a:gd name="T65" fmla="*/ 524 h 1218"/>
              <a:gd name="T66" fmla="*/ 4996 w 5349"/>
              <a:gd name="T67" fmla="*/ 524 h 1218"/>
              <a:gd name="T68" fmla="*/ 5206 w 5349"/>
              <a:gd name="T69" fmla="*/ 518 h 1218"/>
              <a:gd name="T70" fmla="*/ 5265 w 5349"/>
              <a:gd name="T71" fmla="*/ 629 h 1218"/>
              <a:gd name="T72" fmla="*/ 5268 w 5349"/>
              <a:gd name="T73" fmla="*/ 808 h 1218"/>
              <a:gd name="T74" fmla="*/ 5134 w 5349"/>
              <a:gd name="T75" fmla="*/ 746 h 1218"/>
              <a:gd name="T76" fmla="*/ 609 w 5349"/>
              <a:gd name="T77" fmla="*/ 1218 h 1218"/>
              <a:gd name="T78" fmla="*/ 988 w 5349"/>
              <a:gd name="T79" fmla="*/ 785 h 1218"/>
              <a:gd name="T80" fmla="*/ 725 w 5349"/>
              <a:gd name="T81" fmla="*/ 658 h 1218"/>
              <a:gd name="T82" fmla="*/ 956 w 5349"/>
              <a:gd name="T83" fmla="*/ 815 h 1218"/>
              <a:gd name="T84" fmla="*/ 852 w 5349"/>
              <a:gd name="T85" fmla="*/ 890 h 1218"/>
              <a:gd name="T86" fmla="*/ 784 w 5349"/>
              <a:gd name="T87" fmla="*/ 792 h 1218"/>
              <a:gd name="T88" fmla="*/ 687 w 5349"/>
              <a:gd name="T89" fmla="*/ 773 h 1218"/>
              <a:gd name="T90" fmla="*/ 690 w 5349"/>
              <a:gd name="T91" fmla="*/ 1046 h 1218"/>
              <a:gd name="T92" fmla="*/ 528 w 5349"/>
              <a:gd name="T93" fmla="*/ 1046 h 1218"/>
              <a:gd name="T94" fmla="*/ 531 w 5349"/>
              <a:gd name="T95" fmla="*/ 773 h 1218"/>
              <a:gd name="T96" fmla="*/ 434 w 5349"/>
              <a:gd name="T97" fmla="*/ 792 h 1218"/>
              <a:gd name="T98" fmla="*/ 366 w 5349"/>
              <a:gd name="T99" fmla="*/ 890 h 1218"/>
              <a:gd name="T100" fmla="*/ 262 w 5349"/>
              <a:gd name="T101" fmla="*/ 815 h 1218"/>
              <a:gd name="T102" fmla="*/ 493 w 5349"/>
              <a:gd name="T103" fmla="*/ 658 h 1218"/>
              <a:gd name="T104" fmla="*/ 230 w 5349"/>
              <a:gd name="T105" fmla="*/ 785 h 1218"/>
              <a:gd name="T106" fmla="*/ 364 w 5349"/>
              <a:gd name="T107" fmla="*/ 317 h 1218"/>
              <a:gd name="T108" fmla="*/ 502 w 5349"/>
              <a:gd name="T109" fmla="*/ 389 h 1218"/>
              <a:gd name="T110" fmla="*/ 407 w 5349"/>
              <a:gd name="T111" fmla="*/ 207 h 1218"/>
              <a:gd name="T112" fmla="*/ 648 w 5349"/>
              <a:gd name="T113" fmla="*/ 171 h 1218"/>
              <a:gd name="T114" fmla="*/ 793 w 5349"/>
              <a:gd name="T115" fmla="*/ 268 h 1218"/>
              <a:gd name="T116" fmla="*/ 830 w 5349"/>
              <a:gd name="T117" fmla="*/ 417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349" h="1218">
                <a:moveTo>
                  <a:pt x="1696" y="590"/>
                </a:moveTo>
                <a:cubicBezTo>
                  <a:pt x="1757" y="569"/>
                  <a:pt x="1792" y="539"/>
                  <a:pt x="1792" y="484"/>
                </a:cubicBezTo>
                <a:cubicBezTo>
                  <a:pt x="1792" y="407"/>
                  <a:pt x="1725" y="391"/>
                  <a:pt x="1639" y="391"/>
                </a:cubicBezTo>
                <a:cubicBezTo>
                  <a:pt x="1628" y="391"/>
                  <a:pt x="1599" y="392"/>
                  <a:pt x="1583" y="392"/>
                </a:cubicBezTo>
                <a:cubicBezTo>
                  <a:pt x="1574" y="392"/>
                  <a:pt x="1537" y="391"/>
                  <a:pt x="1522" y="391"/>
                </a:cubicBezTo>
                <a:cubicBezTo>
                  <a:pt x="1526" y="424"/>
                  <a:pt x="1527" y="527"/>
                  <a:pt x="1527" y="595"/>
                </a:cubicBezTo>
                <a:cubicBezTo>
                  <a:pt x="1527" y="670"/>
                  <a:pt x="1525" y="762"/>
                  <a:pt x="1522" y="828"/>
                </a:cubicBezTo>
                <a:cubicBezTo>
                  <a:pt x="1530" y="828"/>
                  <a:pt x="1550" y="826"/>
                  <a:pt x="1558" y="826"/>
                </a:cubicBezTo>
                <a:cubicBezTo>
                  <a:pt x="1576" y="826"/>
                  <a:pt x="1612" y="828"/>
                  <a:pt x="1635" y="828"/>
                </a:cubicBezTo>
                <a:cubicBezTo>
                  <a:pt x="1731" y="828"/>
                  <a:pt x="1806" y="788"/>
                  <a:pt x="1806" y="700"/>
                </a:cubicBezTo>
                <a:cubicBezTo>
                  <a:pt x="1806" y="648"/>
                  <a:pt x="1782" y="608"/>
                  <a:pt x="1696" y="590"/>
                </a:cubicBezTo>
                <a:close/>
                <a:moveTo>
                  <a:pt x="1581" y="425"/>
                </a:moveTo>
                <a:cubicBezTo>
                  <a:pt x="1593" y="425"/>
                  <a:pt x="1618" y="424"/>
                  <a:pt x="1631" y="424"/>
                </a:cubicBezTo>
                <a:cubicBezTo>
                  <a:pt x="1686" y="424"/>
                  <a:pt x="1731" y="445"/>
                  <a:pt x="1731" y="496"/>
                </a:cubicBezTo>
                <a:cubicBezTo>
                  <a:pt x="1731" y="551"/>
                  <a:pt x="1679" y="579"/>
                  <a:pt x="1613" y="579"/>
                </a:cubicBezTo>
                <a:cubicBezTo>
                  <a:pt x="1598" y="579"/>
                  <a:pt x="1587" y="578"/>
                  <a:pt x="1581" y="578"/>
                </a:cubicBezTo>
                <a:lnTo>
                  <a:pt x="1581" y="425"/>
                </a:lnTo>
                <a:close/>
                <a:moveTo>
                  <a:pt x="1632" y="794"/>
                </a:moveTo>
                <a:cubicBezTo>
                  <a:pt x="1616" y="794"/>
                  <a:pt x="1594" y="794"/>
                  <a:pt x="1581" y="793"/>
                </a:cubicBezTo>
                <a:cubicBezTo>
                  <a:pt x="1581" y="611"/>
                  <a:pt x="1581" y="611"/>
                  <a:pt x="1581" y="611"/>
                </a:cubicBezTo>
                <a:cubicBezTo>
                  <a:pt x="1598" y="611"/>
                  <a:pt x="1598" y="611"/>
                  <a:pt x="1598" y="611"/>
                </a:cubicBezTo>
                <a:cubicBezTo>
                  <a:pt x="1715" y="611"/>
                  <a:pt x="1745" y="645"/>
                  <a:pt x="1745" y="699"/>
                </a:cubicBezTo>
                <a:cubicBezTo>
                  <a:pt x="1745" y="769"/>
                  <a:pt x="1693" y="794"/>
                  <a:pt x="1632" y="794"/>
                </a:cubicBezTo>
                <a:close/>
                <a:moveTo>
                  <a:pt x="2117" y="811"/>
                </a:moveTo>
                <a:cubicBezTo>
                  <a:pt x="2104" y="811"/>
                  <a:pt x="2097" y="808"/>
                  <a:pt x="2097" y="773"/>
                </a:cubicBezTo>
                <a:cubicBezTo>
                  <a:pt x="2097" y="628"/>
                  <a:pt x="2097" y="628"/>
                  <a:pt x="2097" y="628"/>
                </a:cubicBezTo>
                <a:cubicBezTo>
                  <a:pt x="2097" y="549"/>
                  <a:pt x="2053" y="518"/>
                  <a:pt x="1990" y="518"/>
                </a:cubicBezTo>
                <a:cubicBezTo>
                  <a:pt x="1954" y="518"/>
                  <a:pt x="1922" y="528"/>
                  <a:pt x="1887" y="554"/>
                </a:cubicBezTo>
                <a:cubicBezTo>
                  <a:pt x="1887" y="589"/>
                  <a:pt x="1887" y="589"/>
                  <a:pt x="1887" y="589"/>
                </a:cubicBezTo>
                <a:cubicBezTo>
                  <a:pt x="1894" y="589"/>
                  <a:pt x="1894" y="589"/>
                  <a:pt x="1894" y="589"/>
                </a:cubicBezTo>
                <a:cubicBezTo>
                  <a:pt x="1911" y="554"/>
                  <a:pt x="1940" y="541"/>
                  <a:pt x="1976" y="541"/>
                </a:cubicBezTo>
                <a:cubicBezTo>
                  <a:pt x="2021" y="541"/>
                  <a:pt x="2049" y="564"/>
                  <a:pt x="2049" y="629"/>
                </a:cubicBezTo>
                <a:cubicBezTo>
                  <a:pt x="2049" y="644"/>
                  <a:pt x="2038" y="651"/>
                  <a:pt x="2018" y="654"/>
                </a:cubicBezTo>
                <a:cubicBezTo>
                  <a:pt x="1945" y="667"/>
                  <a:pt x="1945" y="667"/>
                  <a:pt x="1945" y="667"/>
                </a:cubicBezTo>
                <a:cubicBezTo>
                  <a:pt x="1897" y="676"/>
                  <a:pt x="1861" y="701"/>
                  <a:pt x="1861" y="755"/>
                </a:cubicBezTo>
                <a:cubicBezTo>
                  <a:pt x="1861" y="806"/>
                  <a:pt x="1896" y="835"/>
                  <a:pt x="1951" y="835"/>
                </a:cubicBezTo>
                <a:cubicBezTo>
                  <a:pt x="1981" y="835"/>
                  <a:pt x="2016" y="821"/>
                  <a:pt x="2049" y="795"/>
                </a:cubicBezTo>
                <a:cubicBezTo>
                  <a:pt x="2052" y="808"/>
                  <a:pt x="2052" y="808"/>
                  <a:pt x="2052" y="808"/>
                </a:cubicBezTo>
                <a:cubicBezTo>
                  <a:pt x="2057" y="826"/>
                  <a:pt x="2070" y="835"/>
                  <a:pt x="2089" y="835"/>
                </a:cubicBezTo>
                <a:cubicBezTo>
                  <a:pt x="2096" y="835"/>
                  <a:pt x="2109" y="833"/>
                  <a:pt x="2133" y="825"/>
                </a:cubicBezTo>
                <a:cubicBezTo>
                  <a:pt x="2129" y="810"/>
                  <a:pt x="2129" y="810"/>
                  <a:pt x="2129" y="810"/>
                </a:cubicBezTo>
                <a:cubicBezTo>
                  <a:pt x="2126" y="811"/>
                  <a:pt x="2121" y="811"/>
                  <a:pt x="2117" y="811"/>
                </a:cubicBezTo>
                <a:close/>
                <a:moveTo>
                  <a:pt x="2049" y="766"/>
                </a:moveTo>
                <a:cubicBezTo>
                  <a:pt x="2024" y="791"/>
                  <a:pt x="2000" y="800"/>
                  <a:pt x="1976" y="800"/>
                </a:cubicBezTo>
                <a:cubicBezTo>
                  <a:pt x="1937" y="800"/>
                  <a:pt x="1918" y="781"/>
                  <a:pt x="1918" y="746"/>
                </a:cubicBezTo>
                <a:cubicBezTo>
                  <a:pt x="1918" y="701"/>
                  <a:pt x="1966" y="685"/>
                  <a:pt x="2009" y="679"/>
                </a:cubicBezTo>
                <a:cubicBezTo>
                  <a:pt x="2049" y="673"/>
                  <a:pt x="2049" y="673"/>
                  <a:pt x="2049" y="673"/>
                </a:cubicBezTo>
                <a:lnTo>
                  <a:pt x="2049" y="766"/>
                </a:lnTo>
                <a:close/>
                <a:moveTo>
                  <a:pt x="2441" y="616"/>
                </a:moveTo>
                <a:cubicBezTo>
                  <a:pt x="2441" y="554"/>
                  <a:pt x="2395" y="518"/>
                  <a:pt x="2337" y="518"/>
                </a:cubicBezTo>
                <a:cubicBezTo>
                  <a:pt x="2299" y="518"/>
                  <a:pt x="2260" y="534"/>
                  <a:pt x="2240" y="571"/>
                </a:cubicBezTo>
                <a:cubicBezTo>
                  <a:pt x="2240" y="560"/>
                  <a:pt x="2242" y="534"/>
                  <a:pt x="2244" y="524"/>
                </a:cubicBezTo>
                <a:cubicBezTo>
                  <a:pt x="2234" y="524"/>
                  <a:pt x="2222" y="525"/>
                  <a:pt x="2215" y="525"/>
                </a:cubicBezTo>
                <a:cubicBezTo>
                  <a:pt x="2208" y="525"/>
                  <a:pt x="2195" y="524"/>
                  <a:pt x="2185" y="524"/>
                </a:cubicBezTo>
                <a:cubicBezTo>
                  <a:pt x="2189" y="569"/>
                  <a:pt x="2190" y="645"/>
                  <a:pt x="2190" y="676"/>
                </a:cubicBezTo>
                <a:cubicBezTo>
                  <a:pt x="2190" y="701"/>
                  <a:pt x="2189" y="782"/>
                  <a:pt x="2185" y="828"/>
                </a:cubicBezTo>
                <a:cubicBezTo>
                  <a:pt x="2194" y="827"/>
                  <a:pt x="2206" y="826"/>
                  <a:pt x="2216" y="826"/>
                </a:cubicBezTo>
                <a:cubicBezTo>
                  <a:pt x="2225" y="826"/>
                  <a:pt x="2234" y="827"/>
                  <a:pt x="2244" y="828"/>
                </a:cubicBezTo>
                <a:cubicBezTo>
                  <a:pt x="2239" y="782"/>
                  <a:pt x="2238" y="694"/>
                  <a:pt x="2238" y="684"/>
                </a:cubicBezTo>
                <a:cubicBezTo>
                  <a:pt x="2238" y="626"/>
                  <a:pt x="2243" y="552"/>
                  <a:pt x="2316" y="552"/>
                </a:cubicBezTo>
                <a:cubicBezTo>
                  <a:pt x="2363" y="552"/>
                  <a:pt x="2391" y="584"/>
                  <a:pt x="2391" y="676"/>
                </a:cubicBezTo>
                <a:cubicBezTo>
                  <a:pt x="2391" y="701"/>
                  <a:pt x="2390" y="782"/>
                  <a:pt x="2385" y="828"/>
                </a:cubicBezTo>
                <a:cubicBezTo>
                  <a:pt x="2395" y="827"/>
                  <a:pt x="2407" y="826"/>
                  <a:pt x="2417" y="826"/>
                </a:cubicBezTo>
                <a:cubicBezTo>
                  <a:pt x="2426" y="826"/>
                  <a:pt x="2435" y="827"/>
                  <a:pt x="2445" y="828"/>
                </a:cubicBezTo>
                <a:cubicBezTo>
                  <a:pt x="2440" y="782"/>
                  <a:pt x="2439" y="701"/>
                  <a:pt x="2439" y="676"/>
                </a:cubicBezTo>
                <a:cubicBezTo>
                  <a:pt x="2439" y="657"/>
                  <a:pt x="2441" y="631"/>
                  <a:pt x="2441" y="616"/>
                </a:cubicBezTo>
                <a:close/>
                <a:moveTo>
                  <a:pt x="2780" y="524"/>
                </a:moveTo>
                <a:cubicBezTo>
                  <a:pt x="2771" y="524"/>
                  <a:pt x="2756" y="525"/>
                  <a:pt x="2750" y="525"/>
                </a:cubicBezTo>
                <a:cubicBezTo>
                  <a:pt x="2743" y="525"/>
                  <a:pt x="2729" y="524"/>
                  <a:pt x="2721" y="524"/>
                </a:cubicBezTo>
                <a:cubicBezTo>
                  <a:pt x="2711" y="540"/>
                  <a:pt x="2609" y="656"/>
                  <a:pt x="2589" y="656"/>
                </a:cubicBezTo>
                <a:cubicBezTo>
                  <a:pt x="2580" y="656"/>
                  <a:pt x="2580" y="656"/>
                  <a:pt x="2580" y="656"/>
                </a:cubicBezTo>
                <a:cubicBezTo>
                  <a:pt x="2580" y="534"/>
                  <a:pt x="2580" y="534"/>
                  <a:pt x="2580" y="534"/>
                </a:cubicBezTo>
                <a:cubicBezTo>
                  <a:pt x="2580" y="487"/>
                  <a:pt x="2580" y="400"/>
                  <a:pt x="2585" y="354"/>
                </a:cubicBezTo>
                <a:cubicBezTo>
                  <a:pt x="2576" y="354"/>
                  <a:pt x="2564" y="356"/>
                  <a:pt x="2557" y="356"/>
                </a:cubicBezTo>
                <a:cubicBezTo>
                  <a:pt x="2550" y="356"/>
                  <a:pt x="2537" y="354"/>
                  <a:pt x="2526" y="354"/>
                </a:cubicBezTo>
                <a:cubicBezTo>
                  <a:pt x="2531" y="400"/>
                  <a:pt x="2532" y="487"/>
                  <a:pt x="2532" y="534"/>
                </a:cubicBezTo>
                <a:cubicBezTo>
                  <a:pt x="2532" y="648"/>
                  <a:pt x="2532" y="648"/>
                  <a:pt x="2532" y="648"/>
                </a:cubicBezTo>
                <a:cubicBezTo>
                  <a:pt x="2532" y="694"/>
                  <a:pt x="2531" y="782"/>
                  <a:pt x="2526" y="828"/>
                </a:cubicBezTo>
                <a:cubicBezTo>
                  <a:pt x="2535" y="827"/>
                  <a:pt x="2547" y="826"/>
                  <a:pt x="2558" y="826"/>
                </a:cubicBezTo>
                <a:cubicBezTo>
                  <a:pt x="2567" y="826"/>
                  <a:pt x="2576" y="827"/>
                  <a:pt x="2585" y="828"/>
                </a:cubicBezTo>
                <a:cubicBezTo>
                  <a:pt x="2580" y="782"/>
                  <a:pt x="2580" y="694"/>
                  <a:pt x="2580" y="672"/>
                </a:cubicBezTo>
                <a:cubicBezTo>
                  <a:pt x="2589" y="672"/>
                  <a:pt x="2589" y="672"/>
                  <a:pt x="2589" y="672"/>
                </a:cubicBezTo>
                <a:cubicBezTo>
                  <a:pt x="2627" y="713"/>
                  <a:pt x="2695" y="793"/>
                  <a:pt x="2717" y="828"/>
                </a:cubicBezTo>
                <a:cubicBezTo>
                  <a:pt x="2730" y="827"/>
                  <a:pt x="2746" y="826"/>
                  <a:pt x="2757" y="826"/>
                </a:cubicBezTo>
                <a:cubicBezTo>
                  <a:pt x="2765" y="826"/>
                  <a:pt x="2777" y="827"/>
                  <a:pt x="2793" y="828"/>
                </a:cubicBezTo>
                <a:cubicBezTo>
                  <a:pt x="2750" y="782"/>
                  <a:pt x="2654" y="674"/>
                  <a:pt x="2636" y="652"/>
                </a:cubicBezTo>
                <a:lnTo>
                  <a:pt x="2780" y="524"/>
                </a:lnTo>
                <a:close/>
                <a:moveTo>
                  <a:pt x="3131" y="518"/>
                </a:moveTo>
                <a:cubicBezTo>
                  <a:pt x="3039" y="518"/>
                  <a:pt x="2975" y="583"/>
                  <a:pt x="2975" y="682"/>
                </a:cubicBezTo>
                <a:cubicBezTo>
                  <a:pt x="2975" y="767"/>
                  <a:pt x="3033" y="835"/>
                  <a:pt x="3125" y="835"/>
                </a:cubicBezTo>
                <a:cubicBezTo>
                  <a:pt x="3220" y="835"/>
                  <a:pt x="3279" y="766"/>
                  <a:pt x="3279" y="674"/>
                </a:cubicBezTo>
                <a:cubicBezTo>
                  <a:pt x="3279" y="584"/>
                  <a:pt x="3222" y="518"/>
                  <a:pt x="3131" y="518"/>
                </a:cubicBezTo>
                <a:close/>
                <a:moveTo>
                  <a:pt x="3124" y="811"/>
                </a:moveTo>
                <a:cubicBezTo>
                  <a:pt x="3060" y="811"/>
                  <a:pt x="3032" y="749"/>
                  <a:pt x="3032" y="681"/>
                </a:cubicBezTo>
                <a:cubicBezTo>
                  <a:pt x="3032" y="609"/>
                  <a:pt x="3064" y="541"/>
                  <a:pt x="3129" y="541"/>
                </a:cubicBezTo>
                <a:cubicBezTo>
                  <a:pt x="3197" y="541"/>
                  <a:pt x="3222" y="607"/>
                  <a:pt x="3222" y="672"/>
                </a:cubicBezTo>
                <a:cubicBezTo>
                  <a:pt x="3222" y="752"/>
                  <a:pt x="3185" y="811"/>
                  <a:pt x="3124" y="811"/>
                </a:cubicBezTo>
                <a:close/>
                <a:moveTo>
                  <a:pt x="3457" y="399"/>
                </a:moveTo>
                <a:cubicBezTo>
                  <a:pt x="3465" y="399"/>
                  <a:pt x="3475" y="401"/>
                  <a:pt x="3494" y="408"/>
                </a:cubicBezTo>
                <a:cubicBezTo>
                  <a:pt x="3494" y="398"/>
                  <a:pt x="3492" y="386"/>
                  <a:pt x="3492" y="380"/>
                </a:cubicBezTo>
                <a:cubicBezTo>
                  <a:pt x="3492" y="375"/>
                  <a:pt x="3494" y="361"/>
                  <a:pt x="3494" y="353"/>
                </a:cubicBezTo>
                <a:cubicBezTo>
                  <a:pt x="3490" y="351"/>
                  <a:pt x="3485" y="351"/>
                  <a:pt x="3477" y="351"/>
                </a:cubicBezTo>
                <a:cubicBezTo>
                  <a:pt x="3427" y="351"/>
                  <a:pt x="3361" y="428"/>
                  <a:pt x="3361" y="525"/>
                </a:cubicBezTo>
                <a:cubicBezTo>
                  <a:pt x="3350" y="525"/>
                  <a:pt x="3350" y="525"/>
                  <a:pt x="3350" y="525"/>
                </a:cubicBezTo>
                <a:cubicBezTo>
                  <a:pt x="3341" y="525"/>
                  <a:pt x="3332" y="525"/>
                  <a:pt x="3318" y="521"/>
                </a:cubicBezTo>
                <a:cubicBezTo>
                  <a:pt x="3320" y="527"/>
                  <a:pt x="3320" y="536"/>
                  <a:pt x="3320" y="539"/>
                </a:cubicBezTo>
                <a:cubicBezTo>
                  <a:pt x="3320" y="542"/>
                  <a:pt x="3320" y="551"/>
                  <a:pt x="3318" y="557"/>
                </a:cubicBezTo>
                <a:cubicBezTo>
                  <a:pt x="3336" y="553"/>
                  <a:pt x="3345" y="553"/>
                  <a:pt x="3350" y="553"/>
                </a:cubicBezTo>
                <a:cubicBezTo>
                  <a:pt x="3361" y="553"/>
                  <a:pt x="3361" y="553"/>
                  <a:pt x="3361" y="553"/>
                </a:cubicBezTo>
                <a:cubicBezTo>
                  <a:pt x="3361" y="648"/>
                  <a:pt x="3361" y="648"/>
                  <a:pt x="3361" y="648"/>
                </a:cubicBezTo>
                <a:cubicBezTo>
                  <a:pt x="3361" y="694"/>
                  <a:pt x="3360" y="782"/>
                  <a:pt x="3355" y="828"/>
                </a:cubicBezTo>
                <a:cubicBezTo>
                  <a:pt x="3364" y="827"/>
                  <a:pt x="3376" y="826"/>
                  <a:pt x="3386" y="826"/>
                </a:cubicBezTo>
                <a:cubicBezTo>
                  <a:pt x="3395" y="826"/>
                  <a:pt x="3405" y="827"/>
                  <a:pt x="3414" y="828"/>
                </a:cubicBezTo>
                <a:cubicBezTo>
                  <a:pt x="3409" y="782"/>
                  <a:pt x="3409" y="694"/>
                  <a:pt x="3409" y="648"/>
                </a:cubicBezTo>
                <a:cubicBezTo>
                  <a:pt x="3409" y="553"/>
                  <a:pt x="3409" y="553"/>
                  <a:pt x="3409" y="553"/>
                </a:cubicBezTo>
                <a:cubicBezTo>
                  <a:pt x="3427" y="553"/>
                  <a:pt x="3427" y="553"/>
                  <a:pt x="3427" y="553"/>
                </a:cubicBezTo>
                <a:cubicBezTo>
                  <a:pt x="3434" y="553"/>
                  <a:pt x="3456" y="554"/>
                  <a:pt x="3476" y="557"/>
                </a:cubicBezTo>
                <a:cubicBezTo>
                  <a:pt x="3476" y="553"/>
                  <a:pt x="3475" y="545"/>
                  <a:pt x="3475" y="540"/>
                </a:cubicBezTo>
                <a:cubicBezTo>
                  <a:pt x="3475" y="535"/>
                  <a:pt x="3476" y="527"/>
                  <a:pt x="3476" y="521"/>
                </a:cubicBezTo>
                <a:cubicBezTo>
                  <a:pt x="3456" y="523"/>
                  <a:pt x="3427" y="525"/>
                  <a:pt x="3410" y="525"/>
                </a:cubicBezTo>
                <a:cubicBezTo>
                  <a:pt x="3406" y="493"/>
                  <a:pt x="3405" y="466"/>
                  <a:pt x="3405" y="453"/>
                </a:cubicBezTo>
                <a:cubicBezTo>
                  <a:pt x="3405" y="417"/>
                  <a:pt x="3423" y="399"/>
                  <a:pt x="3457" y="399"/>
                </a:cubicBezTo>
                <a:close/>
                <a:moveTo>
                  <a:pt x="3990" y="490"/>
                </a:moveTo>
                <a:cubicBezTo>
                  <a:pt x="3990" y="424"/>
                  <a:pt x="3941" y="391"/>
                  <a:pt x="3864" y="391"/>
                </a:cubicBezTo>
                <a:cubicBezTo>
                  <a:pt x="3841" y="391"/>
                  <a:pt x="3797" y="392"/>
                  <a:pt x="3781" y="392"/>
                </a:cubicBezTo>
                <a:cubicBezTo>
                  <a:pt x="3766" y="392"/>
                  <a:pt x="3729" y="392"/>
                  <a:pt x="3712" y="391"/>
                </a:cubicBezTo>
                <a:cubicBezTo>
                  <a:pt x="3716" y="424"/>
                  <a:pt x="3717" y="527"/>
                  <a:pt x="3717" y="595"/>
                </a:cubicBezTo>
                <a:cubicBezTo>
                  <a:pt x="3717" y="670"/>
                  <a:pt x="3716" y="762"/>
                  <a:pt x="3712" y="828"/>
                </a:cubicBezTo>
                <a:cubicBezTo>
                  <a:pt x="3722" y="827"/>
                  <a:pt x="3734" y="826"/>
                  <a:pt x="3745" y="826"/>
                </a:cubicBezTo>
                <a:cubicBezTo>
                  <a:pt x="3755" y="826"/>
                  <a:pt x="3766" y="827"/>
                  <a:pt x="3776" y="828"/>
                </a:cubicBezTo>
                <a:cubicBezTo>
                  <a:pt x="3772" y="762"/>
                  <a:pt x="3771" y="688"/>
                  <a:pt x="3771" y="616"/>
                </a:cubicBezTo>
                <a:cubicBezTo>
                  <a:pt x="3793" y="616"/>
                  <a:pt x="3793" y="616"/>
                  <a:pt x="3793" y="616"/>
                </a:cubicBezTo>
                <a:cubicBezTo>
                  <a:pt x="3842" y="673"/>
                  <a:pt x="3914" y="765"/>
                  <a:pt x="3956" y="828"/>
                </a:cubicBezTo>
                <a:cubicBezTo>
                  <a:pt x="3968" y="827"/>
                  <a:pt x="3983" y="826"/>
                  <a:pt x="3996" y="826"/>
                </a:cubicBezTo>
                <a:cubicBezTo>
                  <a:pt x="4009" y="826"/>
                  <a:pt x="4024" y="827"/>
                  <a:pt x="4038" y="828"/>
                </a:cubicBezTo>
                <a:cubicBezTo>
                  <a:pt x="3996" y="781"/>
                  <a:pt x="3973" y="752"/>
                  <a:pt x="3861" y="609"/>
                </a:cubicBezTo>
                <a:cubicBezTo>
                  <a:pt x="3947" y="600"/>
                  <a:pt x="3990" y="549"/>
                  <a:pt x="3990" y="490"/>
                </a:cubicBezTo>
                <a:close/>
                <a:moveTo>
                  <a:pt x="3791" y="584"/>
                </a:moveTo>
                <a:cubicBezTo>
                  <a:pt x="3771" y="584"/>
                  <a:pt x="3771" y="584"/>
                  <a:pt x="3771" y="584"/>
                </a:cubicBezTo>
                <a:cubicBezTo>
                  <a:pt x="3771" y="426"/>
                  <a:pt x="3771" y="426"/>
                  <a:pt x="3771" y="426"/>
                </a:cubicBezTo>
                <a:cubicBezTo>
                  <a:pt x="3779" y="425"/>
                  <a:pt x="3800" y="424"/>
                  <a:pt x="3820" y="424"/>
                </a:cubicBezTo>
                <a:cubicBezTo>
                  <a:pt x="3890" y="424"/>
                  <a:pt x="3925" y="451"/>
                  <a:pt x="3925" y="497"/>
                </a:cubicBezTo>
                <a:cubicBezTo>
                  <a:pt x="3925" y="569"/>
                  <a:pt x="3848" y="584"/>
                  <a:pt x="3791" y="584"/>
                </a:cubicBezTo>
                <a:close/>
                <a:moveTo>
                  <a:pt x="4317" y="525"/>
                </a:moveTo>
                <a:cubicBezTo>
                  <a:pt x="4310" y="525"/>
                  <a:pt x="4296" y="524"/>
                  <a:pt x="4286" y="524"/>
                </a:cubicBezTo>
                <a:cubicBezTo>
                  <a:pt x="4291" y="569"/>
                  <a:pt x="4291" y="657"/>
                  <a:pt x="4291" y="668"/>
                </a:cubicBezTo>
                <a:cubicBezTo>
                  <a:pt x="4291" y="725"/>
                  <a:pt x="4287" y="800"/>
                  <a:pt x="4213" y="800"/>
                </a:cubicBezTo>
                <a:cubicBezTo>
                  <a:pt x="4166" y="800"/>
                  <a:pt x="4139" y="768"/>
                  <a:pt x="4139" y="676"/>
                </a:cubicBezTo>
                <a:cubicBezTo>
                  <a:pt x="4139" y="651"/>
                  <a:pt x="4139" y="569"/>
                  <a:pt x="4144" y="524"/>
                </a:cubicBezTo>
                <a:cubicBezTo>
                  <a:pt x="4135" y="524"/>
                  <a:pt x="4122" y="525"/>
                  <a:pt x="4116" y="525"/>
                </a:cubicBezTo>
                <a:cubicBezTo>
                  <a:pt x="4109" y="525"/>
                  <a:pt x="4095" y="524"/>
                  <a:pt x="4085" y="524"/>
                </a:cubicBezTo>
                <a:cubicBezTo>
                  <a:pt x="4090" y="569"/>
                  <a:pt x="4090" y="651"/>
                  <a:pt x="4090" y="676"/>
                </a:cubicBezTo>
                <a:cubicBezTo>
                  <a:pt x="4090" y="695"/>
                  <a:pt x="4089" y="721"/>
                  <a:pt x="4089" y="736"/>
                </a:cubicBezTo>
                <a:cubicBezTo>
                  <a:pt x="4089" y="797"/>
                  <a:pt x="4134" y="835"/>
                  <a:pt x="4193" y="835"/>
                </a:cubicBezTo>
                <a:cubicBezTo>
                  <a:pt x="4231" y="835"/>
                  <a:pt x="4269" y="817"/>
                  <a:pt x="4289" y="781"/>
                </a:cubicBezTo>
                <a:cubicBezTo>
                  <a:pt x="4289" y="792"/>
                  <a:pt x="4287" y="818"/>
                  <a:pt x="4286" y="828"/>
                </a:cubicBezTo>
                <a:cubicBezTo>
                  <a:pt x="4295" y="827"/>
                  <a:pt x="4307" y="826"/>
                  <a:pt x="4317" y="826"/>
                </a:cubicBezTo>
                <a:cubicBezTo>
                  <a:pt x="4326" y="826"/>
                  <a:pt x="4336" y="827"/>
                  <a:pt x="4345" y="828"/>
                </a:cubicBezTo>
                <a:cubicBezTo>
                  <a:pt x="4340" y="782"/>
                  <a:pt x="4340" y="701"/>
                  <a:pt x="4340" y="676"/>
                </a:cubicBezTo>
                <a:cubicBezTo>
                  <a:pt x="4340" y="644"/>
                  <a:pt x="4340" y="569"/>
                  <a:pt x="4345" y="524"/>
                </a:cubicBezTo>
                <a:cubicBezTo>
                  <a:pt x="4336" y="524"/>
                  <a:pt x="4323" y="525"/>
                  <a:pt x="4317" y="525"/>
                </a:cubicBezTo>
                <a:close/>
                <a:moveTo>
                  <a:pt x="4525" y="651"/>
                </a:moveTo>
                <a:cubicBezTo>
                  <a:pt x="4491" y="643"/>
                  <a:pt x="4459" y="628"/>
                  <a:pt x="4459" y="590"/>
                </a:cubicBezTo>
                <a:cubicBezTo>
                  <a:pt x="4459" y="560"/>
                  <a:pt x="4482" y="541"/>
                  <a:pt x="4510" y="541"/>
                </a:cubicBezTo>
                <a:cubicBezTo>
                  <a:pt x="4532" y="541"/>
                  <a:pt x="4554" y="549"/>
                  <a:pt x="4573" y="582"/>
                </a:cubicBezTo>
                <a:cubicBezTo>
                  <a:pt x="4577" y="568"/>
                  <a:pt x="4585" y="551"/>
                  <a:pt x="4591" y="538"/>
                </a:cubicBezTo>
                <a:cubicBezTo>
                  <a:pt x="4570" y="525"/>
                  <a:pt x="4551" y="518"/>
                  <a:pt x="4519" y="518"/>
                </a:cubicBezTo>
                <a:cubicBezTo>
                  <a:pt x="4459" y="518"/>
                  <a:pt x="4417" y="554"/>
                  <a:pt x="4417" y="611"/>
                </a:cubicBezTo>
                <a:cubicBezTo>
                  <a:pt x="4417" y="660"/>
                  <a:pt x="4447" y="683"/>
                  <a:pt x="4494" y="696"/>
                </a:cubicBezTo>
                <a:cubicBezTo>
                  <a:pt x="4532" y="706"/>
                  <a:pt x="4565" y="716"/>
                  <a:pt x="4565" y="756"/>
                </a:cubicBezTo>
                <a:cubicBezTo>
                  <a:pt x="4565" y="791"/>
                  <a:pt x="4537" y="811"/>
                  <a:pt x="4503" y="811"/>
                </a:cubicBezTo>
                <a:cubicBezTo>
                  <a:pt x="4477" y="811"/>
                  <a:pt x="4454" y="803"/>
                  <a:pt x="4431" y="766"/>
                </a:cubicBezTo>
                <a:cubicBezTo>
                  <a:pt x="4427" y="778"/>
                  <a:pt x="4418" y="798"/>
                  <a:pt x="4412" y="810"/>
                </a:cubicBezTo>
                <a:cubicBezTo>
                  <a:pt x="4433" y="826"/>
                  <a:pt x="4460" y="835"/>
                  <a:pt x="4491" y="835"/>
                </a:cubicBezTo>
                <a:cubicBezTo>
                  <a:pt x="4551" y="835"/>
                  <a:pt x="4607" y="791"/>
                  <a:pt x="4607" y="733"/>
                </a:cubicBezTo>
                <a:cubicBezTo>
                  <a:pt x="4607" y="681"/>
                  <a:pt x="4577" y="664"/>
                  <a:pt x="4525" y="651"/>
                </a:cubicBezTo>
                <a:close/>
                <a:moveTo>
                  <a:pt x="4772" y="651"/>
                </a:moveTo>
                <a:cubicBezTo>
                  <a:pt x="4738" y="643"/>
                  <a:pt x="4707" y="628"/>
                  <a:pt x="4707" y="590"/>
                </a:cubicBezTo>
                <a:cubicBezTo>
                  <a:pt x="4707" y="560"/>
                  <a:pt x="4729" y="541"/>
                  <a:pt x="4758" y="541"/>
                </a:cubicBezTo>
                <a:cubicBezTo>
                  <a:pt x="4780" y="541"/>
                  <a:pt x="4801" y="549"/>
                  <a:pt x="4820" y="582"/>
                </a:cubicBezTo>
                <a:cubicBezTo>
                  <a:pt x="4825" y="568"/>
                  <a:pt x="4832" y="551"/>
                  <a:pt x="4838" y="538"/>
                </a:cubicBezTo>
                <a:cubicBezTo>
                  <a:pt x="4817" y="525"/>
                  <a:pt x="4799" y="518"/>
                  <a:pt x="4767" y="518"/>
                </a:cubicBezTo>
                <a:cubicBezTo>
                  <a:pt x="4706" y="518"/>
                  <a:pt x="4665" y="554"/>
                  <a:pt x="4665" y="611"/>
                </a:cubicBezTo>
                <a:cubicBezTo>
                  <a:pt x="4665" y="660"/>
                  <a:pt x="4695" y="683"/>
                  <a:pt x="4742" y="696"/>
                </a:cubicBezTo>
                <a:cubicBezTo>
                  <a:pt x="4779" y="706"/>
                  <a:pt x="4813" y="716"/>
                  <a:pt x="4813" y="756"/>
                </a:cubicBezTo>
                <a:cubicBezTo>
                  <a:pt x="4813" y="791"/>
                  <a:pt x="4785" y="811"/>
                  <a:pt x="4750" y="811"/>
                </a:cubicBezTo>
                <a:cubicBezTo>
                  <a:pt x="4725" y="811"/>
                  <a:pt x="4701" y="803"/>
                  <a:pt x="4678" y="766"/>
                </a:cubicBezTo>
                <a:cubicBezTo>
                  <a:pt x="4674" y="778"/>
                  <a:pt x="4666" y="798"/>
                  <a:pt x="4659" y="810"/>
                </a:cubicBezTo>
                <a:cubicBezTo>
                  <a:pt x="4681" y="826"/>
                  <a:pt x="4708" y="835"/>
                  <a:pt x="4739" y="835"/>
                </a:cubicBezTo>
                <a:cubicBezTo>
                  <a:pt x="4799" y="835"/>
                  <a:pt x="4855" y="791"/>
                  <a:pt x="4855" y="733"/>
                </a:cubicBezTo>
                <a:cubicBezTo>
                  <a:pt x="4855" y="681"/>
                  <a:pt x="4825" y="664"/>
                  <a:pt x="4772" y="651"/>
                </a:cubicBezTo>
                <a:close/>
                <a:moveTo>
                  <a:pt x="4967" y="380"/>
                </a:moveTo>
                <a:cubicBezTo>
                  <a:pt x="4948" y="380"/>
                  <a:pt x="4935" y="394"/>
                  <a:pt x="4935" y="412"/>
                </a:cubicBezTo>
                <a:cubicBezTo>
                  <a:pt x="4935" y="431"/>
                  <a:pt x="4947" y="445"/>
                  <a:pt x="4967" y="445"/>
                </a:cubicBezTo>
                <a:cubicBezTo>
                  <a:pt x="4988" y="445"/>
                  <a:pt x="5000" y="431"/>
                  <a:pt x="5000" y="412"/>
                </a:cubicBezTo>
                <a:cubicBezTo>
                  <a:pt x="5000" y="390"/>
                  <a:pt x="4988" y="380"/>
                  <a:pt x="4967" y="380"/>
                </a:cubicBezTo>
                <a:close/>
                <a:moveTo>
                  <a:pt x="4967" y="525"/>
                </a:moveTo>
                <a:cubicBezTo>
                  <a:pt x="4960" y="525"/>
                  <a:pt x="4947" y="524"/>
                  <a:pt x="4937" y="524"/>
                </a:cubicBezTo>
                <a:cubicBezTo>
                  <a:pt x="4941" y="569"/>
                  <a:pt x="4942" y="645"/>
                  <a:pt x="4942" y="676"/>
                </a:cubicBezTo>
                <a:cubicBezTo>
                  <a:pt x="4942" y="701"/>
                  <a:pt x="4941" y="782"/>
                  <a:pt x="4937" y="828"/>
                </a:cubicBezTo>
                <a:cubicBezTo>
                  <a:pt x="4946" y="827"/>
                  <a:pt x="4958" y="826"/>
                  <a:pt x="4968" y="826"/>
                </a:cubicBezTo>
                <a:cubicBezTo>
                  <a:pt x="4977" y="826"/>
                  <a:pt x="4987" y="827"/>
                  <a:pt x="4996" y="828"/>
                </a:cubicBezTo>
                <a:cubicBezTo>
                  <a:pt x="4991" y="782"/>
                  <a:pt x="4990" y="701"/>
                  <a:pt x="4990" y="676"/>
                </a:cubicBezTo>
                <a:cubicBezTo>
                  <a:pt x="4990" y="645"/>
                  <a:pt x="4991" y="569"/>
                  <a:pt x="4996" y="524"/>
                </a:cubicBezTo>
                <a:cubicBezTo>
                  <a:pt x="4987" y="524"/>
                  <a:pt x="4974" y="525"/>
                  <a:pt x="4967" y="525"/>
                </a:cubicBezTo>
                <a:close/>
                <a:moveTo>
                  <a:pt x="5345" y="810"/>
                </a:moveTo>
                <a:cubicBezTo>
                  <a:pt x="5342" y="811"/>
                  <a:pt x="5337" y="811"/>
                  <a:pt x="5333" y="811"/>
                </a:cubicBezTo>
                <a:cubicBezTo>
                  <a:pt x="5320" y="811"/>
                  <a:pt x="5313" y="808"/>
                  <a:pt x="5313" y="773"/>
                </a:cubicBezTo>
                <a:cubicBezTo>
                  <a:pt x="5313" y="628"/>
                  <a:pt x="5313" y="628"/>
                  <a:pt x="5313" y="628"/>
                </a:cubicBezTo>
                <a:cubicBezTo>
                  <a:pt x="5313" y="549"/>
                  <a:pt x="5269" y="518"/>
                  <a:pt x="5206" y="518"/>
                </a:cubicBezTo>
                <a:cubicBezTo>
                  <a:pt x="5170" y="518"/>
                  <a:pt x="5138" y="528"/>
                  <a:pt x="5103" y="554"/>
                </a:cubicBezTo>
                <a:cubicBezTo>
                  <a:pt x="5103" y="554"/>
                  <a:pt x="5103" y="554"/>
                  <a:pt x="5103" y="554"/>
                </a:cubicBezTo>
                <a:cubicBezTo>
                  <a:pt x="5103" y="589"/>
                  <a:pt x="5103" y="589"/>
                  <a:pt x="5103" y="589"/>
                </a:cubicBezTo>
                <a:cubicBezTo>
                  <a:pt x="5111" y="589"/>
                  <a:pt x="5111" y="589"/>
                  <a:pt x="5111" y="589"/>
                </a:cubicBezTo>
                <a:cubicBezTo>
                  <a:pt x="5127" y="554"/>
                  <a:pt x="5156" y="541"/>
                  <a:pt x="5192" y="541"/>
                </a:cubicBezTo>
                <a:cubicBezTo>
                  <a:pt x="5238" y="541"/>
                  <a:pt x="5265" y="564"/>
                  <a:pt x="5265" y="629"/>
                </a:cubicBezTo>
                <a:cubicBezTo>
                  <a:pt x="5265" y="644"/>
                  <a:pt x="5254" y="651"/>
                  <a:pt x="5234" y="654"/>
                </a:cubicBezTo>
                <a:cubicBezTo>
                  <a:pt x="5161" y="667"/>
                  <a:pt x="5161" y="667"/>
                  <a:pt x="5161" y="667"/>
                </a:cubicBezTo>
                <a:cubicBezTo>
                  <a:pt x="5114" y="676"/>
                  <a:pt x="5077" y="701"/>
                  <a:pt x="5077" y="755"/>
                </a:cubicBezTo>
                <a:cubicBezTo>
                  <a:pt x="5077" y="806"/>
                  <a:pt x="5112" y="835"/>
                  <a:pt x="5167" y="835"/>
                </a:cubicBezTo>
                <a:cubicBezTo>
                  <a:pt x="5197" y="835"/>
                  <a:pt x="5232" y="821"/>
                  <a:pt x="5265" y="795"/>
                </a:cubicBezTo>
                <a:cubicBezTo>
                  <a:pt x="5268" y="808"/>
                  <a:pt x="5268" y="808"/>
                  <a:pt x="5268" y="808"/>
                </a:cubicBezTo>
                <a:cubicBezTo>
                  <a:pt x="5273" y="826"/>
                  <a:pt x="5286" y="835"/>
                  <a:pt x="5305" y="835"/>
                </a:cubicBezTo>
                <a:cubicBezTo>
                  <a:pt x="5312" y="835"/>
                  <a:pt x="5325" y="833"/>
                  <a:pt x="5349" y="825"/>
                </a:cubicBezTo>
                <a:lnTo>
                  <a:pt x="5345" y="810"/>
                </a:lnTo>
                <a:close/>
                <a:moveTo>
                  <a:pt x="5265" y="766"/>
                </a:moveTo>
                <a:cubicBezTo>
                  <a:pt x="5240" y="791"/>
                  <a:pt x="5216" y="800"/>
                  <a:pt x="5192" y="800"/>
                </a:cubicBezTo>
                <a:cubicBezTo>
                  <a:pt x="5153" y="800"/>
                  <a:pt x="5134" y="781"/>
                  <a:pt x="5134" y="746"/>
                </a:cubicBezTo>
                <a:cubicBezTo>
                  <a:pt x="5134" y="701"/>
                  <a:pt x="5182" y="685"/>
                  <a:pt x="5225" y="679"/>
                </a:cubicBezTo>
                <a:cubicBezTo>
                  <a:pt x="5265" y="673"/>
                  <a:pt x="5265" y="673"/>
                  <a:pt x="5265" y="673"/>
                </a:cubicBezTo>
                <a:lnTo>
                  <a:pt x="5265" y="766"/>
                </a:lnTo>
                <a:close/>
                <a:moveTo>
                  <a:pt x="609" y="0"/>
                </a:moveTo>
                <a:cubicBezTo>
                  <a:pt x="273" y="0"/>
                  <a:pt x="0" y="272"/>
                  <a:pt x="0" y="609"/>
                </a:cubicBezTo>
                <a:cubicBezTo>
                  <a:pt x="0" y="945"/>
                  <a:pt x="273" y="1218"/>
                  <a:pt x="609" y="1218"/>
                </a:cubicBezTo>
                <a:cubicBezTo>
                  <a:pt x="946" y="1218"/>
                  <a:pt x="1218" y="945"/>
                  <a:pt x="1218" y="609"/>
                </a:cubicBezTo>
                <a:cubicBezTo>
                  <a:pt x="1218" y="272"/>
                  <a:pt x="946" y="0"/>
                  <a:pt x="609" y="0"/>
                </a:cubicBezTo>
                <a:close/>
                <a:moveTo>
                  <a:pt x="1088" y="792"/>
                </a:moveTo>
                <a:cubicBezTo>
                  <a:pt x="1090" y="821"/>
                  <a:pt x="1100" y="827"/>
                  <a:pt x="1106" y="832"/>
                </a:cubicBezTo>
                <a:cubicBezTo>
                  <a:pt x="1096" y="839"/>
                  <a:pt x="1014" y="813"/>
                  <a:pt x="994" y="788"/>
                </a:cubicBezTo>
                <a:cubicBezTo>
                  <a:pt x="993" y="787"/>
                  <a:pt x="990" y="786"/>
                  <a:pt x="988" y="785"/>
                </a:cubicBezTo>
                <a:cubicBezTo>
                  <a:pt x="939" y="774"/>
                  <a:pt x="939" y="723"/>
                  <a:pt x="938" y="707"/>
                </a:cubicBezTo>
                <a:cubicBezTo>
                  <a:pt x="897" y="707"/>
                  <a:pt x="881" y="662"/>
                  <a:pt x="877" y="651"/>
                </a:cubicBezTo>
                <a:cubicBezTo>
                  <a:pt x="873" y="641"/>
                  <a:pt x="870" y="629"/>
                  <a:pt x="869" y="619"/>
                </a:cubicBezTo>
                <a:cubicBezTo>
                  <a:pt x="869" y="640"/>
                  <a:pt x="837" y="659"/>
                  <a:pt x="802" y="624"/>
                </a:cubicBezTo>
                <a:cubicBezTo>
                  <a:pt x="802" y="660"/>
                  <a:pt x="760" y="654"/>
                  <a:pt x="739" y="633"/>
                </a:cubicBezTo>
                <a:cubicBezTo>
                  <a:pt x="737" y="640"/>
                  <a:pt x="725" y="658"/>
                  <a:pt x="725" y="658"/>
                </a:cubicBezTo>
                <a:cubicBezTo>
                  <a:pt x="749" y="663"/>
                  <a:pt x="760" y="668"/>
                  <a:pt x="772" y="678"/>
                </a:cubicBezTo>
                <a:cubicBezTo>
                  <a:pt x="799" y="702"/>
                  <a:pt x="802" y="741"/>
                  <a:pt x="802" y="761"/>
                </a:cubicBezTo>
                <a:cubicBezTo>
                  <a:pt x="802" y="761"/>
                  <a:pt x="839" y="798"/>
                  <a:pt x="854" y="811"/>
                </a:cubicBezTo>
                <a:cubicBezTo>
                  <a:pt x="858" y="815"/>
                  <a:pt x="863" y="819"/>
                  <a:pt x="867" y="822"/>
                </a:cubicBezTo>
                <a:cubicBezTo>
                  <a:pt x="905" y="780"/>
                  <a:pt x="918" y="796"/>
                  <a:pt x="918" y="796"/>
                </a:cubicBezTo>
                <a:cubicBezTo>
                  <a:pt x="946" y="785"/>
                  <a:pt x="962" y="805"/>
                  <a:pt x="956" y="815"/>
                </a:cubicBezTo>
                <a:cubicBezTo>
                  <a:pt x="949" y="808"/>
                  <a:pt x="938" y="810"/>
                  <a:pt x="932" y="816"/>
                </a:cubicBezTo>
                <a:cubicBezTo>
                  <a:pt x="970" y="822"/>
                  <a:pt x="961" y="850"/>
                  <a:pt x="951" y="856"/>
                </a:cubicBezTo>
                <a:cubicBezTo>
                  <a:pt x="951" y="848"/>
                  <a:pt x="948" y="839"/>
                  <a:pt x="936" y="838"/>
                </a:cubicBezTo>
                <a:cubicBezTo>
                  <a:pt x="937" y="851"/>
                  <a:pt x="929" y="853"/>
                  <a:pt x="921" y="853"/>
                </a:cubicBezTo>
                <a:cubicBezTo>
                  <a:pt x="902" y="854"/>
                  <a:pt x="871" y="855"/>
                  <a:pt x="861" y="864"/>
                </a:cubicBezTo>
                <a:cubicBezTo>
                  <a:pt x="856" y="869"/>
                  <a:pt x="858" y="885"/>
                  <a:pt x="852" y="890"/>
                </a:cubicBezTo>
                <a:cubicBezTo>
                  <a:pt x="847" y="895"/>
                  <a:pt x="842" y="894"/>
                  <a:pt x="839" y="894"/>
                </a:cubicBezTo>
                <a:cubicBezTo>
                  <a:pt x="839" y="900"/>
                  <a:pt x="840" y="907"/>
                  <a:pt x="847" y="914"/>
                </a:cubicBezTo>
                <a:cubicBezTo>
                  <a:pt x="820" y="916"/>
                  <a:pt x="800" y="892"/>
                  <a:pt x="813" y="880"/>
                </a:cubicBezTo>
                <a:cubicBezTo>
                  <a:pt x="819" y="874"/>
                  <a:pt x="838" y="856"/>
                  <a:pt x="839" y="848"/>
                </a:cubicBezTo>
                <a:cubicBezTo>
                  <a:pt x="840" y="840"/>
                  <a:pt x="831" y="830"/>
                  <a:pt x="825" y="825"/>
                </a:cubicBezTo>
                <a:cubicBezTo>
                  <a:pt x="812" y="813"/>
                  <a:pt x="798" y="803"/>
                  <a:pt x="784" y="792"/>
                </a:cubicBezTo>
                <a:cubicBezTo>
                  <a:pt x="780" y="789"/>
                  <a:pt x="775" y="786"/>
                  <a:pt x="770" y="783"/>
                </a:cubicBezTo>
                <a:cubicBezTo>
                  <a:pt x="767" y="781"/>
                  <a:pt x="761" y="780"/>
                  <a:pt x="756" y="782"/>
                </a:cubicBezTo>
                <a:cubicBezTo>
                  <a:pt x="746" y="785"/>
                  <a:pt x="746" y="785"/>
                  <a:pt x="743" y="783"/>
                </a:cubicBezTo>
                <a:cubicBezTo>
                  <a:pt x="733" y="776"/>
                  <a:pt x="714" y="761"/>
                  <a:pt x="676" y="756"/>
                </a:cubicBezTo>
                <a:cubicBezTo>
                  <a:pt x="678" y="758"/>
                  <a:pt x="680" y="760"/>
                  <a:pt x="681" y="762"/>
                </a:cubicBezTo>
                <a:cubicBezTo>
                  <a:pt x="684" y="765"/>
                  <a:pt x="685" y="768"/>
                  <a:pt x="687" y="773"/>
                </a:cubicBezTo>
                <a:cubicBezTo>
                  <a:pt x="690" y="778"/>
                  <a:pt x="692" y="784"/>
                  <a:pt x="694" y="789"/>
                </a:cubicBezTo>
                <a:cubicBezTo>
                  <a:pt x="719" y="849"/>
                  <a:pt x="744" y="907"/>
                  <a:pt x="769" y="966"/>
                </a:cubicBezTo>
                <a:cubicBezTo>
                  <a:pt x="777" y="986"/>
                  <a:pt x="770" y="1003"/>
                  <a:pt x="750" y="1013"/>
                </a:cubicBezTo>
                <a:cubicBezTo>
                  <a:pt x="735" y="1020"/>
                  <a:pt x="718" y="1016"/>
                  <a:pt x="708" y="1002"/>
                </a:cubicBezTo>
                <a:cubicBezTo>
                  <a:pt x="711" y="1011"/>
                  <a:pt x="712" y="1020"/>
                  <a:pt x="708" y="1028"/>
                </a:cubicBezTo>
                <a:cubicBezTo>
                  <a:pt x="704" y="1036"/>
                  <a:pt x="698" y="1042"/>
                  <a:pt x="690" y="1046"/>
                </a:cubicBezTo>
                <a:cubicBezTo>
                  <a:pt x="681" y="1049"/>
                  <a:pt x="672" y="1050"/>
                  <a:pt x="663" y="1049"/>
                </a:cubicBezTo>
                <a:cubicBezTo>
                  <a:pt x="654" y="1047"/>
                  <a:pt x="648" y="1041"/>
                  <a:pt x="644" y="1032"/>
                </a:cubicBezTo>
                <a:cubicBezTo>
                  <a:pt x="643" y="1052"/>
                  <a:pt x="630" y="1066"/>
                  <a:pt x="609" y="1066"/>
                </a:cubicBezTo>
                <a:cubicBezTo>
                  <a:pt x="588" y="1066"/>
                  <a:pt x="575" y="1052"/>
                  <a:pt x="574" y="1032"/>
                </a:cubicBezTo>
                <a:cubicBezTo>
                  <a:pt x="570" y="1041"/>
                  <a:pt x="564" y="1047"/>
                  <a:pt x="555" y="1049"/>
                </a:cubicBezTo>
                <a:cubicBezTo>
                  <a:pt x="546" y="1050"/>
                  <a:pt x="536" y="1049"/>
                  <a:pt x="528" y="1046"/>
                </a:cubicBezTo>
                <a:cubicBezTo>
                  <a:pt x="520" y="1042"/>
                  <a:pt x="514" y="1036"/>
                  <a:pt x="510" y="1028"/>
                </a:cubicBezTo>
                <a:cubicBezTo>
                  <a:pt x="506" y="1020"/>
                  <a:pt x="507" y="1011"/>
                  <a:pt x="510" y="1002"/>
                </a:cubicBezTo>
                <a:cubicBezTo>
                  <a:pt x="500" y="1016"/>
                  <a:pt x="483" y="1020"/>
                  <a:pt x="468" y="1013"/>
                </a:cubicBezTo>
                <a:cubicBezTo>
                  <a:pt x="448" y="1003"/>
                  <a:pt x="441" y="986"/>
                  <a:pt x="449" y="966"/>
                </a:cubicBezTo>
                <a:cubicBezTo>
                  <a:pt x="474" y="907"/>
                  <a:pt x="499" y="849"/>
                  <a:pt x="524" y="789"/>
                </a:cubicBezTo>
                <a:cubicBezTo>
                  <a:pt x="526" y="784"/>
                  <a:pt x="528" y="778"/>
                  <a:pt x="531" y="773"/>
                </a:cubicBezTo>
                <a:cubicBezTo>
                  <a:pt x="533" y="768"/>
                  <a:pt x="534" y="765"/>
                  <a:pt x="536" y="762"/>
                </a:cubicBezTo>
                <a:cubicBezTo>
                  <a:pt x="538" y="760"/>
                  <a:pt x="540" y="758"/>
                  <a:pt x="542" y="756"/>
                </a:cubicBezTo>
                <a:cubicBezTo>
                  <a:pt x="504" y="761"/>
                  <a:pt x="485" y="776"/>
                  <a:pt x="475" y="783"/>
                </a:cubicBezTo>
                <a:cubicBezTo>
                  <a:pt x="472" y="785"/>
                  <a:pt x="472" y="785"/>
                  <a:pt x="462" y="782"/>
                </a:cubicBezTo>
                <a:cubicBezTo>
                  <a:pt x="457" y="780"/>
                  <a:pt x="451" y="781"/>
                  <a:pt x="448" y="783"/>
                </a:cubicBezTo>
                <a:cubicBezTo>
                  <a:pt x="443" y="786"/>
                  <a:pt x="438" y="789"/>
                  <a:pt x="434" y="792"/>
                </a:cubicBezTo>
                <a:cubicBezTo>
                  <a:pt x="420" y="803"/>
                  <a:pt x="406" y="813"/>
                  <a:pt x="393" y="825"/>
                </a:cubicBezTo>
                <a:cubicBezTo>
                  <a:pt x="387" y="830"/>
                  <a:pt x="378" y="840"/>
                  <a:pt x="379" y="848"/>
                </a:cubicBezTo>
                <a:cubicBezTo>
                  <a:pt x="380" y="856"/>
                  <a:pt x="399" y="874"/>
                  <a:pt x="405" y="880"/>
                </a:cubicBezTo>
                <a:cubicBezTo>
                  <a:pt x="418" y="892"/>
                  <a:pt x="398" y="917"/>
                  <a:pt x="370" y="914"/>
                </a:cubicBezTo>
                <a:cubicBezTo>
                  <a:pt x="378" y="907"/>
                  <a:pt x="379" y="900"/>
                  <a:pt x="379" y="894"/>
                </a:cubicBezTo>
                <a:cubicBezTo>
                  <a:pt x="376" y="894"/>
                  <a:pt x="371" y="895"/>
                  <a:pt x="366" y="890"/>
                </a:cubicBezTo>
                <a:cubicBezTo>
                  <a:pt x="360" y="885"/>
                  <a:pt x="362" y="869"/>
                  <a:pt x="357" y="864"/>
                </a:cubicBezTo>
                <a:cubicBezTo>
                  <a:pt x="347" y="855"/>
                  <a:pt x="316" y="854"/>
                  <a:pt x="297" y="853"/>
                </a:cubicBezTo>
                <a:cubicBezTo>
                  <a:pt x="289" y="853"/>
                  <a:pt x="281" y="851"/>
                  <a:pt x="282" y="838"/>
                </a:cubicBezTo>
                <a:cubicBezTo>
                  <a:pt x="270" y="839"/>
                  <a:pt x="267" y="848"/>
                  <a:pt x="267" y="856"/>
                </a:cubicBezTo>
                <a:cubicBezTo>
                  <a:pt x="257" y="850"/>
                  <a:pt x="248" y="822"/>
                  <a:pt x="286" y="816"/>
                </a:cubicBezTo>
                <a:cubicBezTo>
                  <a:pt x="280" y="810"/>
                  <a:pt x="269" y="808"/>
                  <a:pt x="262" y="815"/>
                </a:cubicBezTo>
                <a:cubicBezTo>
                  <a:pt x="256" y="805"/>
                  <a:pt x="272" y="785"/>
                  <a:pt x="300" y="796"/>
                </a:cubicBezTo>
                <a:cubicBezTo>
                  <a:pt x="300" y="796"/>
                  <a:pt x="313" y="780"/>
                  <a:pt x="351" y="822"/>
                </a:cubicBezTo>
                <a:cubicBezTo>
                  <a:pt x="355" y="819"/>
                  <a:pt x="360" y="815"/>
                  <a:pt x="364" y="811"/>
                </a:cubicBezTo>
                <a:cubicBezTo>
                  <a:pt x="379" y="798"/>
                  <a:pt x="416" y="761"/>
                  <a:pt x="416" y="761"/>
                </a:cubicBezTo>
                <a:cubicBezTo>
                  <a:pt x="416" y="741"/>
                  <a:pt x="419" y="702"/>
                  <a:pt x="446" y="678"/>
                </a:cubicBezTo>
                <a:cubicBezTo>
                  <a:pt x="458" y="668"/>
                  <a:pt x="469" y="663"/>
                  <a:pt x="493" y="658"/>
                </a:cubicBezTo>
                <a:cubicBezTo>
                  <a:pt x="493" y="658"/>
                  <a:pt x="481" y="640"/>
                  <a:pt x="479" y="633"/>
                </a:cubicBezTo>
                <a:cubicBezTo>
                  <a:pt x="458" y="654"/>
                  <a:pt x="416" y="660"/>
                  <a:pt x="416" y="624"/>
                </a:cubicBezTo>
                <a:cubicBezTo>
                  <a:pt x="381" y="659"/>
                  <a:pt x="349" y="640"/>
                  <a:pt x="349" y="619"/>
                </a:cubicBezTo>
                <a:cubicBezTo>
                  <a:pt x="348" y="629"/>
                  <a:pt x="345" y="641"/>
                  <a:pt x="341" y="651"/>
                </a:cubicBezTo>
                <a:cubicBezTo>
                  <a:pt x="337" y="662"/>
                  <a:pt x="321" y="707"/>
                  <a:pt x="280" y="707"/>
                </a:cubicBezTo>
                <a:cubicBezTo>
                  <a:pt x="279" y="723"/>
                  <a:pt x="279" y="774"/>
                  <a:pt x="230" y="785"/>
                </a:cubicBezTo>
                <a:cubicBezTo>
                  <a:pt x="228" y="786"/>
                  <a:pt x="225" y="787"/>
                  <a:pt x="224" y="788"/>
                </a:cubicBezTo>
                <a:cubicBezTo>
                  <a:pt x="204" y="813"/>
                  <a:pt x="122" y="839"/>
                  <a:pt x="112" y="832"/>
                </a:cubicBezTo>
                <a:cubicBezTo>
                  <a:pt x="118" y="827"/>
                  <a:pt x="128" y="821"/>
                  <a:pt x="130" y="792"/>
                </a:cubicBezTo>
                <a:cubicBezTo>
                  <a:pt x="131" y="773"/>
                  <a:pt x="133" y="674"/>
                  <a:pt x="133" y="535"/>
                </a:cubicBezTo>
                <a:cubicBezTo>
                  <a:pt x="133" y="486"/>
                  <a:pt x="138" y="326"/>
                  <a:pt x="296" y="304"/>
                </a:cubicBezTo>
                <a:cubicBezTo>
                  <a:pt x="320" y="300"/>
                  <a:pt x="344" y="302"/>
                  <a:pt x="364" y="317"/>
                </a:cubicBezTo>
                <a:cubicBezTo>
                  <a:pt x="392" y="338"/>
                  <a:pt x="406" y="373"/>
                  <a:pt x="389" y="413"/>
                </a:cubicBezTo>
                <a:cubicBezTo>
                  <a:pt x="389" y="414"/>
                  <a:pt x="389" y="415"/>
                  <a:pt x="388" y="417"/>
                </a:cubicBezTo>
                <a:cubicBezTo>
                  <a:pt x="382" y="426"/>
                  <a:pt x="384" y="434"/>
                  <a:pt x="392" y="441"/>
                </a:cubicBezTo>
                <a:cubicBezTo>
                  <a:pt x="405" y="454"/>
                  <a:pt x="420" y="463"/>
                  <a:pt x="439" y="465"/>
                </a:cubicBezTo>
                <a:cubicBezTo>
                  <a:pt x="450" y="467"/>
                  <a:pt x="460" y="462"/>
                  <a:pt x="468" y="454"/>
                </a:cubicBezTo>
                <a:cubicBezTo>
                  <a:pt x="486" y="435"/>
                  <a:pt x="497" y="414"/>
                  <a:pt x="502" y="389"/>
                </a:cubicBezTo>
                <a:cubicBezTo>
                  <a:pt x="510" y="341"/>
                  <a:pt x="497" y="317"/>
                  <a:pt x="497" y="315"/>
                </a:cubicBezTo>
                <a:cubicBezTo>
                  <a:pt x="484" y="290"/>
                  <a:pt x="456" y="271"/>
                  <a:pt x="425" y="268"/>
                </a:cubicBezTo>
                <a:cubicBezTo>
                  <a:pt x="410" y="241"/>
                  <a:pt x="369" y="252"/>
                  <a:pt x="369" y="252"/>
                </a:cubicBezTo>
                <a:cubicBezTo>
                  <a:pt x="358" y="254"/>
                  <a:pt x="355" y="257"/>
                  <a:pt x="352" y="262"/>
                </a:cubicBezTo>
                <a:cubicBezTo>
                  <a:pt x="352" y="262"/>
                  <a:pt x="334" y="234"/>
                  <a:pt x="351" y="223"/>
                </a:cubicBezTo>
                <a:cubicBezTo>
                  <a:pt x="368" y="212"/>
                  <a:pt x="407" y="207"/>
                  <a:pt x="407" y="207"/>
                </a:cubicBezTo>
                <a:cubicBezTo>
                  <a:pt x="407" y="189"/>
                  <a:pt x="437" y="175"/>
                  <a:pt x="491" y="185"/>
                </a:cubicBezTo>
                <a:cubicBezTo>
                  <a:pt x="556" y="197"/>
                  <a:pt x="570" y="171"/>
                  <a:pt x="570" y="171"/>
                </a:cubicBezTo>
                <a:cubicBezTo>
                  <a:pt x="573" y="202"/>
                  <a:pt x="549" y="218"/>
                  <a:pt x="541" y="223"/>
                </a:cubicBezTo>
                <a:cubicBezTo>
                  <a:pt x="566" y="250"/>
                  <a:pt x="601" y="303"/>
                  <a:pt x="609" y="380"/>
                </a:cubicBezTo>
                <a:cubicBezTo>
                  <a:pt x="617" y="303"/>
                  <a:pt x="652" y="250"/>
                  <a:pt x="677" y="223"/>
                </a:cubicBezTo>
                <a:cubicBezTo>
                  <a:pt x="669" y="218"/>
                  <a:pt x="645" y="202"/>
                  <a:pt x="648" y="171"/>
                </a:cubicBezTo>
                <a:cubicBezTo>
                  <a:pt x="648" y="171"/>
                  <a:pt x="662" y="197"/>
                  <a:pt x="727" y="185"/>
                </a:cubicBezTo>
                <a:cubicBezTo>
                  <a:pt x="781" y="175"/>
                  <a:pt x="811" y="189"/>
                  <a:pt x="811" y="207"/>
                </a:cubicBezTo>
                <a:cubicBezTo>
                  <a:pt x="811" y="207"/>
                  <a:pt x="850" y="212"/>
                  <a:pt x="867" y="223"/>
                </a:cubicBezTo>
                <a:cubicBezTo>
                  <a:pt x="884" y="234"/>
                  <a:pt x="866" y="262"/>
                  <a:pt x="866" y="262"/>
                </a:cubicBezTo>
                <a:cubicBezTo>
                  <a:pt x="863" y="257"/>
                  <a:pt x="860" y="254"/>
                  <a:pt x="849" y="252"/>
                </a:cubicBezTo>
                <a:cubicBezTo>
                  <a:pt x="849" y="252"/>
                  <a:pt x="808" y="241"/>
                  <a:pt x="793" y="268"/>
                </a:cubicBezTo>
                <a:cubicBezTo>
                  <a:pt x="762" y="271"/>
                  <a:pt x="734" y="290"/>
                  <a:pt x="721" y="315"/>
                </a:cubicBezTo>
                <a:cubicBezTo>
                  <a:pt x="721" y="317"/>
                  <a:pt x="709" y="341"/>
                  <a:pt x="716" y="389"/>
                </a:cubicBezTo>
                <a:cubicBezTo>
                  <a:pt x="720" y="414"/>
                  <a:pt x="732" y="435"/>
                  <a:pt x="750" y="454"/>
                </a:cubicBezTo>
                <a:cubicBezTo>
                  <a:pt x="758" y="462"/>
                  <a:pt x="768" y="467"/>
                  <a:pt x="779" y="465"/>
                </a:cubicBezTo>
                <a:cubicBezTo>
                  <a:pt x="798" y="463"/>
                  <a:pt x="813" y="454"/>
                  <a:pt x="826" y="441"/>
                </a:cubicBezTo>
                <a:cubicBezTo>
                  <a:pt x="833" y="434"/>
                  <a:pt x="836" y="426"/>
                  <a:pt x="830" y="417"/>
                </a:cubicBezTo>
                <a:cubicBezTo>
                  <a:pt x="829" y="415"/>
                  <a:pt x="829" y="414"/>
                  <a:pt x="829" y="413"/>
                </a:cubicBezTo>
                <a:cubicBezTo>
                  <a:pt x="812" y="373"/>
                  <a:pt x="826" y="338"/>
                  <a:pt x="854" y="317"/>
                </a:cubicBezTo>
                <a:cubicBezTo>
                  <a:pt x="874" y="302"/>
                  <a:pt x="898" y="300"/>
                  <a:pt x="922" y="304"/>
                </a:cubicBezTo>
                <a:cubicBezTo>
                  <a:pt x="1080" y="326"/>
                  <a:pt x="1085" y="486"/>
                  <a:pt x="1085" y="535"/>
                </a:cubicBezTo>
                <a:cubicBezTo>
                  <a:pt x="1085" y="674"/>
                  <a:pt x="1087" y="773"/>
                  <a:pt x="1088" y="79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7924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2524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Line">
            <a:extLst>
              <a:ext uri="{FF2B5EF4-FFF2-40B4-BE49-F238E27FC236}">
                <a16:creationId xmlns:a16="http://schemas.microsoft.com/office/drawing/2014/main" id="{1CB045B0-C148-4BCB-A129-CADC19CDA1E7}"/>
              </a:ext>
            </a:extLst>
          </p:cNvPr>
          <p:cNvCxnSpPr/>
          <p:nvPr userDrawn="1"/>
        </p:nvCxnSpPr>
        <p:spPr>
          <a:xfrm>
            <a:off x="423864" y="866775"/>
            <a:ext cx="11325225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age_number"/>
          <p:cNvSpPr/>
          <p:nvPr userDrawn="1"/>
        </p:nvSpPr>
        <p:spPr>
          <a:xfrm>
            <a:off x="11014073" y="431801"/>
            <a:ext cx="744539" cy="32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AA99AE-6A35-4C1E-8082-A4A87B5CA521}" type="slidenum">
              <a:rPr lang="ru-RU" sz="1600" b="0" kern="1200" noProof="0" smtClean="0">
                <a:solidFill>
                  <a:schemeClr val="tx2"/>
                </a:solidFill>
                <a:latin typeface="CB_Stem" panose="020B0503020203020204" charset="-52"/>
                <a:ea typeface="+mn-ea"/>
                <a:cs typeface="CB_Stem" panose="020B0503020203020204" charset="-52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ru-RU" sz="1600" b="0" kern="1200" noProof="0" dirty="0">
              <a:solidFill>
                <a:schemeClr val="tx2"/>
              </a:solidFill>
              <a:latin typeface="CB_Stem" panose="020B0503020203020204" charset="-52"/>
              <a:ea typeface="+mn-ea"/>
              <a:cs typeface="CB_Stem" panose="020B0503020203020204" charset="-52"/>
            </a:endParaRPr>
          </a:p>
        </p:txBody>
      </p:sp>
      <p:sp>
        <p:nvSpPr>
          <p:cNvPr id="5" name="Logo_CB_RU"/>
          <p:cNvSpPr>
            <a:spLocks noChangeAspect="1" noEditPoints="1"/>
          </p:cNvSpPr>
          <p:nvPr userDrawn="1"/>
        </p:nvSpPr>
        <p:spPr bwMode="auto">
          <a:xfrm>
            <a:off x="426245" y="432000"/>
            <a:ext cx="1238400" cy="310461"/>
          </a:xfrm>
          <a:custGeom>
            <a:avLst/>
            <a:gdLst>
              <a:gd name="T0" fmla="*/ 623 w 4989"/>
              <a:gd name="T1" fmla="*/ 0 h 1247"/>
              <a:gd name="T2" fmla="*/ 960 w 4989"/>
              <a:gd name="T3" fmla="*/ 724 h 1247"/>
              <a:gd name="T4" fmla="*/ 742 w 4989"/>
              <a:gd name="T5" fmla="*/ 674 h 1247"/>
              <a:gd name="T6" fmla="*/ 940 w 4989"/>
              <a:gd name="T7" fmla="*/ 816 h 1247"/>
              <a:gd name="T8" fmla="*/ 959 w 4989"/>
              <a:gd name="T9" fmla="*/ 859 h 1247"/>
              <a:gd name="T10" fmla="*/ 868 w 4989"/>
              <a:gd name="T11" fmla="*/ 936 h 1247"/>
              <a:gd name="T12" fmla="*/ 789 w 4989"/>
              <a:gd name="T13" fmla="*/ 802 h 1247"/>
              <a:gd name="T14" fmla="*/ 703 w 4989"/>
              <a:gd name="T15" fmla="*/ 792 h 1247"/>
              <a:gd name="T16" fmla="*/ 725 w 4989"/>
              <a:gd name="T17" fmla="*/ 1053 h 1247"/>
              <a:gd name="T18" fmla="*/ 588 w 4989"/>
              <a:gd name="T19" fmla="*/ 1057 h 1247"/>
              <a:gd name="T20" fmla="*/ 479 w 4989"/>
              <a:gd name="T21" fmla="*/ 1037 h 1247"/>
              <a:gd name="T22" fmla="*/ 555 w 4989"/>
              <a:gd name="T23" fmla="*/ 775 h 1247"/>
              <a:gd name="T24" fmla="*/ 402 w 4989"/>
              <a:gd name="T25" fmla="*/ 845 h 1247"/>
              <a:gd name="T26" fmla="*/ 374 w 4989"/>
              <a:gd name="T27" fmla="*/ 912 h 1247"/>
              <a:gd name="T28" fmla="*/ 293 w 4989"/>
              <a:gd name="T29" fmla="*/ 836 h 1247"/>
              <a:gd name="T30" fmla="*/ 373 w 4989"/>
              <a:gd name="T31" fmla="*/ 831 h 1247"/>
              <a:gd name="T32" fmla="*/ 425 w 4989"/>
              <a:gd name="T33" fmla="*/ 639 h 1247"/>
              <a:gd name="T34" fmla="*/ 229 w 4989"/>
              <a:gd name="T35" fmla="*/ 807 h 1247"/>
              <a:gd name="T36" fmla="*/ 373 w 4989"/>
              <a:gd name="T37" fmla="*/ 325 h 1247"/>
              <a:gd name="T38" fmla="*/ 479 w 4989"/>
              <a:gd name="T39" fmla="*/ 465 h 1247"/>
              <a:gd name="T40" fmla="*/ 360 w 4989"/>
              <a:gd name="T41" fmla="*/ 269 h 1247"/>
              <a:gd name="T42" fmla="*/ 554 w 4989"/>
              <a:gd name="T43" fmla="*/ 228 h 1247"/>
              <a:gd name="T44" fmla="*/ 830 w 4989"/>
              <a:gd name="T45" fmla="*/ 213 h 1247"/>
              <a:gd name="T46" fmla="*/ 738 w 4989"/>
              <a:gd name="T47" fmla="*/ 323 h 1247"/>
              <a:gd name="T48" fmla="*/ 850 w 4989"/>
              <a:gd name="T49" fmla="*/ 427 h 1247"/>
              <a:gd name="T50" fmla="*/ 1114 w 4989"/>
              <a:gd name="T51" fmla="*/ 811 h 1247"/>
              <a:gd name="T52" fmla="*/ 1919 w 4989"/>
              <a:gd name="T53" fmla="*/ 573 h 1247"/>
              <a:gd name="T54" fmla="*/ 2053 w 4989"/>
              <a:gd name="T55" fmla="*/ 671 h 1247"/>
              <a:gd name="T56" fmla="*/ 2088 w 4989"/>
              <a:gd name="T57" fmla="*/ 828 h 1247"/>
              <a:gd name="T58" fmla="*/ 2085 w 4989"/>
              <a:gd name="T59" fmla="*/ 785 h 1247"/>
              <a:gd name="T60" fmla="*/ 2085 w 4989"/>
              <a:gd name="T61" fmla="*/ 785 h 1247"/>
              <a:gd name="T62" fmla="*/ 4418 w 4989"/>
              <a:gd name="T63" fmla="*/ 537 h 1247"/>
              <a:gd name="T64" fmla="*/ 4377 w 4989"/>
              <a:gd name="T65" fmla="*/ 847 h 1247"/>
              <a:gd name="T66" fmla="*/ 4611 w 4989"/>
              <a:gd name="T67" fmla="*/ 847 h 1247"/>
              <a:gd name="T68" fmla="*/ 1650 w 4989"/>
              <a:gd name="T69" fmla="*/ 593 h 1247"/>
              <a:gd name="T70" fmla="*/ 1820 w 4989"/>
              <a:gd name="T71" fmla="*/ 422 h 1247"/>
              <a:gd name="T72" fmla="*/ 1558 w 4989"/>
              <a:gd name="T73" fmla="*/ 849 h 1247"/>
              <a:gd name="T74" fmla="*/ 1671 w 4989"/>
              <a:gd name="T75" fmla="*/ 814 h 1247"/>
              <a:gd name="T76" fmla="*/ 3519 w 4989"/>
              <a:gd name="T77" fmla="*/ 531 h 1247"/>
              <a:gd name="T78" fmla="*/ 3513 w 4989"/>
              <a:gd name="T79" fmla="*/ 832 h 1247"/>
              <a:gd name="T80" fmla="*/ 4989 w 4989"/>
              <a:gd name="T81" fmla="*/ 537 h 1247"/>
              <a:gd name="T82" fmla="*/ 4767 w 4989"/>
              <a:gd name="T83" fmla="*/ 537 h 1247"/>
              <a:gd name="T84" fmla="*/ 4727 w 4989"/>
              <a:gd name="T85" fmla="*/ 847 h 1247"/>
              <a:gd name="T86" fmla="*/ 4961 w 4989"/>
              <a:gd name="T87" fmla="*/ 847 h 1247"/>
              <a:gd name="T88" fmla="*/ 3967 w 4989"/>
              <a:gd name="T89" fmla="*/ 604 h 1247"/>
              <a:gd name="T90" fmla="*/ 3875 w 4989"/>
              <a:gd name="T91" fmla="*/ 856 h 1247"/>
              <a:gd name="T92" fmla="*/ 3774 w 4989"/>
              <a:gd name="T93" fmla="*/ 692 h 1247"/>
              <a:gd name="T94" fmla="*/ 3069 w 4989"/>
              <a:gd name="T95" fmla="*/ 609 h 1247"/>
              <a:gd name="T96" fmla="*/ 3125 w 4989"/>
              <a:gd name="T97" fmla="*/ 643 h 1247"/>
              <a:gd name="T98" fmla="*/ 3125 w 4989"/>
              <a:gd name="T99" fmla="*/ 610 h 1247"/>
              <a:gd name="T100" fmla="*/ 4193 w 4989"/>
              <a:gd name="T101" fmla="*/ 555 h 1247"/>
              <a:gd name="T102" fmla="*/ 4027 w 4989"/>
              <a:gd name="T103" fmla="*/ 693 h 1247"/>
              <a:gd name="T104" fmla="*/ 4206 w 4989"/>
              <a:gd name="T105" fmla="*/ 832 h 1247"/>
              <a:gd name="T106" fmla="*/ 2780 w 4989"/>
              <a:gd name="T107" fmla="*/ 537 h 1247"/>
              <a:gd name="T108" fmla="*/ 2581 w 4989"/>
              <a:gd name="T109" fmla="*/ 537 h 1247"/>
              <a:gd name="T110" fmla="*/ 2636 w 4989"/>
              <a:gd name="T111" fmla="*/ 689 h 1247"/>
              <a:gd name="T112" fmla="*/ 2693 w 4989"/>
              <a:gd name="T113" fmla="*/ 669 h 1247"/>
              <a:gd name="T114" fmla="*/ 2364 w 4989"/>
              <a:gd name="T115" fmla="*/ 667 h 1247"/>
              <a:gd name="T116" fmla="*/ 2231 w 4989"/>
              <a:gd name="T117" fmla="*/ 693 h 1247"/>
              <a:gd name="T118" fmla="*/ 2363 w 4989"/>
              <a:gd name="T119" fmla="*/ 695 h 1247"/>
              <a:gd name="T120" fmla="*/ 2491 w 4989"/>
              <a:gd name="T121" fmla="*/ 693 h 1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989" h="1247">
                <a:moveTo>
                  <a:pt x="623" y="0"/>
                </a:moveTo>
                <a:cubicBezTo>
                  <a:pt x="279" y="0"/>
                  <a:pt x="0" y="279"/>
                  <a:pt x="0" y="624"/>
                </a:cubicBezTo>
                <a:cubicBezTo>
                  <a:pt x="0" y="968"/>
                  <a:pt x="279" y="1247"/>
                  <a:pt x="623" y="1247"/>
                </a:cubicBezTo>
                <a:cubicBezTo>
                  <a:pt x="968" y="1247"/>
                  <a:pt x="1247" y="968"/>
                  <a:pt x="1247" y="624"/>
                </a:cubicBezTo>
                <a:cubicBezTo>
                  <a:pt x="1247" y="279"/>
                  <a:pt x="968" y="0"/>
                  <a:pt x="623" y="0"/>
                </a:cubicBezTo>
                <a:close/>
                <a:moveTo>
                  <a:pt x="1114" y="811"/>
                </a:moveTo>
                <a:cubicBezTo>
                  <a:pt x="1115" y="841"/>
                  <a:pt x="1126" y="847"/>
                  <a:pt x="1132" y="852"/>
                </a:cubicBezTo>
                <a:cubicBezTo>
                  <a:pt x="1122" y="859"/>
                  <a:pt x="1038" y="833"/>
                  <a:pt x="1017" y="807"/>
                </a:cubicBezTo>
                <a:cubicBezTo>
                  <a:pt x="1016" y="806"/>
                  <a:pt x="1013" y="805"/>
                  <a:pt x="1011" y="804"/>
                </a:cubicBezTo>
                <a:cubicBezTo>
                  <a:pt x="961" y="793"/>
                  <a:pt x="961" y="740"/>
                  <a:pt x="960" y="724"/>
                </a:cubicBezTo>
                <a:cubicBezTo>
                  <a:pt x="918" y="724"/>
                  <a:pt x="902" y="679"/>
                  <a:pt x="897" y="667"/>
                </a:cubicBezTo>
                <a:cubicBezTo>
                  <a:pt x="894" y="656"/>
                  <a:pt x="891" y="644"/>
                  <a:pt x="890" y="634"/>
                </a:cubicBezTo>
                <a:cubicBezTo>
                  <a:pt x="890" y="656"/>
                  <a:pt x="857" y="675"/>
                  <a:pt x="821" y="639"/>
                </a:cubicBezTo>
                <a:cubicBezTo>
                  <a:pt x="821" y="676"/>
                  <a:pt x="778" y="670"/>
                  <a:pt x="756" y="648"/>
                </a:cubicBezTo>
                <a:cubicBezTo>
                  <a:pt x="754" y="655"/>
                  <a:pt x="742" y="674"/>
                  <a:pt x="742" y="674"/>
                </a:cubicBezTo>
                <a:cubicBezTo>
                  <a:pt x="767" y="679"/>
                  <a:pt x="778" y="684"/>
                  <a:pt x="790" y="694"/>
                </a:cubicBezTo>
                <a:cubicBezTo>
                  <a:pt x="818" y="719"/>
                  <a:pt x="821" y="759"/>
                  <a:pt x="821" y="780"/>
                </a:cubicBezTo>
                <a:cubicBezTo>
                  <a:pt x="821" y="780"/>
                  <a:pt x="859" y="817"/>
                  <a:pt x="874" y="831"/>
                </a:cubicBezTo>
                <a:cubicBezTo>
                  <a:pt x="878" y="835"/>
                  <a:pt x="883" y="838"/>
                  <a:pt x="888" y="842"/>
                </a:cubicBezTo>
                <a:cubicBezTo>
                  <a:pt x="927" y="799"/>
                  <a:pt x="940" y="816"/>
                  <a:pt x="940" y="816"/>
                </a:cubicBezTo>
                <a:cubicBezTo>
                  <a:pt x="969" y="804"/>
                  <a:pt x="984" y="825"/>
                  <a:pt x="978" y="835"/>
                </a:cubicBezTo>
                <a:cubicBezTo>
                  <a:pt x="971" y="828"/>
                  <a:pt x="961" y="830"/>
                  <a:pt x="954" y="836"/>
                </a:cubicBezTo>
                <a:cubicBezTo>
                  <a:pt x="954" y="836"/>
                  <a:pt x="954" y="836"/>
                  <a:pt x="954" y="836"/>
                </a:cubicBezTo>
                <a:cubicBezTo>
                  <a:pt x="993" y="842"/>
                  <a:pt x="984" y="871"/>
                  <a:pt x="973" y="877"/>
                </a:cubicBezTo>
                <a:cubicBezTo>
                  <a:pt x="973" y="868"/>
                  <a:pt x="971" y="859"/>
                  <a:pt x="959" y="859"/>
                </a:cubicBezTo>
                <a:cubicBezTo>
                  <a:pt x="959" y="871"/>
                  <a:pt x="951" y="873"/>
                  <a:pt x="943" y="874"/>
                </a:cubicBezTo>
                <a:cubicBezTo>
                  <a:pt x="923" y="874"/>
                  <a:pt x="891" y="875"/>
                  <a:pt x="881" y="885"/>
                </a:cubicBezTo>
                <a:cubicBezTo>
                  <a:pt x="876" y="890"/>
                  <a:pt x="878" y="906"/>
                  <a:pt x="872" y="912"/>
                </a:cubicBezTo>
                <a:cubicBezTo>
                  <a:pt x="867" y="916"/>
                  <a:pt x="862" y="916"/>
                  <a:pt x="859" y="916"/>
                </a:cubicBezTo>
                <a:cubicBezTo>
                  <a:pt x="858" y="922"/>
                  <a:pt x="860" y="928"/>
                  <a:pt x="868" y="936"/>
                </a:cubicBezTo>
                <a:cubicBezTo>
                  <a:pt x="840" y="939"/>
                  <a:pt x="819" y="914"/>
                  <a:pt x="832" y="901"/>
                </a:cubicBezTo>
                <a:cubicBezTo>
                  <a:pt x="838" y="895"/>
                  <a:pt x="858" y="877"/>
                  <a:pt x="859" y="869"/>
                </a:cubicBezTo>
                <a:cubicBezTo>
                  <a:pt x="860" y="860"/>
                  <a:pt x="851" y="850"/>
                  <a:pt x="845" y="845"/>
                </a:cubicBezTo>
                <a:cubicBezTo>
                  <a:pt x="831" y="833"/>
                  <a:pt x="817" y="822"/>
                  <a:pt x="802" y="811"/>
                </a:cubicBezTo>
                <a:cubicBezTo>
                  <a:pt x="798" y="808"/>
                  <a:pt x="793" y="805"/>
                  <a:pt x="789" y="802"/>
                </a:cubicBezTo>
                <a:cubicBezTo>
                  <a:pt x="785" y="800"/>
                  <a:pt x="779" y="799"/>
                  <a:pt x="774" y="800"/>
                </a:cubicBezTo>
                <a:cubicBezTo>
                  <a:pt x="764" y="804"/>
                  <a:pt x="764" y="804"/>
                  <a:pt x="761" y="802"/>
                </a:cubicBezTo>
                <a:cubicBezTo>
                  <a:pt x="750" y="795"/>
                  <a:pt x="731" y="779"/>
                  <a:pt x="692" y="775"/>
                </a:cubicBezTo>
                <a:cubicBezTo>
                  <a:pt x="694" y="776"/>
                  <a:pt x="696" y="778"/>
                  <a:pt x="698" y="780"/>
                </a:cubicBezTo>
                <a:cubicBezTo>
                  <a:pt x="700" y="783"/>
                  <a:pt x="701" y="787"/>
                  <a:pt x="703" y="792"/>
                </a:cubicBezTo>
                <a:cubicBezTo>
                  <a:pt x="706" y="797"/>
                  <a:pt x="708" y="803"/>
                  <a:pt x="710" y="808"/>
                </a:cubicBezTo>
                <a:cubicBezTo>
                  <a:pt x="736" y="869"/>
                  <a:pt x="761" y="929"/>
                  <a:pt x="787" y="990"/>
                </a:cubicBezTo>
                <a:cubicBezTo>
                  <a:pt x="796" y="1010"/>
                  <a:pt x="788" y="1027"/>
                  <a:pt x="767" y="1037"/>
                </a:cubicBezTo>
                <a:cubicBezTo>
                  <a:pt x="752" y="1044"/>
                  <a:pt x="735" y="1040"/>
                  <a:pt x="725" y="1026"/>
                </a:cubicBezTo>
                <a:cubicBezTo>
                  <a:pt x="728" y="1036"/>
                  <a:pt x="729" y="1044"/>
                  <a:pt x="725" y="1053"/>
                </a:cubicBezTo>
                <a:cubicBezTo>
                  <a:pt x="721" y="1061"/>
                  <a:pt x="714" y="1067"/>
                  <a:pt x="706" y="1071"/>
                </a:cubicBezTo>
                <a:cubicBezTo>
                  <a:pt x="698" y="1074"/>
                  <a:pt x="688" y="1076"/>
                  <a:pt x="679" y="1074"/>
                </a:cubicBezTo>
                <a:cubicBezTo>
                  <a:pt x="670" y="1072"/>
                  <a:pt x="663" y="1066"/>
                  <a:pt x="659" y="1057"/>
                </a:cubicBezTo>
                <a:cubicBezTo>
                  <a:pt x="658" y="1077"/>
                  <a:pt x="645" y="1091"/>
                  <a:pt x="623" y="1091"/>
                </a:cubicBezTo>
                <a:cubicBezTo>
                  <a:pt x="602" y="1091"/>
                  <a:pt x="589" y="1077"/>
                  <a:pt x="588" y="1057"/>
                </a:cubicBezTo>
                <a:cubicBezTo>
                  <a:pt x="583" y="1066"/>
                  <a:pt x="577" y="1072"/>
                  <a:pt x="568" y="1074"/>
                </a:cubicBezTo>
                <a:cubicBezTo>
                  <a:pt x="559" y="1076"/>
                  <a:pt x="549" y="1074"/>
                  <a:pt x="541" y="1071"/>
                </a:cubicBezTo>
                <a:cubicBezTo>
                  <a:pt x="532" y="1067"/>
                  <a:pt x="526" y="1061"/>
                  <a:pt x="522" y="1053"/>
                </a:cubicBezTo>
                <a:cubicBezTo>
                  <a:pt x="518" y="1044"/>
                  <a:pt x="519" y="1036"/>
                  <a:pt x="522" y="1026"/>
                </a:cubicBezTo>
                <a:cubicBezTo>
                  <a:pt x="512" y="1040"/>
                  <a:pt x="494" y="1044"/>
                  <a:pt x="479" y="1037"/>
                </a:cubicBezTo>
                <a:cubicBezTo>
                  <a:pt x="459" y="1027"/>
                  <a:pt x="451" y="1010"/>
                  <a:pt x="460" y="990"/>
                </a:cubicBezTo>
                <a:cubicBezTo>
                  <a:pt x="485" y="929"/>
                  <a:pt x="511" y="869"/>
                  <a:pt x="536" y="808"/>
                </a:cubicBezTo>
                <a:cubicBezTo>
                  <a:pt x="539" y="803"/>
                  <a:pt x="541" y="797"/>
                  <a:pt x="543" y="792"/>
                </a:cubicBezTo>
                <a:cubicBezTo>
                  <a:pt x="546" y="787"/>
                  <a:pt x="547" y="783"/>
                  <a:pt x="549" y="780"/>
                </a:cubicBezTo>
                <a:cubicBezTo>
                  <a:pt x="551" y="778"/>
                  <a:pt x="552" y="776"/>
                  <a:pt x="555" y="775"/>
                </a:cubicBezTo>
                <a:cubicBezTo>
                  <a:pt x="515" y="779"/>
                  <a:pt x="496" y="795"/>
                  <a:pt x="486" y="802"/>
                </a:cubicBezTo>
                <a:cubicBezTo>
                  <a:pt x="483" y="804"/>
                  <a:pt x="483" y="804"/>
                  <a:pt x="472" y="800"/>
                </a:cubicBezTo>
                <a:cubicBezTo>
                  <a:pt x="467" y="799"/>
                  <a:pt x="462" y="800"/>
                  <a:pt x="458" y="802"/>
                </a:cubicBezTo>
                <a:cubicBezTo>
                  <a:pt x="453" y="805"/>
                  <a:pt x="448" y="808"/>
                  <a:pt x="444" y="811"/>
                </a:cubicBezTo>
                <a:cubicBezTo>
                  <a:pt x="430" y="822"/>
                  <a:pt x="415" y="833"/>
                  <a:pt x="402" y="845"/>
                </a:cubicBezTo>
                <a:cubicBezTo>
                  <a:pt x="396" y="850"/>
                  <a:pt x="387" y="860"/>
                  <a:pt x="388" y="869"/>
                </a:cubicBezTo>
                <a:cubicBezTo>
                  <a:pt x="389" y="877"/>
                  <a:pt x="408" y="895"/>
                  <a:pt x="414" y="901"/>
                </a:cubicBezTo>
                <a:cubicBezTo>
                  <a:pt x="428" y="914"/>
                  <a:pt x="407" y="939"/>
                  <a:pt x="379" y="936"/>
                </a:cubicBezTo>
                <a:cubicBezTo>
                  <a:pt x="387" y="928"/>
                  <a:pt x="388" y="922"/>
                  <a:pt x="387" y="916"/>
                </a:cubicBezTo>
                <a:cubicBezTo>
                  <a:pt x="385" y="916"/>
                  <a:pt x="379" y="916"/>
                  <a:pt x="374" y="912"/>
                </a:cubicBezTo>
                <a:cubicBezTo>
                  <a:pt x="368" y="906"/>
                  <a:pt x="371" y="890"/>
                  <a:pt x="365" y="885"/>
                </a:cubicBezTo>
                <a:cubicBezTo>
                  <a:pt x="356" y="875"/>
                  <a:pt x="323" y="874"/>
                  <a:pt x="304" y="874"/>
                </a:cubicBezTo>
                <a:cubicBezTo>
                  <a:pt x="296" y="873"/>
                  <a:pt x="288" y="871"/>
                  <a:pt x="288" y="859"/>
                </a:cubicBezTo>
                <a:cubicBezTo>
                  <a:pt x="276" y="859"/>
                  <a:pt x="273" y="868"/>
                  <a:pt x="273" y="877"/>
                </a:cubicBezTo>
                <a:cubicBezTo>
                  <a:pt x="263" y="871"/>
                  <a:pt x="254" y="842"/>
                  <a:pt x="293" y="836"/>
                </a:cubicBezTo>
                <a:cubicBezTo>
                  <a:pt x="293" y="836"/>
                  <a:pt x="293" y="836"/>
                  <a:pt x="293" y="836"/>
                </a:cubicBezTo>
                <a:cubicBezTo>
                  <a:pt x="286" y="830"/>
                  <a:pt x="275" y="828"/>
                  <a:pt x="269" y="835"/>
                </a:cubicBezTo>
                <a:cubicBezTo>
                  <a:pt x="262" y="825"/>
                  <a:pt x="278" y="804"/>
                  <a:pt x="307" y="816"/>
                </a:cubicBezTo>
                <a:cubicBezTo>
                  <a:pt x="307" y="816"/>
                  <a:pt x="320" y="799"/>
                  <a:pt x="359" y="842"/>
                </a:cubicBezTo>
                <a:cubicBezTo>
                  <a:pt x="364" y="838"/>
                  <a:pt x="368" y="835"/>
                  <a:pt x="373" y="831"/>
                </a:cubicBezTo>
                <a:cubicBezTo>
                  <a:pt x="388" y="817"/>
                  <a:pt x="426" y="780"/>
                  <a:pt x="426" y="780"/>
                </a:cubicBezTo>
                <a:cubicBezTo>
                  <a:pt x="426" y="759"/>
                  <a:pt x="429" y="719"/>
                  <a:pt x="457" y="694"/>
                </a:cubicBezTo>
                <a:cubicBezTo>
                  <a:pt x="468" y="684"/>
                  <a:pt x="480" y="679"/>
                  <a:pt x="504" y="674"/>
                </a:cubicBezTo>
                <a:cubicBezTo>
                  <a:pt x="504" y="674"/>
                  <a:pt x="492" y="655"/>
                  <a:pt x="490" y="648"/>
                </a:cubicBezTo>
                <a:cubicBezTo>
                  <a:pt x="469" y="670"/>
                  <a:pt x="425" y="676"/>
                  <a:pt x="425" y="639"/>
                </a:cubicBezTo>
                <a:cubicBezTo>
                  <a:pt x="390" y="675"/>
                  <a:pt x="357" y="656"/>
                  <a:pt x="357" y="634"/>
                </a:cubicBezTo>
                <a:cubicBezTo>
                  <a:pt x="356" y="644"/>
                  <a:pt x="353" y="656"/>
                  <a:pt x="349" y="667"/>
                </a:cubicBezTo>
                <a:cubicBezTo>
                  <a:pt x="345" y="679"/>
                  <a:pt x="329" y="724"/>
                  <a:pt x="287" y="724"/>
                </a:cubicBezTo>
                <a:cubicBezTo>
                  <a:pt x="286" y="740"/>
                  <a:pt x="286" y="793"/>
                  <a:pt x="235" y="804"/>
                </a:cubicBezTo>
                <a:cubicBezTo>
                  <a:pt x="233" y="805"/>
                  <a:pt x="231" y="806"/>
                  <a:pt x="229" y="807"/>
                </a:cubicBezTo>
                <a:cubicBezTo>
                  <a:pt x="209" y="833"/>
                  <a:pt x="125" y="859"/>
                  <a:pt x="115" y="852"/>
                </a:cubicBezTo>
                <a:cubicBezTo>
                  <a:pt x="121" y="847"/>
                  <a:pt x="131" y="841"/>
                  <a:pt x="133" y="811"/>
                </a:cubicBezTo>
                <a:cubicBezTo>
                  <a:pt x="134" y="792"/>
                  <a:pt x="136" y="691"/>
                  <a:pt x="136" y="548"/>
                </a:cubicBezTo>
                <a:cubicBezTo>
                  <a:pt x="136" y="498"/>
                  <a:pt x="142" y="334"/>
                  <a:pt x="303" y="311"/>
                </a:cubicBezTo>
                <a:cubicBezTo>
                  <a:pt x="328" y="308"/>
                  <a:pt x="352" y="310"/>
                  <a:pt x="373" y="325"/>
                </a:cubicBezTo>
                <a:cubicBezTo>
                  <a:pt x="401" y="346"/>
                  <a:pt x="415" y="382"/>
                  <a:pt x="399" y="423"/>
                </a:cubicBezTo>
                <a:cubicBezTo>
                  <a:pt x="398" y="424"/>
                  <a:pt x="398" y="426"/>
                  <a:pt x="397" y="427"/>
                </a:cubicBezTo>
                <a:cubicBezTo>
                  <a:pt x="391" y="437"/>
                  <a:pt x="393" y="445"/>
                  <a:pt x="401" y="452"/>
                </a:cubicBezTo>
                <a:cubicBezTo>
                  <a:pt x="414" y="466"/>
                  <a:pt x="430" y="475"/>
                  <a:pt x="449" y="477"/>
                </a:cubicBezTo>
                <a:cubicBezTo>
                  <a:pt x="461" y="478"/>
                  <a:pt x="471" y="473"/>
                  <a:pt x="479" y="465"/>
                </a:cubicBezTo>
                <a:cubicBezTo>
                  <a:pt x="497" y="446"/>
                  <a:pt x="509" y="424"/>
                  <a:pt x="514" y="398"/>
                </a:cubicBezTo>
                <a:cubicBezTo>
                  <a:pt x="522" y="349"/>
                  <a:pt x="509" y="325"/>
                  <a:pt x="508" y="323"/>
                </a:cubicBezTo>
                <a:cubicBezTo>
                  <a:pt x="495" y="297"/>
                  <a:pt x="467" y="278"/>
                  <a:pt x="435" y="275"/>
                </a:cubicBezTo>
                <a:cubicBezTo>
                  <a:pt x="420" y="247"/>
                  <a:pt x="377" y="258"/>
                  <a:pt x="377" y="258"/>
                </a:cubicBezTo>
                <a:cubicBezTo>
                  <a:pt x="367" y="260"/>
                  <a:pt x="363" y="263"/>
                  <a:pt x="360" y="269"/>
                </a:cubicBezTo>
                <a:cubicBezTo>
                  <a:pt x="360" y="269"/>
                  <a:pt x="342" y="240"/>
                  <a:pt x="359" y="229"/>
                </a:cubicBezTo>
                <a:cubicBezTo>
                  <a:pt x="377" y="217"/>
                  <a:pt x="416" y="213"/>
                  <a:pt x="416" y="213"/>
                </a:cubicBezTo>
                <a:cubicBezTo>
                  <a:pt x="416" y="194"/>
                  <a:pt x="447" y="180"/>
                  <a:pt x="502" y="190"/>
                </a:cubicBezTo>
                <a:cubicBezTo>
                  <a:pt x="569" y="202"/>
                  <a:pt x="584" y="175"/>
                  <a:pt x="584" y="175"/>
                </a:cubicBezTo>
                <a:cubicBezTo>
                  <a:pt x="586" y="207"/>
                  <a:pt x="562" y="224"/>
                  <a:pt x="554" y="228"/>
                </a:cubicBezTo>
                <a:cubicBezTo>
                  <a:pt x="579" y="256"/>
                  <a:pt x="615" y="311"/>
                  <a:pt x="623" y="389"/>
                </a:cubicBezTo>
                <a:cubicBezTo>
                  <a:pt x="632" y="311"/>
                  <a:pt x="667" y="256"/>
                  <a:pt x="693" y="228"/>
                </a:cubicBezTo>
                <a:cubicBezTo>
                  <a:pt x="685" y="224"/>
                  <a:pt x="660" y="207"/>
                  <a:pt x="663" y="175"/>
                </a:cubicBezTo>
                <a:cubicBezTo>
                  <a:pt x="663" y="175"/>
                  <a:pt x="678" y="202"/>
                  <a:pt x="744" y="190"/>
                </a:cubicBezTo>
                <a:cubicBezTo>
                  <a:pt x="800" y="180"/>
                  <a:pt x="830" y="194"/>
                  <a:pt x="830" y="213"/>
                </a:cubicBezTo>
                <a:cubicBezTo>
                  <a:pt x="830" y="213"/>
                  <a:pt x="870" y="217"/>
                  <a:pt x="887" y="229"/>
                </a:cubicBezTo>
                <a:cubicBezTo>
                  <a:pt x="905" y="240"/>
                  <a:pt x="886" y="269"/>
                  <a:pt x="886" y="269"/>
                </a:cubicBezTo>
                <a:cubicBezTo>
                  <a:pt x="884" y="263"/>
                  <a:pt x="880" y="260"/>
                  <a:pt x="869" y="258"/>
                </a:cubicBezTo>
                <a:cubicBezTo>
                  <a:pt x="869" y="258"/>
                  <a:pt x="827" y="247"/>
                  <a:pt x="812" y="275"/>
                </a:cubicBezTo>
                <a:cubicBezTo>
                  <a:pt x="779" y="278"/>
                  <a:pt x="752" y="297"/>
                  <a:pt x="738" y="323"/>
                </a:cubicBezTo>
                <a:cubicBezTo>
                  <a:pt x="738" y="325"/>
                  <a:pt x="725" y="349"/>
                  <a:pt x="733" y="398"/>
                </a:cubicBezTo>
                <a:cubicBezTo>
                  <a:pt x="737" y="424"/>
                  <a:pt x="750" y="446"/>
                  <a:pt x="768" y="465"/>
                </a:cubicBezTo>
                <a:cubicBezTo>
                  <a:pt x="776" y="473"/>
                  <a:pt x="786" y="478"/>
                  <a:pt x="798" y="477"/>
                </a:cubicBezTo>
                <a:cubicBezTo>
                  <a:pt x="817" y="475"/>
                  <a:pt x="832" y="466"/>
                  <a:pt x="846" y="452"/>
                </a:cubicBezTo>
                <a:cubicBezTo>
                  <a:pt x="853" y="445"/>
                  <a:pt x="856" y="437"/>
                  <a:pt x="850" y="427"/>
                </a:cubicBezTo>
                <a:cubicBezTo>
                  <a:pt x="849" y="426"/>
                  <a:pt x="849" y="424"/>
                  <a:pt x="848" y="423"/>
                </a:cubicBezTo>
                <a:cubicBezTo>
                  <a:pt x="831" y="382"/>
                  <a:pt x="845" y="346"/>
                  <a:pt x="874" y="325"/>
                </a:cubicBezTo>
                <a:cubicBezTo>
                  <a:pt x="895" y="310"/>
                  <a:pt x="919" y="308"/>
                  <a:pt x="943" y="311"/>
                </a:cubicBezTo>
                <a:cubicBezTo>
                  <a:pt x="1105" y="334"/>
                  <a:pt x="1110" y="498"/>
                  <a:pt x="1110" y="548"/>
                </a:cubicBezTo>
                <a:cubicBezTo>
                  <a:pt x="1110" y="691"/>
                  <a:pt x="1113" y="792"/>
                  <a:pt x="1114" y="811"/>
                </a:cubicBezTo>
                <a:close/>
                <a:moveTo>
                  <a:pt x="2154" y="832"/>
                </a:moveTo>
                <a:cubicBezTo>
                  <a:pt x="2141" y="832"/>
                  <a:pt x="2135" y="824"/>
                  <a:pt x="2135" y="793"/>
                </a:cubicBezTo>
                <a:cubicBezTo>
                  <a:pt x="2135" y="640"/>
                  <a:pt x="2135" y="640"/>
                  <a:pt x="2135" y="640"/>
                </a:cubicBezTo>
                <a:cubicBezTo>
                  <a:pt x="2135" y="563"/>
                  <a:pt x="2090" y="531"/>
                  <a:pt x="2025" y="531"/>
                </a:cubicBezTo>
                <a:cubicBezTo>
                  <a:pt x="1988" y="531"/>
                  <a:pt x="1943" y="543"/>
                  <a:pt x="1919" y="573"/>
                </a:cubicBezTo>
                <a:cubicBezTo>
                  <a:pt x="1919" y="611"/>
                  <a:pt x="1919" y="611"/>
                  <a:pt x="1919" y="611"/>
                </a:cubicBezTo>
                <a:cubicBezTo>
                  <a:pt x="1927" y="611"/>
                  <a:pt x="1927" y="611"/>
                  <a:pt x="1927" y="611"/>
                </a:cubicBezTo>
                <a:cubicBezTo>
                  <a:pt x="1946" y="571"/>
                  <a:pt x="1974" y="561"/>
                  <a:pt x="2010" y="561"/>
                </a:cubicBezTo>
                <a:cubicBezTo>
                  <a:pt x="2057" y="561"/>
                  <a:pt x="2085" y="578"/>
                  <a:pt x="2085" y="645"/>
                </a:cubicBezTo>
                <a:cubicBezTo>
                  <a:pt x="2085" y="661"/>
                  <a:pt x="2074" y="667"/>
                  <a:pt x="2053" y="671"/>
                </a:cubicBezTo>
                <a:cubicBezTo>
                  <a:pt x="1990" y="682"/>
                  <a:pt x="1990" y="682"/>
                  <a:pt x="1990" y="682"/>
                </a:cubicBezTo>
                <a:cubicBezTo>
                  <a:pt x="1933" y="693"/>
                  <a:pt x="1892" y="719"/>
                  <a:pt x="1892" y="774"/>
                </a:cubicBezTo>
                <a:cubicBezTo>
                  <a:pt x="1892" y="826"/>
                  <a:pt x="1928" y="856"/>
                  <a:pt x="1985" y="856"/>
                </a:cubicBezTo>
                <a:cubicBezTo>
                  <a:pt x="2015" y="856"/>
                  <a:pt x="2051" y="841"/>
                  <a:pt x="2085" y="815"/>
                </a:cubicBezTo>
                <a:cubicBezTo>
                  <a:pt x="2088" y="828"/>
                  <a:pt x="2088" y="828"/>
                  <a:pt x="2088" y="828"/>
                </a:cubicBezTo>
                <a:cubicBezTo>
                  <a:pt x="2093" y="846"/>
                  <a:pt x="2106" y="856"/>
                  <a:pt x="2126" y="856"/>
                </a:cubicBezTo>
                <a:cubicBezTo>
                  <a:pt x="2135" y="856"/>
                  <a:pt x="2153" y="854"/>
                  <a:pt x="2173" y="844"/>
                </a:cubicBezTo>
                <a:cubicBezTo>
                  <a:pt x="2169" y="829"/>
                  <a:pt x="2169" y="829"/>
                  <a:pt x="2169" y="829"/>
                </a:cubicBezTo>
                <a:cubicBezTo>
                  <a:pt x="2165" y="830"/>
                  <a:pt x="2159" y="832"/>
                  <a:pt x="2154" y="832"/>
                </a:cubicBezTo>
                <a:close/>
                <a:moveTo>
                  <a:pt x="2085" y="785"/>
                </a:moveTo>
                <a:cubicBezTo>
                  <a:pt x="2060" y="811"/>
                  <a:pt x="2035" y="820"/>
                  <a:pt x="2010" y="820"/>
                </a:cubicBezTo>
                <a:cubicBezTo>
                  <a:pt x="1970" y="820"/>
                  <a:pt x="1951" y="801"/>
                  <a:pt x="1951" y="765"/>
                </a:cubicBezTo>
                <a:cubicBezTo>
                  <a:pt x="1951" y="718"/>
                  <a:pt x="2000" y="703"/>
                  <a:pt x="2044" y="696"/>
                </a:cubicBezTo>
                <a:cubicBezTo>
                  <a:pt x="2085" y="690"/>
                  <a:pt x="2085" y="690"/>
                  <a:pt x="2085" y="690"/>
                </a:cubicBezTo>
                <a:lnTo>
                  <a:pt x="2085" y="785"/>
                </a:lnTo>
                <a:close/>
                <a:moveTo>
                  <a:pt x="4616" y="538"/>
                </a:moveTo>
                <a:cubicBezTo>
                  <a:pt x="4609" y="538"/>
                  <a:pt x="4604" y="538"/>
                  <a:pt x="4598" y="537"/>
                </a:cubicBezTo>
                <a:cubicBezTo>
                  <a:pt x="4569" y="577"/>
                  <a:pt x="4448" y="731"/>
                  <a:pt x="4414" y="772"/>
                </a:cubicBezTo>
                <a:cubicBezTo>
                  <a:pt x="4413" y="755"/>
                  <a:pt x="4412" y="719"/>
                  <a:pt x="4412" y="693"/>
                </a:cubicBezTo>
                <a:cubicBezTo>
                  <a:pt x="4412" y="661"/>
                  <a:pt x="4413" y="583"/>
                  <a:pt x="4418" y="537"/>
                </a:cubicBezTo>
                <a:cubicBezTo>
                  <a:pt x="4409" y="537"/>
                  <a:pt x="4396" y="538"/>
                  <a:pt x="4389" y="538"/>
                </a:cubicBezTo>
                <a:cubicBezTo>
                  <a:pt x="4381" y="538"/>
                  <a:pt x="4368" y="537"/>
                  <a:pt x="4357" y="537"/>
                </a:cubicBezTo>
                <a:cubicBezTo>
                  <a:pt x="4362" y="583"/>
                  <a:pt x="4363" y="661"/>
                  <a:pt x="4363" y="693"/>
                </a:cubicBezTo>
                <a:cubicBezTo>
                  <a:pt x="4363" y="719"/>
                  <a:pt x="4362" y="802"/>
                  <a:pt x="4357" y="849"/>
                </a:cubicBezTo>
                <a:cubicBezTo>
                  <a:pt x="4362" y="848"/>
                  <a:pt x="4374" y="847"/>
                  <a:pt x="4377" y="847"/>
                </a:cubicBezTo>
                <a:cubicBezTo>
                  <a:pt x="4384" y="847"/>
                  <a:pt x="4390" y="848"/>
                  <a:pt x="4395" y="849"/>
                </a:cubicBezTo>
                <a:cubicBezTo>
                  <a:pt x="4430" y="796"/>
                  <a:pt x="4541" y="651"/>
                  <a:pt x="4583" y="608"/>
                </a:cubicBezTo>
                <a:cubicBezTo>
                  <a:pt x="4584" y="621"/>
                  <a:pt x="4585" y="661"/>
                  <a:pt x="4585" y="693"/>
                </a:cubicBezTo>
                <a:cubicBezTo>
                  <a:pt x="4585" y="719"/>
                  <a:pt x="4584" y="802"/>
                  <a:pt x="4579" y="849"/>
                </a:cubicBezTo>
                <a:cubicBezTo>
                  <a:pt x="4588" y="848"/>
                  <a:pt x="4601" y="847"/>
                  <a:pt x="4611" y="847"/>
                </a:cubicBezTo>
                <a:cubicBezTo>
                  <a:pt x="4620" y="847"/>
                  <a:pt x="4630" y="848"/>
                  <a:pt x="4640" y="849"/>
                </a:cubicBezTo>
                <a:cubicBezTo>
                  <a:pt x="4635" y="802"/>
                  <a:pt x="4634" y="719"/>
                  <a:pt x="4634" y="693"/>
                </a:cubicBezTo>
                <a:cubicBezTo>
                  <a:pt x="4634" y="661"/>
                  <a:pt x="4635" y="583"/>
                  <a:pt x="4640" y="537"/>
                </a:cubicBezTo>
                <a:cubicBezTo>
                  <a:pt x="4633" y="537"/>
                  <a:pt x="4620" y="538"/>
                  <a:pt x="4616" y="538"/>
                </a:cubicBezTo>
                <a:close/>
                <a:moveTo>
                  <a:pt x="1650" y="593"/>
                </a:moveTo>
                <a:cubicBezTo>
                  <a:pt x="1618" y="593"/>
                  <a:pt x="1618" y="593"/>
                  <a:pt x="1618" y="593"/>
                </a:cubicBezTo>
                <a:cubicBezTo>
                  <a:pt x="1618" y="438"/>
                  <a:pt x="1618" y="438"/>
                  <a:pt x="1618" y="438"/>
                </a:cubicBezTo>
                <a:cubicBezTo>
                  <a:pt x="1646" y="436"/>
                  <a:pt x="1696" y="435"/>
                  <a:pt x="1708" y="435"/>
                </a:cubicBezTo>
                <a:cubicBezTo>
                  <a:pt x="1727" y="435"/>
                  <a:pt x="1786" y="438"/>
                  <a:pt x="1822" y="443"/>
                </a:cubicBezTo>
                <a:cubicBezTo>
                  <a:pt x="1821" y="437"/>
                  <a:pt x="1820" y="427"/>
                  <a:pt x="1820" y="422"/>
                </a:cubicBezTo>
                <a:cubicBezTo>
                  <a:pt x="1820" y="419"/>
                  <a:pt x="1821" y="408"/>
                  <a:pt x="1822" y="400"/>
                </a:cubicBezTo>
                <a:cubicBezTo>
                  <a:pt x="1782" y="403"/>
                  <a:pt x="1712" y="406"/>
                  <a:pt x="1677" y="406"/>
                </a:cubicBezTo>
                <a:cubicBezTo>
                  <a:pt x="1663" y="406"/>
                  <a:pt x="1597" y="402"/>
                  <a:pt x="1558" y="400"/>
                </a:cubicBezTo>
                <a:cubicBezTo>
                  <a:pt x="1562" y="434"/>
                  <a:pt x="1563" y="540"/>
                  <a:pt x="1563" y="609"/>
                </a:cubicBezTo>
                <a:cubicBezTo>
                  <a:pt x="1563" y="687"/>
                  <a:pt x="1562" y="781"/>
                  <a:pt x="1558" y="849"/>
                </a:cubicBezTo>
                <a:cubicBezTo>
                  <a:pt x="1568" y="848"/>
                  <a:pt x="1582" y="847"/>
                  <a:pt x="1594" y="847"/>
                </a:cubicBezTo>
                <a:cubicBezTo>
                  <a:pt x="1620" y="847"/>
                  <a:pt x="1662" y="849"/>
                  <a:pt x="1673" y="849"/>
                </a:cubicBezTo>
                <a:cubicBezTo>
                  <a:pt x="1773" y="849"/>
                  <a:pt x="1849" y="808"/>
                  <a:pt x="1849" y="717"/>
                </a:cubicBezTo>
                <a:cubicBezTo>
                  <a:pt x="1849" y="606"/>
                  <a:pt x="1714" y="593"/>
                  <a:pt x="1650" y="593"/>
                </a:cubicBezTo>
                <a:close/>
                <a:moveTo>
                  <a:pt x="1671" y="814"/>
                </a:moveTo>
                <a:cubicBezTo>
                  <a:pt x="1653" y="814"/>
                  <a:pt x="1634" y="814"/>
                  <a:pt x="1618" y="813"/>
                </a:cubicBezTo>
                <a:cubicBezTo>
                  <a:pt x="1618" y="626"/>
                  <a:pt x="1618" y="626"/>
                  <a:pt x="1618" y="626"/>
                </a:cubicBezTo>
                <a:cubicBezTo>
                  <a:pt x="1736" y="626"/>
                  <a:pt x="1786" y="648"/>
                  <a:pt x="1786" y="717"/>
                </a:cubicBezTo>
                <a:cubicBezTo>
                  <a:pt x="1786" y="780"/>
                  <a:pt x="1744" y="814"/>
                  <a:pt x="1671" y="814"/>
                </a:cubicBezTo>
                <a:close/>
                <a:moveTo>
                  <a:pt x="3519" y="531"/>
                </a:moveTo>
                <a:cubicBezTo>
                  <a:pt x="3425" y="531"/>
                  <a:pt x="3360" y="597"/>
                  <a:pt x="3360" y="700"/>
                </a:cubicBezTo>
                <a:cubicBezTo>
                  <a:pt x="3360" y="786"/>
                  <a:pt x="3419" y="856"/>
                  <a:pt x="3514" y="856"/>
                </a:cubicBezTo>
                <a:cubicBezTo>
                  <a:pt x="3611" y="856"/>
                  <a:pt x="3672" y="785"/>
                  <a:pt x="3672" y="691"/>
                </a:cubicBezTo>
                <a:cubicBezTo>
                  <a:pt x="3672" y="598"/>
                  <a:pt x="3613" y="531"/>
                  <a:pt x="3519" y="531"/>
                </a:cubicBezTo>
                <a:close/>
                <a:moveTo>
                  <a:pt x="3513" y="832"/>
                </a:moveTo>
                <a:cubicBezTo>
                  <a:pt x="3447" y="832"/>
                  <a:pt x="3418" y="767"/>
                  <a:pt x="3418" y="698"/>
                </a:cubicBezTo>
                <a:cubicBezTo>
                  <a:pt x="3418" y="624"/>
                  <a:pt x="3451" y="555"/>
                  <a:pt x="3518" y="555"/>
                </a:cubicBezTo>
                <a:cubicBezTo>
                  <a:pt x="3587" y="555"/>
                  <a:pt x="3613" y="622"/>
                  <a:pt x="3613" y="688"/>
                </a:cubicBezTo>
                <a:cubicBezTo>
                  <a:pt x="3613" y="771"/>
                  <a:pt x="3576" y="832"/>
                  <a:pt x="3513" y="832"/>
                </a:cubicBezTo>
                <a:close/>
                <a:moveTo>
                  <a:pt x="4989" y="537"/>
                </a:moveTo>
                <a:cubicBezTo>
                  <a:pt x="4982" y="537"/>
                  <a:pt x="4969" y="538"/>
                  <a:pt x="4965" y="538"/>
                </a:cubicBezTo>
                <a:cubicBezTo>
                  <a:pt x="4958" y="538"/>
                  <a:pt x="4954" y="538"/>
                  <a:pt x="4947" y="537"/>
                </a:cubicBezTo>
                <a:cubicBezTo>
                  <a:pt x="4918" y="577"/>
                  <a:pt x="4797" y="731"/>
                  <a:pt x="4763" y="772"/>
                </a:cubicBezTo>
                <a:cubicBezTo>
                  <a:pt x="4762" y="755"/>
                  <a:pt x="4762" y="719"/>
                  <a:pt x="4762" y="693"/>
                </a:cubicBezTo>
                <a:cubicBezTo>
                  <a:pt x="4762" y="661"/>
                  <a:pt x="4762" y="583"/>
                  <a:pt x="4767" y="537"/>
                </a:cubicBezTo>
                <a:cubicBezTo>
                  <a:pt x="4758" y="537"/>
                  <a:pt x="4745" y="538"/>
                  <a:pt x="4738" y="538"/>
                </a:cubicBezTo>
                <a:cubicBezTo>
                  <a:pt x="4731" y="538"/>
                  <a:pt x="4717" y="537"/>
                  <a:pt x="4707" y="537"/>
                </a:cubicBezTo>
                <a:cubicBezTo>
                  <a:pt x="4712" y="583"/>
                  <a:pt x="4713" y="661"/>
                  <a:pt x="4713" y="693"/>
                </a:cubicBezTo>
                <a:cubicBezTo>
                  <a:pt x="4713" y="719"/>
                  <a:pt x="4712" y="802"/>
                  <a:pt x="4707" y="849"/>
                </a:cubicBezTo>
                <a:cubicBezTo>
                  <a:pt x="4712" y="848"/>
                  <a:pt x="4723" y="847"/>
                  <a:pt x="4727" y="847"/>
                </a:cubicBezTo>
                <a:cubicBezTo>
                  <a:pt x="4733" y="847"/>
                  <a:pt x="4739" y="848"/>
                  <a:pt x="4744" y="849"/>
                </a:cubicBezTo>
                <a:cubicBezTo>
                  <a:pt x="4780" y="796"/>
                  <a:pt x="4891" y="651"/>
                  <a:pt x="4933" y="608"/>
                </a:cubicBezTo>
                <a:cubicBezTo>
                  <a:pt x="4933" y="621"/>
                  <a:pt x="4934" y="661"/>
                  <a:pt x="4934" y="693"/>
                </a:cubicBezTo>
                <a:cubicBezTo>
                  <a:pt x="4934" y="719"/>
                  <a:pt x="4933" y="802"/>
                  <a:pt x="4929" y="849"/>
                </a:cubicBezTo>
                <a:cubicBezTo>
                  <a:pt x="4938" y="848"/>
                  <a:pt x="4950" y="847"/>
                  <a:pt x="4961" y="847"/>
                </a:cubicBezTo>
                <a:cubicBezTo>
                  <a:pt x="4970" y="847"/>
                  <a:pt x="4980" y="848"/>
                  <a:pt x="4989" y="849"/>
                </a:cubicBezTo>
                <a:cubicBezTo>
                  <a:pt x="4984" y="802"/>
                  <a:pt x="4983" y="719"/>
                  <a:pt x="4983" y="693"/>
                </a:cubicBezTo>
                <a:cubicBezTo>
                  <a:pt x="4983" y="661"/>
                  <a:pt x="4984" y="583"/>
                  <a:pt x="4989" y="537"/>
                </a:cubicBezTo>
                <a:close/>
                <a:moveTo>
                  <a:pt x="3881" y="555"/>
                </a:moveTo>
                <a:cubicBezTo>
                  <a:pt x="3915" y="555"/>
                  <a:pt x="3945" y="569"/>
                  <a:pt x="3967" y="604"/>
                </a:cubicBezTo>
                <a:cubicBezTo>
                  <a:pt x="3974" y="604"/>
                  <a:pt x="3974" y="604"/>
                  <a:pt x="3974" y="604"/>
                </a:cubicBezTo>
                <a:cubicBezTo>
                  <a:pt x="3990" y="558"/>
                  <a:pt x="3990" y="558"/>
                  <a:pt x="3990" y="558"/>
                </a:cubicBezTo>
                <a:cubicBezTo>
                  <a:pt x="3950" y="537"/>
                  <a:pt x="3915" y="531"/>
                  <a:pt x="3883" y="531"/>
                </a:cubicBezTo>
                <a:cubicBezTo>
                  <a:pt x="3784" y="531"/>
                  <a:pt x="3716" y="594"/>
                  <a:pt x="3716" y="693"/>
                </a:cubicBezTo>
                <a:cubicBezTo>
                  <a:pt x="3716" y="788"/>
                  <a:pt x="3779" y="856"/>
                  <a:pt x="3875" y="856"/>
                </a:cubicBezTo>
                <a:cubicBezTo>
                  <a:pt x="3913" y="856"/>
                  <a:pt x="3946" y="846"/>
                  <a:pt x="3976" y="826"/>
                </a:cubicBezTo>
                <a:cubicBezTo>
                  <a:pt x="3984" y="796"/>
                  <a:pt x="3984" y="796"/>
                  <a:pt x="3984" y="796"/>
                </a:cubicBezTo>
                <a:cubicBezTo>
                  <a:pt x="3978" y="789"/>
                  <a:pt x="3978" y="789"/>
                  <a:pt x="3978" y="789"/>
                </a:cubicBezTo>
                <a:cubicBezTo>
                  <a:pt x="3942" y="828"/>
                  <a:pt x="3919" y="832"/>
                  <a:pt x="3894" y="832"/>
                </a:cubicBezTo>
                <a:cubicBezTo>
                  <a:pt x="3818" y="832"/>
                  <a:pt x="3774" y="770"/>
                  <a:pt x="3774" y="692"/>
                </a:cubicBezTo>
                <a:cubicBezTo>
                  <a:pt x="3774" y="624"/>
                  <a:pt x="3809" y="555"/>
                  <a:pt x="3881" y="555"/>
                </a:cubicBezTo>
                <a:close/>
                <a:moveTo>
                  <a:pt x="3192" y="400"/>
                </a:moveTo>
                <a:cubicBezTo>
                  <a:pt x="3176" y="400"/>
                  <a:pt x="3148" y="402"/>
                  <a:pt x="3127" y="402"/>
                </a:cubicBezTo>
                <a:cubicBezTo>
                  <a:pt x="3112" y="402"/>
                  <a:pt x="3085" y="401"/>
                  <a:pt x="3064" y="400"/>
                </a:cubicBezTo>
                <a:cubicBezTo>
                  <a:pt x="3069" y="434"/>
                  <a:pt x="3069" y="540"/>
                  <a:pt x="3069" y="609"/>
                </a:cubicBezTo>
                <a:cubicBezTo>
                  <a:pt x="3069" y="687"/>
                  <a:pt x="3068" y="781"/>
                  <a:pt x="3064" y="849"/>
                </a:cubicBezTo>
                <a:cubicBezTo>
                  <a:pt x="3074" y="848"/>
                  <a:pt x="3087" y="847"/>
                  <a:pt x="3098" y="847"/>
                </a:cubicBezTo>
                <a:cubicBezTo>
                  <a:pt x="3109" y="847"/>
                  <a:pt x="3119" y="848"/>
                  <a:pt x="3130" y="849"/>
                </a:cubicBezTo>
                <a:cubicBezTo>
                  <a:pt x="3126" y="818"/>
                  <a:pt x="3125" y="780"/>
                  <a:pt x="3125" y="749"/>
                </a:cubicBezTo>
                <a:cubicBezTo>
                  <a:pt x="3125" y="643"/>
                  <a:pt x="3125" y="643"/>
                  <a:pt x="3125" y="643"/>
                </a:cubicBezTo>
                <a:cubicBezTo>
                  <a:pt x="3136" y="644"/>
                  <a:pt x="3160" y="645"/>
                  <a:pt x="3166" y="645"/>
                </a:cubicBezTo>
                <a:cubicBezTo>
                  <a:pt x="3266" y="645"/>
                  <a:pt x="3351" y="613"/>
                  <a:pt x="3351" y="513"/>
                </a:cubicBezTo>
                <a:cubicBezTo>
                  <a:pt x="3351" y="435"/>
                  <a:pt x="3306" y="400"/>
                  <a:pt x="3192" y="400"/>
                </a:cubicBezTo>
                <a:close/>
                <a:moveTo>
                  <a:pt x="3151" y="613"/>
                </a:moveTo>
                <a:cubicBezTo>
                  <a:pt x="3144" y="613"/>
                  <a:pt x="3132" y="611"/>
                  <a:pt x="3125" y="610"/>
                </a:cubicBezTo>
                <a:cubicBezTo>
                  <a:pt x="3125" y="437"/>
                  <a:pt x="3125" y="437"/>
                  <a:pt x="3125" y="437"/>
                </a:cubicBezTo>
                <a:cubicBezTo>
                  <a:pt x="3133" y="435"/>
                  <a:pt x="3169" y="435"/>
                  <a:pt x="3180" y="435"/>
                </a:cubicBezTo>
                <a:cubicBezTo>
                  <a:pt x="3239" y="435"/>
                  <a:pt x="3288" y="451"/>
                  <a:pt x="3288" y="513"/>
                </a:cubicBezTo>
                <a:cubicBezTo>
                  <a:pt x="3288" y="578"/>
                  <a:pt x="3237" y="613"/>
                  <a:pt x="3151" y="613"/>
                </a:cubicBezTo>
                <a:close/>
                <a:moveTo>
                  <a:pt x="4193" y="555"/>
                </a:moveTo>
                <a:cubicBezTo>
                  <a:pt x="4227" y="555"/>
                  <a:pt x="4257" y="569"/>
                  <a:pt x="4278" y="604"/>
                </a:cubicBezTo>
                <a:cubicBezTo>
                  <a:pt x="4286" y="604"/>
                  <a:pt x="4286" y="604"/>
                  <a:pt x="4286" y="604"/>
                </a:cubicBezTo>
                <a:cubicBezTo>
                  <a:pt x="4301" y="558"/>
                  <a:pt x="4301" y="558"/>
                  <a:pt x="4301" y="558"/>
                </a:cubicBezTo>
                <a:cubicBezTo>
                  <a:pt x="4262" y="537"/>
                  <a:pt x="4227" y="531"/>
                  <a:pt x="4195" y="531"/>
                </a:cubicBezTo>
                <a:cubicBezTo>
                  <a:pt x="4095" y="531"/>
                  <a:pt x="4027" y="594"/>
                  <a:pt x="4027" y="693"/>
                </a:cubicBezTo>
                <a:cubicBezTo>
                  <a:pt x="4027" y="788"/>
                  <a:pt x="4090" y="856"/>
                  <a:pt x="4187" y="856"/>
                </a:cubicBezTo>
                <a:cubicBezTo>
                  <a:pt x="4225" y="856"/>
                  <a:pt x="4258" y="846"/>
                  <a:pt x="4288" y="826"/>
                </a:cubicBezTo>
                <a:cubicBezTo>
                  <a:pt x="4295" y="796"/>
                  <a:pt x="4295" y="796"/>
                  <a:pt x="4295" y="796"/>
                </a:cubicBezTo>
                <a:cubicBezTo>
                  <a:pt x="4290" y="789"/>
                  <a:pt x="4290" y="789"/>
                  <a:pt x="4290" y="789"/>
                </a:cubicBezTo>
                <a:cubicBezTo>
                  <a:pt x="4254" y="828"/>
                  <a:pt x="4231" y="832"/>
                  <a:pt x="4206" y="832"/>
                </a:cubicBezTo>
                <a:cubicBezTo>
                  <a:pt x="4129" y="832"/>
                  <a:pt x="4086" y="770"/>
                  <a:pt x="4086" y="692"/>
                </a:cubicBezTo>
                <a:cubicBezTo>
                  <a:pt x="4086" y="624"/>
                  <a:pt x="4120" y="555"/>
                  <a:pt x="4193" y="555"/>
                </a:cubicBezTo>
                <a:close/>
                <a:moveTo>
                  <a:pt x="2840" y="537"/>
                </a:moveTo>
                <a:cubicBezTo>
                  <a:pt x="2831" y="537"/>
                  <a:pt x="2816" y="538"/>
                  <a:pt x="2810" y="538"/>
                </a:cubicBezTo>
                <a:cubicBezTo>
                  <a:pt x="2803" y="538"/>
                  <a:pt x="2789" y="537"/>
                  <a:pt x="2780" y="537"/>
                </a:cubicBezTo>
                <a:cubicBezTo>
                  <a:pt x="2770" y="554"/>
                  <a:pt x="2666" y="672"/>
                  <a:pt x="2645" y="672"/>
                </a:cubicBezTo>
                <a:cubicBezTo>
                  <a:pt x="2636" y="672"/>
                  <a:pt x="2636" y="672"/>
                  <a:pt x="2636" y="672"/>
                </a:cubicBezTo>
                <a:cubicBezTo>
                  <a:pt x="2636" y="661"/>
                  <a:pt x="2636" y="583"/>
                  <a:pt x="2641" y="537"/>
                </a:cubicBezTo>
                <a:cubicBezTo>
                  <a:pt x="2632" y="537"/>
                  <a:pt x="2619" y="538"/>
                  <a:pt x="2612" y="538"/>
                </a:cubicBezTo>
                <a:cubicBezTo>
                  <a:pt x="2605" y="538"/>
                  <a:pt x="2591" y="537"/>
                  <a:pt x="2581" y="537"/>
                </a:cubicBezTo>
                <a:cubicBezTo>
                  <a:pt x="2586" y="583"/>
                  <a:pt x="2586" y="661"/>
                  <a:pt x="2586" y="693"/>
                </a:cubicBezTo>
                <a:cubicBezTo>
                  <a:pt x="2586" y="719"/>
                  <a:pt x="2586" y="802"/>
                  <a:pt x="2581" y="849"/>
                </a:cubicBezTo>
                <a:cubicBezTo>
                  <a:pt x="2590" y="848"/>
                  <a:pt x="2602" y="847"/>
                  <a:pt x="2613" y="847"/>
                </a:cubicBezTo>
                <a:cubicBezTo>
                  <a:pt x="2622" y="847"/>
                  <a:pt x="2632" y="848"/>
                  <a:pt x="2641" y="849"/>
                </a:cubicBezTo>
                <a:cubicBezTo>
                  <a:pt x="2636" y="802"/>
                  <a:pt x="2636" y="712"/>
                  <a:pt x="2636" y="689"/>
                </a:cubicBezTo>
                <a:cubicBezTo>
                  <a:pt x="2645" y="689"/>
                  <a:pt x="2645" y="689"/>
                  <a:pt x="2645" y="689"/>
                </a:cubicBezTo>
                <a:cubicBezTo>
                  <a:pt x="2684" y="731"/>
                  <a:pt x="2753" y="813"/>
                  <a:pt x="2776" y="849"/>
                </a:cubicBezTo>
                <a:cubicBezTo>
                  <a:pt x="2789" y="848"/>
                  <a:pt x="2806" y="847"/>
                  <a:pt x="2817" y="847"/>
                </a:cubicBezTo>
                <a:cubicBezTo>
                  <a:pt x="2826" y="847"/>
                  <a:pt x="2837" y="848"/>
                  <a:pt x="2854" y="849"/>
                </a:cubicBezTo>
                <a:cubicBezTo>
                  <a:pt x="2809" y="801"/>
                  <a:pt x="2712" y="691"/>
                  <a:pt x="2693" y="669"/>
                </a:cubicBezTo>
                <a:lnTo>
                  <a:pt x="2840" y="537"/>
                </a:lnTo>
                <a:close/>
                <a:moveTo>
                  <a:pt x="2468" y="538"/>
                </a:moveTo>
                <a:cubicBezTo>
                  <a:pt x="2460" y="538"/>
                  <a:pt x="2447" y="537"/>
                  <a:pt x="2436" y="537"/>
                </a:cubicBezTo>
                <a:cubicBezTo>
                  <a:pt x="2441" y="583"/>
                  <a:pt x="2442" y="661"/>
                  <a:pt x="2442" y="664"/>
                </a:cubicBezTo>
                <a:cubicBezTo>
                  <a:pt x="2423" y="666"/>
                  <a:pt x="2384" y="667"/>
                  <a:pt x="2364" y="667"/>
                </a:cubicBezTo>
                <a:cubicBezTo>
                  <a:pt x="2344" y="667"/>
                  <a:pt x="2307" y="666"/>
                  <a:pt x="2281" y="664"/>
                </a:cubicBezTo>
                <a:cubicBezTo>
                  <a:pt x="2281" y="661"/>
                  <a:pt x="2281" y="583"/>
                  <a:pt x="2286" y="537"/>
                </a:cubicBezTo>
                <a:cubicBezTo>
                  <a:pt x="2277" y="537"/>
                  <a:pt x="2264" y="538"/>
                  <a:pt x="2257" y="538"/>
                </a:cubicBezTo>
                <a:cubicBezTo>
                  <a:pt x="2250" y="538"/>
                  <a:pt x="2236" y="537"/>
                  <a:pt x="2226" y="537"/>
                </a:cubicBezTo>
                <a:cubicBezTo>
                  <a:pt x="2231" y="583"/>
                  <a:pt x="2231" y="661"/>
                  <a:pt x="2231" y="693"/>
                </a:cubicBezTo>
                <a:cubicBezTo>
                  <a:pt x="2231" y="719"/>
                  <a:pt x="2231" y="802"/>
                  <a:pt x="2226" y="849"/>
                </a:cubicBezTo>
                <a:cubicBezTo>
                  <a:pt x="2235" y="848"/>
                  <a:pt x="2247" y="847"/>
                  <a:pt x="2258" y="847"/>
                </a:cubicBezTo>
                <a:cubicBezTo>
                  <a:pt x="2267" y="847"/>
                  <a:pt x="2277" y="848"/>
                  <a:pt x="2286" y="849"/>
                </a:cubicBezTo>
                <a:cubicBezTo>
                  <a:pt x="2281" y="802"/>
                  <a:pt x="2281" y="719"/>
                  <a:pt x="2281" y="698"/>
                </a:cubicBezTo>
                <a:cubicBezTo>
                  <a:pt x="2305" y="696"/>
                  <a:pt x="2347" y="695"/>
                  <a:pt x="2363" y="695"/>
                </a:cubicBezTo>
                <a:cubicBezTo>
                  <a:pt x="2378" y="695"/>
                  <a:pt x="2415" y="697"/>
                  <a:pt x="2442" y="699"/>
                </a:cubicBezTo>
                <a:cubicBezTo>
                  <a:pt x="2442" y="719"/>
                  <a:pt x="2441" y="802"/>
                  <a:pt x="2436" y="849"/>
                </a:cubicBezTo>
                <a:cubicBezTo>
                  <a:pt x="2445" y="848"/>
                  <a:pt x="2458" y="847"/>
                  <a:pt x="2468" y="847"/>
                </a:cubicBezTo>
                <a:cubicBezTo>
                  <a:pt x="2478" y="847"/>
                  <a:pt x="2487" y="848"/>
                  <a:pt x="2497" y="849"/>
                </a:cubicBezTo>
                <a:cubicBezTo>
                  <a:pt x="2492" y="802"/>
                  <a:pt x="2491" y="719"/>
                  <a:pt x="2491" y="693"/>
                </a:cubicBezTo>
                <a:cubicBezTo>
                  <a:pt x="2491" y="661"/>
                  <a:pt x="2492" y="583"/>
                  <a:pt x="2497" y="537"/>
                </a:cubicBezTo>
                <a:cubicBezTo>
                  <a:pt x="2487" y="537"/>
                  <a:pt x="2475" y="538"/>
                  <a:pt x="2468" y="538"/>
                </a:cubicBezTo>
                <a:close/>
              </a:path>
            </a:pathLst>
          </a:custGeom>
          <a:solidFill>
            <a:srgbClr val="75777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Logo_CB_ENG" hidden="1"/>
          <p:cNvSpPr>
            <a:spLocks noChangeAspect="1" noEditPoints="1"/>
          </p:cNvSpPr>
          <p:nvPr userDrawn="1"/>
        </p:nvSpPr>
        <p:spPr bwMode="auto">
          <a:xfrm>
            <a:off x="426245" y="432000"/>
            <a:ext cx="1358584" cy="309600"/>
          </a:xfrm>
          <a:custGeom>
            <a:avLst/>
            <a:gdLst>
              <a:gd name="T0" fmla="*/ 1527 w 5349"/>
              <a:gd name="T1" fmla="*/ 595 h 1218"/>
              <a:gd name="T2" fmla="*/ 1581 w 5349"/>
              <a:gd name="T3" fmla="*/ 425 h 1218"/>
              <a:gd name="T4" fmla="*/ 1632 w 5349"/>
              <a:gd name="T5" fmla="*/ 794 h 1218"/>
              <a:gd name="T6" fmla="*/ 2117 w 5349"/>
              <a:gd name="T7" fmla="*/ 811 h 1218"/>
              <a:gd name="T8" fmla="*/ 1894 w 5349"/>
              <a:gd name="T9" fmla="*/ 589 h 1218"/>
              <a:gd name="T10" fmla="*/ 1951 w 5349"/>
              <a:gd name="T11" fmla="*/ 835 h 1218"/>
              <a:gd name="T12" fmla="*/ 2117 w 5349"/>
              <a:gd name="T13" fmla="*/ 811 h 1218"/>
              <a:gd name="T14" fmla="*/ 2049 w 5349"/>
              <a:gd name="T15" fmla="*/ 766 h 1218"/>
              <a:gd name="T16" fmla="*/ 2185 w 5349"/>
              <a:gd name="T17" fmla="*/ 524 h 1218"/>
              <a:gd name="T18" fmla="*/ 2316 w 5349"/>
              <a:gd name="T19" fmla="*/ 552 h 1218"/>
              <a:gd name="T20" fmla="*/ 2441 w 5349"/>
              <a:gd name="T21" fmla="*/ 616 h 1218"/>
              <a:gd name="T22" fmla="*/ 2580 w 5349"/>
              <a:gd name="T23" fmla="*/ 534 h 1218"/>
              <a:gd name="T24" fmla="*/ 2526 w 5349"/>
              <a:gd name="T25" fmla="*/ 828 h 1218"/>
              <a:gd name="T26" fmla="*/ 2757 w 5349"/>
              <a:gd name="T27" fmla="*/ 826 h 1218"/>
              <a:gd name="T28" fmla="*/ 3125 w 5349"/>
              <a:gd name="T29" fmla="*/ 835 h 1218"/>
              <a:gd name="T30" fmla="*/ 3222 w 5349"/>
              <a:gd name="T31" fmla="*/ 672 h 1218"/>
              <a:gd name="T32" fmla="*/ 3477 w 5349"/>
              <a:gd name="T33" fmla="*/ 351 h 1218"/>
              <a:gd name="T34" fmla="*/ 3350 w 5349"/>
              <a:gd name="T35" fmla="*/ 553 h 1218"/>
              <a:gd name="T36" fmla="*/ 3409 w 5349"/>
              <a:gd name="T37" fmla="*/ 648 h 1218"/>
              <a:gd name="T38" fmla="*/ 3410 w 5349"/>
              <a:gd name="T39" fmla="*/ 525 h 1218"/>
              <a:gd name="T40" fmla="*/ 3712 w 5349"/>
              <a:gd name="T41" fmla="*/ 391 h 1218"/>
              <a:gd name="T42" fmla="*/ 3793 w 5349"/>
              <a:gd name="T43" fmla="*/ 616 h 1218"/>
              <a:gd name="T44" fmla="*/ 3791 w 5349"/>
              <a:gd name="T45" fmla="*/ 584 h 1218"/>
              <a:gd name="T46" fmla="*/ 4317 w 5349"/>
              <a:gd name="T47" fmla="*/ 525 h 1218"/>
              <a:gd name="T48" fmla="*/ 4116 w 5349"/>
              <a:gd name="T49" fmla="*/ 525 h 1218"/>
              <a:gd name="T50" fmla="*/ 4286 w 5349"/>
              <a:gd name="T51" fmla="*/ 828 h 1218"/>
              <a:gd name="T52" fmla="*/ 4525 w 5349"/>
              <a:gd name="T53" fmla="*/ 651 h 1218"/>
              <a:gd name="T54" fmla="*/ 4417 w 5349"/>
              <a:gd name="T55" fmla="*/ 611 h 1218"/>
              <a:gd name="T56" fmla="*/ 4491 w 5349"/>
              <a:gd name="T57" fmla="*/ 835 h 1218"/>
              <a:gd name="T58" fmla="*/ 4820 w 5349"/>
              <a:gd name="T59" fmla="*/ 582 h 1218"/>
              <a:gd name="T60" fmla="*/ 4750 w 5349"/>
              <a:gd name="T61" fmla="*/ 811 h 1218"/>
              <a:gd name="T62" fmla="*/ 4967 w 5349"/>
              <a:gd name="T63" fmla="*/ 380 h 1218"/>
              <a:gd name="T64" fmla="*/ 4937 w 5349"/>
              <a:gd name="T65" fmla="*/ 524 h 1218"/>
              <a:gd name="T66" fmla="*/ 4996 w 5349"/>
              <a:gd name="T67" fmla="*/ 524 h 1218"/>
              <a:gd name="T68" fmla="*/ 5206 w 5349"/>
              <a:gd name="T69" fmla="*/ 518 h 1218"/>
              <a:gd name="T70" fmla="*/ 5265 w 5349"/>
              <a:gd name="T71" fmla="*/ 629 h 1218"/>
              <a:gd name="T72" fmla="*/ 5268 w 5349"/>
              <a:gd name="T73" fmla="*/ 808 h 1218"/>
              <a:gd name="T74" fmla="*/ 5134 w 5349"/>
              <a:gd name="T75" fmla="*/ 746 h 1218"/>
              <a:gd name="T76" fmla="*/ 609 w 5349"/>
              <a:gd name="T77" fmla="*/ 1218 h 1218"/>
              <a:gd name="T78" fmla="*/ 988 w 5349"/>
              <a:gd name="T79" fmla="*/ 785 h 1218"/>
              <a:gd name="T80" fmla="*/ 725 w 5349"/>
              <a:gd name="T81" fmla="*/ 658 h 1218"/>
              <a:gd name="T82" fmla="*/ 956 w 5349"/>
              <a:gd name="T83" fmla="*/ 815 h 1218"/>
              <a:gd name="T84" fmla="*/ 852 w 5349"/>
              <a:gd name="T85" fmla="*/ 890 h 1218"/>
              <a:gd name="T86" fmla="*/ 784 w 5349"/>
              <a:gd name="T87" fmla="*/ 792 h 1218"/>
              <a:gd name="T88" fmla="*/ 687 w 5349"/>
              <a:gd name="T89" fmla="*/ 773 h 1218"/>
              <a:gd name="T90" fmla="*/ 690 w 5349"/>
              <a:gd name="T91" fmla="*/ 1046 h 1218"/>
              <a:gd name="T92" fmla="*/ 528 w 5349"/>
              <a:gd name="T93" fmla="*/ 1046 h 1218"/>
              <a:gd name="T94" fmla="*/ 531 w 5349"/>
              <a:gd name="T95" fmla="*/ 773 h 1218"/>
              <a:gd name="T96" fmla="*/ 434 w 5349"/>
              <a:gd name="T97" fmla="*/ 792 h 1218"/>
              <a:gd name="T98" fmla="*/ 366 w 5349"/>
              <a:gd name="T99" fmla="*/ 890 h 1218"/>
              <a:gd name="T100" fmla="*/ 262 w 5349"/>
              <a:gd name="T101" fmla="*/ 815 h 1218"/>
              <a:gd name="T102" fmla="*/ 493 w 5349"/>
              <a:gd name="T103" fmla="*/ 658 h 1218"/>
              <a:gd name="T104" fmla="*/ 230 w 5349"/>
              <a:gd name="T105" fmla="*/ 785 h 1218"/>
              <a:gd name="T106" fmla="*/ 364 w 5349"/>
              <a:gd name="T107" fmla="*/ 317 h 1218"/>
              <a:gd name="T108" fmla="*/ 502 w 5349"/>
              <a:gd name="T109" fmla="*/ 389 h 1218"/>
              <a:gd name="T110" fmla="*/ 407 w 5349"/>
              <a:gd name="T111" fmla="*/ 207 h 1218"/>
              <a:gd name="T112" fmla="*/ 648 w 5349"/>
              <a:gd name="T113" fmla="*/ 171 h 1218"/>
              <a:gd name="T114" fmla="*/ 793 w 5349"/>
              <a:gd name="T115" fmla="*/ 268 h 1218"/>
              <a:gd name="T116" fmla="*/ 830 w 5349"/>
              <a:gd name="T117" fmla="*/ 417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349" h="1218">
                <a:moveTo>
                  <a:pt x="1696" y="590"/>
                </a:moveTo>
                <a:cubicBezTo>
                  <a:pt x="1757" y="569"/>
                  <a:pt x="1792" y="539"/>
                  <a:pt x="1792" y="484"/>
                </a:cubicBezTo>
                <a:cubicBezTo>
                  <a:pt x="1792" y="407"/>
                  <a:pt x="1725" y="391"/>
                  <a:pt x="1639" y="391"/>
                </a:cubicBezTo>
                <a:cubicBezTo>
                  <a:pt x="1628" y="391"/>
                  <a:pt x="1599" y="392"/>
                  <a:pt x="1583" y="392"/>
                </a:cubicBezTo>
                <a:cubicBezTo>
                  <a:pt x="1574" y="392"/>
                  <a:pt x="1537" y="391"/>
                  <a:pt x="1522" y="391"/>
                </a:cubicBezTo>
                <a:cubicBezTo>
                  <a:pt x="1526" y="424"/>
                  <a:pt x="1527" y="527"/>
                  <a:pt x="1527" y="595"/>
                </a:cubicBezTo>
                <a:cubicBezTo>
                  <a:pt x="1527" y="670"/>
                  <a:pt x="1525" y="762"/>
                  <a:pt x="1522" y="828"/>
                </a:cubicBezTo>
                <a:cubicBezTo>
                  <a:pt x="1530" y="828"/>
                  <a:pt x="1550" y="826"/>
                  <a:pt x="1558" y="826"/>
                </a:cubicBezTo>
                <a:cubicBezTo>
                  <a:pt x="1576" y="826"/>
                  <a:pt x="1612" y="828"/>
                  <a:pt x="1635" y="828"/>
                </a:cubicBezTo>
                <a:cubicBezTo>
                  <a:pt x="1731" y="828"/>
                  <a:pt x="1806" y="788"/>
                  <a:pt x="1806" y="700"/>
                </a:cubicBezTo>
                <a:cubicBezTo>
                  <a:pt x="1806" y="648"/>
                  <a:pt x="1782" y="608"/>
                  <a:pt x="1696" y="590"/>
                </a:cubicBezTo>
                <a:close/>
                <a:moveTo>
                  <a:pt x="1581" y="425"/>
                </a:moveTo>
                <a:cubicBezTo>
                  <a:pt x="1593" y="425"/>
                  <a:pt x="1618" y="424"/>
                  <a:pt x="1631" y="424"/>
                </a:cubicBezTo>
                <a:cubicBezTo>
                  <a:pt x="1686" y="424"/>
                  <a:pt x="1731" y="445"/>
                  <a:pt x="1731" y="496"/>
                </a:cubicBezTo>
                <a:cubicBezTo>
                  <a:pt x="1731" y="551"/>
                  <a:pt x="1679" y="579"/>
                  <a:pt x="1613" y="579"/>
                </a:cubicBezTo>
                <a:cubicBezTo>
                  <a:pt x="1598" y="579"/>
                  <a:pt x="1587" y="578"/>
                  <a:pt x="1581" y="578"/>
                </a:cubicBezTo>
                <a:lnTo>
                  <a:pt x="1581" y="425"/>
                </a:lnTo>
                <a:close/>
                <a:moveTo>
                  <a:pt x="1632" y="794"/>
                </a:moveTo>
                <a:cubicBezTo>
                  <a:pt x="1616" y="794"/>
                  <a:pt x="1594" y="794"/>
                  <a:pt x="1581" y="793"/>
                </a:cubicBezTo>
                <a:cubicBezTo>
                  <a:pt x="1581" y="611"/>
                  <a:pt x="1581" y="611"/>
                  <a:pt x="1581" y="611"/>
                </a:cubicBezTo>
                <a:cubicBezTo>
                  <a:pt x="1598" y="611"/>
                  <a:pt x="1598" y="611"/>
                  <a:pt x="1598" y="611"/>
                </a:cubicBezTo>
                <a:cubicBezTo>
                  <a:pt x="1715" y="611"/>
                  <a:pt x="1745" y="645"/>
                  <a:pt x="1745" y="699"/>
                </a:cubicBezTo>
                <a:cubicBezTo>
                  <a:pt x="1745" y="769"/>
                  <a:pt x="1693" y="794"/>
                  <a:pt x="1632" y="794"/>
                </a:cubicBezTo>
                <a:close/>
                <a:moveTo>
                  <a:pt x="2117" y="811"/>
                </a:moveTo>
                <a:cubicBezTo>
                  <a:pt x="2104" y="811"/>
                  <a:pt x="2097" y="808"/>
                  <a:pt x="2097" y="773"/>
                </a:cubicBezTo>
                <a:cubicBezTo>
                  <a:pt x="2097" y="628"/>
                  <a:pt x="2097" y="628"/>
                  <a:pt x="2097" y="628"/>
                </a:cubicBezTo>
                <a:cubicBezTo>
                  <a:pt x="2097" y="549"/>
                  <a:pt x="2053" y="518"/>
                  <a:pt x="1990" y="518"/>
                </a:cubicBezTo>
                <a:cubicBezTo>
                  <a:pt x="1954" y="518"/>
                  <a:pt x="1922" y="528"/>
                  <a:pt x="1887" y="554"/>
                </a:cubicBezTo>
                <a:cubicBezTo>
                  <a:pt x="1887" y="589"/>
                  <a:pt x="1887" y="589"/>
                  <a:pt x="1887" y="589"/>
                </a:cubicBezTo>
                <a:cubicBezTo>
                  <a:pt x="1894" y="589"/>
                  <a:pt x="1894" y="589"/>
                  <a:pt x="1894" y="589"/>
                </a:cubicBezTo>
                <a:cubicBezTo>
                  <a:pt x="1911" y="554"/>
                  <a:pt x="1940" y="541"/>
                  <a:pt x="1976" y="541"/>
                </a:cubicBezTo>
                <a:cubicBezTo>
                  <a:pt x="2021" y="541"/>
                  <a:pt x="2049" y="564"/>
                  <a:pt x="2049" y="629"/>
                </a:cubicBezTo>
                <a:cubicBezTo>
                  <a:pt x="2049" y="644"/>
                  <a:pt x="2038" y="651"/>
                  <a:pt x="2018" y="654"/>
                </a:cubicBezTo>
                <a:cubicBezTo>
                  <a:pt x="1945" y="667"/>
                  <a:pt x="1945" y="667"/>
                  <a:pt x="1945" y="667"/>
                </a:cubicBezTo>
                <a:cubicBezTo>
                  <a:pt x="1897" y="676"/>
                  <a:pt x="1861" y="701"/>
                  <a:pt x="1861" y="755"/>
                </a:cubicBezTo>
                <a:cubicBezTo>
                  <a:pt x="1861" y="806"/>
                  <a:pt x="1896" y="835"/>
                  <a:pt x="1951" y="835"/>
                </a:cubicBezTo>
                <a:cubicBezTo>
                  <a:pt x="1981" y="835"/>
                  <a:pt x="2016" y="821"/>
                  <a:pt x="2049" y="795"/>
                </a:cubicBezTo>
                <a:cubicBezTo>
                  <a:pt x="2052" y="808"/>
                  <a:pt x="2052" y="808"/>
                  <a:pt x="2052" y="808"/>
                </a:cubicBezTo>
                <a:cubicBezTo>
                  <a:pt x="2057" y="826"/>
                  <a:pt x="2070" y="835"/>
                  <a:pt x="2089" y="835"/>
                </a:cubicBezTo>
                <a:cubicBezTo>
                  <a:pt x="2096" y="835"/>
                  <a:pt x="2109" y="833"/>
                  <a:pt x="2133" y="825"/>
                </a:cubicBezTo>
                <a:cubicBezTo>
                  <a:pt x="2129" y="810"/>
                  <a:pt x="2129" y="810"/>
                  <a:pt x="2129" y="810"/>
                </a:cubicBezTo>
                <a:cubicBezTo>
                  <a:pt x="2126" y="811"/>
                  <a:pt x="2121" y="811"/>
                  <a:pt x="2117" y="811"/>
                </a:cubicBezTo>
                <a:close/>
                <a:moveTo>
                  <a:pt x="2049" y="766"/>
                </a:moveTo>
                <a:cubicBezTo>
                  <a:pt x="2024" y="791"/>
                  <a:pt x="2000" y="800"/>
                  <a:pt x="1976" y="800"/>
                </a:cubicBezTo>
                <a:cubicBezTo>
                  <a:pt x="1937" y="800"/>
                  <a:pt x="1918" y="781"/>
                  <a:pt x="1918" y="746"/>
                </a:cubicBezTo>
                <a:cubicBezTo>
                  <a:pt x="1918" y="701"/>
                  <a:pt x="1966" y="685"/>
                  <a:pt x="2009" y="679"/>
                </a:cubicBezTo>
                <a:cubicBezTo>
                  <a:pt x="2049" y="673"/>
                  <a:pt x="2049" y="673"/>
                  <a:pt x="2049" y="673"/>
                </a:cubicBezTo>
                <a:lnTo>
                  <a:pt x="2049" y="766"/>
                </a:lnTo>
                <a:close/>
                <a:moveTo>
                  <a:pt x="2441" y="616"/>
                </a:moveTo>
                <a:cubicBezTo>
                  <a:pt x="2441" y="554"/>
                  <a:pt x="2395" y="518"/>
                  <a:pt x="2337" y="518"/>
                </a:cubicBezTo>
                <a:cubicBezTo>
                  <a:pt x="2299" y="518"/>
                  <a:pt x="2260" y="534"/>
                  <a:pt x="2240" y="571"/>
                </a:cubicBezTo>
                <a:cubicBezTo>
                  <a:pt x="2240" y="560"/>
                  <a:pt x="2242" y="534"/>
                  <a:pt x="2244" y="524"/>
                </a:cubicBezTo>
                <a:cubicBezTo>
                  <a:pt x="2234" y="524"/>
                  <a:pt x="2222" y="525"/>
                  <a:pt x="2215" y="525"/>
                </a:cubicBezTo>
                <a:cubicBezTo>
                  <a:pt x="2208" y="525"/>
                  <a:pt x="2195" y="524"/>
                  <a:pt x="2185" y="524"/>
                </a:cubicBezTo>
                <a:cubicBezTo>
                  <a:pt x="2189" y="569"/>
                  <a:pt x="2190" y="645"/>
                  <a:pt x="2190" y="676"/>
                </a:cubicBezTo>
                <a:cubicBezTo>
                  <a:pt x="2190" y="701"/>
                  <a:pt x="2189" y="782"/>
                  <a:pt x="2185" y="828"/>
                </a:cubicBezTo>
                <a:cubicBezTo>
                  <a:pt x="2194" y="827"/>
                  <a:pt x="2206" y="826"/>
                  <a:pt x="2216" y="826"/>
                </a:cubicBezTo>
                <a:cubicBezTo>
                  <a:pt x="2225" y="826"/>
                  <a:pt x="2234" y="827"/>
                  <a:pt x="2244" y="828"/>
                </a:cubicBezTo>
                <a:cubicBezTo>
                  <a:pt x="2239" y="782"/>
                  <a:pt x="2238" y="694"/>
                  <a:pt x="2238" y="684"/>
                </a:cubicBezTo>
                <a:cubicBezTo>
                  <a:pt x="2238" y="626"/>
                  <a:pt x="2243" y="552"/>
                  <a:pt x="2316" y="552"/>
                </a:cubicBezTo>
                <a:cubicBezTo>
                  <a:pt x="2363" y="552"/>
                  <a:pt x="2391" y="584"/>
                  <a:pt x="2391" y="676"/>
                </a:cubicBezTo>
                <a:cubicBezTo>
                  <a:pt x="2391" y="701"/>
                  <a:pt x="2390" y="782"/>
                  <a:pt x="2385" y="828"/>
                </a:cubicBezTo>
                <a:cubicBezTo>
                  <a:pt x="2395" y="827"/>
                  <a:pt x="2407" y="826"/>
                  <a:pt x="2417" y="826"/>
                </a:cubicBezTo>
                <a:cubicBezTo>
                  <a:pt x="2426" y="826"/>
                  <a:pt x="2435" y="827"/>
                  <a:pt x="2445" y="828"/>
                </a:cubicBezTo>
                <a:cubicBezTo>
                  <a:pt x="2440" y="782"/>
                  <a:pt x="2439" y="701"/>
                  <a:pt x="2439" y="676"/>
                </a:cubicBezTo>
                <a:cubicBezTo>
                  <a:pt x="2439" y="657"/>
                  <a:pt x="2441" y="631"/>
                  <a:pt x="2441" y="616"/>
                </a:cubicBezTo>
                <a:close/>
                <a:moveTo>
                  <a:pt x="2780" y="524"/>
                </a:moveTo>
                <a:cubicBezTo>
                  <a:pt x="2771" y="524"/>
                  <a:pt x="2756" y="525"/>
                  <a:pt x="2750" y="525"/>
                </a:cubicBezTo>
                <a:cubicBezTo>
                  <a:pt x="2743" y="525"/>
                  <a:pt x="2729" y="524"/>
                  <a:pt x="2721" y="524"/>
                </a:cubicBezTo>
                <a:cubicBezTo>
                  <a:pt x="2711" y="540"/>
                  <a:pt x="2609" y="656"/>
                  <a:pt x="2589" y="656"/>
                </a:cubicBezTo>
                <a:cubicBezTo>
                  <a:pt x="2580" y="656"/>
                  <a:pt x="2580" y="656"/>
                  <a:pt x="2580" y="656"/>
                </a:cubicBezTo>
                <a:cubicBezTo>
                  <a:pt x="2580" y="534"/>
                  <a:pt x="2580" y="534"/>
                  <a:pt x="2580" y="534"/>
                </a:cubicBezTo>
                <a:cubicBezTo>
                  <a:pt x="2580" y="487"/>
                  <a:pt x="2580" y="400"/>
                  <a:pt x="2585" y="354"/>
                </a:cubicBezTo>
                <a:cubicBezTo>
                  <a:pt x="2576" y="354"/>
                  <a:pt x="2564" y="356"/>
                  <a:pt x="2557" y="356"/>
                </a:cubicBezTo>
                <a:cubicBezTo>
                  <a:pt x="2550" y="356"/>
                  <a:pt x="2537" y="354"/>
                  <a:pt x="2526" y="354"/>
                </a:cubicBezTo>
                <a:cubicBezTo>
                  <a:pt x="2531" y="400"/>
                  <a:pt x="2532" y="487"/>
                  <a:pt x="2532" y="534"/>
                </a:cubicBezTo>
                <a:cubicBezTo>
                  <a:pt x="2532" y="648"/>
                  <a:pt x="2532" y="648"/>
                  <a:pt x="2532" y="648"/>
                </a:cubicBezTo>
                <a:cubicBezTo>
                  <a:pt x="2532" y="694"/>
                  <a:pt x="2531" y="782"/>
                  <a:pt x="2526" y="828"/>
                </a:cubicBezTo>
                <a:cubicBezTo>
                  <a:pt x="2535" y="827"/>
                  <a:pt x="2547" y="826"/>
                  <a:pt x="2558" y="826"/>
                </a:cubicBezTo>
                <a:cubicBezTo>
                  <a:pt x="2567" y="826"/>
                  <a:pt x="2576" y="827"/>
                  <a:pt x="2585" y="828"/>
                </a:cubicBezTo>
                <a:cubicBezTo>
                  <a:pt x="2580" y="782"/>
                  <a:pt x="2580" y="694"/>
                  <a:pt x="2580" y="672"/>
                </a:cubicBezTo>
                <a:cubicBezTo>
                  <a:pt x="2589" y="672"/>
                  <a:pt x="2589" y="672"/>
                  <a:pt x="2589" y="672"/>
                </a:cubicBezTo>
                <a:cubicBezTo>
                  <a:pt x="2627" y="713"/>
                  <a:pt x="2695" y="793"/>
                  <a:pt x="2717" y="828"/>
                </a:cubicBezTo>
                <a:cubicBezTo>
                  <a:pt x="2730" y="827"/>
                  <a:pt x="2746" y="826"/>
                  <a:pt x="2757" y="826"/>
                </a:cubicBezTo>
                <a:cubicBezTo>
                  <a:pt x="2765" y="826"/>
                  <a:pt x="2777" y="827"/>
                  <a:pt x="2793" y="828"/>
                </a:cubicBezTo>
                <a:cubicBezTo>
                  <a:pt x="2750" y="782"/>
                  <a:pt x="2654" y="674"/>
                  <a:pt x="2636" y="652"/>
                </a:cubicBezTo>
                <a:lnTo>
                  <a:pt x="2780" y="524"/>
                </a:lnTo>
                <a:close/>
                <a:moveTo>
                  <a:pt x="3131" y="518"/>
                </a:moveTo>
                <a:cubicBezTo>
                  <a:pt x="3039" y="518"/>
                  <a:pt x="2975" y="583"/>
                  <a:pt x="2975" y="682"/>
                </a:cubicBezTo>
                <a:cubicBezTo>
                  <a:pt x="2975" y="767"/>
                  <a:pt x="3033" y="835"/>
                  <a:pt x="3125" y="835"/>
                </a:cubicBezTo>
                <a:cubicBezTo>
                  <a:pt x="3220" y="835"/>
                  <a:pt x="3279" y="766"/>
                  <a:pt x="3279" y="674"/>
                </a:cubicBezTo>
                <a:cubicBezTo>
                  <a:pt x="3279" y="584"/>
                  <a:pt x="3222" y="518"/>
                  <a:pt x="3131" y="518"/>
                </a:cubicBezTo>
                <a:close/>
                <a:moveTo>
                  <a:pt x="3124" y="811"/>
                </a:moveTo>
                <a:cubicBezTo>
                  <a:pt x="3060" y="811"/>
                  <a:pt x="3032" y="749"/>
                  <a:pt x="3032" y="681"/>
                </a:cubicBezTo>
                <a:cubicBezTo>
                  <a:pt x="3032" y="609"/>
                  <a:pt x="3064" y="541"/>
                  <a:pt x="3129" y="541"/>
                </a:cubicBezTo>
                <a:cubicBezTo>
                  <a:pt x="3197" y="541"/>
                  <a:pt x="3222" y="607"/>
                  <a:pt x="3222" y="672"/>
                </a:cubicBezTo>
                <a:cubicBezTo>
                  <a:pt x="3222" y="752"/>
                  <a:pt x="3185" y="811"/>
                  <a:pt x="3124" y="811"/>
                </a:cubicBezTo>
                <a:close/>
                <a:moveTo>
                  <a:pt x="3457" y="399"/>
                </a:moveTo>
                <a:cubicBezTo>
                  <a:pt x="3465" y="399"/>
                  <a:pt x="3475" y="401"/>
                  <a:pt x="3494" y="408"/>
                </a:cubicBezTo>
                <a:cubicBezTo>
                  <a:pt x="3494" y="398"/>
                  <a:pt x="3492" y="386"/>
                  <a:pt x="3492" y="380"/>
                </a:cubicBezTo>
                <a:cubicBezTo>
                  <a:pt x="3492" y="375"/>
                  <a:pt x="3494" y="361"/>
                  <a:pt x="3494" y="353"/>
                </a:cubicBezTo>
                <a:cubicBezTo>
                  <a:pt x="3490" y="351"/>
                  <a:pt x="3485" y="351"/>
                  <a:pt x="3477" y="351"/>
                </a:cubicBezTo>
                <a:cubicBezTo>
                  <a:pt x="3427" y="351"/>
                  <a:pt x="3361" y="428"/>
                  <a:pt x="3361" y="525"/>
                </a:cubicBezTo>
                <a:cubicBezTo>
                  <a:pt x="3350" y="525"/>
                  <a:pt x="3350" y="525"/>
                  <a:pt x="3350" y="525"/>
                </a:cubicBezTo>
                <a:cubicBezTo>
                  <a:pt x="3341" y="525"/>
                  <a:pt x="3332" y="525"/>
                  <a:pt x="3318" y="521"/>
                </a:cubicBezTo>
                <a:cubicBezTo>
                  <a:pt x="3320" y="527"/>
                  <a:pt x="3320" y="536"/>
                  <a:pt x="3320" y="539"/>
                </a:cubicBezTo>
                <a:cubicBezTo>
                  <a:pt x="3320" y="542"/>
                  <a:pt x="3320" y="551"/>
                  <a:pt x="3318" y="557"/>
                </a:cubicBezTo>
                <a:cubicBezTo>
                  <a:pt x="3336" y="553"/>
                  <a:pt x="3345" y="553"/>
                  <a:pt x="3350" y="553"/>
                </a:cubicBezTo>
                <a:cubicBezTo>
                  <a:pt x="3361" y="553"/>
                  <a:pt x="3361" y="553"/>
                  <a:pt x="3361" y="553"/>
                </a:cubicBezTo>
                <a:cubicBezTo>
                  <a:pt x="3361" y="648"/>
                  <a:pt x="3361" y="648"/>
                  <a:pt x="3361" y="648"/>
                </a:cubicBezTo>
                <a:cubicBezTo>
                  <a:pt x="3361" y="694"/>
                  <a:pt x="3360" y="782"/>
                  <a:pt x="3355" y="828"/>
                </a:cubicBezTo>
                <a:cubicBezTo>
                  <a:pt x="3364" y="827"/>
                  <a:pt x="3376" y="826"/>
                  <a:pt x="3386" y="826"/>
                </a:cubicBezTo>
                <a:cubicBezTo>
                  <a:pt x="3395" y="826"/>
                  <a:pt x="3405" y="827"/>
                  <a:pt x="3414" y="828"/>
                </a:cubicBezTo>
                <a:cubicBezTo>
                  <a:pt x="3409" y="782"/>
                  <a:pt x="3409" y="694"/>
                  <a:pt x="3409" y="648"/>
                </a:cubicBezTo>
                <a:cubicBezTo>
                  <a:pt x="3409" y="553"/>
                  <a:pt x="3409" y="553"/>
                  <a:pt x="3409" y="553"/>
                </a:cubicBezTo>
                <a:cubicBezTo>
                  <a:pt x="3427" y="553"/>
                  <a:pt x="3427" y="553"/>
                  <a:pt x="3427" y="553"/>
                </a:cubicBezTo>
                <a:cubicBezTo>
                  <a:pt x="3434" y="553"/>
                  <a:pt x="3456" y="554"/>
                  <a:pt x="3476" y="557"/>
                </a:cubicBezTo>
                <a:cubicBezTo>
                  <a:pt x="3476" y="553"/>
                  <a:pt x="3475" y="545"/>
                  <a:pt x="3475" y="540"/>
                </a:cubicBezTo>
                <a:cubicBezTo>
                  <a:pt x="3475" y="535"/>
                  <a:pt x="3476" y="527"/>
                  <a:pt x="3476" y="521"/>
                </a:cubicBezTo>
                <a:cubicBezTo>
                  <a:pt x="3456" y="523"/>
                  <a:pt x="3427" y="525"/>
                  <a:pt x="3410" y="525"/>
                </a:cubicBezTo>
                <a:cubicBezTo>
                  <a:pt x="3406" y="493"/>
                  <a:pt x="3405" y="466"/>
                  <a:pt x="3405" y="453"/>
                </a:cubicBezTo>
                <a:cubicBezTo>
                  <a:pt x="3405" y="417"/>
                  <a:pt x="3423" y="399"/>
                  <a:pt x="3457" y="399"/>
                </a:cubicBezTo>
                <a:close/>
                <a:moveTo>
                  <a:pt x="3990" y="490"/>
                </a:moveTo>
                <a:cubicBezTo>
                  <a:pt x="3990" y="424"/>
                  <a:pt x="3941" y="391"/>
                  <a:pt x="3864" y="391"/>
                </a:cubicBezTo>
                <a:cubicBezTo>
                  <a:pt x="3841" y="391"/>
                  <a:pt x="3797" y="392"/>
                  <a:pt x="3781" y="392"/>
                </a:cubicBezTo>
                <a:cubicBezTo>
                  <a:pt x="3766" y="392"/>
                  <a:pt x="3729" y="392"/>
                  <a:pt x="3712" y="391"/>
                </a:cubicBezTo>
                <a:cubicBezTo>
                  <a:pt x="3716" y="424"/>
                  <a:pt x="3717" y="527"/>
                  <a:pt x="3717" y="595"/>
                </a:cubicBezTo>
                <a:cubicBezTo>
                  <a:pt x="3717" y="670"/>
                  <a:pt x="3716" y="762"/>
                  <a:pt x="3712" y="828"/>
                </a:cubicBezTo>
                <a:cubicBezTo>
                  <a:pt x="3722" y="827"/>
                  <a:pt x="3734" y="826"/>
                  <a:pt x="3745" y="826"/>
                </a:cubicBezTo>
                <a:cubicBezTo>
                  <a:pt x="3755" y="826"/>
                  <a:pt x="3766" y="827"/>
                  <a:pt x="3776" y="828"/>
                </a:cubicBezTo>
                <a:cubicBezTo>
                  <a:pt x="3772" y="762"/>
                  <a:pt x="3771" y="688"/>
                  <a:pt x="3771" y="616"/>
                </a:cubicBezTo>
                <a:cubicBezTo>
                  <a:pt x="3793" y="616"/>
                  <a:pt x="3793" y="616"/>
                  <a:pt x="3793" y="616"/>
                </a:cubicBezTo>
                <a:cubicBezTo>
                  <a:pt x="3842" y="673"/>
                  <a:pt x="3914" y="765"/>
                  <a:pt x="3956" y="828"/>
                </a:cubicBezTo>
                <a:cubicBezTo>
                  <a:pt x="3968" y="827"/>
                  <a:pt x="3983" y="826"/>
                  <a:pt x="3996" y="826"/>
                </a:cubicBezTo>
                <a:cubicBezTo>
                  <a:pt x="4009" y="826"/>
                  <a:pt x="4024" y="827"/>
                  <a:pt x="4038" y="828"/>
                </a:cubicBezTo>
                <a:cubicBezTo>
                  <a:pt x="3996" y="781"/>
                  <a:pt x="3973" y="752"/>
                  <a:pt x="3861" y="609"/>
                </a:cubicBezTo>
                <a:cubicBezTo>
                  <a:pt x="3947" y="600"/>
                  <a:pt x="3990" y="549"/>
                  <a:pt x="3990" y="490"/>
                </a:cubicBezTo>
                <a:close/>
                <a:moveTo>
                  <a:pt x="3791" y="584"/>
                </a:moveTo>
                <a:cubicBezTo>
                  <a:pt x="3771" y="584"/>
                  <a:pt x="3771" y="584"/>
                  <a:pt x="3771" y="584"/>
                </a:cubicBezTo>
                <a:cubicBezTo>
                  <a:pt x="3771" y="426"/>
                  <a:pt x="3771" y="426"/>
                  <a:pt x="3771" y="426"/>
                </a:cubicBezTo>
                <a:cubicBezTo>
                  <a:pt x="3779" y="425"/>
                  <a:pt x="3800" y="424"/>
                  <a:pt x="3820" y="424"/>
                </a:cubicBezTo>
                <a:cubicBezTo>
                  <a:pt x="3890" y="424"/>
                  <a:pt x="3925" y="451"/>
                  <a:pt x="3925" y="497"/>
                </a:cubicBezTo>
                <a:cubicBezTo>
                  <a:pt x="3925" y="569"/>
                  <a:pt x="3848" y="584"/>
                  <a:pt x="3791" y="584"/>
                </a:cubicBezTo>
                <a:close/>
                <a:moveTo>
                  <a:pt x="4317" y="525"/>
                </a:moveTo>
                <a:cubicBezTo>
                  <a:pt x="4310" y="525"/>
                  <a:pt x="4296" y="524"/>
                  <a:pt x="4286" y="524"/>
                </a:cubicBezTo>
                <a:cubicBezTo>
                  <a:pt x="4291" y="569"/>
                  <a:pt x="4291" y="657"/>
                  <a:pt x="4291" y="668"/>
                </a:cubicBezTo>
                <a:cubicBezTo>
                  <a:pt x="4291" y="725"/>
                  <a:pt x="4287" y="800"/>
                  <a:pt x="4213" y="800"/>
                </a:cubicBezTo>
                <a:cubicBezTo>
                  <a:pt x="4166" y="800"/>
                  <a:pt x="4139" y="768"/>
                  <a:pt x="4139" y="676"/>
                </a:cubicBezTo>
                <a:cubicBezTo>
                  <a:pt x="4139" y="651"/>
                  <a:pt x="4139" y="569"/>
                  <a:pt x="4144" y="524"/>
                </a:cubicBezTo>
                <a:cubicBezTo>
                  <a:pt x="4135" y="524"/>
                  <a:pt x="4122" y="525"/>
                  <a:pt x="4116" y="525"/>
                </a:cubicBezTo>
                <a:cubicBezTo>
                  <a:pt x="4109" y="525"/>
                  <a:pt x="4095" y="524"/>
                  <a:pt x="4085" y="524"/>
                </a:cubicBezTo>
                <a:cubicBezTo>
                  <a:pt x="4090" y="569"/>
                  <a:pt x="4090" y="651"/>
                  <a:pt x="4090" y="676"/>
                </a:cubicBezTo>
                <a:cubicBezTo>
                  <a:pt x="4090" y="695"/>
                  <a:pt x="4089" y="721"/>
                  <a:pt x="4089" y="736"/>
                </a:cubicBezTo>
                <a:cubicBezTo>
                  <a:pt x="4089" y="797"/>
                  <a:pt x="4134" y="835"/>
                  <a:pt x="4193" y="835"/>
                </a:cubicBezTo>
                <a:cubicBezTo>
                  <a:pt x="4231" y="835"/>
                  <a:pt x="4269" y="817"/>
                  <a:pt x="4289" y="781"/>
                </a:cubicBezTo>
                <a:cubicBezTo>
                  <a:pt x="4289" y="792"/>
                  <a:pt x="4287" y="818"/>
                  <a:pt x="4286" y="828"/>
                </a:cubicBezTo>
                <a:cubicBezTo>
                  <a:pt x="4295" y="827"/>
                  <a:pt x="4307" y="826"/>
                  <a:pt x="4317" y="826"/>
                </a:cubicBezTo>
                <a:cubicBezTo>
                  <a:pt x="4326" y="826"/>
                  <a:pt x="4336" y="827"/>
                  <a:pt x="4345" y="828"/>
                </a:cubicBezTo>
                <a:cubicBezTo>
                  <a:pt x="4340" y="782"/>
                  <a:pt x="4340" y="701"/>
                  <a:pt x="4340" y="676"/>
                </a:cubicBezTo>
                <a:cubicBezTo>
                  <a:pt x="4340" y="644"/>
                  <a:pt x="4340" y="569"/>
                  <a:pt x="4345" y="524"/>
                </a:cubicBezTo>
                <a:cubicBezTo>
                  <a:pt x="4336" y="524"/>
                  <a:pt x="4323" y="525"/>
                  <a:pt x="4317" y="525"/>
                </a:cubicBezTo>
                <a:close/>
                <a:moveTo>
                  <a:pt x="4525" y="651"/>
                </a:moveTo>
                <a:cubicBezTo>
                  <a:pt x="4491" y="643"/>
                  <a:pt x="4459" y="628"/>
                  <a:pt x="4459" y="590"/>
                </a:cubicBezTo>
                <a:cubicBezTo>
                  <a:pt x="4459" y="560"/>
                  <a:pt x="4482" y="541"/>
                  <a:pt x="4510" y="541"/>
                </a:cubicBezTo>
                <a:cubicBezTo>
                  <a:pt x="4532" y="541"/>
                  <a:pt x="4554" y="549"/>
                  <a:pt x="4573" y="582"/>
                </a:cubicBezTo>
                <a:cubicBezTo>
                  <a:pt x="4577" y="568"/>
                  <a:pt x="4585" y="551"/>
                  <a:pt x="4591" y="538"/>
                </a:cubicBezTo>
                <a:cubicBezTo>
                  <a:pt x="4570" y="525"/>
                  <a:pt x="4551" y="518"/>
                  <a:pt x="4519" y="518"/>
                </a:cubicBezTo>
                <a:cubicBezTo>
                  <a:pt x="4459" y="518"/>
                  <a:pt x="4417" y="554"/>
                  <a:pt x="4417" y="611"/>
                </a:cubicBezTo>
                <a:cubicBezTo>
                  <a:pt x="4417" y="660"/>
                  <a:pt x="4447" y="683"/>
                  <a:pt x="4494" y="696"/>
                </a:cubicBezTo>
                <a:cubicBezTo>
                  <a:pt x="4532" y="706"/>
                  <a:pt x="4565" y="716"/>
                  <a:pt x="4565" y="756"/>
                </a:cubicBezTo>
                <a:cubicBezTo>
                  <a:pt x="4565" y="791"/>
                  <a:pt x="4537" y="811"/>
                  <a:pt x="4503" y="811"/>
                </a:cubicBezTo>
                <a:cubicBezTo>
                  <a:pt x="4477" y="811"/>
                  <a:pt x="4454" y="803"/>
                  <a:pt x="4431" y="766"/>
                </a:cubicBezTo>
                <a:cubicBezTo>
                  <a:pt x="4427" y="778"/>
                  <a:pt x="4418" y="798"/>
                  <a:pt x="4412" y="810"/>
                </a:cubicBezTo>
                <a:cubicBezTo>
                  <a:pt x="4433" y="826"/>
                  <a:pt x="4460" y="835"/>
                  <a:pt x="4491" y="835"/>
                </a:cubicBezTo>
                <a:cubicBezTo>
                  <a:pt x="4551" y="835"/>
                  <a:pt x="4607" y="791"/>
                  <a:pt x="4607" y="733"/>
                </a:cubicBezTo>
                <a:cubicBezTo>
                  <a:pt x="4607" y="681"/>
                  <a:pt x="4577" y="664"/>
                  <a:pt x="4525" y="651"/>
                </a:cubicBezTo>
                <a:close/>
                <a:moveTo>
                  <a:pt x="4772" y="651"/>
                </a:moveTo>
                <a:cubicBezTo>
                  <a:pt x="4738" y="643"/>
                  <a:pt x="4707" y="628"/>
                  <a:pt x="4707" y="590"/>
                </a:cubicBezTo>
                <a:cubicBezTo>
                  <a:pt x="4707" y="560"/>
                  <a:pt x="4729" y="541"/>
                  <a:pt x="4758" y="541"/>
                </a:cubicBezTo>
                <a:cubicBezTo>
                  <a:pt x="4780" y="541"/>
                  <a:pt x="4801" y="549"/>
                  <a:pt x="4820" y="582"/>
                </a:cubicBezTo>
                <a:cubicBezTo>
                  <a:pt x="4825" y="568"/>
                  <a:pt x="4832" y="551"/>
                  <a:pt x="4838" y="538"/>
                </a:cubicBezTo>
                <a:cubicBezTo>
                  <a:pt x="4817" y="525"/>
                  <a:pt x="4799" y="518"/>
                  <a:pt x="4767" y="518"/>
                </a:cubicBezTo>
                <a:cubicBezTo>
                  <a:pt x="4706" y="518"/>
                  <a:pt x="4665" y="554"/>
                  <a:pt x="4665" y="611"/>
                </a:cubicBezTo>
                <a:cubicBezTo>
                  <a:pt x="4665" y="660"/>
                  <a:pt x="4695" y="683"/>
                  <a:pt x="4742" y="696"/>
                </a:cubicBezTo>
                <a:cubicBezTo>
                  <a:pt x="4779" y="706"/>
                  <a:pt x="4813" y="716"/>
                  <a:pt x="4813" y="756"/>
                </a:cubicBezTo>
                <a:cubicBezTo>
                  <a:pt x="4813" y="791"/>
                  <a:pt x="4785" y="811"/>
                  <a:pt x="4750" y="811"/>
                </a:cubicBezTo>
                <a:cubicBezTo>
                  <a:pt x="4725" y="811"/>
                  <a:pt x="4701" y="803"/>
                  <a:pt x="4678" y="766"/>
                </a:cubicBezTo>
                <a:cubicBezTo>
                  <a:pt x="4674" y="778"/>
                  <a:pt x="4666" y="798"/>
                  <a:pt x="4659" y="810"/>
                </a:cubicBezTo>
                <a:cubicBezTo>
                  <a:pt x="4681" y="826"/>
                  <a:pt x="4708" y="835"/>
                  <a:pt x="4739" y="835"/>
                </a:cubicBezTo>
                <a:cubicBezTo>
                  <a:pt x="4799" y="835"/>
                  <a:pt x="4855" y="791"/>
                  <a:pt x="4855" y="733"/>
                </a:cubicBezTo>
                <a:cubicBezTo>
                  <a:pt x="4855" y="681"/>
                  <a:pt x="4825" y="664"/>
                  <a:pt x="4772" y="651"/>
                </a:cubicBezTo>
                <a:close/>
                <a:moveTo>
                  <a:pt x="4967" y="380"/>
                </a:moveTo>
                <a:cubicBezTo>
                  <a:pt x="4948" y="380"/>
                  <a:pt x="4935" y="394"/>
                  <a:pt x="4935" y="412"/>
                </a:cubicBezTo>
                <a:cubicBezTo>
                  <a:pt x="4935" y="431"/>
                  <a:pt x="4947" y="445"/>
                  <a:pt x="4967" y="445"/>
                </a:cubicBezTo>
                <a:cubicBezTo>
                  <a:pt x="4988" y="445"/>
                  <a:pt x="5000" y="431"/>
                  <a:pt x="5000" y="412"/>
                </a:cubicBezTo>
                <a:cubicBezTo>
                  <a:pt x="5000" y="390"/>
                  <a:pt x="4988" y="380"/>
                  <a:pt x="4967" y="380"/>
                </a:cubicBezTo>
                <a:close/>
                <a:moveTo>
                  <a:pt x="4967" y="525"/>
                </a:moveTo>
                <a:cubicBezTo>
                  <a:pt x="4960" y="525"/>
                  <a:pt x="4947" y="524"/>
                  <a:pt x="4937" y="524"/>
                </a:cubicBezTo>
                <a:cubicBezTo>
                  <a:pt x="4941" y="569"/>
                  <a:pt x="4942" y="645"/>
                  <a:pt x="4942" y="676"/>
                </a:cubicBezTo>
                <a:cubicBezTo>
                  <a:pt x="4942" y="701"/>
                  <a:pt x="4941" y="782"/>
                  <a:pt x="4937" y="828"/>
                </a:cubicBezTo>
                <a:cubicBezTo>
                  <a:pt x="4946" y="827"/>
                  <a:pt x="4958" y="826"/>
                  <a:pt x="4968" y="826"/>
                </a:cubicBezTo>
                <a:cubicBezTo>
                  <a:pt x="4977" y="826"/>
                  <a:pt x="4987" y="827"/>
                  <a:pt x="4996" y="828"/>
                </a:cubicBezTo>
                <a:cubicBezTo>
                  <a:pt x="4991" y="782"/>
                  <a:pt x="4990" y="701"/>
                  <a:pt x="4990" y="676"/>
                </a:cubicBezTo>
                <a:cubicBezTo>
                  <a:pt x="4990" y="645"/>
                  <a:pt x="4991" y="569"/>
                  <a:pt x="4996" y="524"/>
                </a:cubicBezTo>
                <a:cubicBezTo>
                  <a:pt x="4987" y="524"/>
                  <a:pt x="4974" y="525"/>
                  <a:pt x="4967" y="525"/>
                </a:cubicBezTo>
                <a:close/>
                <a:moveTo>
                  <a:pt x="5345" y="810"/>
                </a:moveTo>
                <a:cubicBezTo>
                  <a:pt x="5342" y="811"/>
                  <a:pt x="5337" y="811"/>
                  <a:pt x="5333" y="811"/>
                </a:cubicBezTo>
                <a:cubicBezTo>
                  <a:pt x="5320" y="811"/>
                  <a:pt x="5313" y="808"/>
                  <a:pt x="5313" y="773"/>
                </a:cubicBezTo>
                <a:cubicBezTo>
                  <a:pt x="5313" y="628"/>
                  <a:pt x="5313" y="628"/>
                  <a:pt x="5313" y="628"/>
                </a:cubicBezTo>
                <a:cubicBezTo>
                  <a:pt x="5313" y="549"/>
                  <a:pt x="5269" y="518"/>
                  <a:pt x="5206" y="518"/>
                </a:cubicBezTo>
                <a:cubicBezTo>
                  <a:pt x="5170" y="518"/>
                  <a:pt x="5138" y="528"/>
                  <a:pt x="5103" y="554"/>
                </a:cubicBezTo>
                <a:cubicBezTo>
                  <a:pt x="5103" y="554"/>
                  <a:pt x="5103" y="554"/>
                  <a:pt x="5103" y="554"/>
                </a:cubicBezTo>
                <a:cubicBezTo>
                  <a:pt x="5103" y="589"/>
                  <a:pt x="5103" y="589"/>
                  <a:pt x="5103" y="589"/>
                </a:cubicBezTo>
                <a:cubicBezTo>
                  <a:pt x="5111" y="589"/>
                  <a:pt x="5111" y="589"/>
                  <a:pt x="5111" y="589"/>
                </a:cubicBezTo>
                <a:cubicBezTo>
                  <a:pt x="5127" y="554"/>
                  <a:pt x="5156" y="541"/>
                  <a:pt x="5192" y="541"/>
                </a:cubicBezTo>
                <a:cubicBezTo>
                  <a:pt x="5238" y="541"/>
                  <a:pt x="5265" y="564"/>
                  <a:pt x="5265" y="629"/>
                </a:cubicBezTo>
                <a:cubicBezTo>
                  <a:pt x="5265" y="644"/>
                  <a:pt x="5254" y="651"/>
                  <a:pt x="5234" y="654"/>
                </a:cubicBezTo>
                <a:cubicBezTo>
                  <a:pt x="5161" y="667"/>
                  <a:pt x="5161" y="667"/>
                  <a:pt x="5161" y="667"/>
                </a:cubicBezTo>
                <a:cubicBezTo>
                  <a:pt x="5114" y="676"/>
                  <a:pt x="5077" y="701"/>
                  <a:pt x="5077" y="755"/>
                </a:cubicBezTo>
                <a:cubicBezTo>
                  <a:pt x="5077" y="806"/>
                  <a:pt x="5112" y="835"/>
                  <a:pt x="5167" y="835"/>
                </a:cubicBezTo>
                <a:cubicBezTo>
                  <a:pt x="5197" y="835"/>
                  <a:pt x="5232" y="821"/>
                  <a:pt x="5265" y="795"/>
                </a:cubicBezTo>
                <a:cubicBezTo>
                  <a:pt x="5268" y="808"/>
                  <a:pt x="5268" y="808"/>
                  <a:pt x="5268" y="808"/>
                </a:cubicBezTo>
                <a:cubicBezTo>
                  <a:pt x="5273" y="826"/>
                  <a:pt x="5286" y="835"/>
                  <a:pt x="5305" y="835"/>
                </a:cubicBezTo>
                <a:cubicBezTo>
                  <a:pt x="5312" y="835"/>
                  <a:pt x="5325" y="833"/>
                  <a:pt x="5349" y="825"/>
                </a:cubicBezTo>
                <a:lnTo>
                  <a:pt x="5345" y="810"/>
                </a:lnTo>
                <a:close/>
                <a:moveTo>
                  <a:pt x="5265" y="766"/>
                </a:moveTo>
                <a:cubicBezTo>
                  <a:pt x="5240" y="791"/>
                  <a:pt x="5216" y="800"/>
                  <a:pt x="5192" y="800"/>
                </a:cubicBezTo>
                <a:cubicBezTo>
                  <a:pt x="5153" y="800"/>
                  <a:pt x="5134" y="781"/>
                  <a:pt x="5134" y="746"/>
                </a:cubicBezTo>
                <a:cubicBezTo>
                  <a:pt x="5134" y="701"/>
                  <a:pt x="5182" y="685"/>
                  <a:pt x="5225" y="679"/>
                </a:cubicBezTo>
                <a:cubicBezTo>
                  <a:pt x="5265" y="673"/>
                  <a:pt x="5265" y="673"/>
                  <a:pt x="5265" y="673"/>
                </a:cubicBezTo>
                <a:lnTo>
                  <a:pt x="5265" y="766"/>
                </a:lnTo>
                <a:close/>
                <a:moveTo>
                  <a:pt x="609" y="0"/>
                </a:moveTo>
                <a:cubicBezTo>
                  <a:pt x="273" y="0"/>
                  <a:pt x="0" y="272"/>
                  <a:pt x="0" y="609"/>
                </a:cubicBezTo>
                <a:cubicBezTo>
                  <a:pt x="0" y="945"/>
                  <a:pt x="273" y="1218"/>
                  <a:pt x="609" y="1218"/>
                </a:cubicBezTo>
                <a:cubicBezTo>
                  <a:pt x="946" y="1218"/>
                  <a:pt x="1218" y="945"/>
                  <a:pt x="1218" y="609"/>
                </a:cubicBezTo>
                <a:cubicBezTo>
                  <a:pt x="1218" y="272"/>
                  <a:pt x="946" y="0"/>
                  <a:pt x="609" y="0"/>
                </a:cubicBezTo>
                <a:close/>
                <a:moveTo>
                  <a:pt x="1088" y="792"/>
                </a:moveTo>
                <a:cubicBezTo>
                  <a:pt x="1090" y="821"/>
                  <a:pt x="1100" y="827"/>
                  <a:pt x="1106" y="832"/>
                </a:cubicBezTo>
                <a:cubicBezTo>
                  <a:pt x="1096" y="839"/>
                  <a:pt x="1014" y="813"/>
                  <a:pt x="994" y="788"/>
                </a:cubicBezTo>
                <a:cubicBezTo>
                  <a:pt x="993" y="787"/>
                  <a:pt x="990" y="786"/>
                  <a:pt x="988" y="785"/>
                </a:cubicBezTo>
                <a:cubicBezTo>
                  <a:pt x="939" y="774"/>
                  <a:pt x="939" y="723"/>
                  <a:pt x="938" y="707"/>
                </a:cubicBezTo>
                <a:cubicBezTo>
                  <a:pt x="897" y="707"/>
                  <a:pt x="881" y="662"/>
                  <a:pt x="877" y="651"/>
                </a:cubicBezTo>
                <a:cubicBezTo>
                  <a:pt x="873" y="641"/>
                  <a:pt x="870" y="629"/>
                  <a:pt x="869" y="619"/>
                </a:cubicBezTo>
                <a:cubicBezTo>
                  <a:pt x="869" y="640"/>
                  <a:pt x="837" y="659"/>
                  <a:pt x="802" y="624"/>
                </a:cubicBezTo>
                <a:cubicBezTo>
                  <a:pt x="802" y="660"/>
                  <a:pt x="760" y="654"/>
                  <a:pt x="739" y="633"/>
                </a:cubicBezTo>
                <a:cubicBezTo>
                  <a:pt x="737" y="640"/>
                  <a:pt x="725" y="658"/>
                  <a:pt x="725" y="658"/>
                </a:cubicBezTo>
                <a:cubicBezTo>
                  <a:pt x="749" y="663"/>
                  <a:pt x="760" y="668"/>
                  <a:pt x="772" y="678"/>
                </a:cubicBezTo>
                <a:cubicBezTo>
                  <a:pt x="799" y="702"/>
                  <a:pt x="802" y="741"/>
                  <a:pt x="802" y="761"/>
                </a:cubicBezTo>
                <a:cubicBezTo>
                  <a:pt x="802" y="761"/>
                  <a:pt x="839" y="798"/>
                  <a:pt x="854" y="811"/>
                </a:cubicBezTo>
                <a:cubicBezTo>
                  <a:pt x="858" y="815"/>
                  <a:pt x="863" y="819"/>
                  <a:pt x="867" y="822"/>
                </a:cubicBezTo>
                <a:cubicBezTo>
                  <a:pt x="905" y="780"/>
                  <a:pt x="918" y="796"/>
                  <a:pt x="918" y="796"/>
                </a:cubicBezTo>
                <a:cubicBezTo>
                  <a:pt x="946" y="785"/>
                  <a:pt x="962" y="805"/>
                  <a:pt x="956" y="815"/>
                </a:cubicBezTo>
                <a:cubicBezTo>
                  <a:pt x="949" y="808"/>
                  <a:pt x="938" y="810"/>
                  <a:pt x="932" y="816"/>
                </a:cubicBezTo>
                <a:cubicBezTo>
                  <a:pt x="970" y="822"/>
                  <a:pt x="961" y="850"/>
                  <a:pt x="951" y="856"/>
                </a:cubicBezTo>
                <a:cubicBezTo>
                  <a:pt x="951" y="848"/>
                  <a:pt x="948" y="839"/>
                  <a:pt x="936" y="838"/>
                </a:cubicBezTo>
                <a:cubicBezTo>
                  <a:pt x="937" y="851"/>
                  <a:pt x="929" y="853"/>
                  <a:pt x="921" y="853"/>
                </a:cubicBezTo>
                <a:cubicBezTo>
                  <a:pt x="902" y="854"/>
                  <a:pt x="871" y="855"/>
                  <a:pt x="861" y="864"/>
                </a:cubicBezTo>
                <a:cubicBezTo>
                  <a:pt x="856" y="869"/>
                  <a:pt x="858" y="885"/>
                  <a:pt x="852" y="890"/>
                </a:cubicBezTo>
                <a:cubicBezTo>
                  <a:pt x="847" y="895"/>
                  <a:pt x="842" y="894"/>
                  <a:pt x="839" y="894"/>
                </a:cubicBezTo>
                <a:cubicBezTo>
                  <a:pt x="839" y="900"/>
                  <a:pt x="840" y="907"/>
                  <a:pt x="847" y="914"/>
                </a:cubicBezTo>
                <a:cubicBezTo>
                  <a:pt x="820" y="916"/>
                  <a:pt x="800" y="892"/>
                  <a:pt x="813" y="880"/>
                </a:cubicBezTo>
                <a:cubicBezTo>
                  <a:pt x="819" y="874"/>
                  <a:pt x="838" y="856"/>
                  <a:pt x="839" y="848"/>
                </a:cubicBezTo>
                <a:cubicBezTo>
                  <a:pt x="840" y="840"/>
                  <a:pt x="831" y="830"/>
                  <a:pt x="825" y="825"/>
                </a:cubicBezTo>
                <a:cubicBezTo>
                  <a:pt x="812" y="813"/>
                  <a:pt x="798" y="803"/>
                  <a:pt x="784" y="792"/>
                </a:cubicBezTo>
                <a:cubicBezTo>
                  <a:pt x="780" y="789"/>
                  <a:pt x="775" y="786"/>
                  <a:pt x="770" y="783"/>
                </a:cubicBezTo>
                <a:cubicBezTo>
                  <a:pt x="767" y="781"/>
                  <a:pt x="761" y="780"/>
                  <a:pt x="756" y="782"/>
                </a:cubicBezTo>
                <a:cubicBezTo>
                  <a:pt x="746" y="785"/>
                  <a:pt x="746" y="785"/>
                  <a:pt x="743" y="783"/>
                </a:cubicBezTo>
                <a:cubicBezTo>
                  <a:pt x="733" y="776"/>
                  <a:pt x="714" y="761"/>
                  <a:pt x="676" y="756"/>
                </a:cubicBezTo>
                <a:cubicBezTo>
                  <a:pt x="678" y="758"/>
                  <a:pt x="680" y="760"/>
                  <a:pt x="681" y="762"/>
                </a:cubicBezTo>
                <a:cubicBezTo>
                  <a:pt x="684" y="765"/>
                  <a:pt x="685" y="768"/>
                  <a:pt x="687" y="773"/>
                </a:cubicBezTo>
                <a:cubicBezTo>
                  <a:pt x="690" y="778"/>
                  <a:pt x="692" y="784"/>
                  <a:pt x="694" y="789"/>
                </a:cubicBezTo>
                <a:cubicBezTo>
                  <a:pt x="719" y="849"/>
                  <a:pt x="744" y="907"/>
                  <a:pt x="769" y="966"/>
                </a:cubicBezTo>
                <a:cubicBezTo>
                  <a:pt x="777" y="986"/>
                  <a:pt x="770" y="1003"/>
                  <a:pt x="750" y="1013"/>
                </a:cubicBezTo>
                <a:cubicBezTo>
                  <a:pt x="735" y="1020"/>
                  <a:pt x="718" y="1016"/>
                  <a:pt x="708" y="1002"/>
                </a:cubicBezTo>
                <a:cubicBezTo>
                  <a:pt x="711" y="1011"/>
                  <a:pt x="712" y="1020"/>
                  <a:pt x="708" y="1028"/>
                </a:cubicBezTo>
                <a:cubicBezTo>
                  <a:pt x="704" y="1036"/>
                  <a:pt x="698" y="1042"/>
                  <a:pt x="690" y="1046"/>
                </a:cubicBezTo>
                <a:cubicBezTo>
                  <a:pt x="681" y="1049"/>
                  <a:pt x="672" y="1050"/>
                  <a:pt x="663" y="1049"/>
                </a:cubicBezTo>
                <a:cubicBezTo>
                  <a:pt x="654" y="1047"/>
                  <a:pt x="648" y="1041"/>
                  <a:pt x="644" y="1032"/>
                </a:cubicBezTo>
                <a:cubicBezTo>
                  <a:pt x="643" y="1052"/>
                  <a:pt x="630" y="1066"/>
                  <a:pt x="609" y="1066"/>
                </a:cubicBezTo>
                <a:cubicBezTo>
                  <a:pt x="588" y="1066"/>
                  <a:pt x="575" y="1052"/>
                  <a:pt x="574" y="1032"/>
                </a:cubicBezTo>
                <a:cubicBezTo>
                  <a:pt x="570" y="1041"/>
                  <a:pt x="564" y="1047"/>
                  <a:pt x="555" y="1049"/>
                </a:cubicBezTo>
                <a:cubicBezTo>
                  <a:pt x="546" y="1050"/>
                  <a:pt x="536" y="1049"/>
                  <a:pt x="528" y="1046"/>
                </a:cubicBezTo>
                <a:cubicBezTo>
                  <a:pt x="520" y="1042"/>
                  <a:pt x="514" y="1036"/>
                  <a:pt x="510" y="1028"/>
                </a:cubicBezTo>
                <a:cubicBezTo>
                  <a:pt x="506" y="1020"/>
                  <a:pt x="507" y="1011"/>
                  <a:pt x="510" y="1002"/>
                </a:cubicBezTo>
                <a:cubicBezTo>
                  <a:pt x="500" y="1016"/>
                  <a:pt x="483" y="1020"/>
                  <a:pt x="468" y="1013"/>
                </a:cubicBezTo>
                <a:cubicBezTo>
                  <a:pt x="448" y="1003"/>
                  <a:pt x="441" y="986"/>
                  <a:pt x="449" y="966"/>
                </a:cubicBezTo>
                <a:cubicBezTo>
                  <a:pt x="474" y="907"/>
                  <a:pt x="499" y="849"/>
                  <a:pt x="524" y="789"/>
                </a:cubicBezTo>
                <a:cubicBezTo>
                  <a:pt x="526" y="784"/>
                  <a:pt x="528" y="778"/>
                  <a:pt x="531" y="773"/>
                </a:cubicBezTo>
                <a:cubicBezTo>
                  <a:pt x="533" y="768"/>
                  <a:pt x="534" y="765"/>
                  <a:pt x="536" y="762"/>
                </a:cubicBezTo>
                <a:cubicBezTo>
                  <a:pt x="538" y="760"/>
                  <a:pt x="540" y="758"/>
                  <a:pt x="542" y="756"/>
                </a:cubicBezTo>
                <a:cubicBezTo>
                  <a:pt x="504" y="761"/>
                  <a:pt x="485" y="776"/>
                  <a:pt x="475" y="783"/>
                </a:cubicBezTo>
                <a:cubicBezTo>
                  <a:pt x="472" y="785"/>
                  <a:pt x="472" y="785"/>
                  <a:pt x="462" y="782"/>
                </a:cubicBezTo>
                <a:cubicBezTo>
                  <a:pt x="457" y="780"/>
                  <a:pt x="451" y="781"/>
                  <a:pt x="448" y="783"/>
                </a:cubicBezTo>
                <a:cubicBezTo>
                  <a:pt x="443" y="786"/>
                  <a:pt x="438" y="789"/>
                  <a:pt x="434" y="792"/>
                </a:cubicBezTo>
                <a:cubicBezTo>
                  <a:pt x="420" y="803"/>
                  <a:pt x="406" y="813"/>
                  <a:pt x="393" y="825"/>
                </a:cubicBezTo>
                <a:cubicBezTo>
                  <a:pt x="387" y="830"/>
                  <a:pt x="378" y="840"/>
                  <a:pt x="379" y="848"/>
                </a:cubicBezTo>
                <a:cubicBezTo>
                  <a:pt x="380" y="856"/>
                  <a:pt x="399" y="874"/>
                  <a:pt x="405" y="880"/>
                </a:cubicBezTo>
                <a:cubicBezTo>
                  <a:pt x="418" y="892"/>
                  <a:pt x="398" y="917"/>
                  <a:pt x="370" y="914"/>
                </a:cubicBezTo>
                <a:cubicBezTo>
                  <a:pt x="378" y="907"/>
                  <a:pt x="379" y="900"/>
                  <a:pt x="379" y="894"/>
                </a:cubicBezTo>
                <a:cubicBezTo>
                  <a:pt x="376" y="894"/>
                  <a:pt x="371" y="895"/>
                  <a:pt x="366" y="890"/>
                </a:cubicBezTo>
                <a:cubicBezTo>
                  <a:pt x="360" y="885"/>
                  <a:pt x="362" y="869"/>
                  <a:pt x="357" y="864"/>
                </a:cubicBezTo>
                <a:cubicBezTo>
                  <a:pt x="347" y="855"/>
                  <a:pt x="316" y="854"/>
                  <a:pt x="297" y="853"/>
                </a:cubicBezTo>
                <a:cubicBezTo>
                  <a:pt x="289" y="853"/>
                  <a:pt x="281" y="851"/>
                  <a:pt x="282" y="838"/>
                </a:cubicBezTo>
                <a:cubicBezTo>
                  <a:pt x="270" y="839"/>
                  <a:pt x="267" y="848"/>
                  <a:pt x="267" y="856"/>
                </a:cubicBezTo>
                <a:cubicBezTo>
                  <a:pt x="257" y="850"/>
                  <a:pt x="248" y="822"/>
                  <a:pt x="286" y="816"/>
                </a:cubicBezTo>
                <a:cubicBezTo>
                  <a:pt x="280" y="810"/>
                  <a:pt x="269" y="808"/>
                  <a:pt x="262" y="815"/>
                </a:cubicBezTo>
                <a:cubicBezTo>
                  <a:pt x="256" y="805"/>
                  <a:pt x="272" y="785"/>
                  <a:pt x="300" y="796"/>
                </a:cubicBezTo>
                <a:cubicBezTo>
                  <a:pt x="300" y="796"/>
                  <a:pt x="313" y="780"/>
                  <a:pt x="351" y="822"/>
                </a:cubicBezTo>
                <a:cubicBezTo>
                  <a:pt x="355" y="819"/>
                  <a:pt x="360" y="815"/>
                  <a:pt x="364" y="811"/>
                </a:cubicBezTo>
                <a:cubicBezTo>
                  <a:pt x="379" y="798"/>
                  <a:pt x="416" y="761"/>
                  <a:pt x="416" y="761"/>
                </a:cubicBezTo>
                <a:cubicBezTo>
                  <a:pt x="416" y="741"/>
                  <a:pt x="419" y="702"/>
                  <a:pt x="446" y="678"/>
                </a:cubicBezTo>
                <a:cubicBezTo>
                  <a:pt x="458" y="668"/>
                  <a:pt x="469" y="663"/>
                  <a:pt x="493" y="658"/>
                </a:cubicBezTo>
                <a:cubicBezTo>
                  <a:pt x="493" y="658"/>
                  <a:pt x="481" y="640"/>
                  <a:pt x="479" y="633"/>
                </a:cubicBezTo>
                <a:cubicBezTo>
                  <a:pt x="458" y="654"/>
                  <a:pt x="416" y="660"/>
                  <a:pt x="416" y="624"/>
                </a:cubicBezTo>
                <a:cubicBezTo>
                  <a:pt x="381" y="659"/>
                  <a:pt x="349" y="640"/>
                  <a:pt x="349" y="619"/>
                </a:cubicBezTo>
                <a:cubicBezTo>
                  <a:pt x="348" y="629"/>
                  <a:pt x="345" y="641"/>
                  <a:pt x="341" y="651"/>
                </a:cubicBezTo>
                <a:cubicBezTo>
                  <a:pt x="337" y="662"/>
                  <a:pt x="321" y="707"/>
                  <a:pt x="280" y="707"/>
                </a:cubicBezTo>
                <a:cubicBezTo>
                  <a:pt x="279" y="723"/>
                  <a:pt x="279" y="774"/>
                  <a:pt x="230" y="785"/>
                </a:cubicBezTo>
                <a:cubicBezTo>
                  <a:pt x="228" y="786"/>
                  <a:pt x="225" y="787"/>
                  <a:pt x="224" y="788"/>
                </a:cubicBezTo>
                <a:cubicBezTo>
                  <a:pt x="204" y="813"/>
                  <a:pt x="122" y="839"/>
                  <a:pt x="112" y="832"/>
                </a:cubicBezTo>
                <a:cubicBezTo>
                  <a:pt x="118" y="827"/>
                  <a:pt x="128" y="821"/>
                  <a:pt x="130" y="792"/>
                </a:cubicBezTo>
                <a:cubicBezTo>
                  <a:pt x="131" y="773"/>
                  <a:pt x="133" y="674"/>
                  <a:pt x="133" y="535"/>
                </a:cubicBezTo>
                <a:cubicBezTo>
                  <a:pt x="133" y="486"/>
                  <a:pt x="138" y="326"/>
                  <a:pt x="296" y="304"/>
                </a:cubicBezTo>
                <a:cubicBezTo>
                  <a:pt x="320" y="300"/>
                  <a:pt x="344" y="302"/>
                  <a:pt x="364" y="317"/>
                </a:cubicBezTo>
                <a:cubicBezTo>
                  <a:pt x="392" y="338"/>
                  <a:pt x="406" y="373"/>
                  <a:pt x="389" y="413"/>
                </a:cubicBezTo>
                <a:cubicBezTo>
                  <a:pt x="389" y="414"/>
                  <a:pt x="389" y="415"/>
                  <a:pt x="388" y="417"/>
                </a:cubicBezTo>
                <a:cubicBezTo>
                  <a:pt x="382" y="426"/>
                  <a:pt x="384" y="434"/>
                  <a:pt x="392" y="441"/>
                </a:cubicBezTo>
                <a:cubicBezTo>
                  <a:pt x="405" y="454"/>
                  <a:pt x="420" y="463"/>
                  <a:pt x="439" y="465"/>
                </a:cubicBezTo>
                <a:cubicBezTo>
                  <a:pt x="450" y="467"/>
                  <a:pt x="460" y="462"/>
                  <a:pt x="468" y="454"/>
                </a:cubicBezTo>
                <a:cubicBezTo>
                  <a:pt x="486" y="435"/>
                  <a:pt x="497" y="414"/>
                  <a:pt x="502" y="389"/>
                </a:cubicBezTo>
                <a:cubicBezTo>
                  <a:pt x="510" y="341"/>
                  <a:pt x="497" y="317"/>
                  <a:pt x="497" y="315"/>
                </a:cubicBezTo>
                <a:cubicBezTo>
                  <a:pt x="484" y="290"/>
                  <a:pt x="456" y="271"/>
                  <a:pt x="425" y="268"/>
                </a:cubicBezTo>
                <a:cubicBezTo>
                  <a:pt x="410" y="241"/>
                  <a:pt x="369" y="252"/>
                  <a:pt x="369" y="252"/>
                </a:cubicBezTo>
                <a:cubicBezTo>
                  <a:pt x="358" y="254"/>
                  <a:pt x="355" y="257"/>
                  <a:pt x="352" y="262"/>
                </a:cubicBezTo>
                <a:cubicBezTo>
                  <a:pt x="352" y="262"/>
                  <a:pt x="334" y="234"/>
                  <a:pt x="351" y="223"/>
                </a:cubicBezTo>
                <a:cubicBezTo>
                  <a:pt x="368" y="212"/>
                  <a:pt x="407" y="207"/>
                  <a:pt x="407" y="207"/>
                </a:cubicBezTo>
                <a:cubicBezTo>
                  <a:pt x="407" y="189"/>
                  <a:pt x="437" y="175"/>
                  <a:pt x="491" y="185"/>
                </a:cubicBezTo>
                <a:cubicBezTo>
                  <a:pt x="556" y="197"/>
                  <a:pt x="570" y="171"/>
                  <a:pt x="570" y="171"/>
                </a:cubicBezTo>
                <a:cubicBezTo>
                  <a:pt x="573" y="202"/>
                  <a:pt x="549" y="218"/>
                  <a:pt x="541" y="223"/>
                </a:cubicBezTo>
                <a:cubicBezTo>
                  <a:pt x="566" y="250"/>
                  <a:pt x="601" y="303"/>
                  <a:pt x="609" y="380"/>
                </a:cubicBezTo>
                <a:cubicBezTo>
                  <a:pt x="617" y="303"/>
                  <a:pt x="652" y="250"/>
                  <a:pt x="677" y="223"/>
                </a:cubicBezTo>
                <a:cubicBezTo>
                  <a:pt x="669" y="218"/>
                  <a:pt x="645" y="202"/>
                  <a:pt x="648" y="171"/>
                </a:cubicBezTo>
                <a:cubicBezTo>
                  <a:pt x="648" y="171"/>
                  <a:pt x="662" y="197"/>
                  <a:pt x="727" y="185"/>
                </a:cubicBezTo>
                <a:cubicBezTo>
                  <a:pt x="781" y="175"/>
                  <a:pt x="811" y="189"/>
                  <a:pt x="811" y="207"/>
                </a:cubicBezTo>
                <a:cubicBezTo>
                  <a:pt x="811" y="207"/>
                  <a:pt x="850" y="212"/>
                  <a:pt x="867" y="223"/>
                </a:cubicBezTo>
                <a:cubicBezTo>
                  <a:pt x="884" y="234"/>
                  <a:pt x="866" y="262"/>
                  <a:pt x="866" y="262"/>
                </a:cubicBezTo>
                <a:cubicBezTo>
                  <a:pt x="863" y="257"/>
                  <a:pt x="860" y="254"/>
                  <a:pt x="849" y="252"/>
                </a:cubicBezTo>
                <a:cubicBezTo>
                  <a:pt x="849" y="252"/>
                  <a:pt x="808" y="241"/>
                  <a:pt x="793" y="268"/>
                </a:cubicBezTo>
                <a:cubicBezTo>
                  <a:pt x="762" y="271"/>
                  <a:pt x="734" y="290"/>
                  <a:pt x="721" y="315"/>
                </a:cubicBezTo>
                <a:cubicBezTo>
                  <a:pt x="721" y="317"/>
                  <a:pt x="709" y="341"/>
                  <a:pt x="716" y="389"/>
                </a:cubicBezTo>
                <a:cubicBezTo>
                  <a:pt x="720" y="414"/>
                  <a:pt x="732" y="435"/>
                  <a:pt x="750" y="454"/>
                </a:cubicBezTo>
                <a:cubicBezTo>
                  <a:pt x="758" y="462"/>
                  <a:pt x="768" y="467"/>
                  <a:pt x="779" y="465"/>
                </a:cubicBezTo>
                <a:cubicBezTo>
                  <a:pt x="798" y="463"/>
                  <a:pt x="813" y="454"/>
                  <a:pt x="826" y="441"/>
                </a:cubicBezTo>
                <a:cubicBezTo>
                  <a:pt x="833" y="434"/>
                  <a:pt x="836" y="426"/>
                  <a:pt x="830" y="417"/>
                </a:cubicBezTo>
                <a:cubicBezTo>
                  <a:pt x="829" y="415"/>
                  <a:pt x="829" y="414"/>
                  <a:pt x="829" y="413"/>
                </a:cubicBezTo>
                <a:cubicBezTo>
                  <a:pt x="812" y="373"/>
                  <a:pt x="826" y="338"/>
                  <a:pt x="854" y="317"/>
                </a:cubicBezTo>
                <a:cubicBezTo>
                  <a:pt x="874" y="302"/>
                  <a:pt x="898" y="300"/>
                  <a:pt x="922" y="304"/>
                </a:cubicBezTo>
                <a:cubicBezTo>
                  <a:pt x="1080" y="326"/>
                  <a:pt x="1085" y="486"/>
                  <a:pt x="1085" y="535"/>
                </a:cubicBezTo>
                <a:cubicBezTo>
                  <a:pt x="1085" y="674"/>
                  <a:pt x="1087" y="773"/>
                  <a:pt x="1088" y="792"/>
                </a:cubicBezTo>
                <a:close/>
              </a:path>
            </a:pathLst>
          </a:custGeom>
          <a:solidFill>
            <a:srgbClr val="75777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94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8" r:id="rId2"/>
    <p:sldLayoutId id="2147483669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B_Stem" panose="020B0503020203020204" pitchFamily="34" charset="-52"/>
          <a:ea typeface="+mn-ea"/>
          <a:cs typeface="CB_Stem" panose="020B0503020203020204" pitchFamily="34" charset="-52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B_Stem" panose="020B0503020203020204" pitchFamily="34" charset="-52"/>
          <a:ea typeface="+mn-ea"/>
          <a:cs typeface="CB_Stem" panose="020B0503020203020204" pitchFamily="34" charset="-52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B_Stem" panose="020B0503020203020204" pitchFamily="34" charset="-52"/>
          <a:ea typeface="+mn-ea"/>
          <a:cs typeface="CB_Stem" panose="020B0503020203020204" pitchFamily="34" charset="-52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B_Stem" panose="020B0503020203020204" pitchFamily="34" charset="-52"/>
          <a:ea typeface="+mn-ea"/>
          <a:cs typeface="CB_Stem" panose="020B0503020203020204" pitchFamily="34" charset="-52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B_Stem" panose="020B0503020203020204" pitchFamily="34" charset="-52"/>
          <a:ea typeface="+mn-ea"/>
          <a:cs typeface="CB_Stem" panose="020B0503020203020204" pitchFamily="34" charset="-5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47" userDrawn="1">
          <p15:clr>
            <a:srgbClr val="F26B43"/>
          </p15:clr>
        </p15:guide>
        <p15:guide id="2" pos="7401" userDrawn="1">
          <p15:clr>
            <a:srgbClr val="F26B43"/>
          </p15:clr>
        </p15:guide>
        <p15:guide id="3" pos="267" userDrawn="1">
          <p15:clr>
            <a:srgbClr val="F26B43"/>
          </p15:clr>
        </p15:guide>
        <p15:guide id="4" orient="horz" pos="272" userDrawn="1">
          <p15:clr>
            <a:srgbClr val="F26B43"/>
          </p15:clr>
        </p15:guide>
        <p15:guide id="5" pos="873" userDrawn="1">
          <p15:clr>
            <a:srgbClr val="F26B43"/>
          </p15:clr>
        </p15:guide>
        <p15:guide id="6" pos="738" userDrawn="1">
          <p15:clr>
            <a:srgbClr val="F26B43"/>
          </p15:clr>
        </p15:guide>
        <p15:guide id="7" pos="1343" userDrawn="1">
          <p15:clr>
            <a:srgbClr val="F26B43"/>
          </p15:clr>
        </p15:guide>
        <p15:guide id="8" pos="1479" userDrawn="1">
          <p15:clr>
            <a:srgbClr val="F26B43"/>
          </p15:clr>
        </p15:guide>
        <p15:guide id="9" pos="1949" userDrawn="1">
          <p15:clr>
            <a:srgbClr val="F26B43"/>
          </p15:clr>
        </p15:guide>
        <p15:guide id="10" pos="2085" userDrawn="1">
          <p15:clr>
            <a:srgbClr val="F26B43"/>
          </p15:clr>
        </p15:guide>
        <p15:guide id="11" pos="2555" userDrawn="1">
          <p15:clr>
            <a:srgbClr val="F26B43"/>
          </p15:clr>
        </p15:guide>
        <p15:guide id="12" pos="2691" userDrawn="1">
          <p15:clr>
            <a:srgbClr val="F26B43"/>
          </p15:clr>
        </p15:guide>
        <p15:guide id="13" pos="3160" userDrawn="1">
          <p15:clr>
            <a:srgbClr val="F26B43"/>
          </p15:clr>
        </p15:guide>
        <p15:guide id="14" pos="3296" userDrawn="1">
          <p15:clr>
            <a:srgbClr val="F26B43"/>
          </p15:clr>
        </p15:guide>
        <p15:guide id="15" pos="3765" userDrawn="1">
          <p15:clr>
            <a:srgbClr val="F26B43"/>
          </p15:clr>
        </p15:guide>
        <p15:guide id="16" pos="3902" userDrawn="1">
          <p15:clr>
            <a:srgbClr val="F26B43"/>
          </p15:clr>
        </p15:guide>
        <p15:guide id="17" pos="4370" userDrawn="1">
          <p15:clr>
            <a:srgbClr val="F26B43"/>
          </p15:clr>
        </p15:guide>
        <p15:guide id="18" pos="4506" userDrawn="1">
          <p15:clr>
            <a:srgbClr val="F26B43"/>
          </p15:clr>
        </p15:guide>
        <p15:guide id="19" pos="4976" userDrawn="1">
          <p15:clr>
            <a:srgbClr val="F26B43"/>
          </p15:clr>
        </p15:guide>
        <p15:guide id="20" pos="5112" userDrawn="1">
          <p15:clr>
            <a:srgbClr val="F26B43"/>
          </p15:clr>
        </p15:guide>
        <p15:guide id="21" pos="5582" userDrawn="1">
          <p15:clr>
            <a:srgbClr val="F26B43"/>
          </p15:clr>
        </p15:guide>
        <p15:guide id="22" pos="5718" userDrawn="1">
          <p15:clr>
            <a:srgbClr val="F26B43"/>
          </p15:clr>
        </p15:guide>
        <p15:guide id="23" pos="6188" userDrawn="1">
          <p15:clr>
            <a:srgbClr val="F26B43"/>
          </p15:clr>
        </p15:guide>
        <p15:guide id="24" pos="6323" userDrawn="1">
          <p15:clr>
            <a:srgbClr val="F26B43"/>
          </p15:clr>
        </p15:guide>
        <p15:guide id="25" pos="6794" userDrawn="1">
          <p15:clr>
            <a:srgbClr val="F26B43"/>
          </p15:clr>
        </p15:guide>
        <p15:guide id="26" pos="6930" userDrawn="1">
          <p15:clr>
            <a:srgbClr val="F26B43"/>
          </p15:clr>
        </p15:guide>
        <p15:guide id="27" orient="horz" pos="2160" userDrawn="1">
          <p15:clr>
            <a:srgbClr val="F26B43"/>
          </p15:clr>
        </p15:guide>
        <p15:guide id="28" orient="horz" pos="696" userDrawn="1">
          <p15:clr>
            <a:srgbClr val="F26B43"/>
          </p15:clr>
        </p15:guide>
        <p15:guide id="29" orient="horz" pos="1242" userDrawn="1">
          <p15:clr>
            <a:srgbClr val="F26B43"/>
          </p15:clr>
        </p15:guide>
        <p15:guide id="30" orient="horz" pos="10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Line">
            <a:extLst>
              <a:ext uri="{FF2B5EF4-FFF2-40B4-BE49-F238E27FC236}">
                <a16:creationId xmlns:a16="http://schemas.microsoft.com/office/drawing/2014/main" id="{1CB045B0-C148-4BCB-A129-CADC19CDA1E7}"/>
              </a:ext>
            </a:extLst>
          </p:cNvPr>
          <p:cNvCxnSpPr/>
          <p:nvPr userDrawn="1"/>
        </p:nvCxnSpPr>
        <p:spPr>
          <a:xfrm>
            <a:off x="423864" y="866775"/>
            <a:ext cx="11325225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Logo_CB_RU"/>
          <p:cNvSpPr>
            <a:spLocks noChangeAspect="1" noEditPoints="1"/>
          </p:cNvSpPr>
          <p:nvPr userDrawn="1"/>
        </p:nvSpPr>
        <p:spPr bwMode="auto">
          <a:xfrm>
            <a:off x="426245" y="432000"/>
            <a:ext cx="1238400" cy="310461"/>
          </a:xfrm>
          <a:custGeom>
            <a:avLst/>
            <a:gdLst>
              <a:gd name="T0" fmla="*/ 623 w 4989"/>
              <a:gd name="T1" fmla="*/ 0 h 1247"/>
              <a:gd name="T2" fmla="*/ 960 w 4989"/>
              <a:gd name="T3" fmla="*/ 724 h 1247"/>
              <a:gd name="T4" fmla="*/ 742 w 4989"/>
              <a:gd name="T5" fmla="*/ 674 h 1247"/>
              <a:gd name="T6" fmla="*/ 940 w 4989"/>
              <a:gd name="T7" fmla="*/ 816 h 1247"/>
              <a:gd name="T8" fmla="*/ 959 w 4989"/>
              <a:gd name="T9" fmla="*/ 859 h 1247"/>
              <a:gd name="T10" fmla="*/ 868 w 4989"/>
              <a:gd name="T11" fmla="*/ 936 h 1247"/>
              <a:gd name="T12" fmla="*/ 789 w 4989"/>
              <a:gd name="T13" fmla="*/ 802 h 1247"/>
              <a:gd name="T14" fmla="*/ 703 w 4989"/>
              <a:gd name="T15" fmla="*/ 792 h 1247"/>
              <a:gd name="T16" fmla="*/ 725 w 4989"/>
              <a:gd name="T17" fmla="*/ 1053 h 1247"/>
              <a:gd name="T18" fmla="*/ 588 w 4989"/>
              <a:gd name="T19" fmla="*/ 1057 h 1247"/>
              <a:gd name="T20" fmla="*/ 479 w 4989"/>
              <a:gd name="T21" fmla="*/ 1037 h 1247"/>
              <a:gd name="T22" fmla="*/ 555 w 4989"/>
              <a:gd name="T23" fmla="*/ 775 h 1247"/>
              <a:gd name="T24" fmla="*/ 402 w 4989"/>
              <a:gd name="T25" fmla="*/ 845 h 1247"/>
              <a:gd name="T26" fmla="*/ 374 w 4989"/>
              <a:gd name="T27" fmla="*/ 912 h 1247"/>
              <a:gd name="T28" fmla="*/ 293 w 4989"/>
              <a:gd name="T29" fmla="*/ 836 h 1247"/>
              <a:gd name="T30" fmla="*/ 373 w 4989"/>
              <a:gd name="T31" fmla="*/ 831 h 1247"/>
              <a:gd name="T32" fmla="*/ 425 w 4989"/>
              <a:gd name="T33" fmla="*/ 639 h 1247"/>
              <a:gd name="T34" fmla="*/ 229 w 4989"/>
              <a:gd name="T35" fmla="*/ 807 h 1247"/>
              <a:gd name="T36" fmla="*/ 373 w 4989"/>
              <a:gd name="T37" fmla="*/ 325 h 1247"/>
              <a:gd name="T38" fmla="*/ 479 w 4989"/>
              <a:gd name="T39" fmla="*/ 465 h 1247"/>
              <a:gd name="T40" fmla="*/ 360 w 4989"/>
              <a:gd name="T41" fmla="*/ 269 h 1247"/>
              <a:gd name="T42" fmla="*/ 554 w 4989"/>
              <a:gd name="T43" fmla="*/ 228 h 1247"/>
              <a:gd name="T44" fmla="*/ 830 w 4989"/>
              <a:gd name="T45" fmla="*/ 213 h 1247"/>
              <a:gd name="T46" fmla="*/ 738 w 4989"/>
              <a:gd name="T47" fmla="*/ 323 h 1247"/>
              <a:gd name="T48" fmla="*/ 850 w 4989"/>
              <a:gd name="T49" fmla="*/ 427 h 1247"/>
              <a:gd name="T50" fmla="*/ 1114 w 4989"/>
              <a:gd name="T51" fmla="*/ 811 h 1247"/>
              <a:gd name="T52" fmla="*/ 1919 w 4989"/>
              <a:gd name="T53" fmla="*/ 573 h 1247"/>
              <a:gd name="T54" fmla="*/ 2053 w 4989"/>
              <a:gd name="T55" fmla="*/ 671 h 1247"/>
              <a:gd name="T56" fmla="*/ 2088 w 4989"/>
              <a:gd name="T57" fmla="*/ 828 h 1247"/>
              <a:gd name="T58" fmla="*/ 2085 w 4989"/>
              <a:gd name="T59" fmla="*/ 785 h 1247"/>
              <a:gd name="T60" fmla="*/ 2085 w 4989"/>
              <a:gd name="T61" fmla="*/ 785 h 1247"/>
              <a:gd name="T62" fmla="*/ 4418 w 4989"/>
              <a:gd name="T63" fmla="*/ 537 h 1247"/>
              <a:gd name="T64" fmla="*/ 4377 w 4989"/>
              <a:gd name="T65" fmla="*/ 847 h 1247"/>
              <a:gd name="T66" fmla="*/ 4611 w 4989"/>
              <a:gd name="T67" fmla="*/ 847 h 1247"/>
              <a:gd name="T68" fmla="*/ 1650 w 4989"/>
              <a:gd name="T69" fmla="*/ 593 h 1247"/>
              <a:gd name="T70" fmla="*/ 1820 w 4989"/>
              <a:gd name="T71" fmla="*/ 422 h 1247"/>
              <a:gd name="T72" fmla="*/ 1558 w 4989"/>
              <a:gd name="T73" fmla="*/ 849 h 1247"/>
              <a:gd name="T74" fmla="*/ 1671 w 4989"/>
              <a:gd name="T75" fmla="*/ 814 h 1247"/>
              <a:gd name="T76" fmla="*/ 3519 w 4989"/>
              <a:gd name="T77" fmla="*/ 531 h 1247"/>
              <a:gd name="T78" fmla="*/ 3513 w 4989"/>
              <a:gd name="T79" fmla="*/ 832 h 1247"/>
              <a:gd name="T80" fmla="*/ 4989 w 4989"/>
              <a:gd name="T81" fmla="*/ 537 h 1247"/>
              <a:gd name="T82" fmla="*/ 4767 w 4989"/>
              <a:gd name="T83" fmla="*/ 537 h 1247"/>
              <a:gd name="T84" fmla="*/ 4727 w 4989"/>
              <a:gd name="T85" fmla="*/ 847 h 1247"/>
              <a:gd name="T86" fmla="*/ 4961 w 4989"/>
              <a:gd name="T87" fmla="*/ 847 h 1247"/>
              <a:gd name="T88" fmla="*/ 3967 w 4989"/>
              <a:gd name="T89" fmla="*/ 604 h 1247"/>
              <a:gd name="T90" fmla="*/ 3875 w 4989"/>
              <a:gd name="T91" fmla="*/ 856 h 1247"/>
              <a:gd name="T92" fmla="*/ 3774 w 4989"/>
              <a:gd name="T93" fmla="*/ 692 h 1247"/>
              <a:gd name="T94" fmla="*/ 3069 w 4989"/>
              <a:gd name="T95" fmla="*/ 609 h 1247"/>
              <a:gd name="T96" fmla="*/ 3125 w 4989"/>
              <a:gd name="T97" fmla="*/ 643 h 1247"/>
              <a:gd name="T98" fmla="*/ 3125 w 4989"/>
              <a:gd name="T99" fmla="*/ 610 h 1247"/>
              <a:gd name="T100" fmla="*/ 4193 w 4989"/>
              <a:gd name="T101" fmla="*/ 555 h 1247"/>
              <a:gd name="T102" fmla="*/ 4027 w 4989"/>
              <a:gd name="T103" fmla="*/ 693 h 1247"/>
              <a:gd name="T104" fmla="*/ 4206 w 4989"/>
              <a:gd name="T105" fmla="*/ 832 h 1247"/>
              <a:gd name="T106" fmla="*/ 2780 w 4989"/>
              <a:gd name="T107" fmla="*/ 537 h 1247"/>
              <a:gd name="T108" fmla="*/ 2581 w 4989"/>
              <a:gd name="T109" fmla="*/ 537 h 1247"/>
              <a:gd name="T110" fmla="*/ 2636 w 4989"/>
              <a:gd name="T111" fmla="*/ 689 h 1247"/>
              <a:gd name="T112" fmla="*/ 2693 w 4989"/>
              <a:gd name="T113" fmla="*/ 669 h 1247"/>
              <a:gd name="T114" fmla="*/ 2364 w 4989"/>
              <a:gd name="T115" fmla="*/ 667 h 1247"/>
              <a:gd name="T116" fmla="*/ 2231 w 4989"/>
              <a:gd name="T117" fmla="*/ 693 h 1247"/>
              <a:gd name="T118" fmla="*/ 2363 w 4989"/>
              <a:gd name="T119" fmla="*/ 695 h 1247"/>
              <a:gd name="T120" fmla="*/ 2491 w 4989"/>
              <a:gd name="T121" fmla="*/ 693 h 1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989" h="1247">
                <a:moveTo>
                  <a:pt x="623" y="0"/>
                </a:moveTo>
                <a:cubicBezTo>
                  <a:pt x="279" y="0"/>
                  <a:pt x="0" y="279"/>
                  <a:pt x="0" y="624"/>
                </a:cubicBezTo>
                <a:cubicBezTo>
                  <a:pt x="0" y="968"/>
                  <a:pt x="279" y="1247"/>
                  <a:pt x="623" y="1247"/>
                </a:cubicBezTo>
                <a:cubicBezTo>
                  <a:pt x="968" y="1247"/>
                  <a:pt x="1247" y="968"/>
                  <a:pt x="1247" y="624"/>
                </a:cubicBezTo>
                <a:cubicBezTo>
                  <a:pt x="1247" y="279"/>
                  <a:pt x="968" y="0"/>
                  <a:pt x="623" y="0"/>
                </a:cubicBezTo>
                <a:close/>
                <a:moveTo>
                  <a:pt x="1114" y="811"/>
                </a:moveTo>
                <a:cubicBezTo>
                  <a:pt x="1115" y="841"/>
                  <a:pt x="1126" y="847"/>
                  <a:pt x="1132" y="852"/>
                </a:cubicBezTo>
                <a:cubicBezTo>
                  <a:pt x="1122" y="859"/>
                  <a:pt x="1038" y="833"/>
                  <a:pt x="1017" y="807"/>
                </a:cubicBezTo>
                <a:cubicBezTo>
                  <a:pt x="1016" y="806"/>
                  <a:pt x="1013" y="805"/>
                  <a:pt x="1011" y="804"/>
                </a:cubicBezTo>
                <a:cubicBezTo>
                  <a:pt x="961" y="793"/>
                  <a:pt x="961" y="740"/>
                  <a:pt x="960" y="724"/>
                </a:cubicBezTo>
                <a:cubicBezTo>
                  <a:pt x="918" y="724"/>
                  <a:pt x="902" y="679"/>
                  <a:pt x="897" y="667"/>
                </a:cubicBezTo>
                <a:cubicBezTo>
                  <a:pt x="894" y="656"/>
                  <a:pt x="891" y="644"/>
                  <a:pt x="890" y="634"/>
                </a:cubicBezTo>
                <a:cubicBezTo>
                  <a:pt x="890" y="656"/>
                  <a:pt x="857" y="675"/>
                  <a:pt x="821" y="639"/>
                </a:cubicBezTo>
                <a:cubicBezTo>
                  <a:pt x="821" y="676"/>
                  <a:pt x="778" y="670"/>
                  <a:pt x="756" y="648"/>
                </a:cubicBezTo>
                <a:cubicBezTo>
                  <a:pt x="754" y="655"/>
                  <a:pt x="742" y="674"/>
                  <a:pt x="742" y="674"/>
                </a:cubicBezTo>
                <a:cubicBezTo>
                  <a:pt x="767" y="679"/>
                  <a:pt x="778" y="684"/>
                  <a:pt x="790" y="694"/>
                </a:cubicBezTo>
                <a:cubicBezTo>
                  <a:pt x="818" y="719"/>
                  <a:pt x="821" y="759"/>
                  <a:pt x="821" y="780"/>
                </a:cubicBezTo>
                <a:cubicBezTo>
                  <a:pt x="821" y="780"/>
                  <a:pt x="859" y="817"/>
                  <a:pt x="874" y="831"/>
                </a:cubicBezTo>
                <a:cubicBezTo>
                  <a:pt x="878" y="835"/>
                  <a:pt x="883" y="838"/>
                  <a:pt x="888" y="842"/>
                </a:cubicBezTo>
                <a:cubicBezTo>
                  <a:pt x="927" y="799"/>
                  <a:pt x="940" y="816"/>
                  <a:pt x="940" y="816"/>
                </a:cubicBezTo>
                <a:cubicBezTo>
                  <a:pt x="969" y="804"/>
                  <a:pt x="984" y="825"/>
                  <a:pt x="978" y="835"/>
                </a:cubicBezTo>
                <a:cubicBezTo>
                  <a:pt x="971" y="828"/>
                  <a:pt x="961" y="830"/>
                  <a:pt x="954" y="836"/>
                </a:cubicBezTo>
                <a:cubicBezTo>
                  <a:pt x="954" y="836"/>
                  <a:pt x="954" y="836"/>
                  <a:pt x="954" y="836"/>
                </a:cubicBezTo>
                <a:cubicBezTo>
                  <a:pt x="993" y="842"/>
                  <a:pt x="984" y="871"/>
                  <a:pt x="973" y="877"/>
                </a:cubicBezTo>
                <a:cubicBezTo>
                  <a:pt x="973" y="868"/>
                  <a:pt x="971" y="859"/>
                  <a:pt x="959" y="859"/>
                </a:cubicBezTo>
                <a:cubicBezTo>
                  <a:pt x="959" y="871"/>
                  <a:pt x="951" y="873"/>
                  <a:pt x="943" y="874"/>
                </a:cubicBezTo>
                <a:cubicBezTo>
                  <a:pt x="923" y="874"/>
                  <a:pt x="891" y="875"/>
                  <a:pt x="881" y="885"/>
                </a:cubicBezTo>
                <a:cubicBezTo>
                  <a:pt x="876" y="890"/>
                  <a:pt x="878" y="906"/>
                  <a:pt x="872" y="912"/>
                </a:cubicBezTo>
                <a:cubicBezTo>
                  <a:pt x="867" y="916"/>
                  <a:pt x="862" y="916"/>
                  <a:pt x="859" y="916"/>
                </a:cubicBezTo>
                <a:cubicBezTo>
                  <a:pt x="858" y="922"/>
                  <a:pt x="860" y="928"/>
                  <a:pt x="868" y="936"/>
                </a:cubicBezTo>
                <a:cubicBezTo>
                  <a:pt x="840" y="939"/>
                  <a:pt x="819" y="914"/>
                  <a:pt x="832" y="901"/>
                </a:cubicBezTo>
                <a:cubicBezTo>
                  <a:pt x="838" y="895"/>
                  <a:pt x="858" y="877"/>
                  <a:pt x="859" y="869"/>
                </a:cubicBezTo>
                <a:cubicBezTo>
                  <a:pt x="860" y="860"/>
                  <a:pt x="851" y="850"/>
                  <a:pt x="845" y="845"/>
                </a:cubicBezTo>
                <a:cubicBezTo>
                  <a:pt x="831" y="833"/>
                  <a:pt x="817" y="822"/>
                  <a:pt x="802" y="811"/>
                </a:cubicBezTo>
                <a:cubicBezTo>
                  <a:pt x="798" y="808"/>
                  <a:pt x="793" y="805"/>
                  <a:pt x="789" y="802"/>
                </a:cubicBezTo>
                <a:cubicBezTo>
                  <a:pt x="785" y="800"/>
                  <a:pt x="779" y="799"/>
                  <a:pt x="774" y="800"/>
                </a:cubicBezTo>
                <a:cubicBezTo>
                  <a:pt x="764" y="804"/>
                  <a:pt x="764" y="804"/>
                  <a:pt x="761" y="802"/>
                </a:cubicBezTo>
                <a:cubicBezTo>
                  <a:pt x="750" y="795"/>
                  <a:pt x="731" y="779"/>
                  <a:pt x="692" y="775"/>
                </a:cubicBezTo>
                <a:cubicBezTo>
                  <a:pt x="694" y="776"/>
                  <a:pt x="696" y="778"/>
                  <a:pt x="698" y="780"/>
                </a:cubicBezTo>
                <a:cubicBezTo>
                  <a:pt x="700" y="783"/>
                  <a:pt x="701" y="787"/>
                  <a:pt x="703" y="792"/>
                </a:cubicBezTo>
                <a:cubicBezTo>
                  <a:pt x="706" y="797"/>
                  <a:pt x="708" y="803"/>
                  <a:pt x="710" y="808"/>
                </a:cubicBezTo>
                <a:cubicBezTo>
                  <a:pt x="736" y="869"/>
                  <a:pt x="761" y="929"/>
                  <a:pt x="787" y="990"/>
                </a:cubicBezTo>
                <a:cubicBezTo>
                  <a:pt x="796" y="1010"/>
                  <a:pt x="788" y="1027"/>
                  <a:pt x="767" y="1037"/>
                </a:cubicBezTo>
                <a:cubicBezTo>
                  <a:pt x="752" y="1044"/>
                  <a:pt x="735" y="1040"/>
                  <a:pt x="725" y="1026"/>
                </a:cubicBezTo>
                <a:cubicBezTo>
                  <a:pt x="728" y="1036"/>
                  <a:pt x="729" y="1044"/>
                  <a:pt x="725" y="1053"/>
                </a:cubicBezTo>
                <a:cubicBezTo>
                  <a:pt x="721" y="1061"/>
                  <a:pt x="714" y="1067"/>
                  <a:pt x="706" y="1071"/>
                </a:cubicBezTo>
                <a:cubicBezTo>
                  <a:pt x="698" y="1074"/>
                  <a:pt x="688" y="1076"/>
                  <a:pt x="679" y="1074"/>
                </a:cubicBezTo>
                <a:cubicBezTo>
                  <a:pt x="670" y="1072"/>
                  <a:pt x="663" y="1066"/>
                  <a:pt x="659" y="1057"/>
                </a:cubicBezTo>
                <a:cubicBezTo>
                  <a:pt x="658" y="1077"/>
                  <a:pt x="645" y="1091"/>
                  <a:pt x="623" y="1091"/>
                </a:cubicBezTo>
                <a:cubicBezTo>
                  <a:pt x="602" y="1091"/>
                  <a:pt x="589" y="1077"/>
                  <a:pt x="588" y="1057"/>
                </a:cubicBezTo>
                <a:cubicBezTo>
                  <a:pt x="583" y="1066"/>
                  <a:pt x="577" y="1072"/>
                  <a:pt x="568" y="1074"/>
                </a:cubicBezTo>
                <a:cubicBezTo>
                  <a:pt x="559" y="1076"/>
                  <a:pt x="549" y="1074"/>
                  <a:pt x="541" y="1071"/>
                </a:cubicBezTo>
                <a:cubicBezTo>
                  <a:pt x="532" y="1067"/>
                  <a:pt x="526" y="1061"/>
                  <a:pt x="522" y="1053"/>
                </a:cubicBezTo>
                <a:cubicBezTo>
                  <a:pt x="518" y="1044"/>
                  <a:pt x="519" y="1036"/>
                  <a:pt x="522" y="1026"/>
                </a:cubicBezTo>
                <a:cubicBezTo>
                  <a:pt x="512" y="1040"/>
                  <a:pt x="494" y="1044"/>
                  <a:pt x="479" y="1037"/>
                </a:cubicBezTo>
                <a:cubicBezTo>
                  <a:pt x="459" y="1027"/>
                  <a:pt x="451" y="1010"/>
                  <a:pt x="460" y="990"/>
                </a:cubicBezTo>
                <a:cubicBezTo>
                  <a:pt x="485" y="929"/>
                  <a:pt x="511" y="869"/>
                  <a:pt x="536" y="808"/>
                </a:cubicBezTo>
                <a:cubicBezTo>
                  <a:pt x="539" y="803"/>
                  <a:pt x="541" y="797"/>
                  <a:pt x="543" y="792"/>
                </a:cubicBezTo>
                <a:cubicBezTo>
                  <a:pt x="546" y="787"/>
                  <a:pt x="547" y="783"/>
                  <a:pt x="549" y="780"/>
                </a:cubicBezTo>
                <a:cubicBezTo>
                  <a:pt x="551" y="778"/>
                  <a:pt x="552" y="776"/>
                  <a:pt x="555" y="775"/>
                </a:cubicBezTo>
                <a:cubicBezTo>
                  <a:pt x="515" y="779"/>
                  <a:pt x="496" y="795"/>
                  <a:pt x="486" y="802"/>
                </a:cubicBezTo>
                <a:cubicBezTo>
                  <a:pt x="483" y="804"/>
                  <a:pt x="483" y="804"/>
                  <a:pt x="472" y="800"/>
                </a:cubicBezTo>
                <a:cubicBezTo>
                  <a:pt x="467" y="799"/>
                  <a:pt x="462" y="800"/>
                  <a:pt x="458" y="802"/>
                </a:cubicBezTo>
                <a:cubicBezTo>
                  <a:pt x="453" y="805"/>
                  <a:pt x="448" y="808"/>
                  <a:pt x="444" y="811"/>
                </a:cubicBezTo>
                <a:cubicBezTo>
                  <a:pt x="430" y="822"/>
                  <a:pt x="415" y="833"/>
                  <a:pt x="402" y="845"/>
                </a:cubicBezTo>
                <a:cubicBezTo>
                  <a:pt x="396" y="850"/>
                  <a:pt x="387" y="860"/>
                  <a:pt x="388" y="869"/>
                </a:cubicBezTo>
                <a:cubicBezTo>
                  <a:pt x="389" y="877"/>
                  <a:pt x="408" y="895"/>
                  <a:pt x="414" y="901"/>
                </a:cubicBezTo>
                <a:cubicBezTo>
                  <a:pt x="428" y="914"/>
                  <a:pt x="407" y="939"/>
                  <a:pt x="379" y="936"/>
                </a:cubicBezTo>
                <a:cubicBezTo>
                  <a:pt x="387" y="928"/>
                  <a:pt x="388" y="922"/>
                  <a:pt x="387" y="916"/>
                </a:cubicBezTo>
                <a:cubicBezTo>
                  <a:pt x="385" y="916"/>
                  <a:pt x="379" y="916"/>
                  <a:pt x="374" y="912"/>
                </a:cubicBezTo>
                <a:cubicBezTo>
                  <a:pt x="368" y="906"/>
                  <a:pt x="371" y="890"/>
                  <a:pt x="365" y="885"/>
                </a:cubicBezTo>
                <a:cubicBezTo>
                  <a:pt x="356" y="875"/>
                  <a:pt x="323" y="874"/>
                  <a:pt x="304" y="874"/>
                </a:cubicBezTo>
                <a:cubicBezTo>
                  <a:pt x="296" y="873"/>
                  <a:pt x="288" y="871"/>
                  <a:pt x="288" y="859"/>
                </a:cubicBezTo>
                <a:cubicBezTo>
                  <a:pt x="276" y="859"/>
                  <a:pt x="273" y="868"/>
                  <a:pt x="273" y="877"/>
                </a:cubicBezTo>
                <a:cubicBezTo>
                  <a:pt x="263" y="871"/>
                  <a:pt x="254" y="842"/>
                  <a:pt x="293" y="836"/>
                </a:cubicBezTo>
                <a:cubicBezTo>
                  <a:pt x="293" y="836"/>
                  <a:pt x="293" y="836"/>
                  <a:pt x="293" y="836"/>
                </a:cubicBezTo>
                <a:cubicBezTo>
                  <a:pt x="286" y="830"/>
                  <a:pt x="275" y="828"/>
                  <a:pt x="269" y="835"/>
                </a:cubicBezTo>
                <a:cubicBezTo>
                  <a:pt x="262" y="825"/>
                  <a:pt x="278" y="804"/>
                  <a:pt x="307" y="816"/>
                </a:cubicBezTo>
                <a:cubicBezTo>
                  <a:pt x="307" y="816"/>
                  <a:pt x="320" y="799"/>
                  <a:pt x="359" y="842"/>
                </a:cubicBezTo>
                <a:cubicBezTo>
                  <a:pt x="364" y="838"/>
                  <a:pt x="368" y="835"/>
                  <a:pt x="373" y="831"/>
                </a:cubicBezTo>
                <a:cubicBezTo>
                  <a:pt x="388" y="817"/>
                  <a:pt x="426" y="780"/>
                  <a:pt x="426" y="780"/>
                </a:cubicBezTo>
                <a:cubicBezTo>
                  <a:pt x="426" y="759"/>
                  <a:pt x="429" y="719"/>
                  <a:pt x="457" y="694"/>
                </a:cubicBezTo>
                <a:cubicBezTo>
                  <a:pt x="468" y="684"/>
                  <a:pt x="480" y="679"/>
                  <a:pt x="504" y="674"/>
                </a:cubicBezTo>
                <a:cubicBezTo>
                  <a:pt x="504" y="674"/>
                  <a:pt x="492" y="655"/>
                  <a:pt x="490" y="648"/>
                </a:cubicBezTo>
                <a:cubicBezTo>
                  <a:pt x="469" y="670"/>
                  <a:pt x="425" y="676"/>
                  <a:pt x="425" y="639"/>
                </a:cubicBezTo>
                <a:cubicBezTo>
                  <a:pt x="390" y="675"/>
                  <a:pt x="357" y="656"/>
                  <a:pt x="357" y="634"/>
                </a:cubicBezTo>
                <a:cubicBezTo>
                  <a:pt x="356" y="644"/>
                  <a:pt x="353" y="656"/>
                  <a:pt x="349" y="667"/>
                </a:cubicBezTo>
                <a:cubicBezTo>
                  <a:pt x="345" y="679"/>
                  <a:pt x="329" y="724"/>
                  <a:pt x="287" y="724"/>
                </a:cubicBezTo>
                <a:cubicBezTo>
                  <a:pt x="286" y="740"/>
                  <a:pt x="286" y="793"/>
                  <a:pt x="235" y="804"/>
                </a:cubicBezTo>
                <a:cubicBezTo>
                  <a:pt x="233" y="805"/>
                  <a:pt x="231" y="806"/>
                  <a:pt x="229" y="807"/>
                </a:cubicBezTo>
                <a:cubicBezTo>
                  <a:pt x="209" y="833"/>
                  <a:pt x="125" y="859"/>
                  <a:pt x="115" y="852"/>
                </a:cubicBezTo>
                <a:cubicBezTo>
                  <a:pt x="121" y="847"/>
                  <a:pt x="131" y="841"/>
                  <a:pt x="133" y="811"/>
                </a:cubicBezTo>
                <a:cubicBezTo>
                  <a:pt x="134" y="792"/>
                  <a:pt x="136" y="691"/>
                  <a:pt x="136" y="548"/>
                </a:cubicBezTo>
                <a:cubicBezTo>
                  <a:pt x="136" y="498"/>
                  <a:pt x="142" y="334"/>
                  <a:pt x="303" y="311"/>
                </a:cubicBezTo>
                <a:cubicBezTo>
                  <a:pt x="328" y="308"/>
                  <a:pt x="352" y="310"/>
                  <a:pt x="373" y="325"/>
                </a:cubicBezTo>
                <a:cubicBezTo>
                  <a:pt x="401" y="346"/>
                  <a:pt x="415" y="382"/>
                  <a:pt x="399" y="423"/>
                </a:cubicBezTo>
                <a:cubicBezTo>
                  <a:pt x="398" y="424"/>
                  <a:pt x="398" y="426"/>
                  <a:pt x="397" y="427"/>
                </a:cubicBezTo>
                <a:cubicBezTo>
                  <a:pt x="391" y="437"/>
                  <a:pt x="393" y="445"/>
                  <a:pt x="401" y="452"/>
                </a:cubicBezTo>
                <a:cubicBezTo>
                  <a:pt x="414" y="466"/>
                  <a:pt x="430" y="475"/>
                  <a:pt x="449" y="477"/>
                </a:cubicBezTo>
                <a:cubicBezTo>
                  <a:pt x="461" y="478"/>
                  <a:pt x="471" y="473"/>
                  <a:pt x="479" y="465"/>
                </a:cubicBezTo>
                <a:cubicBezTo>
                  <a:pt x="497" y="446"/>
                  <a:pt x="509" y="424"/>
                  <a:pt x="514" y="398"/>
                </a:cubicBezTo>
                <a:cubicBezTo>
                  <a:pt x="522" y="349"/>
                  <a:pt x="509" y="325"/>
                  <a:pt x="508" y="323"/>
                </a:cubicBezTo>
                <a:cubicBezTo>
                  <a:pt x="495" y="297"/>
                  <a:pt x="467" y="278"/>
                  <a:pt x="435" y="275"/>
                </a:cubicBezTo>
                <a:cubicBezTo>
                  <a:pt x="420" y="247"/>
                  <a:pt x="377" y="258"/>
                  <a:pt x="377" y="258"/>
                </a:cubicBezTo>
                <a:cubicBezTo>
                  <a:pt x="367" y="260"/>
                  <a:pt x="363" y="263"/>
                  <a:pt x="360" y="269"/>
                </a:cubicBezTo>
                <a:cubicBezTo>
                  <a:pt x="360" y="269"/>
                  <a:pt x="342" y="240"/>
                  <a:pt x="359" y="229"/>
                </a:cubicBezTo>
                <a:cubicBezTo>
                  <a:pt x="377" y="217"/>
                  <a:pt x="416" y="213"/>
                  <a:pt x="416" y="213"/>
                </a:cubicBezTo>
                <a:cubicBezTo>
                  <a:pt x="416" y="194"/>
                  <a:pt x="447" y="180"/>
                  <a:pt x="502" y="190"/>
                </a:cubicBezTo>
                <a:cubicBezTo>
                  <a:pt x="569" y="202"/>
                  <a:pt x="584" y="175"/>
                  <a:pt x="584" y="175"/>
                </a:cubicBezTo>
                <a:cubicBezTo>
                  <a:pt x="586" y="207"/>
                  <a:pt x="562" y="224"/>
                  <a:pt x="554" y="228"/>
                </a:cubicBezTo>
                <a:cubicBezTo>
                  <a:pt x="579" y="256"/>
                  <a:pt x="615" y="311"/>
                  <a:pt x="623" y="389"/>
                </a:cubicBezTo>
                <a:cubicBezTo>
                  <a:pt x="632" y="311"/>
                  <a:pt x="667" y="256"/>
                  <a:pt x="693" y="228"/>
                </a:cubicBezTo>
                <a:cubicBezTo>
                  <a:pt x="685" y="224"/>
                  <a:pt x="660" y="207"/>
                  <a:pt x="663" y="175"/>
                </a:cubicBezTo>
                <a:cubicBezTo>
                  <a:pt x="663" y="175"/>
                  <a:pt x="678" y="202"/>
                  <a:pt x="744" y="190"/>
                </a:cubicBezTo>
                <a:cubicBezTo>
                  <a:pt x="800" y="180"/>
                  <a:pt x="830" y="194"/>
                  <a:pt x="830" y="213"/>
                </a:cubicBezTo>
                <a:cubicBezTo>
                  <a:pt x="830" y="213"/>
                  <a:pt x="870" y="217"/>
                  <a:pt x="887" y="229"/>
                </a:cubicBezTo>
                <a:cubicBezTo>
                  <a:pt x="905" y="240"/>
                  <a:pt x="886" y="269"/>
                  <a:pt x="886" y="269"/>
                </a:cubicBezTo>
                <a:cubicBezTo>
                  <a:pt x="884" y="263"/>
                  <a:pt x="880" y="260"/>
                  <a:pt x="869" y="258"/>
                </a:cubicBezTo>
                <a:cubicBezTo>
                  <a:pt x="869" y="258"/>
                  <a:pt x="827" y="247"/>
                  <a:pt x="812" y="275"/>
                </a:cubicBezTo>
                <a:cubicBezTo>
                  <a:pt x="779" y="278"/>
                  <a:pt x="752" y="297"/>
                  <a:pt x="738" y="323"/>
                </a:cubicBezTo>
                <a:cubicBezTo>
                  <a:pt x="738" y="325"/>
                  <a:pt x="725" y="349"/>
                  <a:pt x="733" y="398"/>
                </a:cubicBezTo>
                <a:cubicBezTo>
                  <a:pt x="737" y="424"/>
                  <a:pt x="750" y="446"/>
                  <a:pt x="768" y="465"/>
                </a:cubicBezTo>
                <a:cubicBezTo>
                  <a:pt x="776" y="473"/>
                  <a:pt x="786" y="478"/>
                  <a:pt x="798" y="477"/>
                </a:cubicBezTo>
                <a:cubicBezTo>
                  <a:pt x="817" y="475"/>
                  <a:pt x="832" y="466"/>
                  <a:pt x="846" y="452"/>
                </a:cubicBezTo>
                <a:cubicBezTo>
                  <a:pt x="853" y="445"/>
                  <a:pt x="856" y="437"/>
                  <a:pt x="850" y="427"/>
                </a:cubicBezTo>
                <a:cubicBezTo>
                  <a:pt x="849" y="426"/>
                  <a:pt x="849" y="424"/>
                  <a:pt x="848" y="423"/>
                </a:cubicBezTo>
                <a:cubicBezTo>
                  <a:pt x="831" y="382"/>
                  <a:pt x="845" y="346"/>
                  <a:pt x="874" y="325"/>
                </a:cubicBezTo>
                <a:cubicBezTo>
                  <a:pt x="895" y="310"/>
                  <a:pt x="919" y="308"/>
                  <a:pt x="943" y="311"/>
                </a:cubicBezTo>
                <a:cubicBezTo>
                  <a:pt x="1105" y="334"/>
                  <a:pt x="1110" y="498"/>
                  <a:pt x="1110" y="548"/>
                </a:cubicBezTo>
                <a:cubicBezTo>
                  <a:pt x="1110" y="691"/>
                  <a:pt x="1113" y="792"/>
                  <a:pt x="1114" y="811"/>
                </a:cubicBezTo>
                <a:close/>
                <a:moveTo>
                  <a:pt x="2154" y="832"/>
                </a:moveTo>
                <a:cubicBezTo>
                  <a:pt x="2141" y="832"/>
                  <a:pt x="2135" y="824"/>
                  <a:pt x="2135" y="793"/>
                </a:cubicBezTo>
                <a:cubicBezTo>
                  <a:pt x="2135" y="640"/>
                  <a:pt x="2135" y="640"/>
                  <a:pt x="2135" y="640"/>
                </a:cubicBezTo>
                <a:cubicBezTo>
                  <a:pt x="2135" y="563"/>
                  <a:pt x="2090" y="531"/>
                  <a:pt x="2025" y="531"/>
                </a:cubicBezTo>
                <a:cubicBezTo>
                  <a:pt x="1988" y="531"/>
                  <a:pt x="1943" y="543"/>
                  <a:pt x="1919" y="573"/>
                </a:cubicBezTo>
                <a:cubicBezTo>
                  <a:pt x="1919" y="611"/>
                  <a:pt x="1919" y="611"/>
                  <a:pt x="1919" y="611"/>
                </a:cubicBezTo>
                <a:cubicBezTo>
                  <a:pt x="1927" y="611"/>
                  <a:pt x="1927" y="611"/>
                  <a:pt x="1927" y="611"/>
                </a:cubicBezTo>
                <a:cubicBezTo>
                  <a:pt x="1946" y="571"/>
                  <a:pt x="1974" y="561"/>
                  <a:pt x="2010" y="561"/>
                </a:cubicBezTo>
                <a:cubicBezTo>
                  <a:pt x="2057" y="561"/>
                  <a:pt x="2085" y="578"/>
                  <a:pt x="2085" y="645"/>
                </a:cubicBezTo>
                <a:cubicBezTo>
                  <a:pt x="2085" y="661"/>
                  <a:pt x="2074" y="667"/>
                  <a:pt x="2053" y="671"/>
                </a:cubicBezTo>
                <a:cubicBezTo>
                  <a:pt x="1990" y="682"/>
                  <a:pt x="1990" y="682"/>
                  <a:pt x="1990" y="682"/>
                </a:cubicBezTo>
                <a:cubicBezTo>
                  <a:pt x="1933" y="693"/>
                  <a:pt x="1892" y="719"/>
                  <a:pt x="1892" y="774"/>
                </a:cubicBezTo>
                <a:cubicBezTo>
                  <a:pt x="1892" y="826"/>
                  <a:pt x="1928" y="856"/>
                  <a:pt x="1985" y="856"/>
                </a:cubicBezTo>
                <a:cubicBezTo>
                  <a:pt x="2015" y="856"/>
                  <a:pt x="2051" y="841"/>
                  <a:pt x="2085" y="815"/>
                </a:cubicBezTo>
                <a:cubicBezTo>
                  <a:pt x="2088" y="828"/>
                  <a:pt x="2088" y="828"/>
                  <a:pt x="2088" y="828"/>
                </a:cubicBezTo>
                <a:cubicBezTo>
                  <a:pt x="2093" y="846"/>
                  <a:pt x="2106" y="856"/>
                  <a:pt x="2126" y="856"/>
                </a:cubicBezTo>
                <a:cubicBezTo>
                  <a:pt x="2135" y="856"/>
                  <a:pt x="2153" y="854"/>
                  <a:pt x="2173" y="844"/>
                </a:cubicBezTo>
                <a:cubicBezTo>
                  <a:pt x="2169" y="829"/>
                  <a:pt x="2169" y="829"/>
                  <a:pt x="2169" y="829"/>
                </a:cubicBezTo>
                <a:cubicBezTo>
                  <a:pt x="2165" y="830"/>
                  <a:pt x="2159" y="832"/>
                  <a:pt x="2154" y="832"/>
                </a:cubicBezTo>
                <a:close/>
                <a:moveTo>
                  <a:pt x="2085" y="785"/>
                </a:moveTo>
                <a:cubicBezTo>
                  <a:pt x="2060" y="811"/>
                  <a:pt x="2035" y="820"/>
                  <a:pt x="2010" y="820"/>
                </a:cubicBezTo>
                <a:cubicBezTo>
                  <a:pt x="1970" y="820"/>
                  <a:pt x="1951" y="801"/>
                  <a:pt x="1951" y="765"/>
                </a:cubicBezTo>
                <a:cubicBezTo>
                  <a:pt x="1951" y="718"/>
                  <a:pt x="2000" y="703"/>
                  <a:pt x="2044" y="696"/>
                </a:cubicBezTo>
                <a:cubicBezTo>
                  <a:pt x="2085" y="690"/>
                  <a:pt x="2085" y="690"/>
                  <a:pt x="2085" y="690"/>
                </a:cubicBezTo>
                <a:lnTo>
                  <a:pt x="2085" y="785"/>
                </a:lnTo>
                <a:close/>
                <a:moveTo>
                  <a:pt x="4616" y="538"/>
                </a:moveTo>
                <a:cubicBezTo>
                  <a:pt x="4609" y="538"/>
                  <a:pt x="4604" y="538"/>
                  <a:pt x="4598" y="537"/>
                </a:cubicBezTo>
                <a:cubicBezTo>
                  <a:pt x="4569" y="577"/>
                  <a:pt x="4448" y="731"/>
                  <a:pt x="4414" y="772"/>
                </a:cubicBezTo>
                <a:cubicBezTo>
                  <a:pt x="4413" y="755"/>
                  <a:pt x="4412" y="719"/>
                  <a:pt x="4412" y="693"/>
                </a:cubicBezTo>
                <a:cubicBezTo>
                  <a:pt x="4412" y="661"/>
                  <a:pt x="4413" y="583"/>
                  <a:pt x="4418" y="537"/>
                </a:cubicBezTo>
                <a:cubicBezTo>
                  <a:pt x="4409" y="537"/>
                  <a:pt x="4396" y="538"/>
                  <a:pt x="4389" y="538"/>
                </a:cubicBezTo>
                <a:cubicBezTo>
                  <a:pt x="4381" y="538"/>
                  <a:pt x="4368" y="537"/>
                  <a:pt x="4357" y="537"/>
                </a:cubicBezTo>
                <a:cubicBezTo>
                  <a:pt x="4362" y="583"/>
                  <a:pt x="4363" y="661"/>
                  <a:pt x="4363" y="693"/>
                </a:cubicBezTo>
                <a:cubicBezTo>
                  <a:pt x="4363" y="719"/>
                  <a:pt x="4362" y="802"/>
                  <a:pt x="4357" y="849"/>
                </a:cubicBezTo>
                <a:cubicBezTo>
                  <a:pt x="4362" y="848"/>
                  <a:pt x="4374" y="847"/>
                  <a:pt x="4377" y="847"/>
                </a:cubicBezTo>
                <a:cubicBezTo>
                  <a:pt x="4384" y="847"/>
                  <a:pt x="4390" y="848"/>
                  <a:pt x="4395" y="849"/>
                </a:cubicBezTo>
                <a:cubicBezTo>
                  <a:pt x="4430" y="796"/>
                  <a:pt x="4541" y="651"/>
                  <a:pt x="4583" y="608"/>
                </a:cubicBezTo>
                <a:cubicBezTo>
                  <a:pt x="4584" y="621"/>
                  <a:pt x="4585" y="661"/>
                  <a:pt x="4585" y="693"/>
                </a:cubicBezTo>
                <a:cubicBezTo>
                  <a:pt x="4585" y="719"/>
                  <a:pt x="4584" y="802"/>
                  <a:pt x="4579" y="849"/>
                </a:cubicBezTo>
                <a:cubicBezTo>
                  <a:pt x="4588" y="848"/>
                  <a:pt x="4601" y="847"/>
                  <a:pt x="4611" y="847"/>
                </a:cubicBezTo>
                <a:cubicBezTo>
                  <a:pt x="4620" y="847"/>
                  <a:pt x="4630" y="848"/>
                  <a:pt x="4640" y="849"/>
                </a:cubicBezTo>
                <a:cubicBezTo>
                  <a:pt x="4635" y="802"/>
                  <a:pt x="4634" y="719"/>
                  <a:pt x="4634" y="693"/>
                </a:cubicBezTo>
                <a:cubicBezTo>
                  <a:pt x="4634" y="661"/>
                  <a:pt x="4635" y="583"/>
                  <a:pt x="4640" y="537"/>
                </a:cubicBezTo>
                <a:cubicBezTo>
                  <a:pt x="4633" y="537"/>
                  <a:pt x="4620" y="538"/>
                  <a:pt x="4616" y="538"/>
                </a:cubicBezTo>
                <a:close/>
                <a:moveTo>
                  <a:pt x="1650" y="593"/>
                </a:moveTo>
                <a:cubicBezTo>
                  <a:pt x="1618" y="593"/>
                  <a:pt x="1618" y="593"/>
                  <a:pt x="1618" y="593"/>
                </a:cubicBezTo>
                <a:cubicBezTo>
                  <a:pt x="1618" y="438"/>
                  <a:pt x="1618" y="438"/>
                  <a:pt x="1618" y="438"/>
                </a:cubicBezTo>
                <a:cubicBezTo>
                  <a:pt x="1646" y="436"/>
                  <a:pt x="1696" y="435"/>
                  <a:pt x="1708" y="435"/>
                </a:cubicBezTo>
                <a:cubicBezTo>
                  <a:pt x="1727" y="435"/>
                  <a:pt x="1786" y="438"/>
                  <a:pt x="1822" y="443"/>
                </a:cubicBezTo>
                <a:cubicBezTo>
                  <a:pt x="1821" y="437"/>
                  <a:pt x="1820" y="427"/>
                  <a:pt x="1820" y="422"/>
                </a:cubicBezTo>
                <a:cubicBezTo>
                  <a:pt x="1820" y="419"/>
                  <a:pt x="1821" y="408"/>
                  <a:pt x="1822" y="400"/>
                </a:cubicBezTo>
                <a:cubicBezTo>
                  <a:pt x="1782" y="403"/>
                  <a:pt x="1712" y="406"/>
                  <a:pt x="1677" y="406"/>
                </a:cubicBezTo>
                <a:cubicBezTo>
                  <a:pt x="1663" y="406"/>
                  <a:pt x="1597" y="402"/>
                  <a:pt x="1558" y="400"/>
                </a:cubicBezTo>
                <a:cubicBezTo>
                  <a:pt x="1562" y="434"/>
                  <a:pt x="1563" y="540"/>
                  <a:pt x="1563" y="609"/>
                </a:cubicBezTo>
                <a:cubicBezTo>
                  <a:pt x="1563" y="687"/>
                  <a:pt x="1562" y="781"/>
                  <a:pt x="1558" y="849"/>
                </a:cubicBezTo>
                <a:cubicBezTo>
                  <a:pt x="1568" y="848"/>
                  <a:pt x="1582" y="847"/>
                  <a:pt x="1594" y="847"/>
                </a:cubicBezTo>
                <a:cubicBezTo>
                  <a:pt x="1620" y="847"/>
                  <a:pt x="1662" y="849"/>
                  <a:pt x="1673" y="849"/>
                </a:cubicBezTo>
                <a:cubicBezTo>
                  <a:pt x="1773" y="849"/>
                  <a:pt x="1849" y="808"/>
                  <a:pt x="1849" y="717"/>
                </a:cubicBezTo>
                <a:cubicBezTo>
                  <a:pt x="1849" y="606"/>
                  <a:pt x="1714" y="593"/>
                  <a:pt x="1650" y="593"/>
                </a:cubicBezTo>
                <a:close/>
                <a:moveTo>
                  <a:pt x="1671" y="814"/>
                </a:moveTo>
                <a:cubicBezTo>
                  <a:pt x="1653" y="814"/>
                  <a:pt x="1634" y="814"/>
                  <a:pt x="1618" y="813"/>
                </a:cubicBezTo>
                <a:cubicBezTo>
                  <a:pt x="1618" y="626"/>
                  <a:pt x="1618" y="626"/>
                  <a:pt x="1618" y="626"/>
                </a:cubicBezTo>
                <a:cubicBezTo>
                  <a:pt x="1736" y="626"/>
                  <a:pt x="1786" y="648"/>
                  <a:pt x="1786" y="717"/>
                </a:cubicBezTo>
                <a:cubicBezTo>
                  <a:pt x="1786" y="780"/>
                  <a:pt x="1744" y="814"/>
                  <a:pt x="1671" y="814"/>
                </a:cubicBezTo>
                <a:close/>
                <a:moveTo>
                  <a:pt x="3519" y="531"/>
                </a:moveTo>
                <a:cubicBezTo>
                  <a:pt x="3425" y="531"/>
                  <a:pt x="3360" y="597"/>
                  <a:pt x="3360" y="700"/>
                </a:cubicBezTo>
                <a:cubicBezTo>
                  <a:pt x="3360" y="786"/>
                  <a:pt x="3419" y="856"/>
                  <a:pt x="3514" y="856"/>
                </a:cubicBezTo>
                <a:cubicBezTo>
                  <a:pt x="3611" y="856"/>
                  <a:pt x="3672" y="785"/>
                  <a:pt x="3672" y="691"/>
                </a:cubicBezTo>
                <a:cubicBezTo>
                  <a:pt x="3672" y="598"/>
                  <a:pt x="3613" y="531"/>
                  <a:pt x="3519" y="531"/>
                </a:cubicBezTo>
                <a:close/>
                <a:moveTo>
                  <a:pt x="3513" y="832"/>
                </a:moveTo>
                <a:cubicBezTo>
                  <a:pt x="3447" y="832"/>
                  <a:pt x="3418" y="767"/>
                  <a:pt x="3418" y="698"/>
                </a:cubicBezTo>
                <a:cubicBezTo>
                  <a:pt x="3418" y="624"/>
                  <a:pt x="3451" y="555"/>
                  <a:pt x="3518" y="555"/>
                </a:cubicBezTo>
                <a:cubicBezTo>
                  <a:pt x="3587" y="555"/>
                  <a:pt x="3613" y="622"/>
                  <a:pt x="3613" y="688"/>
                </a:cubicBezTo>
                <a:cubicBezTo>
                  <a:pt x="3613" y="771"/>
                  <a:pt x="3576" y="832"/>
                  <a:pt x="3513" y="832"/>
                </a:cubicBezTo>
                <a:close/>
                <a:moveTo>
                  <a:pt x="4989" y="537"/>
                </a:moveTo>
                <a:cubicBezTo>
                  <a:pt x="4982" y="537"/>
                  <a:pt x="4969" y="538"/>
                  <a:pt x="4965" y="538"/>
                </a:cubicBezTo>
                <a:cubicBezTo>
                  <a:pt x="4958" y="538"/>
                  <a:pt x="4954" y="538"/>
                  <a:pt x="4947" y="537"/>
                </a:cubicBezTo>
                <a:cubicBezTo>
                  <a:pt x="4918" y="577"/>
                  <a:pt x="4797" y="731"/>
                  <a:pt x="4763" y="772"/>
                </a:cubicBezTo>
                <a:cubicBezTo>
                  <a:pt x="4762" y="755"/>
                  <a:pt x="4762" y="719"/>
                  <a:pt x="4762" y="693"/>
                </a:cubicBezTo>
                <a:cubicBezTo>
                  <a:pt x="4762" y="661"/>
                  <a:pt x="4762" y="583"/>
                  <a:pt x="4767" y="537"/>
                </a:cubicBezTo>
                <a:cubicBezTo>
                  <a:pt x="4758" y="537"/>
                  <a:pt x="4745" y="538"/>
                  <a:pt x="4738" y="538"/>
                </a:cubicBezTo>
                <a:cubicBezTo>
                  <a:pt x="4731" y="538"/>
                  <a:pt x="4717" y="537"/>
                  <a:pt x="4707" y="537"/>
                </a:cubicBezTo>
                <a:cubicBezTo>
                  <a:pt x="4712" y="583"/>
                  <a:pt x="4713" y="661"/>
                  <a:pt x="4713" y="693"/>
                </a:cubicBezTo>
                <a:cubicBezTo>
                  <a:pt x="4713" y="719"/>
                  <a:pt x="4712" y="802"/>
                  <a:pt x="4707" y="849"/>
                </a:cubicBezTo>
                <a:cubicBezTo>
                  <a:pt x="4712" y="848"/>
                  <a:pt x="4723" y="847"/>
                  <a:pt x="4727" y="847"/>
                </a:cubicBezTo>
                <a:cubicBezTo>
                  <a:pt x="4733" y="847"/>
                  <a:pt x="4739" y="848"/>
                  <a:pt x="4744" y="849"/>
                </a:cubicBezTo>
                <a:cubicBezTo>
                  <a:pt x="4780" y="796"/>
                  <a:pt x="4891" y="651"/>
                  <a:pt x="4933" y="608"/>
                </a:cubicBezTo>
                <a:cubicBezTo>
                  <a:pt x="4933" y="621"/>
                  <a:pt x="4934" y="661"/>
                  <a:pt x="4934" y="693"/>
                </a:cubicBezTo>
                <a:cubicBezTo>
                  <a:pt x="4934" y="719"/>
                  <a:pt x="4933" y="802"/>
                  <a:pt x="4929" y="849"/>
                </a:cubicBezTo>
                <a:cubicBezTo>
                  <a:pt x="4938" y="848"/>
                  <a:pt x="4950" y="847"/>
                  <a:pt x="4961" y="847"/>
                </a:cubicBezTo>
                <a:cubicBezTo>
                  <a:pt x="4970" y="847"/>
                  <a:pt x="4980" y="848"/>
                  <a:pt x="4989" y="849"/>
                </a:cubicBezTo>
                <a:cubicBezTo>
                  <a:pt x="4984" y="802"/>
                  <a:pt x="4983" y="719"/>
                  <a:pt x="4983" y="693"/>
                </a:cubicBezTo>
                <a:cubicBezTo>
                  <a:pt x="4983" y="661"/>
                  <a:pt x="4984" y="583"/>
                  <a:pt x="4989" y="537"/>
                </a:cubicBezTo>
                <a:close/>
                <a:moveTo>
                  <a:pt x="3881" y="555"/>
                </a:moveTo>
                <a:cubicBezTo>
                  <a:pt x="3915" y="555"/>
                  <a:pt x="3945" y="569"/>
                  <a:pt x="3967" y="604"/>
                </a:cubicBezTo>
                <a:cubicBezTo>
                  <a:pt x="3974" y="604"/>
                  <a:pt x="3974" y="604"/>
                  <a:pt x="3974" y="604"/>
                </a:cubicBezTo>
                <a:cubicBezTo>
                  <a:pt x="3990" y="558"/>
                  <a:pt x="3990" y="558"/>
                  <a:pt x="3990" y="558"/>
                </a:cubicBezTo>
                <a:cubicBezTo>
                  <a:pt x="3950" y="537"/>
                  <a:pt x="3915" y="531"/>
                  <a:pt x="3883" y="531"/>
                </a:cubicBezTo>
                <a:cubicBezTo>
                  <a:pt x="3784" y="531"/>
                  <a:pt x="3716" y="594"/>
                  <a:pt x="3716" y="693"/>
                </a:cubicBezTo>
                <a:cubicBezTo>
                  <a:pt x="3716" y="788"/>
                  <a:pt x="3779" y="856"/>
                  <a:pt x="3875" y="856"/>
                </a:cubicBezTo>
                <a:cubicBezTo>
                  <a:pt x="3913" y="856"/>
                  <a:pt x="3946" y="846"/>
                  <a:pt x="3976" y="826"/>
                </a:cubicBezTo>
                <a:cubicBezTo>
                  <a:pt x="3984" y="796"/>
                  <a:pt x="3984" y="796"/>
                  <a:pt x="3984" y="796"/>
                </a:cubicBezTo>
                <a:cubicBezTo>
                  <a:pt x="3978" y="789"/>
                  <a:pt x="3978" y="789"/>
                  <a:pt x="3978" y="789"/>
                </a:cubicBezTo>
                <a:cubicBezTo>
                  <a:pt x="3942" y="828"/>
                  <a:pt x="3919" y="832"/>
                  <a:pt x="3894" y="832"/>
                </a:cubicBezTo>
                <a:cubicBezTo>
                  <a:pt x="3818" y="832"/>
                  <a:pt x="3774" y="770"/>
                  <a:pt x="3774" y="692"/>
                </a:cubicBezTo>
                <a:cubicBezTo>
                  <a:pt x="3774" y="624"/>
                  <a:pt x="3809" y="555"/>
                  <a:pt x="3881" y="555"/>
                </a:cubicBezTo>
                <a:close/>
                <a:moveTo>
                  <a:pt x="3192" y="400"/>
                </a:moveTo>
                <a:cubicBezTo>
                  <a:pt x="3176" y="400"/>
                  <a:pt x="3148" y="402"/>
                  <a:pt x="3127" y="402"/>
                </a:cubicBezTo>
                <a:cubicBezTo>
                  <a:pt x="3112" y="402"/>
                  <a:pt x="3085" y="401"/>
                  <a:pt x="3064" y="400"/>
                </a:cubicBezTo>
                <a:cubicBezTo>
                  <a:pt x="3069" y="434"/>
                  <a:pt x="3069" y="540"/>
                  <a:pt x="3069" y="609"/>
                </a:cubicBezTo>
                <a:cubicBezTo>
                  <a:pt x="3069" y="687"/>
                  <a:pt x="3068" y="781"/>
                  <a:pt x="3064" y="849"/>
                </a:cubicBezTo>
                <a:cubicBezTo>
                  <a:pt x="3074" y="848"/>
                  <a:pt x="3087" y="847"/>
                  <a:pt x="3098" y="847"/>
                </a:cubicBezTo>
                <a:cubicBezTo>
                  <a:pt x="3109" y="847"/>
                  <a:pt x="3119" y="848"/>
                  <a:pt x="3130" y="849"/>
                </a:cubicBezTo>
                <a:cubicBezTo>
                  <a:pt x="3126" y="818"/>
                  <a:pt x="3125" y="780"/>
                  <a:pt x="3125" y="749"/>
                </a:cubicBezTo>
                <a:cubicBezTo>
                  <a:pt x="3125" y="643"/>
                  <a:pt x="3125" y="643"/>
                  <a:pt x="3125" y="643"/>
                </a:cubicBezTo>
                <a:cubicBezTo>
                  <a:pt x="3136" y="644"/>
                  <a:pt x="3160" y="645"/>
                  <a:pt x="3166" y="645"/>
                </a:cubicBezTo>
                <a:cubicBezTo>
                  <a:pt x="3266" y="645"/>
                  <a:pt x="3351" y="613"/>
                  <a:pt x="3351" y="513"/>
                </a:cubicBezTo>
                <a:cubicBezTo>
                  <a:pt x="3351" y="435"/>
                  <a:pt x="3306" y="400"/>
                  <a:pt x="3192" y="400"/>
                </a:cubicBezTo>
                <a:close/>
                <a:moveTo>
                  <a:pt x="3151" y="613"/>
                </a:moveTo>
                <a:cubicBezTo>
                  <a:pt x="3144" y="613"/>
                  <a:pt x="3132" y="611"/>
                  <a:pt x="3125" y="610"/>
                </a:cubicBezTo>
                <a:cubicBezTo>
                  <a:pt x="3125" y="437"/>
                  <a:pt x="3125" y="437"/>
                  <a:pt x="3125" y="437"/>
                </a:cubicBezTo>
                <a:cubicBezTo>
                  <a:pt x="3133" y="435"/>
                  <a:pt x="3169" y="435"/>
                  <a:pt x="3180" y="435"/>
                </a:cubicBezTo>
                <a:cubicBezTo>
                  <a:pt x="3239" y="435"/>
                  <a:pt x="3288" y="451"/>
                  <a:pt x="3288" y="513"/>
                </a:cubicBezTo>
                <a:cubicBezTo>
                  <a:pt x="3288" y="578"/>
                  <a:pt x="3237" y="613"/>
                  <a:pt x="3151" y="613"/>
                </a:cubicBezTo>
                <a:close/>
                <a:moveTo>
                  <a:pt x="4193" y="555"/>
                </a:moveTo>
                <a:cubicBezTo>
                  <a:pt x="4227" y="555"/>
                  <a:pt x="4257" y="569"/>
                  <a:pt x="4278" y="604"/>
                </a:cubicBezTo>
                <a:cubicBezTo>
                  <a:pt x="4286" y="604"/>
                  <a:pt x="4286" y="604"/>
                  <a:pt x="4286" y="604"/>
                </a:cubicBezTo>
                <a:cubicBezTo>
                  <a:pt x="4301" y="558"/>
                  <a:pt x="4301" y="558"/>
                  <a:pt x="4301" y="558"/>
                </a:cubicBezTo>
                <a:cubicBezTo>
                  <a:pt x="4262" y="537"/>
                  <a:pt x="4227" y="531"/>
                  <a:pt x="4195" y="531"/>
                </a:cubicBezTo>
                <a:cubicBezTo>
                  <a:pt x="4095" y="531"/>
                  <a:pt x="4027" y="594"/>
                  <a:pt x="4027" y="693"/>
                </a:cubicBezTo>
                <a:cubicBezTo>
                  <a:pt x="4027" y="788"/>
                  <a:pt x="4090" y="856"/>
                  <a:pt x="4187" y="856"/>
                </a:cubicBezTo>
                <a:cubicBezTo>
                  <a:pt x="4225" y="856"/>
                  <a:pt x="4258" y="846"/>
                  <a:pt x="4288" y="826"/>
                </a:cubicBezTo>
                <a:cubicBezTo>
                  <a:pt x="4295" y="796"/>
                  <a:pt x="4295" y="796"/>
                  <a:pt x="4295" y="796"/>
                </a:cubicBezTo>
                <a:cubicBezTo>
                  <a:pt x="4290" y="789"/>
                  <a:pt x="4290" y="789"/>
                  <a:pt x="4290" y="789"/>
                </a:cubicBezTo>
                <a:cubicBezTo>
                  <a:pt x="4254" y="828"/>
                  <a:pt x="4231" y="832"/>
                  <a:pt x="4206" y="832"/>
                </a:cubicBezTo>
                <a:cubicBezTo>
                  <a:pt x="4129" y="832"/>
                  <a:pt x="4086" y="770"/>
                  <a:pt x="4086" y="692"/>
                </a:cubicBezTo>
                <a:cubicBezTo>
                  <a:pt x="4086" y="624"/>
                  <a:pt x="4120" y="555"/>
                  <a:pt x="4193" y="555"/>
                </a:cubicBezTo>
                <a:close/>
                <a:moveTo>
                  <a:pt x="2840" y="537"/>
                </a:moveTo>
                <a:cubicBezTo>
                  <a:pt x="2831" y="537"/>
                  <a:pt x="2816" y="538"/>
                  <a:pt x="2810" y="538"/>
                </a:cubicBezTo>
                <a:cubicBezTo>
                  <a:pt x="2803" y="538"/>
                  <a:pt x="2789" y="537"/>
                  <a:pt x="2780" y="537"/>
                </a:cubicBezTo>
                <a:cubicBezTo>
                  <a:pt x="2770" y="554"/>
                  <a:pt x="2666" y="672"/>
                  <a:pt x="2645" y="672"/>
                </a:cubicBezTo>
                <a:cubicBezTo>
                  <a:pt x="2636" y="672"/>
                  <a:pt x="2636" y="672"/>
                  <a:pt x="2636" y="672"/>
                </a:cubicBezTo>
                <a:cubicBezTo>
                  <a:pt x="2636" y="661"/>
                  <a:pt x="2636" y="583"/>
                  <a:pt x="2641" y="537"/>
                </a:cubicBezTo>
                <a:cubicBezTo>
                  <a:pt x="2632" y="537"/>
                  <a:pt x="2619" y="538"/>
                  <a:pt x="2612" y="538"/>
                </a:cubicBezTo>
                <a:cubicBezTo>
                  <a:pt x="2605" y="538"/>
                  <a:pt x="2591" y="537"/>
                  <a:pt x="2581" y="537"/>
                </a:cubicBezTo>
                <a:cubicBezTo>
                  <a:pt x="2586" y="583"/>
                  <a:pt x="2586" y="661"/>
                  <a:pt x="2586" y="693"/>
                </a:cubicBezTo>
                <a:cubicBezTo>
                  <a:pt x="2586" y="719"/>
                  <a:pt x="2586" y="802"/>
                  <a:pt x="2581" y="849"/>
                </a:cubicBezTo>
                <a:cubicBezTo>
                  <a:pt x="2590" y="848"/>
                  <a:pt x="2602" y="847"/>
                  <a:pt x="2613" y="847"/>
                </a:cubicBezTo>
                <a:cubicBezTo>
                  <a:pt x="2622" y="847"/>
                  <a:pt x="2632" y="848"/>
                  <a:pt x="2641" y="849"/>
                </a:cubicBezTo>
                <a:cubicBezTo>
                  <a:pt x="2636" y="802"/>
                  <a:pt x="2636" y="712"/>
                  <a:pt x="2636" y="689"/>
                </a:cubicBezTo>
                <a:cubicBezTo>
                  <a:pt x="2645" y="689"/>
                  <a:pt x="2645" y="689"/>
                  <a:pt x="2645" y="689"/>
                </a:cubicBezTo>
                <a:cubicBezTo>
                  <a:pt x="2684" y="731"/>
                  <a:pt x="2753" y="813"/>
                  <a:pt x="2776" y="849"/>
                </a:cubicBezTo>
                <a:cubicBezTo>
                  <a:pt x="2789" y="848"/>
                  <a:pt x="2806" y="847"/>
                  <a:pt x="2817" y="847"/>
                </a:cubicBezTo>
                <a:cubicBezTo>
                  <a:pt x="2826" y="847"/>
                  <a:pt x="2837" y="848"/>
                  <a:pt x="2854" y="849"/>
                </a:cubicBezTo>
                <a:cubicBezTo>
                  <a:pt x="2809" y="801"/>
                  <a:pt x="2712" y="691"/>
                  <a:pt x="2693" y="669"/>
                </a:cubicBezTo>
                <a:lnTo>
                  <a:pt x="2840" y="537"/>
                </a:lnTo>
                <a:close/>
                <a:moveTo>
                  <a:pt x="2468" y="538"/>
                </a:moveTo>
                <a:cubicBezTo>
                  <a:pt x="2460" y="538"/>
                  <a:pt x="2447" y="537"/>
                  <a:pt x="2436" y="537"/>
                </a:cubicBezTo>
                <a:cubicBezTo>
                  <a:pt x="2441" y="583"/>
                  <a:pt x="2442" y="661"/>
                  <a:pt x="2442" y="664"/>
                </a:cubicBezTo>
                <a:cubicBezTo>
                  <a:pt x="2423" y="666"/>
                  <a:pt x="2384" y="667"/>
                  <a:pt x="2364" y="667"/>
                </a:cubicBezTo>
                <a:cubicBezTo>
                  <a:pt x="2344" y="667"/>
                  <a:pt x="2307" y="666"/>
                  <a:pt x="2281" y="664"/>
                </a:cubicBezTo>
                <a:cubicBezTo>
                  <a:pt x="2281" y="661"/>
                  <a:pt x="2281" y="583"/>
                  <a:pt x="2286" y="537"/>
                </a:cubicBezTo>
                <a:cubicBezTo>
                  <a:pt x="2277" y="537"/>
                  <a:pt x="2264" y="538"/>
                  <a:pt x="2257" y="538"/>
                </a:cubicBezTo>
                <a:cubicBezTo>
                  <a:pt x="2250" y="538"/>
                  <a:pt x="2236" y="537"/>
                  <a:pt x="2226" y="537"/>
                </a:cubicBezTo>
                <a:cubicBezTo>
                  <a:pt x="2231" y="583"/>
                  <a:pt x="2231" y="661"/>
                  <a:pt x="2231" y="693"/>
                </a:cubicBezTo>
                <a:cubicBezTo>
                  <a:pt x="2231" y="719"/>
                  <a:pt x="2231" y="802"/>
                  <a:pt x="2226" y="849"/>
                </a:cubicBezTo>
                <a:cubicBezTo>
                  <a:pt x="2235" y="848"/>
                  <a:pt x="2247" y="847"/>
                  <a:pt x="2258" y="847"/>
                </a:cubicBezTo>
                <a:cubicBezTo>
                  <a:pt x="2267" y="847"/>
                  <a:pt x="2277" y="848"/>
                  <a:pt x="2286" y="849"/>
                </a:cubicBezTo>
                <a:cubicBezTo>
                  <a:pt x="2281" y="802"/>
                  <a:pt x="2281" y="719"/>
                  <a:pt x="2281" y="698"/>
                </a:cubicBezTo>
                <a:cubicBezTo>
                  <a:pt x="2305" y="696"/>
                  <a:pt x="2347" y="695"/>
                  <a:pt x="2363" y="695"/>
                </a:cubicBezTo>
                <a:cubicBezTo>
                  <a:pt x="2378" y="695"/>
                  <a:pt x="2415" y="697"/>
                  <a:pt x="2442" y="699"/>
                </a:cubicBezTo>
                <a:cubicBezTo>
                  <a:pt x="2442" y="719"/>
                  <a:pt x="2441" y="802"/>
                  <a:pt x="2436" y="849"/>
                </a:cubicBezTo>
                <a:cubicBezTo>
                  <a:pt x="2445" y="848"/>
                  <a:pt x="2458" y="847"/>
                  <a:pt x="2468" y="847"/>
                </a:cubicBezTo>
                <a:cubicBezTo>
                  <a:pt x="2478" y="847"/>
                  <a:pt x="2487" y="848"/>
                  <a:pt x="2497" y="849"/>
                </a:cubicBezTo>
                <a:cubicBezTo>
                  <a:pt x="2492" y="802"/>
                  <a:pt x="2491" y="719"/>
                  <a:pt x="2491" y="693"/>
                </a:cubicBezTo>
                <a:cubicBezTo>
                  <a:pt x="2491" y="661"/>
                  <a:pt x="2492" y="583"/>
                  <a:pt x="2497" y="537"/>
                </a:cubicBezTo>
                <a:cubicBezTo>
                  <a:pt x="2487" y="537"/>
                  <a:pt x="2475" y="538"/>
                  <a:pt x="2468" y="538"/>
                </a:cubicBezTo>
                <a:close/>
              </a:path>
            </a:pathLst>
          </a:custGeom>
          <a:solidFill>
            <a:srgbClr val="75777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Logo_CB_ENG" hidden="1"/>
          <p:cNvSpPr>
            <a:spLocks noChangeAspect="1" noEditPoints="1"/>
          </p:cNvSpPr>
          <p:nvPr userDrawn="1"/>
        </p:nvSpPr>
        <p:spPr bwMode="auto">
          <a:xfrm>
            <a:off x="426245" y="432000"/>
            <a:ext cx="1358584" cy="309600"/>
          </a:xfrm>
          <a:custGeom>
            <a:avLst/>
            <a:gdLst>
              <a:gd name="T0" fmla="*/ 1527 w 5349"/>
              <a:gd name="T1" fmla="*/ 595 h 1218"/>
              <a:gd name="T2" fmla="*/ 1581 w 5349"/>
              <a:gd name="T3" fmla="*/ 425 h 1218"/>
              <a:gd name="T4" fmla="*/ 1632 w 5349"/>
              <a:gd name="T5" fmla="*/ 794 h 1218"/>
              <a:gd name="T6" fmla="*/ 2117 w 5349"/>
              <a:gd name="T7" fmla="*/ 811 h 1218"/>
              <a:gd name="T8" fmla="*/ 1894 w 5349"/>
              <a:gd name="T9" fmla="*/ 589 h 1218"/>
              <a:gd name="T10" fmla="*/ 1951 w 5349"/>
              <a:gd name="T11" fmla="*/ 835 h 1218"/>
              <a:gd name="T12" fmla="*/ 2117 w 5349"/>
              <a:gd name="T13" fmla="*/ 811 h 1218"/>
              <a:gd name="T14" fmla="*/ 2049 w 5349"/>
              <a:gd name="T15" fmla="*/ 766 h 1218"/>
              <a:gd name="T16" fmla="*/ 2185 w 5349"/>
              <a:gd name="T17" fmla="*/ 524 h 1218"/>
              <a:gd name="T18" fmla="*/ 2316 w 5349"/>
              <a:gd name="T19" fmla="*/ 552 h 1218"/>
              <a:gd name="T20" fmla="*/ 2441 w 5349"/>
              <a:gd name="T21" fmla="*/ 616 h 1218"/>
              <a:gd name="T22" fmla="*/ 2580 w 5349"/>
              <a:gd name="T23" fmla="*/ 534 h 1218"/>
              <a:gd name="T24" fmla="*/ 2526 w 5349"/>
              <a:gd name="T25" fmla="*/ 828 h 1218"/>
              <a:gd name="T26" fmla="*/ 2757 w 5349"/>
              <a:gd name="T27" fmla="*/ 826 h 1218"/>
              <a:gd name="T28" fmla="*/ 3125 w 5349"/>
              <a:gd name="T29" fmla="*/ 835 h 1218"/>
              <a:gd name="T30" fmla="*/ 3222 w 5349"/>
              <a:gd name="T31" fmla="*/ 672 h 1218"/>
              <a:gd name="T32" fmla="*/ 3477 w 5349"/>
              <a:gd name="T33" fmla="*/ 351 h 1218"/>
              <a:gd name="T34" fmla="*/ 3350 w 5349"/>
              <a:gd name="T35" fmla="*/ 553 h 1218"/>
              <a:gd name="T36" fmla="*/ 3409 w 5349"/>
              <a:gd name="T37" fmla="*/ 648 h 1218"/>
              <a:gd name="T38" fmla="*/ 3410 w 5349"/>
              <a:gd name="T39" fmla="*/ 525 h 1218"/>
              <a:gd name="T40" fmla="*/ 3712 w 5349"/>
              <a:gd name="T41" fmla="*/ 391 h 1218"/>
              <a:gd name="T42" fmla="*/ 3793 w 5349"/>
              <a:gd name="T43" fmla="*/ 616 h 1218"/>
              <a:gd name="T44" fmla="*/ 3791 w 5349"/>
              <a:gd name="T45" fmla="*/ 584 h 1218"/>
              <a:gd name="T46" fmla="*/ 4317 w 5349"/>
              <a:gd name="T47" fmla="*/ 525 h 1218"/>
              <a:gd name="T48" fmla="*/ 4116 w 5349"/>
              <a:gd name="T49" fmla="*/ 525 h 1218"/>
              <a:gd name="T50" fmla="*/ 4286 w 5349"/>
              <a:gd name="T51" fmla="*/ 828 h 1218"/>
              <a:gd name="T52" fmla="*/ 4525 w 5349"/>
              <a:gd name="T53" fmla="*/ 651 h 1218"/>
              <a:gd name="T54" fmla="*/ 4417 w 5349"/>
              <a:gd name="T55" fmla="*/ 611 h 1218"/>
              <a:gd name="T56" fmla="*/ 4491 w 5349"/>
              <a:gd name="T57" fmla="*/ 835 h 1218"/>
              <a:gd name="T58" fmla="*/ 4820 w 5349"/>
              <a:gd name="T59" fmla="*/ 582 h 1218"/>
              <a:gd name="T60" fmla="*/ 4750 w 5349"/>
              <a:gd name="T61" fmla="*/ 811 h 1218"/>
              <a:gd name="T62" fmla="*/ 4967 w 5349"/>
              <a:gd name="T63" fmla="*/ 380 h 1218"/>
              <a:gd name="T64" fmla="*/ 4937 w 5349"/>
              <a:gd name="T65" fmla="*/ 524 h 1218"/>
              <a:gd name="T66" fmla="*/ 4996 w 5349"/>
              <a:gd name="T67" fmla="*/ 524 h 1218"/>
              <a:gd name="T68" fmla="*/ 5206 w 5349"/>
              <a:gd name="T69" fmla="*/ 518 h 1218"/>
              <a:gd name="T70" fmla="*/ 5265 w 5349"/>
              <a:gd name="T71" fmla="*/ 629 h 1218"/>
              <a:gd name="T72" fmla="*/ 5268 w 5349"/>
              <a:gd name="T73" fmla="*/ 808 h 1218"/>
              <a:gd name="T74" fmla="*/ 5134 w 5349"/>
              <a:gd name="T75" fmla="*/ 746 h 1218"/>
              <a:gd name="T76" fmla="*/ 609 w 5349"/>
              <a:gd name="T77" fmla="*/ 1218 h 1218"/>
              <a:gd name="T78" fmla="*/ 988 w 5349"/>
              <a:gd name="T79" fmla="*/ 785 h 1218"/>
              <a:gd name="T80" fmla="*/ 725 w 5349"/>
              <a:gd name="T81" fmla="*/ 658 h 1218"/>
              <a:gd name="T82" fmla="*/ 956 w 5349"/>
              <a:gd name="T83" fmla="*/ 815 h 1218"/>
              <a:gd name="T84" fmla="*/ 852 w 5349"/>
              <a:gd name="T85" fmla="*/ 890 h 1218"/>
              <a:gd name="T86" fmla="*/ 784 w 5349"/>
              <a:gd name="T87" fmla="*/ 792 h 1218"/>
              <a:gd name="T88" fmla="*/ 687 w 5349"/>
              <a:gd name="T89" fmla="*/ 773 h 1218"/>
              <a:gd name="T90" fmla="*/ 690 w 5349"/>
              <a:gd name="T91" fmla="*/ 1046 h 1218"/>
              <a:gd name="T92" fmla="*/ 528 w 5349"/>
              <a:gd name="T93" fmla="*/ 1046 h 1218"/>
              <a:gd name="T94" fmla="*/ 531 w 5349"/>
              <a:gd name="T95" fmla="*/ 773 h 1218"/>
              <a:gd name="T96" fmla="*/ 434 w 5349"/>
              <a:gd name="T97" fmla="*/ 792 h 1218"/>
              <a:gd name="T98" fmla="*/ 366 w 5349"/>
              <a:gd name="T99" fmla="*/ 890 h 1218"/>
              <a:gd name="T100" fmla="*/ 262 w 5349"/>
              <a:gd name="T101" fmla="*/ 815 h 1218"/>
              <a:gd name="T102" fmla="*/ 493 w 5349"/>
              <a:gd name="T103" fmla="*/ 658 h 1218"/>
              <a:gd name="T104" fmla="*/ 230 w 5349"/>
              <a:gd name="T105" fmla="*/ 785 h 1218"/>
              <a:gd name="T106" fmla="*/ 364 w 5349"/>
              <a:gd name="T107" fmla="*/ 317 h 1218"/>
              <a:gd name="T108" fmla="*/ 502 w 5349"/>
              <a:gd name="T109" fmla="*/ 389 h 1218"/>
              <a:gd name="T110" fmla="*/ 407 w 5349"/>
              <a:gd name="T111" fmla="*/ 207 h 1218"/>
              <a:gd name="T112" fmla="*/ 648 w 5349"/>
              <a:gd name="T113" fmla="*/ 171 h 1218"/>
              <a:gd name="T114" fmla="*/ 793 w 5349"/>
              <a:gd name="T115" fmla="*/ 268 h 1218"/>
              <a:gd name="T116" fmla="*/ 830 w 5349"/>
              <a:gd name="T117" fmla="*/ 417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349" h="1218">
                <a:moveTo>
                  <a:pt x="1696" y="590"/>
                </a:moveTo>
                <a:cubicBezTo>
                  <a:pt x="1757" y="569"/>
                  <a:pt x="1792" y="539"/>
                  <a:pt x="1792" y="484"/>
                </a:cubicBezTo>
                <a:cubicBezTo>
                  <a:pt x="1792" y="407"/>
                  <a:pt x="1725" y="391"/>
                  <a:pt x="1639" y="391"/>
                </a:cubicBezTo>
                <a:cubicBezTo>
                  <a:pt x="1628" y="391"/>
                  <a:pt x="1599" y="392"/>
                  <a:pt x="1583" y="392"/>
                </a:cubicBezTo>
                <a:cubicBezTo>
                  <a:pt x="1574" y="392"/>
                  <a:pt x="1537" y="391"/>
                  <a:pt x="1522" y="391"/>
                </a:cubicBezTo>
                <a:cubicBezTo>
                  <a:pt x="1526" y="424"/>
                  <a:pt x="1527" y="527"/>
                  <a:pt x="1527" y="595"/>
                </a:cubicBezTo>
                <a:cubicBezTo>
                  <a:pt x="1527" y="670"/>
                  <a:pt x="1525" y="762"/>
                  <a:pt x="1522" y="828"/>
                </a:cubicBezTo>
                <a:cubicBezTo>
                  <a:pt x="1530" y="828"/>
                  <a:pt x="1550" y="826"/>
                  <a:pt x="1558" y="826"/>
                </a:cubicBezTo>
                <a:cubicBezTo>
                  <a:pt x="1576" y="826"/>
                  <a:pt x="1612" y="828"/>
                  <a:pt x="1635" y="828"/>
                </a:cubicBezTo>
                <a:cubicBezTo>
                  <a:pt x="1731" y="828"/>
                  <a:pt x="1806" y="788"/>
                  <a:pt x="1806" y="700"/>
                </a:cubicBezTo>
                <a:cubicBezTo>
                  <a:pt x="1806" y="648"/>
                  <a:pt x="1782" y="608"/>
                  <a:pt x="1696" y="590"/>
                </a:cubicBezTo>
                <a:close/>
                <a:moveTo>
                  <a:pt x="1581" y="425"/>
                </a:moveTo>
                <a:cubicBezTo>
                  <a:pt x="1593" y="425"/>
                  <a:pt x="1618" y="424"/>
                  <a:pt x="1631" y="424"/>
                </a:cubicBezTo>
                <a:cubicBezTo>
                  <a:pt x="1686" y="424"/>
                  <a:pt x="1731" y="445"/>
                  <a:pt x="1731" y="496"/>
                </a:cubicBezTo>
                <a:cubicBezTo>
                  <a:pt x="1731" y="551"/>
                  <a:pt x="1679" y="579"/>
                  <a:pt x="1613" y="579"/>
                </a:cubicBezTo>
                <a:cubicBezTo>
                  <a:pt x="1598" y="579"/>
                  <a:pt x="1587" y="578"/>
                  <a:pt x="1581" y="578"/>
                </a:cubicBezTo>
                <a:lnTo>
                  <a:pt x="1581" y="425"/>
                </a:lnTo>
                <a:close/>
                <a:moveTo>
                  <a:pt x="1632" y="794"/>
                </a:moveTo>
                <a:cubicBezTo>
                  <a:pt x="1616" y="794"/>
                  <a:pt x="1594" y="794"/>
                  <a:pt x="1581" y="793"/>
                </a:cubicBezTo>
                <a:cubicBezTo>
                  <a:pt x="1581" y="611"/>
                  <a:pt x="1581" y="611"/>
                  <a:pt x="1581" y="611"/>
                </a:cubicBezTo>
                <a:cubicBezTo>
                  <a:pt x="1598" y="611"/>
                  <a:pt x="1598" y="611"/>
                  <a:pt x="1598" y="611"/>
                </a:cubicBezTo>
                <a:cubicBezTo>
                  <a:pt x="1715" y="611"/>
                  <a:pt x="1745" y="645"/>
                  <a:pt x="1745" y="699"/>
                </a:cubicBezTo>
                <a:cubicBezTo>
                  <a:pt x="1745" y="769"/>
                  <a:pt x="1693" y="794"/>
                  <a:pt x="1632" y="794"/>
                </a:cubicBezTo>
                <a:close/>
                <a:moveTo>
                  <a:pt x="2117" y="811"/>
                </a:moveTo>
                <a:cubicBezTo>
                  <a:pt x="2104" y="811"/>
                  <a:pt x="2097" y="808"/>
                  <a:pt x="2097" y="773"/>
                </a:cubicBezTo>
                <a:cubicBezTo>
                  <a:pt x="2097" y="628"/>
                  <a:pt x="2097" y="628"/>
                  <a:pt x="2097" y="628"/>
                </a:cubicBezTo>
                <a:cubicBezTo>
                  <a:pt x="2097" y="549"/>
                  <a:pt x="2053" y="518"/>
                  <a:pt x="1990" y="518"/>
                </a:cubicBezTo>
                <a:cubicBezTo>
                  <a:pt x="1954" y="518"/>
                  <a:pt x="1922" y="528"/>
                  <a:pt x="1887" y="554"/>
                </a:cubicBezTo>
                <a:cubicBezTo>
                  <a:pt x="1887" y="589"/>
                  <a:pt x="1887" y="589"/>
                  <a:pt x="1887" y="589"/>
                </a:cubicBezTo>
                <a:cubicBezTo>
                  <a:pt x="1894" y="589"/>
                  <a:pt x="1894" y="589"/>
                  <a:pt x="1894" y="589"/>
                </a:cubicBezTo>
                <a:cubicBezTo>
                  <a:pt x="1911" y="554"/>
                  <a:pt x="1940" y="541"/>
                  <a:pt x="1976" y="541"/>
                </a:cubicBezTo>
                <a:cubicBezTo>
                  <a:pt x="2021" y="541"/>
                  <a:pt x="2049" y="564"/>
                  <a:pt x="2049" y="629"/>
                </a:cubicBezTo>
                <a:cubicBezTo>
                  <a:pt x="2049" y="644"/>
                  <a:pt x="2038" y="651"/>
                  <a:pt x="2018" y="654"/>
                </a:cubicBezTo>
                <a:cubicBezTo>
                  <a:pt x="1945" y="667"/>
                  <a:pt x="1945" y="667"/>
                  <a:pt x="1945" y="667"/>
                </a:cubicBezTo>
                <a:cubicBezTo>
                  <a:pt x="1897" y="676"/>
                  <a:pt x="1861" y="701"/>
                  <a:pt x="1861" y="755"/>
                </a:cubicBezTo>
                <a:cubicBezTo>
                  <a:pt x="1861" y="806"/>
                  <a:pt x="1896" y="835"/>
                  <a:pt x="1951" y="835"/>
                </a:cubicBezTo>
                <a:cubicBezTo>
                  <a:pt x="1981" y="835"/>
                  <a:pt x="2016" y="821"/>
                  <a:pt x="2049" y="795"/>
                </a:cubicBezTo>
                <a:cubicBezTo>
                  <a:pt x="2052" y="808"/>
                  <a:pt x="2052" y="808"/>
                  <a:pt x="2052" y="808"/>
                </a:cubicBezTo>
                <a:cubicBezTo>
                  <a:pt x="2057" y="826"/>
                  <a:pt x="2070" y="835"/>
                  <a:pt x="2089" y="835"/>
                </a:cubicBezTo>
                <a:cubicBezTo>
                  <a:pt x="2096" y="835"/>
                  <a:pt x="2109" y="833"/>
                  <a:pt x="2133" y="825"/>
                </a:cubicBezTo>
                <a:cubicBezTo>
                  <a:pt x="2129" y="810"/>
                  <a:pt x="2129" y="810"/>
                  <a:pt x="2129" y="810"/>
                </a:cubicBezTo>
                <a:cubicBezTo>
                  <a:pt x="2126" y="811"/>
                  <a:pt x="2121" y="811"/>
                  <a:pt x="2117" y="811"/>
                </a:cubicBezTo>
                <a:close/>
                <a:moveTo>
                  <a:pt x="2049" y="766"/>
                </a:moveTo>
                <a:cubicBezTo>
                  <a:pt x="2024" y="791"/>
                  <a:pt x="2000" y="800"/>
                  <a:pt x="1976" y="800"/>
                </a:cubicBezTo>
                <a:cubicBezTo>
                  <a:pt x="1937" y="800"/>
                  <a:pt x="1918" y="781"/>
                  <a:pt x="1918" y="746"/>
                </a:cubicBezTo>
                <a:cubicBezTo>
                  <a:pt x="1918" y="701"/>
                  <a:pt x="1966" y="685"/>
                  <a:pt x="2009" y="679"/>
                </a:cubicBezTo>
                <a:cubicBezTo>
                  <a:pt x="2049" y="673"/>
                  <a:pt x="2049" y="673"/>
                  <a:pt x="2049" y="673"/>
                </a:cubicBezTo>
                <a:lnTo>
                  <a:pt x="2049" y="766"/>
                </a:lnTo>
                <a:close/>
                <a:moveTo>
                  <a:pt x="2441" y="616"/>
                </a:moveTo>
                <a:cubicBezTo>
                  <a:pt x="2441" y="554"/>
                  <a:pt x="2395" y="518"/>
                  <a:pt x="2337" y="518"/>
                </a:cubicBezTo>
                <a:cubicBezTo>
                  <a:pt x="2299" y="518"/>
                  <a:pt x="2260" y="534"/>
                  <a:pt x="2240" y="571"/>
                </a:cubicBezTo>
                <a:cubicBezTo>
                  <a:pt x="2240" y="560"/>
                  <a:pt x="2242" y="534"/>
                  <a:pt x="2244" y="524"/>
                </a:cubicBezTo>
                <a:cubicBezTo>
                  <a:pt x="2234" y="524"/>
                  <a:pt x="2222" y="525"/>
                  <a:pt x="2215" y="525"/>
                </a:cubicBezTo>
                <a:cubicBezTo>
                  <a:pt x="2208" y="525"/>
                  <a:pt x="2195" y="524"/>
                  <a:pt x="2185" y="524"/>
                </a:cubicBezTo>
                <a:cubicBezTo>
                  <a:pt x="2189" y="569"/>
                  <a:pt x="2190" y="645"/>
                  <a:pt x="2190" y="676"/>
                </a:cubicBezTo>
                <a:cubicBezTo>
                  <a:pt x="2190" y="701"/>
                  <a:pt x="2189" y="782"/>
                  <a:pt x="2185" y="828"/>
                </a:cubicBezTo>
                <a:cubicBezTo>
                  <a:pt x="2194" y="827"/>
                  <a:pt x="2206" y="826"/>
                  <a:pt x="2216" y="826"/>
                </a:cubicBezTo>
                <a:cubicBezTo>
                  <a:pt x="2225" y="826"/>
                  <a:pt x="2234" y="827"/>
                  <a:pt x="2244" y="828"/>
                </a:cubicBezTo>
                <a:cubicBezTo>
                  <a:pt x="2239" y="782"/>
                  <a:pt x="2238" y="694"/>
                  <a:pt x="2238" y="684"/>
                </a:cubicBezTo>
                <a:cubicBezTo>
                  <a:pt x="2238" y="626"/>
                  <a:pt x="2243" y="552"/>
                  <a:pt x="2316" y="552"/>
                </a:cubicBezTo>
                <a:cubicBezTo>
                  <a:pt x="2363" y="552"/>
                  <a:pt x="2391" y="584"/>
                  <a:pt x="2391" y="676"/>
                </a:cubicBezTo>
                <a:cubicBezTo>
                  <a:pt x="2391" y="701"/>
                  <a:pt x="2390" y="782"/>
                  <a:pt x="2385" y="828"/>
                </a:cubicBezTo>
                <a:cubicBezTo>
                  <a:pt x="2395" y="827"/>
                  <a:pt x="2407" y="826"/>
                  <a:pt x="2417" y="826"/>
                </a:cubicBezTo>
                <a:cubicBezTo>
                  <a:pt x="2426" y="826"/>
                  <a:pt x="2435" y="827"/>
                  <a:pt x="2445" y="828"/>
                </a:cubicBezTo>
                <a:cubicBezTo>
                  <a:pt x="2440" y="782"/>
                  <a:pt x="2439" y="701"/>
                  <a:pt x="2439" y="676"/>
                </a:cubicBezTo>
                <a:cubicBezTo>
                  <a:pt x="2439" y="657"/>
                  <a:pt x="2441" y="631"/>
                  <a:pt x="2441" y="616"/>
                </a:cubicBezTo>
                <a:close/>
                <a:moveTo>
                  <a:pt x="2780" y="524"/>
                </a:moveTo>
                <a:cubicBezTo>
                  <a:pt x="2771" y="524"/>
                  <a:pt x="2756" y="525"/>
                  <a:pt x="2750" y="525"/>
                </a:cubicBezTo>
                <a:cubicBezTo>
                  <a:pt x="2743" y="525"/>
                  <a:pt x="2729" y="524"/>
                  <a:pt x="2721" y="524"/>
                </a:cubicBezTo>
                <a:cubicBezTo>
                  <a:pt x="2711" y="540"/>
                  <a:pt x="2609" y="656"/>
                  <a:pt x="2589" y="656"/>
                </a:cubicBezTo>
                <a:cubicBezTo>
                  <a:pt x="2580" y="656"/>
                  <a:pt x="2580" y="656"/>
                  <a:pt x="2580" y="656"/>
                </a:cubicBezTo>
                <a:cubicBezTo>
                  <a:pt x="2580" y="534"/>
                  <a:pt x="2580" y="534"/>
                  <a:pt x="2580" y="534"/>
                </a:cubicBezTo>
                <a:cubicBezTo>
                  <a:pt x="2580" y="487"/>
                  <a:pt x="2580" y="400"/>
                  <a:pt x="2585" y="354"/>
                </a:cubicBezTo>
                <a:cubicBezTo>
                  <a:pt x="2576" y="354"/>
                  <a:pt x="2564" y="356"/>
                  <a:pt x="2557" y="356"/>
                </a:cubicBezTo>
                <a:cubicBezTo>
                  <a:pt x="2550" y="356"/>
                  <a:pt x="2537" y="354"/>
                  <a:pt x="2526" y="354"/>
                </a:cubicBezTo>
                <a:cubicBezTo>
                  <a:pt x="2531" y="400"/>
                  <a:pt x="2532" y="487"/>
                  <a:pt x="2532" y="534"/>
                </a:cubicBezTo>
                <a:cubicBezTo>
                  <a:pt x="2532" y="648"/>
                  <a:pt x="2532" y="648"/>
                  <a:pt x="2532" y="648"/>
                </a:cubicBezTo>
                <a:cubicBezTo>
                  <a:pt x="2532" y="694"/>
                  <a:pt x="2531" y="782"/>
                  <a:pt x="2526" y="828"/>
                </a:cubicBezTo>
                <a:cubicBezTo>
                  <a:pt x="2535" y="827"/>
                  <a:pt x="2547" y="826"/>
                  <a:pt x="2558" y="826"/>
                </a:cubicBezTo>
                <a:cubicBezTo>
                  <a:pt x="2567" y="826"/>
                  <a:pt x="2576" y="827"/>
                  <a:pt x="2585" y="828"/>
                </a:cubicBezTo>
                <a:cubicBezTo>
                  <a:pt x="2580" y="782"/>
                  <a:pt x="2580" y="694"/>
                  <a:pt x="2580" y="672"/>
                </a:cubicBezTo>
                <a:cubicBezTo>
                  <a:pt x="2589" y="672"/>
                  <a:pt x="2589" y="672"/>
                  <a:pt x="2589" y="672"/>
                </a:cubicBezTo>
                <a:cubicBezTo>
                  <a:pt x="2627" y="713"/>
                  <a:pt x="2695" y="793"/>
                  <a:pt x="2717" y="828"/>
                </a:cubicBezTo>
                <a:cubicBezTo>
                  <a:pt x="2730" y="827"/>
                  <a:pt x="2746" y="826"/>
                  <a:pt x="2757" y="826"/>
                </a:cubicBezTo>
                <a:cubicBezTo>
                  <a:pt x="2765" y="826"/>
                  <a:pt x="2777" y="827"/>
                  <a:pt x="2793" y="828"/>
                </a:cubicBezTo>
                <a:cubicBezTo>
                  <a:pt x="2750" y="782"/>
                  <a:pt x="2654" y="674"/>
                  <a:pt x="2636" y="652"/>
                </a:cubicBezTo>
                <a:lnTo>
                  <a:pt x="2780" y="524"/>
                </a:lnTo>
                <a:close/>
                <a:moveTo>
                  <a:pt x="3131" y="518"/>
                </a:moveTo>
                <a:cubicBezTo>
                  <a:pt x="3039" y="518"/>
                  <a:pt x="2975" y="583"/>
                  <a:pt x="2975" y="682"/>
                </a:cubicBezTo>
                <a:cubicBezTo>
                  <a:pt x="2975" y="767"/>
                  <a:pt x="3033" y="835"/>
                  <a:pt x="3125" y="835"/>
                </a:cubicBezTo>
                <a:cubicBezTo>
                  <a:pt x="3220" y="835"/>
                  <a:pt x="3279" y="766"/>
                  <a:pt x="3279" y="674"/>
                </a:cubicBezTo>
                <a:cubicBezTo>
                  <a:pt x="3279" y="584"/>
                  <a:pt x="3222" y="518"/>
                  <a:pt x="3131" y="518"/>
                </a:cubicBezTo>
                <a:close/>
                <a:moveTo>
                  <a:pt x="3124" y="811"/>
                </a:moveTo>
                <a:cubicBezTo>
                  <a:pt x="3060" y="811"/>
                  <a:pt x="3032" y="749"/>
                  <a:pt x="3032" y="681"/>
                </a:cubicBezTo>
                <a:cubicBezTo>
                  <a:pt x="3032" y="609"/>
                  <a:pt x="3064" y="541"/>
                  <a:pt x="3129" y="541"/>
                </a:cubicBezTo>
                <a:cubicBezTo>
                  <a:pt x="3197" y="541"/>
                  <a:pt x="3222" y="607"/>
                  <a:pt x="3222" y="672"/>
                </a:cubicBezTo>
                <a:cubicBezTo>
                  <a:pt x="3222" y="752"/>
                  <a:pt x="3185" y="811"/>
                  <a:pt x="3124" y="811"/>
                </a:cubicBezTo>
                <a:close/>
                <a:moveTo>
                  <a:pt x="3457" y="399"/>
                </a:moveTo>
                <a:cubicBezTo>
                  <a:pt x="3465" y="399"/>
                  <a:pt x="3475" y="401"/>
                  <a:pt x="3494" y="408"/>
                </a:cubicBezTo>
                <a:cubicBezTo>
                  <a:pt x="3494" y="398"/>
                  <a:pt x="3492" y="386"/>
                  <a:pt x="3492" y="380"/>
                </a:cubicBezTo>
                <a:cubicBezTo>
                  <a:pt x="3492" y="375"/>
                  <a:pt x="3494" y="361"/>
                  <a:pt x="3494" y="353"/>
                </a:cubicBezTo>
                <a:cubicBezTo>
                  <a:pt x="3490" y="351"/>
                  <a:pt x="3485" y="351"/>
                  <a:pt x="3477" y="351"/>
                </a:cubicBezTo>
                <a:cubicBezTo>
                  <a:pt x="3427" y="351"/>
                  <a:pt x="3361" y="428"/>
                  <a:pt x="3361" y="525"/>
                </a:cubicBezTo>
                <a:cubicBezTo>
                  <a:pt x="3350" y="525"/>
                  <a:pt x="3350" y="525"/>
                  <a:pt x="3350" y="525"/>
                </a:cubicBezTo>
                <a:cubicBezTo>
                  <a:pt x="3341" y="525"/>
                  <a:pt x="3332" y="525"/>
                  <a:pt x="3318" y="521"/>
                </a:cubicBezTo>
                <a:cubicBezTo>
                  <a:pt x="3320" y="527"/>
                  <a:pt x="3320" y="536"/>
                  <a:pt x="3320" y="539"/>
                </a:cubicBezTo>
                <a:cubicBezTo>
                  <a:pt x="3320" y="542"/>
                  <a:pt x="3320" y="551"/>
                  <a:pt x="3318" y="557"/>
                </a:cubicBezTo>
                <a:cubicBezTo>
                  <a:pt x="3336" y="553"/>
                  <a:pt x="3345" y="553"/>
                  <a:pt x="3350" y="553"/>
                </a:cubicBezTo>
                <a:cubicBezTo>
                  <a:pt x="3361" y="553"/>
                  <a:pt x="3361" y="553"/>
                  <a:pt x="3361" y="553"/>
                </a:cubicBezTo>
                <a:cubicBezTo>
                  <a:pt x="3361" y="648"/>
                  <a:pt x="3361" y="648"/>
                  <a:pt x="3361" y="648"/>
                </a:cubicBezTo>
                <a:cubicBezTo>
                  <a:pt x="3361" y="694"/>
                  <a:pt x="3360" y="782"/>
                  <a:pt x="3355" y="828"/>
                </a:cubicBezTo>
                <a:cubicBezTo>
                  <a:pt x="3364" y="827"/>
                  <a:pt x="3376" y="826"/>
                  <a:pt x="3386" y="826"/>
                </a:cubicBezTo>
                <a:cubicBezTo>
                  <a:pt x="3395" y="826"/>
                  <a:pt x="3405" y="827"/>
                  <a:pt x="3414" y="828"/>
                </a:cubicBezTo>
                <a:cubicBezTo>
                  <a:pt x="3409" y="782"/>
                  <a:pt x="3409" y="694"/>
                  <a:pt x="3409" y="648"/>
                </a:cubicBezTo>
                <a:cubicBezTo>
                  <a:pt x="3409" y="553"/>
                  <a:pt x="3409" y="553"/>
                  <a:pt x="3409" y="553"/>
                </a:cubicBezTo>
                <a:cubicBezTo>
                  <a:pt x="3427" y="553"/>
                  <a:pt x="3427" y="553"/>
                  <a:pt x="3427" y="553"/>
                </a:cubicBezTo>
                <a:cubicBezTo>
                  <a:pt x="3434" y="553"/>
                  <a:pt x="3456" y="554"/>
                  <a:pt x="3476" y="557"/>
                </a:cubicBezTo>
                <a:cubicBezTo>
                  <a:pt x="3476" y="553"/>
                  <a:pt x="3475" y="545"/>
                  <a:pt x="3475" y="540"/>
                </a:cubicBezTo>
                <a:cubicBezTo>
                  <a:pt x="3475" y="535"/>
                  <a:pt x="3476" y="527"/>
                  <a:pt x="3476" y="521"/>
                </a:cubicBezTo>
                <a:cubicBezTo>
                  <a:pt x="3456" y="523"/>
                  <a:pt x="3427" y="525"/>
                  <a:pt x="3410" y="525"/>
                </a:cubicBezTo>
                <a:cubicBezTo>
                  <a:pt x="3406" y="493"/>
                  <a:pt x="3405" y="466"/>
                  <a:pt x="3405" y="453"/>
                </a:cubicBezTo>
                <a:cubicBezTo>
                  <a:pt x="3405" y="417"/>
                  <a:pt x="3423" y="399"/>
                  <a:pt x="3457" y="399"/>
                </a:cubicBezTo>
                <a:close/>
                <a:moveTo>
                  <a:pt x="3990" y="490"/>
                </a:moveTo>
                <a:cubicBezTo>
                  <a:pt x="3990" y="424"/>
                  <a:pt x="3941" y="391"/>
                  <a:pt x="3864" y="391"/>
                </a:cubicBezTo>
                <a:cubicBezTo>
                  <a:pt x="3841" y="391"/>
                  <a:pt x="3797" y="392"/>
                  <a:pt x="3781" y="392"/>
                </a:cubicBezTo>
                <a:cubicBezTo>
                  <a:pt x="3766" y="392"/>
                  <a:pt x="3729" y="392"/>
                  <a:pt x="3712" y="391"/>
                </a:cubicBezTo>
                <a:cubicBezTo>
                  <a:pt x="3716" y="424"/>
                  <a:pt x="3717" y="527"/>
                  <a:pt x="3717" y="595"/>
                </a:cubicBezTo>
                <a:cubicBezTo>
                  <a:pt x="3717" y="670"/>
                  <a:pt x="3716" y="762"/>
                  <a:pt x="3712" y="828"/>
                </a:cubicBezTo>
                <a:cubicBezTo>
                  <a:pt x="3722" y="827"/>
                  <a:pt x="3734" y="826"/>
                  <a:pt x="3745" y="826"/>
                </a:cubicBezTo>
                <a:cubicBezTo>
                  <a:pt x="3755" y="826"/>
                  <a:pt x="3766" y="827"/>
                  <a:pt x="3776" y="828"/>
                </a:cubicBezTo>
                <a:cubicBezTo>
                  <a:pt x="3772" y="762"/>
                  <a:pt x="3771" y="688"/>
                  <a:pt x="3771" y="616"/>
                </a:cubicBezTo>
                <a:cubicBezTo>
                  <a:pt x="3793" y="616"/>
                  <a:pt x="3793" y="616"/>
                  <a:pt x="3793" y="616"/>
                </a:cubicBezTo>
                <a:cubicBezTo>
                  <a:pt x="3842" y="673"/>
                  <a:pt x="3914" y="765"/>
                  <a:pt x="3956" y="828"/>
                </a:cubicBezTo>
                <a:cubicBezTo>
                  <a:pt x="3968" y="827"/>
                  <a:pt x="3983" y="826"/>
                  <a:pt x="3996" y="826"/>
                </a:cubicBezTo>
                <a:cubicBezTo>
                  <a:pt x="4009" y="826"/>
                  <a:pt x="4024" y="827"/>
                  <a:pt x="4038" y="828"/>
                </a:cubicBezTo>
                <a:cubicBezTo>
                  <a:pt x="3996" y="781"/>
                  <a:pt x="3973" y="752"/>
                  <a:pt x="3861" y="609"/>
                </a:cubicBezTo>
                <a:cubicBezTo>
                  <a:pt x="3947" y="600"/>
                  <a:pt x="3990" y="549"/>
                  <a:pt x="3990" y="490"/>
                </a:cubicBezTo>
                <a:close/>
                <a:moveTo>
                  <a:pt x="3791" y="584"/>
                </a:moveTo>
                <a:cubicBezTo>
                  <a:pt x="3771" y="584"/>
                  <a:pt x="3771" y="584"/>
                  <a:pt x="3771" y="584"/>
                </a:cubicBezTo>
                <a:cubicBezTo>
                  <a:pt x="3771" y="426"/>
                  <a:pt x="3771" y="426"/>
                  <a:pt x="3771" y="426"/>
                </a:cubicBezTo>
                <a:cubicBezTo>
                  <a:pt x="3779" y="425"/>
                  <a:pt x="3800" y="424"/>
                  <a:pt x="3820" y="424"/>
                </a:cubicBezTo>
                <a:cubicBezTo>
                  <a:pt x="3890" y="424"/>
                  <a:pt x="3925" y="451"/>
                  <a:pt x="3925" y="497"/>
                </a:cubicBezTo>
                <a:cubicBezTo>
                  <a:pt x="3925" y="569"/>
                  <a:pt x="3848" y="584"/>
                  <a:pt x="3791" y="584"/>
                </a:cubicBezTo>
                <a:close/>
                <a:moveTo>
                  <a:pt x="4317" y="525"/>
                </a:moveTo>
                <a:cubicBezTo>
                  <a:pt x="4310" y="525"/>
                  <a:pt x="4296" y="524"/>
                  <a:pt x="4286" y="524"/>
                </a:cubicBezTo>
                <a:cubicBezTo>
                  <a:pt x="4291" y="569"/>
                  <a:pt x="4291" y="657"/>
                  <a:pt x="4291" y="668"/>
                </a:cubicBezTo>
                <a:cubicBezTo>
                  <a:pt x="4291" y="725"/>
                  <a:pt x="4287" y="800"/>
                  <a:pt x="4213" y="800"/>
                </a:cubicBezTo>
                <a:cubicBezTo>
                  <a:pt x="4166" y="800"/>
                  <a:pt x="4139" y="768"/>
                  <a:pt x="4139" y="676"/>
                </a:cubicBezTo>
                <a:cubicBezTo>
                  <a:pt x="4139" y="651"/>
                  <a:pt x="4139" y="569"/>
                  <a:pt x="4144" y="524"/>
                </a:cubicBezTo>
                <a:cubicBezTo>
                  <a:pt x="4135" y="524"/>
                  <a:pt x="4122" y="525"/>
                  <a:pt x="4116" y="525"/>
                </a:cubicBezTo>
                <a:cubicBezTo>
                  <a:pt x="4109" y="525"/>
                  <a:pt x="4095" y="524"/>
                  <a:pt x="4085" y="524"/>
                </a:cubicBezTo>
                <a:cubicBezTo>
                  <a:pt x="4090" y="569"/>
                  <a:pt x="4090" y="651"/>
                  <a:pt x="4090" y="676"/>
                </a:cubicBezTo>
                <a:cubicBezTo>
                  <a:pt x="4090" y="695"/>
                  <a:pt x="4089" y="721"/>
                  <a:pt x="4089" y="736"/>
                </a:cubicBezTo>
                <a:cubicBezTo>
                  <a:pt x="4089" y="797"/>
                  <a:pt x="4134" y="835"/>
                  <a:pt x="4193" y="835"/>
                </a:cubicBezTo>
                <a:cubicBezTo>
                  <a:pt x="4231" y="835"/>
                  <a:pt x="4269" y="817"/>
                  <a:pt x="4289" y="781"/>
                </a:cubicBezTo>
                <a:cubicBezTo>
                  <a:pt x="4289" y="792"/>
                  <a:pt x="4287" y="818"/>
                  <a:pt x="4286" y="828"/>
                </a:cubicBezTo>
                <a:cubicBezTo>
                  <a:pt x="4295" y="827"/>
                  <a:pt x="4307" y="826"/>
                  <a:pt x="4317" y="826"/>
                </a:cubicBezTo>
                <a:cubicBezTo>
                  <a:pt x="4326" y="826"/>
                  <a:pt x="4336" y="827"/>
                  <a:pt x="4345" y="828"/>
                </a:cubicBezTo>
                <a:cubicBezTo>
                  <a:pt x="4340" y="782"/>
                  <a:pt x="4340" y="701"/>
                  <a:pt x="4340" y="676"/>
                </a:cubicBezTo>
                <a:cubicBezTo>
                  <a:pt x="4340" y="644"/>
                  <a:pt x="4340" y="569"/>
                  <a:pt x="4345" y="524"/>
                </a:cubicBezTo>
                <a:cubicBezTo>
                  <a:pt x="4336" y="524"/>
                  <a:pt x="4323" y="525"/>
                  <a:pt x="4317" y="525"/>
                </a:cubicBezTo>
                <a:close/>
                <a:moveTo>
                  <a:pt x="4525" y="651"/>
                </a:moveTo>
                <a:cubicBezTo>
                  <a:pt x="4491" y="643"/>
                  <a:pt x="4459" y="628"/>
                  <a:pt x="4459" y="590"/>
                </a:cubicBezTo>
                <a:cubicBezTo>
                  <a:pt x="4459" y="560"/>
                  <a:pt x="4482" y="541"/>
                  <a:pt x="4510" y="541"/>
                </a:cubicBezTo>
                <a:cubicBezTo>
                  <a:pt x="4532" y="541"/>
                  <a:pt x="4554" y="549"/>
                  <a:pt x="4573" y="582"/>
                </a:cubicBezTo>
                <a:cubicBezTo>
                  <a:pt x="4577" y="568"/>
                  <a:pt x="4585" y="551"/>
                  <a:pt x="4591" y="538"/>
                </a:cubicBezTo>
                <a:cubicBezTo>
                  <a:pt x="4570" y="525"/>
                  <a:pt x="4551" y="518"/>
                  <a:pt x="4519" y="518"/>
                </a:cubicBezTo>
                <a:cubicBezTo>
                  <a:pt x="4459" y="518"/>
                  <a:pt x="4417" y="554"/>
                  <a:pt x="4417" y="611"/>
                </a:cubicBezTo>
                <a:cubicBezTo>
                  <a:pt x="4417" y="660"/>
                  <a:pt x="4447" y="683"/>
                  <a:pt x="4494" y="696"/>
                </a:cubicBezTo>
                <a:cubicBezTo>
                  <a:pt x="4532" y="706"/>
                  <a:pt x="4565" y="716"/>
                  <a:pt x="4565" y="756"/>
                </a:cubicBezTo>
                <a:cubicBezTo>
                  <a:pt x="4565" y="791"/>
                  <a:pt x="4537" y="811"/>
                  <a:pt x="4503" y="811"/>
                </a:cubicBezTo>
                <a:cubicBezTo>
                  <a:pt x="4477" y="811"/>
                  <a:pt x="4454" y="803"/>
                  <a:pt x="4431" y="766"/>
                </a:cubicBezTo>
                <a:cubicBezTo>
                  <a:pt x="4427" y="778"/>
                  <a:pt x="4418" y="798"/>
                  <a:pt x="4412" y="810"/>
                </a:cubicBezTo>
                <a:cubicBezTo>
                  <a:pt x="4433" y="826"/>
                  <a:pt x="4460" y="835"/>
                  <a:pt x="4491" y="835"/>
                </a:cubicBezTo>
                <a:cubicBezTo>
                  <a:pt x="4551" y="835"/>
                  <a:pt x="4607" y="791"/>
                  <a:pt x="4607" y="733"/>
                </a:cubicBezTo>
                <a:cubicBezTo>
                  <a:pt x="4607" y="681"/>
                  <a:pt x="4577" y="664"/>
                  <a:pt x="4525" y="651"/>
                </a:cubicBezTo>
                <a:close/>
                <a:moveTo>
                  <a:pt x="4772" y="651"/>
                </a:moveTo>
                <a:cubicBezTo>
                  <a:pt x="4738" y="643"/>
                  <a:pt x="4707" y="628"/>
                  <a:pt x="4707" y="590"/>
                </a:cubicBezTo>
                <a:cubicBezTo>
                  <a:pt x="4707" y="560"/>
                  <a:pt x="4729" y="541"/>
                  <a:pt x="4758" y="541"/>
                </a:cubicBezTo>
                <a:cubicBezTo>
                  <a:pt x="4780" y="541"/>
                  <a:pt x="4801" y="549"/>
                  <a:pt x="4820" y="582"/>
                </a:cubicBezTo>
                <a:cubicBezTo>
                  <a:pt x="4825" y="568"/>
                  <a:pt x="4832" y="551"/>
                  <a:pt x="4838" y="538"/>
                </a:cubicBezTo>
                <a:cubicBezTo>
                  <a:pt x="4817" y="525"/>
                  <a:pt x="4799" y="518"/>
                  <a:pt x="4767" y="518"/>
                </a:cubicBezTo>
                <a:cubicBezTo>
                  <a:pt x="4706" y="518"/>
                  <a:pt x="4665" y="554"/>
                  <a:pt x="4665" y="611"/>
                </a:cubicBezTo>
                <a:cubicBezTo>
                  <a:pt x="4665" y="660"/>
                  <a:pt x="4695" y="683"/>
                  <a:pt x="4742" y="696"/>
                </a:cubicBezTo>
                <a:cubicBezTo>
                  <a:pt x="4779" y="706"/>
                  <a:pt x="4813" y="716"/>
                  <a:pt x="4813" y="756"/>
                </a:cubicBezTo>
                <a:cubicBezTo>
                  <a:pt x="4813" y="791"/>
                  <a:pt x="4785" y="811"/>
                  <a:pt x="4750" y="811"/>
                </a:cubicBezTo>
                <a:cubicBezTo>
                  <a:pt x="4725" y="811"/>
                  <a:pt x="4701" y="803"/>
                  <a:pt x="4678" y="766"/>
                </a:cubicBezTo>
                <a:cubicBezTo>
                  <a:pt x="4674" y="778"/>
                  <a:pt x="4666" y="798"/>
                  <a:pt x="4659" y="810"/>
                </a:cubicBezTo>
                <a:cubicBezTo>
                  <a:pt x="4681" y="826"/>
                  <a:pt x="4708" y="835"/>
                  <a:pt x="4739" y="835"/>
                </a:cubicBezTo>
                <a:cubicBezTo>
                  <a:pt x="4799" y="835"/>
                  <a:pt x="4855" y="791"/>
                  <a:pt x="4855" y="733"/>
                </a:cubicBezTo>
                <a:cubicBezTo>
                  <a:pt x="4855" y="681"/>
                  <a:pt x="4825" y="664"/>
                  <a:pt x="4772" y="651"/>
                </a:cubicBezTo>
                <a:close/>
                <a:moveTo>
                  <a:pt x="4967" y="380"/>
                </a:moveTo>
                <a:cubicBezTo>
                  <a:pt x="4948" y="380"/>
                  <a:pt x="4935" y="394"/>
                  <a:pt x="4935" y="412"/>
                </a:cubicBezTo>
                <a:cubicBezTo>
                  <a:pt x="4935" y="431"/>
                  <a:pt x="4947" y="445"/>
                  <a:pt x="4967" y="445"/>
                </a:cubicBezTo>
                <a:cubicBezTo>
                  <a:pt x="4988" y="445"/>
                  <a:pt x="5000" y="431"/>
                  <a:pt x="5000" y="412"/>
                </a:cubicBezTo>
                <a:cubicBezTo>
                  <a:pt x="5000" y="390"/>
                  <a:pt x="4988" y="380"/>
                  <a:pt x="4967" y="380"/>
                </a:cubicBezTo>
                <a:close/>
                <a:moveTo>
                  <a:pt x="4967" y="525"/>
                </a:moveTo>
                <a:cubicBezTo>
                  <a:pt x="4960" y="525"/>
                  <a:pt x="4947" y="524"/>
                  <a:pt x="4937" y="524"/>
                </a:cubicBezTo>
                <a:cubicBezTo>
                  <a:pt x="4941" y="569"/>
                  <a:pt x="4942" y="645"/>
                  <a:pt x="4942" y="676"/>
                </a:cubicBezTo>
                <a:cubicBezTo>
                  <a:pt x="4942" y="701"/>
                  <a:pt x="4941" y="782"/>
                  <a:pt x="4937" y="828"/>
                </a:cubicBezTo>
                <a:cubicBezTo>
                  <a:pt x="4946" y="827"/>
                  <a:pt x="4958" y="826"/>
                  <a:pt x="4968" y="826"/>
                </a:cubicBezTo>
                <a:cubicBezTo>
                  <a:pt x="4977" y="826"/>
                  <a:pt x="4987" y="827"/>
                  <a:pt x="4996" y="828"/>
                </a:cubicBezTo>
                <a:cubicBezTo>
                  <a:pt x="4991" y="782"/>
                  <a:pt x="4990" y="701"/>
                  <a:pt x="4990" y="676"/>
                </a:cubicBezTo>
                <a:cubicBezTo>
                  <a:pt x="4990" y="645"/>
                  <a:pt x="4991" y="569"/>
                  <a:pt x="4996" y="524"/>
                </a:cubicBezTo>
                <a:cubicBezTo>
                  <a:pt x="4987" y="524"/>
                  <a:pt x="4974" y="525"/>
                  <a:pt x="4967" y="525"/>
                </a:cubicBezTo>
                <a:close/>
                <a:moveTo>
                  <a:pt x="5345" y="810"/>
                </a:moveTo>
                <a:cubicBezTo>
                  <a:pt x="5342" y="811"/>
                  <a:pt x="5337" y="811"/>
                  <a:pt x="5333" y="811"/>
                </a:cubicBezTo>
                <a:cubicBezTo>
                  <a:pt x="5320" y="811"/>
                  <a:pt x="5313" y="808"/>
                  <a:pt x="5313" y="773"/>
                </a:cubicBezTo>
                <a:cubicBezTo>
                  <a:pt x="5313" y="628"/>
                  <a:pt x="5313" y="628"/>
                  <a:pt x="5313" y="628"/>
                </a:cubicBezTo>
                <a:cubicBezTo>
                  <a:pt x="5313" y="549"/>
                  <a:pt x="5269" y="518"/>
                  <a:pt x="5206" y="518"/>
                </a:cubicBezTo>
                <a:cubicBezTo>
                  <a:pt x="5170" y="518"/>
                  <a:pt x="5138" y="528"/>
                  <a:pt x="5103" y="554"/>
                </a:cubicBezTo>
                <a:cubicBezTo>
                  <a:pt x="5103" y="554"/>
                  <a:pt x="5103" y="554"/>
                  <a:pt x="5103" y="554"/>
                </a:cubicBezTo>
                <a:cubicBezTo>
                  <a:pt x="5103" y="589"/>
                  <a:pt x="5103" y="589"/>
                  <a:pt x="5103" y="589"/>
                </a:cubicBezTo>
                <a:cubicBezTo>
                  <a:pt x="5111" y="589"/>
                  <a:pt x="5111" y="589"/>
                  <a:pt x="5111" y="589"/>
                </a:cubicBezTo>
                <a:cubicBezTo>
                  <a:pt x="5127" y="554"/>
                  <a:pt x="5156" y="541"/>
                  <a:pt x="5192" y="541"/>
                </a:cubicBezTo>
                <a:cubicBezTo>
                  <a:pt x="5238" y="541"/>
                  <a:pt x="5265" y="564"/>
                  <a:pt x="5265" y="629"/>
                </a:cubicBezTo>
                <a:cubicBezTo>
                  <a:pt x="5265" y="644"/>
                  <a:pt x="5254" y="651"/>
                  <a:pt x="5234" y="654"/>
                </a:cubicBezTo>
                <a:cubicBezTo>
                  <a:pt x="5161" y="667"/>
                  <a:pt x="5161" y="667"/>
                  <a:pt x="5161" y="667"/>
                </a:cubicBezTo>
                <a:cubicBezTo>
                  <a:pt x="5114" y="676"/>
                  <a:pt x="5077" y="701"/>
                  <a:pt x="5077" y="755"/>
                </a:cubicBezTo>
                <a:cubicBezTo>
                  <a:pt x="5077" y="806"/>
                  <a:pt x="5112" y="835"/>
                  <a:pt x="5167" y="835"/>
                </a:cubicBezTo>
                <a:cubicBezTo>
                  <a:pt x="5197" y="835"/>
                  <a:pt x="5232" y="821"/>
                  <a:pt x="5265" y="795"/>
                </a:cubicBezTo>
                <a:cubicBezTo>
                  <a:pt x="5268" y="808"/>
                  <a:pt x="5268" y="808"/>
                  <a:pt x="5268" y="808"/>
                </a:cubicBezTo>
                <a:cubicBezTo>
                  <a:pt x="5273" y="826"/>
                  <a:pt x="5286" y="835"/>
                  <a:pt x="5305" y="835"/>
                </a:cubicBezTo>
                <a:cubicBezTo>
                  <a:pt x="5312" y="835"/>
                  <a:pt x="5325" y="833"/>
                  <a:pt x="5349" y="825"/>
                </a:cubicBezTo>
                <a:lnTo>
                  <a:pt x="5345" y="810"/>
                </a:lnTo>
                <a:close/>
                <a:moveTo>
                  <a:pt x="5265" y="766"/>
                </a:moveTo>
                <a:cubicBezTo>
                  <a:pt x="5240" y="791"/>
                  <a:pt x="5216" y="800"/>
                  <a:pt x="5192" y="800"/>
                </a:cubicBezTo>
                <a:cubicBezTo>
                  <a:pt x="5153" y="800"/>
                  <a:pt x="5134" y="781"/>
                  <a:pt x="5134" y="746"/>
                </a:cubicBezTo>
                <a:cubicBezTo>
                  <a:pt x="5134" y="701"/>
                  <a:pt x="5182" y="685"/>
                  <a:pt x="5225" y="679"/>
                </a:cubicBezTo>
                <a:cubicBezTo>
                  <a:pt x="5265" y="673"/>
                  <a:pt x="5265" y="673"/>
                  <a:pt x="5265" y="673"/>
                </a:cubicBezTo>
                <a:lnTo>
                  <a:pt x="5265" y="766"/>
                </a:lnTo>
                <a:close/>
                <a:moveTo>
                  <a:pt x="609" y="0"/>
                </a:moveTo>
                <a:cubicBezTo>
                  <a:pt x="273" y="0"/>
                  <a:pt x="0" y="272"/>
                  <a:pt x="0" y="609"/>
                </a:cubicBezTo>
                <a:cubicBezTo>
                  <a:pt x="0" y="945"/>
                  <a:pt x="273" y="1218"/>
                  <a:pt x="609" y="1218"/>
                </a:cubicBezTo>
                <a:cubicBezTo>
                  <a:pt x="946" y="1218"/>
                  <a:pt x="1218" y="945"/>
                  <a:pt x="1218" y="609"/>
                </a:cubicBezTo>
                <a:cubicBezTo>
                  <a:pt x="1218" y="272"/>
                  <a:pt x="946" y="0"/>
                  <a:pt x="609" y="0"/>
                </a:cubicBezTo>
                <a:close/>
                <a:moveTo>
                  <a:pt x="1088" y="792"/>
                </a:moveTo>
                <a:cubicBezTo>
                  <a:pt x="1090" y="821"/>
                  <a:pt x="1100" y="827"/>
                  <a:pt x="1106" y="832"/>
                </a:cubicBezTo>
                <a:cubicBezTo>
                  <a:pt x="1096" y="839"/>
                  <a:pt x="1014" y="813"/>
                  <a:pt x="994" y="788"/>
                </a:cubicBezTo>
                <a:cubicBezTo>
                  <a:pt x="993" y="787"/>
                  <a:pt x="990" y="786"/>
                  <a:pt x="988" y="785"/>
                </a:cubicBezTo>
                <a:cubicBezTo>
                  <a:pt x="939" y="774"/>
                  <a:pt x="939" y="723"/>
                  <a:pt x="938" y="707"/>
                </a:cubicBezTo>
                <a:cubicBezTo>
                  <a:pt x="897" y="707"/>
                  <a:pt x="881" y="662"/>
                  <a:pt x="877" y="651"/>
                </a:cubicBezTo>
                <a:cubicBezTo>
                  <a:pt x="873" y="641"/>
                  <a:pt x="870" y="629"/>
                  <a:pt x="869" y="619"/>
                </a:cubicBezTo>
                <a:cubicBezTo>
                  <a:pt x="869" y="640"/>
                  <a:pt x="837" y="659"/>
                  <a:pt x="802" y="624"/>
                </a:cubicBezTo>
                <a:cubicBezTo>
                  <a:pt x="802" y="660"/>
                  <a:pt x="760" y="654"/>
                  <a:pt x="739" y="633"/>
                </a:cubicBezTo>
                <a:cubicBezTo>
                  <a:pt x="737" y="640"/>
                  <a:pt x="725" y="658"/>
                  <a:pt x="725" y="658"/>
                </a:cubicBezTo>
                <a:cubicBezTo>
                  <a:pt x="749" y="663"/>
                  <a:pt x="760" y="668"/>
                  <a:pt x="772" y="678"/>
                </a:cubicBezTo>
                <a:cubicBezTo>
                  <a:pt x="799" y="702"/>
                  <a:pt x="802" y="741"/>
                  <a:pt x="802" y="761"/>
                </a:cubicBezTo>
                <a:cubicBezTo>
                  <a:pt x="802" y="761"/>
                  <a:pt x="839" y="798"/>
                  <a:pt x="854" y="811"/>
                </a:cubicBezTo>
                <a:cubicBezTo>
                  <a:pt x="858" y="815"/>
                  <a:pt x="863" y="819"/>
                  <a:pt x="867" y="822"/>
                </a:cubicBezTo>
                <a:cubicBezTo>
                  <a:pt x="905" y="780"/>
                  <a:pt x="918" y="796"/>
                  <a:pt x="918" y="796"/>
                </a:cubicBezTo>
                <a:cubicBezTo>
                  <a:pt x="946" y="785"/>
                  <a:pt x="962" y="805"/>
                  <a:pt x="956" y="815"/>
                </a:cubicBezTo>
                <a:cubicBezTo>
                  <a:pt x="949" y="808"/>
                  <a:pt x="938" y="810"/>
                  <a:pt x="932" y="816"/>
                </a:cubicBezTo>
                <a:cubicBezTo>
                  <a:pt x="970" y="822"/>
                  <a:pt x="961" y="850"/>
                  <a:pt x="951" y="856"/>
                </a:cubicBezTo>
                <a:cubicBezTo>
                  <a:pt x="951" y="848"/>
                  <a:pt x="948" y="839"/>
                  <a:pt x="936" y="838"/>
                </a:cubicBezTo>
                <a:cubicBezTo>
                  <a:pt x="937" y="851"/>
                  <a:pt x="929" y="853"/>
                  <a:pt x="921" y="853"/>
                </a:cubicBezTo>
                <a:cubicBezTo>
                  <a:pt x="902" y="854"/>
                  <a:pt x="871" y="855"/>
                  <a:pt x="861" y="864"/>
                </a:cubicBezTo>
                <a:cubicBezTo>
                  <a:pt x="856" y="869"/>
                  <a:pt x="858" y="885"/>
                  <a:pt x="852" y="890"/>
                </a:cubicBezTo>
                <a:cubicBezTo>
                  <a:pt x="847" y="895"/>
                  <a:pt x="842" y="894"/>
                  <a:pt x="839" y="894"/>
                </a:cubicBezTo>
                <a:cubicBezTo>
                  <a:pt x="839" y="900"/>
                  <a:pt x="840" y="907"/>
                  <a:pt x="847" y="914"/>
                </a:cubicBezTo>
                <a:cubicBezTo>
                  <a:pt x="820" y="916"/>
                  <a:pt x="800" y="892"/>
                  <a:pt x="813" y="880"/>
                </a:cubicBezTo>
                <a:cubicBezTo>
                  <a:pt x="819" y="874"/>
                  <a:pt x="838" y="856"/>
                  <a:pt x="839" y="848"/>
                </a:cubicBezTo>
                <a:cubicBezTo>
                  <a:pt x="840" y="840"/>
                  <a:pt x="831" y="830"/>
                  <a:pt x="825" y="825"/>
                </a:cubicBezTo>
                <a:cubicBezTo>
                  <a:pt x="812" y="813"/>
                  <a:pt x="798" y="803"/>
                  <a:pt x="784" y="792"/>
                </a:cubicBezTo>
                <a:cubicBezTo>
                  <a:pt x="780" y="789"/>
                  <a:pt x="775" y="786"/>
                  <a:pt x="770" y="783"/>
                </a:cubicBezTo>
                <a:cubicBezTo>
                  <a:pt x="767" y="781"/>
                  <a:pt x="761" y="780"/>
                  <a:pt x="756" y="782"/>
                </a:cubicBezTo>
                <a:cubicBezTo>
                  <a:pt x="746" y="785"/>
                  <a:pt x="746" y="785"/>
                  <a:pt x="743" y="783"/>
                </a:cubicBezTo>
                <a:cubicBezTo>
                  <a:pt x="733" y="776"/>
                  <a:pt x="714" y="761"/>
                  <a:pt x="676" y="756"/>
                </a:cubicBezTo>
                <a:cubicBezTo>
                  <a:pt x="678" y="758"/>
                  <a:pt x="680" y="760"/>
                  <a:pt x="681" y="762"/>
                </a:cubicBezTo>
                <a:cubicBezTo>
                  <a:pt x="684" y="765"/>
                  <a:pt x="685" y="768"/>
                  <a:pt x="687" y="773"/>
                </a:cubicBezTo>
                <a:cubicBezTo>
                  <a:pt x="690" y="778"/>
                  <a:pt x="692" y="784"/>
                  <a:pt x="694" y="789"/>
                </a:cubicBezTo>
                <a:cubicBezTo>
                  <a:pt x="719" y="849"/>
                  <a:pt x="744" y="907"/>
                  <a:pt x="769" y="966"/>
                </a:cubicBezTo>
                <a:cubicBezTo>
                  <a:pt x="777" y="986"/>
                  <a:pt x="770" y="1003"/>
                  <a:pt x="750" y="1013"/>
                </a:cubicBezTo>
                <a:cubicBezTo>
                  <a:pt x="735" y="1020"/>
                  <a:pt x="718" y="1016"/>
                  <a:pt x="708" y="1002"/>
                </a:cubicBezTo>
                <a:cubicBezTo>
                  <a:pt x="711" y="1011"/>
                  <a:pt x="712" y="1020"/>
                  <a:pt x="708" y="1028"/>
                </a:cubicBezTo>
                <a:cubicBezTo>
                  <a:pt x="704" y="1036"/>
                  <a:pt x="698" y="1042"/>
                  <a:pt x="690" y="1046"/>
                </a:cubicBezTo>
                <a:cubicBezTo>
                  <a:pt x="681" y="1049"/>
                  <a:pt x="672" y="1050"/>
                  <a:pt x="663" y="1049"/>
                </a:cubicBezTo>
                <a:cubicBezTo>
                  <a:pt x="654" y="1047"/>
                  <a:pt x="648" y="1041"/>
                  <a:pt x="644" y="1032"/>
                </a:cubicBezTo>
                <a:cubicBezTo>
                  <a:pt x="643" y="1052"/>
                  <a:pt x="630" y="1066"/>
                  <a:pt x="609" y="1066"/>
                </a:cubicBezTo>
                <a:cubicBezTo>
                  <a:pt x="588" y="1066"/>
                  <a:pt x="575" y="1052"/>
                  <a:pt x="574" y="1032"/>
                </a:cubicBezTo>
                <a:cubicBezTo>
                  <a:pt x="570" y="1041"/>
                  <a:pt x="564" y="1047"/>
                  <a:pt x="555" y="1049"/>
                </a:cubicBezTo>
                <a:cubicBezTo>
                  <a:pt x="546" y="1050"/>
                  <a:pt x="536" y="1049"/>
                  <a:pt x="528" y="1046"/>
                </a:cubicBezTo>
                <a:cubicBezTo>
                  <a:pt x="520" y="1042"/>
                  <a:pt x="514" y="1036"/>
                  <a:pt x="510" y="1028"/>
                </a:cubicBezTo>
                <a:cubicBezTo>
                  <a:pt x="506" y="1020"/>
                  <a:pt x="507" y="1011"/>
                  <a:pt x="510" y="1002"/>
                </a:cubicBezTo>
                <a:cubicBezTo>
                  <a:pt x="500" y="1016"/>
                  <a:pt x="483" y="1020"/>
                  <a:pt x="468" y="1013"/>
                </a:cubicBezTo>
                <a:cubicBezTo>
                  <a:pt x="448" y="1003"/>
                  <a:pt x="441" y="986"/>
                  <a:pt x="449" y="966"/>
                </a:cubicBezTo>
                <a:cubicBezTo>
                  <a:pt x="474" y="907"/>
                  <a:pt x="499" y="849"/>
                  <a:pt x="524" y="789"/>
                </a:cubicBezTo>
                <a:cubicBezTo>
                  <a:pt x="526" y="784"/>
                  <a:pt x="528" y="778"/>
                  <a:pt x="531" y="773"/>
                </a:cubicBezTo>
                <a:cubicBezTo>
                  <a:pt x="533" y="768"/>
                  <a:pt x="534" y="765"/>
                  <a:pt x="536" y="762"/>
                </a:cubicBezTo>
                <a:cubicBezTo>
                  <a:pt x="538" y="760"/>
                  <a:pt x="540" y="758"/>
                  <a:pt x="542" y="756"/>
                </a:cubicBezTo>
                <a:cubicBezTo>
                  <a:pt x="504" y="761"/>
                  <a:pt x="485" y="776"/>
                  <a:pt x="475" y="783"/>
                </a:cubicBezTo>
                <a:cubicBezTo>
                  <a:pt x="472" y="785"/>
                  <a:pt x="472" y="785"/>
                  <a:pt x="462" y="782"/>
                </a:cubicBezTo>
                <a:cubicBezTo>
                  <a:pt x="457" y="780"/>
                  <a:pt x="451" y="781"/>
                  <a:pt x="448" y="783"/>
                </a:cubicBezTo>
                <a:cubicBezTo>
                  <a:pt x="443" y="786"/>
                  <a:pt x="438" y="789"/>
                  <a:pt x="434" y="792"/>
                </a:cubicBezTo>
                <a:cubicBezTo>
                  <a:pt x="420" y="803"/>
                  <a:pt x="406" y="813"/>
                  <a:pt x="393" y="825"/>
                </a:cubicBezTo>
                <a:cubicBezTo>
                  <a:pt x="387" y="830"/>
                  <a:pt x="378" y="840"/>
                  <a:pt x="379" y="848"/>
                </a:cubicBezTo>
                <a:cubicBezTo>
                  <a:pt x="380" y="856"/>
                  <a:pt x="399" y="874"/>
                  <a:pt x="405" y="880"/>
                </a:cubicBezTo>
                <a:cubicBezTo>
                  <a:pt x="418" y="892"/>
                  <a:pt x="398" y="917"/>
                  <a:pt x="370" y="914"/>
                </a:cubicBezTo>
                <a:cubicBezTo>
                  <a:pt x="378" y="907"/>
                  <a:pt x="379" y="900"/>
                  <a:pt x="379" y="894"/>
                </a:cubicBezTo>
                <a:cubicBezTo>
                  <a:pt x="376" y="894"/>
                  <a:pt x="371" y="895"/>
                  <a:pt x="366" y="890"/>
                </a:cubicBezTo>
                <a:cubicBezTo>
                  <a:pt x="360" y="885"/>
                  <a:pt x="362" y="869"/>
                  <a:pt x="357" y="864"/>
                </a:cubicBezTo>
                <a:cubicBezTo>
                  <a:pt x="347" y="855"/>
                  <a:pt x="316" y="854"/>
                  <a:pt x="297" y="853"/>
                </a:cubicBezTo>
                <a:cubicBezTo>
                  <a:pt x="289" y="853"/>
                  <a:pt x="281" y="851"/>
                  <a:pt x="282" y="838"/>
                </a:cubicBezTo>
                <a:cubicBezTo>
                  <a:pt x="270" y="839"/>
                  <a:pt x="267" y="848"/>
                  <a:pt x="267" y="856"/>
                </a:cubicBezTo>
                <a:cubicBezTo>
                  <a:pt x="257" y="850"/>
                  <a:pt x="248" y="822"/>
                  <a:pt x="286" y="816"/>
                </a:cubicBezTo>
                <a:cubicBezTo>
                  <a:pt x="280" y="810"/>
                  <a:pt x="269" y="808"/>
                  <a:pt x="262" y="815"/>
                </a:cubicBezTo>
                <a:cubicBezTo>
                  <a:pt x="256" y="805"/>
                  <a:pt x="272" y="785"/>
                  <a:pt x="300" y="796"/>
                </a:cubicBezTo>
                <a:cubicBezTo>
                  <a:pt x="300" y="796"/>
                  <a:pt x="313" y="780"/>
                  <a:pt x="351" y="822"/>
                </a:cubicBezTo>
                <a:cubicBezTo>
                  <a:pt x="355" y="819"/>
                  <a:pt x="360" y="815"/>
                  <a:pt x="364" y="811"/>
                </a:cubicBezTo>
                <a:cubicBezTo>
                  <a:pt x="379" y="798"/>
                  <a:pt x="416" y="761"/>
                  <a:pt x="416" y="761"/>
                </a:cubicBezTo>
                <a:cubicBezTo>
                  <a:pt x="416" y="741"/>
                  <a:pt x="419" y="702"/>
                  <a:pt x="446" y="678"/>
                </a:cubicBezTo>
                <a:cubicBezTo>
                  <a:pt x="458" y="668"/>
                  <a:pt x="469" y="663"/>
                  <a:pt x="493" y="658"/>
                </a:cubicBezTo>
                <a:cubicBezTo>
                  <a:pt x="493" y="658"/>
                  <a:pt x="481" y="640"/>
                  <a:pt x="479" y="633"/>
                </a:cubicBezTo>
                <a:cubicBezTo>
                  <a:pt x="458" y="654"/>
                  <a:pt x="416" y="660"/>
                  <a:pt x="416" y="624"/>
                </a:cubicBezTo>
                <a:cubicBezTo>
                  <a:pt x="381" y="659"/>
                  <a:pt x="349" y="640"/>
                  <a:pt x="349" y="619"/>
                </a:cubicBezTo>
                <a:cubicBezTo>
                  <a:pt x="348" y="629"/>
                  <a:pt x="345" y="641"/>
                  <a:pt x="341" y="651"/>
                </a:cubicBezTo>
                <a:cubicBezTo>
                  <a:pt x="337" y="662"/>
                  <a:pt x="321" y="707"/>
                  <a:pt x="280" y="707"/>
                </a:cubicBezTo>
                <a:cubicBezTo>
                  <a:pt x="279" y="723"/>
                  <a:pt x="279" y="774"/>
                  <a:pt x="230" y="785"/>
                </a:cubicBezTo>
                <a:cubicBezTo>
                  <a:pt x="228" y="786"/>
                  <a:pt x="225" y="787"/>
                  <a:pt x="224" y="788"/>
                </a:cubicBezTo>
                <a:cubicBezTo>
                  <a:pt x="204" y="813"/>
                  <a:pt x="122" y="839"/>
                  <a:pt x="112" y="832"/>
                </a:cubicBezTo>
                <a:cubicBezTo>
                  <a:pt x="118" y="827"/>
                  <a:pt x="128" y="821"/>
                  <a:pt x="130" y="792"/>
                </a:cubicBezTo>
                <a:cubicBezTo>
                  <a:pt x="131" y="773"/>
                  <a:pt x="133" y="674"/>
                  <a:pt x="133" y="535"/>
                </a:cubicBezTo>
                <a:cubicBezTo>
                  <a:pt x="133" y="486"/>
                  <a:pt x="138" y="326"/>
                  <a:pt x="296" y="304"/>
                </a:cubicBezTo>
                <a:cubicBezTo>
                  <a:pt x="320" y="300"/>
                  <a:pt x="344" y="302"/>
                  <a:pt x="364" y="317"/>
                </a:cubicBezTo>
                <a:cubicBezTo>
                  <a:pt x="392" y="338"/>
                  <a:pt x="406" y="373"/>
                  <a:pt x="389" y="413"/>
                </a:cubicBezTo>
                <a:cubicBezTo>
                  <a:pt x="389" y="414"/>
                  <a:pt x="389" y="415"/>
                  <a:pt x="388" y="417"/>
                </a:cubicBezTo>
                <a:cubicBezTo>
                  <a:pt x="382" y="426"/>
                  <a:pt x="384" y="434"/>
                  <a:pt x="392" y="441"/>
                </a:cubicBezTo>
                <a:cubicBezTo>
                  <a:pt x="405" y="454"/>
                  <a:pt x="420" y="463"/>
                  <a:pt x="439" y="465"/>
                </a:cubicBezTo>
                <a:cubicBezTo>
                  <a:pt x="450" y="467"/>
                  <a:pt x="460" y="462"/>
                  <a:pt x="468" y="454"/>
                </a:cubicBezTo>
                <a:cubicBezTo>
                  <a:pt x="486" y="435"/>
                  <a:pt x="497" y="414"/>
                  <a:pt x="502" y="389"/>
                </a:cubicBezTo>
                <a:cubicBezTo>
                  <a:pt x="510" y="341"/>
                  <a:pt x="497" y="317"/>
                  <a:pt x="497" y="315"/>
                </a:cubicBezTo>
                <a:cubicBezTo>
                  <a:pt x="484" y="290"/>
                  <a:pt x="456" y="271"/>
                  <a:pt x="425" y="268"/>
                </a:cubicBezTo>
                <a:cubicBezTo>
                  <a:pt x="410" y="241"/>
                  <a:pt x="369" y="252"/>
                  <a:pt x="369" y="252"/>
                </a:cubicBezTo>
                <a:cubicBezTo>
                  <a:pt x="358" y="254"/>
                  <a:pt x="355" y="257"/>
                  <a:pt x="352" y="262"/>
                </a:cubicBezTo>
                <a:cubicBezTo>
                  <a:pt x="352" y="262"/>
                  <a:pt x="334" y="234"/>
                  <a:pt x="351" y="223"/>
                </a:cubicBezTo>
                <a:cubicBezTo>
                  <a:pt x="368" y="212"/>
                  <a:pt x="407" y="207"/>
                  <a:pt x="407" y="207"/>
                </a:cubicBezTo>
                <a:cubicBezTo>
                  <a:pt x="407" y="189"/>
                  <a:pt x="437" y="175"/>
                  <a:pt x="491" y="185"/>
                </a:cubicBezTo>
                <a:cubicBezTo>
                  <a:pt x="556" y="197"/>
                  <a:pt x="570" y="171"/>
                  <a:pt x="570" y="171"/>
                </a:cubicBezTo>
                <a:cubicBezTo>
                  <a:pt x="573" y="202"/>
                  <a:pt x="549" y="218"/>
                  <a:pt x="541" y="223"/>
                </a:cubicBezTo>
                <a:cubicBezTo>
                  <a:pt x="566" y="250"/>
                  <a:pt x="601" y="303"/>
                  <a:pt x="609" y="380"/>
                </a:cubicBezTo>
                <a:cubicBezTo>
                  <a:pt x="617" y="303"/>
                  <a:pt x="652" y="250"/>
                  <a:pt x="677" y="223"/>
                </a:cubicBezTo>
                <a:cubicBezTo>
                  <a:pt x="669" y="218"/>
                  <a:pt x="645" y="202"/>
                  <a:pt x="648" y="171"/>
                </a:cubicBezTo>
                <a:cubicBezTo>
                  <a:pt x="648" y="171"/>
                  <a:pt x="662" y="197"/>
                  <a:pt x="727" y="185"/>
                </a:cubicBezTo>
                <a:cubicBezTo>
                  <a:pt x="781" y="175"/>
                  <a:pt x="811" y="189"/>
                  <a:pt x="811" y="207"/>
                </a:cubicBezTo>
                <a:cubicBezTo>
                  <a:pt x="811" y="207"/>
                  <a:pt x="850" y="212"/>
                  <a:pt x="867" y="223"/>
                </a:cubicBezTo>
                <a:cubicBezTo>
                  <a:pt x="884" y="234"/>
                  <a:pt x="866" y="262"/>
                  <a:pt x="866" y="262"/>
                </a:cubicBezTo>
                <a:cubicBezTo>
                  <a:pt x="863" y="257"/>
                  <a:pt x="860" y="254"/>
                  <a:pt x="849" y="252"/>
                </a:cubicBezTo>
                <a:cubicBezTo>
                  <a:pt x="849" y="252"/>
                  <a:pt x="808" y="241"/>
                  <a:pt x="793" y="268"/>
                </a:cubicBezTo>
                <a:cubicBezTo>
                  <a:pt x="762" y="271"/>
                  <a:pt x="734" y="290"/>
                  <a:pt x="721" y="315"/>
                </a:cubicBezTo>
                <a:cubicBezTo>
                  <a:pt x="721" y="317"/>
                  <a:pt x="709" y="341"/>
                  <a:pt x="716" y="389"/>
                </a:cubicBezTo>
                <a:cubicBezTo>
                  <a:pt x="720" y="414"/>
                  <a:pt x="732" y="435"/>
                  <a:pt x="750" y="454"/>
                </a:cubicBezTo>
                <a:cubicBezTo>
                  <a:pt x="758" y="462"/>
                  <a:pt x="768" y="467"/>
                  <a:pt x="779" y="465"/>
                </a:cubicBezTo>
                <a:cubicBezTo>
                  <a:pt x="798" y="463"/>
                  <a:pt x="813" y="454"/>
                  <a:pt x="826" y="441"/>
                </a:cubicBezTo>
                <a:cubicBezTo>
                  <a:pt x="833" y="434"/>
                  <a:pt x="836" y="426"/>
                  <a:pt x="830" y="417"/>
                </a:cubicBezTo>
                <a:cubicBezTo>
                  <a:pt x="829" y="415"/>
                  <a:pt x="829" y="414"/>
                  <a:pt x="829" y="413"/>
                </a:cubicBezTo>
                <a:cubicBezTo>
                  <a:pt x="812" y="373"/>
                  <a:pt x="826" y="338"/>
                  <a:pt x="854" y="317"/>
                </a:cubicBezTo>
                <a:cubicBezTo>
                  <a:pt x="874" y="302"/>
                  <a:pt x="898" y="300"/>
                  <a:pt x="922" y="304"/>
                </a:cubicBezTo>
                <a:cubicBezTo>
                  <a:pt x="1080" y="326"/>
                  <a:pt x="1085" y="486"/>
                  <a:pt x="1085" y="535"/>
                </a:cubicBezTo>
                <a:cubicBezTo>
                  <a:pt x="1085" y="674"/>
                  <a:pt x="1087" y="773"/>
                  <a:pt x="1088" y="792"/>
                </a:cubicBezTo>
                <a:close/>
              </a:path>
            </a:pathLst>
          </a:custGeom>
          <a:solidFill>
            <a:srgbClr val="75777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331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B_Stem" panose="020B0503020203020204" pitchFamily="34" charset="-52"/>
          <a:ea typeface="+mn-ea"/>
          <a:cs typeface="CB_Stem" panose="020B0503020203020204" pitchFamily="34" charset="-52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B_Stem" panose="020B0503020203020204" pitchFamily="34" charset="-52"/>
          <a:ea typeface="+mn-ea"/>
          <a:cs typeface="CB_Stem" panose="020B0503020203020204" pitchFamily="34" charset="-52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B_Stem" panose="020B0503020203020204" pitchFamily="34" charset="-52"/>
          <a:ea typeface="+mn-ea"/>
          <a:cs typeface="CB_Stem" panose="020B0503020203020204" pitchFamily="34" charset="-52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B_Stem" panose="020B0503020203020204" pitchFamily="34" charset="-52"/>
          <a:ea typeface="+mn-ea"/>
          <a:cs typeface="CB_Stem" panose="020B0503020203020204" pitchFamily="34" charset="-52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B_Stem" panose="020B0503020203020204" pitchFamily="34" charset="-52"/>
          <a:ea typeface="+mn-ea"/>
          <a:cs typeface="CB_Stem" panose="020B0503020203020204" pitchFamily="34" charset="-5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47">
          <p15:clr>
            <a:srgbClr val="F26B43"/>
          </p15:clr>
        </p15:guide>
        <p15:guide id="2" pos="7401">
          <p15:clr>
            <a:srgbClr val="F26B43"/>
          </p15:clr>
        </p15:guide>
        <p15:guide id="3" pos="267">
          <p15:clr>
            <a:srgbClr val="F26B43"/>
          </p15:clr>
        </p15:guide>
        <p15:guide id="4" orient="horz" pos="272">
          <p15:clr>
            <a:srgbClr val="F26B43"/>
          </p15:clr>
        </p15:guide>
        <p15:guide id="5" pos="873">
          <p15:clr>
            <a:srgbClr val="F26B43"/>
          </p15:clr>
        </p15:guide>
        <p15:guide id="6" pos="738">
          <p15:clr>
            <a:srgbClr val="F26B43"/>
          </p15:clr>
        </p15:guide>
        <p15:guide id="7" pos="1343">
          <p15:clr>
            <a:srgbClr val="F26B43"/>
          </p15:clr>
        </p15:guide>
        <p15:guide id="8" pos="1479">
          <p15:clr>
            <a:srgbClr val="F26B43"/>
          </p15:clr>
        </p15:guide>
        <p15:guide id="9" pos="1949">
          <p15:clr>
            <a:srgbClr val="F26B43"/>
          </p15:clr>
        </p15:guide>
        <p15:guide id="10" pos="2085">
          <p15:clr>
            <a:srgbClr val="F26B43"/>
          </p15:clr>
        </p15:guide>
        <p15:guide id="11" pos="2555">
          <p15:clr>
            <a:srgbClr val="F26B43"/>
          </p15:clr>
        </p15:guide>
        <p15:guide id="12" pos="2691">
          <p15:clr>
            <a:srgbClr val="F26B43"/>
          </p15:clr>
        </p15:guide>
        <p15:guide id="13" pos="3160">
          <p15:clr>
            <a:srgbClr val="F26B43"/>
          </p15:clr>
        </p15:guide>
        <p15:guide id="14" pos="3296">
          <p15:clr>
            <a:srgbClr val="F26B43"/>
          </p15:clr>
        </p15:guide>
        <p15:guide id="15" pos="3765">
          <p15:clr>
            <a:srgbClr val="F26B43"/>
          </p15:clr>
        </p15:guide>
        <p15:guide id="16" pos="3902">
          <p15:clr>
            <a:srgbClr val="F26B43"/>
          </p15:clr>
        </p15:guide>
        <p15:guide id="17" pos="4370">
          <p15:clr>
            <a:srgbClr val="F26B43"/>
          </p15:clr>
        </p15:guide>
        <p15:guide id="18" pos="4506">
          <p15:clr>
            <a:srgbClr val="F26B43"/>
          </p15:clr>
        </p15:guide>
        <p15:guide id="19" pos="4976">
          <p15:clr>
            <a:srgbClr val="F26B43"/>
          </p15:clr>
        </p15:guide>
        <p15:guide id="20" pos="5112">
          <p15:clr>
            <a:srgbClr val="F26B43"/>
          </p15:clr>
        </p15:guide>
        <p15:guide id="21" pos="5582">
          <p15:clr>
            <a:srgbClr val="F26B43"/>
          </p15:clr>
        </p15:guide>
        <p15:guide id="22" pos="5718">
          <p15:clr>
            <a:srgbClr val="F26B43"/>
          </p15:clr>
        </p15:guide>
        <p15:guide id="23" pos="6188">
          <p15:clr>
            <a:srgbClr val="F26B43"/>
          </p15:clr>
        </p15:guide>
        <p15:guide id="24" pos="6323">
          <p15:clr>
            <a:srgbClr val="F26B43"/>
          </p15:clr>
        </p15:guide>
        <p15:guide id="25" pos="6794">
          <p15:clr>
            <a:srgbClr val="F26B43"/>
          </p15:clr>
        </p15:guide>
        <p15:guide id="26" pos="6930">
          <p15:clr>
            <a:srgbClr val="F26B43"/>
          </p15:clr>
        </p15:guide>
        <p15:guide id="27" orient="horz" pos="2160">
          <p15:clr>
            <a:srgbClr val="F26B43"/>
          </p15:clr>
        </p15:guide>
        <p15:guide id="28" orient="horz" pos="696">
          <p15:clr>
            <a:srgbClr val="F26B43"/>
          </p15:clr>
        </p15:guide>
        <p15:guide id="29" orient="horz" pos="1242">
          <p15:clr>
            <a:srgbClr val="F26B43"/>
          </p15:clr>
        </p15:guide>
        <p15:guide id="30" orient="horz" pos="10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0572AAF4-13F6-465B-96F3-DF45D65EA8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03950" y="3797299"/>
            <a:ext cx="5545138" cy="2117725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ru-RU" sz="2400" dirty="0"/>
              <a:t>Вторичный рынок кредитного риска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587EFEC-CF0F-4A0E-B8A1-591C82D797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>
                <a:latin typeface="CB_Stem" panose="020B0503020203020204" pitchFamily="34" charset="-52"/>
                <a:cs typeface="CB_Stem" panose="020B0503020203020204" pitchFamily="34" charset="-52"/>
              </a:rPr>
              <a:t>202</a:t>
            </a:r>
            <a:r>
              <a:rPr lang="en-US" dirty="0">
                <a:latin typeface="CB_Stem" panose="020B0503020203020204" pitchFamily="34" charset="-52"/>
                <a:cs typeface="CB_Stem" panose="020B0503020203020204" pitchFamily="34" charset="-52"/>
              </a:rPr>
              <a:t>6</a:t>
            </a:r>
            <a:r>
              <a:rPr lang="ru-RU" dirty="0">
                <a:latin typeface="CB_Stem" panose="020B0503020203020204" pitchFamily="34" charset="-52"/>
                <a:cs typeface="CB_Stem" panose="020B0503020203020204" pitchFamily="34" charset="-52"/>
              </a:rPr>
              <a:t> г.</a:t>
            </a:r>
          </a:p>
        </p:txBody>
      </p:sp>
    </p:spTree>
    <p:extLst>
      <p:ext uri="{BB962C8B-B14F-4D97-AF65-F5344CB8AC3E}">
        <p14:creationId xmlns:p14="http://schemas.microsoft.com/office/powerpoint/2010/main" val="3766379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452"/>
          <p:cNvGrpSpPr>
            <a:grpSpLocks noChangeAspect="1"/>
          </p:cNvGrpSpPr>
          <p:nvPr/>
        </p:nvGrpSpPr>
        <p:grpSpPr>
          <a:xfrm>
            <a:off x="94845" y="2962120"/>
            <a:ext cx="2153460" cy="2153460"/>
            <a:chOff x="972000" y="2878582"/>
            <a:chExt cx="360000" cy="360000"/>
          </a:xfrm>
        </p:grpSpPr>
        <p:sp>
          <p:nvSpPr>
            <p:cNvPr id="13" name="Oval 81">
              <a:extLst>
                <a:ext uri="{FF2B5EF4-FFF2-40B4-BE49-F238E27FC236}">
                  <a16:creationId xmlns:a16="http://schemas.microsoft.com/office/drawing/2014/main" id="{366DD6B5-DF20-C849-B501-0A14C82351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2000" y="2878582"/>
              <a:ext cx="360000" cy="360000"/>
            </a:xfrm>
            <a:prstGeom prst="ellipse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B_Stem" panose="020B0503020203020204" pitchFamily="34" charset="-52"/>
                <a:ea typeface="+mn-ea"/>
                <a:cs typeface="CB_Stem" panose="020B0503020203020204" pitchFamily="34" charset="-52"/>
              </a:endParaRPr>
            </a:p>
          </p:txBody>
        </p:sp>
        <p:sp>
          <p:nvSpPr>
            <p:cNvPr id="14" name="Freeform 82">
              <a:extLst>
                <a:ext uri="{FF2B5EF4-FFF2-40B4-BE49-F238E27FC236}">
                  <a16:creationId xmlns:a16="http://schemas.microsoft.com/office/drawing/2014/main" id="{06E36FB7-1EDE-A74C-9DD1-3B3E1839D9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59865" y="2947907"/>
              <a:ext cx="185492" cy="204324"/>
            </a:xfrm>
            <a:custGeom>
              <a:avLst/>
              <a:gdLst>
                <a:gd name="T0" fmla="*/ 472 w 473"/>
                <a:gd name="T1" fmla="*/ 504 h 525"/>
                <a:gd name="T2" fmla="*/ 450 w 473"/>
                <a:gd name="T3" fmla="*/ 436 h 525"/>
                <a:gd name="T4" fmla="*/ 435 w 473"/>
                <a:gd name="T5" fmla="*/ 425 h 525"/>
                <a:gd name="T6" fmla="*/ 39 w 473"/>
                <a:gd name="T7" fmla="*/ 425 h 525"/>
                <a:gd name="T8" fmla="*/ 23 w 473"/>
                <a:gd name="T9" fmla="*/ 436 h 525"/>
                <a:gd name="T10" fmla="*/ 2 w 473"/>
                <a:gd name="T11" fmla="*/ 504 h 525"/>
                <a:gd name="T12" fmla="*/ 4 w 473"/>
                <a:gd name="T13" fmla="*/ 518 h 525"/>
                <a:gd name="T14" fmla="*/ 17 w 473"/>
                <a:gd name="T15" fmla="*/ 525 h 525"/>
                <a:gd name="T16" fmla="*/ 456 w 473"/>
                <a:gd name="T17" fmla="*/ 525 h 525"/>
                <a:gd name="T18" fmla="*/ 470 w 473"/>
                <a:gd name="T19" fmla="*/ 518 h 525"/>
                <a:gd name="T20" fmla="*/ 472 w 473"/>
                <a:gd name="T21" fmla="*/ 504 h 525"/>
                <a:gd name="T22" fmla="*/ 39 w 473"/>
                <a:gd name="T23" fmla="*/ 492 h 525"/>
                <a:gd name="T24" fmla="*/ 51 w 473"/>
                <a:gd name="T25" fmla="*/ 457 h 525"/>
                <a:gd name="T26" fmla="*/ 423 w 473"/>
                <a:gd name="T27" fmla="*/ 457 h 525"/>
                <a:gd name="T28" fmla="*/ 434 w 473"/>
                <a:gd name="T29" fmla="*/ 492 h 525"/>
                <a:gd name="T30" fmla="*/ 39 w 473"/>
                <a:gd name="T31" fmla="*/ 492 h 525"/>
                <a:gd name="T32" fmla="*/ 39 w 473"/>
                <a:gd name="T33" fmla="*/ 156 h 525"/>
                <a:gd name="T34" fmla="*/ 435 w 473"/>
                <a:gd name="T35" fmla="*/ 156 h 525"/>
                <a:gd name="T36" fmla="*/ 450 w 473"/>
                <a:gd name="T37" fmla="*/ 144 h 525"/>
                <a:gd name="T38" fmla="*/ 443 w 473"/>
                <a:gd name="T39" fmla="*/ 126 h 525"/>
                <a:gd name="T40" fmla="*/ 245 w 473"/>
                <a:gd name="T41" fmla="*/ 4 h 525"/>
                <a:gd name="T42" fmla="*/ 228 w 473"/>
                <a:gd name="T43" fmla="*/ 4 h 525"/>
                <a:gd name="T44" fmla="*/ 30 w 473"/>
                <a:gd name="T45" fmla="*/ 126 h 525"/>
                <a:gd name="T46" fmla="*/ 23 w 473"/>
                <a:gd name="T47" fmla="*/ 144 h 525"/>
                <a:gd name="T48" fmla="*/ 39 w 473"/>
                <a:gd name="T49" fmla="*/ 156 h 525"/>
                <a:gd name="T50" fmla="*/ 237 w 473"/>
                <a:gd name="T51" fmla="*/ 36 h 525"/>
                <a:gd name="T52" fmla="*/ 377 w 473"/>
                <a:gd name="T53" fmla="*/ 123 h 525"/>
                <a:gd name="T54" fmla="*/ 96 w 473"/>
                <a:gd name="T55" fmla="*/ 123 h 525"/>
                <a:gd name="T56" fmla="*/ 237 w 473"/>
                <a:gd name="T57" fmla="*/ 36 h 525"/>
                <a:gd name="T58" fmla="*/ 44 w 473"/>
                <a:gd name="T59" fmla="*/ 206 h 525"/>
                <a:gd name="T60" fmla="*/ 44 w 473"/>
                <a:gd name="T61" fmla="*/ 375 h 525"/>
                <a:gd name="T62" fmla="*/ 61 w 473"/>
                <a:gd name="T63" fmla="*/ 391 h 525"/>
                <a:gd name="T64" fmla="*/ 77 w 473"/>
                <a:gd name="T65" fmla="*/ 375 h 525"/>
                <a:gd name="T66" fmla="*/ 77 w 473"/>
                <a:gd name="T67" fmla="*/ 206 h 525"/>
                <a:gd name="T68" fmla="*/ 61 w 473"/>
                <a:gd name="T69" fmla="*/ 190 h 525"/>
                <a:gd name="T70" fmla="*/ 44 w 473"/>
                <a:gd name="T71" fmla="*/ 206 h 525"/>
                <a:gd name="T72" fmla="*/ 160 w 473"/>
                <a:gd name="T73" fmla="*/ 206 h 525"/>
                <a:gd name="T74" fmla="*/ 160 w 473"/>
                <a:gd name="T75" fmla="*/ 375 h 525"/>
                <a:gd name="T76" fmla="*/ 176 w 473"/>
                <a:gd name="T77" fmla="*/ 391 h 525"/>
                <a:gd name="T78" fmla="*/ 193 w 473"/>
                <a:gd name="T79" fmla="*/ 375 h 525"/>
                <a:gd name="T80" fmla="*/ 193 w 473"/>
                <a:gd name="T81" fmla="*/ 206 h 525"/>
                <a:gd name="T82" fmla="*/ 176 w 473"/>
                <a:gd name="T83" fmla="*/ 190 h 525"/>
                <a:gd name="T84" fmla="*/ 160 w 473"/>
                <a:gd name="T85" fmla="*/ 206 h 525"/>
                <a:gd name="T86" fmla="*/ 276 w 473"/>
                <a:gd name="T87" fmla="*/ 206 h 525"/>
                <a:gd name="T88" fmla="*/ 276 w 473"/>
                <a:gd name="T89" fmla="*/ 375 h 525"/>
                <a:gd name="T90" fmla="*/ 292 w 473"/>
                <a:gd name="T91" fmla="*/ 391 h 525"/>
                <a:gd name="T92" fmla="*/ 308 w 473"/>
                <a:gd name="T93" fmla="*/ 375 h 525"/>
                <a:gd name="T94" fmla="*/ 308 w 473"/>
                <a:gd name="T95" fmla="*/ 206 h 525"/>
                <a:gd name="T96" fmla="*/ 292 w 473"/>
                <a:gd name="T97" fmla="*/ 190 h 525"/>
                <a:gd name="T98" fmla="*/ 276 w 473"/>
                <a:gd name="T99" fmla="*/ 206 h 525"/>
                <a:gd name="T100" fmla="*/ 391 w 473"/>
                <a:gd name="T101" fmla="*/ 206 h 525"/>
                <a:gd name="T102" fmla="*/ 391 w 473"/>
                <a:gd name="T103" fmla="*/ 375 h 525"/>
                <a:gd name="T104" fmla="*/ 408 w 473"/>
                <a:gd name="T105" fmla="*/ 391 h 525"/>
                <a:gd name="T106" fmla="*/ 424 w 473"/>
                <a:gd name="T107" fmla="*/ 375 h 525"/>
                <a:gd name="T108" fmla="*/ 424 w 473"/>
                <a:gd name="T109" fmla="*/ 206 h 525"/>
                <a:gd name="T110" fmla="*/ 408 w 473"/>
                <a:gd name="T111" fmla="*/ 190 h 525"/>
                <a:gd name="T112" fmla="*/ 391 w 473"/>
                <a:gd name="T113" fmla="*/ 206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73" h="525">
                  <a:moveTo>
                    <a:pt x="472" y="504"/>
                  </a:moveTo>
                  <a:cubicBezTo>
                    <a:pt x="450" y="436"/>
                    <a:pt x="450" y="436"/>
                    <a:pt x="450" y="436"/>
                  </a:cubicBezTo>
                  <a:cubicBezTo>
                    <a:pt x="448" y="429"/>
                    <a:pt x="442" y="425"/>
                    <a:pt x="435" y="425"/>
                  </a:cubicBezTo>
                  <a:cubicBezTo>
                    <a:pt x="39" y="425"/>
                    <a:pt x="39" y="425"/>
                    <a:pt x="39" y="425"/>
                  </a:cubicBezTo>
                  <a:cubicBezTo>
                    <a:pt x="32" y="425"/>
                    <a:pt x="25" y="429"/>
                    <a:pt x="23" y="436"/>
                  </a:cubicBezTo>
                  <a:cubicBezTo>
                    <a:pt x="2" y="504"/>
                    <a:pt x="2" y="504"/>
                    <a:pt x="2" y="504"/>
                  </a:cubicBezTo>
                  <a:cubicBezTo>
                    <a:pt x="0" y="509"/>
                    <a:pt x="1" y="514"/>
                    <a:pt x="4" y="518"/>
                  </a:cubicBezTo>
                  <a:cubicBezTo>
                    <a:pt x="7" y="523"/>
                    <a:pt x="12" y="525"/>
                    <a:pt x="17" y="525"/>
                  </a:cubicBezTo>
                  <a:cubicBezTo>
                    <a:pt x="456" y="525"/>
                    <a:pt x="456" y="525"/>
                    <a:pt x="456" y="525"/>
                  </a:cubicBezTo>
                  <a:cubicBezTo>
                    <a:pt x="462" y="525"/>
                    <a:pt x="466" y="523"/>
                    <a:pt x="470" y="518"/>
                  </a:cubicBezTo>
                  <a:cubicBezTo>
                    <a:pt x="473" y="514"/>
                    <a:pt x="473" y="509"/>
                    <a:pt x="472" y="504"/>
                  </a:cubicBezTo>
                  <a:close/>
                  <a:moveTo>
                    <a:pt x="39" y="492"/>
                  </a:moveTo>
                  <a:cubicBezTo>
                    <a:pt x="51" y="457"/>
                    <a:pt x="51" y="457"/>
                    <a:pt x="51" y="457"/>
                  </a:cubicBezTo>
                  <a:cubicBezTo>
                    <a:pt x="423" y="457"/>
                    <a:pt x="423" y="457"/>
                    <a:pt x="423" y="457"/>
                  </a:cubicBezTo>
                  <a:cubicBezTo>
                    <a:pt x="434" y="492"/>
                    <a:pt x="434" y="492"/>
                    <a:pt x="434" y="492"/>
                  </a:cubicBezTo>
                  <a:lnTo>
                    <a:pt x="39" y="492"/>
                  </a:lnTo>
                  <a:close/>
                  <a:moveTo>
                    <a:pt x="39" y="156"/>
                  </a:moveTo>
                  <a:cubicBezTo>
                    <a:pt x="435" y="156"/>
                    <a:pt x="435" y="156"/>
                    <a:pt x="435" y="156"/>
                  </a:cubicBezTo>
                  <a:cubicBezTo>
                    <a:pt x="442" y="156"/>
                    <a:pt x="448" y="151"/>
                    <a:pt x="450" y="144"/>
                  </a:cubicBezTo>
                  <a:cubicBezTo>
                    <a:pt x="452" y="137"/>
                    <a:pt x="449" y="130"/>
                    <a:pt x="443" y="126"/>
                  </a:cubicBezTo>
                  <a:cubicBezTo>
                    <a:pt x="245" y="4"/>
                    <a:pt x="245" y="4"/>
                    <a:pt x="245" y="4"/>
                  </a:cubicBezTo>
                  <a:cubicBezTo>
                    <a:pt x="240" y="0"/>
                    <a:pt x="233" y="0"/>
                    <a:pt x="228" y="4"/>
                  </a:cubicBezTo>
                  <a:cubicBezTo>
                    <a:pt x="30" y="126"/>
                    <a:pt x="30" y="126"/>
                    <a:pt x="30" y="126"/>
                  </a:cubicBezTo>
                  <a:cubicBezTo>
                    <a:pt x="24" y="130"/>
                    <a:pt x="21" y="137"/>
                    <a:pt x="23" y="144"/>
                  </a:cubicBezTo>
                  <a:cubicBezTo>
                    <a:pt x="25" y="151"/>
                    <a:pt x="32" y="156"/>
                    <a:pt x="39" y="156"/>
                  </a:cubicBezTo>
                  <a:close/>
                  <a:moveTo>
                    <a:pt x="237" y="36"/>
                  </a:moveTo>
                  <a:cubicBezTo>
                    <a:pt x="377" y="123"/>
                    <a:pt x="377" y="123"/>
                    <a:pt x="377" y="123"/>
                  </a:cubicBezTo>
                  <a:cubicBezTo>
                    <a:pt x="96" y="123"/>
                    <a:pt x="96" y="123"/>
                    <a:pt x="96" y="123"/>
                  </a:cubicBezTo>
                  <a:lnTo>
                    <a:pt x="237" y="36"/>
                  </a:lnTo>
                  <a:close/>
                  <a:moveTo>
                    <a:pt x="44" y="206"/>
                  </a:moveTo>
                  <a:cubicBezTo>
                    <a:pt x="44" y="375"/>
                    <a:pt x="44" y="375"/>
                    <a:pt x="44" y="375"/>
                  </a:cubicBezTo>
                  <a:cubicBezTo>
                    <a:pt x="44" y="384"/>
                    <a:pt x="52" y="391"/>
                    <a:pt x="61" y="391"/>
                  </a:cubicBezTo>
                  <a:cubicBezTo>
                    <a:pt x="70" y="391"/>
                    <a:pt x="77" y="384"/>
                    <a:pt x="77" y="375"/>
                  </a:cubicBezTo>
                  <a:cubicBezTo>
                    <a:pt x="77" y="206"/>
                    <a:pt x="77" y="206"/>
                    <a:pt x="77" y="206"/>
                  </a:cubicBezTo>
                  <a:cubicBezTo>
                    <a:pt x="77" y="197"/>
                    <a:pt x="70" y="190"/>
                    <a:pt x="61" y="190"/>
                  </a:cubicBezTo>
                  <a:cubicBezTo>
                    <a:pt x="52" y="190"/>
                    <a:pt x="44" y="197"/>
                    <a:pt x="44" y="206"/>
                  </a:cubicBezTo>
                  <a:close/>
                  <a:moveTo>
                    <a:pt x="160" y="206"/>
                  </a:moveTo>
                  <a:cubicBezTo>
                    <a:pt x="160" y="375"/>
                    <a:pt x="160" y="375"/>
                    <a:pt x="160" y="375"/>
                  </a:cubicBezTo>
                  <a:cubicBezTo>
                    <a:pt x="160" y="384"/>
                    <a:pt x="167" y="391"/>
                    <a:pt x="176" y="391"/>
                  </a:cubicBezTo>
                  <a:cubicBezTo>
                    <a:pt x="185" y="391"/>
                    <a:pt x="193" y="384"/>
                    <a:pt x="193" y="375"/>
                  </a:cubicBezTo>
                  <a:cubicBezTo>
                    <a:pt x="193" y="206"/>
                    <a:pt x="193" y="206"/>
                    <a:pt x="193" y="206"/>
                  </a:cubicBezTo>
                  <a:cubicBezTo>
                    <a:pt x="193" y="197"/>
                    <a:pt x="185" y="190"/>
                    <a:pt x="176" y="190"/>
                  </a:cubicBezTo>
                  <a:cubicBezTo>
                    <a:pt x="167" y="190"/>
                    <a:pt x="160" y="197"/>
                    <a:pt x="160" y="206"/>
                  </a:cubicBezTo>
                  <a:close/>
                  <a:moveTo>
                    <a:pt x="276" y="206"/>
                  </a:moveTo>
                  <a:cubicBezTo>
                    <a:pt x="276" y="375"/>
                    <a:pt x="276" y="375"/>
                    <a:pt x="276" y="375"/>
                  </a:cubicBezTo>
                  <a:cubicBezTo>
                    <a:pt x="276" y="384"/>
                    <a:pt x="283" y="391"/>
                    <a:pt x="292" y="391"/>
                  </a:cubicBezTo>
                  <a:cubicBezTo>
                    <a:pt x="301" y="391"/>
                    <a:pt x="308" y="384"/>
                    <a:pt x="308" y="375"/>
                  </a:cubicBezTo>
                  <a:cubicBezTo>
                    <a:pt x="308" y="206"/>
                    <a:pt x="308" y="206"/>
                    <a:pt x="308" y="206"/>
                  </a:cubicBezTo>
                  <a:cubicBezTo>
                    <a:pt x="308" y="197"/>
                    <a:pt x="301" y="190"/>
                    <a:pt x="292" y="190"/>
                  </a:cubicBezTo>
                  <a:cubicBezTo>
                    <a:pt x="283" y="190"/>
                    <a:pt x="276" y="197"/>
                    <a:pt x="276" y="206"/>
                  </a:cubicBezTo>
                  <a:close/>
                  <a:moveTo>
                    <a:pt x="391" y="206"/>
                  </a:moveTo>
                  <a:cubicBezTo>
                    <a:pt x="391" y="375"/>
                    <a:pt x="391" y="375"/>
                    <a:pt x="391" y="375"/>
                  </a:cubicBezTo>
                  <a:cubicBezTo>
                    <a:pt x="391" y="384"/>
                    <a:pt x="399" y="391"/>
                    <a:pt x="408" y="391"/>
                  </a:cubicBezTo>
                  <a:cubicBezTo>
                    <a:pt x="417" y="391"/>
                    <a:pt x="424" y="384"/>
                    <a:pt x="424" y="375"/>
                  </a:cubicBezTo>
                  <a:cubicBezTo>
                    <a:pt x="424" y="206"/>
                    <a:pt x="424" y="206"/>
                    <a:pt x="424" y="206"/>
                  </a:cubicBezTo>
                  <a:cubicBezTo>
                    <a:pt x="424" y="197"/>
                    <a:pt x="417" y="190"/>
                    <a:pt x="408" y="190"/>
                  </a:cubicBezTo>
                  <a:cubicBezTo>
                    <a:pt x="399" y="190"/>
                    <a:pt x="391" y="197"/>
                    <a:pt x="391" y="206"/>
                  </a:cubicBezTo>
                  <a:close/>
                </a:path>
              </a:pathLst>
            </a:custGeom>
            <a:solidFill>
              <a:srgbClr val="93BF9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B_Stem" panose="020B0503020203020204" pitchFamily="34" charset="-52"/>
                <a:ea typeface="+mn-ea"/>
                <a:cs typeface="CB_Stem" panose="020B0503020203020204" pitchFamily="34" charset="-52"/>
              </a:endParaRPr>
            </a:p>
          </p:txBody>
        </p:sp>
      </p:grpSp>
      <p:grpSp>
        <p:nvGrpSpPr>
          <p:cNvPr id="15" name="Group 1455"/>
          <p:cNvGrpSpPr>
            <a:grpSpLocks noChangeAspect="1"/>
          </p:cNvGrpSpPr>
          <p:nvPr/>
        </p:nvGrpSpPr>
        <p:grpSpPr>
          <a:xfrm>
            <a:off x="4149827" y="2957818"/>
            <a:ext cx="2153460" cy="2153460"/>
            <a:chOff x="1512000" y="2878582"/>
            <a:chExt cx="360000" cy="360000"/>
          </a:xfrm>
        </p:grpSpPr>
        <p:sp>
          <p:nvSpPr>
            <p:cNvPr id="16" name="Oval 83">
              <a:extLst>
                <a:ext uri="{FF2B5EF4-FFF2-40B4-BE49-F238E27FC236}">
                  <a16:creationId xmlns:a16="http://schemas.microsoft.com/office/drawing/2014/main" id="{9D038E60-7D62-E848-A422-42EB614377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2000" y="2878582"/>
              <a:ext cx="360000" cy="360000"/>
            </a:xfrm>
            <a:prstGeom prst="ellipse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B_Stem" panose="020B0503020203020204" pitchFamily="34" charset="-52"/>
                <a:ea typeface="+mn-ea"/>
                <a:cs typeface="CB_Stem" panose="020B0503020203020204" pitchFamily="34" charset="-52"/>
              </a:endParaRPr>
            </a:p>
          </p:txBody>
        </p:sp>
        <p:sp>
          <p:nvSpPr>
            <p:cNvPr id="17" name="Freeform 84">
              <a:extLst>
                <a:ext uri="{FF2B5EF4-FFF2-40B4-BE49-F238E27FC236}">
                  <a16:creationId xmlns:a16="http://schemas.microsoft.com/office/drawing/2014/main" id="{35F20763-32E9-8F41-B96C-9DE5A69FF3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95919" y="2962501"/>
              <a:ext cx="192162" cy="169054"/>
            </a:xfrm>
            <a:custGeom>
              <a:avLst/>
              <a:gdLst>
                <a:gd name="T0" fmla="*/ 477 w 493"/>
                <a:gd name="T1" fmla="*/ 62 h 432"/>
                <a:gd name="T2" fmla="*/ 325 w 493"/>
                <a:gd name="T3" fmla="*/ 62 h 432"/>
                <a:gd name="T4" fmla="*/ 325 w 493"/>
                <a:gd name="T5" fmla="*/ 16 h 432"/>
                <a:gd name="T6" fmla="*/ 308 w 493"/>
                <a:gd name="T7" fmla="*/ 0 h 432"/>
                <a:gd name="T8" fmla="*/ 185 w 493"/>
                <a:gd name="T9" fmla="*/ 0 h 432"/>
                <a:gd name="T10" fmla="*/ 169 w 493"/>
                <a:gd name="T11" fmla="*/ 16 h 432"/>
                <a:gd name="T12" fmla="*/ 169 w 493"/>
                <a:gd name="T13" fmla="*/ 62 h 432"/>
                <a:gd name="T14" fmla="*/ 17 w 493"/>
                <a:gd name="T15" fmla="*/ 62 h 432"/>
                <a:gd name="T16" fmla="*/ 0 w 493"/>
                <a:gd name="T17" fmla="*/ 78 h 432"/>
                <a:gd name="T18" fmla="*/ 0 w 493"/>
                <a:gd name="T19" fmla="*/ 416 h 432"/>
                <a:gd name="T20" fmla="*/ 17 w 493"/>
                <a:gd name="T21" fmla="*/ 432 h 432"/>
                <a:gd name="T22" fmla="*/ 477 w 493"/>
                <a:gd name="T23" fmla="*/ 432 h 432"/>
                <a:gd name="T24" fmla="*/ 493 w 493"/>
                <a:gd name="T25" fmla="*/ 416 h 432"/>
                <a:gd name="T26" fmla="*/ 493 w 493"/>
                <a:gd name="T27" fmla="*/ 78 h 432"/>
                <a:gd name="T28" fmla="*/ 477 w 493"/>
                <a:gd name="T29" fmla="*/ 62 h 432"/>
                <a:gd name="T30" fmla="*/ 369 w 493"/>
                <a:gd name="T31" fmla="*/ 94 h 432"/>
                <a:gd name="T32" fmla="*/ 369 w 493"/>
                <a:gd name="T33" fmla="*/ 399 h 432"/>
                <a:gd name="T34" fmla="*/ 125 w 493"/>
                <a:gd name="T35" fmla="*/ 399 h 432"/>
                <a:gd name="T36" fmla="*/ 125 w 493"/>
                <a:gd name="T37" fmla="*/ 94 h 432"/>
                <a:gd name="T38" fmla="*/ 369 w 493"/>
                <a:gd name="T39" fmla="*/ 94 h 432"/>
                <a:gd name="T40" fmla="*/ 202 w 493"/>
                <a:gd name="T41" fmla="*/ 33 h 432"/>
                <a:gd name="T42" fmla="*/ 292 w 493"/>
                <a:gd name="T43" fmla="*/ 33 h 432"/>
                <a:gd name="T44" fmla="*/ 292 w 493"/>
                <a:gd name="T45" fmla="*/ 62 h 432"/>
                <a:gd name="T46" fmla="*/ 202 w 493"/>
                <a:gd name="T47" fmla="*/ 62 h 432"/>
                <a:gd name="T48" fmla="*/ 202 w 493"/>
                <a:gd name="T49" fmla="*/ 33 h 432"/>
                <a:gd name="T50" fmla="*/ 33 w 493"/>
                <a:gd name="T51" fmla="*/ 94 h 432"/>
                <a:gd name="T52" fmla="*/ 92 w 493"/>
                <a:gd name="T53" fmla="*/ 94 h 432"/>
                <a:gd name="T54" fmla="*/ 92 w 493"/>
                <a:gd name="T55" fmla="*/ 399 h 432"/>
                <a:gd name="T56" fmla="*/ 33 w 493"/>
                <a:gd name="T57" fmla="*/ 399 h 432"/>
                <a:gd name="T58" fmla="*/ 33 w 493"/>
                <a:gd name="T59" fmla="*/ 94 h 432"/>
                <a:gd name="T60" fmla="*/ 461 w 493"/>
                <a:gd name="T61" fmla="*/ 399 h 432"/>
                <a:gd name="T62" fmla="*/ 401 w 493"/>
                <a:gd name="T63" fmla="*/ 399 h 432"/>
                <a:gd name="T64" fmla="*/ 401 w 493"/>
                <a:gd name="T65" fmla="*/ 94 h 432"/>
                <a:gd name="T66" fmla="*/ 461 w 493"/>
                <a:gd name="T67" fmla="*/ 94 h 432"/>
                <a:gd name="T68" fmla="*/ 461 w 493"/>
                <a:gd name="T69" fmla="*/ 399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3" h="432">
                  <a:moveTo>
                    <a:pt x="477" y="62"/>
                  </a:moveTo>
                  <a:cubicBezTo>
                    <a:pt x="325" y="62"/>
                    <a:pt x="325" y="62"/>
                    <a:pt x="325" y="62"/>
                  </a:cubicBezTo>
                  <a:cubicBezTo>
                    <a:pt x="325" y="16"/>
                    <a:pt x="325" y="16"/>
                    <a:pt x="325" y="16"/>
                  </a:cubicBezTo>
                  <a:cubicBezTo>
                    <a:pt x="325" y="7"/>
                    <a:pt x="317" y="0"/>
                    <a:pt x="308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76" y="0"/>
                    <a:pt x="169" y="7"/>
                    <a:pt x="169" y="16"/>
                  </a:cubicBezTo>
                  <a:cubicBezTo>
                    <a:pt x="169" y="62"/>
                    <a:pt x="169" y="62"/>
                    <a:pt x="169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8" y="62"/>
                    <a:pt x="0" y="69"/>
                    <a:pt x="0" y="78"/>
                  </a:cubicBezTo>
                  <a:cubicBezTo>
                    <a:pt x="0" y="416"/>
                    <a:pt x="0" y="416"/>
                    <a:pt x="0" y="416"/>
                  </a:cubicBezTo>
                  <a:cubicBezTo>
                    <a:pt x="0" y="425"/>
                    <a:pt x="8" y="432"/>
                    <a:pt x="17" y="432"/>
                  </a:cubicBezTo>
                  <a:cubicBezTo>
                    <a:pt x="477" y="432"/>
                    <a:pt x="477" y="432"/>
                    <a:pt x="477" y="432"/>
                  </a:cubicBezTo>
                  <a:cubicBezTo>
                    <a:pt x="486" y="432"/>
                    <a:pt x="493" y="425"/>
                    <a:pt x="493" y="416"/>
                  </a:cubicBezTo>
                  <a:cubicBezTo>
                    <a:pt x="493" y="78"/>
                    <a:pt x="493" y="78"/>
                    <a:pt x="493" y="78"/>
                  </a:cubicBezTo>
                  <a:cubicBezTo>
                    <a:pt x="493" y="69"/>
                    <a:pt x="486" y="62"/>
                    <a:pt x="477" y="62"/>
                  </a:cubicBezTo>
                  <a:close/>
                  <a:moveTo>
                    <a:pt x="369" y="94"/>
                  </a:moveTo>
                  <a:cubicBezTo>
                    <a:pt x="369" y="399"/>
                    <a:pt x="369" y="399"/>
                    <a:pt x="369" y="399"/>
                  </a:cubicBezTo>
                  <a:cubicBezTo>
                    <a:pt x="125" y="399"/>
                    <a:pt x="125" y="399"/>
                    <a:pt x="125" y="399"/>
                  </a:cubicBezTo>
                  <a:cubicBezTo>
                    <a:pt x="125" y="94"/>
                    <a:pt x="125" y="94"/>
                    <a:pt x="125" y="94"/>
                  </a:cubicBezTo>
                  <a:lnTo>
                    <a:pt x="369" y="94"/>
                  </a:lnTo>
                  <a:close/>
                  <a:moveTo>
                    <a:pt x="202" y="33"/>
                  </a:moveTo>
                  <a:cubicBezTo>
                    <a:pt x="292" y="33"/>
                    <a:pt x="292" y="33"/>
                    <a:pt x="292" y="33"/>
                  </a:cubicBezTo>
                  <a:cubicBezTo>
                    <a:pt x="292" y="62"/>
                    <a:pt x="292" y="62"/>
                    <a:pt x="292" y="62"/>
                  </a:cubicBezTo>
                  <a:cubicBezTo>
                    <a:pt x="202" y="62"/>
                    <a:pt x="202" y="62"/>
                    <a:pt x="202" y="62"/>
                  </a:cubicBezTo>
                  <a:lnTo>
                    <a:pt x="202" y="33"/>
                  </a:lnTo>
                  <a:close/>
                  <a:moveTo>
                    <a:pt x="33" y="94"/>
                  </a:moveTo>
                  <a:cubicBezTo>
                    <a:pt x="92" y="94"/>
                    <a:pt x="92" y="94"/>
                    <a:pt x="92" y="94"/>
                  </a:cubicBezTo>
                  <a:cubicBezTo>
                    <a:pt x="92" y="399"/>
                    <a:pt x="92" y="399"/>
                    <a:pt x="92" y="399"/>
                  </a:cubicBezTo>
                  <a:cubicBezTo>
                    <a:pt x="33" y="399"/>
                    <a:pt x="33" y="399"/>
                    <a:pt x="33" y="399"/>
                  </a:cubicBezTo>
                  <a:lnTo>
                    <a:pt x="33" y="94"/>
                  </a:lnTo>
                  <a:close/>
                  <a:moveTo>
                    <a:pt x="461" y="399"/>
                  </a:moveTo>
                  <a:cubicBezTo>
                    <a:pt x="401" y="399"/>
                    <a:pt x="401" y="399"/>
                    <a:pt x="401" y="399"/>
                  </a:cubicBezTo>
                  <a:cubicBezTo>
                    <a:pt x="401" y="94"/>
                    <a:pt x="401" y="94"/>
                    <a:pt x="401" y="94"/>
                  </a:cubicBezTo>
                  <a:cubicBezTo>
                    <a:pt x="461" y="94"/>
                    <a:pt x="461" y="94"/>
                    <a:pt x="461" y="94"/>
                  </a:cubicBezTo>
                  <a:lnTo>
                    <a:pt x="461" y="399"/>
                  </a:lnTo>
                  <a:close/>
                </a:path>
              </a:pathLst>
            </a:custGeom>
            <a:solidFill>
              <a:srgbClr val="93BF9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B_Stem" panose="020B0503020203020204" pitchFamily="34" charset="-52"/>
                <a:ea typeface="+mn-ea"/>
                <a:cs typeface="CB_Stem" panose="020B0503020203020204" pitchFamily="34" charset="-52"/>
              </a:endParaRPr>
            </a:p>
          </p:txBody>
        </p:sp>
      </p:grpSp>
      <p:sp>
        <p:nvSpPr>
          <p:cNvPr id="19" name="Текст 5">
            <a:extLst>
              <a:ext uri="{FF2B5EF4-FFF2-40B4-BE49-F238E27FC236}">
                <a16:creationId xmlns:a16="http://schemas.microsoft.com/office/drawing/2014/main" id="{BC89DA5B-B4BA-4E7E-922E-35E3C509BCFC}"/>
              </a:ext>
            </a:extLst>
          </p:cNvPr>
          <p:cNvSpPr txBox="1">
            <a:spLocks/>
          </p:cNvSpPr>
          <p:nvPr/>
        </p:nvSpPr>
        <p:spPr>
          <a:xfrm>
            <a:off x="432000" y="1044000"/>
            <a:ext cx="11331893" cy="840201"/>
          </a:xfrm>
          <a:prstGeom prst="rect">
            <a:avLst/>
          </a:prstGeom>
        </p:spPr>
        <p:txBody>
          <a:bodyPr lIns="0" tIns="0" rIns="0" bIns="0"/>
          <a:lstStyle>
            <a:defPPr>
              <a:defRPr lang="ru-RU"/>
            </a:defPPr>
            <a:lvl1pPr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>
                <a:solidFill>
                  <a:srgbClr val="0088BB"/>
                </a:solidFill>
                <a:latin typeface="CB_Stem Extra Light" panose="020B0403020203020204" pitchFamily="34" charset="-52"/>
                <a:cs typeface="CB_Stem Extra Light" panose="020B0403020203020204" pitchFamily="34" charset="-52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dirty="0">
                <a:solidFill>
                  <a:schemeClr val="bg1"/>
                </a:solidFill>
                <a:latin typeface="CB_Stem Extra Light" pitchFamily="34" charset="0"/>
                <a:cs typeface="CB_Stem Extra Light" pitchFamily="34" charset="-120"/>
              </a:rPr>
              <a:t>Торгуемый кредитный риск </a:t>
            </a:r>
            <a:br>
              <a:rPr lang="ru-RU" dirty="0">
                <a:solidFill>
                  <a:schemeClr val="bg1"/>
                </a:solidFill>
                <a:latin typeface="CB_Stem Extra Light" pitchFamily="34" charset="0"/>
                <a:cs typeface="CB_Stem Extra Light" pitchFamily="34" charset="-120"/>
              </a:rPr>
            </a:br>
            <a:r>
              <a:rPr lang="ru-RU" dirty="0">
                <a:solidFill>
                  <a:schemeClr val="bg1"/>
                </a:solidFill>
                <a:latin typeface="CB_Stem Extra Light" pitchFamily="34" charset="0"/>
                <a:cs typeface="CB_Stem Extra Light" pitchFamily="34" charset="-120"/>
              </a:rPr>
              <a:t>расширяет возможности банков </a:t>
            </a:r>
            <a:br>
              <a:rPr lang="ru-RU" dirty="0">
                <a:solidFill>
                  <a:schemeClr val="bg1"/>
                </a:solidFill>
                <a:latin typeface="CB_Stem Extra Light" pitchFamily="34" charset="0"/>
                <a:cs typeface="CB_Stem Extra Light" pitchFamily="34" charset="-120"/>
              </a:rPr>
            </a:br>
            <a:r>
              <a:rPr lang="ru-RU" dirty="0">
                <a:solidFill>
                  <a:schemeClr val="bg1"/>
                </a:solidFill>
                <a:latin typeface="CB_Stem Extra Light" pitchFamily="34" charset="0"/>
                <a:cs typeface="CB_Stem Extra Light" pitchFamily="34" charset="-120"/>
              </a:rPr>
              <a:t>по управлению капиталом </a:t>
            </a:r>
            <a:br>
              <a:rPr lang="ru-RU" dirty="0">
                <a:solidFill>
                  <a:schemeClr val="bg1"/>
                </a:solidFill>
                <a:latin typeface="CB_Stem Extra Light" pitchFamily="34" charset="0"/>
                <a:cs typeface="CB_Stem Extra Light" pitchFamily="34" charset="-120"/>
              </a:rPr>
            </a:br>
            <a:r>
              <a:rPr lang="ru-RU" dirty="0">
                <a:solidFill>
                  <a:schemeClr val="bg1"/>
                </a:solidFill>
                <a:latin typeface="CB_Stem Extra Light" pitchFamily="34" charset="0"/>
                <a:cs typeface="CB_Stem Extra Light" pitchFamily="34" charset="-120"/>
              </a:rPr>
              <a:t>и повышает устойчивость системы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65598" y="4096517"/>
            <a:ext cx="3293523" cy="18774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CB_Stem Medium" panose="020B0603020203020204" pitchFamily="34" charset="-52"/>
                <a:cs typeface="CB_Stem Medium" panose="020B0603020203020204" pitchFamily="34" charset="-52"/>
              </a:rPr>
              <a:t>Банковский</a:t>
            </a:r>
            <a:br>
              <a:rPr lang="ru-RU" sz="2400" dirty="0">
                <a:solidFill>
                  <a:schemeClr val="accent3">
                    <a:lumMod val="50000"/>
                  </a:schemeClr>
                </a:solidFill>
                <a:latin typeface="CB_Stem Medium" panose="020B0603020203020204" pitchFamily="34" charset="-52"/>
                <a:cs typeface="CB_Stem Medium" panose="020B0603020203020204" pitchFamily="34" charset="-52"/>
              </a:rPr>
            </a:b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CB_Stem Medium" panose="020B0603020203020204" pitchFamily="34" charset="-52"/>
                <a:cs typeface="CB_Stem Medium" panose="020B0603020203020204" pitchFamily="34" charset="-52"/>
              </a:rPr>
              <a:t>сектор</a:t>
            </a:r>
          </a:p>
          <a:p>
            <a:pPr marL="144000" indent="-144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Разгрузка нормативов </a:t>
            </a:r>
          </a:p>
          <a:p>
            <a:pPr marL="144000" indent="-144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Доступ более широкого</a:t>
            </a:r>
            <a:br>
              <a:rPr lang="ru-RU" sz="1600" dirty="0">
                <a:solidFill>
                  <a:schemeClr val="bg1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</a:br>
            <a:r>
              <a:rPr lang="ru-RU" sz="1600" dirty="0">
                <a:solidFill>
                  <a:schemeClr val="bg1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круга банков к качественным заемщикам</a:t>
            </a:r>
            <a:endParaRPr sz="1600" dirty="0">
              <a:solidFill>
                <a:srgbClr val="FFBB44"/>
              </a:solidFill>
              <a:latin typeface="CB_Stem" panose="020B0503020203020204" pitchFamily="34" charset="-52"/>
              <a:cs typeface="CB_Stem" panose="020B0503020203020204" pitchFamily="34" charset="-5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21208" y="4096517"/>
            <a:ext cx="2751017" cy="18004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CB_Stem Medium" panose="020B0603020203020204" pitchFamily="34" charset="-52"/>
                <a:cs typeface="CB_Stem Medium" panose="020B0603020203020204" pitchFamily="34" charset="-52"/>
              </a:rPr>
              <a:t>Розничные инвесторы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Дополнительные возможности </a:t>
            </a:r>
            <a:br>
              <a:rPr lang="ru-RU" sz="1600" dirty="0">
                <a:solidFill>
                  <a:schemeClr val="bg1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</a:br>
            <a:r>
              <a:rPr lang="ru-RU" sz="1600" dirty="0">
                <a:solidFill>
                  <a:schemeClr val="bg1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по вложению</a:t>
            </a:r>
            <a:br>
              <a:rPr lang="ru-RU" sz="1600" dirty="0">
                <a:solidFill>
                  <a:schemeClr val="bg1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</a:br>
            <a:r>
              <a:rPr lang="ru-RU" sz="1600" dirty="0">
                <a:solidFill>
                  <a:schemeClr val="bg1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средств</a:t>
            </a:r>
          </a:p>
        </p:txBody>
      </p:sp>
      <p:grpSp>
        <p:nvGrpSpPr>
          <p:cNvPr id="20" name="Group 264"/>
          <p:cNvGrpSpPr/>
          <p:nvPr/>
        </p:nvGrpSpPr>
        <p:grpSpPr>
          <a:xfrm>
            <a:off x="7992008" y="2919555"/>
            <a:ext cx="2153460" cy="2153460"/>
            <a:chOff x="973860" y="3816563"/>
            <a:chExt cx="360000" cy="360000"/>
          </a:xfrm>
        </p:grpSpPr>
        <p:sp>
          <p:nvSpPr>
            <p:cNvPr id="21" name="Oval 130">
              <a:extLst>
                <a:ext uri="{FF2B5EF4-FFF2-40B4-BE49-F238E27FC236}">
                  <a16:creationId xmlns:a16="http://schemas.microsoft.com/office/drawing/2014/main" id="{18E7E434-F5D4-8B44-A79E-D33670039C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3860" y="3816563"/>
              <a:ext cx="360000" cy="360000"/>
            </a:xfrm>
            <a:prstGeom prst="ellipse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E1133"/>
                </a:solidFill>
                <a:effectLst/>
                <a:uLnTx/>
                <a:uFillTx/>
                <a:latin typeface="CB_Stem Medium" panose="020B0603020203020204" pitchFamily="34" charset="-52"/>
                <a:ea typeface="+mn-ea"/>
                <a:cs typeface="CB_Stem Medium" panose="020B0603020203020204" pitchFamily="34" charset="-52"/>
              </a:endParaRPr>
            </a:p>
          </p:txBody>
        </p:sp>
        <p:sp>
          <p:nvSpPr>
            <p:cNvPr id="22" name="Freeform 131">
              <a:extLst>
                <a:ext uri="{FF2B5EF4-FFF2-40B4-BE49-F238E27FC236}">
                  <a16:creationId xmlns:a16="http://schemas.microsoft.com/office/drawing/2014/main" id="{57EAA2B9-4162-C942-A6C8-B2A8E3FC64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0086" y="3933182"/>
              <a:ext cx="229246" cy="126761"/>
            </a:xfrm>
            <a:custGeom>
              <a:avLst/>
              <a:gdLst>
                <a:gd name="T0" fmla="*/ 384 w 386"/>
                <a:gd name="T1" fmla="*/ 101 h 214"/>
                <a:gd name="T2" fmla="*/ 192 w 386"/>
                <a:gd name="T3" fmla="*/ 0 h 214"/>
                <a:gd name="T4" fmla="*/ 2 w 386"/>
                <a:gd name="T5" fmla="*/ 102 h 214"/>
                <a:gd name="T6" fmla="*/ 2 w 386"/>
                <a:gd name="T7" fmla="*/ 112 h 214"/>
                <a:gd name="T8" fmla="*/ 192 w 386"/>
                <a:gd name="T9" fmla="*/ 214 h 214"/>
                <a:gd name="T10" fmla="*/ 384 w 386"/>
                <a:gd name="T11" fmla="*/ 112 h 214"/>
                <a:gd name="T12" fmla="*/ 384 w 386"/>
                <a:gd name="T13" fmla="*/ 101 h 214"/>
                <a:gd name="T14" fmla="*/ 192 w 386"/>
                <a:gd name="T15" fmla="*/ 192 h 214"/>
                <a:gd name="T16" fmla="*/ 23 w 386"/>
                <a:gd name="T17" fmla="*/ 107 h 214"/>
                <a:gd name="T18" fmla="*/ 192 w 386"/>
                <a:gd name="T19" fmla="*/ 21 h 214"/>
                <a:gd name="T20" fmla="*/ 362 w 386"/>
                <a:gd name="T21" fmla="*/ 107 h 214"/>
                <a:gd name="T22" fmla="*/ 192 w 386"/>
                <a:gd name="T23" fmla="*/ 192 h 214"/>
                <a:gd name="T24" fmla="*/ 193 w 386"/>
                <a:gd name="T25" fmla="*/ 51 h 214"/>
                <a:gd name="T26" fmla="*/ 137 w 386"/>
                <a:gd name="T27" fmla="*/ 107 h 214"/>
                <a:gd name="T28" fmla="*/ 193 w 386"/>
                <a:gd name="T29" fmla="*/ 163 h 214"/>
                <a:gd name="T30" fmla="*/ 249 w 386"/>
                <a:gd name="T31" fmla="*/ 107 h 214"/>
                <a:gd name="T32" fmla="*/ 193 w 386"/>
                <a:gd name="T33" fmla="*/ 51 h 214"/>
                <a:gd name="T34" fmla="*/ 193 w 386"/>
                <a:gd name="T35" fmla="*/ 142 h 214"/>
                <a:gd name="T36" fmla="*/ 158 w 386"/>
                <a:gd name="T37" fmla="*/ 107 h 214"/>
                <a:gd name="T38" fmla="*/ 193 w 386"/>
                <a:gd name="T39" fmla="*/ 72 h 214"/>
                <a:gd name="T40" fmla="*/ 228 w 386"/>
                <a:gd name="T41" fmla="*/ 107 h 214"/>
                <a:gd name="T42" fmla="*/ 193 w 386"/>
                <a:gd name="T43" fmla="*/ 142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86" h="214">
                  <a:moveTo>
                    <a:pt x="384" y="101"/>
                  </a:moveTo>
                  <a:cubicBezTo>
                    <a:pt x="382" y="97"/>
                    <a:pt x="321" y="0"/>
                    <a:pt x="192" y="0"/>
                  </a:cubicBezTo>
                  <a:cubicBezTo>
                    <a:pt x="57" y="0"/>
                    <a:pt x="4" y="98"/>
                    <a:pt x="2" y="102"/>
                  </a:cubicBezTo>
                  <a:cubicBezTo>
                    <a:pt x="0" y="105"/>
                    <a:pt x="0" y="109"/>
                    <a:pt x="2" y="112"/>
                  </a:cubicBezTo>
                  <a:cubicBezTo>
                    <a:pt x="4" y="116"/>
                    <a:pt x="57" y="214"/>
                    <a:pt x="192" y="214"/>
                  </a:cubicBezTo>
                  <a:cubicBezTo>
                    <a:pt x="321" y="214"/>
                    <a:pt x="382" y="116"/>
                    <a:pt x="384" y="112"/>
                  </a:cubicBezTo>
                  <a:cubicBezTo>
                    <a:pt x="386" y="109"/>
                    <a:pt x="386" y="105"/>
                    <a:pt x="384" y="101"/>
                  </a:cubicBezTo>
                  <a:close/>
                  <a:moveTo>
                    <a:pt x="192" y="192"/>
                  </a:moveTo>
                  <a:cubicBezTo>
                    <a:pt x="86" y="192"/>
                    <a:pt x="36" y="126"/>
                    <a:pt x="23" y="107"/>
                  </a:cubicBezTo>
                  <a:cubicBezTo>
                    <a:pt x="36" y="88"/>
                    <a:pt x="86" y="21"/>
                    <a:pt x="192" y="21"/>
                  </a:cubicBezTo>
                  <a:cubicBezTo>
                    <a:pt x="291" y="21"/>
                    <a:pt x="347" y="87"/>
                    <a:pt x="362" y="107"/>
                  </a:cubicBezTo>
                  <a:cubicBezTo>
                    <a:pt x="347" y="127"/>
                    <a:pt x="291" y="192"/>
                    <a:pt x="192" y="192"/>
                  </a:cubicBezTo>
                  <a:close/>
                  <a:moveTo>
                    <a:pt x="193" y="51"/>
                  </a:moveTo>
                  <a:cubicBezTo>
                    <a:pt x="162" y="51"/>
                    <a:pt x="137" y="76"/>
                    <a:pt x="137" y="107"/>
                  </a:cubicBezTo>
                  <a:cubicBezTo>
                    <a:pt x="137" y="138"/>
                    <a:pt x="162" y="163"/>
                    <a:pt x="193" y="163"/>
                  </a:cubicBezTo>
                  <a:cubicBezTo>
                    <a:pt x="224" y="163"/>
                    <a:pt x="249" y="138"/>
                    <a:pt x="249" y="107"/>
                  </a:cubicBezTo>
                  <a:cubicBezTo>
                    <a:pt x="249" y="76"/>
                    <a:pt x="224" y="51"/>
                    <a:pt x="193" y="51"/>
                  </a:cubicBezTo>
                  <a:close/>
                  <a:moveTo>
                    <a:pt x="193" y="142"/>
                  </a:moveTo>
                  <a:cubicBezTo>
                    <a:pt x="174" y="142"/>
                    <a:pt x="158" y="126"/>
                    <a:pt x="158" y="107"/>
                  </a:cubicBezTo>
                  <a:cubicBezTo>
                    <a:pt x="158" y="88"/>
                    <a:pt x="174" y="72"/>
                    <a:pt x="193" y="72"/>
                  </a:cubicBezTo>
                  <a:cubicBezTo>
                    <a:pt x="212" y="72"/>
                    <a:pt x="228" y="88"/>
                    <a:pt x="228" y="107"/>
                  </a:cubicBezTo>
                  <a:cubicBezTo>
                    <a:pt x="228" y="126"/>
                    <a:pt x="212" y="142"/>
                    <a:pt x="193" y="142"/>
                  </a:cubicBezTo>
                  <a:close/>
                </a:path>
              </a:pathLst>
            </a:custGeom>
            <a:solidFill>
              <a:srgbClr val="93BF9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E1133"/>
                </a:solidFill>
                <a:effectLst/>
                <a:uLnTx/>
                <a:uFillTx/>
                <a:latin typeface="CB_Stem Medium" panose="020B0603020203020204" pitchFamily="34" charset="-52"/>
                <a:ea typeface="+mn-ea"/>
                <a:cs typeface="CB_Stem Medium" panose="020B0603020203020204" pitchFamily="34" charset="-52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9068738" y="4096517"/>
            <a:ext cx="2624059" cy="21236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CB_Stem Medium" panose="020B0603020203020204" pitchFamily="34" charset="-52"/>
                <a:cs typeface="CB_Stem Medium" panose="020B0603020203020204" pitchFamily="34" charset="-52"/>
              </a:rPr>
              <a:t>Регулятор</a:t>
            </a:r>
          </a:p>
          <a:p>
            <a:pPr>
              <a:spcAft>
                <a:spcPts val="600"/>
              </a:spcAft>
            </a:pPr>
            <a:endParaRPr lang="ru-RU" sz="2400" dirty="0">
              <a:solidFill>
                <a:schemeClr val="accent3">
                  <a:lumMod val="50000"/>
                </a:schemeClr>
              </a:solidFill>
              <a:latin typeface="CB_Stem Medium" panose="020B0603020203020204" pitchFamily="34" charset="-52"/>
              <a:cs typeface="CB_Stem Medium" panose="020B0603020203020204" pitchFamily="34" charset="-52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Повышение </a:t>
            </a:r>
            <a:br>
              <a:rPr lang="en-US" sz="1600" dirty="0">
                <a:solidFill>
                  <a:schemeClr val="bg1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</a:br>
            <a:r>
              <a:rPr lang="ru-RU" sz="1600" dirty="0">
                <a:solidFill>
                  <a:schemeClr val="bg1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устойчивости сектора </a:t>
            </a:r>
            <a:br>
              <a:rPr lang="en-US" sz="1600" dirty="0">
                <a:solidFill>
                  <a:schemeClr val="bg1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</a:br>
            <a:r>
              <a:rPr lang="ru-RU" sz="1600" dirty="0">
                <a:solidFill>
                  <a:schemeClr val="bg1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за счет распределения риска и снижения концентрации</a:t>
            </a:r>
          </a:p>
        </p:txBody>
      </p:sp>
    </p:spTree>
    <p:extLst>
      <p:ext uri="{BB962C8B-B14F-4D97-AF65-F5344CB8AC3E}">
        <p14:creationId xmlns:p14="http://schemas.microsoft.com/office/powerpoint/2010/main" val="3178748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6826250" y="2023665"/>
            <a:ext cx="5030469" cy="615600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 5"/>
          <p:cNvSpPr/>
          <p:nvPr/>
        </p:nvSpPr>
        <p:spPr>
          <a:xfrm>
            <a:off x="431999" y="1044000"/>
            <a:ext cx="9140625" cy="12926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ru-RU" sz="2800" dirty="0">
                <a:solidFill>
                  <a:srgbClr val="0088BB"/>
                </a:solidFill>
                <a:latin typeface="CB_Stem Extra Light" pitchFamily="34" charset="0"/>
                <a:cs typeface="CB_Stem Extra Light" pitchFamily="34" charset="-120"/>
              </a:rPr>
              <a:t>Банкам доступны </a:t>
            </a:r>
            <a:br>
              <a:rPr lang="ru-RU" sz="2800" dirty="0">
                <a:solidFill>
                  <a:srgbClr val="0088BB"/>
                </a:solidFill>
                <a:latin typeface="CB_Stem Extra Light" pitchFamily="34" charset="0"/>
                <a:cs typeface="CB_Stem Extra Light" pitchFamily="34" charset="-120"/>
              </a:rPr>
            </a:br>
            <a:r>
              <a:rPr lang="ru-RU" sz="2800" dirty="0">
                <a:solidFill>
                  <a:srgbClr val="0088BB"/>
                </a:solidFill>
                <a:latin typeface="CB_Stem Extra Light" pitchFamily="34" charset="0"/>
                <a:cs typeface="CB_Stem Extra Light" pitchFamily="34" charset="-120"/>
              </a:rPr>
              <a:t>несколько вариантов </a:t>
            </a:r>
            <a:br>
              <a:rPr lang="en-US" sz="2800" dirty="0">
                <a:solidFill>
                  <a:srgbClr val="0088BB"/>
                </a:solidFill>
                <a:latin typeface="CB_Stem Extra Light" pitchFamily="34" charset="0"/>
                <a:cs typeface="CB_Stem Extra Light" pitchFamily="34" charset="-120"/>
              </a:rPr>
            </a:br>
            <a:r>
              <a:rPr lang="ru-RU" sz="2800" dirty="0">
                <a:solidFill>
                  <a:srgbClr val="0088BB"/>
                </a:solidFill>
                <a:latin typeface="CB_Stem Extra Light" pitchFamily="34" charset="0"/>
                <a:cs typeface="CB_Stem Extra Light" pitchFamily="34" charset="-120"/>
              </a:rPr>
              <a:t>передачи кредитного риска</a:t>
            </a:r>
          </a:p>
        </p:txBody>
      </p:sp>
      <p:sp>
        <p:nvSpPr>
          <p:cNvPr id="3" name="Овал 2"/>
          <p:cNvSpPr>
            <a:spLocks noChangeAspect="1"/>
          </p:cNvSpPr>
          <p:nvPr/>
        </p:nvSpPr>
        <p:spPr>
          <a:xfrm>
            <a:off x="7470042" y="3176828"/>
            <a:ext cx="240842" cy="240842"/>
          </a:xfrm>
          <a:prstGeom prst="ellipse">
            <a:avLst/>
          </a:prstGeom>
          <a:solidFill>
            <a:srgbClr val="4371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>
            <a:spLocks noChangeAspect="1"/>
          </p:cNvSpPr>
          <p:nvPr/>
        </p:nvSpPr>
        <p:spPr>
          <a:xfrm>
            <a:off x="9198375" y="3176828"/>
            <a:ext cx="240842" cy="240842"/>
          </a:xfrm>
          <a:prstGeom prst="ellipse">
            <a:avLst/>
          </a:prstGeom>
          <a:solidFill>
            <a:srgbClr val="4371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>
            <a:spLocks noChangeAspect="1"/>
          </p:cNvSpPr>
          <p:nvPr/>
        </p:nvSpPr>
        <p:spPr>
          <a:xfrm>
            <a:off x="10859889" y="3176828"/>
            <a:ext cx="240842" cy="240842"/>
          </a:xfrm>
          <a:prstGeom prst="ellipse">
            <a:avLst/>
          </a:prstGeom>
          <a:solidFill>
            <a:srgbClr val="4371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>
            <a:spLocks noChangeAspect="1"/>
          </p:cNvSpPr>
          <p:nvPr/>
        </p:nvSpPr>
        <p:spPr>
          <a:xfrm>
            <a:off x="7470042" y="4423970"/>
            <a:ext cx="240842" cy="240842"/>
          </a:xfrm>
          <a:prstGeom prst="ellipse">
            <a:avLst/>
          </a:prstGeom>
          <a:solidFill>
            <a:srgbClr val="4371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>
            <a:spLocks noChangeAspect="1"/>
          </p:cNvSpPr>
          <p:nvPr/>
        </p:nvSpPr>
        <p:spPr>
          <a:xfrm>
            <a:off x="9198375" y="4423970"/>
            <a:ext cx="240842" cy="240842"/>
          </a:xfrm>
          <a:prstGeom prst="ellipse">
            <a:avLst/>
          </a:prstGeom>
          <a:solidFill>
            <a:srgbClr val="4371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>
            <a:spLocks noChangeAspect="1"/>
          </p:cNvSpPr>
          <p:nvPr/>
        </p:nvSpPr>
        <p:spPr>
          <a:xfrm>
            <a:off x="7516291" y="5763073"/>
            <a:ext cx="148344" cy="148344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>
            <a:spLocks noChangeAspect="1"/>
          </p:cNvSpPr>
          <p:nvPr/>
        </p:nvSpPr>
        <p:spPr>
          <a:xfrm>
            <a:off x="10859889" y="5716824"/>
            <a:ext cx="240842" cy="240842"/>
          </a:xfrm>
          <a:prstGeom prst="ellipse">
            <a:avLst/>
          </a:prstGeom>
          <a:solidFill>
            <a:srgbClr val="4371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436761" y="3245468"/>
            <a:ext cx="576699" cy="252111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ru-RU" sz="1600" dirty="0">
                <a:solidFill>
                  <a:schemeClr val="bg1"/>
                </a:solidFill>
                <a:latin typeface="CB_Stem Medium" panose="020B0603020203020204" pitchFamily="34" charset="-52"/>
                <a:cs typeface="CB_Stem Medium" panose="020B0603020203020204" pitchFamily="34" charset="-52"/>
              </a:rPr>
              <a:t>1к2</a:t>
            </a:r>
            <a:r>
              <a:rPr lang="en-US" sz="1600" dirty="0">
                <a:solidFill>
                  <a:schemeClr val="bg1"/>
                </a:solidFill>
                <a:latin typeface="CB_Stem Medium" panose="020B0603020203020204" pitchFamily="34" charset="-52"/>
                <a:cs typeface="CB_Stem Medium" panose="020B0603020203020204" pitchFamily="34" charset="-52"/>
              </a:rPr>
              <a:t>7</a:t>
            </a:r>
            <a:endParaRPr lang="ru-RU" sz="1600" dirty="0">
              <a:solidFill>
                <a:schemeClr val="bg1"/>
              </a:solidFill>
              <a:latin typeface="CB_Stem Medium" panose="020B0603020203020204" pitchFamily="34" charset="-52"/>
              <a:cs typeface="CB_Stem Medium" panose="020B0603020203020204" pitchFamily="34" charset="-52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436761" y="4497350"/>
            <a:ext cx="576699" cy="252111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ru-RU" sz="1600" dirty="0">
                <a:solidFill>
                  <a:schemeClr val="bg1"/>
                </a:solidFill>
                <a:latin typeface="CB_Stem Medium" panose="020B0603020203020204" pitchFamily="34" charset="-52"/>
                <a:cs typeface="CB_Stem Medium" panose="020B0603020203020204" pitchFamily="34" charset="-52"/>
              </a:rPr>
              <a:t>1к2</a:t>
            </a:r>
            <a:r>
              <a:rPr lang="en-US" sz="1600" dirty="0">
                <a:solidFill>
                  <a:schemeClr val="bg1"/>
                </a:solidFill>
                <a:latin typeface="CB_Stem Medium" panose="020B0603020203020204" pitchFamily="34" charset="-52"/>
                <a:cs typeface="CB_Stem Medium" panose="020B0603020203020204" pitchFamily="34" charset="-52"/>
              </a:rPr>
              <a:t>7</a:t>
            </a:r>
            <a:endParaRPr lang="ru-RU" sz="1600" dirty="0">
              <a:solidFill>
                <a:schemeClr val="bg1"/>
              </a:solidFill>
              <a:latin typeface="CB_Stem Medium" panose="020B0603020203020204" pitchFamily="34" charset="-52"/>
              <a:cs typeface="CB_Stem Medium" panose="020B0603020203020204" pitchFamily="34" charset="-52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436761" y="5975805"/>
            <a:ext cx="797679" cy="252111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ru-RU" sz="1600" dirty="0">
                <a:solidFill>
                  <a:schemeClr val="bg1"/>
                </a:solidFill>
                <a:latin typeface="CB_Stem Medium" panose="020B0603020203020204" pitchFamily="34" charset="-52"/>
                <a:cs typeface="CB_Stem Medium" panose="020B0603020203020204" pitchFamily="34" charset="-52"/>
              </a:rPr>
              <a:t>~2028</a:t>
            </a:r>
          </a:p>
        </p:txBody>
      </p:sp>
      <p:sp>
        <p:nvSpPr>
          <p:cNvPr id="23" name="Овал 22"/>
          <p:cNvSpPr>
            <a:spLocks noChangeAspect="1"/>
          </p:cNvSpPr>
          <p:nvPr/>
        </p:nvSpPr>
        <p:spPr>
          <a:xfrm>
            <a:off x="10906138" y="4470219"/>
            <a:ext cx="148344" cy="148344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6401436"/>
              </p:ext>
            </p:extLst>
          </p:nvPr>
        </p:nvGraphicFramePr>
        <p:xfrm>
          <a:off x="432000" y="1638300"/>
          <a:ext cx="11424720" cy="47840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76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791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93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93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93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58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latin typeface="CB_Stem Medium" panose="020B0603020203020204" pitchFamily="34" charset="-52"/>
                        <a:cs typeface="CB_Stem Medium" panose="020B0603020203020204" pitchFamily="34" charset="-52"/>
                      </a:endParaRPr>
                    </a:p>
                  </a:txBody>
                  <a:tcPr marL="0" marR="0" marT="72000" marB="72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latin typeface="CB_Stem Medium" panose="020B0603020203020204" pitchFamily="34" charset="-52"/>
                        <a:cs typeface="CB_Stem Medium" panose="020B0603020203020204" pitchFamily="34" charset="-52"/>
                      </a:endParaRPr>
                    </a:p>
                  </a:txBody>
                  <a:tcPr marL="0" marR="0" marT="72000" marB="72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CB_Stem Medium" panose="020B0603020203020204" pitchFamily="34" charset="-52"/>
                          <a:cs typeface="CB_Stem Medium" panose="020B0603020203020204" pitchFamily="34" charset="-52"/>
                        </a:rPr>
                        <a:t>Ожидаемый эффект на управление нормативами</a:t>
                      </a:r>
                    </a:p>
                  </a:txBody>
                  <a:tcPr marL="108000" marR="0" marT="72000" marB="72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spc="-20" baseline="0" dirty="0">
                        <a:solidFill>
                          <a:schemeClr val="tx1"/>
                        </a:solidFill>
                        <a:latin typeface="CB_Stem Medium" panose="020B0603020203020204" pitchFamily="34" charset="-52"/>
                        <a:cs typeface="CB_Stem Medium" panose="020B0603020203020204" pitchFamily="34" charset="-52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spc="-20" baseline="0" dirty="0">
                        <a:solidFill>
                          <a:schemeClr val="tx1"/>
                        </a:solidFill>
                        <a:latin typeface="CB_Stem Medium" panose="020B0603020203020204" pitchFamily="34" charset="-52"/>
                        <a:cs typeface="CB_Stem Medium" panose="020B0603020203020204" pitchFamily="34" charset="-52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617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spc="-20" baseline="0" dirty="0">
                        <a:solidFill>
                          <a:schemeClr val="tx1"/>
                        </a:solidFill>
                        <a:latin typeface="CB_Stem Medium" panose="020B0603020203020204" pitchFamily="34" charset="-52"/>
                        <a:cs typeface="CB_Stem Medium" panose="020B0603020203020204" pitchFamily="34" charset="-52"/>
                      </a:endParaRPr>
                    </a:p>
                  </a:txBody>
                  <a:tcPr marL="0" marR="0" marT="72000" marB="72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spc="-20" baseline="0" dirty="0">
                        <a:solidFill>
                          <a:schemeClr val="tx1"/>
                        </a:solidFill>
                        <a:latin typeface="CB_Stem Medium" panose="020B0603020203020204" pitchFamily="34" charset="-52"/>
                        <a:cs typeface="CB_Stem Medium" panose="020B0603020203020204" pitchFamily="34" charset="-52"/>
                      </a:endParaRPr>
                    </a:p>
                  </a:txBody>
                  <a:tcPr marL="0" marR="0" marT="72000" marB="72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-20" baseline="0" dirty="0">
                          <a:solidFill>
                            <a:schemeClr val="tx1"/>
                          </a:solidFill>
                          <a:latin typeface="CB_Stem Medium" panose="020B0603020203020204" pitchFamily="34" charset="-52"/>
                          <a:cs typeface="CB_Stem Medium" panose="020B0603020203020204" pitchFamily="34" charset="-52"/>
                        </a:rPr>
                        <a:t>Достаточность</a:t>
                      </a:r>
                    </a:p>
                  </a:txBody>
                  <a:tcPr marL="0" marR="0" marT="72000" marB="72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-20" baseline="0" dirty="0">
                          <a:solidFill>
                            <a:schemeClr val="tx1"/>
                          </a:solidFill>
                          <a:latin typeface="CB_Stem Medium" panose="020B0603020203020204" pitchFamily="34" charset="-52"/>
                          <a:cs typeface="CB_Stem Medium" panose="020B0603020203020204" pitchFamily="34" charset="-52"/>
                        </a:rPr>
                        <a:t>Концентрация</a:t>
                      </a:r>
                    </a:p>
                  </a:txBody>
                  <a:tcPr marL="0" marR="0" marT="72000" marB="72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-20" baseline="0" dirty="0">
                          <a:solidFill>
                            <a:schemeClr val="tx1"/>
                          </a:solidFill>
                          <a:latin typeface="CB_Stem Medium" panose="020B0603020203020204" pitchFamily="34" charset="-52"/>
                          <a:cs typeface="CB_Stem Medium" panose="020B0603020203020204" pitchFamily="34" charset="-52"/>
                        </a:rPr>
                        <a:t>Ликвидность </a:t>
                      </a:r>
                    </a:p>
                  </a:txBody>
                  <a:tcPr marL="0" marR="0" marT="72000" marB="72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accent3"/>
                          </a:solidFill>
                          <a:latin typeface="CB_Stem Medium" panose="020B0603020203020204" pitchFamily="34" charset="-52"/>
                          <a:cs typeface="CB_Stem Medium" panose="020B0603020203020204" pitchFamily="34" charset="-52"/>
                        </a:rPr>
                        <a:t>ЦФА</a:t>
                      </a:r>
                      <a:br>
                        <a:rPr lang="ru-RU" sz="1400" dirty="0">
                          <a:solidFill>
                            <a:schemeClr val="accent1"/>
                          </a:solidFill>
                          <a:latin typeface="CB_Stem Medium" panose="020B0603020203020204" pitchFamily="34" charset="-52"/>
                          <a:cs typeface="CB_Stem Medium" panose="020B0603020203020204" pitchFamily="34" charset="-52"/>
                        </a:rPr>
                      </a:br>
                      <a:r>
                        <a:rPr lang="ru-RU" sz="1400" dirty="0">
                          <a:solidFill>
                            <a:schemeClr val="tx1"/>
                          </a:solidFill>
                          <a:latin typeface="CB_Stem Medium" panose="020B0603020203020204" pitchFamily="34" charset="-52"/>
                          <a:cs typeface="CB_Stem Medium" panose="020B0603020203020204" pitchFamily="34" charset="-52"/>
                        </a:rPr>
                        <a:t>Новый инструмент</a:t>
                      </a:r>
                    </a:p>
                  </a:txBody>
                  <a:tcPr marL="0" marR="0" marT="72000" marB="72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CB_Stem" panose="020B0503020203020204" pitchFamily="34" charset="-52"/>
                          <a:cs typeface="CB_Stem" panose="020B0503020203020204" pitchFamily="34" charset="-52"/>
                        </a:rPr>
                        <a:t>Кредит или пул кредитов остается </a:t>
                      </a:r>
                      <a:br>
                        <a:rPr lang="ru-RU" sz="1400" dirty="0">
                          <a:latin typeface="CB_Stem" panose="020B0503020203020204" pitchFamily="34" charset="-52"/>
                          <a:cs typeface="CB_Stem" panose="020B0503020203020204" pitchFamily="34" charset="-52"/>
                        </a:rPr>
                      </a:br>
                      <a:r>
                        <a:rPr lang="ru-RU" sz="1400" dirty="0">
                          <a:latin typeface="CB_Stem" panose="020B0503020203020204" pitchFamily="34" charset="-52"/>
                          <a:cs typeface="CB_Stem" panose="020B0503020203020204" pitchFamily="34" charset="-52"/>
                        </a:rPr>
                        <a:t>на балансе банка, а выгоды </a:t>
                      </a:r>
                      <a:br>
                        <a:rPr lang="ru-RU" sz="1400" dirty="0">
                          <a:latin typeface="CB_Stem" panose="020B0503020203020204" pitchFamily="34" charset="-52"/>
                          <a:cs typeface="CB_Stem" panose="020B0503020203020204" pitchFamily="34" charset="-52"/>
                        </a:rPr>
                      </a:br>
                      <a:r>
                        <a:rPr lang="ru-RU" sz="1400" dirty="0">
                          <a:latin typeface="CB_Stem" panose="020B0503020203020204" pitchFamily="34" charset="-52"/>
                          <a:cs typeface="CB_Stem" panose="020B0503020203020204" pitchFamily="34" charset="-52"/>
                        </a:rPr>
                        <a:t>и риски переходят на инвестора пропорционально доле ЦФА </a:t>
                      </a:r>
                      <a:br>
                        <a:rPr lang="ru-RU" sz="1400" dirty="0">
                          <a:latin typeface="CB_Stem" panose="020B0503020203020204" pitchFamily="34" charset="-52"/>
                          <a:cs typeface="CB_Stem" panose="020B0503020203020204" pitchFamily="34" charset="-52"/>
                        </a:rPr>
                      </a:br>
                      <a:r>
                        <a:rPr lang="ru-RU" sz="1400" dirty="0">
                          <a:latin typeface="CB_Stem" panose="020B0503020203020204" pitchFamily="34" charset="-52"/>
                          <a:cs typeface="CB_Stem" panose="020B0503020203020204" pitchFamily="34" charset="-52"/>
                        </a:rPr>
                        <a:t>в базовых активах</a:t>
                      </a:r>
                    </a:p>
                  </a:txBody>
                  <a:tcPr marL="0" marR="0" marT="72000" marB="72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-20" normalizeH="0" baseline="0" noProof="0" dirty="0">
                          <a:ln>
                            <a:noFill/>
                          </a:ln>
                          <a:solidFill>
                            <a:srgbClr val="437143"/>
                          </a:solidFill>
                          <a:effectLst/>
                          <a:uLnTx/>
                          <a:uFillTx/>
                          <a:latin typeface="CB_Stem Medium" panose="020B0603020203020204" pitchFamily="34" charset="-52"/>
                          <a:ea typeface="+mn-ea"/>
                          <a:cs typeface="CB_Stem Medium" panose="020B0603020203020204" pitchFamily="34" charset="-52"/>
                        </a:rPr>
                        <a:t>Положительный</a:t>
                      </a:r>
                      <a:endParaRPr lang="ru-RU" sz="1400" kern="1200" spc="-20" dirty="0">
                        <a:solidFill>
                          <a:srgbClr val="437143"/>
                        </a:solidFill>
                        <a:latin typeface="CB_Stem Medium" panose="020B0603020203020204" pitchFamily="34" charset="-52"/>
                        <a:ea typeface="+mn-ea"/>
                        <a:cs typeface="CB_Stem Medium" panose="020B0603020203020204" pitchFamily="34" charset="-52"/>
                      </a:endParaRPr>
                    </a:p>
                  </a:txBody>
                  <a:tcPr marL="0" marR="0" marT="72000" marB="180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spc="-20" baseline="0" dirty="0">
                        <a:solidFill>
                          <a:schemeClr val="tx1"/>
                        </a:solidFill>
                        <a:latin typeface="CB_Stem Medium" panose="020B0603020203020204" pitchFamily="34" charset="-52"/>
                        <a:cs typeface="CB_Stem Medium" panose="020B0603020203020204" pitchFamily="34" charset="-52"/>
                      </a:endParaRPr>
                    </a:p>
                  </a:txBody>
                  <a:tcPr marL="0" marR="0" marT="72000" marB="21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spc="-20" baseline="0" dirty="0">
                        <a:solidFill>
                          <a:schemeClr val="tx1"/>
                        </a:solidFill>
                        <a:latin typeface="CB_Stem Medium" panose="020B0603020203020204" pitchFamily="34" charset="-52"/>
                        <a:cs typeface="CB_Stem Medium" panose="020B0603020203020204" pitchFamily="34" charset="-52"/>
                      </a:endParaRPr>
                    </a:p>
                  </a:txBody>
                  <a:tcPr marL="0" marR="0" marT="72000" marB="21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3"/>
                          </a:solidFill>
                          <a:latin typeface="CB_Stem Medium" panose="020B0603020203020204" pitchFamily="34" charset="-52"/>
                          <a:cs typeface="CB_Stem Medium" panose="020B0603020203020204" pitchFamily="34" charset="-52"/>
                        </a:rPr>
                        <a:t>CDS</a:t>
                      </a:r>
                      <a:br>
                        <a:rPr lang="ru-RU" sz="1400" dirty="0">
                          <a:solidFill>
                            <a:schemeClr val="accent1"/>
                          </a:solidFill>
                          <a:latin typeface="CB_Stem Medium" panose="020B0603020203020204" pitchFamily="34" charset="-52"/>
                          <a:cs typeface="CB_Stem Medium" panose="020B0603020203020204" pitchFamily="34" charset="-52"/>
                        </a:rPr>
                      </a:br>
                      <a:r>
                        <a:rPr lang="ru-RU" sz="1400" dirty="0">
                          <a:solidFill>
                            <a:schemeClr val="tx1"/>
                          </a:solidFill>
                          <a:latin typeface="CB_Stem Medium" panose="020B0603020203020204" pitchFamily="34" charset="-52"/>
                          <a:cs typeface="CB_Stem Medium" panose="020B0603020203020204" pitchFamily="34" charset="-52"/>
                        </a:rPr>
                        <a:t>Новый инструмент</a:t>
                      </a:r>
                    </a:p>
                  </a:txBody>
                  <a:tcPr marL="0" marR="0" marT="72000" marB="72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CB_Stem" panose="020B0503020203020204" pitchFamily="34" charset="-52"/>
                          <a:cs typeface="CB_Stem" panose="020B0503020203020204" pitchFamily="34" charset="-52"/>
                        </a:rPr>
                        <a:t>Банк платит премию за защиту </a:t>
                      </a:r>
                      <a:br>
                        <a:rPr lang="ru-RU" sz="1400" dirty="0">
                          <a:latin typeface="CB_Stem" panose="020B0503020203020204" pitchFamily="34" charset="-52"/>
                          <a:cs typeface="CB_Stem" panose="020B0503020203020204" pitchFamily="34" charset="-52"/>
                        </a:rPr>
                      </a:br>
                      <a:r>
                        <a:rPr lang="ru-RU" sz="1400" dirty="0">
                          <a:latin typeface="CB_Stem" panose="020B0503020203020204" pitchFamily="34" charset="-52"/>
                          <a:cs typeface="CB_Stem" panose="020B0503020203020204" pitchFamily="34" charset="-52"/>
                        </a:rPr>
                        <a:t>по кредиту или облигации. </a:t>
                      </a:r>
                      <a:br>
                        <a:rPr lang="ru-RU" sz="1400" dirty="0">
                          <a:latin typeface="CB_Stem" panose="020B0503020203020204" pitchFamily="34" charset="-52"/>
                          <a:cs typeface="CB_Stem" panose="020B0503020203020204" pitchFamily="34" charset="-52"/>
                        </a:rPr>
                      </a:br>
                      <a:r>
                        <a:rPr lang="ru-RU" sz="1400" dirty="0">
                          <a:latin typeface="CB_Stem" panose="020B0503020203020204" pitchFamily="34" charset="-52"/>
                          <a:cs typeface="CB_Stem" panose="020B0503020203020204" pitchFamily="34" charset="-52"/>
                        </a:rPr>
                        <a:t>При кредитном событии продавец </a:t>
                      </a:r>
                      <a:br>
                        <a:rPr lang="ru-RU" sz="1400" dirty="0">
                          <a:latin typeface="CB_Stem" panose="020B0503020203020204" pitchFamily="34" charset="-52"/>
                          <a:cs typeface="CB_Stem" panose="020B0503020203020204" pitchFamily="34" charset="-52"/>
                        </a:rPr>
                      </a:br>
                      <a:r>
                        <a:rPr lang="ru-RU" sz="1400" dirty="0">
                          <a:latin typeface="CB_Stem" panose="020B0503020203020204" pitchFamily="34" charset="-52"/>
                          <a:cs typeface="CB_Stem" panose="020B0503020203020204" pitchFamily="34" charset="-52"/>
                        </a:rPr>
                        <a:t>защиты компенсирует потери</a:t>
                      </a:r>
                    </a:p>
                  </a:txBody>
                  <a:tcPr marL="0" marR="0" marT="72000" marB="72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spc="-20" baseline="0" dirty="0">
                        <a:solidFill>
                          <a:schemeClr val="tx1"/>
                        </a:solidFill>
                        <a:latin typeface="CB_Stem Medium" panose="020B0603020203020204" pitchFamily="34" charset="-52"/>
                        <a:cs typeface="CB_Stem Medium" panose="020B0603020203020204" pitchFamily="34" charset="-52"/>
                      </a:endParaRPr>
                    </a:p>
                  </a:txBody>
                  <a:tcPr marL="0" marR="0" marT="72000" marB="180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spc="-20" baseline="0" dirty="0">
                        <a:solidFill>
                          <a:schemeClr val="tx1"/>
                        </a:solidFill>
                        <a:latin typeface="CB_Stem Medium" panose="020B0603020203020204" pitchFamily="34" charset="-52"/>
                        <a:cs typeface="CB_Stem Medium" panose="020B0603020203020204" pitchFamily="34" charset="-52"/>
                      </a:endParaRPr>
                    </a:p>
                  </a:txBody>
                  <a:tcPr marL="0" marR="0" marT="72000" marB="21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spc="-20" baseline="0" dirty="0">
                        <a:solidFill>
                          <a:schemeClr val="tx1"/>
                        </a:solidFill>
                        <a:latin typeface="CB_Stem Medium" panose="020B0603020203020204" pitchFamily="34" charset="-52"/>
                        <a:cs typeface="CB_Stem Medium" panose="020B0603020203020204" pitchFamily="34" charset="-52"/>
                      </a:endParaRPr>
                    </a:p>
                  </a:txBody>
                  <a:tcPr marL="0" marR="0" marT="72000" marB="21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accent3"/>
                          </a:solidFill>
                          <a:latin typeface="CB_Stem Medium" panose="020B0603020203020204" pitchFamily="34" charset="-52"/>
                          <a:cs typeface="CB_Stem Medium" panose="020B0603020203020204" pitchFamily="34" charset="-52"/>
                        </a:rPr>
                        <a:t>Секьюритизация</a:t>
                      </a:r>
                      <a:br>
                        <a:rPr lang="ru-RU" sz="1400" dirty="0">
                          <a:solidFill>
                            <a:schemeClr val="accent3"/>
                          </a:solidFill>
                          <a:latin typeface="CB_Stem Medium" panose="020B0603020203020204" pitchFamily="34" charset="-52"/>
                          <a:cs typeface="CB_Stem Medium" panose="020B0603020203020204" pitchFamily="34" charset="-52"/>
                        </a:rPr>
                      </a:br>
                      <a:r>
                        <a:rPr lang="ru-RU" sz="1400" dirty="0">
                          <a:solidFill>
                            <a:schemeClr val="tx1"/>
                          </a:solidFill>
                          <a:latin typeface="CB_Stem Medium" panose="020B0603020203020204" pitchFamily="34" charset="-52"/>
                          <a:cs typeface="CB_Stem Medium" panose="020B0603020203020204" pitchFamily="34" charset="-52"/>
                        </a:rPr>
                        <a:t>Новая модель </a:t>
                      </a:r>
                      <a:br>
                        <a:rPr lang="ru-RU" sz="1400" dirty="0">
                          <a:solidFill>
                            <a:schemeClr val="tx1"/>
                          </a:solidFill>
                          <a:latin typeface="CB_Stem Medium" panose="020B0603020203020204" pitchFamily="34" charset="-52"/>
                          <a:cs typeface="CB_Stem Medium" panose="020B0603020203020204" pitchFamily="34" charset="-52"/>
                        </a:rPr>
                      </a:br>
                      <a:r>
                        <a:rPr lang="ru-RU" sz="1400" dirty="0">
                          <a:solidFill>
                            <a:schemeClr val="tx1"/>
                          </a:solidFill>
                          <a:latin typeface="CB_Stem Medium" panose="020B0603020203020204" pitchFamily="34" charset="-52"/>
                          <a:cs typeface="CB_Stem Medium" panose="020B0603020203020204" pitchFamily="34" charset="-52"/>
                        </a:rPr>
                        <a:t>регулирования</a:t>
                      </a:r>
                    </a:p>
                  </a:txBody>
                  <a:tcPr marL="0" marR="0" marT="72000" marB="72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CB_Stem" panose="020B0503020203020204" pitchFamily="34" charset="-52"/>
                          <a:cs typeface="CB_Stem" panose="020B0503020203020204" pitchFamily="34" charset="-52"/>
                        </a:rPr>
                        <a:t>Портфель кредитов передается </a:t>
                      </a:r>
                      <a:br>
                        <a:rPr lang="ru-RU" sz="1400" dirty="0">
                          <a:latin typeface="CB_Stem" panose="020B0503020203020204" pitchFamily="34" charset="-52"/>
                          <a:cs typeface="CB_Stem" panose="020B0503020203020204" pitchFamily="34" charset="-52"/>
                        </a:rPr>
                      </a:br>
                      <a:r>
                        <a:rPr lang="ru-RU" sz="1400" dirty="0">
                          <a:latin typeface="CB_Stem" panose="020B0503020203020204" pitchFamily="34" charset="-52"/>
                          <a:cs typeface="CB_Stem" panose="020B0503020203020204" pitchFamily="34" charset="-52"/>
                        </a:rPr>
                        <a:t>на СФО и</a:t>
                      </a:r>
                      <a:r>
                        <a:rPr lang="en-US" sz="1400" dirty="0">
                          <a:latin typeface="CB_Stem" panose="020B0503020203020204" pitchFamily="34" charset="-52"/>
                          <a:cs typeface="CB_Stem" panose="020B0503020203020204" pitchFamily="34" charset="-52"/>
                        </a:rPr>
                        <a:t> </a:t>
                      </a:r>
                      <a:r>
                        <a:rPr lang="ru-RU" sz="1400" dirty="0">
                          <a:latin typeface="CB_Stem" panose="020B0503020203020204" pitchFamily="34" charset="-52"/>
                          <a:cs typeface="CB_Stem" panose="020B0503020203020204" pitchFamily="34" charset="-52"/>
                        </a:rPr>
                        <a:t>выступает обеспечением выпускаемых облигаций. Оригинатор удерживает часть «первых потерь» согласно структуре сделки</a:t>
                      </a:r>
                    </a:p>
                  </a:txBody>
                  <a:tcPr marL="0" marR="0" marT="72000" marB="72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spc="-20" dirty="0">
                          <a:solidFill>
                            <a:schemeClr val="accent3"/>
                          </a:solidFill>
                          <a:latin typeface="CB_Stem Medium" panose="020B0603020203020204" pitchFamily="34" charset="-52"/>
                          <a:ea typeface="+mn-ea"/>
                          <a:cs typeface="CB_Stem Medium" panose="020B0603020203020204" pitchFamily="34" charset="-52"/>
                        </a:rPr>
                        <a:t>Умеренный</a:t>
                      </a:r>
                    </a:p>
                  </a:txBody>
                  <a:tcPr marL="0" marR="0" marT="72000" marB="18000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spc="-20" dirty="0">
                        <a:solidFill>
                          <a:schemeClr val="bg1">
                            <a:lumMod val="50000"/>
                          </a:schemeClr>
                        </a:solidFill>
                        <a:latin typeface="CB_Stem Medium" panose="020B0603020203020204" pitchFamily="34" charset="-52"/>
                        <a:cs typeface="CB_Stem Medium" panose="020B0603020203020204" pitchFamily="34" charset="-5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spc="-20" dirty="0">
                        <a:solidFill>
                          <a:schemeClr val="bg1">
                            <a:lumMod val="50000"/>
                          </a:schemeClr>
                        </a:solidFill>
                        <a:latin typeface="CB_Stem Medium" panose="020B0603020203020204" pitchFamily="34" charset="-52"/>
                        <a:cs typeface="CB_Stem Medium" panose="020B0603020203020204" pitchFamily="34" charset="-52"/>
                      </a:endParaRPr>
                    </a:p>
                  </a:txBody>
                  <a:tcPr marL="0" marR="0" marT="72000" marB="21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spc="-20" baseline="0" dirty="0">
                        <a:solidFill>
                          <a:schemeClr val="tx1"/>
                        </a:solidFill>
                        <a:latin typeface="CB_Stem Medium" panose="020B0603020203020204" pitchFamily="34" charset="-52"/>
                        <a:cs typeface="CB_Stem Medium" panose="020B0603020203020204" pitchFamily="34" charset="-52"/>
                      </a:endParaRPr>
                    </a:p>
                  </a:txBody>
                  <a:tcPr marL="0" marR="0" marT="72000" marB="21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4910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8523479" y="2533650"/>
            <a:ext cx="3295650" cy="4019550"/>
          </a:xfrm>
          <a:prstGeom prst="rect">
            <a:avLst/>
          </a:prstGeom>
          <a:solidFill>
            <a:srgbClr val="F2F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504950" y="2533650"/>
            <a:ext cx="3295650" cy="4019550"/>
          </a:xfrm>
          <a:prstGeom prst="rect">
            <a:avLst/>
          </a:prstGeom>
          <a:solidFill>
            <a:srgbClr val="FFF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4" name="Group 1980"/>
          <p:cNvGrpSpPr>
            <a:grpSpLocks noChangeAspect="1"/>
          </p:cNvGrpSpPr>
          <p:nvPr/>
        </p:nvGrpSpPr>
        <p:grpSpPr>
          <a:xfrm rot="1307681">
            <a:off x="4904420" y="1988916"/>
            <a:ext cx="576000" cy="576000"/>
            <a:chOff x="8690826" y="3346150"/>
            <a:chExt cx="360000" cy="360000"/>
          </a:xfrm>
        </p:grpSpPr>
        <p:sp>
          <p:nvSpPr>
            <p:cNvPr id="45" name="Oval 116">
              <a:extLst>
                <a:ext uri="{FF2B5EF4-FFF2-40B4-BE49-F238E27FC236}">
                  <a16:creationId xmlns:a16="http://schemas.microsoft.com/office/drawing/2014/main" id="{786B3BA5-DB2A-AD4F-9744-1BAA5D7B9F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90826" y="3346150"/>
              <a:ext cx="360000" cy="360000"/>
            </a:xfrm>
            <a:prstGeom prst="ellipse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E1133"/>
                </a:solidFill>
                <a:effectLst/>
                <a:uLnTx/>
                <a:uFillTx/>
                <a:latin typeface="CB_Stem" panose="020B0503020203020204" pitchFamily="34" charset="-52"/>
                <a:ea typeface="+mn-ea"/>
                <a:cs typeface="CB_Stem" panose="020B0503020203020204" pitchFamily="34" charset="-52"/>
              </a:endParaRPr>
            </a:p>
          </p:txBody>
        </p:sp>
        <p:sp>
          <p:nvSpPr>
            <p:cNvPr id="46" name="Freeform 117">
              <a:extLst>
                <a:ext uri="{FF2B5EF4-FFF2-40B4-BE49-F238E27FC236}">
                  <a16:creationId xmlns:a16="http://schemas.microsoft.com/office/drawing/2014/main" id="{7E1DCAFA-414D-454D-8F43-90B28E8669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04014" y="3423180"/>
              <a:ext cx="133625" cy="204367"/>
            </a:xfrm>
            <a:custGeom>
              <a:avLst/>
              <a:gdLst>
                <a:gd name="T0" fmla="*/ 229 w 250"/>
                <a:gd name="T1" fmla="*/ 362 h 386"/>
                <a:gd name="T2" fmla="*/ 178 w 250"/>
                <a:gd name="T3" fmla="*/ 193 h 386"/>
                <a:gd name="T4" fmla="*/ 229 w 250"/>
                <a:gd name="T5" fmla="*/ 24 h 386"/>
                <a:gd name="T6" fmla="*/ 250 w 250"/>
                <a:gd name="T7" fmla="*/ 12 h 386"/>
                <a:gd name="T8" fmla="*/ 12 w 250"/>
                <a:gd name="T9" fmla="*/ 0 h 386"/>
                <a:gd name="T10" fmla="*/ 12 w 250"/>
                <a:gd name="T11" fmla="*/ 24 h 386"/>
                <a:gd name="T12" fmla="*/ 29 w 250"/>
                <a:gd name="T13" fmla="*/ 131 h 386"/>
                <a:gd name="T14" fmla="*/ 29 w 250"/>
                <a:gd name="T15" fmla="*/ 256 h 386"/>
                <a:gd name="T16" fmla="*/ 12 w 250"/>
                <a:gd name="T17" fmla="*/ 362 h 386"/>
                <a:gd name="T18" fmla="*/ 12 w 250"/>
                <a:gd name="T19" fmla="*/ 386 h 386"/>
                <a:gd name="T20" fmla="*/ 250 w 250"/>
                <a:gd name="T21" fmla="*/ 374 h 386"/>
                <a:gd name="T22" fmla="*/ 205 w 250"/>
                <a:gd name="T23" fmla="*/ 362 h 386"/>
                <a:gd name="T24" fmla="*/ 52 w 250"/>
                <a:gd name="T25" fmla="*/ 262 h 386"/>
                <a:gd name="T26" fmla="*/ 105 w 250"/>
                <a:gd name="T27" fmla="*/ 193 h 386"/>
                <a:gd name="T28" fmla="*/ 52 w 250"/>
                <a:gd name="T29" fmla="*/ 124 h 386"/>
                <a:gd name="T30" fmla="*/ 205 w 250"/>
                <a:gd name="T31" fmla="*/ 24 h 386"/>
                <a:gd name="T32" fmla="*/ 151 w 250"/>
                <a:gd name="T33" fmla="*/ 183 h 386"/>
                <a:gd name="T34" fmla="*/ 151 w 250"/>
                <a:gd name="T35" fmla="*/ 204 h 386"/>
                <a:gd name="T36" fmla="*/ 205 w 250"/>
                <a:gd name="T37" fmla="*/ 362 h 386"/>
                <a:gd name="T38" fmla="*/ 137 w 250"/>
                <a:gd name="T39" fmla="*/ 174 h 386"/>
                <a:gd name="T40" fmla="*/ 189 w 250"/>
                <a:gd name="T41" fmla="*/ 118 h 386"/>
                <a:gd name="T42" fmla="*/ 177 w 250"/>
                <a:gd name="T43" fmla="*/ 103 h 386"/>
                <a:gd name="T44" fmla="*/ 64 w 250"/>
                <a:gd name="T45" fmla="*/ 107 h 386"/>
                <a:gd name="T46" fmla="*/ 84 w 250"/>
                <a:gd name="T47" fmla="*/ 153 h 386"/>
                <a:gd name="T48" fmla="*/ 113 w 250"/>
                <a:gd name="T49" fmla="*/ 254 h 386"/>
                <a:gd name="T50" fmla="*/ 57 w 250"/>
                <a:gd name="T51" fmla="*/ 346 h 386"/>
                <a:gd name="T52" fmla="*/ 184 w 250"/>
                <a:gd name="T53" fmla="*/ 351 h 386"/>
                <a:gd name="T54" fmla="*/ 195 w 250"/>
                <a:gd name="T55" fmla="*/ 334 h 386"/>
                <a:gd name="T56" fmla="*/ 101 w 250"/>
                <a:gd name="T57" fmla="*/ 137 h 386"/>
                <a:gd name="T58" fmla="*/ 158 w 250"/>
                <a:gd name="T59" fmla="*/ 127 h 386"/>
                <a:gd name="T60" fmla="*/ 125 w 250"/>
                <a:gd name="T61" fmla="*/ 152 h 386"/>
                <a:gd name="T62" fmla="*/ 83 w 250"/>
                <a:gd name="T63" fmla="*/ 327 h 386"/>
                <a:gd name="T64" fmla="*/ 165 w 250"/>
                <a:gd name="T65" fmla="*/ 327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0" h="386">
                  <a:moveTo>
                    <a:pt x="238" y="362"/>
                  </a:moveTo>
                  <a:cubicBezTo>
                    <a:pt x="229" y="362"/>
                    <a:pt x="229" y="362"/>
                    <a:pt x="229" y="362"/>
                  </a:cubicBezTo>
                  <a:cubicBezTo>
                    <a:pt x="229" y="338"/>
                    <a:pt x="229" y="283"/>
                    <a:pt x="222" y="256"/>
                  </a:cubicBezTo>
                  <a:cubicBezTo>
                    <a:pt x="213" y="226"/>
                    <a:pt x="192" y="205"/>
                    <a:pt x="178" y="193"/>
                  </a:cubicBezTo>
                  <a:cubicBezTo>
                    <a:pt x="192" y="182"/>
                    <a:pt x="213" y="161"/>
                    <a:pt x="222" y="131"/>
                  </a:cubicBezTo>
                  <a:cubicBezTo>
                    <a:pt x="229" y="103"/>
                    <a:pt x="229" y="49"/>
                    <a:pt x="229" y="24"/>
                  </a:cubicBezTo>
                  <a:cubicBezTo>
                    <a:pt x="238" y="24"/>
                    <a:pt x="238" y="24"/>
                    <a:pt x="238" y="24"/>
                  </a:cubicBezTo>
                  <a:cubicBezTo>
                    <a:pt x="245" y="24"/>
                    <a:pt x="250" y="19"/>
                    <a:pt x="250" y="12"/>
                  </a:cubicBezTo>
                  <a:cubicBezTo>
                    <a:pt x="250" y="6"/>
                    <a:pt x="245" y="0"/>
                    <a:pt x="238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49"/>
                    <a:pt x="21" y="103"/>
                    <a:pt x="29" y="131"/>
                  </a:cubicBezTo>
                  <a:cubicBezTo>
                    <a:pt x="37" y="161"/>
                    <a:pt x="58" y="182"/>
                    <a:pt x="73" y="193"/>
                  </a:cubicBezTo>
                  <a:cubicBezTo>
                    <a:pt x="58" y="205"/>
                    <a:pt x="37" y="226"/>
                    <a:pt x="29" y="256"/>
                  </a:cubicBezTo>
                  <a:cubicBezTo>
                    <a:pt x="21" y="283"/>
                    <a:pt x="21" y="338"/>
                    <a:pt x="21" y="362"/>
                  </a:cubicBezTo>
                  <a:cubicBezTo>
                    <a:pt x="12" y="362"/>
                    <a:pt x="12" y="362"/>
                    <a:pt x="12" y="362"/>
                  </a:cubicBezTo>
                  <a:cubicBezTo>
                    <a:pt x="5" y="362"/>
                    <a:pt x="0" y="368"/>
                    <a:pt x="0" y="374"/>
                  </a:cubicBezTo>
                  <a:cubicBezTo>
                    <a:pt x="0" y="381"/>
                    <a:pt x="5" y="386"/>
                    <a:pt x="12" y="386"/>
                  </a:cubicBezTo>
                  <a:cubicBezTo>
                    <a:pt x="238" y="386"/>
                    <a:pt x="238" y="386"/>
                    <a:pt x="238" y="386"/>
                  </a:cubicBezTo>
                  <a:cubicBezTo>
                    <a:pt x="245" y="386"/>
                    <a:pt x="250" y="381"/>
                    <a:pt x="250" y="374"/>
                  </a:cubicBezTo>
                  <a:cubicBezTo>
                    <a:pt x="250" y="368"/>
                    <a:pt x="245" y="362"/>
                    <a:pt x="238" y="362"/>
                  </a:cubicBezTo>
                  <a:close/>
                  <a:moveTo>
                    <a:pt x="205" y="362"/>
                  </a:moveTo>
                  <a:cubicBezTo>
                    <a:pt x="45" y="362"/>
                    <a:pt x="45" y="362"/>
                    <a:pt x="45" y="362"/>
                  </a:cubicBezTo>
                  <a:cubicBezTo>
                    <a:pt x="45" y="339"/>
                    <a:pt x="45" y="287"/>
                    <a:pt x="52" y="262"/>
                  </a:cubicBezTo>
                  <a:cubicBezTo>
                    <a:pt x="62" y="226"/>
                    <a:pt x="99" y="204"/>
                    <a:pt x="99" y="204"/>
                  </a:cubicBezTo>
                  <a:cubicBezTo>
                    <a:pt x="103" y="202"/>
                    <a:pt x="105" y="198"/>
                    <a:pt x="105" y="193"/>
                  </a:cubicBezTo>
                  <a:cubicBezTo>
                    <a:pt x="105" y="189"/>
                    <a:pt x="103" y="185"/>
                    <a:pt x="99" y="183"/>
                  </a:cubicBezTo>
                  <a:cubicBezTo>
                    <a:pt x="99" y="183"/>
                    <a:pt x="62" y="162"/>
                    <a:pt x="52" y="124"/>
                  </a:cubicBezTo>
                  <a:cubicBezTo>
                    <a:pt x="45" y="100"/>
                    <a:pt x="45" y="48"/>
                    <a:pt x="45" y="24"/>
                  </a:cubicBezTo>
                  <a:cubicBezTo>
                    <a:pt x="205" y="24"/>
                    <a:pt x="205" y="24"/>
                    <a:pt x="205" y="24"/>
                  </a:cubicBezTo>
                  <a:cubicBezTo>
                    <a:pt x="205" y="48"/>
                    <a:pt x="205" y="100"/>
                    <a:pt x="199" y="124"/>
                  </a:cubicBezTo>
                  <a:cubicBezTo>
                    <a:pt x="188" y="161"/>
                    <a:pt x="151" y="183"/>
                    <a:pt x="151" y="183"/>
                  </a:cubicBezTo>
                  <a:cubicBezTo>
                    <a:pt x="147" y="185"/>
                    <a:pt x="145" y="189"/>
                    <a:pt x="145" y="193"/>
                  </a:cubicBezTo>
                  <a:cubicBezTo>
                    <a:pt x="145" y="198"/>
                    <a:pt x="147" y="202"/>
                    <a:pt x="151" y="204"/>
                  </a:cubicBezTo>
                  <a:cubicBezTo>
                    <a:pt x="151" y="204"/>
                    <a:pt x="188" y="225"/>
                    <a:pt x="199" y="262"/>
                  </a:cubicBezTo>
                  <a:cubicBezTo>
                    <a:pt x="205" y="287"/>
                    <a:pt x="205" y="339"/>
                    <a:pt x="205" y="362"/>
                  </a:cubicBezTo>
                  <a:close/>
                  <a:moveTo>
                    <a:pt x="137" y="255"/>
                  </a:moveTo>
                  <a:cubicBezTo>
                    <a:pt x="137" y="174"/>
                    <a:pt x="137" y="174"/>
                    <a:pt x="137" y="174"/>
                  </a:cubicBezTo>
                  <a:cubicBezTo>
                    <a:pt x="144" y="171"/>
                    <a:pt x="154" y="166"/>
                    <a:pt x="167" y="153"/>
                  </a:cubicBezTo>
                  <a:cubicBezTo>
                    <a:pt x="184" y="135"/>
                    <a:pt x="188" y="119"/>
                    <a:pt x="189" y="118"/>
                  </a:cubicBezTo>
                  <a:cubicBezTo>
                    <a:pt x="189" y="114"/>
                    <a:pt x="188" y="110"/>
                    <a:pt x="186" y="107"/>
                  </a:cubicBezTo>
                  <a:cubicBezTo>
                    <a:pt x="184" y="105"/>
                    <a:pt x="180" y="103"/>
                    <a:pt x="177" y="103"/>
                  </a:cubicBezTo>
                  <a:cubicBezTo>
                    <a:pt x="73" y="103"/>
                    <a:pt x="73" y="103"/>
                    <a:pt x="73" y="103"/>
                  </a:cubicBezTo>
                  <a:cubicBezTo>
                    <a:pt x="70" y="103"/>
                    <a:pt x="66" y="105"/>
                    <a:pt x="64" y="107"/>
                  </a:cubicBezTo>
                  <a:cubicBezTo>
                    <a:pt x="62" y="110"/>
                    <a:pt x="61" y="114"/>
                    <a:pt x="62" y="118"/>
                  </a:cubicBezTo>
                  <a:cubicBezTo>
                    <a:pt x="62" y="119"/>
                    <a:pt x="66" y="135"/>
                    <a:pt x="84" y="153"/>
                  </a:cubicBezTo>
                  <a:cubicBezTo>
                    <a:pt x="96" y="166"/>
                    <a:pt x="106" y="171"/>
                    <a:pt x="113" y="174"/>
                  </a:cubicBezTo>
                  <a:cubicBezTo>
                    <a:pt x="113" y="254"/>
                    <a:pt x="113" y="254"/>
                    <a:pt x="113" y="254"/>
                  </a:cubicBezTo>
                  <a:cubicBezTo>
                    <a:pt x="75" y="266"/>
                    <a:pt x="57" y="328"/>
                    <a:pt x="55" y="336"/>
                  </a:cubicBezTo>
                  <a:cubicBezTo>
                    <a:pt x="54" y="339"/>
                    <a:pt x="55" y="343"/>
                    <a:pt x="57" y="346"/>
                  </a:cubicBezTo>
                  <a:cubicBezTo>
                    <a:pt x="59" y="349"/>
                    <a:pt x="63" y="351"/>
                    <a:pt x="67" y="351"/>
                  </a:cubicBezTo>
                  <a:cubicBezTo>
                    <a:pt x="184" y="351"/>
                    <a:pt x="184" y="351"/>
                    <a:pt x="184" y="351"/>
                  </a:cubicBezTo>
                  <a:cubicBezTo>
                    <a:pt x="188" y="351"/>
                    <a:pt x="192" y="349"/>
                    <a:pt x="194" y="345"/>
                  </a:cubicBezTo>
                  <a:cubicBezTo>
                    <a:pt x="196" y="342"/>
                    <a:pt x="196" y="338"/>
                    <a:pt x="195" y="334"/>
                  </a:cubicBezTo>
                  <a:cubicBezTo>
                    <a:pt x="187" y="317"/>
                    <a:pt x="164" y="268"/>
                    <a:pt x="137" y="255"/>
                  </a:cubicBezTo>
                  <a:close/>
                  <a:moveTo>
                    <a:pt x="101" y="137"/>
                  </a:moveTo>
                  <a:cubicBezTo>
                    <a:pt x="97" y="133"/>
                    <a:pt x="95" y="130"/>
                    <a:pt x="93" y="127"/>
                  </a:cubicBezTo>
                  <a:cubicBezTo>
                    <a:pt x="158" y="127"/>
                    <a:pt x="158" y="127"/>
                    <a:pt x="158" y="127"/>
                  </a:cubicBezTo>
                  <a:cubicBezTo>
                    <a:pt x="155" y="130"/>
                    <a:pt x="153" y="133"/>
                    <a:pt x="149" y="137"/>
                  </a:cubicBezTo>
                  <a:cubicBezTo>
                    <a:pt x="144" y="142"/>
                    <a:pt x="133" y="152"/>
                    <a:pt x="125" y="152"/>
                  </a:cubicBezTo>
                  <a:cubicBezTo>
                    <a:pt x="117" y="152"/>
                    <a:pt x="106" y="142"/>
                    <a:pt x="101" y="137"/>
                  </a:cubicBezTo>
                  <a:close/>
                  <a:moveTo>
                    <a:pt x="83" y="327"/>
                  </a:moveTo>
                  <a:cubicBezTo>
                    <a:pt x="92" y="305"/>
                    <a:pt x="108" y="276"/>
                    <a:pt x="125" y="276"/>
                  </a:cubicBezTo>
                  <a:cubicBezTo>
                    <a:pt x="133" y="276"/>
                    <a:pt x="150" y="299"/>
                    <a:pt x="165" y="327"/>
                  </a:cubicBezTo>
                  <a:lnTo>
                    <a:pt x="83" y="327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E1133"/>
                </a:solidFill>
                <a:effectLst/>
                <a:uLnTx/>
                <a:uFillTx/>
                <a:latin typeface="CB_Stem" panose="020B0503020203020204" pitchFamily="34" charset="-52"/>
                <a:ea typeface="+mn-ea"/>
                <a:cs typeface="CB_Stem" panose="020B0503020203020204" pitchFamily="34" charset="-52"/>
              </a:endParaRPr>
            </a:p>
          </p:txBody>
        </p:sp>
      </p:grpSp>
      <p:grpSp>
        <p:nvGrpSpPr>
          <p:cNvPr id="41" name="Group 708"/>
          <p:cNvGrpSpPr>
            <a:grpSpLocks noChangeAspect="1"/>
          </p:cNvGrpSpPr>
          <p:nvPr/>
        </p:nvGrpSpPr>
        <p:grpSpPr>
          <a:xfrm>
            <a:off x="8387515" y="1967654"/>
            <a:ext cx="573661" cy="576000"/>
            <a:chOff x="2593463" y="4284563"/>
            <a:chExt cx="358537" cy="360000"/>
          </a:xfrm>
        </p:grpSpPr>
        <p:sp>
          <p:nvSpPr>
            <p:cNvPr id="42" name="Oval 109"/>
            <p:cNvSpPr>
              <a:spLocks noChangeArrowheads="1"/>
            </p:cNvSpPr>
            <p:nvPr/>
          </p:nvSpPr>
          <p:spPr bwMode="auto">
            <a:xfrm>
              <a:off x="2593463" y="4284563"/>
              <a:ext cx="358537" cy="360000"/>
            </a:xfrm>
            <a:prstGeom prst="ellipse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E1133"/>
                </a:solidFill>
                <a:effectLst/>
                <a:uLnTx/>
                <a:uFillTx/>
                <a:latin typeface="CB_Stem" panose="020B0503020203020204" pitchFamily="34" charset="-52"/>
                <a:ea typeface="+mn-ea"/>
                <a:cs typeface="CB_Stem" panose="020B0503020203020204" pitchFamily="34" charset="-52"/>
              </a:endParaRPr>
            </a:p>
          </p:txBody>
        </p:sp>
        <p:sp>
          <p:nvSpPr>
            <p:cNvPr id="43" name="Freeform 110"/>
            <p:cNvSpPr>
              <a:spLocks noEditPoints="1"/>
            </p:cNvSpPr>
            <p:nvPr/>
          </p:nvSpPr>
          <p:spPr bwMode="auto">
            <a:xfrm>
              <a:off x="2672487" y="4332124"/>
              <a:ext cx="201951" cy="270000"/>
            </a:xfrm>
            <a:custGeom>
              <a:avLst/>
              <a:gdLst>
                <a:gd name="T0" fmla="*/ 30 w 167"/>
                <a:gd name="T1" fmla="*/ 100 h 222"/>
                <a:gd name="T2" fmla="*/ 52 w 167"/>
                <a:gd name="T3" fmla="*/ 157 h 222"/>
                <a:gd name="T4" fmla="*/ 56 w 167"/>
                <a:gd name="T5" fmla="*/ 192 h 222"/>
                <a:gd name="T6" fmla="*/ 56 w 167"/>
                <a:gd name="T7" fmla="*/ 192 h 222"/>
                <a:gd name="T8" fmla="*/ 61 w 167"/>
                <a:gd name="T9" fmla="*/ 218 h 222"/>
                <a:gd name="T10" fmla="*/ 101 w 167"/>
                <a:gd name="T11" fmla="*/ 222 h 222"/>
                <a:gd name="T12" fmla="*/ 111 w 167"/>
                <a:gd name="T13" fmla="*/ 193 h 222"/>
                <a:gd name="T14" fmla="*/ 111 w 167"/>
                <a:gd name="T15" fmla="*/ 192 h 222"/>
                <a:gd name="T16" fmla="*/ 111 w 167"/>
                <a:gd name="T17" fmla="*/ 191 h 222"/>
                <a:gd name="T18" fmla="*/ 122 w 167"/>
                <a:gd name="T19" fmla="*/ 143 h 222"/>
                <a:gd name="T20" fmla="*/ 83 w 167"/>
                <a:gd name="T21" fmla="*/ 46 h 222"/>
                <a:gd name="T22" fmla="*/ 70 w 167"/>
                <a:gd name="T23" fmla="*/ 212 h 222"/>
                <a:gd name="T24" fmla="*/ 99 w 167"/>
                <a:gd name="T25" fmla="*/ 197 h 222"/>
                <a:gd name="T26" fmla="*/ 113 w 167"/>
                <a:gd name="T27" fmla="*/ 137 h 222"/>
                <a:gd name="T28" fmla="*/ 100 w 167"/>
                <a:gd name="T29" fmla="*/ 186 h 222"/>
                <a:gd name="T30" fmla="*/ 61 w 167"/>
                <a:gd name="T31" fmla="*/ 153 h 222"/>
                <a:gd name="T32" fmla="*/ 40 w 167"/>
                <a:gd name="T33" fmla="*/ 100 h 222"/>
                <a:gd name="T34" fmla="*/ 126 w 167"/>
                <a:gd name="T35" fmla="*/ 100 h 222"/>
                <a:gd name="T36" fmla="*/ 83 w 167"/>
                <a:gd name="T37" fmla="*/ 30 h 222"/>
                <a:gd name="T38" fmla="*/ 89 w 167"/>
                <a:gd name="T39" fmla="*/ 5 h 222"/>
                <a:gd name="T40" fmla="*/ 78 w 167"/>
                <a:gd name="T41" fmla="*/ 5 h 222"/>
                <a:gd name="T42" fmla="*/ 83 w 167"/>
                <a:gd name="T43" fmla="*/ 30 h 222"/>
                <a:gd name="T44" fmla="*/ 117 w 167"/>
                <a:gd name="T45" fmla="*/ 37 h 222"/>
                <a:gd name="T46" fmla="*/ 131 w 167"/>
                <a:gd name="T47" fmla="*/ 17 h 222"/>
                <a:gd name="T48" fmla="*/ 122 w 167"/>
                <a:gd name="T49" fmla="*/ 12 h 222"/>
                <a:gd name="T50" fmla="*/ 114 w 167"/>
                <a:gd name="T51" fmla="*/ 36 h 222"/>
                <a:gd name="T52" fmla="*/ 158 w 167"/>
                <a:gd name="T53" fmla="*/ 40 h 222"/>
                <a:gd name="T54" fmla="*/ 139 w 167"/>
                <a:gd name="T55" fmla="*/ 57 h 222"/>
                <a:gd name="T56" fmla="*/ 146 w 167"/>
                <a:gd name="T57" fmla="*/ 59 h 222"/>
                <a:gd name="T58" fmla="*/ 165 w 167"/>
                <a:gd name="T59" fmla="*/ 42 h 222"/>
                <a:gd name="T60" fmla="*/ 50 w 167"/>
                <a:gd name="T61" fmla="*/ 37 h 222"/>
                <a:gd name="T62" fmla="*/ 54 w 167"/>
                <a:gd name="T63" fmla="*/ 29 h 222"/>
                <a:gd name="T64" fmla="*/ 37 w 167"/>
                <a:gd name="T65" fmla="*/ 10 h 222"/>
                <a:gd name="T66" fmla="*/ 45 w 167"/>
                <a:gd name="T67" fmla="*/ 34 h 222"/>
                <a:gd name="T68" fmla="*/ 9 w 167"/>
                <a:gd name="T69" fmla="*/ 40 h 222"/>
                <a:gd name="T70" fmla="*/ 4 w 167"/>
                <a:gd name="T71" fmla="*/ 49 h 222"/>
                <a:gd name="T72" fmla="*/ 23 w 167"/>
                <a:gd name="T73" fmla="*/ 60 h 222"/>
                <a:gd name="T74" fmla="*/ 26 w 167"/>
                <a:gd name="T75" fmla="*/ 5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7" h="222">
                  <a:moveTo>
                    <a:pt x="83" y="46"/>
                  </a:moveTo>
                  <a:cubicBezTo>
                    <a:pt x="54" y="46"/>
                    <a:pt x="30" y="70"/>
                    <a:pt x="30" y="100"/>
                  </a:cubicBezTo>
                  <a:cubicBezTo>
                    <a:pt x="30" y="117"/>
                    <a:pt x="38" y="130"/>
                    <a:pt x="44" y="143"/>
                  </a:cubicBezTo>
                  <a:cubicBezTo>
                    <a:pt x="47" y="148"/>
                    <a:pt x="50" y="152"/>
                    <a:pt x="52" y="157"/>
                  </a:cubicBezTo>
                  <a:cubicBezTo>
                    <a:pt x="56" y="168"/>
                    <a:pt x="56" y="191"/>
                    <a:pt x="56" y="191"/>
                  </a:cubicBezTo>
                  <a:cubicBezTo>
                    <a:pt x="56" y="191"/>
                    <a:pt x="56" y="192"/>
                    <a:pt x="56" y="192"/>
                  </a:cubicBezTo>
                  <a:cubicBezTo>
                    <a:pt x="56" y="192"/>
                    <a:pt x="56" y="192"/>
                    <a:pt x="56" y="192"/>
                  </a:cubicBezTo>
                  <a:cubicBezTo>
                    <a:pt x="56" y="192"/>
                    <a:pt x="56" y="192"/>
                    <a:pt x="56" y="192"/>
                  </a:cubicBezTo>
                  <a:cubicBezTo>
                    <a:pt x="56" y="192"/>
                    <a:pt x="56" y="192"/>
                    <a:pt x="56" y="193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1" y="220"/>
                    <a:pt x="64" y="222"/>
                    <a:pt x="66" y="222"/>
                  </a:cubicBezTo>
                  <a:cubicBezTo>
                    <a:pt x="101" y="222"/>
                    <a:pt x="101" y="222"/>
                    <a:pt x="101" y="222"/>
                  </a:cubicBezTo>
                  <a:cubicBezTo>
                    <a:pt x="103" y="222"/>
                    <a:pt x="105" y="220"/>
                    <a:pt x="106" y="218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11" y="192"/>
                    <a:pt x="111" y="191"/>
                    <a:pt x="111" y="191"/>
                  </a:cubicBezTo>
                  <a:cubicBezTo>
                    <a:pt x="111" y="191"/>
                    <a:pt x="110" y="168"/>
                    <a:pt x="115" y="157"/>
                  </a:cubicBezTo>
                  <a:cubicBezTo>
                    <a:pt x="117" y="152"/>
                    <a:pt x="119" y="148"/>
                    <a:pt x="122" y="143"/>
                  </a:cubicBezTo>
                  <a:cubicBezTo>
                    <a:pt x="129" y="130"/>
                    <a:pt x="137" y="117"/>
                    <a:pt x="137" y="100"/>
                  </a:cubicBezTo>
                  <a:cubicBezTo>
                    <a:pt x="137" y="70"/>
                    <a:pt x="113" y="46"/>
                    <a:pt x="83" y="46"/>
                  </a:cubicBezTo>
                  <a:close/>
                  <a:moveTo>
                    <a:pt x="96" y="212"/>
                  </a:moveTo>
                  <a:cubicBezTo>
                    <a:pt x="70" y="212"/>
                    <a:pt x="70" y="212"/>
                    <a:pt x="70" y="212"/>
                  </a:cubicBezTo>
                  <a:cubicBezTo>
                    <a:pt x="67" y="197"/>
                    <a:pt x="67" y="197"/>
                    <a:pt x="67" y="197"/>
                  </a:cubicBezTo>
                  <a:cubicBezTo>
                    <a:pt x="99" y="197"/>
                    <a:pt x="99" y="197"/>
                    <a:pt x="99" y="197"/>
                  </a:cubicBezTo>
                  <a:lnTo>
                    <a:pt x="96" y="212"/>
                  </a:lnTo>
                  <a:close/>
                  <a:moveTo>
                    <a:pt x="113" y="137"/>
                  </a:moveTo>
                  <a:cubicBezTo>
                    <a:pt x="110" y="143"/>
                    <a:pt x="107" y="148"/>
                    <a:pt x="105" y="153"/>
                  </a:cubicBezTo>
                  <a:cubicBezTo>
                    <a:pt x="101" y="163"/>
                    <a:pt x="101" y="178"/>
                    <a:pt x="100" y="186"/>
                  </a:cubicBezTo>
                  <a:cubicBezTo>
                    <a:pt x="66" y="186"/>
                    <a:pt x="66" y="186"/>
                    <a:pt x="66" y="186"/>
                  </a:cubicBezTo>
                  <a:cubicBezTo>
                    <a:pt x="66" y="178"/>
                    <a:pt x="65" y="163"/>
                    <a:pt x="61" y="153"/>
                  </a:cubicBezTo>
                  <a:cubicBezTo>
                    <a:pt x="59" y="148"/>
                    <a:pt x="57" y="143"/>
                    <a:pt x="54" y="137"/>
                  </a:cubicBezTo>
                  <a:cubicBezTo>
                    <a:pt x="47" y="126"/>
                    <a:pt x="40" y="114"/>
                    <a:pt x="40" y="100"/>
                  </a:cubicBezTo>
                  <a:cubicBezTo>
                    <a:pt x="40" y="76"/>
                    <a:pt x="60" y="57"/>
                    <a:pt x="83" y="57"/>
                  </a:cubicBezTo>
                  <a:cubicBezTo>
                    <a:pt x="107" y="57"/>
                    <a:pt x="126" y="76"/>
                    <a:pt x="126" y="100"/>
                  </a:cubicBezTo>
                  <a:cubicBezTo>
                    <a:pt x="126" y="114"/>
                    <a:pt x="120" y="126"/>
                    <a:pt x="113" y="137"/>
                  </a:cubicBezTo>
                  <a:close/>
                  <a:moveTo>
                    <a:pt x="83" y="30"/>
                  </a:moveTo>
                  <a:cubicBezTo>
                    <a:pt x="86" y="30"/>
                    <a:pt x="89" y="27"/>
                    <a:pt x="89" y="25"/>
                  </a:cubicBezTo>
                  <a:cubicBezTo>
                    <a:pt x="89" y="5"/>
                    <a:pt x="89" y="5"/>
                    <a:pt x="89" y="5"/>
                  </a:cubicBezTo>
                  <a:cubicBezTo>
                    <a:pt x="89" y="2"/>
                    <a:pt x="86" y="0"/>
                    <a:pt x="83" y="0"/>
                  </a:cubicBezTo>
                  <a:cubicBezTo>
                    <a:pt x="80" y="0"/>
                    <a:pt x="78" y="2"/>
                    <a:pt x="78" y="5"/>
                  </a:cubicBezTo>
                  <a:cubicBezTo>
                    <a:pt x="78" y="25"/>
                    <a:pt x="78" y="25"/>
                    <a:pt x="78" y="25"/>
                  </a:cubicBezTo>
                  <a:cubicBezTo>
                    <a:pt x="78" y="27"/>
                    <a:pt x="80" y="30"/>
                    <a:pt x="83" y="30"/>
                  </a:cubicBezTo>
                  <a:close/>
                  <a:moveTo>
                    <a:pt x="114" y="36"/>
                  </a:moveTo>
                  <a:cubicBezTo>
                    <a:pt x="115" y="37"/>
                    <a:pt x="116" y="37"/>
                    <a:pt x="117" y="37"/>
                  </a:cubicBezTo>
                  <a:cubicBezTo>
                    <a:pt x="119" y="37"/>
                    <a:pt x="120" y="36"/>
                    <a:pt x="121" y="34"/>
                  </a:cubicBezTo>
                  <a:cubicBezTo>
                    <a:pt x="131" y="17"/>
                    <a:pt x="131" y="17"/>
                    <a:pt x="131" y="17"/>
                  </a:cubicBezTo>
                  <a:cubicBezTo>
                    <a:pt x="133" y="15"/>
                    <a:pt x="132" y="12"/>
                    <a:pt x="129" y="10"/>
                  </a:cubicBezTo>
                  <a:cubicBezTo>
                    <a:pt x="127" y="9"/>
                    <a:pt x="124" y="10"/>
                    <a:pt x="122" y="12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1" y="32"/>
                    <a:pt x="112" y="35"/>
                    <a:pt x="114" y="36"/>
                  </a:cubicBezTo>
                  <a:close/>
                  <a:moveTo>
                    <a:pt x="165" y="42"/>
                  </a:moveTo>
                  <a:cubicBezTo>
                    <a:pt x="164" y="40"/>
                    <a:pt x="160" y="39"/>
                    <a:pt x="158" y="40"/>
                  </a:cubicBezTo>
                  <a:cubicBezTo>
                    <a:pt x="141" y="50"/>
                    <a:pt x="141" y="50"/>
                    <a:pt x="141" y="50"/>
                  </a:cubicBezTo>
                  <a:cubicBezTo>
                    <a:pt x="138" y="51"/>
                    <a:pt x="138" y="55"/>
                    <a:pt x="139" y="57"/>
                  </a:cubicBezTo>
                  <a:cubicBezTo>
                    <a:pt x="140" y="59"/>
                    <a:pt x="142" y="60"/>
                    <a:pt x="144" y="60"/>
                  </a:cubicBezTo>
                  <a:cubicBezTo>
                    <a:pt x="144" y="60"/>
                    <a:pt x="145" y="59"/>
                    <a:pt x="146" y="59"/>
                  </a:cubicBezTo>
                  <a:cubicBezTo>
                    <a:pt x="163" y="49"/>
                    <a:pt x="163" y="49"/>
                    <a:pt x="163" y="49"/>
                  </a:cubicBezTo>
                  <a:cubicBezTo>
                    <a:pt x="166" y="48"/>
                    <a:pt x="167" y="44"/>
                    <a:pt x="165" y="42"/>
                  </a:cubicBezTo>
                  <a:close/>
                  <a:moveTo>
                    <a:pt x="45" y="34"/>
                  </a:moveTo>
                  <a:cubicBezTo>
                    <a:pt x="46" y="36"/>
                    <a:pt x="48" y="37"/>
                    <a:pt x="50" y="37"/>
                  </a:cubicBezTo>
                  <a:cubicBezTo>
                    <a:pt x="51" y="37"/>
                    <a:pt x="52" y="37"/>
                    <a:pt x="52" y="36"/>
                  </a:cubicBezTo>
                  <a:cubicBezTo>
                    <a:pt x="55" y="35"/>
                    <a:pt x="56" y="32"/>
                    <a:pt x="54" y="29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3" y="10"/>
                    <a:pt x="40" y="9"/>
                    <a:pt x="37" y="10"/>
                  </a:cubicBezTo>
                  <a:cubicBezTo>
                    <a:pt x="35" y="12"/>
                    <a:pt x="34" y="15"/>
                    <a:pt x="35" y="17"/>
                  </a:cubicBezTo>
                  <a:lnTo>
                    <a:pt x="45" y="34"/>
                  </a:lnTo>
                  <a:close/>
                  <a:moveTo>
                    <a:pt x="26" y="50"/>
                  </a:moveTo>
                  <a:cubicBezTo>
                    <a:pt x="9" y="40"/>
                    <a:pt x="9" y="40"/>
                    <a:pt x="9" y="40"/>
                  </a:cubicBezTo>
                  <a:cubicBezTo>
                    <a:pt x="6" y="39"/>
                    <a:pt x="3" y="40"/>
                    <a:pt x="2" y="42"/>
                  </a:cubicBezTo>
                  <a:cubicBezTo>
                    <a:pt x="0" y="44"/>
                    <a:pt x="1" y="48"/>
                    <a:pt x="4" y="4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1" y="59"/>
                    <a:pt x="22" y="60"/>
                    <a:pt x="23" y="60"/>
                  </a:cubicBezTo>
                  <a:cubicBezTo>
                    <a:pt x="25" y="60"/>
                    <a:pt x="27" y="59"/>
                    <a:pt x="28" y="57"/>
                  </a:cubicBezTo>
                  <a:cubicBezTo>
                    <a:pt x="29" y="55"/>
                    <a:pt x="28" y="51"/>
                    <a:pt x="26" y="5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B_Stem" panose="020B0503020203020204" pitchFamily="34" charset="-52"/>
                <a:ea typeface="+mn-ea"/>
                <a:cs typeface="CB_Stem" panose="020B0503020203020204" pitchFamily="34" charset="-52"/>
              </a:endParaRPr>
            </a:p>
          </p:txBody>
        </p:sp>
      </p:grpSp>
      <p:graphicFrame>
        <p:nvGraphicFramePr>
          <p:cNvPr id="15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7063648"/>
              </p:ext>
            </p:extLst>
          </p:nvPr>
        </p:nvGraphicFramePr>
        <p:xfrm>
          <a:off x="432000" y="2483497"/>
          <a:ext cx="11376000" cy="40648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1484192877"/>
                    </a:ext>
                  </a:extLst>
                </a:gridCol>
                <a:gridCol w="3240000">
                  <a:extLst>
                    <a:ext uri="{9D8B030D-6E8A-4147-A177-3AD203B41FA5}">
                      <a16:colId xmlns:a16="http://schemas.microsoft.com/office/drawing/2014/main" val="12877007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950717220"/>
                    </a:ext>
                  </a:extLst>
                </a:gridCol>
                <a:gridCol w="3240000">
                  <a:extLst>
                    <a:ext uri="{9D8B030D-6E8A-4147-A177-3AD203B41FA5}">
                      <a16:colId xmlns:a16="http://schemas.microsoft.com/office/drawing/2014/main" val="472718242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563944421"/>
                    </a:ext>
                  </a:extLst>
                </a:gridCol>
                <a:gridCol w="3240000">
                  <a:extLst>
                    <a:ext uri="{9D8B030D-6E8A-4147-A177-3AD203B41FA5}">
                      <a16:colId xmlns:a16="http://schemas.microsoft.com/office/drawing/2014/main" val="1773679429"/>
                    </a:ext>
                  </a:extLst>
                </a:gridCol>
              </a:tblGrid>
              <a:tr h="684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dirty="0">
                          <a:latin typeface="CB_Stem Medium" panose="020B0603020203020204" pitchFamily="34" charset="-52"/>
                          <a:cs typeface="CB_Stem Medium" panose="020B0603020203020204" pitchFamily="34" charset="-52"/>
                        </a:rPr>
                        <a:t>  </a:t>
                      </a:r>
                    </a:p>
                  </a:txBody>
                  <a:tcPr marL="0" marR="108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B_Stem Medium" panose="020B0603020203020204" pitchFamily="34" charset="-52"/>
                          <a:cs typeface="CB_Stem Medium" panose="020B0603020203020204" pitchFamily="34" charset="-52"/>
                        </a:rPr>
                        <a:t>Как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B_Stem Medium" panose="020B0603020203020204" pitchFamily="34" charset="-52"/>
                          <a:cs typeface="CB_Stem Medium" panose="020B0603020203020204" pitchFamily="34" charset="-52"/>
                        </a:rPr>
                        <a:t>сейчас</a:t>
                      </a:r>
                    </a:p>
                  </a:txBody>
                  <a:tcPr marL="72000" marR="0" marT="0" marB="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B_Stem Medium" panose="020B0603020203020204" pitchFamily="34" charset="-52"/>
                        <a:ea typeface="+mn-ea"/>
                        <a:cs typeface="CB_Stem Medium" panose="020B0603020203020204" pitchFamily="34" charset="-52"/>
                      </a:endParaRPr>
                    </a:p>
                  </a:txBody>
                  <a:tcPr marL="7200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B_Stem Medium" panose="020B0603020203020204" pitchFamily="34" charset="-52"/>
                          <a:ea typeface="+mn-ea"/>
                          <a:cs typeface="CB_Stem Medium" panose="020B0603020203020204" pitchFamily="34" charset="-52"/>
                        </a:rPr>
                        <a:t>Ближайшие изменения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B_Stem Medium" panose="020B0603020203020204" pitchFamily="34" charset="-52"/>
                          <a:ea typeface="+mn-ea"/>
                          <a:cs typeface="CB_Stem Medium" panose="020B0603020203020204" pitchFamily="34" charset="-52"/>
                        </a:rPr>
                        <a:t>3к27</a:t>
                      </a:r>
                    </a:p>
                  </a:txBody>
                  <a:tcPr marL="7200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B_Stem Medium" panose="020B0603020203020204" pitchFamily="34" charset="-52"/>
                        <a:cs typeface="CB_Stem Medium" panose="020B0603020203020204" pitchFamily="34" charset="-52"/>
                      </a:endParaRPr>
                    </a:p>
                  </a:txBody>
                  <a:tcPr marL="72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B_Stem Medium" panose="020B0603020203020204" pitchFamily="34" charset="-52"/>
                          <a:ea typeface="+mn-ea"/>
                          <a:cs typeface="CB_Stem Medium" panose="020B0603020203020204" pitchFamily="34" charset="-52"/>
                        </a:rPr>
                        <a:t>Целевое регулирование</a:t>
                      </a:r>
                      <a:br>
                        <a:rPr lang="ru-RU" sz="1600" kern="12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B_Stem Medium" panose="020B0603020203020204" pitchFamily="34" charset="-52"/>
                          <a:ea typeface="+mn-ea"/>
                          <a:cs typeface="CB_Stem Medium" panose="020B0603020203020204" pitchFamily="34" charset="-52"/>
                        </a:rPr>
                      </a:br>
                      <a:r>
                        <a:rPr lang="en-US" sz="1600" kern="12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B_Stem Medium" panose="020B0603020203020204" pitchFamily="34" charset="-52"/>
                          <a:ea typeface="+mn-ea"/>
                          <a:cs typeface="CB_Stem Medium" panose="020B0603020203020204" pitchFamily="34" charset="-52"/>
                        </a:rPr>
                        <a:t>~</a:t>
                      </a:r>
                      <a:r>
                        <a:rPr lang="ru-RU" sz="1600" kern="12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B_Stem Medium" panose="020B0603020203020204" pitchFamily="34" charset="-52"/>
                          <a:ea typeface="+mn-ea"/>
                          <a:cs typeface="CB_Stem Medium" panose="020B0603020203020204" pitchFamily="34" charset="-52"/>
                        </a:rPr>
                        <a:t>2028+</a:t>
                      </a:r>
                      <a:endParaRPr lang="en-US" sz="1600" kern="120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CB_Stem Medium" panose="020B0603020203020204" pitchFamily="34" charset="-52"/>
                        <a:ea typeface="+mn-ea"/>
                        <a:cs typeface="CB_Stem Medium" panose="020B0603020203020204" pitchFamily="34" charset="-52"/>
                      </a:endParaRPr>
                    </a:p>
                  </a:txBody>
                  <a:tcPr marL="72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93309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400" baseline="0" dirty="0">
                          <a:latin typeface="CB_Stem Medium" panose="020B0603020203020204" pitchFamily="34" charset="-52"/>
                          <a:cs typeface="CB_Stem Medium" panose="020B0603020203020204" pitchFamily="34" charset="-52"/>
                        </a:rPr>
                        <a:t>МПН</a:t>
                      </a:r>
                      <a:endParaRPr lang="ru-RU" sz="1400" dirty="0">
                        <a:latin typeface="CB_Stem Medium" panose="020B0603020203020204" pitchFamily="34" charset="-52"/>
                        <a:cs typeface="CB_Stem Medium" panose="020B0603020203020204" pitchFamily="34" charset="-52"/>
                      </a:endParaRPr>
                    </a:p>
                  </a:txBody>
                  <a:tcPr marL="0" marR="108000" marT="72000" marB="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B_Stem" panose="020B0503020203020204" pitchFamily="34" charset="-52"/>
                          <a:ea typeface="+mn-ea"/>
                          <a:cs typeface="CB_Stem" panose="020B0503020203020204" pitchFamily="34" charset="-52"/>
                        </a:rPr>
                        <a:t>С октября 2026 г. вводится фиксированный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latin typeface="CB_Stem" panose="020B0503020203020204" pitchFamily="34" charset="-52"/>
                          <a:ea typeface="+mn-ea"/>
                          <a:cs typeface="CB_Stem" panose="020B0503020203020204" pitchFamily="34" charset="-52"/>
                        </a:rPr>
                        <a:t>макробуфер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B_Stem" panose="020B0503020203020204" pitchFamily="34" charset="-52"/>
                          <a:ea typeface="+mn-ea"/>
                          <a:cs typeface="CB_Stem" panose="020B0503020203020204" pitchFamily="34" charset="-52"/>
                        </a:rPr>
                        <a:t> 250% </a:t>
                      </a:r>
                      <a:br>
                        <a:rPr lang="ru-RU" sz="1400" kern="1200" dirty="0">
                          <a:solidFill>
                            <a:schemeClr val="tx1"/>
                          </a:solidFill>
                          <a:latin typeface="CB_Stem" panose="020B0503020203020204" pitchFamily="34" charset="-52"/>
                          <a:ea typeface="+mn-ea"/>
                          <a:cs typeface="CB_Stem" panose="020B0503020203020204" pitchFamily="34" charset="-52"/>
                        </a:rPr>
                      </a:b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B_Stem" panose="020B0503020203020204" pitchFamily="34" charset="-52"/>
                          <a:ea typeface="+mn-ea"/>
                          <a:cs typeface="CB_Stem" panose="020B0503020203020204" pitchFamily="34" charset="-52"/>
                        </a:rPr>
                        <a:t>на позиции инвестора </a:t>
                      </a:r>
                      <a:br>
                        <a:rPr lang="ru-RU" sz="1400" kern="1200" dirty="0">
                          <a:solidFill>
                            <a:schemeClr val="tx1"/>
                          </a:solidFill>
                          <a:latin typeface="CB_Stem" panose="020B0503020203020204" pitchFamily="34" charset="-52"/>
                          <a:ea typeface="+mn-ea"/>
                          <a:cs typeface="CB_Stem" panose="020B0503020203020204" pitchFamily="34" charset="-52"/>
                        </a:rPr>
                      </a:b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B_Stem" panose="020B0503020203020204" pitchFamily="34" charset="-52"/>
                          <a:ea typeface="+mn-ea"/>
                          <a:cs typeface="CB_Stem" panose="020B0503020203020204" pitchFamily="34" charset="-52"/>
                        </a:rPr>
                        <a:t>и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latin typeface="CB_Stem" panose="020B0503020203020204" pitchFamily="34" charset="-52"/>
                          <a:ea typeface="+mn-ea"/>
                          <a:cs typeface="CB_Stem" panose="020B0503020203020204" pitchFamily="34" charset="-52"/>
                        </a:rPr>
                        <a:t>оригинатора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B_Stem" panose="020B0503020203020204" pitchFamily="34" charset="-52"/>
                        <a:ea typeface="+mn-ea"/>
                        <a:cs typeface="CB_Stem" panose="020B0503020203020204" pitchFamily="34" charset="-52"/>
                      </a:endParaRPr>
                    </a:p>
                  </a:txBody>
                  <a:tcPr marL="72000" marR="0" marT="72000" marB="72000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chemeClr val="tx1"/>
                        </a:solidFill>
                        <a:latin typeface="CB_Stem" panose="020B0503020203020204" pitchFamily="34" charset="-52"/>
                        <a:ea typeface="+mn-ea"/>
                        <a:cs typeface="CB_Stem" panose="020B0503020203020204" pitchFamily="34" charset="-52"/>
                      </a:endParaRPr>
                    </a:p>
                  </a:txBody>
                  <a:tcPr marL="72000" marR="0" marT="72000" marB="72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CB_Stem" panose="020B0503020203020204" pitchFamily="34" charset="-52"/>
                          <a:cs typeface="CB_Stem" panose="020B0503020203020204" pitchFamily="34" charset="-52"/>
                        </a:rPr>
                        <a:t>Первоначальный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CB_Stem" panose="020B0503020203020204" pitchFamily="34" charset="-52"/>
                          <a:cs typeface="CB_Stem" panose="020B0503020203020204" pitchFamily="34" charset="-52"/>
                        </a:rPr>
                        <a:t>макробуфер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CB_Stem" panose="020B0503020203020204" pitchFamily="34" charset="-52"/>
                          <a:cs typeface="CB_Stem" panose="020B0503020203020204" pitchFamily="34" charset="-52"/>
                        </a:rPr>
                        <a:t> распределяется между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CB_Stem" panose="020B0503020203020204" pitchFamily="34" charset="-52"/>
                          <a:cs typeface="CB_Stem" panose="020B0503020203020204" pitchFamily="34" charset="-52"/>
                        </a:rPr>
                        <a:t>оригинатором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CB_Stem" panose="020B0503020203020204" pitchFamily="34" charset="-52"/>
                          <a:cs typeface="CB_Stem" panose="020B0503020203020204" pitchFamily="34" charset="-52"/>
                        </a:rPr>
                        <a:t> и инвестором </a:t>
                      </a:r>
                      <a:br>
                        <a:rPr lang="ru-RU" sz="1400" dirty="0">
                          <a:solidFill>
                            <a:schemeClr val="tx1"/>
                          </a:solidFill>
                          <a:latin typeface="CB_Stem" panose="020B0503020203020204" pitchFamily="34" charset="-52"/>
                          <a:cs typeface="CB_Stem" panose="020B0503020203020204" pitchFamily="34" charset="-52"/>
                        </a:rPr>
                      </a:br>
                      <a:r>
                        <a:rPr lang="ru-RU" sz="1400" dirty="0">
                          <a:solidFill>
                            <a:schemeClr val="tx1"/>
                          </a:solidFill>
                          <a:latin typeface="CB_Stem" panose="020B0503020203020204" pitchFamily="34" charset="-52"/>
                          <a:cs typeface="CB_Stem" panose="020B0503020203020204" pitchFamily="34" charset="-52"/>
                        </a:rPr>
                        <a:t>с учетом их возможных потерь</a:t>
                      </a:r>
                    </a:p>
                  </a:txBody>
                  <a:tcPr marL="72000" marR="0" marT="72000" marB="72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tx1"/>
                        </a:solidFill>
                        <a:latin typeface="CB_Stem" panose="020B0503020203020204" pitchFamily="34" charset="-52"/>
                        <a:cs typeface="CB_Stem" panose="020B0503020203020204" pitchFamily="34" charset="-52"/>
                      </a:endParaRPr>
                    </a:p>
                  </a:txBody>
                  <a:tcPr marL="72000" marR="0" marT="72000" marB="72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latin typeface="CB_Stem" panose="020B0503020203020204" pitchFamily="34" charset="-52"/>
                        <a:cs typeface="CB_Stem" panose="020B0503020203020204" pitchFamily="34" charset="-52"/>
                      </a:endParaRPr>
                    </a:p>
                  </a:txBody>
                  <a:tcPr marL="72000" marR="0" marT="72000" marB="72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93442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CB_Stem Medium" panose="020B0603020203020204" pitchFamily="34" charset="-52"/>
                          <a:cs typeface="CB_Stem Medium" panose="020B0603020203020204" pitchFamily="34" charset="-52"/>
                        </a:rPr>
                        <a:t>Риск-вес</a:t>
                      </a:r>
                    </a:p>
                  </a:txBody>
                  <a:tcPr marL="0" marR="108000" marT="72000" marB="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B_Stem" panose="020B0503020203020204" pitchFamily="34" charset="-52"/>
                          <a:ea typeface="+mn-ea"/>
                          <a:cs typeface="CB_Stem" panose="020B0503020203020204" pitchFamily="34" charset="-52"/>
                        </a:rPr>
                        <a:t>На основе риска базовых кредитов 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B_Stem" panose="020B0503020203020204" pitchFamily="34" charset="-52"/>
                          <a:ea typeface="+mn-ea"/>
                          <a:cs typeface="CB_Stem" panose="020B0503020203020204" pitchFamily="34" charset="-52"/>
                        </a:rPr>
                        <a:t>либо по базельской формуле, которая завышает нагрузку </a:t>
                      </a:r>
                      <a:b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B_Stem" panose="020B0503020203020204" pitchFamily="34" charset="-52"/>
                          <a:ea typeface="+mn-ea"/>
                          <a:cs typeface="CB_Stem" panose="020B0503020203020204" pitchFamily="34" charset="-52"/>
                        </a:rPr>
                      </a:b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B_Stem" panose="020B0503020203020204" pitchFamily="34" charset="-52"/>
                          <a:ea typeface="+mn-ea"/>
                          <a:cs typeface="CB_Stem" panose="020B0503020203020204" pitchFamily="34" charset="-52"/>
                        </a:rPr>
                        <a:t>на капитал</a:t>
                      </a:r>
                    </a:p>
                  </a:txBody>
                  <a:tcPr marL="72000" marR="0" marT="72000" marB="72000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B_Stem" panose="020B0503020203020204" pitchFamily="34" charset="-52"/>
                        <a:ea typeface="+mn-ea"/>
                        <a:cs typeface="CB_Stem" panose="020B0503020203020204" pitchFamily="34" charset="-52"/>
                      </a:endParaRPr>
                    </a:p>
                  </a:txBody>
                  <a:tcPr marL="72000" marR="0" marT="72000" marB="72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B_Stem" panose="020B0503020203020204" pitchFamily="34" charset="-52"/>
                          <a:ea typeface="+mn-ea"/>
                          <a:cs typeface="CB_Stem" panose="020B0503020203020204" pitchFamily="34" charset="-52"/>
                        </a:rPr>
                        <a:t>Скорректируем</a:t>
                      </a:r>
                      <a:r>
                        <a:rPr lang="ru-RU" sz="1400" kern="1200" baseline="0" dirty="0">
                          <a:solidFill>
                            <a:schemeClr val="tx1"/>
                          </a:solidFill>
                          <a:latin typeface="CB_Stem" panose="020B0503020203020204" pitchFamily="34" charset="-52"/>
                          <a:ea typeface="+mn-ea"/>
                          <a:cs typeface="CB_Stem" panose="020B0503020203020204" pitchFamily="34" charset="-52"/>
                        </a:rPr>
                        <a:t> базельскую формулу для исключения завышенной нагрузки на капитал</a:t>
                      </a:r>
                    </a:p>
                  </a:txBody>
                  <a:tcPr marL="72000" marR="0" marT="72000" marB="72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ru-RU" sz="1400" dirty="0">
                        <a:solidFill>
                          <a:schemeClr val="tx1"/>
                        </a:solidFill>
                        <a:latin typeface="CB_Stem" panose="020B0503020203020204" pitchFamily="34" charset="-52"/>
                        <a:cs typeface="CB_Stem" panose="020B0503020203020204" pitchFamily="34" charset="-52"/>
                      </a:endParaRPr>
                    </a:p>
                  </a:txBody>
                  <a:tcPr marL="72000" marR="0" marT="72000" marB="72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CB_Stem" panose="020B0503020203020204" pitchFamily="34" charset="-52"/>
                          <a:cs typeface="CB_Stem" panose="020B0503020203020204" pitchFamily="34" charset="-52"/>
                        </a:rPr>
                        <a:t>Рассматривается подход </a:t>
                      </a:r>
                      <a:br>
                        <a:rPr lang="ru-RU" sz="1400" dirty="0">
                          <a:solidFill>
                            <a:schemeClr val="tx1"/>
                          </a:solidFill>
                          <a:latin typeface="CB_Stem" panose="020B0503020203020204" pitchFamily="34" charset="-52"/>
                          <a:cs typeface="CB_Stem" panose="020B0503020203020204" pitchFamily="34" charset="-52"/>
                        </a:rPr>
                      </a:br>
                      <a:r>
                        <a:rPr lang="ru-RU" sz="1400" dirty="0">
                          <a:solidFill>
                            <a:schemeClr val="tx1"/>
                          </a:solidFill>
                          <a:latin typeface="CB_Stem" panose="020B0503020203020204" pitchFamily="34" charset="-52"/>
                          <a:cs typeface="CB_Stem" panose="020B0503020203020204" pitchFamily="34" charset="-52"/>
                        </a:rPr>
                        <a:t>на основе рейтингов </a:t>
                      </a:r>
                      <a:endParaRPr lang="ru-RU" sz="1400" dirty="0">
                        <a:solidFill>
                          <a:srgbClr val="FF0000"/>
                        </a:solidFill>
                        <a:latin typeface="CB_Stem" panose="020B0503020203020204" pitchFamily="34" charset="-52"/>
                        <a:cs typeface="CB_Stem" panose="020B0503020203020204" pitchFamily="34" charset="-52"/>
                      </a:endParaRPr>
                    </a:p>
                  </a:txBody>
                  <a:tcPr marL="72000" marR="0" marT="72000" marB="72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385436"/>
                  </a:ext>
                </a:extLst>
              </a:tr>
              <a:tr h="138600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CB_Stem Medium" panose="020B0603020203020204" pitchFamily="34" charset="-52"/>
                          <a:cs typeface="CB_Stem Medium" panose="020B0603020203020204" pitchFamily="34" charset="-52"/>
                        </a:rPr>
                        <a:t>Норма удержания</a:t>
                      </a:r>
                      <a:endParaRPr lang="ru-RU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B_Stem Medium" panose="020B0603020203020204" pitchFamily="34" charset="-52"/>
                        <a:cs typeface="CB_Stem Medium" panose="020B0603020203020204" pitchFamily="34" charset="-52"/>
                      </a:endParaRPr>
                    </a:p>
                  </a:txBody>
                  <a:tcPr marL="0" marR="108000" marT="72000" marB="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B_Stem Medium" panose="020B0603020203020204" pitchFamily="34" charset="-52"/>
                          <a:ea typeface="+mn-ea"/>
                          <a:cs typeface="CB_Stem Medium" panose="020B0603020203020204" pitchFamily="34" charset="-52"/>
                        </a:rPr>
                        <a:t>5</a:t>
                      </a: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B_Stem Medium" panose="020B0603020203020204" pitchFamily="34" charset="-52"/>
                          <a:ea typeface="+mn-ea"/>
                          <a:cs typeface="CB_Stem Medium" panose="020B0603020203020204" pitchFamily="34" charset="-52"/>
                        </a:rPr>
                        <a:t>–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B_Stem Medium" panose="020B0603020203020204" pitchFamily="34" charset="-52"/>
                          <a:ea typeface="+mn-ea"/>
                          <a:cs typeface="CB_Stem Medium" panose="020B0603020203020204" pitchFamily="34" charset="-52"/>
                        </a:rPr>
                        <a:t>20%</a:t>
                      </a: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B_Stem Medium" panose="020B0603020203020204" pitchFamily="34" charset="-52"/>
                          <a:ea typeface="+mn-ea"/>
                          <a:cs typeface="CB_Stem Medium" panose="020B0603020203020204" pitchFamily="34" charset="-52"/>
                        </a:rPr>
                        <a:t> 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B_Stem" panose="020B0503020203020204" pitchFamily="34" charset="-52"/>
                          <a:ea typeface="+mn-ea"/>
                          <a:cs typeface="CB_Stem" panose="020B0503020203020204" pitchFamily="34" charset="-52"/>
                        </a:rPr>
                        <a:t>от выпуска,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B_Stem" panose="020B0503020203020204" pitchFamily="34" charset="-52"/>
                          <a:ea typeface="+mn-ea"/>
                          <a:cs typeface="CB_Stem" panose="020B0503020203020204" pitchFamily="34" charset="-52"/>
                        </a:rPr>
                        <a:t>не всегда соответствует 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B_Stem" panose="020B0503020203020204" pitchFamily="34" charset="-52"/>
                          <a:ea typeface="+mn-ea"/>
                          <a:cs typeface="CB_Stem" panose="020B0503020203020204" pitchFamily="34" charset="-52"/>
                        </a:rPr>
                        <a:t>рискам сделки</a:t>
                      </a:r>
                    </a:p>
                  </a:txBody>
                  <a:tcPr marL="72000" marR="0" marT="72000" marB="72000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B_Stem" panose="020B0503020203020204" pitchFamily="34" charset="-52"/>
                        <a:ea typeface="+mn-ea"/>
                        <a:cs typeface="CB_Stem" panose="020B0503020203020204" pitchFamily="34" charset="-52"/>
                      </a:endParaRPr>
                    </a:p>
                  </a:txBody>
                  <a:tcPr marL="72000" marR="0" marT="72000" marB="72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CB_Stem" panose="020B0503020203020204" pitchFamily="34" charset="-52"/>
                          <a:cs typeface="CB_Stem" panose="020B0503020203020204" pitchFamily="34" charset="-52"/>
                        </a:rPr>
                        <a:t>Уточним критерии для пониженной (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CB_Stem Medium" panose="020B0603020203020204" pitchFamily="34" charset="-52"/>
                          <a:cs typeface="CB_Stem Medium" panose="020B0603020203020204" pitchFamily="34" charset="-52"/>
                        </a:rPr>
                        <a:t>5%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CB_Stem" panose="020B0503020203020204" pitchFamily="34" charset="-52"/>
                          <a:cs typeface="CB_Stem" panose="020B0503020203020204" pitchFamily="34" charset="-52"/>
                        </a:rPr>
                        <a:t>) нормы удержания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B_Stem" panose="020B0503020203020204" pitchFamily="34" charset="-52"/>
                          <a:cs typeface="CB_Stem" panose="020B0503020203020204" pitchFamily="34" charset="-52"/>
                        </a:rPr>
                        <a:t>–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CB_Stem" panose="020B0503020203020204" pitchFamily="34" charset="-52"/>
                          <a:cs typeface="CB_Stem" panose="020B0503020203020204" pitchFamily="34" charset="-52"/>
                        </a:rPr>
                        <a:t> </a:t>
                      </a:r>
                      <a:br>
                        <a:rPr lang="ru-RU" sz="1400" dirty="0">
                          <a:solidFill>
                            <a:schemeClr val="tx1"/>
                          </a:solidFill>
                          <a:latin typeface="CB_Stem" panose="020B0503020203020204" pitchFamily="34" charset="-52"/>
                          <a:cs typeface="CB_Stem" panose="020B0503020203020204" pitchFamily="34" charset="-52"/>
                        </a:rPr>
                      </a:br>
                      <a:r>
                        <a:rPr lang="ru-RU" sz="1400" dirty="0">
                          <a:solidFill>
                            <a:schemeClr val="tx1"/>
                          </a:solidFill>
                          <a:latin typeface="CB_Stem" panose="020B0503020203020204" pitchFamily="34" charset="-52"/>
                          <a:cs typeface="CB_Stem" panose="020B0503020203020204" pitchFamily="34" charset="-52"/>
                        </a:rPr>
                        <a:t>риск-характеристики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CB_Stem" panose="020B0503020203020204" pitchFamily="34" charset="-52"/>
                          <a:cs typeface="CB_Stem" panose="020B0503020203020204" pitchFamily="34" charset="-52"/>
                        </a:rPr>
                        <a:t> базовых активов или минимальный рейтинг проданных траншей</a:t>
                      </a:r>
                      <a:endParaRPr lang="en-US" sz="1400" baseline="0" dirty="0">
                        <a:solidFill>
                          <a:schemeClr val="tx1"/>
                        </a:solidFill>
                        <a:latin typeface="CB_Stem" panose="020B0503020203020204" pitchFamily="34" charset="-52"/>
                        <a:cs typeface="CB_Stem" panose="020B0503020203020204" pitchFamily="34" charset="-52"/>
                      </a:endParaRPr>
                    </a:p>
                  </a:txBody>
                  <a:tcPr marL="72000" marR="0" marT="72000" marB="7200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ru-RU" sz="1400" dirty="0">
                        <a:solidFill>
                          <a:schemeClr val="tx1"/>
                        </a:solidFill>
                        <a:latin typeface="CB_Stem" panose="020B0503020203020204" pitchFamily="34" charset="-52"/>
                        <a:cs typeface="CB_Stem" panose="020B0503020203020204" pitchFamily="34" charset="-52"/>
                      </a:endParaRPr>
                    </a:p>
                  </a:txBody>
                  <a:tcPr marL="72000" marR="0" marT="72000" marB="72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B_Stem" panose="020B0503020203020204" pitchFamily="34" charset="-52"/>
                          <a:ea typeface="+mn-ea"/>
                          <a:cs typeface="CB_Stem" panose="020B0503020203020204" pitchFamily="34" charset="-52"/>
                        </a:rPr>
                        <a:t>Норма удержания – </a:t>
                      </a:r>
                      <a:br>
                        <a:rPr lang="ru-RU" sz="1400" kern="1200" dirty="0">
                          <a:solidFill>
                            <a:schemeClr val="tx1"/>
                          </a:solidFill>
                          <a:latin typeface="CB_Stem" panose="020B0503020203020204" pitchFamily="34" charset="-52"/>
                          <a:ea typeface="+mn-ea"/>
                          <a:cs typeface="CB_Stem" panose="020B0503020203020204" pitchFamily="34" charset="-52"/>
                        </a:rPr>
                      </a:b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B_Stem" panose="020B0503020203020204" pitchFamily="34" charset="-52"/>
                          <a:ea typeface="+mn-ea"/>
                          <a:cs typeface="CB_Stem" panose="020B0503020203020204" pitchFamily="34" charset="-52"/>
                        </a:rPr>
                        <a:t>не доля от выпуска, </a:t>
                      </a:r>
                      <a:br>
                        <a:rPr lang="ru-RU" sz="1400" kern="1200" dirty="0">
                          <a:solidFill>
                            <a:schemeClr val="tx1"/>
                          </a:solidFill>
                          <a:latin typeface="CB_Stem" panose="020B0503020203020204" pitchFamily="34" charset="-52"/>
                          <a:ea typeface="+mn-ea"/>
                          <a:cs typeface="CB_Stem" panose="020B0503020203020204" pitchFamily="34" charset="-52"/>
                        </a:rPr>
                      </a:b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CB_Stem" panose="020B0503020203020204" pitchFamily="34" charset="-52"/>
                          <a:ea typeface="+mn-ea"/>
                          <a:cs typeface="CB_Stem" panose="020B0503020203020204" pitchFamily="34" charset="-52"/>
                        </a:rPr>
                        <a:t>а доля от потерь по сделке</a:t>
                      </a:r>
                    </a:p>
                  </a:txBody>
                  <a:tcPr marL="72000" marR="0" marT="72000" marB="72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633590"/>
                  </a:ext>
                </a:extLst>
              </a:tr>
            </a:tbl>
          </a:graphicData>
        </a:graphic>
      </p:graphicFrame>
      <p:sp>
        <p:nvSpPr>
          <p:cNvPr id="25" name="Text 5"/>
          <p:cNvSpPr/>
          <p:nvPr/>
        </p:nvSpPr>
        <p:spPr>
          <a:xfrm>
            <a:off x="432000" y="1044000"/>
            <a:ext cx="11360150" cy="6988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r>
              <a:rPr lang="ru-RU" sz="2800" dirty="0">
                <a:solidFill>
                  <a:srgbClr val="0088BB"/>
                </a:solidFill>
                <a:latin typeface="CB_Stem Medium" panose="020B0603020203020204" pitchFamily="34" charset="-52"/>
                <a:cs typeface="CB_Stem Medium" panose="020B0603020203020204" pitchFamily="34" charset="-52"/>
              </a:rPr>
              <a:t>Секьюритизация</a:t>
            </a:r>
            <a:r>
              <a:rPr lang="ru-RU" sz="2800" dirty="0">
                <a:solidFill>
                  <a:srgbClr val="0088BB"/>
                </a:solidFill>
                <a:latin typeface="CB_Stem Extra Light" pitchFamily="34" charset="0"/>
                <a:cs typeface="CB_Stem Extra Light" pitchFamily="34" charset="-120"/>
              </a:rPr>
              <a:t> может стать инструментом </a:t>
            </a:r>
            <a:br>
              <a:rPr lang="ru-RU" sz="2800" dirty="0">
                <a:solidFill>
                  <a:srgbClr val="0088BB"/>
                </a:solidFill>
                <a:latin typeface="CB_Stem Extra Light" pitchFamily="34" charset="0"/>
                <a:cs typeface="CB_Stem Extra Light" pitchFamily="34" charset="-120"/>
              </a:rPr>
            </a:br>
            <a:r>
              <a:rPr lang="ru-RU" sz="2800" dirty="0">
                <a:solidFill>
                  <a:srgbClr val="0088BB"/>
                </a:solidFill>
                <a:latin typeface="CB_Stem Extra Light" pitchFamily="34" charset="0"/>
                <a:cs typeface="CB_Stem Extra Light" pitchFamily="34" charset="-120"/>
              </a:rPr>
              <a:t>обоснованной разгрузки капитала </a:t>
            </a: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1963479" y="2268571"/>
            <a:ext cx="2906233" cy="0"/>
          </a:xfrm>
          <a:prstGeom prst="straightConnector1">
            <a:avLst/>
          </a:prstGeom>
          <a:ln w="12700" cap="rnd">
            <a:solidFill>
              <a:schemeClr val="accent2">
                <a:lumMod val="75000"/>
              </a:schemeClr>
            </a:solidFill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894"/>
          <p:cNvGrpSpPr>
            <a:grpSpLocks noChangeAspect="1"/>
          </p:cNvGrpSpPr>
          <p:nvPr/>
        </p:nvGrpSpPr>
        <p:grpSpPr>
          <a:xfrm>
            <a:off x="1367996" y="2003094"/>
            <a:ext cx="576000" cy="576000"/>
            <a:chOff x="8687825" y="4750150"/>
            <a:chExt cx="360000" cy="360000"/>
          </a:xfrm>
        </p:grpSpPr>
        <p:sp>
          <p:nvSpPr>
            <p:cNvPr id="17" name="Oval 5">
              <a:extLst>
                <a:ext uri="{FF2B5EF4-FFF2-40B4-BE49-F238E27FC236}">
                  <a16:creationId xmlns:a16="http://schemas.microsoft.com/office/drawing/2014/main" id="{AC1391B9-C118-B647-8926-DF9F52D26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87825" y="4750150"/>
              <a:ext cx="360000" cy="360000"/>
            </a:xfrm>
            <a:prstGeom prst="ellipse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E1133"/>
                </a:solidFill>
                <a:effectLst/>
                <a:uLnTx/>
                <a:uFillTx/>
                <a:latin typeface="CB_Stem" panose="020B0503020203020204" pitchFamily="34" charset="-52"/>
                <a:ea typeface="+mn-ea"/>
                <a:cs typeface="CB_Stem" panose="020B0503020203020204" pitchFamily="34" charset="-52"/>
              </a:endParaRPr>
            </a:p>
          </p:txBody>
        </p:sp>
        <p:grpSp>
          <p:nvGrpSpPr>
            <p:cNvPr id="18" name="Group 1896">
              <a:extLst>
                <a:ext uri="{FF2B5EF4-FFF2-40B4-BE49-F238E27FC236}">
                  <a16:creationId xmlns:a16="http://schemas.microsoft.com/office/drawing/2014/main" id="{12D2C12C-C223-1640-8A60-E0F3C31EAFDB}"/>
                </a:ext>
              </a:extLst>
            </p:cNvPr>
            <p:cNvGrpSpPr/>
            <p:nvPr/>
          </p:nvGrpSpPr>
          <p:grpSpPr>
            <a:xfrm>
              <a:off x="8778925" y="4824581"/>
              <a:ext cx="177800" cy="211138"/>
              <a:chOff x="8781102" y="4827937"/>
              <a:chExt cx="177800" cy="211138"/>
            </a:xfrm>
          </p:grpSpPr>
          <p:sp>
            <p:nvSpPr>
              <p:cNvPr id="19" name="Freeform 238">
                <a:extLst>
                  <a:ext uri="{FF2B5EF4-FFF2-40B4-BE49-F238E27FC236}">
                    <a16:creationId xmlns:a16="http://schemas.microsoft.com/office/drawing/2014/main" id="{673E4BA1-BBCA-8042-8A59-7A623BEB09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81102" y="4827937"/>
                <a:ext cx="177800" cy="211138"/>
              </a:xfrm>
              <a:custGeom>
                <a:avLst/>
                <a:gdLst>
                  <a:gd name="T0" fmla="*/ 225 w 450"/>
                  <a:gd name="T1" fmla="*/ 538 h 538"/>
                  <a:gd name="T2" fmla="*/ 225 w 450"/>
                  <a:gd name="T3" fmla="*/ 538 h 538"/>
                  <a:gd name="T4" fmla="*/ 214 w 450"/>
                  <a:gd name="T5" fmla="*/ 533 h 538"/>
                  <a:gd name="T6" fmla="*/ 66 w 450"/>
                  <a:gd name="T7" fmla="*/ 385 h 538"/>
                  <a:gd name="T8" fmla="*/ 0 w 450"/>
                  <a:gd name="T9" fmla="*/ 226 h 538"/>
                  <a:gd name="T10" fmla="*/ 66 w 450"/>
                  <a:gd name="T11" fmla="*/ 66 h 538"/>
                  <a:gd name="T12" fmla="*/ 225 w 450"/>
                  <a:gd name="T13" fmla="*/ 0 h 538"/>
                  <a:gd name="T14" fmla="*/ 384 w 450"/>
                  <a:gd name="T15" fmla="*/ 66 h 538"/>
                  <a:gd name="T16" fmla="*/ 450 w 450"/>
                  <a:gd name="T17" fmla="*/ 226 h 538"/>
                  <a:gd name="T18" fmla="*/ 384 w 450"/>
                  <a:gd name="T19" fmla="*/ 385 h 538"/>
                  <a:gd name="T20" fmla="*/ 237 w 450"/>
                  <a:gd name="T21" fmla="*/ 533 h 538"/>
                  <a:gd name="T22" fmla="*/ 225 w 450"/>
                  <a:gd name="T23" fmla="*/ 538 h 538"/>
                  <a:gd name="T24" fmla="*/ 225 w 450"/>
                  <a:gd name="T25" fmla="*/ 33 h 538"/>
                  <a:gd name="T26" fmla="*/ 89 w 450"/>
                  <a:gd name="T27" fmla="*/ 89 h 538"/>
                  <a:gd name="T28" fmla="*/ 32 w 450"/>
                  <a:gd name="T29" fmla="*/ 226 h 538"/>
                  <a:gd name="T30" fmla="*/ 89 w 450"/>
                  <a:gd name="T31" fmla="*/ 362 h 538"/>
                  <a:gd name="T32" fmla="*/ 225 w 450"/>
                  <a:gd name="T33" fmla="*/ 499 h 538"/>
                  <a:gd name="T34" fmla="*/ 362 w 450"/>
                  <a:gd name="T35" fmla="*/ 362 h 538"/>
                  <a:gd name="T36" fmla="*/ 418 w 450"/>
                  <a:gd name="T37" fmla="*/ 226 h 538"/>
                  <a:gd name="T38" fmla="*/ 362 w 450"/>
                  <a:gd name="T39" fmla="*/ 89 h 538"/>
                  <a:gd name="T40" fmla="*/ 225 w 450"/>
                  <a:gd name="T41" fmla="*/ 33 h 5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50" h="538">
                    <a:moveTo>
                      <a:pt x="225" y="538"/>
                    </a:moveTo>
                    <a:cubicBezTo>
                      <a:pt x="225" y="538"/>
                      <a:pt x="225" y="538"/>
                      <a:pt x="225" y="538"/>
                    </a:cubicBezTo>
                    <a:cubicBezTo>
                      <a:pt x="221" y="538"/>
                      <a:pt x="217" y="536"/>
                      <a:pt x="214" y="533"/>
                    </a:cubicBezTo>
                    <a:cubicBezTo>
                      <a:pt x="66" y="385"/>
                      <a:pt x="66" y="385"/>
                      <a:pt x="66" y="385"/>
                    </a:cubicBezTo>
                    <a:cubicBezTo>
                      <a:pt x="23" y="342"/>
                      <a:pt x="0" y="286"/>
                      <a:pt x="0" y="226"/>
                    </a:cubicBezTo>
                    <a:cubicBezTo>
                      <a:pt x="0" y="166"/>
                      <a:pt x="23" y="109"/>
                      <a:pt x="66" y="66"/>
                    </a:cubicBezTo>
                    <a:cubicBezTo>
                      <a:pt x="108" y="24"/>
                      <a:pt x="165" y="0"/>
                      <a:pt x="225" y="0"/>
                    </a:cubicBezTo>
                    <a:cubicBezTo>
                      <a:pt x="285" y="0"/>
                      <a:pt x="342" y="24"/>
                      <a:pt x="384" y="66"/>
                    </a:cubicBezTo>
                    <a:cubicBezTo>
                      <a:pt x="427" y="109"/>
                      <a:pt x="450" y="166"/>
                      <a:pt x="450" y="226"/>
                    </a:cubicBezTo>
                    <a:cubicBezTo>
                      <a:pt x="450" y="286"/>
                      <a:pt x="427" y="342"/>
                      <a:pt x="384" y="385"/>
                    </a:cubicBezTo>
                    <a:cubicBezTo>
                      <a:pt x="237" y="533"/>
                      <a:pt x="237" y="533"/>
                      <a:pt x="237" y="533"/>
                    </a:cubicBezTo>
                    <a:cubicBezTo>
                      <a:pt x="234" y="536"/>
                      <a:pt x="229" y="538"/>
                      <a:pt x="225" y="538"/>
                    </a:cubicBezTo>
                    <a:close/>
                    <a:moveTo>
                      <a:pt x="225" y="33"/>
                    </a:moveTo>
                    <a:cubicBezTo>
                      <a:pt x="174" y="33"/>
                      <a:pt x="125" y="53"/>
                      <a:pt x="89" y="89"/>
                    </a:cubicBezTo>
                    <a:cubicBezTo>
                      <a:pt x="52" y="126"/>
                      <a:pt x="32" y="174"/>
                      <a:pt x="32" y="226"/>
                    </a:cubicBezTo>
                    <a:cubicBezTo>
                      <a:pt x="32" y="277"/>
                      <a:pt x="52" y="326"/>
                      <a:pt x="89" y="362"/>
                    </a:cubicBezTo>
                    <a:cubicBezTo>
                      <a:pt x="225" y="499"/>
                      <a:pt x="225" y="499"/>
                      <a:pt x="225" y="499"/>
                    </a:cubicBezTo>
                    <a:cubicBezTo>
                      <a:pt x="362" y="362"/>
                      <a:pt x="362" y="362"/>
                      <a:pt x="362" y="362"/>
                    </a:cubicBezTo>
                    <a:cubicBezTo>
                      <a:pt x="398" y="326"/>
                      <a:pt x="418" y="277"/>
                      <a:pt x="418" y="226"/>
                    </a:cubicBezTo>
                    <a:cubicBezTo>
                      <a:pt x="418" y="174"/>
                      <a:pt x="398" y="126"/>
                      <a:pt x="362" y="89"/>
                    </a:cubicBezTo>
                    <a:cubicBezTo>
                      <a:pt x="325" y="53"/>
                      <a:pt x="277" y="33"/>
                      <a:pt x="225" y="33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1133"/>
                  </a:solidFill>
                  <a:effectLst/>
                  <a:uLnTx/>
                  <a:uFillTx/>
                  <a:latin typeface="CB_Stem" panose="020B0503020203020204" pitchFamily="34" charset="-52"/>
                  <a:ea typeface="+mn-ea"/>
                  <a:cs typeface="CB_Stem" panose="020B0503020203020204" pitchFamily="34" charset="-52"/>
                </a:endParaRPr>
              </a:p>
            </p:txBody>
          </p:sp>
          <p:sp>
            <p:nvSpPr>
              <p:cNvPr id="20" name="Freeform 239">
                <a:extLst>
                  <a:ext uri="{FF2B5EF4-FFF2-40B4-BE49-F238E27FC236}">
                    <a16:creationId xmlns:a16="http://schemas.microsoft.com/office/drawing/2014/main" id="{3CF60144-24C5-7546-8B3C-B34435D1CB5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843015" y="4883500"/>
                <a:ext cx="55562" cy="53975"/>
              </a:xfrm>
              <a:custGeom>
                <a:avLst/>
                <a:gdLst>
                  <a:gd name="T0" fmla="*/ 70 w 140"/>
                  <a:gd name="T1" fmla="*/ 140 h 140"/>
                  <a:gd name="T2" fmla="*/ 0 w 140"/>
                  <a:gd name="T3" fmla="*/ 70 h 140"/>
                  <a:gd name="T4" fmla="*/ 70 w 140"/>
                  <a:gd name="T5" fmla="*/ 0 h 140"/>
                  <a:gd name="T6" fmla="*/ 140 w 140"/>
                  <a:gd name="T7" fmla="*/ 70 h 140"/>
                  <a:gd name="T8" fmla="*/ 70 w 140"/>
                  <a:gd name="T9" fmla="*/ 140 h 140"/>
                  <a:gd name="T10" fmla="*/ 70 w 140"/>
                  <a:gd name="T11" fmla="*/ 32 h 140"/>
                  <a:gd name="T12" fmla="*/ 32 w 140"/>
                  <a:gd name="T13" fmla="*/ 70 h 140"/>
                  <a:gd name="T14" fmla="*/ 70 w 140"/>
                  <a:gd name="T15" fmla="*/ 108 h 140"/>
                  <a:gd name="T16" fmla="*/ 108 w 140"/>
                  <a:gd name="T17" fmla="*/ 70 h 140"/>
                  <a:gd name="T18" fmla="*/ 70 w 140"/>
                  <a:gd name="T19" fmla="*/ 3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0" h="140">
                    <a:moveTo>
                      <a:pt x="70" y="140"/>
                    </a:moveTo>
                    <a:cubicBezTo>
                      <a:pt x="31" y="140"/>
                      <a:pt x="0" y="109"/>
                      <a:pt x="0" y="70"/>
                    </a:cubicBezTo>
                    <a:cubicBezTo>
                      <a:pt x="0" y="31"/>
                      <a:pt x="31" y="0"/>
                      <a:pt x="70" y="0"/>
                    </a:cubicBezTo>
                    <a:cubicBezTo>
                      <a:pt x="109" y="0"/>
                      <a:pt x="140" y="31"/>
                      <a:pt x="140" y="70"/>
                    </a:cubicBezTo>
                    <a:cubicBezTo>
                      <a:pt x="140" y="109"/>
                      <a:pt x="109" y="140"/>
                      <a:pt x="70" y="140"/>
                    </a:cubicBezTo>
                    <a:close/>
                    <a:moveTo>
                      <a:pt x="70" y="32"/>
                    </a:moveTo>
                    <a:cubicBezTo>
                      <a:pt x="49" y="32"/>
                      <a:pt x="32" y="49"/>
                      <a:pt x="32" y="70"/>
                    </a:cubicBezTo>
                    <a:cubicBezTo>
                      <a:pt x="32" y="91"/>
                      <a:pt x="49" y="108"/>
                      <a:pt x="70" y="108"/>
                    </a:cubicBezTo>
                    <a:cubicBezTo>
                      <a:pt x="91" y="108"/>
                      <a:pt x="108" y="91"/>
                      <a:pt x="108" y="70"/>
                    </a:cubicBezTo>
                    <a:cubicBezTo>
                      <a:pt x="108" y="49"/>
                      <a:pt x="91" y="32"/>
                      <a:pt x="70" y="32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E1133"/>
                  </a:solidFill>
                  <a:effectLst/>
                  <a:uLnTx/>
                  <a:uFillTx/>
                  <a:latin typeface="CB_Stem" panose="020B0503020203020204" pitchFamily="34" charset="-52"/>
                  <a:ea typeface="+mn-ea"/>
                  <a:cs typeface="CB_Stem" panose="020B0503020203020204" pitchFamily="34" charset="-52"/>
                </a:endParaRPr>
              </a:p>
            </p:txBody>
          </p:sp>
        </p:grpSp>
      </p:grpSp>
      <p:cxnSp>
        <p:nvCxnSpPr>
          <p:cNvPr id="47" name="Прямая со стрелкой 46"/>
          <p:cNvCxnSpPr/>
          <p:nvPr/>
        </p:nvCxnSpPr>
        <p:spPr>
          <a:xfrm>
            <a:off x="5476875" y="2268571"/>
            <a:ext cx="2903702" cy="0"/>
          </a:xfrm>
          <a:prstGeom prst="straightConnector1">
            <a:avLst/>
          </a:prstGeom>
          <a:ln w="12700" cap="rnd">
            <a:solidFill>
              <a:schemeClr val="accent3"/>
            </a:solidFill>
            <a:prstDash val="solid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1184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Скругленный прямоугольник 26"/>
          <p:cNvSpPr/>
          <p:nvPr/>
        </p:nvSpPr>
        <p:spPr>
          <a:xfrm>
            <a:off x="5566624" y="4324338"/>
            <a:ext cx="5583987" cy="280984"/>
          </a:xfrm>
          <a:prstGeom prst="roundRect">
            <a:avLst>
              <a:gd name="adj" fmla="val 50000"/>
            </a:avLst>
          </a:prstGeom>
          <a:gradFill>
            <a:gsLst>
              <a:gs pos="25000">
                <a:schemeClr val="accent3"/>
              </a:gs>
              <a:gs pos="50000">
                <a:schemeClr val="accent2"/>
              </a:gs>
              <a:gs pos="75000">
                <a:srgbClr val="FF5A5A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8" name="Group 403"/>
          <p:cNvGrpSpPr>
            <a:grpSpLocks noChangeAspect="1"/>
          </p:cNvGrpSpPr>
          <p:nvPr/>
        </p:nvGrpSpPr>
        <p:grpSpPr>
          <a:xfrm>
            <a:off x="-175626" y="1724967"/>
            <a:ext cx="2880000" cy="2880000"/>
            <a:chOff x="5364909" y="540563"/>
            <a:chExt cx="360000" cy="360000"/>
          </a:xfrm>
        </p:grpSpPr>
        <p:sp>
          <p:nvSpPr>
            <p:cNvPr id="29" name="Oval 43"/>
            <p:cNvSpPr>
              <a:spLocks noChangeArrowheads="1"/>
            </p:cNvSpPr>
            <p:nvPr/>
          </p:nvSpPr>
          <p:spPr bwMode="auto">
            <a:xfrm>
              <a:off x="5364909" y="540563"/>
              <a:ext cx="360000" cy="360000"/>
            </a:xfrm>
            <a:prstGeom prst="ellipse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E1133"/>
                </a:solidFill>
                <a:effectLst/>
                <a:uLnTx/>
                <a:uFillTx/>
                <a:latin typeface="CB_Stem Medium" panose="020B0603020203020204" pitchFamily="34" charset="-52"/>
                <a:ea typeface="+mn-ea"/>
                <a:cs typeface="CB_Stem Medium" panose="020B0603020203020204" pitchFamily="34" charset="-52"/>
              </a:endParaRPr>
            </a:p>
          </p:txBody>
        </p:sp>
        <p:sp>
          <p:nvSpPr>
            <p:cNvPr id="33" name="Freeform 44"/>
            <p:cNvSpPr>
              <a:spLocks noEditPoints="1"/>
            </p:cNvSpPr>
            <p:nvPr/>
          </p:nvSpPr>
          <p:spPr bwMode="auto">
            <a:xfrm>
              <a:off x="5459150" y="603089"/>
              <a:ext cx="154555" cy="225474"/>
            </a:xfrm>
            <a:custGeom>
              <a:avLst/>
              <a:gdLst>
                <a:gd name="T0" fmla="*/ 235 w 243"/>
                <a:gd name="T1" fmla="*/ 332 h 349"/>
                <a:gd name="T2" fmla="*/ 214 w 243"/>
                <a:gd name="T3" fmla="*/ 305 h 349"/>
                <a:gd name="T4" fmla="*/ 128 w 243"/>
                <a:gd name="T5" fmla="*/ 91 h 349"/>
                <a:gd name="T6" fmla="*/ 45 w 243"/>
                <a:gd name="T7" fmla="*/ 5 h 349"/>
                <a:gd name="T8" fmla="*/ 45 w 243"/>
                <a:gd name="T9" fmla="*/ 4 h 349"/>
                <a:gd name="T10" fmla="*/ 45 w 243"/>
                <a:gd name="T11" fmla="*/ 4 h 349"/>
                <a:gd name="T12" fmla="*/ 44 w 243"/>
                <a:gd name="T13" fmla="*/ 3 h 349"/>
                <a:gd name="T14" fmla="*/ 43 w 243"/>
                <a:gd name="T15" fmla="*/ 2 h 349"/>
                <a:gd name="T16" fmla="*/ 42 w 243"/>
                <a:gd name="T17" fmla="*/ 2 h 349"/>
                <a:gd name="T18" fmla="*/ 40 w 243"/>
                <a:gd name="T19" fmla="*/ 1 h 349"/>
                <a:gd name="T20" fmla="*/ 39 w 243"/>
                <a:gd name="T21" fmla="*/ 1 h 349"/>
                <a:gd name="T22" fmla="*/ 39 w 243"/>
                <a:gd name="T23" fmla="*/ 0 h 349"/>
                <a:gd name="T24" fmla="*/ 39 w 243"/>
                <a:gd name="T25" fmla="*/ 0 h 349"/>
                <a:gd name="T26" fmla="*/ 38 w 243"/>
                <a:gd name="T27" fmla="*/ 0 h 349"/>
                <a:gd name="T28" fmla="*/ 37 w 243"/>
                <a:gd name="T29" fmla="*/ 0 h 349"/>
                <a:gd name="T30" fmla="*/ 35 w 243"/>
                <a:gd name="T31" fmla="*/ 1 h 349"/>
                <a:gd name="T32" fmla="*/ 34 w 243"/>
                <a:gd name="T33" fmla="*/ 1 h 349"/>
                <a:gd name="T34" fmla="*/ 33 w 243"/>
                <a:gd name="T35" fmla="*/ 1 h 349"/>
                <a:gd name="T36" fmla="*/ 32 w 243"/>
                <a:gd name="T37" fmla="*/ 2 h 349"/>
                <a:gd name="T38" fmla="*/ 31 w 243"/>
                <a:gd name="T39" fmla="*/ 2 h 349"/>
                <a:gd name="T40" fmla="*/ 30 w 243"/>
                <a:gd name="T41" fmla="*/ 4 h 349"/>
                <a:gd name="T42" fmla="*/ 29 w 243"/>
                <a:gd name="T43" fmla="*/ 5 h 349"/>
                <a:gd name="T44" fmla="*/ 29 w 243"/>
                <a:gd name="T45" fmla="*/ 5 h 349"/>
                <a:gd name="T46" fmla="*/ 28 w 243"/>
                <a:gd name="T47" fmla="*/ 7 h 349"/>
                <a:gd name="T48" fmla="*/ 28 w 243"/>
                <a:gd name="T49" fmla="*/ 8 h 349"/>
                <a:gd name="T50" fmla="*/ 27 w 243"/>
                <a:gd name="T51" fmla="*/ 8 h 349"/>
                <a:gd name="T52" fmla="*/ 27 w 243"/>
                <a:gd name="T53" fmla="*/ 8 h 349"/>
                <a:gd name="T54" fmla="*/ 27 w 243"/>
                <a:gd name="T55" fmla="*/ 8 h 349"/>
                <a:gd name="T56" fmla="*/ 67 w 243"/>
                <a:gd name="T57" fmla="*/ 245 h 349"/>
                <a:gd name="T58" fmla="*/ 198 w 243"/>
                <a:gd name="T59" fmla="*/ 317 h 349"/>
                <a:gd name="T60" fmla="*/ 220 w 243"/>
                <a:gd name="T61" fmla="*/ 345 h 349"/>
                <a:gd name="T62" fmla="*/ 228 w 243"/>
                <a:gd name="T63" fmla="*/ 349 h 349"/>
                <a:gd name="T64" fmla="*/ 234 w 243"/>
                <a:gd name="T65" fmla="*/ 346 h 349"/>
                <a:gd name="T66" fmla="*/ 235 w 243"/>
                <a:gd name="T67" fmla="*/ 332 h 349"/>
                <a:gd name="T68" fmla="*/ 115 w 243"/>
                <a:gd name="T69" fmla="*/ 106 h 349"/>
                <a:gd name="T70" fmla="*/ 142 w 243"/>
                <a:gd name="T71" fmla="*/ 129 h 349"/>
                <a:gd name="T72" fmla="*/ 128 w 243"/>
                <a:gd name="T73" fmla="*/ 149 h 349"/>
                <a:gd name="T74" fmla="*/ 132 w 243"/>
                <a:gd name="T75" fmla="*/ 163 h 349"/>
                <a:gd name="T76" fmla="*/ 137 w 243"/>
                <a:gd name="T77" fmla="*/ 164 h 349"/>
                <a:gd name="T78" fmla="*/ 145 w 243"/>
                <a:gd name="T79" fmla="*/ 159 h 349"/>
                <a:gd name="T80" fmla="*/ 157 w 243"/>
                <a:gd name="T81" fmla="*/ 143 h 349"/>
                <a:gd name="T82" fmla="*/ 198 w 243"/>
                <a:gd name="T83" fmla="*/ 285 h 349"/>
                <a:gd name="T84" fmla="*/ 69 w 243"/>
                <a:gd name="T85" fmla="*/ 63 h 349"/>
                <a:gd name="T86" fmla="*/ 115 w 243"/>
                <a:gd name="T87" fmla="*/ 106 h 349"/>
                <a:gd name="T88" fmla="*/ 42 w 243"/>
                <a:gd name="T89" fmla="*/ 52 h 349"/>
                <a:gd name="T90" fmla="*/ 180 w 243"/>
                <a:gd name="T91" fmla="*/ 294 h 349"/>
                <a:gd name="T92" fmla="*/ 100 w 243"/>
                <a:gd name="T93" fmla="*/ 252 h 349"/>
                <a:gd name="T94" fmla="*/ 118 w 243"/>
                <a:gd name="T95" fmla="*/ 253 h 349"/>
                <a:gd name="T96" fmla="*/ 118 w 243"/>
                <a:gd name="T97" fmla="*/ 253 h 349"/>
                <a:gd name="T98" fmla="*/ 128 w 243"/>
                <a:gd name="T99" fmla="*/ 243 h 349"/>
                <a:gd name="T100" fmla="*/ 118 w 243"/>
                <a:gd name="T101" fmla="*/ 233 h 349"/>
                <a:gd name="T102" fmla="*/ 118 w 243"/>
                <a:gd name="T103" fmla="*/ 233 h 349"/>
                <a:gd name="T104" fmla="*/ 79 w 243"/>
                <a:gd name="T105" fmla="*/ 228 h 349"/>
                <a:gd name="T106" fmla="*/ 72 w 243"/>
                <a:gd name="T107" fmla="*/ 217 h 349"/>
                <a:gd name="T108" fmla="*/ 83 w 243"/>
                <a:gd name="T109" fmla="*/ 219 h 349"/>
                <a:gd name="T110" fmla="*/ 84 w 243"/>
                <a:gd name="T111" fmla="*/ 219 h 349"/>
                <a:gd name="T112" fmla="*/ 94 w 243"/>
                <a:gd name="T113" fmla="*/ 209 h 349"/>
                <a:gd name="T114" fmla="*/ 84 w 243"/>
                <a:gd name="T115" fmla="*/ 199 h 349"/>
                <a:gd name="T116" fmla="*/ 61 w 243"/>
                <a:gd name="T117" fmla="*/ 194 h 349"/>
                <a:gd name="T118" fmla="*/ 42 w 243"/>
                <a:gd name="T119" fmla="*/ 52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43" h="349">
                  <a:moveTo>
                    <a:pt x="235" y="332"/>
                  </a:moveTo>
                  <a:cubicBezTo>
                    <a:pt x="235" y="332"/>
                    <a:pt x="227" y="322"/>
                    <a:pt x="214" y="305"/>
                  </a:cubicBezTo>
                  <a:cubicBezTo>
                    <a:pt x="243" y="189"/>
                    <a:pt x="187" y="141"/>
                    <a:pt x="128" y="91"/>
                  </a:cubicBezTo>
                  <a:cubicBezTo>
                    <a:pt x="99" y="66"/>
                    <a:pt x="69" y="40"/>
                    <a:pt x="45" y="5"/>
                  </a:cubicBezTo>
                  <a:cubicBezTo>
                    <a:pt x="45" y="4"/>
                    <a:pt x="45" y="4"/>
                    <a:pt x="45" y="4"/>
                  </a:cubicBezTo>
                  <a:cubicBezTo>
                    <a:pt x="45" y="4"/>
                    <a:pt x="45" y="4"/>
                    <a:pt x="45" y="4"/>
                  </a:cubicBezTo>
                  <a:cubicBezTo>
                    <a:pt x="45" y="4"/>
                    <a:pt x="44" y="3"/>
                    <a:pt x="44" y="3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1" y="1"/>
                    <a:pt x="41" y="1"/>
                    <a:pt x="40" y="1"/>
                  </a:cubicBezTo>
                  <a:cubicBezTo>
                    <a:pt x="40" y="1"/>
                    <a:pt x="40" y="1"/>
                    <a:pt x="39" y="1"/>
                  </a:cubicBezTo>
                  <a:cubicBezTo>
                    <a:pt x="39" y="1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8" y="0"/>
                  </a:cubicBezTo>
                  <a:cubicBezTo>
                    <a:pt x="38" y="0"/>
                    <a:pt x="37" y="0"/>
                    <a:pt x="37" y="0"/>
                  </a:cubicBezTo>
                  <a:cubicBezTo>
                    <a:pt x="36" y="0"/>
                    <a:pt x="35" y="0"/>
                    <a:pt x="35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4" y="1"/>
                    <a:pt x="33" y="1"/>
                    <a:pt x="33" y="1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3"/>
                    <a:pt x="30" y="3"/>
                    <a:pt x="30" y="4"/>
                  </a:cubicBezTo>
                  <a:cubicBezTo>
                    <a:pt x="30" y="4"/>
                    <a:pt x="29" y="4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8" y="6"/>
                    <a:pt x="28" y="6"/>
                    <a:pt x="28" y="7"/>
                  </a:cubicBezTo>
                  <a:cubicBezTo>
                    <a:pt x="28" y="7"/>
                    <a:pt x="28" y="8"/>
                    <a:pt x="28" y="8"/>
                  </a:cubicBezTo>
                  <a:cubicBezTo>
                    <a:pt x="28" y="8"/>
                    <a:pt x="27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6" y="14"/>
                    <a:pt x="0" y="154"/>
                    <a:pt x="67" y="245"/>
                  </a:cubicBezTo>
                  <a:cubicBezTo>
                    <a:pt x="97" y="286"/>
                    <a:pt x="141" y="310"/>
                    <a:pt x="198" y="317"/>
                  </a:cubicBezTo>
                  <a:cubicBezTo>
                    <a:pt x="211" y="335"/>
                    <a:pt x="220" y="345"/>
                    <a:pt x="220" y="345"/>
                  </a:cubicBezTo>
                  <a:cubicBezTo>
                    <a:pt x="222" y="347"/>
                    <a:pt x="225" y="349"/>
                    <a:pt x="228" y="349"/>
                  </a:cubicBezTo>
                  <a:cubicBezTo>
                    <a:pt x="230" y="349"/>
                    <a:pt x="232" y="348"/>
                    <a:pt x="234" y="346"/>
                  </a:cubicBezTo>
                  <a:cubicBezTo>
                    <a:pt x="238" y="343"/>
                    <a:pt x="239" y="336"/>
                    <a:pt x="235" y="332"/>
                  </a:cubicBezTo>
                  <a:close/>
                  <a:moveTo>
                    <a:pt x="115" y="106"/>
                  </a:moveTo>
                  <a:cubicBezTo>
                    <a:pt x="125" y="114"/>
                    <a:pt x="134" y="122"/>
                    <a:pt x="142" y="129"/>
                  </a:cubicBezTo>
                  <a:cubicBezTo>
                    <a:pt x="135" y="138"/>
                    <a:pt x="129" y="148"/>
                    <a:pt x="128" y="149"/>
                  </a:cubicBezTo>
                  <a:cubicBezTo>
                    <a:pt x="125" y="154"/>
                    <a:pt x="127" y="160"/>
                    <a:pt x="132" y="163"/>
                  </a:cubicBezTo>
                  <a:cubicBezTo>
                    <a:pt x="133" y="164"/>
                    <a:pt x="135" y="164"/>
                    <a:pt x="137" y="164"/>
                  </a:cubicBezTo>
                  <a:cubicBezTo>
                    <a:pt x="140" y="164"/>
                    <a:pt x="143" y="162"/>
                    <a:pt x="145" y="159"/>
                  </a:cubicBezTo>
                  <a:cubicBezTo>
                    <a:pt x="148" y="155"/>
                    <a:pt x="152" y="148"/>
                    <a:pt x="157" y="143"/>
                  </a:cubicBezTo>
                  <a:cubicBezTo>
                    <a:pt x="191" y="178"/>
                    <a:pt x="211" y="217"/>
                    <a:pt x="198" y="285"/>
                  </a:cubicBezTo>
                  <a:cubicBezTo>
                    <a:pt x="162" y="235"/>
                    <a:pt x="109" y="156"/>
                    <a:pt x="69" y="63"/>
                  </a:cubicBezTo>
                  <a:cubicBezTo>
                    <a:pt x="84" y="79"/>
                    <a:pt x="100" y="93"/>
                    <a:pt x="115" y="106"/>
                  </a:cubicBezTo>
                  <a:close/>
                  <a:moveTo>
                    <a:pt x="42" y="52"/>
                  </a:moveTo>
                  <a:cubicBezTo>
                    <a:pt x="83" y="152"/>
                    <a:pt x="141" y="240"/>
                    <a:pt x="180" y="294"/>
                  </a:cubicBezTo>
                  <a:cubicBezTo>
                    <a:pt x="148" y="287"/>
                    <a:pt x="121" y="273"/>
                    <a:pt x="100" y="252"/>
                  </a:cubicBezTo>
                  <a:cubicBezTo>
                    <a:pt x="109" y="253"/>
                    <a:pt x="117" y="253"/>
                    <a:pt x="118" y="253"/>
                  </a:cubicBezTo>
                  <a:cubicBezTo>
                    <a:pt x="118" y="253"/>
                    <a:pt x="118" y="253"/>
                    <a:pt x="118" y="253"/>
                  </a:cubicBezTo>
                  <a:cubicBezTo>
                    <a:pt x="124" y="253"/>
                    <a:pt x="128" y="249"/>
                    <a:pt x="128" y="243"/>
                  </a:cubicBezTo>
                  <a:cubicBezTo>
                    <a:pt x="128" y="238"/>
                    <a:pt x="123" y="233"/>
                    <a:pt x="118" y="233"/>
                  </a:cubicBezTo>
                  <a:cubicBezTo>
                    <a:pt x="118" y="233"/>
                    <a:pt x="118" y="233"/>
                    <a:pt x="118" y="233"/>
                  </a:cubicBezTo>
                  <a:cubicBezTo>
                    <a:pt x="118" y="234"/>
                    <a:pt x="97" y="233"/>
                    <a:pt x="79" y="228"/>
                  </a:cubicBezTo>
                  <a:cubicBezTo>
                    <a:pt x="77" y="224"/>
                    <a:pt x="74" y="221"/>
                    <a:pt x="72" y="217"/>
                  </a:cubicBezTo>
                  <a:cubicBezTo>
                    <a:pt x="79" y="218"/>
                    <a:pt x="83" y="219"/>
                    <a:pt x="83" y="219"/>
                  </a:cubicBezTo>
                  <a:cubicBezTo>
                    <a:pt x="83" y="219"/>
                    <a:pt x="84" y="219"/>
                    <a:pt x="84" y="219"/>
                  </a:cubicBezTo>
                  <a:cubicBezTo>
                    <a:pt x="89" y="219"/>
                    <a:pt x="93" y="215"/>
                    <a:pt x="94" y="209"/>
                  </a:cubicBezTo>
                  <a:cubicBezTo>
                    <a:pt x="94" y="204"/>
                    <a:pt x="90" y="199"/>
                    <a:pt x="84" y="199"/>
                  </a:cubicBezTo>
                  <a:cubicBezTo>
                    <a:pt x="84" y="199"/>
                    <a:pt x="78" y="198"/>
                    <a:pt x="61" y="194"/>
                  </a:cubicBezTo>
                  <a:cubicBezTo>
                    <a:pt x="41" y="144"/>
                    <a:pt x="40" y="88"/>
                    <a:pt x="42" y="52"/>
                  </a:cubicBezTo>
                  <a:close/>
                </a:path>
              </a:pathLst>
            </a:custGeom>
            <a:solidFill>
              <a:srgbClr val="EAF2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E1133"/>
                </a:solidFill>
                <a:effectLst/>
                <a:uLnTx/>
                <a:uFillTx/>
                <a:latin typeface="CB_Stem Medium" panose="020B0603020203020204" pitchFamily="34" charset="-52"/>
                <a:ea typeface="+mn-ea"/>
                <a:cs typeface="CB_Stem Medium" panose="020B0603020203020204" pitchFamily="34" charset="-52"/>
              </a:endParaRPr>
            </a:p>
          </p:txBody>
        </p:sp>
      </p:grpSp>
      <p:grpSp>
        <p:nvGrpSpPr>
          <p:cNvPr id="64" name="Группа 63"/>
          <p:cNvGrpSpPr>
            <a:grpSpLocks noChangeAspect="1"/>
          </p:cNvGrpSpPr>
          <p:nvPr/>
        </p:nvGrpSpPr>
        <p:grpSpPr>
          <a:xfrm>
            <a:off x="4313933" y="1979871"/>
            <a:ext cx="2520000" cy="2520000"/>
            <a:chOff x="6176963" y="5489575"/>
            <a:chExt cx="1368425" cy="1368425"/>
          </a:xfrm>
        </p:grpSpPr>
        <p:sp>
          <p:nvSpPr>
            <p:cNvPr id="65" name="Oval 20"/>
            <p:cNvSpPr>
              <a:spLocks noChangeArrowheads="1"/>
            </p:cNvSpPr>
            <p:nvPr/>
          </p:nvSpPr>
          <p:spPr bwMode="auto">
            <a:xfrm>
              <a:off x="6176963" y="5489575"/>
              <a:ext cx="1368425" cy="1368425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6" name="Freeform 21"/>
            <p:cNvSpPr>
              <a:spLocks noEditPoints="1"/>
            </p:cNvSpPr>
            <p:nvPr/>
          </p:nvSpPr>
          <p:spPr bwMode="auto">
            <a:xfrm>
              <a:off x="6437313" y="5846763"/>
              <a:ext cx="839788" cy="492125"/>
            </a:xfrm>
            <a:custGeom>
              <a:avLst/>
              <a:gdLst>
                <a:gd name="T0" fmla="*/ 1040 w 2235"/>
                <a:gd name="T1" fmla="*/ 1139 h 1310"/>
                <a:gd name="T2" fmla="*/ 1085 w 2235"/>
                <a:gd name="T3" fmla="*/ 1172 h 1310"/>
                <a:gd name="T4" fmla="*/ 1182 w 2235"/>
                <a:gd name="T5" fmla="*/ 1153 h 1310"/>
                <a:gd name="T6" fmla="*/ 1195 w 2235"/>
                <a:gd name="T7" fmla="*/ 1015 h 1310"/>
                <a:gd name="T8" fmla="*/ 576 w 2235"/>
                <a:gd name="T9" fmla="*/ 426 h 1310"/>
                <a:gd name="T10" fmla="*/ 1040 w 2235"/>
                <a:gd name="T11" fmla="*/ 1139 h 1310"/>
                <a:gd name="T12" fmla="*/ 356 w 2235"/>
                <a:gd name="T13" fmla="*/ 308 h 1310"/>
                <a:gd name="T14" fmla="*/ 239 w 2235"/>
                <a:gd name="T15" fmla="*/ 111 h 1310"/>
                <a:gd name="T16" fmla="*/ 252 w 2235"/>
                <a:gd name="T17" fmla="*/ 33 h 1310"/>
                <a:gd name="T18" fmla="*/ 337 w 2235"/>
                <a:gd name="T19" fmla="*/ 33 h 1310"/>
                <a:gd name="T20" fmla="*/ 504 w 2235"/>
                <a:gd name="T21" fmla="*/ 183 h 1310"/>
                <a:gd name="T22" fmla="*/ 1118 w 2235"/>
                <a:gd name="T23" fmla="*/ 0 h 1310"/>
                <a:gd name="T24" fmla="*/ 2235 w 2235"/>
                <a:gd name="T25" fmla="*/ 1133 h 1310"/>
                <a:gd name="T26" fmla="*/ 2177 w 2235"/>
                <a:gd name="T27" fmla="*/ 1198 h 1310"/>
                <a:gd name="T28" fmla="*/ 2111 w 2235"/>
                <a:gd name="T29" fmla="*/ 1133 h 1310"/>
                <a:gd name="T30" fmla="*/ 1118 w 2235"/>
                <a:gd name="T31" fmla="*/ 124 h 1310"/>
                <a:gd name="T32" fmla="*/ 601 w 2235"/>
                <a:gd name="T33" fmla="*/ 275 h 1310"/>
                <a:gd name="T34" fmla="*/ 1292 w 2235"/>
                <a:gd name="T35" fmla="*/ 930 h 1310"/>
                <a:gd name="T36" fmla="*/ 1266 w 2235"/>
                <a:gd name="T37" fmla="*/ 1251 h 1310"/>
                <a:gd name="T38" fmla="*/ 1118 w 2235"/>
                <a:gd name="T39" fmla="*/ 1310 h 1310"/>
                <a:gd name="T40" fmla="*/ 1034 w 2235"/>
                <a:gd name="T41" fmla="*/ 1290 h 1310"/>
                <a:gd name="T42" fmla="*/ 936 w 2235"/>
                <a:gd name="T43" fmla="*/ 1225 h 1310"/>
                <a:gd name="T44" fmla="*/ 420 w 2235"/>
                <a:gd name="T45" fmla="*/ 419 h 1310"/>
                <a:gd name="T46" fmla="*/ 124 w 2235"/>
                <a:gd name="T47" fmla="*/ 1133 h 1310"/>
                <a:gd name="T48" fmla="*/ 58 w 2235"/>
                <a:gd name="T49" fmla="*/ 1198 h 1310"/>
                <a:gd name="T50" fmla="*/ 0 w 2235"/>
                <a:gd name="T51" fmla="*/ 1133 h 1310"/>
                <a:gd name="T52" fmla="*/ 356 w 2235"/>
                <a:gd name="T53" fmla="*/ 308 h 1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35" h="1310">
                  <a:moveTo>
                    <a:pt x="1040" y="1139"/>
                  </a:moveTo>
                  <a:cubicBezTo>
                    <a:pt x="1040" y="1139"/>
                    <a:pt x="1060" y="1159"/>
                    <a:pt x="1085" y="1172"/>
                  </a:cubicBezTo>
                  <a:cubicBezTo>
                    <a:pt x="1105" y="1185"/>
                    <a:pt x="1137" y="1192"/>
                    <a:pt x="1182" y="1153"/>
                  </a:cubicBezTo>
                  <a:cubicBezTo>
                    <a:pt x="1247" y="1094"/>
                    <a:pt x="1207" y="1028"/>
                    <a:pt x="1195" y="1015"/>
                  </a:cubicBezTo>
                  <a:cubicBezTo>
                    <a:pt x="1073" y="884"/>
                    <a:pt x="802" y="629"/>
                    <a:pt x="576" y="426"/>
                  </a:cubicBezTo>
                  <a:cubicBezTo>
                    <a:pt x="736" y="681"/>
                    <a:pt x="936" y="1002"/>
                    <a:pt x="1040" y="1139"/>
                  </a:cubicBezTo>
                  <a:close/>
                  <a:moveTo>
                    <a:pt x="356" y="308"/>
                  </a:moveTo>
                  <a:cubicBezTo>
                    <a:pt x="291" y="197"/>
                    <a:pt x="239" y="124"/>
                    <a:pt x="239" y="111"/>
                  </a:cubicBezTo>
                  <a:cubicBezTo>
                    <a:pt x="220" y="85"/>
                    <a:pt x="226" y="52"/>
                    <a:pt x="252" y="33"/>
                  </a:cubicBezTo>
                  <a:cubicBezTo>
                    <a:pt x="271" y="13"/>
                    <a:pt x="310" y="13"/>
                    <a:pt x="337" y="33"/>
                  </a:cubicBezTo>
                  <a:cubicBezTo>
                    <a:pt x="343" y="39"/>
                    <a:pt x="407" y="98"/>
                    <a:pt x="504" y="183"/>
                  </a:cubicBezTo>
                  <a:cubicBezTo>
                    <a:pt x="678" y="66"/>
                    <a:pt x="892" y="0"/>
                    <a:pt x="1118" y="0"/>
                  </a:cubicBezTo>
                  <a:cubicBezTo>
                    <a:pt x="1738" y="0"/>
                    <a:pt x="2235" y="504"/>
                    <a:pt x="2235" y="1133"/>
                  </a:cubicBezTo>
                  <a:cubicBezTo>
                    <a:pt x="2235" y="1172"/>
                    <a:pt x="2209" y="1198"/>
                    <a:pt x="2177" y="1198"/>
                  </a:cubicBezTo>
                  <a:cubicBezTo>
                    <a:pt x="2138" y="1198"/>
                    <a:pt x="2111" y="1172"/>
                    <a:pt x="2111" y="1133"/>
                  </a:cubicBezTo>
                  <a:cubicBezTo>
                    <a:pt x="2111" y="576"/>
                    <a:pt x="1666" y="124"/>
                    <a:pt x="1118" y="124"/>
                  </a:cubicBezTo>
                  <a:cubicBezTo>
                    <a:pt x="930" y="124"/>
                    <a:pt x="755" y="183"/>
                    <a:pt x="601" y="275"/>
                  </a:cubicBezTo>
                  <a:cubicBezTo>
                    <a:pt x="834" y="485"/>
                    <a:pt x="1156" y="779"/>
                    <a:pt x="1292" y="930"/>
                  </a:cubicBezTo>
                  <a:cubicBezTo>
                    <a:pt x="1350" y="1002"/>
                    <a:pt x="1388" y="1146"/>
                    <a:pt x="1266" y="1251"/>
                  </a:cubicBezTo>
                  <a:cubicBezTo>
                    <a:pt x="1220" y="1290"/>
                    <a:pt x="1169" y="1310"/>
                    <a:pt x="1118" y="1310"/>
                  </a:cubicBezTo>
                  <a:cubicBezTo>
                    <a:pt x="1092" y="1310"/>
                    <a:pt x="1060" y="1303"/>
                    <a:pt x="1034" y="1290"/>
                  </a:cubicBezTo>
                  <a:cubicBezTo>
                    <a:pt x="975" y="1270"/>
                    <a:pt x="943" y="1231"/>
                    <a:pt x="936" y="1225"/>
                  </a:cubicBezTo>
                  <a:cubicBezTo>
                    <a:pt x="821" y="1061"/>
                    <a:pt x="589" y="688"/>
                    <a:pt x="420" y="419"/>
                  </a:cubicBezTo>
                  <a:cubicBezTo>
                    <a:pt x="239" y="602"/>
                    <a:pt x="124" y="851"/>
                    <a:pt x="124" y="1133"/>
                  </a:cubicBezTo>
                  <a:cubicBezTo>
                    <a:pt x="124" y="1172"/>
                    <a:pt x="97" y="1198"/>
                    <a:pt x="58" y="1198"/>
                  </a:cubicBezTo>
                  <a:cubicBezTo>
                    <a:pt x="26" y="1198"/>
                    <a:pt x="0" y="1172"/>
                    <a:pt x="0" y="1133"/>
                  </a:cubicBezTo>
                  <a:cubicBezTo>
                    <a:pt x="0" y="805"/>
                    <a:pt x="137" y="511"/>
                    <a:pt x="356" y="308"/>
                  </a:cubicBezTo>
                  <a:close/>
                </a:path>
              </a:pathLst>
            </a:custGeom>
            <a:solidFill>
              <a:srgbClr val="EAF2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" name="Freeform 22"/>
            <p:cNvSpPr>
              <a:spLocks/>
            </p:cNvSpPr>
            <p:nvPr/>
          </p:nvSpPr>
          <p:spPr bwMode="auto">
            <a:xfrm>
              <a:off x="6621463" y="5708650"/>
              <a:ext cx="614363" cy="228600"/>
            </a:xfrm>
            <a:custGeom>
              <a:avLst/>
              <a:gdLst>
                <a:gd name="T0" fmla="*/ 1567 w 1637"/>
                <a:gd name="T1" fmla="*/ 609 h 609"/>
                <a:gd name="T2" fmla="*/ 1521 w 1637"/>
                <a:gd name="T3" fmla="*/ 590 h 609"/>
                <a:gd name="T4" fmla="*/ 1060 w 1637"/>
                <a:gd name="T5" fmla="*/ 298 h 609"/>
                <a:gd name="T6" fmla="*/ 97 w 1637"/>
                <a:gd name="T7" fmla="*/ 343 h 609"/>
                <a:gd name="T8" fmla="*/ 25 w 1637"/>
                <a:gd name="T9" fmla="*/ 331 h 609"/>
                <a:gd name="T10" fmla="*/ 11 w 1637"/>
                <a:gd name="T11" fmla="*/ 260 h 609"/>
                <a:gd name="T12" fmla="*/ 99 w 1637"/>
                <a:gd name="T13" fmla="*/ 48 h 609"/>
                <a:gd name="T14" fmla="*/ 183 w 1637"/>
                <a:gd name="T15" fmla="*/ 13 h 609"/>
                <a:gd name="T16" fmla="*/ 218 w 1637"/>
                <a:gd name="T17" fmla="*/ 97 h 609"/>
                <a:gd name="T18" fmla="*/ 188 w 1637"/>
                <a:gd name="T19" fmla="*/ 168 h 609"/>
                <a:gd name="T20" fmla="*/ 1104 w 1637"/>
                <a:gd name="T21" fmla="*/ 178 h 609"/>
                <a:gd name="T22" fmla="*/ 1612 w 1637"/>
                <a:gd name="T23" fmla="*/ 499 h 609"/>
                <a:gd name="T24" fmla="*/ 1612 w 1637"/>
                <a:gd name="T25" fmla="*/ 590 h 609"/>
                <a:gd name="T26" fmla="*/ 1567 w 1637"/>
                <a:gd name="T27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37" h="609">
                  <a:moveTo>
                    <a:pt x="1567" y="609"/>
                  </a:moveTo>
                  <a:cubicBezTo>
                    <a:pt x="1550" y="609"/>
                    <a:pt x="1534" y="603"/>
                    <a:pt x="1521" y="590"/>
                  </a:cubicBezTo>
                  <a:cubicBezTo>
                    <a:pt x="1392" y="461"/>
                    <a:pt x="1232" y="360"/>
                    <a:pt x="1060" y="298"/>
                  </a:cubicBezTo>
                  <a:cubicBezTo>
                    <a:pt x="749" y="185"/>
                    <a:pt x="397" y="202"/>
                    <a:pt x="97" y="343"/>
                  </a:cubicBezTo>
                  <a:cubicBezTo>
                    <a:pt x="73" y="354"/>
                    <a:pt x="44" y="349"/>
                    <a:pt x="25" y="331"/>
                  </a:cubicBezTo>
                  <a:cubicBezTo>
                    <a:pt x="6" y="312"/>
                    <a:pt x="0" y="284"/>
                    <a:pt x="11" y="260"/>
                  </a:cubicBezTo>
                  <a:cubicBezTo>
                    <a:pt x="99" y="48"/>
                    <a:pt x="99" y="48"/>
                    <a:pt x="99" y="48"/>
                  </a:cubicBezTo>
                  <a:cubicBezTo>
                    <a:pt x="113" y="15"/>
                    <a:pt x="151" y="0"/>
                    <a:pt x="183" y="13"/>
                  </a:cubicBezTo>
                  <a:cubicBezTo>
                    <a:pt x="216" y="27"/>
                    <a:pt x="231" y="65"/>
                    <a:pt x="218" y="97"/>
                  </a:cubicBezTo>
                  <a:cubicBezTo>
                    <a:pt x="188" y="168"/>
                    <a:pt x="188" y="168"/>
                    <a:pt x="188" y="168"/>
                  </a:cubicBezTo>
                  <a:cubicBezTo>
                    <a:pt x="484" y="69"/>
                    <a:pt x="810" y="71"/>
                    <a:pt x="1104" y="178"/>
                  </a:cubicBezTo>
                  <a:cubicBezTo>
                    <a:pt x="1294" y="246"/>
                    <a:pt x="1469" y="357"/>
                    <a:pt x="1612" y="499"/>
                  </a:cubicBezTo>
                  <a:cubicBezTo>
                    <a:pt x="1637" y="524"/>
                    <a:pt x="1637" y="565"/>
                    <a:pt x="1612" y="590"/>
                  </a:cubicBezTo>
                  <a:cubicBezTo>
                    <a:pt x="1600" y="603"/>
                    <a:pt x="1583" y="609"/>
                    <a:pt x="1567" y="609"/>
                  </a:cubicBezTo>
                  <a:close/>
                </a:path>
              </a:pathLst>
            </a:custGeom>
            <a:solidFill>
              <a:srgbClr val="EAF2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432000" y="1044000"/>
            <a:ext cx="1122660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800" dirty="0">
                <a:solidFill>
                  <a:srgbClr val="0088BB"/>
                </a:solidFill>
                <a:latin typeface="CB_Stem Medium" panose="020B0603020203020204" pitchFamily="34" charset="-52"/>
                <a:cs typeface="CB_Stem Medium" panose="020B0603020203020204" pitchFamily="34" charset="-52"/>
              </a:rPr>
              <a:t>ЦФА </a:t>
            </a:r>
            <a:r>
              <a:rPr lang="ru-RU" sz="2800" dirty="0">
                <a:solidFill>
                  <a:srgbClr val="0088BB"/>
                </a:solidFill>
                <a:latin typeface="CB_Stem Extra Light" panose="020B0403020203020204" pitchFamily="34" charset="-52"/>
                <a:cs typeface="CB_Stem Extra Light" panose="020B0403020203020204" pitchFamily="34" charset="-52"/>
              </a:rPr>
              <a:t>могут быть использованы для разгрузки капитала </a:t>
            </a:r>
            <a:br>
              <a:rPr lang="en-US" sz="2800" dirty="0">
                <a:solidFill>
                  <a:srgbClr val="0088BB"/>
                </a:solidFill>
                <a:latin typeface="CB_Stem Extra Light" panose="020B0403020203020204" pitchFamily="34" charset="-52"/>
                <a:cs typeface="CB_Stem Extra Light" panose="020B0403020203020204" pitchFamily="34" charset="-52"/>
              </a:rPr>
            </a:br>
            <a:r>
              <a:rPr lang="ru-RU" sz="2800" dirty="0">
                <a:solidFill>
                  <a:srgbClr val="0088BB"/>
                </a:solidFill>
                <a:latin typeface="CB_Stem Extra Light" panose="020B0403020203020204" pitchFamily="34" charset="-52"/>
                <a:cs typeface="CB_Stem Extra Light" panose="020B0403020203020204" pitchFamily="34" charset="-52"/>
              </a:rPr>
              <a:t>и для снижения концентрации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303872" y="2672400"/>
            <a:ext cx="323073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  <a:t>«Разгрузка» нормативов </a:t>
            </a:r>
            <a:br>
              <a:rPr lang="ru-RU" dirty="0">
                <a:solidFill>
                  <a:schemeClr val="accent3">
                    <a:lumMod val="75000"/>
                  </a:schemeClr>
                </a:solidFill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</a:b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  <a:t>и резервов возможна </a:t>
            </a:r>
            <a:br>
              <a:rPr lang="ru-RU" dirty="0">
                <a:solidFill>
                  <a:schemeClr val="accent3">
                    <a:lumMod val="75000"/>
                  </a:schemeClr>
                </a:solidFill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</a:b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  <a:t>в объеме проданных ЦФА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573933" y="2672400"/>
            <a:ext cx="361091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  <a:t>Вводим минимальную долю </a:t>
            </a:r>
            <a:br>
              <a:rPr lang="ru-RU" dirty="0">
                <a:solidFill>
                  <a:schemeClr val="accent3">
                    <a:lumMod val="75000"/>
                  </a:schemeClr>
                </a:solidFill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</a:b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  <a:t>собственного удержания 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5573933" y="4324789"/>
            <a:ext cx="5576678" cy="2805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CB_Stem Medium" panose="020B0603020203020204" pitchFamily="34" charset="-52"/>
                <a:cs typeface="CB_Stem Medium" panose="020B0603020203020204" pitchFamily="34" charset="-52"/>
              </a:rPr>
              <a:t>5%	 10%	 15%          20% 	25%         30%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10398636" y="3600488"/>
            <a:ext cx="1133837" cy="646331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/>
          <a:p>
            <a:r>
              <a:rPr lang="ru-RU" sz="1400" dirty="0">
                <a:latin typeface="CB_Stem Medium" panose="020B0603020203020204" pitchFamily="34" charset="-52"/>
                <a:cs typeface="CB_Stem Medium" panose="020B0603020203020204" pitchFamily="34" charset="-52"/>
              </a:rPr>
              <a:t>ССС</a:t>
            </a:r>
            <a:br>
              <a:rPr lang="ru-RU" sz="1400" dirty="0">
                <a:latin typeface="CB_Stem Medium" panose="020B0603020203020204" pitchFamily="34" charset="-52"/>
                <a:cs typeface="CB_Stem Medium" panose="020B0603020203020204" pitchFamily="34" charset="-52"/>
              </a:rPr>
            </a:br>
            <a:r>
              <a:rPr lang="ru-RU" sz="1400" dirty="0">
                <a:latin typeface="CB_Stem Medium" panose="020B0603020203020204" pitchFamily="34" charset="-52"/>
                <a:cs typeface="CB_Stem Medium" panose="020B0603020203020204" pitchFamily="34" charset="-52"/>
              </a:rPr>
              <a:t>СС</a:t>
            </a:r>
            <a:br>
              <a:rPr lang="ru-RU" sz="1400" dirty="0">
                <a:latin typeface="CB_Stem Medium" panose="020B0603020203020204" pitchFamily="34" charset="-52"/>
                <a:cs typeface="CB_Stem Medium" panose="020B0603020203020204" pitchFamily="34" charset="-52"/>
              </a:rPr>
            </a:br>
            <a:r>
              <a:rPr lang="ru-RU" sz="1400" dirty="0">
                <a:latin typeface="CB_Stem Medium" panose="020B0603020203020204" pitchFamily="34" charset="-52"/>
                <a:cs typeface="CB_Stem Medium" panose="020B0603020203020204" pitchFamily="34" charset="-52"/>
              </a:rPr>
              <a:t>нет рейтинга</a:t>
            </a:r>
            <a:endParaRPr lang="ru-RU" sz="1400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888709" y="3600488"/>
            <a:ext cx="421590" cy="646331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/>
          <a:p>
            <a:r>
              <a:rPr lang="ru-RU" sz="1400" dirty="0">
                <a:latin typeface="CB_Stem Medium" panose="020B0603020203020204" pitchFamily="34" charset="-52"/>
                <a:cs typeface="CB_Stem Medium" panose="020B0603020203020204" pitchFamily="34" charset="-52"/>
              </a:rPr>
              <a:t>ААА </a:t>
            </a:r>
          </a:p>
          <a:p>
            <a:r>
              <a:rPr lang="ru-RU" sz="1400" dirty="0">
                <a:latin typeface="CB_Stem Medium" panose="020B0603020203020204" pitchFamily="34" charset="-52"/>
                <a:cs typeface="CB_Stem Medium" panose="020B0603020203020204" pitchFamily="34" charset="-52"/>
              </a:rPr>
              <a:t>АА+</a:t>
            </a:r>
            <a:br>
              <a:rPr lang="ru-RU" sz="1400" dirty="0">
                <a:latin typeface="CB_Stem Medium" panose="020B0603020203020204" pitchFamily="34" charset="-52"/>
                <a:cs typeface="CB_Stem Medium" panose="020B0603020203020204" pitchFamily="34" charset="-52"/>
              </a:rPr>
            </a:br>
            <a:r>
              <a:rPr lang="ru-RU" sz="1400" dirty="0">
                <a:latin typeface="CB_Stem Medium" panose="020B0603020203020204" pitchFamily="34" charset="-52"/>
                <a:cs typeface="CB_Stem Medium" panose="020B0603020203020204" pitchFamily="34" charset="-52"/>
              </a:rPr>
              <a:t>АА</a:t>
            </a:r>
            <a:endParaRPr lang="en-US" sz="1400" dirty="0">
              <a:latin typeface="CB_Stem Medium" panose="020B0603020203020204" pitchFamily="34" charset="-52"/>
              <a:cs typeface="CB_Stem Medium" panose="020B0603020203020204" pitchFamily="34" charset="-52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6846964" y="3600488"/>
            <a:ext cx="323422" cy="646331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/>
          <a:p>
            <a:r>
              <a:rPr lang="ru-RU" sz="1400" dirty="0">
                <a:latin typeface="CB_Stem Medium" panose="020B0603020203020204" pitchFamily="34" charset="-52"/>
                <a:cs typeface="CB_Stem Medium" panose="020B0603020203020204" pitchFamily="34" charset="-52"/>
              </a:rPr>
              <a:t>АА-</a:t>
            </a:r>
            <a:br>
              <a:rPr lang="ru-RU" sz="1400" dirty="0">
                <a:latin typeface="CB_Stem Medium" panose="020B0603020203020204" pitchFamily="34" charset="-52"/>
                <a:cs typeface="CB_Stem Medium" panose="020B0603020203020204" pitchFamily="34" charset="-52"/>
              </a:rPr>
            </a:br>
            <a:r>
              <a:rPr lang="ru-RU" sz="1400" dirty="0">
                <a:latin typeface="CB_Stem Medium" panose="020B0603020203020204" pitchFamily="34" charset="-52"/>
                <a:cs typeface="CB_Stem Medium" panose="020B0603020203020204" pitchFamily="34" charset="-52"/>
              </a:rPr>
              <a:t>А+</a:t>
            </a:r>
            <a:br>
              <a:rPr lang="ru-RU" sz="1400" dirty="0">
                <a:latin typeface="CB_Stem Medium" panose="020B0603020203020204" pitchFamily="34" charset="-52"/>
                <a:cs typeface="CB_Stem Medium" panose="020B0603020203020204" pitchFamily="34" charset="-52"/>
              </a:rPr>
            </a:br>
            <a:r>
              <a:rPr lang="ru-RU" sz="1400" dirty="0">
                <a:latin typeface="CB_Stem Medium" panose="020B0603020203020204" pitchFamily="34" charset="-52"/>
                <a:cs typeface="CB_Stem Medium" panose="020B0603020203020204" pitchFamily="34" charset="-52"/>
              </a:rPr>
              <a:t>А</a:t>
            </a:r>
            <a:endParaRPr lang="en-US" sz="1400" dirty="0">
              <a:latin typeface="CB_Stem Medium" panose="020B0603020203020204" pitchFamily="34" charset="-52"/>
              <a:cs typeface="CB_Stem Medium" panose="020B0603020203020204" pitchFamily="34" charset="-52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7747840" y="3385045"/>
            <a:ext cx="472886" cy="861774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/>
          <a:p>
            <a:r>
              <a:rPr lang="ru-RU" sz="1400" dirty="0">
                <a:latin typeface="CB_Stem Medium" panose="020B0603020203020204" pitchFamily="34" charset="-52"/>
                <a:cs typeface="CB_Stem Medium" panose="020B0603020203020204" pitchFamily="34" charset="-52"/>
              </a:rPr>
              <a:t>А-</a:t>
            </a:r>
            <a:br>
              <a:rPr lang="ru-RU" sz="1400" dirty="0">
                <a:latin typeface="CB_Stem Medium" panose="020B0603020203020204" pitchFamily="34" charset="-52"/>
                <a:cs typeface="CB_Stem Medium" panose="020B0603020203020204" pitchFamily="34" charset="-52"/>
              </a:rPr>
            </a:br>
            <a:r>
              <a:rPr lang="ru-RU" sz="1400" dirty="0">
                <a:latin typeface="CB_Stem Medium" panose="020B0603020203020204" pitchFamily="34" charset="-52"/>
                <a:cs typeface="CB_Stem Medium" panose="020B0603020203020204" pitchFamily="34" charset="-52"/>
              </a:rPr>
              <a:t>ВВВ+</a:t>
            </a:r>
            <a:br>
              <a:rPr lang="ru-RU" sz="1400" dirty="0">
                <a:latin typeface="CB_Stem Medium" panose="020B0603020203020204" pitchFamily="34" charset="-52"/>
                <a:cs typeface="CB_Stem Medium" panose="020B0603020203020204" pitchFamily="34" charset="-52"/>
              </a:rPr>
            </a:br>
            <a:r>
              <a:rPr lang="ru-RU" sz="1400" dirty="0">
                <a:latin typeface="CB_Stem Medium" panose="020B0603020203020204" pitchFamily="34" charset="-52"/>
                <a:cs typeface="CB_Stem Medium" panose="020B0603020203020204" pitchFamily="34" charset="-52"/>
              </a:rPr>
              <a:t>ВВВ</a:t>
            </a:r>
            <a:br>
              <a:rPr lang="ru-RU" sz="1400" dirty="0">
                <a:latin typeface="CB_Stem Medium" panose="020B0603020203020204" pitchFamily="34" charset="-52"/>
                <a:cs typeface="CB_Stem Medium" panose="020B0603020203020204" pitchFamily="34" charset="-52"/>
              </a:rPr>
            </a:br>
            <a:r>
              <a:rPr lang="ru-RU" sz="1400" dirty="0">
                <a:latin typeface="CB_Stem Medium" panose="020B0603020203020204" pitchFamily="34" charset="-52"/>
                <a:cs typeface="CB_Stem Medium" panose="020B0603020203020204" pitchFamily="34" charset="-52"/>
              </a:rPr>
              <a:t>ВВВ-</a:t>
            </a:r>
            <a:endParaRPr lang="en-US" sz="1400" dirty="0">
              <a:latin typeface="CB_Stem Medium" panose="020B0603020203020204" pitchFamily="34" charset="-52"/>
              <a:cs typeface="CB_Stem Medium" panose="020B0603020203020204" pitchFamily="34" charset="-52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8618277" y="3600488"/>
            <a:ext cx="351058" cy="646331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/>
          <a:p>
            <a:r>
              <a:rPr lang="ru-RU" sz="1400" dirty="0">
                <a:latin typeface="CB_Stem Medium" panose="020B0603020203020204" pitchFamily="34" charset="-52"/>
                <a:cs typeface="CB_Stem Medium" panose="020B0603020203020204" pitchFamily="34" charset="-52"/>
              </a:rPr>
              <a:t>ВВ+</a:t>
            </a:r>
            <a:br>
              <a:rPr lang="ru-RU" sz="1400" dirty="0">
                <a:latin typeface="CB_Stem Medium" panose="020B0603020203020204" pitchFamily="34" charset="-52"/>
                <a:cs typeface="CB_Stem Medium" panose="020B0603020203020204" pitchFamily="34" charset="-52"/>
              </a:rPr>
            </a:br>
            <a:r>
              <a:rPr lang="ru-RU" sz="1400" dirty="0">
                <a:latin typeface="CB_Stem Medium" panose="020B0603020203020204" pitchFamily="34" charset="-52"/>
                <a:cs typeface="CB_Stem Medium" panose="020B0603020203020204" pitchFamily="34" charset="-52"/>
              </a:rPr>
              <a:t>ВВ</a:t>
            </a:r>
            <a:br>
              <a:rPr lang="ru-RU" sz="1400" dirty="0">
                <a:latin typeface="CB_Stem Medium" panose="020B0603020203020204" pitchFamily="34" charset="-52"/>
                <a:cs typeface="CB_Stem Medium" panose="020B0603020203020204" pitchFamily="34" charset="-52"/>
              </a:rPr>
            </a:br>
            <a:r>
              <a:rPr lang="ru-RU" sz="1400" dirty="0">
                <a:latin typeface="CB_Stem Medium" panose="020B0603020203020204" pitchFamily="34" charset="-52"/>
                <a:cs typeface="CB_Stem Medium" panose="020B0603020203020204" pitchFamily="34" charset="-52"/>
              </a:rPr>
              <a:t>ВВ-</a:t>
            </a:r>
            <a:endParaRPr lang="en-US" sz="1400" dirty="0">
              <a:latin typeface="CB_Stem Medium" panose="020B0603020203020204" pitchFamily="34" charset="-52"/>
              <a:cs typeface="CB_Stem Medium" panose="020B0603020203020204" pitchFamily="34" charset="-52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9532847" y="3600488"/>
            <a:ext cx="229230" cy="646331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/>
          <a:p>
            <a:r>
              <a:rPr lang="ru-RU" sz="1400" dirty="0">
                <a:latin typeface="CB_Stem Medium" panose="020B0603020203020204" pitchFamily="34" charset="-52"/>
                <a:cs typeface="CB_Stem Medium" panose="020B0603020203020204" pitchFamily="34" charset="-52"/>
              </a:rPr>
              <a:t>В+</a:t>
            </a:r>
            <a:br>
              <a:rPr lang="ru-RU" sz="1400" dirty="0">
                <a:latin typeface="CB_Stem Medium" panose="020B0603020203020204" pitchFamily="34" charset="-52"/>
                <a:cs typeface="CB_Stem Medium" panose="020B0603020203020204" pitchFamily="34" charset="-52"/>
              </a:rPr>
            </a:br>
            <a:r>
              <a:rPr lang="ru-RU" sz="1400" dirty="0">
                <a:latin typeface="CB_Stem Medium" panose="020B0603020203020204" pitchFamily="34" charset="-52"/>
                <a:cs typeface="CB_Stem Medium" panose="020B0603020203020204" pitchFamily="34" charset="-52"/>
              </a:rPr>
              <a:t>В</a:t>
            </a:r>
            <a:br>
              <a:rPr lang="ru-RU" sz="1400" dirty="0">
                <a:latin typeface="CB_Stem Medium" panose="020B0603020203020204" pitchFamily="34" charset="-52"/>
                <a:cs typeface="CB_Stem Medium" panose="020B0603020203020204" pitchFamily="34" charset="-52"/>
              </a:rPr>
            </a:br>
            <a:r>
              <a:rPr lang="ru-RU" sz="1400" dirty="0">
                <a:latin typeface="CB_Stem Medium" panose="020B0603020203020204" pitchFamily="34" charset="-52"/>
                <a:cs typeface="CB_Stem Medium" panose="020B0603020203020204" pitchFamily="34" charset="-52"/>
              </a:rPr>
              <a:t>В-</a:t>
            </a:r>
            <a:endParaRPr lang="en-US" sz="1400" dirty="0">
              <a:latin typeface="CB_Stem Medium" panose="020B0603020203020204" pitchFamily="34" charset="-52"/>
              <a:cs typeface="CB_Stem Medium" panose="020B0603020203020204" pitchFamily="34" charset="-52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0" y="4961697"/>
            <a:ext cx="12192000" cy="1896302"/>
          </a:xfrm>
          <a:prstGeom prst="rect">
            <a:avLst/>
          </a:prstGeom>
          <a:solidFill>
            <a:srgbClr val="EA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432000" y="5171199"/>
            <a:ext cx="7721400" cy="263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  <a:spcAft>
                <a:spcPts val="1200"/>
              </a:spcAft>
            </a:pPr>
            <a:r>
              <a:rPr lang="ru-RU" sz="1600" dirty="0">
                <a:latin typeface="CB_Stem Medium" panose="020B0603020203020204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Чтобы получить «разгрузку» капитала необходимо…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717159" y="5639917"/>
            <a:ext cx="2535045" cy="8617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400" dirty="0">
                <a:latin typeface="CB_Stem" panose="020B0503020203020204" pitchFamily="34" charset="-52"/>
                <a:ea typeface="Calibri" panose="020F0502020204030204" pitchFamily="34" charset="0"/>
                <a:cs typeface="CB_Stem" panose="020B0503020203020204" pitchFamily="34" charset="-52"/>
              </a:rPr>
              <a:t>Обеспечить</a:t>
            </a:r>
            <a:r>
              <a:rPr lang="ru-RU" sz="1400" dirty="0"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  <a:t> простое </a:t>
            </a:r>
            <a:br>
              <a:rPr lang="ru-RU" sz="1400" dirty="0"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</a:br>
            <a:r>
              <a:rPr lang="ru-RU" sz="1400" dirty="0"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  <a:t>и понятное раскрытие </a:t>
            </a:r>
            <a:br>
              <a:rPr lang="ru-RU" sz="1400" dirty="0"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</a:br>
            <a:r>
              <a:rPr lang="ru-RU" sz="1400" dirty="0"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  <a:t>информации </a:t>
            </a:r>
            <a:r>
              <a:rPr lang="ru-RU" sz="1400" dirty="0">
                <a:latin typeface="CB_Stem" panose="020B0503020203020204" pitchFamily="34" charset="-52"/>
                <a:ea typeface="Calibri" panose="020F0502020204030204" pitchFamily="34" charset="0"/>
                <a:cs typeface="CB_Stem" panose="020B0503020203020204" pitchFamily="34" charset="-52"/>
              </a:rPr>
              <a:t>для инвестора в соответствии с 7315-У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4124484" y="5639917"/>
            <a:ext cx="3045902" cy="8617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400" dirty="0"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  <a:t>Выпускать </a:t>
            </a:r>
            <a:r>
              <a:rPr lang="ru-RU" sz="1400" dirty="0">
                <a:latin typeface="CB_Stem Medium" panose="020B0603020203020204" pitchFamily="34" charset="-52"/>
                <a:cs typeface="CB_Stem Medium" panose="020B0603020203020204" pitchFamily="34" charset="-52"/>
              </a:rPr>
              <a:t>кредитные </a:t>
            </a:r>
            <a:r>
              <a:rPr lang="ru-RU" sz="1400" dirty="0"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  <a:t>ЦФА </a:t>
            </a:r>
            <a:br>
              <a:rPr lang="en-US" sz="1400" dirty="0"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</a:br>
            <a:r>
              <a:rPr lang="ru-RU" sz="1400" dirty="0"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  <a:t>без встроенной «субординации» </a:t>
            </a:r>
            <a:br>
              <a:rPr lang="ru-RU" sz="1400" dirty="0"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</a:br>
            <a:r>
              <a:rPr lang="ru-RU" sz="1400" dirty="0">
                <a:latin typeface="CB_Stem" panose="020B0503020203020204" pitchFamily="34" charset="-52"/>
                <a:ea typeface="Calibri" panose="020F0502020204030204" pitchFamily="34" charset="0"/>
                <a:cs typeface="CB_Stem" panose="020B0503020203020204" pitchFamily="34" charset="-52"/>
              </a:rPr>
              <a:t>и срочностью не меньше, </a:t>
            </a:r>
            <a:br>
              <a:rPr lang="ru-RU" sz="1400" dirty="0">
                <a:latin typeface="CB_Stem" panose="020B0503020203020204" pitchFamily="34" charset="-52"/>
                <a:ea typeface="Calibri" panose="020F0502020204030204" pitchFamily="34" charset="0"/>
                <a:cs typeface="CB_Stem" panose="020B0503020203020204" pitchFamily="34" charset="-52"/>
              </a:rPr>
            </a:br>
            <a:r>
              <a:rPr lang="ru-RU" sz="1400" dirty="0">
                <a:latin typeface="CB_Stem" panose="020B0503020203020204" pitchFamily="34" charset="-52"/>
                <a:ea typeface="Calibri" panose="020F0502020204030204" pitchFamily="34" charset="0"/>
                <a:cs typeface="CB_Stem" panose="020B0503020203020204" pitchFamily="34" charset="-52"/>
              </a:rPr>
              <a:t>чем у кредитных требований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7890113" y="5639917"/>
            <a:ext cx="2589460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400" dirty="0"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  <a:t>Не включать в сделку </a:t>
            </a:r>
            <a:br>
              <a:rPr lang="en-US" sz="1400" dirty="0"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</a:br>
            <a:r>
              <a:rPr lang="ru-RU" sz="1400" dirty="0"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  <a:t>кредиты с просрочкой </a:t>
            </a:r>
            <a:br>
              <a:rPr lang="ru-RU" sz="1400" dirty="0"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</a:br>
            <a:r>
              <a:rPr lang="ru-RU" sz="1400" dirty="0"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  <a:t>30+ дней</a:t>
            </a:r>
            <a:endParaRPr lang="ru-RU" sz="1400" dirty="0">
              <a:latin typeface="CB_Stem" panose="020B0503020203020204" pitchFamily="34" charset="-52"/>
              <a:ea typeface="Calibri" panose="020F050202020403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32859" y="5537514"/>
            <a:ext cx="720080" cy="7244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  <a:spcAft>
                <a:spcPts val="1200"/>
              </a:spcAft>
            </a:pPr>
            <a:r>
              <a:rPr lang="ru-RU" sz="4400" dirty="0">
                <a:latin typeface="CB_Stem Medium" panose="020B0603020203020204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3697694" y="5537514"/>
            <a:ext cx="720080" cy="7244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  <a:spcAft>
                <a:spcPts val="1200"/>
              </a:spcAft>
            </a:pPr>
            <a:r>
              <a:rPr lang="ru-RU" sz="4400" dirty="0">
                <a:latin typeface="CB_Stem Medium" panose="020B0603020203020204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7459962" y="5537514"/>
            <a:ext cx="720080" cy="7244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  <a:spcAft>
                <a:spcPts val="1200"/>
              </a:spcAft>
            </a:pPr>
            <a:r>
              <a:rPr lang="ru-RU" sz="4400" dirty="0">
                <a:latin typeface="CB_Stem Medium" panose="020B0603020203020204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123435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151422"/>
            <a:ext cx="12192000" cy="147392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4" name="Group 351"/>
          <p:cNvGrpSpPr/>
          <p:nvPr/>
        </p:nvGrpSpPr>
        <p:grpSpPr>
          <a:xfrm>
            <a:off x="4910024" y="1611833"/>
            <a:ext cx="2880000" cy="2880000"/>
            <a:chOff x="4824195" y="1008563"/>
            <a:chExt cx="358702" cy="360000"/>
          </a:xfrm>
        </p:grpSpPr>
        <p:sp>
          <p:nvSpPr>
            <p:cNvPr id="82" name="Oval 15"/>
            <p:cNvSpPr>
              <a:spLocks noChangeArrowheads="1"/>
            </p:cNvSpPr>
            <p:nvPr/>
          </p:nvSpPr>
          <p:spPr bwMode="auto">
            <a:xfrm>
              <a:off x="4824195" y="1008563"/>
              <a:ext cx="358702" cy="360000"/>
            </a:xfrm>
            <a:prstGeom prst="ellipse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E1133"/>
                </a:solidFill>
                <a:effectLst/>
                <a:uLnTx/>
                <a:uFillTx/>
                <a:latin typeface="CB_Stem Medium" panose="020B0603020203020204" pitchFamily="34" charset="-52"/>
                <a:ea typeface="+mn-ea"/>
                <a:cs typeface="CB_Stem Medium" panose="020B0603020203020204" pitchFamily="34" charset="-52"/>
              </a:endParaRPr>
            </a:p>
          </p:txBody>
        </p:sp>
        <p:sp>
          <p:nvSpPr>
            <p:cNvPr id="83" name="Freeform 16"/>
            <p:cNvSpPr>
              <a:spLocks noEditPoints="1"/>
            </p:cNvSpPr>
            <p:nvPr/>
          </p:nvSpPr>
          <p:spPr bwMode="auto">
            <a:xfrm>
              <a:off x="4887495" y="1064397"/>
              <a:ext cx="232101" cy="250929"/>
            </a:xfrm>
            <a:custGeom>
              <a:avLst/>
              <a:gdLst>
                <a:gd name="T0" fmla="*/ 441 w 443"/>
                <a:gd name="T1" fmla="*/ 120 h 478"/>
                <a:gd name="T2" fmla="*/ 227 w 443"/>
                <a:gd name="T3" fmla="*/ 2 h 478"/>
                <a:gd name="T4" fmla="*/ 4 w 443"/>
                <a:gd name="T5" fmla="*/ 117 h 478"/>
                <a:gd name="T6" fmla="*/ 0 w 443"/>
                <a:gd name="T7" fmla="*/ 202 h 478"/>
                <a:gd name="T8" fmla="*/ 4 w 443"/>
                <a:gd name="T9" fmla="*/ 268 h 478"/>
                <a:gd name="T10" fmla="*/ 0 w 443"/>
                <a:gd name="T11" fmla="*/ 277 h 478"/>
                <a:gd name="T12" fmla="*/ 216 w 443"/>
                <a:gd name="T13" fmla="*/ 476 h 478"/>
                <a:gd name="T14" fmla="*/ 436 w 443"/>
                <a:gd name="T15" fmla="*/ 364 h 478"/>
                <a:gd name="T16" fmla="*/ 441 w 443"/>
                <a:gd name="T17" fmla="*/ 271 h 478"/>
                <a:gd name="T18" fmla="*/ 387 w 443"/>
                <a:gd name="T19" fmla="*/ 239 h 478"/>
                <a:gd name="T20" fmla="*/ 196 w 443"/>
                <a:gd name="T21" fmla="*/ 88 h 478"/>
                <a:gd name="T22" fmla="*/ 222 w 443"/>
                <a:gd name="T23" fmla="*/ 101 h 478"/>
                <a:gd name="T24" fmla="*/ 222 w 443"/>
                <a:gd name="T25" fmla="*/ 101 h 478"/>
                <a:gd name="T26" fmla="*/ 291 w 443"/>
                <a:gd name="T27" fmla="*/ 64 h 478"/>
                <a:gd name="T28" fmla="*/ 241 w 443"/>
                <a:gd name="T29" fmla="*/ 365 h 478"/>
                <a:gd name="T30" fmla="*/ 83 w 443"/>
                <a:gd name="T31" fmla="*/ 253 h 478"/>
                <a:gd name="T32" fmla="*/ 183 w 443"/>
                <a:gd name="T33" fmla="*/ 307 h 478"/>
                <a:gd name="T34" fmla="*/ 227 w 443"/>
                <a:gd name="T35" fmla="*/ 325 h 478"/>
                <a:gd name="T36" fmla="*/ 234 w 443"/>
                <a:gd name="T37" fmla="*/ 294 h 478"/>
                <a:gd name="T38" fmla="*/ 234 w 443"/>
                <a:gd name="T39" fmla="*/ 294 h 478"/>
                <a:gd name="T40" fmla="*/ 266 w 443"/>
                <a:gd name="T41" fmla="*/ 199 h 478"/>
                <a:gd name="T42" fmla="*/ 176 w 443"/>
                <a:gd name="T43" fmla="*/ 276 h 478"/>
                <a:gd name="T44" fmla="*/ 209 w 443"/>
                <a:gd name="T45" fmla="*/ 244 h 478"/>
                <a:gd name="T46" fmla="*/ 159 w 443"/>
                <a:gd name="T47" fmla="*/ 294 h 478"/>
                <a:gd name="T48" fmla="*/ 284 w 443"/>
                <a:gd name="T49" fmla="*/ 294 h 478"/>
                <a:gd name="T50" fmla="*/ 284 w 443"/>
                <a:gd name="T51" fmla="*/ 340 h 478"/>
                <a:gd name="T52" fmla="*/ 342 w 443"/>
                <a:gd name="T53" fmla="*/ 263 h 478"/>
                <a:gd name="T54" fmla="*/ 349 w 443"/>
                <a:gd name="T55" fmla="*/ 232 h 478"/>
                <a:gd name="T56" fmla="*/ 291 w 443"/>
                <a:gd name="T57" fmla="*/ 139 h 478"/>
                <a:gd name="T58" fmla="*/ 152 w 443"/>
                <a:gd name="T59" fmla="*/ 186 h 478"/>
                <a:gd name="T60" fmla="*/ 140 w 443"/>
                <a:gd name="T61" fmla="*/ 207 h 478"/>
                <a:gd name="T62" fmla="*/ 140 w 443"/>
                <a:gd name="T63" fmla="*/ 207 h 478"/>
                <a:gd name="T64" fmla="*/ 94 w 443"/>
                <a:gd name="T65" fmla="*/ 384 h 478"/>
                <a:gd name="T66" fmla="*/ 209 w 443"/>
                <a:gd name="T67" fmla="*/ 445 h 478"/>
                <a:gd name="T68" fmla="*/ 279 w 443"/>
                <a:gd name="T69" fmla="*/ 371 h 478"/>
                <a:gd name="T70" fmla="*/ 303 w 443"/>
                <a:gd name="T71" fmla="*/ 365 h 478"/>
                <a:gd name="T72" fmla="*/ 303 w 443"/>
                <a:gd name="T73" fmla="*/ 365 h 478"/>
                <a:gd name="T74" fmla="*/ 405 w 443"/>
                <a:gd name="T75" fmla="*/ 125 h 478"/>
                <a:gd name="T76" fmla="*/ 222 w 443"/>
                <a:gd name="T77" fmla="*/ 74 h 478"/>
                <a:gd name="T78" fmla="*/ 126 w 443"/>
                <a:gd name="T79" fmla="*/ 125 h 478"/>
                <a:gd name="T80" fmla="*/ 25 w 443"/>
                <a:gd name="T81" fmla="*/ 145 h 478"/>
                <a:gd name="T82" fmla="*/ 25 w 443"/>
                <a:gd name="T83" fmla="*/ 145 h 478"/>
                <a:gd name="T84" fmla="*/ 59 w 443"/>
                <a:gd name="T85" fmla="*/ 266 h 478"/>
                <a:gd name="T86" fmla="*/ 70 w 443"/>
                <a:gd name="T87" fmla="*/ 364 h 478"/>
                <a:gd name="T88" fmla="*/ 373 w 443"/>
                <a:gd name="T89" fmla="*/ 371 h 478"/>
                <a:gd name="T90" fmla="*/ 418 w 443"/>
                <a:gd name="T91" fmla="*/ 297 h 478"/>
                <a:gd name="T92" fmla="*/ 385 w 443"/>
                <a:gd name="T93" fmla="*/ 266 h 478"/>
                <a:gd name="T94" fmla="*/ 373 w 443"/>
                <a:gd name="T95" fmla="*/ 169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43" h="478">
                  <a:moveTo>
                    <a:pt x="443" y="202"/>
                  </a:moveTo>
                  <a:cubicBezTo>
                    <a:pt x="443" y="125"/>
                    <a:pt x="443" y="125"/>
                    <a:pt x="443" y="125"/>
                  </a:cubicBezTo>
                  <a:cubicBezTo>
                    <a:pt x="443" y="123"/>
                    <a:pt x="442" y="122"/>
                    <a:pt x="442" y="121"/>
                  </a:cubicBezTo>
                  <a:cubicBezTo>
                    <a:pt x="442" y="120"/>
                    <a:pt x="442" y="120"/>
                    <a:pt x="441" y="120"/>
                  </a:cubicBezTo>
                  <a:cubicBezTo>
                    <a:pt x="441" y="119"/>
                    <a:pt x="440" y="117"/>
                    <a:pt x="439" y="117"/>
                  </a:cubicBezTo>
                  <a:cubicBezTo>
                    <a:pt x="439" y="116"/>
                    <a:pt x="439" y="116"/>
                    <a:pt x="439" y="116"/>
                  </a:cubicBezTo>
                  <a:cubicBezTo>
                    <a:pt x="438" y="115"/>
                    <a:pt x="437" y="115"/>
                    <a:pt x="436" y="114"/>
                  </a:cubicBezTo>
                  <a:cubicBezTo>
                    <a:pt x="227" y="2"/>
                    <a:pt x="227" y="2"/>
                    <a:pt x="227" y="2"/>
                  </a:cubicBezTo>
                  <a:cubicBezTo>
                    <a:pt x="224" y="0"/>
                    <a:pt x="219" y="0"/>
                    <a:pt x="216" y="2"/>
                  </a:cubicBezTo>
                  <a:cubicBezTo>
                    <a:pt x="7" y="114"/>
                    <a:pt x="7" y="114"/>
                    <a:pt x="7" y="114"/>
                  </a:cubicBezTo>
                  <a:cubicBezTo>
                    <a:pt x="6" y="115"/>
                    <a:pt x="5" y="115"/>
                    <a:pt x="4" y="116"/>
                  </a:cubicBezTo>
                  <a:cubicBezTo>
                    <a:pt x="4" y="116"/>
                    <a:pt x="4" y="116"/>
                    <a:pt x="4" y="117"/>
                  </a:cubicBezTo>
                  <a:cubicBezTo>
                    <a:pt x="3" y="117"/>
                    <a:pt x="2" y="119"/>
                    <a:pt x="2" y="120"/>
                  </a:cubicBezTo>
                  <a:cubicBezTo>
                    <a:pt x="2" y="120"/>
                    <a:pt x="1" y="120"/>
                    <a:pt x="1" y="121"/>
                  </a:cubicBezTo>
                  <a:cubicBezTo>
                    <a:pt x="1" y="122"/>
                    <a:pt x="0" y="123"/>
                    <a:pt x="0" y="125"/>
                  </a:cubicBezTo>
                  <a:cubicBezTo>
                    <a:pt x="0" y="202"/>
                    <a:pt x="0" y="202"/>
                    <a:pt x="0" y="202"/>
                  </a:cubicBezTo>
                  <a:cubicBezTo>
                    <a:pt x="0" y="206"/>
                    <a:pt x="3" y="210"/>
                    <a:pt x="7" y="213"/>
                  </a:cubicBezTo>
                  <a:cubicBezTo>
                    <a:pt x="57" y="239"/>
                    <a:pt x="57" y="239"/>
                    <a:pt x="57" y="239"/>
                  </a:cubicBezTo>
                  <a:cubicBezTo>
                    <a:pt x="7" y="266"/>
                    <a:pt x="7" y="266"/>
                    <a:pt x="7" y="266"/>
                  </a:cubicBezTo>
                  <a:cubicBezTo>
                    <a:pt x="6" y="266"/>
                    <a:pt x="5" y="267"/>
                    <a:pt x="4" y="268"/>
                  </a:cubicBezTo>
                  <a:cubicBezTo>
                    <a:pt x="4" y="268"/>
                    <a:pt x="4" y="268"/>
                    <a:pt x="4" y="268"/>
                  </a:cubicBezTo>
                  <a:cubicBezTo>
                    <a:pt x="3" y="269"/>
                    <a:pt x="2" y="270"/>
                    <a:pt x="2" y="271"/>
                  </a:cubicBezTo>
                  <a:cubicBezTo>
                    <a:pt x="2" y="272"/>
                    <a:pt x="1" y="272"/>
                    <a:pt x="1" y="272"/>
                  </a:cubicBezTo>
                  <a:cubicBezTo>
                    <a:pt x="1" y="274"/>
                    <a:pt x="0" y="275"/>
                    <a:pt x="0" y="277"/>
                  </a:cubicBezTo>
                  <a:cubicBezTo>
                    <a:pt x="0" y="354"/>
                    <a:pt x="0" y="354"/>
                    <a:pt x="0" y="354"/>
                  </a:cubicBezTo>
                  <a:cubicBezTo>
                    <a:pt x="0" y="358"/>
                    <a:pt x="3" y="362"/>
                    <a:pt x="7" y="364"/>
                  </a:cubicBezTo>
                  <a:cubicBezTo>
                    <a:pt x="216" y="476"/>
                    <a:pt x="216" y="476"/>
                    <a:pt x="216" y="476"/>
                  </a:cubicBezTo>
                  <a:cubicBezTo>
                    <a:pt x="216" y="476"/>
                    <a:pt x="216" y="476"/>
                    <a:pt x="216" y="476"/>
                  </a:cubicBezTo>
                  <a:cubicBezTo>
                    <a:pt x="218" y="477"/>
                    <a:pt x="220" y="478"/>
                    <a:pt x="222" y="478"/>
                  </a:cubicBezTo>
                  <a:cubicBezTo>
                    <a:pt x="223" y="478"/>
                    <a:pt x="225" y="477"/>
                    <a:pt x="227" y="476"/>
                  </a:cubicBezTo>
                  <a:cubicBezTo>
                    <a:pt x="227" y="476"/>
                    <a:pt x="227" y="476"/>
                    <a:pt x="227" y="476"/>
                  </a:cubicBezTo>
                  <a:cubicBezTo>
                    <a:pt x="436" y="364"/>
                    <a:pt x="436" y="364"/>
                    <a:pt x="436" y="364"/>
                  </a:cubicBezTo>
                  <a:cubicBezTo>
                    <a:pt x="440" y="362"/>
                    <a:pt x="443" y="358"/>
                    <a:pt x="443" y="354"/>
                  </a:cubicBezTo>
                  <a:cubicBezTo>
                    <a:pt x="443" y="277"/>
                    <a:pt x="443" y="277"/>
                    <a:pt x="443" y="277"/>
                  </a:cubicBezTo>
                  <a:cubicBezTo>
                    <a:pt x="443" y="275"/>
                    <a:pt x="442" y="274"/>
                    <a:pt x="442" y="272"/>
                  </a:cubicBezTo>
                  <a:cubicBezTo>
                    <a:pt x="442" y="272"/>
                    <a:pt x="442" y="272"/>
                    <a:pt x="441" y="271"/>
                  </a:cubicBezTo>
                  <a:cubicBezTo>
                    <a:pt x="441" y="270"/>
                    <a:pt x="440" y="269"/>
                    <a:pt x="439" y="268"/>
                  </a:cubicBezTo>
                  <a:cubicBezTo>
                    <a:pt x="439" y="268"/>
                    <a:pt x="439" y="268"/>
                    <a:pt x="439" y="268"/>
                  </a:cubicBezTo>
                  <a:cubicBezTo>
                    <a:pt x="438" y="267"/>
                    <a:pt x="437" y="266"/>
                    <a:pt x="436" y="266"/>
                  </a:cubicBezTo>
                  <a:cubicBezTo>
                    <a:pt x="387" y="239"/>
                    <a:pt x="387" y="239"/>
                    <a:pt x="387" y="239"/>
                  </a:cubicBezTo>
                  <a:cubicBezTo>
                    <a:pt x="436" y="213"/>
                    <a:pt x="436" y="213"/>
                    <a:pt x="436" y="213"/>
                  </a:cubicBezTo>
                  <a:cubicBezTo>
                    <a:pt x="440" y="210"/>
                    <a:pt x="443" y="206"/>
                    <a:pt x="443" y="202"/>
                  </a:cubicBezTo>
                  <a:close/>
                  <a:moveTo>
                    <a:pt x="152" y="64"/>
                  </a:moveTo>
                  <a:cubicBezTo>
                    <a:pt x="196" y="88"/>
                    <a:pt x="196" y="88"/>
                    <a:pt x="196" y="88"/>
                  </a:cubicBezTo>
                  <a:cubicBezTo>
                    <a:pt x="152" y="111"/>
                    <a:pt x="152" y="111"/>
                    <a:pt x="152" y="111"/>
                  </a:cubicBezTo>
                  <a:cubicBezTo>
                    <a:pt x="108" y="88"/>
                    <a:pt x="108" y="88"/>
                    <a:pt x="108" y="88"/>
                  </a:cubicBezTo>
                  <a:lnTo>
                    <a:pt x="152" y="64"/>
                  </a:lnTo>
                  <a:close/>
                  <a:moveTo>
                    <a:pt x="222" y="101"/>
                  </a:moveTo>
                  <a:cubicBezTo>
                    <a:pt x="266" y="125"/>
                    <a:pt x="266" y="125"/>
                    <a:pt x="266" y="125"/>
                  </a:cubicBezTo>
                  <a:cubicBezTo>
                    <a:pt x="222" y="148"/>
                    <a:pt x="222" y="148"/>
                    <a:pt x="222" y="148"/>
                  </a:cubicBezTo>
                  <a:cubicBezTo>
                    <a:pt x="177" y="125"/>
                    <a:pt x="177" y="125"/>
                    <a:pt x="177" y="125"/>
                  </a:cubicBezTo>
                  <a:lnTo>
                    <a:pt x="222" y="101"/>
                  </a:lnTo>
                  <a:close/>
                  <a:moveTo>
                    <a:pt x="335" y="87"/>
                  </a:moveTo>
                  <a:cubicBezTo>
                    <a:pt x="291" y="111"/>
                    <a:pt x="291" y="111"/>
                    <a:pt x="291" y="111"/>
                  </a:cubicBezTo>
                  <a:cubicBezTo>
                    <a:pt x="247" y="88"/>
                    <a:pt x="247" y="88"/>
                    <a:pt x="247" y="88"/>
                  </a:cubicBezTo>
                  <a:cubicBezTo>
                    <a:pt x="291" y="64"/>
                    <a:pt x="291" y="64"/>
                    <a:pt x="291" y="64"/>
                  </a:cubicBezTo>
                  <a:lnTo>
                    <a:pt x="335" y="87"/>
                  </a:lnTo>
                  <a:close/>
                  <a:moveTo>
                    <a:pt x="222" y="375"/>
                  </a:moveTo>
                  <a:cubicBezTo>
                    <a:pt x="203" y="365"/>
                    <a:pt x="203" y="365"/>
                    <a:pt x="203" y="365"/>
                  </a:cubicBezTo>
                  <a:cubicBezTo>
                    <a:pt x="241" y="365"/>
                    <a:pt x="241" y="365"/>
                    <a:pt x="241" y="365"/>
                  </a:cubicBezTo>
                  <a:lnTo>
                    <a:pt x="222" y="375"/>
                  </a:lnTo>
                  <a:close/>
                  <a:moveTo>
                    <a:pt x="101" y="263"/>
                  </a:moveTo>
                  <a:cubicBezTo>
                    <a:pt x="83" y="263"/>
                    <a:pt x="83" y="263"/>
                    <a:pt x="83" y="263"/>
                  </a:cubicBezTo>
                  <a:cubicBezTo>
                    <a:pt x="83" y="253"/>
                    <a:pt x="83" y="253"/>
                    <a:pt x="83" y="253"/>
                  </a:cubicBezTo>
                  <a:lnTo>
                    <a:pt x="101" y="263"/>
                  </a:lnTo>
                  <a:close/>
                  <a:moveTo>
                    <a:pt x="260" y="340"/>
                  </a:moveTo>
                  <a:cubicBezTo>
                    <a:pt x="183" y="340"/>
                    <a:pt x="183" y="340"/>
                    <a:pt x="183" y="340"/>
                  </a:cubicBezTo>
                  <a:cubicBezTo>
                    <a:pt x="183" y="307"/>
                    <a:pt x="183" y="307"/>
                    <a:pt x="183" y="307"/>
                  </a:cubicBezTo>
                  <a:cubicBezTo>
                    <a:pt x="216" y="324"/>
                    <a:pt x="216" y="324"/>
                    <a:pt x="216" y="324"/>
                  </a:cubicBezTo>
                  <a:cubicBezTo>
                    <a:pt x="216" y="325"/>
                    <a:pt x="216" y="325"/>
                    <a:pt x="216" y="325"/>
                  </a:cubicBezTo>
                  <a:cubicBezTo>
                    <a:pt x="218" y="325"/>
                    <a:pt x="220" y="326"/>
                    <a:pt x="222" y="326"/>
                  </a:cubicBezTo>
                  <a:cubicBezTo>
                    <a:pt x="223" y="326"/>
                    <a:pt x="225" y="325"/>
                    <a:pt x="227" y="325"/>
                  </a:cubicBezTo>
                  <a:cubicBezTo>
                    <a:pt x="227" y="325"/>
                    <a:pt x="227" y="325"/>
                    <a:pt x="227" y="324"/>
                  </a:cubicBezTo>
                  <a:cubicBezTo>
                    <a:pt x="260" y="307"/>
                    <a:pt x="260" y="307"/>
                    <a:pt x="260" y="307"/>
                  </a:cubicBezTo>
                  <a:lnTo>
                    <a:pt x="260" y="340"/>
                  </a:lnTo>
                  <a:close/>
                  <a:moveTo>
                    <a:pt x="234" y="294"/>
                  </a:moveTo>
                  <a:cubicBezTo>
                    <a:pt x="234" y="244"/>
                    <a:pt x="234" y="244"/>
                    <a:pt x="234" y="244"/>
                  </a:cubicBezTo>
                  <a:cubicBezTo>
                    <a:pt x="279" y="220"/>
                    <a:pt x="279" y="220"/>
                    <a:pt x="279" y="220"/>
                  </a:cubicBezTo>
                  <a:cubicBezTo>
                    <a:pt x="279" y="269"/>
                    <a:pt x="279" y="269"/>
                    <a:pt x="279" y="269"/>
                  </a:cubicBezTo>
                  <a:lnTo>
                    <a:pt x="234" y="294"/>
                  </a:lnTo>
                  <a:close/>
                  <a:moveTo>
                    <a:pt x="222" y="223"/>
                  </a:moveTo>
                  <a:cubicBezTo>
                    <a:pt x="177" y="199"/>
                    <a:pt x="177" y="199"/>
                    <a:pt x="177" y="199"/>
                  </a:cubicBezTo>
                  <a:cubicBezTo>
                    <a:pt x="222" y="176"/>
                    <a:pt x="222" y="176"/>
                    <a:pt x="222" y="176"/>
                  </a:cubicBezTo>
                  <a:cubicBezTo>
                    <a:pt x="266" y="199"/>
                    <a:pt x="266" y="199"/>
                    <a:pt x="266" y="199"/>
                  </a:cubicBezTo>
                  <a:lnTo>
                    <a:pt x="222" y="223"/>
                  </a:lnTo>
                  <a:close/>
                  <a:moveTo>
                    <a:pt x="209" y="244"/>
                  </a:moveTo>
                  <a:cubicBezTo>
                    <a:pt x="209" y="294"/>
                    <a:pt x="209" y="294"/>
                    <a:pt x="209" y="294"/>
                  </a:cubicBezTo>
                  <a:cubicBezTo>
                    <a:pt x="176" y="276"/>
                    <a:pt x="176" y="276"/>
                    <a:pt x="176" y="276"/>
                  </a:cubicBezTo>
                  <a:cubicBezTo>
                    <a:pt x="176" y="276"/>
                    <a:pt x="176" y="276"/>
                    <a:pt x="176" y="276"/>
                  </a:cubicBezTo>
                  <a:cubicBezTo>
                    <a:pt x="164" y="269"/>
                    <a:pt x="164" y="269"/>
                    <a:pt x="164" y="269"/>
                  </a:cubicBezTo>
                  <a:cubicBezTo>
                    <a:pt x="164" y="220"/>
                    <a:pt x="164" y="220"/>
                    <a:pt x="164" y="220"/>
                  </a:cubicBezTo>
                  <a:lnTo>
                    <a:pt x="209" y="244"/>
                  </a:lnTo>
                  <a:close/>
                  <a:moveTo>
                    <a:pt x="83" y="340"/>
                  </a:moveTo>
                  <a:cubicBezTo>
                    <a:pt x="83" y="287"/>
                    <a:pt x="83" y="287"/>
                    <a:pt x="83" y="287"/>
                  </a:cubicBezTo>
                  <a:cubicBezTo>
                    <a:pt x="147" y="287"/>
                    <a:pt x="147" y="287"/>
                    <a:pt x="147" y="287"/>
                  </a:cubicBezTo>
                  <a:cubicBezTo>
                    <a:pt x="159" y="294"/>
                    <a:pt x="159" y="294"/>
                    <a:pt x="159" y="294"/>
                  </a:cubicBezTo>
                  <a:cubicBezTo>
                    <a:pt x="159" y="340"/>
                    <a:pt x="159" y="340"/>
                    <a:pt x="159" y="340"/>
                  </a:cubicBezTo>
                  <a:lnTo>
                    <a:pt x="83" y="340"/>
                  </a:lnTo>
                  <a:close/>
                  <a:moveTo>
                    <a:pt x="284" y="340"/>
                  </a:moveTo>
                  <a:cubicBezTo>
                    <a:pt x="284" y="294"/>
                    <a:pt x="284" y="294"/>
                    <a:pt x="284" y="294"/>
                  </a:cubicBezTo>
                  <a:cubicBezTo>
                    <a:pt x="297" y="287"/>
                    <a:pt x="297" y="287"/>
                    <a:pt x="297" y="287"/>
                  </a:cubicBezTo>
                  <a:cubicBezTo>
                    <a:pt x="360" y="287"/>
                    <a:pt x="360" y="287"/>
                    <a:pt x="360" y="287"/>
                  </a:cubicBezTo>
                  <a:cubicBezTo>
                    <a:pt x="360" y="340"/>
                    <a:pt x="360" y="340"/>
                    <a:pt x="360" y="340"/>
                  </a:cubicBezTo>
                  <a:lnTo>
                    <a:pt x="284" y="340"/>
                  </a:lnTo>
                  <a:close/>
                  <a:moveTo>
                    <a:pt x="342" y="263"/>
                  </a:moveTo>
                  <a:cubicBezTo>
                    <a:pt x="360" y="253"/>
                    <a:pt x="360" y="253"/>
                    <a:pt x="360" y="253"/>
                  </a:cubicBezTo>
                  <a:cubicBezTo>
                    <a:pt x="360" y="263"/>
                    <a:pt x="360" y="263"/>
                    <a:pt x="360" y="263"/>
                  </a:cubicBezTo>
                  <a:lnTo>
                    <a:pt x="342" y="263"/>
                  </a:lnTo>
                  <a:close/>
                  <a:moveTo>
                    <a:pt x="303" y="256"/>
                  </a:moveTo>
                  <a:cubicBezTo>
                    <a:pt x="303" y="207"/>
                    <a:pt x="303" y="207"/>
                    <a:pt x="303" y="207"/>
                  </a:cubicBezTo>
                  <a:cubicBezTo>
                    <a:pt x="349" y="182"/>
                    <a:pt x="349" y="182"/>
                    <a:pt x="349" y="182"/>
                  </a:cubicBezTo>
                  <a:cubicBezTo>
                    <a:pt x="349" y="232"/>
                    <a:pt x="349" y="232"/>
                    <a:pt x="349" y="232"/>
                  </a:cubicBezTo>
                  <a:lnTo>
                    <a:pt x="303" y="256"/>
                  </a:lnTo>
                  <a:close/>
                  <a:moveTo>
                    <a:pt x="291" y="186"/>
                  </a:moveTo>
                  <a:cubicBezTo>
                    <a:pt x="247" y="162"/>
                    <a:pt x="247" y="162"/>
                    <a:pt x="247" y="162"/>
                  </a:cubicBezTo>
                  <a:cubicBezTo>
                    <a:pt x="291" y="139"/>
                    <a:pt x="291" y="139"/>
                    <a:pt x="291" y="139"/>
                  </a:cubicBezTo>
                  <a:cubicBezTo>
                    <a:pt x="335" y="162"/>
                    <a:pt x="335" y="162"/>
                    <a:pt x="335" y="162"/>
                  </a:cubicBezTo>
                  <a:lnTo>
                    <a:pt x="291" y="186"/>
                  </a:lnTo>
                  <a:close/>
                  <a:moveTo>
                    <a:pt x="196" y="162"/>
                  </a:moveTo>
                  <a:cubicBezTo>
                    <a:pt x="152" y="186"/>
                    <a:pt x="152" y="186"/>
                    <a:pt x="152" y="186"/>
                  </a:cubicBezTo>
                  <a:cubicBezTo>
                    <a:pt x="108" y="162"/>
                    <a:pt x="108" y="162"/>
                    <a:pt x="108" y="162"/>
                  </a:cubicBezTo>
                  <a:cubicBezTo>
                    <a:pt x="152" y="139"/>
                    <a:pt x="152" y="139"/>
                    <a:pt x="152" y="139"/>
                  </a:cubicBezTo>
                  <a:lnTo>
                    <a:pt x="196" y="162"/>
                  </a:lnTo>
                  <a:close/>
                  <a:moveTo>
                    <a:pt x="140" y="207"/>
                  </a:moveTo>
                  <a:cubicBezTo>
                    <a:pt x="140" y="256"/>
                    <a:pt x="140" y="256"/>
                    <a:pt x="140" y="256"/>
                  </a:cubicBezTo>
                  <a:cubicBezTo>
                    <a:pt x="94" y="232"/>
                    <a:pt x="94" y="232"/>
                    <a:pt x="94" y="232"/>
                  </a:cubicBezTo>
                  <a:cubicBezTo>
                    <a:pt x="94" y="182"/>
                    <a:pt x="94" y="182"/>
                    <a:pt x="94" y="182"/>
                  </a:cubicBezTo>
                  <a:lnTo>
                    <a:pt x="140" y="207"/>
                  </a:lnTo>
                  <a:close/>
                  <a:moveTo>
                    <a:pt x="94" y="365"/>
                  </a:moveTo>
                  <a:cubicBezTo>
                    <a:pt x="140" y="365"/>
                    <a:pt x="140" y="365"/>
                    <a:pt x="140" y="365"/>
                  </a:cubicBezTo>
                  <a:cubicBezTo>
                    <a:pt x="140" y="408"/>
                    <a:pt x="140" y="408"/>
                    <a:pt x="140" y="408"/>
                  </a:cubicBezTo>
                  <a:cubicBezTo>
                    <a:pt x="94" y="384"/>
                    <a:pt x="94" y="384"/>
                    <a:pt x="94" y="384"/>
                  </a:cubicBezTo>
                  <a:lnTo>
                    <a:pt x="94" y="365"/>
                  </a:lnTo>
                  <a:close/>
                  <a:moveTo>
                    <a:pt x="164" y="371"/>
                  </a:moveTo>
                  <a:cubicBezTo>
                    <a:pt x="209" y="396"/>
                    <a:pt x="209" y="396"/>
                    <a:pt x="209" y="396"/>
                  </a:cubicBezTo>
                  <a:cubicBezTo>
                    <a:pt x="209" y="445"/>
                    <a:pt x="209" y="445"/>
                    <a:pt x="209" y="445"/>
                  </a:cubicBezTo>
                  <a:cubicBezTo>
                    <a:pt x="164" y="421"/>
                    <a:pt x="164" y="421"/>
                    <a:pt x="164" y="421"/>
                  </a:cubicBezTo>
                  <a:lnTo>
                    <a:pt x="164" y="371"/>
                  </a:lnTo>
                  <a:close/>
                  <a:moveTo>
                    <a:pt x="234" y="396"/>
                  </a:moveTo>
                  <a:cubicBezTo>
                    <a:pt x="279" y="371"/>
                    <a:pt x="279" y="371"/>
                    <a:pt x="279" y="371"/>
                  </a:cubicBezTo>
                  <a:cubicBezTo>
                    <a:pt x="279" y="421"/>
                    <a:pt x="279" y="421"/>
                    <a:pt x="279" y="421"/>
                  </a:cubicBezTo>
                  <a:cubicBezTo>
                    <a:pt x="234" y="445"/>
                    <a:pt x="234" y="445"/>
                    <a:pt x="234" y="445"/>
                  </a:cubicBezTo>
                  <a:lnTo>
                    <a:pt x="234" y="396"/>
                  </a:lnTo>
                  <a:close/>
                  <a:moveTo>
                    <a:pt x="303" y="365"/>
                  </a:moveTo>
                  <a:cubicBezTo>
                    <a:pt x="349" y="365"/>
                    <a:pt x="349" y="365"/>
                    <a:pt x="349" y="365"/>
                  </a:cubicBezTo>
                  <a:cubicBezTo>
                    <a:pt x="349" y="384"/>
                    <a:pt x="349" y="384"/>
                    <a:pt x="349" y="384"/>
                  </a:cubicBezTo>
                  <a:cubicBezTo>
                    <a:pt x="303" y="408"/>
                    <a:pt x="303" y="408"/>
                    <a:pt x="303" y="408"/>
                  </a:cubicBezTo>
                  <a:lnTo>
                    <a:pt x="303" y="365"/>
                  </a:lnTo>
                  <a:close/>
                  <a:moveTo>
                    <a:pt x="361" y="148"/>
                  </a:moveTo>
                  <a:cubicBezTo>
                    <a:pt x="317" y="125"/>
                    <a:pt x="317" y="125"/>
                    <a:pt x="317" y="125"/>
                  </a:cubicBezTo>
                  <a:cubicBezTo>
                    <a:pt x="361" y="101"/>
                    <a:pt x="361" y="101"/>
                    <a:pt x="361" y="101"/>
                  </a:cubicBezTo>
                  <a:cubicBezTo>
                    <a:pt x="405" y="125"/>
                    <a:pt x="405" y="125"/>
                    <a:pt x="405" y="125"/>
                  </a:cubicBezTo>
                  <a:lnTo>
                    <a:pt x="361" y="148"/>
                  </a:lnTo>
                  <a:close/>
                  <a:moveTo>
                    <a:pt x="222" y="27"/>
                  </a:moveTo>
                  <a:cubicBezTo>
                    <a:pt x="266" y="50"/>
                    <a:pt x="266" y="50"/>
                    <a:pt x="266" y="50"/>
                  </a:cubicBezTo>
                  <a:cubicBezTo>
                    <a:pt x="222" y="74"/>
                    <a:pt x="222" y="74"/>
                    <a:pt x="222" y="74"/>
                  </a:cubicBezTo>
                  <a:cubicBezTo>
                    <a:pt x="177" y="50"/>
                    <a:pt x="177" y="50"/>
                    <a:pt x="177" y="50"/>
                  </a:cubicBezTo>
                  <a:lnTo>
                    <a:pt x="222" y="27"/>
                  </a:lnTo>
                  <a:close/>
                  <a:moveTo>
                    <a:pt x="82" y="101"/>
                  </a:moveTo>
                  <a:cubicBezTo>
                    <a:pt x="126" y="125"/>
                    <a:pt x="126" y="125"/>
                    <a:pt x="126" y="125"/>
                  </a:cubicBezTo>
                  <a:cubicBezTo>
                    <a:pt x="82" y="148"/>
                    <a:pt x="82" y="148"/>
                    <a:pt x="82" y="148"/>
                  </a:cubicBezTo>
                  <a:cubicBezTo>
                    <a:pt x="38" y="125"/>
                    <a:pt x="38" y="125"/>
                    <a:pt x="38" y="125"/>
                  </a:cubicBezTo>
                  <a:lnTo>
                    <a:pt x="82" y="101"/>
                  </a:lnTo>
                  <a:close/>
                  <a:moveTo>
                    <a:pt x="25" y="145"/>
                  </a:moveTo>
                  <a:cubicBezTo>
                    <a:pt x="70" y="169"/>
                    <a:pt x="70" y="169"/>
                    <a:pt x="70" y="169"/>
                  </a:cubicBezTo>
                  <a:cubicBezTo>
                    <a:pt x="70" y="219"/>
                    <a:pt x="70" y="219"/>
                    <a:pt x="70" y="219"/>
                  </a:cubicBezTo>
                  <a:cubicBezTo>
                    <a:pt x="25" y="195"/>
                    <a:pt x="25" y="195"/>
                    <a:pt x="25" y="195"/>
                  </a:cubicBezTo>
                  <a:lnTo>
                    <a:pt x="25" y="145"/>
                  </a:lnTo>
                  <a:close/>
                  <a:moveTo>
                    <a:pt x="59" y="266"/>
                  </a:moveTo>
                  <a:cubicBezTo>
                    <a:pt x="59" y="287"/>
                    <a:pt x="59" y="287"/>
                    <a:pt x="59" y="287"/>
                  </a:cubicBezTo>
                  <a:cubicBezTo>
                    <a:pt x="38" y="277"/>
                    <a:pt x="38" y="277"/>
                    <a:pt x="38" y="277"/>
                  </a:cubicBezTo>
                  <a:lnTo>
                    <a:pt x="59" y="266"/>
                  </a:lnTo>
                  <a:close/>
                  <a:moveTo>
                    <a:pt x="25" y="297"/>
                  </a:moveTo>
                  <a:cubicBezTo>
                    <a:pt x="59" y="315"/>
                    <a:pt x="59" y="315"/>
                    <a:pt x="59" y="315"/>
                  </a:cubicBezTo>
                  <a:cubicBezTo>
                    <a:pt x="59" y="352"/>
                    <a:pt x="59" y="352"/>
                    <a:pt x="59" y="352"/>
                  </a:cubicBezTo>
                  <a:cubicBezTo>
                    <a:pt x="59" y="359"/>
                    <a:pt x="64" y="364"/>
                    <a:pt x="70" y="364"/>
                  </a:cubicBezTo>
                  <a:cubicBezTo>
                    <a:pt x="70" y="371"/>
                    <a:pt x="70" y="371"/>
                    <a:pt x="70" y="371"/>
                  </a:cubicBezTo>
                  <a:cubicBezTo>
                    <a:pt x="25" y="346"/>
                    <a:pt x="25" y="346"/>
                    <a:pt x="25" y="346"/>
                  </a:cubicBezTo>
                  <a:lnTo>
                    <a:pt x="25" y="297"/>
                  </a:lnTo>
                  <a:close/>
                  <a:moveTo>
                    <a:pt x="373" y="371"/>
                  </a:moveTo>
                  <a:cubicBezTo>
                    <a:pt x="373" y="364"/>
                    <a:pt x="373" y="364"/>
                    <a:pt x="373" y="364"/>
                  </a:cubicBezTo>
                  <a:cubicBezTo>
                    <a:pt x="379" y="364"/>
                    <a:pt x="385" y="359"/>
                    <a:pt x="385" y="352"/>
                  </a:cubicBezTo>
                  <a:cubicBezTo>
                    <a:pt x="385" y="315"/>
                    <a:pt x="385" y="315"/>
                    <a:pt x="385" y="315"/>
                  </a:cubicBezTo>
                  <a:cubicBezTo>
                    <a:pt x="418" y="297"/>
                    <a:pt x="418" y="297"/>
                    <a:pt x="418" y="297"/>
                  </a:cubicBezTo>
                  <a:cubicBezTo>
                    <a:pt x="418" y="346"/>
                    <a:pt x="418" y="346"/>
                    <a:pt x="418" y="346"/>
                  </a:cubicBezTo>
                  <a:lnTo>
                    <a:pt x="373" y="371"/>
                  </a:lnTo>
                  <a:close/>
                  <a:moveTo>
                    <a:pt x="385" y="287"/>
                  </a:moveTo>
                  <a:cubicBezTo>
                    <a:pt x="385" y="266"/>
                    <a:pt x="385" y="266"/>
                    <a:pt x="385" y="266"/>
                  </a:cubicBezTo>
                  <a:cubicBezTo>
                    <a:pt x="405" y="277"/>
                    <a:pt x="405" y="277"/>
                    <a:pt x="405" y="277"/>
                  </a:cubicBezTo>
                  <a:lnTo>
                    <a:pt x="385" y="287"/>
                  </a:lnTo>
                  <a:close/>
                  <a:moveTo>
                    <a:pt x="373" y="219"/>
                  </a:moveTo>
                  <a:cubicBezTo>
                    <a:pt x="373" y="169"/>
                    <a:pt x="373" y="169"/>
                    <a:pt x="373" y="169"/>
                  </a:cubicBezTo>
                  <a:cubicBezTo>
                    <a:pt x="418" y="145"/>
                    <a:pt x="418" y="145"/>
                    <a:pt x="418" y="145"/>
                  </a:cubicBezTo>
                  <a:cubicBezTo>
                    <a:pt x="418" y="195"/>
                    <a:pt x="418" y="195"/>
                    <a:pt x="418" y="195"/>
                  </a:cubicBezTo>
                  <a:lnTo>
                    <a:pt x="373" y="219"/>
                  </a:lnTo>
                  <a:close/>
                </a:path>
              </a:pathLst>
            </a:custGeom>
            <a:solidFill>
              <a:srgbClr val="EAF2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E1133"/>
                </a:solidFill>
                <a:effectLst/>
                <a:uLnTx/>
                <a:uFillTx/>
                <a:latin typeface="CB_Stem Medium" panose="020B0603020203020204" pitchFamily="34" charset="-52"/>
                <a:ea typeface="+mn-ea"/>
                <a:cs typeface="CB_Stem Medium" panose="020B0603020203020204" pitchFamily="34" charset="-52"/>
              </a:endParaRPr>
            </a:p>
          </p:txBody>
        </p:sp>
      </p:grpSp>
      <p:grpSp>
        <p:nvGrpSpPr>
          <p:cNvPr id="66" name="Group 213"/>
          <p:cNvGrpSpPr>
            <a:grpSpLocks noChangeAspect="1"/>
          </p:cNvGrpSpPr>
          <p:nvPr/>
        </p:nvGrpSpPr>
        <p:grpSpPr>
          <a:xfrm>
            <a:off x="-245675" y="1632848"/>
            <a:ext cx="2880000" cy="2880000"/>
            <a:chOff x="432000" y="5220563"/>
            <a:chExt cx="360000" cy="360000"/>
          </a:xfrm>
        </p:grpSpPr>
        <p:sp>
          <p:nvSpPr>
            <p:cNvPr id="67" name="Oval 132">
              <a:extLst>
                <a:ext uri="{FF2B5EF4-FFF2-40B4-BE49-F238E27FC236}">
                  <a16:creationId xmlns:a16="http://schemas.microsoft.com/office/drawing/2014/main" id="{AAE667C7-3FE7-F14B-84F0-F5E151C60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00" y="5220563"/>
              <a:ext cx="360000" cy="360000"/>
            </a:xfrm>
            <a:prstGeom prst="ellipse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E1133"/>
                </a:solidFill>
                <a:effectLst/>
                <a:uLnTx/>
                <a:uFillTx/>
                <a:latin typeface="CB_Stem Medium" panose="020B0603020203020204" pitchFamily="34" charset="-52"/>
                <a:ea typeface="+mn-ea"/>
                <a:cs typeface="CB_Stem Medium" panose="020B0603020203020204" pitchFamily="34" charset="-52"/>
              </a:endParaRPr>
            </a:p>
          </p:txBody>
        </p:sp>
        <p:sp>
          <p:nvSpPr>
            <p:cNvPr id="68" name="Freeform 133">
              <a:extLst>
                <a:ext uri="{FF2B5EF4-FFF2-40B4-BE49-F238E27FC236}">
                  <a16:creationId xmlns:a16="http://schemas.microsoft.com/office/drawing/2014/main" id="{A9F17AD6-B769-CC4B-957F-DC1416666B9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8415" y="5318591"/>
              <a:ext cx="207170" cy="199436"/>
            </a:xfrm>
            <a:custGeom>
              <a:avLst/>
              <a:gdLst>
                <a:gd name="T0" fmla="*/ 149 w 347"/>
                <a:gd name="T1" fmla="*/ 337 h 337"/>
                <a:gd name="T2" fmla="*/ 144 w 347"/>
                <a:gd name="T3" fmla="*/ 335 h 337"/>
                <a:gd name="T4" fmla="*/ 139 w 347"/>
                <a:gd name="T5" fmla="*/ 326 h 337"/>
                <a:gd name="T6" fmla="*/ 139 w 347"/>
                <a:gd name="T7" fmla="*/ 129 h 337"/>
                <a:gd name="T8" fmla="*/ 5 w 347"/>
                <a:gd name="T9" fmla="*/ 19 h 337"/>
                <a:gd name="T10" fmla="*/ 2 w 347"/>
                <a:gd name="T11" fmla="*/ 7 h 337"/>
                <a:gd name="T12" fmla="*/ 12 w 347"/>
                <a:gd name="T13" fmla="*/ 0 h 337"/>
                <a:gd name="T14" fmla="*/ 336 w 347"/>
                <a:gd name="T15" fmla="*/ 0 h 337"/>
                <a:gd name="T16" fmla="*/ 346 w 347"/>
                <a:gd name="T17" fmla="*/ 7 h 337"/>
                <a:gd name="T18" fmla="*/ 342 w 347"/>
                <a:gd name="T19" fmla="*/ 19 h 337"/>
                <a:gd name="T20" fmla="*/ 209 w 347"/>
                <a:gd name="T21" fmla="*/ 129 h 337"/>
                <a:gd name="T22" fmla="*/ 209 w 347"/>
                <a:gd name="T23" fmla="*/ 298 h 337"/>
                <a:gd name="T24" fmla="*/ 204 w 347"/>
                <a:gd name="T25" fmla="*/ 307 h 337"/>
                <a:gd name="T26" fmla="*/ 155 w 347"/>
                <a:gd name="T27" fmla="*/ 335 h 337"/>
                <a:gd name="T28" fmla="*/ 149 w 347"/>
                <a:gd name="T29" fmla="*/ 337 h 337"/>
                <a:gd name="T30" fmla="*/ 42 w 347"/>
                <a:gd name="T31" fmla="*/ 21 h 337"/>
                <a:gd name="T32" fmla="*/ 156 w 347"/>
                <a:gd name="T33" fmla="*/ 116 h 337"/>
                <a:gd name="T34" fmla="*/ 160 w 347"/>
                <a:gd name="T35" fmla="*/ 124 h 337"/>
                <a:gd name="T36" fmla="*/ 160 w 347"/>
                <a:gd name="T37" fmla="*/ 308 h 337"/>
                <a:gd name="T38" fmla="*/ 188 w 347"/>
                <a:gd name="T39" fmla="*/ 292 h 337"/>
                <a:gd name="T40" fmla="*/ 188 w 347"/>
                <a:gd name="T41" fmla="*/ 124 h 337"/>
                <a:gd name="T42" fmla="*/ 191 w 347"/>
                <a:gd name="T43" fmla="*/ 116 h 337"/>
                <a:gd name="T44" fmla="*/ 306 w 347"/>
                <a:gd name="T45" fmla="*/ 21 h 337"/>
                <a:gd name="T46" fmla="*/ 42 w 347"/>
                <a:gd name="T47" fmla="*/ 21 h 337"/>
                <a:gd name="T48" fmla="*/ 198 w 347"/>
                <a:gd name="T49" fmla="*/ 298 h 337"/>
                <a:gd name="T50" fmla="*/ 198 w 347"/>
                <a:gd name="T51" fmla="*/ 29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47" h="337">
                  <a:moveTo>
                    <a:pt x="149" y="337"/>
                  </a:moveTo>
                  <a:cubicBezTo>
                    <a:pt x="147" y="337"/>
                    <a:pt x="146" y="336"/>
                    <a:pt x="144" y="335"/>
                  </a:cubicBezTo>
                  <a:cubicBezTo>
                    <a:pt x="141" y="333"/>
                    <a:pt x="139" y="330"/>
                    <a:pt x="139" y="326"/>
                  </a:cubicBezTo>
                  <a:cubicBezTo>
                    <a:pt x="139" y="129"/>
                    <a:pt x="139" y="129"/>
                    <a:pt x="139" y="12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2" y="16"/>
                    <a:pt x="0" y="11"/>
                    <a:pt x="2" y="7"/>
                  </a:cubicBezTo>
                  <a:cubicBezTo>
                    <a:pt x="4" y="3"/>
                    <a:pt x="8" y="0"/>
                    <a:pt x="12" y="0"/>
                  </a:cubicBezTo>
                  <a:cubicBezTo>
                    <a:pt x="336" y="0"/>
                    <a:pt x="336" y="0"/>
                    <a:pt x="336" y="0"/>
                  </a:cubicBezTo>
                  <a:cubicBezTo>
                    <a:pt x="340" y="0"/>
                    <a:pt x="344" y="3"/>
                    <a:pt x="346" y="7"/>
                  </a:cubicBezTo>
                  <a:cubicBezTo>
                    <a:pt x="347" y="11"/>
                    <a:pt x="346" y="16"/>
                    <a:pt x="342" y="19"/>
                  </a:cubicBezTo>
                  <a:cubicBezTo>
                    <a:pt x="209" y="129"/>
                    <a:pt x="209" y="129"/>
                    <a:pt x="209" y="129"/>
                  </a:cubicBezTo>
                  <a:cubicBezTo>
                    <a:pt x="209" y="298"/>
                    <a:pt x="209" y="298"/>
                    <a:pt x="209" y="298"/>
                  </a:cubicBezTo>
                  <a:cubicBezTo>
                    <a:pt x="209" y="302"/>
                    <a:pt x="207" y="305"/>
                    <a:pt x="204" y="307"/>
                  </a:cubicBezTo>
                  <a:cubicBezTo>
                    <a:pt x="155" y="335"/>
                    <a:pt x="155" y="335"/>
                    <a:pt x="155" y="335"/>
                  </a:cubicBezTo>
                  <a:cubicBezTo>
                    <a:pt x="153" y="336"/>
                    <a:pt x="151" y="337"/>
                    <a:pt x="149" y="337"/>
                  </a:cubicBezTo>
                  <a:close/>
                  <a:moveTo>
                    <a:pt x="42" y="21"/>
                  </a:moveTo>
                  <a:cubicBezTo>
                    <a:pt x="156" y="116"/>
                    <a:pt x="156" y="116"/>
                    <a:pt x="156" y="116"/>
                  </a:cubicBezTo>
                  <a:cubicBezTo>
                    <a:pt x="159" y="118"/>
                    <a:pt x="160" y="121"/>
                    <a:pt x="160" y="124"/>
                  </a:cubicBezTo>
                  <a:cubicBezTo>
                    <a:pt x="160" y="308"/>
                    <a:pt x="160" y="308"/>
                    <a:pt x="160" y="308"/>
                  </a:cubicBezTo>
                  <a:cubicBezTo>
                    <a:pt x="188" y="292"/>
                    <a:pt x="188" y="292"/>
                    <a:pt x="188" y="292"/>
                  </a:cubicBezTo>
                  <a:cubicBezTo>
                    <a:pt x="188" y="124"/>
                    <a:pt x="188" y="124"/>
                    <a:pt x="188" y="124"/>
                  </a:cubicBezTo>
                  <a:cubicBezTo>
                    <a:pt x="188" y="121"/>
                    <a:pt x="189" y="118"/>
                    <a:pt x="191" y="116"/>
                  </a:cubicBezTo>
                  <a:cubicBezTo>
                    <a:pt x="306" y="21"/>
                    <a:pt x="306" y="21"/>
                    <a:pt x="306" y="21"/>
                  </a:cubicBezTo>
                  <a:lnTo>
                    <a:pt x="42" y="21"/>
                  </a:lnTo>
                  <a:close/>
                  <a:moveTo>
                    <a:pt x="198" y="298"/>
                  </a:moveTo>
                  <a:cubicBezTo>
                    <a:pt x="198" y="298"/>
                    <a:pt x="198" y="298"/>
                    <a:pt x="198" y="298"/>
                  </a:cubicBezTo>
                  <a:close/>
                </a:path>
              </a:pathLst>
            </a:custGeom>
            <a:solidFill>
              <a:srgbClr val="EAF2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E1133"/>
                </a:solidFill>
                <a:effectLst/>
                <a:uLnTx/>
                <a:uFillTx/>
                <a:latin typeface="CB_Stem Medium" panose="020B0603020203020204" pitchFamily="34" charset="-52"/>
                <a:ea typeface="+mn-ea"/>
                <a:cs typeface="CB_Stem Medium" panose="020B0603020203020204" pitchFamily="34" charset="-52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432000" y="1044000"/>
            <a:ext cx="11410044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8BB"/>
                </a:solidFill>
                <a:effectLst/>
                <a:uLnTx/>
                <a:uFillTx/>
                <a:latin typeface="CB_Stem Medium" panose="020B0603020203020204" pitchFamily="34" charset="-52"/>
                <a:ea typeface="+mn-ea"/>
                <a:cs typeface="CB_Stem Medium" panose="020B0603020203020204" pitchFamily="34" charset="-52"/>
              </a:rPr>
              <a:t>CDS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8BB"/>
                </a:solidFill>
                <a:effectLst/>
                <a:uLnTx/>
                <a:uFillTx/>
                <a:latin typeface="CB_Stem Extra Light" panose="020B0403020203020204" pitchFamily="34" charset="-52"/>
                <a:ea typeface="+mn-ea"/>
                <a:cs typeface="CB_Stem Extra Light" panose="020B0403020203020204" pitchFamily="34" charset="-52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88BB"/>
                </a:solidFill>
                <a:effectLst/>
                <a:uLnTx/>
                <a:uFillTx/>
                <a:latin typeface="CB_Stem Extra Light" panose="020B0403020203020204" pitchFamily="34" charset="-52"/>
                <a:ea typeface="+mn-ea"/>
                <a:cs typeface="CB_Stem Extra Light" panose="020B0403020203020204" pitchFamily="34" charset="-52"/>
              </a:rPr>
              <a:t>в первую очередь призваны решать проблему 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88BB"/>
                </a:solidFill>
                <a:effectLst/>
                <a:uLnTx/>
                <a:uFillTx/>
                <a:latin typeface="CB_Stem Extra Light" panose="020B0403020203020204" pitchFamily="34" charset="-52"/>
                <a:ea typeface="+mn-ea"/>
                <a:cs typeface="CB_Stem Extra Light" panose="020B0403020203020204" pitchFamily="34" charset="-52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88BB"/>
                </a:solidFill>
                <a:effectLst/>
                <a:uLnTx/>
                <a:uFillTx/>
                <a:latin typeface="CB_Stem Extra Light" panose="020B0403020203020204" pitchFamily="34" charset="-52"/>
                <a:ea typeface="+mn-ea"/>
                <a:cs typeface="CB_Stem Extra Light" panose="020B0403020203020204" pitchFamily="34" charset="-52"/>
              </a:rPr>
              <a:t>с концентрацией на крупных корпоративных заемщиков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6782648" y="3173785"/>
            <a:ext cx="4405173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  <a:t>Разработать и внедрить систему риск-менеджмента НКЦ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B_Stem" panose="020B0503020203020204" pitchFamily="34" charset="-52"/>
                <a:ea typeface="Calibri" panose="020F0502020204030204" pitchFamily="34" charset="0"/>
                <a:cs typeface="CB_Stem" panose="020B0503020203020204" pitchFamily="34" charset="-52"/>
              </a:rPr>
              <a:t>по новому продукту CDS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6782648" y="3806780"/>
            <a:ext cx="4147597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  <a:t>Обеспечить обмен данными НКЦ / РОК 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B_Stem" panose="020B0503020203020204" pitchFamily="34" charset="-52"/>
                <a:ea typeface="Calibri" panose="020F0502020204030204" pitchFamily="34" charset="0"/>
                <a:cs typeface="CB_Stem" panose="020B0503020203020204" pitchFamily="34" charset="-52"/>
              </a:rPr>
              <a:t>с БКИ о дефолтах / неплатежах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6782648" y="4405688"/>
            <a:ext cx="4688511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  <a:t>Стандартизировать подходы к определению возмещения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B_Stem" panose="020B0503020203020204" pitchFamily="34" charset="-52"/>
                <a:ea typeface="Calibri" panose="020F0502020204030204" pitchFamily="34" charset="0"/>
                <a:cs typeface="CB_Stem" panose="020B0503020203020204" pitchFamily="34" charset="-52"/>
              </a:rPr>
              <a:t>при наступлении кредитного события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6318934" y="3048156"/>
            <a:ext cx="720080" cy="6987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B_Stem Medium" panose="020B0603020203020204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6290676" y="3659310"/>
            <a:ext cx="720080" cy="7244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B_Stem Medium" panose="020B0603020203020204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6290676" y="4274514"/>
            <a:ext cx="720080" cy="7244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B_Stem Medium" panose="020B0603020203020204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2460707" y="5212091"/>
            <a:ext cx="6194099" cy="1344875"/>
            <a:chOff x="2460707" y="5221616"/>
            <a:chExt cx="6194099" cy="1344875"/>
          </a:xfrm>
        </p:grpSpPr>
        <p:sp>
          <p:nvSpPr>
            <p:cNvPr id="35" name="Прямоугольник 34"/>
            <p:cNvSpPr/>
            <p:nvPr/>
          </p:nvSpPr>
          <p:spPr>
            <a:xfrm>
              <a:off x="2460707" y="5221616"/>
              <a:ext cx="4082186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3">
                      <a:lumMod val="40000"/>
                      <a:lumOff val="60000"/>
                    </a:schemeClr>
                  </a:solidFill>
                  <a:effectLst/>
                  <a:uLnTx/>
                  <a:uFillTx/>
                  <a:latin typeface="CB_Stem Medium" panose="020B0603020203020204" pitchFamily="34" charset="-52"/>
                  <a:ea typeface="Calibri" panose="020F0502020204030204" pitchFamily="34" charset="0"/>
                  <a:cs typeface="CB_Stem Medium" panose="020B0603020203020204" pitchFamily="34" charset="-52"/>
                </a:rPr>
                <a:t>В каком объеме признается защита</a:t>
              </a:r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2460707" y="5562612"/>
              <a:ext cx="1482778" cy="55034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B_Stem Medium" panose="020B0603020203020204" pitchFamily="34" charset="-52"/>
                  <a:ea typeface="Calibri" panose="020F0502020204030204" pitchFamily="34" charset="0"/>
                  <a:cs typeface="CB_Stem Medium" panose="020B0603020203020204" pitchFamily="34" charset="-52"/>
                </a:rPr>
                <a:t>100%</a:t>
              </a:r>
              <a:br>
                <a:rPr kumimoji="0" lang="ru-RU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B_Stem Medium" panose="020B0603020203020204" pitchFamily="34" charset="-52"/>
                  <a:ea typeface="Calibri" panose="020F0502020204030204" pitchFamily="34" charset="0"/>
                  <a:cs typeface="CB_Stem Medium" panose="020B0603020203020204" pitchFamily="34" charset="-52"/>
                </a:rPr>
              </a:b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B_Stem Medium" panose="020B0603020203020204" pitchFamily="34" charset="-52"/>
                  <a:ea typeface="Calibri" panose="020F0502020204030204" pitchFamily="34" charset="0"/>
                  <a:cs typeface="CB_Stem Medium" panose="020B0603020203020204" pitchFamily="34" charset="-52"/>
                </a:rPr>
                <a:t>на облигации</a:t>
              </a:r>
              <a:endPara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endParaRPr>
            </a:p>
          </p:txBody>
        </p:sp>
        <p:sp>
          <p:nvSpPr>
            <p:cNvPr id="47" name="Прямоугольник 46"/>
            <p:cNvSpPr/>
            <p:nvPr/>
          </p:nvSpPr>
          <p:spPr>
            <a:xfrm>
              <a:off x="4031864" y="5565591"/>
              <a:ext cx="2685588" cy="53860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B_Stem Medium" panose="020B0603020203020204" pitchFamily="34" charset="-52"/>
                  <a:ea typeface="Calibri" panose="020F0502020204030204" pitchFamily="34" charset="0"/>
                  <a:cs typeface="CB_Stem Medium" panose="020B0603020203020204" pitchFamily="34" charset="-52"/>
                </a:rPr>
                <a:t>50%</a:t>
              </a: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B_Stem" panose="020B0503020203020204" pitchFamily="34" charset="-52"/>
                  <a:ea typeface="Calibri" panose="020F0502020204030204" pitchFamily="34" charset="0"/>
                  <a:cs typeface="+mn-cs"/>
                </a:rPr>
                <a:t> </a:t>
              </a:r>
            </a:p>
            <a:p>
              <a:pPr marL="0" marR="0" lvl="0" indent="0" algn="l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B_Stem Medium" panose="020B0603020203020204" pitchFamily="34" charset="-52"/>
                  <a:ea typeface="Calibri" panose="020F0502020204030204" pitchFamily="34" charset="0"/>
                  <a:cs typeface="CB_Stem Medium" panose="020B0603020203020204" pitchFamily="34" charset="-52"/>
                </a:rPr>
                <a:t>на банковские кредиты</a:t>
              </a:r>
              <a:endPara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031863" y="6135604"/>
              <a:ext cx="4622943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400" dirty="0">
                  <a:solidFill>
                    <a:schemeClr val="bg1"/>
                  </a:solidFill>
                  <a:latin typeface="CB_Stem" panose="020B0503020203020204" pitchFamily="34" charset="-52"/>
                  <a:cs typeface="CB_Stem" panose="020B0503020203020204" pitchFamily="34" charset="-52"/>
                </a:rPr>
                <a:t>В связи с менее наблюдаемыми событиями дефолта</a:t>
              </a:r>
              <a:br>
                <a:rPr lang="en-US" sz="1400" dirty="0">
                  <a:solidFill>
                    <a:schemeClr val="bg1"/>
                  </a:solidFill>
                  <a:latin typeface="CB_Stem" panose="020B0503020203020204" pitchFamily="34" charset="-52"/>
                  <a:cs typeface="CB_Stem" panose="020B0503020203020204" pitchFamily="34" charset="-52"/>
                </a:rPr>
              </a:br>
              <a:r>
                <a:rPr lang="ru-RU" sz="1400" dirty="0">
                  <a:solidFill>
                    <a:schemeClr val="bg1"/>
                  </a:solidFill>
                  <a:latin typeface="CB_Stem" panose="020B0503020203020204" pitchFamily="34" charset="-52"/>
                  <a:cs typeface="CB_Stem" panose="020B0503020203020204" pitchFamily="34" charset="-52"/>
                </a:rPr>
                <a:t>(скрытые реструктуризации и т. д.)</a:t>
              </a: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B_Stem" panose="020B0503020203020204" pitchFamily="34" charset="-52"/>
                <a:cs typeface="CB_Stem" panose="020B0503020203020204" pitchFamily="34" charset="-52"/>
              </a:endParaRPr>
            </a:p>
          </p:txBody>
        </p:sp>
      </p:grpSp>
      <p:sp>
        <p:nvSpPr>
          <p:cNvPr id="62" name="Прямоугольник 61"/>
          <p:cNvSpPr/>
          <p:nvPr/>
        </p:nvSpPr>
        <p:spPr>
          <a:xfrm>
            <a:off x="1303200" y="2167575"/>
            <a:ext cx="5239693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AA70">
                    <a:lumMod val="75000"/>
                  </a:srgbClr>
                </a:solidFill>
                <a:effectLst/>
                <a:uLnTx/>
                <a:uFillTx/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  <a:t>Внебиржевые (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AA70">
                    <a:lumMod val="75000"/>
                  </a:srgbClr>
                </a:solidFill>
                <a:effectLst/>
                <a:uLnTx/>
                <a:uFillTx/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  <a:t>O</a:t>
            </a:r>
            <a:r>
              <a:rPr lang="en-US" dirty="0">
                <a:solidFill>
                  <a:srgbClr val="70AA70">
                    <a:lumMod val="75000"/>
                  </a:srgbClr>
                </a:solidFill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  <a:t>TC)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AA70">
                    <a:lumMod val="75000"/>
                  </a:srgbClr>
                </a:solidFill>
                <a:effectLst/>
                <a:uLnTx/>
                <a:uFillTx/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  <a:t> CDS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AA70">
                    <a:lumMod val="75000"/>
                  </a:srgbClr>
                </a:solidFill>
                <a:effectLst/>
                <a:uLnTx/>
                <a:uFillTx/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</a:br>
            <a:r>
              <a:rPr lang="ru-RU" dirty="0">
                <a:solidFill>
                  <a:srgbClr val="70AA70">
                    <a:lumMod val="75000"/>
                  </a:srgbClr>
                </a:solidFill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  <a:t>продавать могут только:</a:t>
            </a:r>
          </a:p>
        </p:txBody>
      </p:sp>
      <p:grpSp>
        <p:nvGrpSpPr>
          <p:cNvPr id="63" name="Группа 62"/>
          <p:cNvGrpSpPr/>
          <p:nvPr/>
        </p:nvGrpSpPr>
        <p:grpSpPr>
          <a:xfrm>
            <a:off x="1093123" y="2888018"/>
            <a:ext cx="4149859" cy="553998"/>
            <a:chOff x="1274098" y="3133282"/>
            <a:chExt cx="4149859" cy="553998"/>
          </a:xfrm>
        </p:grpSpPr>
        <p:sp>
          <p:nvSpPr>
            <p:cNvPr id="64" name="TextBox 63"/>
            <p:cNvSpPr txBox="1"/>
            <p:nvPr/>
          </p:nvSpPr>
          <p:spPr>
            <a:xfrm>
              <a:off x="1437209" y="3189051"/>
              <a:ext cx="1094779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B_Stem" panose="020B0503020203020204" pitchFamily="34" charset="-52"/>
                  <a:ea typeface="Calibri" panose="020F0502020204030204" pitchFamily="34" charset="0"/>
                  <a:cs typeface="CB_Stem" panose="020B0503020203020204" pitchFamily="34" charset="-52"/>
                </a:rPr>
                <a:t>Банки </a:t>
              </a:r>
              <a:b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B_Stem" panose="020B0503020203020204" pitchFamily="34" charset="-52"/>
                  <a:ea typeface="Calibri" panose="020F0502020204030204" pitchFamily="34" charset="0"/>
                  <a:cs typeface="CB_Stem" panose="020B0503020203020204" pitchFamily="34" charset="-52"/>
                </a:rPr>
              </a:b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B_Stem" panose="020B0503020203020204" pitchFamily="34" charset="-52"/>
                  <a:ea typeface="Calibri" panose="020F0502020204030204" pitchFamily="34" charset="0"/>
                  <a:cs typeface="CB_Stem" panose="020B0503020203020204" pitchFamily="34" charset="-52"/>
                </a:rPr>
                <a:t>с рейтингом </a:t>
              </a:r>
            </a:p>
          </p:txBody>
        </p:sp>
        <p:pic>
          <p:nvPicPr>
            <p:cNvPr id="69" name="Рисунок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9560" y="3224921"/>
              <a:ext cx="455933" cy="355303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2580856" y="3133282"/>
              <a:ext cx="700298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B_Stem Medium" panose="020B0603020203020204" pitchFamily="34" charset="-52"/>
                  <a:ea typeface="Calibri" panose="020F0502020204030204" pitchFamily="34" charset="0"/>
                  <a:cs typeface="CB_Stem Medium" panose="020B0603020203020204" pitchFamily="34" charset="-52"/>
                </a:rPr>
                <a:t>≥</a:t>
              </a:r>
              <a:r>
                <a:rPr kumimoji="0" lang="ru-RU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B_Stem Medium" panose="020B0603020203020204" pitchFamily="34" charset="-52"/>
                  <a:ea typeface="Calibri" panose="020F0502020204030204" pitchFamily="34" charset="0"/>
                  <a:cs typeface="CB_Stem Medium" panose="020B0603020203020204" pitchFamily="34" charset="-52"/>
                </a:rPr>
                <a:t>А</a:t>
              </a:r>
              <a:endPara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B_Stem Medium" panose="020B0603020203020204" pitchFamily="34" charset="-52"/>
                <a:ea typeface="+mn-ea"/>
                <a:cs typeface="CB_Stem Medium" panose="020B0603020203020204" pitchFamily="34" charset="-52"/>
              </a:endParaRPr>
            </a:p>
          </p:txBody>
        </p:sp>
        <p:grpSp>
          <p:nvGrpSpPr>
            <p:cNvPr id="71" name="Группа 70"/>
            <p:cNvGrpSpPr/>
            <p:nvPr/>
          </p:nvGrpSpPr>
          <p:grpSpPr>
            <a:xfrm>
              <a:off x="4373766" y="3201298"/>
              <a:ext cx="1050191" cy="396771"/>
              <a:chOff x="3606804" y="5438775"/>
              <a:chExt cx="1155695" cy="436631"/>
            </a:xfrm>
          </p:grpSpPr>
          <p:grpSp>
            <p:nvGrpSpPr>
              <p:cNvPr id="78" name="Group 4"/>
              <p:cNvGrpSpPr>
                <a:grpSpLocks noChangeAspect="1"/>
              </p:cNvGrpSpPr>
              <p:nvPr/>
            </p:nvGrpSpPr>
            <p:grpSpPr bwMode="auto">
              <a:xfrm>
                <a:off x="3606804" y="5464168"/>
                <a:ext cx="1120776" cy="393699"/>
                <a:chOff x="2239" y="3841"/>
                <a:chExt cx="706" cy="248"/>
              </a:xfrm>
            </p:grpSpPr>
            <p:sp>
              <p:nvSpPr>
                <p:cNvPr id="80" name="AutoShape 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239" y="3841"/>
                  <a:ext cx="254" cy="24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Freeform 5"/>
                <p:cNvSpPr>
                  <a:spLocks noEditPoints="1"/>
                </p:cNvSpPr>
                <p:nvPr/>
              </p:nvSpPr>
              <p:spPr bwMode="auto">
                <a:xfrm>
                  <a:off x="2239" y="3841"/>
                  <a:ext cx="706" cy="248"/>
                </a:xfrm>
                <a:custGeom>
                  <a:avLst/>
                  <a:gdLst>
                    <a:gd name="T0" fmla="*/ 1159 w 4280"/>
                    <a:gd name="T1" fmla="*/ 795 h 1502"/>
                    <a:gd name="T2" fmla="*/ 1427 w 4280"/>
                    <a:gd name="T3" fmla="*/ 88 h 1502"/>
                    <a:gd name="T4" fmla="*/ 1516 w 4280"/>
                    <a:gd name="T5" fmla="*/ 0 h 1502"/>
                    <a:gd name="T6" fmla="*/ 1248 w 4280"/>
                    <a:gd name="T7" fmla="*/ 133 h 1502"/>
                    <a:gd name="T8" fmla="*/ 892 w 4280"/>
                    <a:gd name="T9" fmla="*/ 221 h 1502"/>
                    <a:gd name="T10" fmla="*/ 981 w 4280"/>
                    <a:gd name="T11" fmla="*/ 265 h 1502"/>
                    <a:gd name="T12" fmla="*/ 223 w 4280"/>
                    <a:gd name="T13" fmla="*/ 0 h 1502"/>
                    <a:gd name="T14" fmla="*/ 0 w 4280"/>
                    <a:gd name="T15" fmla="*/ 221 h 1502"/>
                    <a:gd name="T16" fmla="*/ 357 w 4280"/>
                    <a:gd name="T17" fmla="*/ 795 h 1502"/>
                    <a:gd name="T18" fmla="*/ 268 w 4280"/>
                    <a:gd name="T19" fmla="*/ 707 h 1502"/>
                    <a:gd name="T20" fmla="*/ 802 w 4280"/>
                    <a:gd name="T21" fmla="*/ 0 h 1502"/>
                    <a:gd name="T22" fmla="*/ 802 w 4280"/>
                    <a:gd name="T23" fmla="*/ 795 h 1502"/>
                    <a:gd name="T24" fmla="*/ 535 w 4280"/>
                    <a:gd name="T25" fmla="*/ 707 h 1502"/>
                    <a:gd name="T26" fmla="*/ 713 w 4280"/>
                    <a:gd name="T27" fmla="*/ 707 h 1502"/>
                    <a:gd name="T28" fmla="*/ 1516 w 4280"/>
                    <a:gd name="T29" fmla="*/ 883 h 1502"/>
                    <a:gd name="T30" fmla="*/ 0 w 4280"/>
                    <a:gd name="T31" fmla="*/ 1502 h 1502"/>
                    <a:gd name="T32" fmla="*/ 624 w 4280"/>
                    <a:gd name="T33" fmla="*/ 1413 h 1502"/>
                    <a:gd name="T34" fmla="*/ 0 w 4280"/>
                    <a:gd name="T35" fmla="*/ 1502 h 1502"/>
                    <a:gd name="T36" fmla="*/ 535 w 4280"/>
                    <a:gd name="T37" fmla="*/ 1325 h 1502"/>
                    <a:gd name="T38" fmla="*/ 713 w 4280"/>
                    <a:gd name="T39" fmla="*/ 1413 h 1502"/>
                    <a:gd name="T40" fmla="*/ 1159 w 4280"/>
                    <a:gd name="T41" fmla="*/ 1502 h 1502"/>
                    <a:gd name="T42" fmla="*/ 1516 w 4280"/>
                    <a:gd name="T43" fmla="*/ 1060 h 1502"/>
                    <a:gd name="T44" fmla="*/ 1159 w 4280"/>
                    <a:gd name="T45" fmla="*/ 1148 h 1502"/>
                    <a:gd name="T46" fmla="*/ 1159 w 4280"/>
                    <a:gd name="T47" fmla="*/ 1325 h 1502"/>
                    <a:gd name="T48" fmla="*/ 1070 w 4280"/>
                    <a:gd name="T49" fmla="*/ 1148 h 1502"/>
                    <a:gd name="T50" fmla="*/ 802 w 4280"/>
                    <a:gd name="T51" fmla="*/ 1148 h 1502"/>
                    <a:gd name="T52" fmla="*/ 2842 w 4280"/>
                    <a:gd name="T53" fmla="*/ 666 h 1502"/>
                    <a:gd name="T54" fmla="*/ 2764 w 4280"/>
                    <a:gd name="T55" fmla="*/ 596 h 1502"/>
                    <a:gd name="T56" fmla="*/ 3054 w 4280"/>
                    <a:gd name="T57" fmla="*/ 870 h 1502"/>
                    <a:gd name="T58" fmla="*/ 2842 w 4280"/>
                    <a:gd name="T59" fmla="*/ 925 h 1502"/>
                    <a:gd name="T60" fmla="*/ 2976 w 4280"/>
                    <a:gd name="T61" fmla="*/ 870 h 1502"/>
                    <a:gd name="T62" fmla="*/ 3117 w 4280"/>
                    <a:gd name="T63" fmla="*/ 994 h 1502"/>
                    <a:gd name="T64" fmla="*/ 3365 w 4280"/>
                    <a:gd name="T65" fmla="*/ 923 h 1502"/>
                    <a:gd name="T66" fmla="*/ 3324 w 4280"/>
                    <a:gd name="T67" fmla="*/ 596 h 1502"/>
                    <a:gd name="T68" fmla="*/ 3295 w 4280"/>
                    <a:gd name="T69" fmla="*/ 714 h 1502"/>
                    <a:gd name="T70" fmla="*/ 3765 w 4280"/>
                    <a:gd name="T71" fmla="*/ 759 h 1502"/>
                    <a:gd name="T72" fmla="*/ 3552 w 4280"/>
                    <a:gd name="T73" fmla="*/ 596 h 1502"/>
                    <a:gd name="T74" fmla="*/ 3630 w 4280"/>
                    <a:gd name="T75" fmla="*/ 827 h 1502"/>
                    <a:gd name="T76" fmla="*/ 3843 w 4280"/>
                    <a:gd name="T77" fmla="*/ 994 h 1502"/>
                    <a:gd name="T78" fmla="*/ 3765 w 4280"/>
                    <a:gd name="T79" fmla="*/ 759 h 1502"/>
                    <a:gd name="T80" fmla="*/ 4173 w 4280"/>
                    <a:gd name="T81" fmla="*/ 596 h 1502"/>
                    <a:gd name="T82" fmla="*/ 3966 w 4280"/>
                    <a:gd name="T83" fmla="*/ 596 h 1502"/>
                    <a:gd name="T84" fmla="*/ 4044 w 4280"/>
                    <a:gd name="T85" fmla="*/ 786 h 1502"/>
                    <a:gd name="T86" fmla="*/ 4132 w 4280"/>
                    <a:gd name="T87" fmla="*/ 783 h 15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4280" h="1502">
                      <a:moveTo>
                        <a:pt x="981" y="265"/>
                      </a:moveTo>
                      <a:cubicBezTo>
                        <a:pt x="1159" y="88"/>
                        <a:pt x="1159" y="88"/>
                        <a:pt x="1159" y="88"/>
                      </a:cubicBezTo>
                      <a:cubicBezTo>
                        <a:pt x="1159" y="795"/>
                        <a:pt x="1159" y="795"/>
                        <a:pt x="1159" y="795"/>
                      </a:cubicBezTo>
                      <a:cubicBezTo>
                        <a:pt x="1248" y="795"/>
                        <a:pt x="1248" y="795"/>
                        <a:pt x="1248" y="795"/>
                      </a:cubicBezTo>
                      <a:cubicBezTo>
                        <a:pt x="1248" y="265"/>
                        <a:pt x="1248" y="265"/>
                        <a:pt x="1248" y="265"/>
                      </a:cubicBezTo>
                      <a:cubicBezTo>
                        <a:pt x="1427" y="88"/>
                        <a:pt x="1427" y="88"/>
                        <a:pt x="1427" y="88"/>
                      </a:cubicBezTo>
                      <a:cubicBezTo>
                        <a:pt x="1427" y="795"/>
                        <a:pt x="1427" y="795"/>
                        <a:pt x="1427" y="795"/>
                      </a:cubicBezTo>
                      <a:cubicBezTo>
                        <a:pt x="1516" y="795"/>
                        <a:pt x="1516" y="795"/>
                        <a:pt x="1516" y="795"/>
                      </a:cubicBezTo>
                      <a:cubicBezTo>
                        <a:pt x="1516" y="0"/>
                        <a:pt x="1516" y="0"/>
                        <a:pt x="1516" y="0"/>
                      </a:cubicBezTo>
                      <a:cubicBezTo>
                        <a:pt x="1382" y="0"/>
                        <a:pt x="1382" y="0"/>
                        <a:pt x="1382" y="0"/>
                      </a:cubicBezTo>
                      <a:cubicBezTo>
                        <a:pt x="1382" y="0"/>
                        <a:pt x="1382" y="0"/>
                        <a:pt x="1382" y="0"/>
                      </a:cubicBezTo>
                      <a:cubicBezTo>
                        <a:pt x="1248" y="133"/>
                        <a:pt x="1248" y="133"/>
                        <a:pt x="1248" y="133"/>
                      </a:cubicBezTo>
                      <a:cubicBezTo>
                        <a:pt x="1248" y="0"/>
                        <a:pt x="1248" y="0"/>
                        <a:pt x="1248" y="0"/>
                      </a:cubicBezTo>
                      <a:cubicBezTo>
                        <a:pt x="1115" y="0"/>
                        <a:pt x="1115" y="0"/>
                        <a:pt x="1115" y="0"/>
                      </a:cubicBezTo>
                      <a:cubicBezTo>
                        <a:pt x="892" y="221"/>
                        <a:pt x="892" y="221"/>
                        <a:pt x="892" y="221"/>
                      </a:cubicBezTo>
                      <a:cubicBezTo>
                        <a:pt x="892" y="795"/>
                        <a:pt x="892" y="795"/>
                        <a:pt x="892" y="795"/>
                      </a:cubicBezTo>
                      <a:cubicBezTo>
                        <a:pt x="981" y="795"/>
                        <a:pt x="981" y="795"/>
                        <a:pt x="981" y="795"/>
                      </a:cubicBezTo>
                      <a:lnTo>
                        <a:pt x="981" y="265"/>
                      </a:lnTo>
                      <a:close/>
                      <a:moveTo>
                        <a:pt x="357" y="795"/>
                      </a:moveTo>
                      <a:cubicBezTo>
                        <a:pt x="357" y="0"/>
                        <a:pt x="357" y="0"/>
                        <a:pt x="357" y="0"/>
                      </a:cubicBezTo>
                      <a:cubicBezTo>
                        <a:pt x="223" y="0"/>
                        <a:pt x="223" y="0"/>
                        <a:pt x="223" y="0"/>
                      </a:cubicBezTo>
                      <a:cubicBezTo>
                        <a:pt x="223" y="0"/>
                        <a:pt x="223" y="0"/>
                        <a:pt x="223" y="0"/>
                      </a:cubicBezTo>
                      <a:cubicBezTo>
                        <a:pt x="223" y="0"/>
                        <a:pt x="223" y="0"/>
                        <a:pt x="223" y="0"/>
                      </a:cubicBezTo>
                      <a:cubicBezTo>
                        <a:pt x="0" y="221"/>
                        <a:pt x="0" y="221"/>
                        <a:pt x="0" y="221"/>
                      </a:cubicBezTo>
                      <a:cubicBezTo>
                        <a:pt x="0" y="221"/>
                        <a:pt x="0" y="221"/>
                        <a:pt x="0" y="221"/>
                      </a:cubicBezTo>
                      <a:cubicBezTo>
                        <a:pt x="0" y="795"/>
                        <a:pt x="0" y="795"/>
                        <a:pt x="0" y="795"/>
                      </a:cubicBezTo>
                      <a:lnTo>
                        <a:pt x="357" y="795"/>
                      </a:lnTo>
                      <a:close/>
                      <a:moveTo>
                        <a:pt x="89" y="265"/>
                      </a:moveTo>
                      <a:cubicBezTo>
                        <a:pt x="268" y="88"/>
                        <a:pt x="268" y="88"/>
                        <a:pt x="268" y="88"/>
                      </a:cubicBezTo>
                      <a:cubicBezTo>
                        <a:pt x="268" y="707"/>
                        <a:pt x="268" y="707"/>
                        <a:pt x="268" y="707"/>
                      </a:cubicBezTo>
                      <a:cubicBezTo>
                        <a:pt x="89" y="707"/>
                        <a:pt x="89" y="707"/>
                        <a:pt x="89" y="707"/>
                      </a:cubicBezTo>
                      <a:lnTo>
                        <a:pt x="89" y="265"/>
                      </a:lnTo>
                      <a:close/>
                      <a:moveTo>
                        <a:pt x="802" y="0"/>
                      </a:moveTo>
                      <a:cubicBezTo>
                        <a:pt x="446" y="0"/>
                        <a:pt x="446" y="0"/>
                        <a:pt x="446" y="0"/>
                      </a:cubicBezTo>
                      <a:cubicBezTo>
                        <a:pt x="446" y="795"/>
                        <a:pt x="446" y="795"/>
                        <a:pt x="446" y="795"/>
                      </a:cubicBezTo>
                      <a:cubicBezTo>
                        <a:pt x="802" y="795"/>
                        <a:pt x="802" y="795"/>
                        <a:pt x="802" y="795"/>
                      </a:cubicBezTo>
                      <a:lnTo>
                        <a:pt x="802" y="0"/>
                      </a:lnTo>
                      <a:close/>
                      <a:moveTo>
                        <a:pt x="713" y="707"/>
                      </a:moveTo>
                      <a:cubicBezTo>
                        <a:pt x="535" y="707"/>
                        <a:pt x="535" y="707"/>
                        <a:pt x="535" y="707"/>
                      </a:cubicBezTo>
                      <a:cubicBezTo>
                        <a:pt x="535" y="88"/>
                        <a:pt x="535" y="88"/>
                        <a:pt x="535" y="88"/>
                      </a:cubicBezTo>
                      <a:cubicBezTo>
                        <a:pt x="713" y="88"/>
                        <a:pt x="713" y="88"/>
                        <a:pt x="713" y="88"/>
                      </a:cubicBezTo>
                      <a:lnTo>
                        <a:pt x="713" y="707"/>
                      </a:lnTo>
                      <a:close/>
                      <a:moveTo>
                        <a:pt x="0" y="972"/>
                      </a:moveTo>
                      <a:cubicBezTo>
                        <a:pt x="1516" y="972"/>
                        <a:pt x="1516" y="972"/>
                        <a:pt x="1516" y="972"/>
                      </a:cubicBezTo>
                      <a:cubicBezTo>
                        <a:pt x="1516" y="883"/>
                        <a:pt x="1516" y="883"/>
                        <a:pt x="1516" y="883"/>
                      </a:cubicBezTo>
                      <a:cubicBezTo>
                        <a:pt x="0" y="883"/>
                        <a:pt x="0" y="883"/>
                        <a:pt x="0" y="883"/>
                      </a:cubicBezTo>
                      <a:lnTo>
                        <a:pt x="0" y="972"/>
                      </a:lnTo>
                      <a:close/>
                      <a:moveTo>
                        <a:pt x="0" y="1502"/>
                      </a:moveTo>
                      <a:cubicBezTo>
                        <a:pt x="89" y="1502"/>
                        <a:pt x="89" y="1502"/>
                        <a:pt x="89" y="1502"/>
                      </a:cubicBezTo>
                      <a:cubicBezTo>
                        <a:pt x="89" y="1413"/>
                        <a:pt x="89" y="1413"/>
                        <a:pt x="89" y="1413"/>
                      </a:cubicBezTo>
                      <a:cubicBezTo>
                        <a:pt x="624" y="1413"/>
                        <a:pt x="624" y="1413"/>
                        <a:pt x="624" y="1413"/>
                      </a:cubicBezTo>
                      <a:cubicBezTo>
                        <a:pt x="624" y="1060"/>
                        <a:pt x="624" y="1060"/>
                        <a:pt x="624" y="1060"/>
                      </a:cubicBezTo>
                      <a:cubicBezTo>
                        <a:pt x="0" y="1060"/>
                        <a:pt x="0" y="1060"/>
                        <a:pt x="0" y="1060"/>
                      </a:cubicBezTo>
                      <a:lnTo>
                        <a:pt x="0" y="1502"/>
                      </a:lnTo>
                      <a:close/>
                      <a:moveTo>
                        <a:pt x="89" y="1148"/>
                      </a:moveTo>
                      <a:cubicBezTo>
                        <a:pt x="535" y="1148"/>
                        <a:pt x="535" y="1148"/>
                        <a:pt x="535" y="1148"/>
                      </a:cubicBezTo>
                      <a:cubicBezTo>
                        <a:pt x="535" y="1325"/>
                        <a:pt x="535" y="1325"/>
                        <a:pt x="535" y="1325"/>
                      </a:cubicBezTo>
                      <a:cubicBezTo>
                        <a:pt x="89" y="1325"/>
                        <a:pt x="89" y="1325"/>
                        <a:pt x="89" y="1325"/>
                      </a:cubicBezTo>
                      <a:lnTo>
                        <a:pt x="89" y="1148"/>
                      </a:lnTo>
                      <a:close/>
                      <a:moveTo>
                        <a:pt x="713" y="1413"/>
                      </a:moveTo>
                      <a:cubicBezTo>
                        <a:pt x="1070" y="1413"/>
                        <a:pt x="1070" y="1413"/>
                        <a:pt x="1070" y="1413"/>
                      </a:cubicBezTo>
                      <a:cubicBezTo>
                        <a:pt x="1070" y="1502"/>
                        <a:pt x="1070" y="1502"/>
                        <a:pt x="1070" y="1502"/>
                      </a:cubicBezTo>
                      <a:cubicBezTo>
                        <a:pt x="1159" y="1502"/>
                        <a:pt x="1159" y="1502"/>
                        <a:pt x="1159" y="1502"/>
                      </a:cubicBezTo>
                      <a:cubicBezTo>
                        <a:pt x="1159" y="1413"/>
                        <a:pt x="1159" y="1413"/>
                        <a:pt x="1159" y="1413"/>
                      </a:cubicBezTo>
                      <a:cubicBezTo>
                        <a:pt x="1516" y="1413"/>
                        <a:pt x="1516" y="1413"/>
                        <a:pt x="1516" y="1413"/>
                      </a:cubicBezTo>
                      <a:cubicBezTo>
                        <a:pt x="1516" y="1060"/>
                        <a:pt x="1516" y="1060"/>
                        <a:pt x="1516" y="1060"/>
                      </a:cubicBezTo>
                      <a:cubicBezTo>
                        <a:pt x="713" y="1060"/>
                        <a:pt x="713" y="1060"/>
                        <a:pt x="713" y="1060"/>
                      </a:cubicBezTo>
                      <a:lnTo>
                        <a:pt x="713" y="1413"/>
                      </a:lnTo>
                      <a:close/>
                      <a:moveTo>
                        <a:pt x="1159" y="1148"/>
                      </a:moveTo>
                      <a:cubicBezTo>
                        <a:pt x="1427" y="1148"/>
                        <a:pt x="1427" y="1148"/>
                        <a:pt x="1427" y="1148"/>
                      </a:cubicBezTo>
                      <a:cubicBezTo>
                        <a:pt x="1427" y="1325"/>
                        <a:pt x="1427" y="1325"/>
                        <a:pt x="1427" y="1325"/>
                      </a:cubicBezTo>
                      <a:cubicBezTo>
                        <a:pt x="1159" y="1325"/>
                        <a:pt x="1159" y="1325"/>
                        <a:pt x="1159" y="1325"/>
                      </a:cubicBezTo>
                      <a:lnTo>
                        <a:pt x="1159" y="1148"/>
                      </a:lnTo>
                      <a:close/>
                      <a:moveTo>
                        <a:pt x="802" y="1148"/>
                      </a:moveTo>
                      <a:cubicBezTo>
                        <a:pt x="1070" y="1148"/>
                        <a:pt x="1070" y="1148"/>
                        <a:pt x="1070" y="1148"/>
                      </a:cubicBezTo>
                      <a:cubicBezTo>
                        <a:pt x="1070" y="1325"/>
                        <a:pt x="1070" y="1325"/>
                        <a:pt x="1070" y="1325"/>
                      </a:cubicBezTo>
                      <a:cubicBezTo>
                        <a:pt x="802" y="1325"/>
                        <a:pt x="802" y="1325"/>
                        <a:pt x="802" y="1325"/>
                      </a:cubicBezTo>
                      <a:lnTo>
                        <a:pt x="802" y="1148"/>
                      </a:lnTo>
                      <a:close/>
                      <a:moveTo>
                        <a:pt x="2924" y="746"/>
                      </a:moveTo>
                      <a:cubicBezTo>
                        <a:pt x="2842" y="746"/>
                        <a:pt x="2842" y="746"/>
                        <a:pt x="2842" y="746"/>
                      </a:cubicBezTo>
                      <a:cubicBezTo>
                        <a:pt x="2842" y="666"/>
                        <a:pt x="2842" y="666"/>
                        <a:pt x="2842" y="666"/>
                      </a:cubicBezTo>
                      <a:cubicBezTo>
                        <a:pt x="3029" y="666"/>
                        <a:pt x="3029" y="666"/>
                        <a:pt x="3029" y="666"/>
                      </a:cubicBezTo>
                      <a:cubicBezTo>
                        <a:pt x="3029" y="596"/>
                        <a:pt x="3029" y="596"/>
                        <a:pt x="3029" y="596"/>
                      </a:cubicBezTo>
                      <a:cubicBezTo>
                        <a:pt x="2764" y="596"/>
                        <a:pt x="2764" y="596"/>
                        <a:pt x="2764" y="596"/>
                      </a:cubicBezTo>
                      <a:cubicBezTo>
                        <a:pt x="2764" y="994"/>
                        <a:pt x="2764" y="994"/>
                        <a:pt x="2764" y="994"/>
                      </a:cubicBezTo>
                      <a:cubicBezTo>
                        <a:pt x="2924" y="994"/>
                        <a:pt x="2924" y="994"/>
                        <a:pt x="2924" y="994"/>
                      </a:cubicBezTo>
                      <a:cubicBezTo>
                        <a:pt x="3005" y="994"/>
                        <a:pt x="3054" y="942"/>
                        <a:pt x="3054" y="870"/>
                      </a:cubicBezTo>
                      <a:cubicBezTo>
                        <a:pt x="3054" y="797"/>
                        <a:pt x="3005" y="746"/>
                        <a:pt x="2924" y="746"/>
                      </a:cubicBezTo>
                      <a:close/>
                      <a:moveTo>
                        <a:pt x="2921" y="925"/>
                      </a:moveTo>
                      <a:cubicBezTo>
                        <a:pt x="2842" y="925"/>
                        <a:pt x="2842" y="925"/>
                        <a:pt x="2842" y="925"/>
                      </a:cubicBezTo>
                      <a:cubicBezTo>
                        <a:pt x="2842" y="815"/>
                        <a:pt x="2842" y="815"/>
                        <a:pt x="2842" y="815"/>
                      </a:cubicBezTo>
                      <a:cubicBezTo>
                        <a:pt x="2921" y="815"/>
                        <a:pt x="2921" y="815"/>
                        <a:pt x="2921" y="815"/>
                      </a:cubicBezTo>
                      <a:cubicBezTo>
                        <a:pt x="2955" y="815"/>
                        <a:pt x="2976" y="837"/>
                        <a:pt x="2976" y="870"/>
                      </a:cubicBezTo>
                      <a:cubicBezTo>
                        <a:pt x="2976" y="903"/>
                        <a:pt x="2955" y="925"/>
                        <a:pt x="2921" y="925"/>
                      </a:cubicBezTo>
                      <a:close/>
                      <a:moveTo>
                        <a:pt x="3262" y="596"/>
                      </a:moveTo>
                      <a:cubicBezTo>
                        <a:pt x="3117" y="994"/>
                        <a:pt x="3117" y="994"/>
                        <a:pt x="3117" y="994"/>
                      </a:cubicBezTo>
                      <a:cubicBezTo>
                        <a:pt x="3198" y="994"/>
                        <a:pt x="3198" y="994"/>
                        <a:pt x="3198" y="994"/>
                      </a:cubicBezTo>
                      <a:cubicBezTo>
                        <a:pt x="3222" y="923"/>
                        <a:pt x="3222" y="923"/>
                        <a:pt x="3222" y="923"/>
                      </a:cubicBezTo>
                      <a:cubicBezTo>
                        <a:pt x="3365" y="923"/>
                        <a:pt x="3365" y="923"/>
                        <a:pt x="3365" y="923"/>
                      </a:cubicBezTo>
                      <a:cubicBezTo>
                        <a:pt x="3388" y="994"/>
                        <a:pt x="3388" y="994"/>
                        <a:pt x="3388" y="994"/>
                      </a:cubicBezTo>
                      <a:cubicBezTo>
                        <a:pt x="3470" y="994"/>
                        <a:pt x="3470" y="994"/>
                        <a:pt x="3470" y="994"/>
                      </a:cubicBezTo>
                      <a:cubicBezTo>
                        <a:pt x="3324" y="596"/>
                        <a:pt x="3324" y="596"/>
                        <a:pt x="3324" y="596"/>
                      </a:cubicBezTo>
                      <a:lnTo>
                        <a:pt x="3262" y="596"/>
                      </a:lnTo>
                      <a:close/>
                      <a:moveTo>
                        <a:pt x="3244" y="858"/>
                      </a:moveTo>
                      <a:cubicBezTo>
                        <a:pt x="3295" y="714"/>
                        <a:pt x="3295" y="714"/>
                        <a:pt x="3295" y="714"/>
                      </a:cubicBezTo>
                      <a:cubicBezTo>
                        <a:pt x="3344" y="858"/>
                        <a:pt x="3344" y="858"/>
                        <a:pt x="3344" y="858"/>
                      </a:cubicBezTo>
                      <a:lnTo>
                        <a:pt x="3244" y="858"/>
                      </a:lnTo>
                      <a:close/>
                      <a:moveTo>
                        <a:pt x="3765" y="759"/>
                      </a:moveTo>
                      <a:cubicBezTo>
                        <a:pt x="3630" y="759"/>
                        <a:pt x="3630" y="759"/>
                        <a:pt x="3630" y="759"/>
                      </a:cubicBezTo>
                      <a:cubicBezTo>
                        <a:pt x="3630" y="596"/>
                        <a:pt x="3630" y="596"/>
                        <a:pt x="3630" y="596"/>
                      </a:cubicBezTo>
                      <a:cubicBezTo>
                        <a:pt x="3552" y="596"/>
                        <a:pt x="3552" y="596"/>
                        <a:pt x="3552" y="596"/>
                      </a:cubicBezTo>
                      <a:cubicBezTo>
                        <a:pt x="3552" y="994"/>
                        <a:pt x="3552" y="994"/>
                        <a:pt x="3552" y="994"/>
                      </a:cubicBezTo>
                      <a:cubicBezTo>
                        <a:pt x="3630" y="994"/>
                        <a:pt x="3630" y="994"/>
                        <a:pt x="3630" y="994"/>
                      </a:cubicBezTo>
                      <a:cubicBezTo>
                        <a:pt x="3630" y="827"/>
                        <a:pt x="3630" y="827"/>
                        <a:pt x="3630" y="827"/>
                      </a:cubicBezTo>
                      <a:cubicBezTo>
                        <a:pt x="3765" y="827"/>
                        <a:pt x="3765" y="827"/>
                        <a:pt x="3765" y="827"/>
                      </a:cubicBezTo>
                      <a:cubicBezTo>
                        <a:pt x="3765" y="994"/>
                        <a:pt x="3765" y="994"/>
                        <a:pt x="3765" y="994"/>
                      </a:cubicBezTo>
                      <a:cubicBezTo>
                        <a:pt x="3843" y="994"/>
                        <a:pt x="3843" y="994"/>
                        <a:pt x="3843" y="994"/>
                      </a:cubicBezTo>
                      <a:cubicBezTo>
                        <a:pt x="3843" y="596"/>
                        <a:pt x="3843" y="596"/>
                        <a:pt x="3843" y="596"/>
                      </a:cubicBezTo>
                      <a:cubicBezTo>
                        <a:pt x="3765" y="596"/>
                        <a:pt x="3765" y="596"/>
                        <a:pt x="3765" y="596"/>
                      </a:cubicBezTo>
                      <a:lnTo>
                        <a:pt x="3765" y="759"/>
                      </a:lnTo>
                      <a:close/>
                      <a:moveTo>
                        <a:pt x="4132" y="783"/>
                      </a:moveTo>
                      <a:cubicBezTo>
                        <a:pt x="4267" y="596"/>
                        <a:pt x="4267" y="596"/>
                        <a:pt x="4267" y="596"/>
                      </a:cubicBezTo>
                      <a:cubicBezTo>
                        <a:pt x="4173" y="596"/>
                        <a:pt x="4173" y="596"/>
                        <a:pt x="4173" y="596"/>
                      </a:cubicBezTo>
                      <a:cubicBezTo>
                        <a:pt x="4044" y="785"/>
                        <a:pt x="4044" y="785"/>
                        <a:pt x="4044" y="785"/>
                      </a:cubicBezTo>
                      <a:cubicBezTo>
                        <a:pt x="4044" y="596"/>
                        <a:pt x="4044" y="596"/>
                        <a:pt x="4044" y="596"/>
                      </a:cubicBezTo>
                      <a:cubicBezTo>
                        <a:pt x="3966" y="596"/>
                        <a:pt x="3966" y="596"/>
                        <a:pt x="3966" y="596"/>
                      </a:cubicBezTo>
                      <a:cubicBezTo>
                        <a:pt x="3966" y="994"/>
                        <a:pt x="3966" y="994"/>
                        <a:pt x="3966" y="994"/>
                      </a:cubicBezTo>
                      <a:cubicBezTo>
                        <a:pt x="4044" y="994"/>
                        <a:pt x="4044" y="994"/>
                        <a:pt x="4044" y="994"/>
                      </a:cubicBezTo>
                      <a:cubicBezTo>
                        <a:pt x="4044" y="786"/>
                        <a:pt x="4044" y="786"/>
                        <a:pt x="4044" y="786"/>
                      </a:cubicBezTo>
                      <a:cubicBezTo>
                        <a:pt x="4184" y="994"/>
                        <a:pt x="4184" y="994"/>
                        <a:pt x="4184" y="994"/>
                      </a:cubicBezTo>
                      <a:cubicBezTo>
                        <a:pt x="4280" y="994"/>
                        <a:pt x="4280" y="994"/>
                        <a:pt x="4280" y="994"/>
                      </a:cubicBezTo>
                      <a:lnTo>
                        <a:pt x="4132" y="783"/>
                      </a:lnTo>
                      <a:close/>
                    </a:path>
                  </a:pathLst>
                </a:custGeom>
                <a:solidFill>
                  <a:srgbClr val="1E232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9" name="Прямоугольник 78"/>
              <p:cNvSpPr/>
              <p:nvPr/>
            </p:nvSpPr>
            <p:spPr>
              <a:xfrm>
                <a:off x="4098238" y="5438775"/>
                <a:ext cx="664261" cy="4366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75" name="TextBox 74"/>
            <p:cNvSpPr txBox="1"/>
            <p:nvPr/>
          </p:nvSpPr>
          <p:spPr>
            <a:xfrm>
              <a:off x="1274098" y="3189375"/>
              <a:ext cx="685800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B_Stem Medium" panose="020B0603020203020204" pitchFamily="34" charset="-52"/>
                  <a:ea typeface="+mn-ea"/>
                  <a:cs typeface="CB_Stem Medium" panose="020B0603020203020204" pitchFamily="34" charset="-52"/>
                </a:rPr>
                <a:t>1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B_Stem Medium" panose="020B0603020203020204" pitchFamily="34" charset="-52"/>
                  <a:ea typeface="+mn-ea"/>
                  <a:cs typeface="CB_Stem Medium" panose="020B0603020203020204" pitchFamily="34" charset="-52"/>
                </a:rPr>
                <a:t>. </a:t>
              </a:r>
              <a:endParaRPr kumimoji="0" lang="ru-RU" sz="5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B_Stem Medium" panose="020B0603020203020204" pitchFamily="34" charset="-52"/>
                <a:ea typeface="+mn-ea"/>
                <a:cs typeface="CB_Stem Medium" panose="020B0603020203020204" pitchFamily="34" charset="-52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298561" y="3189375"/>
              <a:ext cx="685800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B_Stem Medium" panose="020B0603020203020204" pitchFamily="34" charset="-52"/>
                  <a:ea typeface="+mn-ea"/>
                  <a:cs typeface="CB_Stem Medium" panose="020B0603020203020204" pitchFamily="34" charset="-52"/>
                </a:rPr>
                <a:t>2. </a:t>
              </a:r>
              <a:endParaRPr kumimoji="0" lang="ru-RU" sz="5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B_Stem Medium" panose="020B0603020203020204" pitchFamily="34" charset="-52"/>
                <a:ea typeface="+mn-ea"/>
                <a:cs typeface="CB_Stem Medium" panose="020B0603020203020204" pitchFamily="34" charset="-52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4187200" y="3189375"/>
              <a:ext cx="685800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B_Stem Medium" panose="020B0603020203020204" pitchFamily="34" charset="-52"/>
                  <a:ea typeface="+mn-ea"/>
                  <a:cs typeface="CB_Stem Medium" panose="020B0603020203020204" pitchFamily="34" charset="-52"/>
                </a:rPr>
                <a:t>3. </a:t>
              </a:r>
              <a:endParaRPr kumimoji="0" lang="ru-RU" sz="5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B_Stem Medium" panose="020B0603020203020204" pitchFamily="34" charset="-52"/>
                <a:ea typeface="+mn-ea"/>
                <a:cs typeface="CB_Stem Medium" panose="020B0603020203020204" pitchFamily="34" charset="-52"/>
              </a:endParaRPr>
            </a:p>
          </p:txBody>
        </p:sp>
      </p:grpSp>
      <p:sp>
        <p:nvSpPr>
          <p:cNvPr id="44" name="Rectangle 4"/>
          <p:cNvSpPr/>
          <p:nvPr/>
        </p:nvSpPr>
        <p:spPr>
          <a:xfrm>
            <a:off x="-1623347" y="6004"/>
            <a:ext cx="1543807" cy="162112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</a:rPr>
              <a:t>Может тут показать, </a:t>
            </a:r>
          </a:p>
          <a:p>
            <a:pPr algn="ctr"/>
            <a:r>
              <a:rPr lang="ru-RU" sz="1400" dirty="0">
                <a:solidFill>
                  <a:srgbClr val="FF0000"/>
                </a:solidFill>
              </a:rPr>
              <a:t>есть ОТС…</a:t>
            </a:r>
          </a:p>
          <a:p>
            <a:pPr algn="ctr"/>
            <a:endParaRPr lang="ru-RU" sz="1400" dirty="0">
              <a:solidFill>
                <a:srgbClr val="FF0000"/>
              </a:solidFill>
            </a:endParaRPr>
          </a:p>
          <a:p>
            <a:pPr algn="ctr"/>
            <a:r>
              <a:rPr lang="ru-RU" sz="1400" dirty="0">
                <a:solidFill>
                  <a:srgbClr val="FF0000"/>
                </a:solidFill>
              </a:rPr>
              <a:t>Предусмотрены биржевые, </a:t>
            </a:r>
            <a:br>
              <a:rPr lang="ru-RU" sz="1400" dirty="0">
                <a:solidFill>
                  <a:srgbClr val="FF0000"/>
                </a:solidFill>
              </a:rPr>
            </a:br>
            <a:r>
              <a:rPr lang="ru-RU" sz="1400" dirty="0">
                <a:solidFill>
                  <a:srgbClr val="FF0000"/>
                </a:solidFill>
              </a:rPr>
              <a:t>но ниже… </a:t>
            </a:r>
          </a:p>
        </p:txBody>
      </p:sp>
      <p:sp>
        <p:nvSpPr>
          <p:cNvPr id="46" name="Rectangle 35"/>
          <p:cNvSpPr/>
          <p:nvPr/>
        </p:nvSpPr>
        <p:spPr>
          <a:xfrm>
            <a:off x="-1649844" y="2442616"/>
            <a:ext cx="1543807" cy="162112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</a:rPr>
              <a:t>Чтобы биржевые заработали?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6335122" y="2167575"/>
            <a:ext cx="5516447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AA70">
                    <a:lumMod val="75000"/>
                  </a:srgbClr>
                </a:solidFill>
                <a:effectLst/>
                <a:uLnTx/>
                <a:uFillTx/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  <a:t>Биржевые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AA70">
                    <a:lumMod val="75000"/>
                  </a:srgbClr>
                </a:solidFill>
                <a:effectLst/>
                <a:uLnTx/>
                <a:uFillTx/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  <a:t> CDS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AA70">
                    <a:lumMod val="75000"/>
                  </a:srgbClr>
                </a:solidFill>
                <a:effectLst/>
                <a:uLnTx/>
                <a:uFillTx/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  <a:t>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AA70">
                    <a:lumMod val="75000"/>
                  </a:srgbClr>
                </a:solidFill>
                <a:effectLst/>
                <a:uLnTx/>
                <a:uFillTx/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70AA70">
                    <a:lumMod val="75000"/>
                  </a:srgbClr>
                </a:solidFill>
                <a:effectLst/>
                <a:uLnTx/>
                <a:uFillTx/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  <a:t>продавать может</a:t>
            </a:r>
            <a:r>
              <a:rPr kumimoji="0" lang="ru-RU" sz="1800" b="0" i="0" u="none" strike="noStrike" kern="1200" cap="none" spc="0" normalizeH="0" noProof="0" dirty="0">
                <a:ln>
                  <a:noFill/>
                </a:ln>
                <a:solidFill>
                  <a:srgbClr val="70AA70">
                    <a:lumMod val="75000"/>
                  </a:srgbClr>
                </a:solidFill>
                <a:effectLst/>
                <a:uLnTx/>
                <a:uFillTx/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  <a:t> широкий круг </a:t>
            </a:r>
            <a:r>
              <a:rPr lang="ru-RU" dirty="0">
                <a:solidFill>
                  <a:srgbClr val="70AA70">
                    <a:lumMod val="75000"/>
                  </a:srgbClr>
                </a:solidFill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  <a:t>лиц, </a:t>
            </a:r>
          </a:p>
          <a:p>
            <a:pPr>
              <a:spcAft>
                <a:spcPts val="1200"/>
              </a:spcAft>
              <a:defRPr/>
            </a:pPr>
            <a:r>
              <a:rPr lang="ru-RU" dirty="0">
                <a:solidFill>
                  <a:srgbClr val="70AA70">
                    <a:lumMod val="75000"/>
                  </a:srgbClr>
                </a:solidFill>
                <a:latin typeface="CB_Stem Medium" panose="020B0603020203020204" pitchFamily="34" charset="-52"/>
                <a:ea typeface="Calibri" panose="020F0502020204030204" pitchFamily="34" charset="0"/>
                <a:cs typeface="CB_Stem Medium" panose="020B0603020203020204" pitchFamily="34" charset="-52"/>
              </a:rPr>
              <a:t>но чтобы инструмент «заработал», нужно…</a:t>
            </a:r>
          </a:p>
        </p:txBody>
      </p:sp>
      <p:grpSp>
        <p:nvGrpSpPr>
          <p:cNvPr id="37" name="Group 1714"/>
          <p:cNvGrpSpPr/>
          <p:nvPr/>
        </p:nvGrpSpPr>
        <p:grpSpPr>
          <a:xfrm>
            <a:off x="122475" y="4817878"/>
            <a:ext cx="2143700" cy="2135839"/>
            <a:chOff x="2592000" y="5218150"/>
            <a:chExt cx="361325" cy="360000"/>
          </a:xfrm>
        </p:grpSpPr>
        <p:sp>
          <p:nvSpPr>
            <p:cNvPr id="38" name="Oval 60">
              <a:extLst>
                <a:ext uri="{FF2B5EF4-FFF2-40B4-BE49-F238E27FC236}">
                  <a16:creationId xmlns:a16="http://schemas.microsoft.com/office/drawing/2014/main" id="{C4895858-ED55-FF4A-9AA4-037D1FFB37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000" y="5218150"/>
              <a:ext cx="361325" cy="360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E1133"/>
                </a:solidFill>
                <a:effectLst/>
                <a:uLnTx/>
                <a:uFillTx/>
                <a:latin typeface="CB_Stem" panose="020B0503020203020204" pitchFamily="34" charset="-52"/>
                <a:ea typeface="+mn-ea"/>
                <a:cs typeface="CB_Stem" panose="020B0503020203020204" pitchFamily="34" charset="-52"/>
              </a:endParaRPr>
            </a:p>
          </p:txBody>
        </p:sp>
        <p:sp>
          <p:nvSpPr>
            <p:cNvPr id="49" name="Freeform 77">
              <a:extLst>
                <a:ext uri="{FF2B5EF4-FFF2-40B4-BE49-F238E27FC236}">
                  <a16:creationId xmlns:a16="http://schemas.microsoft.com/office/drawing/2014/main" id="{03EDC4E3-1AC7-8D45-ACB8-84236E6A84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71412" y="5308150"/>
              <a:ext cx="202501" cy="218383"/>
            </a:xfrm>
            <a:custGeom>
              <a:avLst/>
              <a:gdLst>
                <a:gd name="T0" fmla="*/ 432 w 439"/>
                <a:gd name="T1" fmla="*/ 3 h 471"/>
                <a:gd name="T2" fmla="*/ 419 w 439"/>
                <a:gd name="T3" fmla="*/ 3 h 471"/>
                <a:gd name="T4" fmla="*/ 315 w 439"/>
                <a:gd name="T5" fmla="*/ 23 h 471"/>
                <a:gd name="T6" fmla="*/ 228 w 439"/>
                <a:gd name="T7" fmla="*/ 4 h 471"/>
                <a:gd name="T8" fmla="*/ 211 w 439"/>
                <a:gd name="T9" fmla="*/ 4 h 471"/>
                <a:gd name="T10" fmla="*/ 123 w 439"/>
                <a:gd name="T11" fmla="*/ 23 h 471"/>
                <a:gd name="T12" fmla="*/ 20 w 439"/>
                <a:gd name="T13" fmla="*/ 3 h 471"/>
                <a:gd name="T14" fmla="*/ 7 w 439"/>
                <a:gd name="T15" fmla="*/ 3 h 471"/>
                <a:gd name="T16" fmla="*/ 0 w 439"/>
                <a:gd name="T17" fmla="*/ 15 h 471"/>
                <a:gd name="T18" fmla="*/ 103 w 439"/>
                <a:gd name="T19" fmla="*/ 389 h 471"/>
                <a:gd name="T20" fmla="*/ 215 w 439"/>
                <a:gd name="T21" fmla="*/ 470 h 471"/>
                <a:gd name="T22" fmla="*/ 219 w 439"/>
                <a:gd name="T23" fmla="*/ 471 h 471"/>
                <a:gd name="T24" fmla="*/ 224 w 439"/>
                <a:gd name="T25" fmla="*/ 470 h 471"/>
                <a:gd name="T26" fmla="*/ 336 w 439"/>
                <a:gd name="T27" fmla="*/ 389 h 471"/>
                <a:gd name="T28" fmla="*/ 439 w 439"/>
                <a:gd name="T29" fmla="*/ 15 h 471"/>
                <a:gd name="T30" fmla="*/ 432 w 439"/>
                <a:gd name="T31" fmla="*/ 3 h 471"/>
                <a:gd name="T32" fmla="*/ 314 w 439"/>
                <a:gd name="T33" fmla="*/ 372 h 471"/>
                <a:gd name="T34" fmla="*/ 219 w 439"/>
                <a:gd name="T35" fmla="*/ 443 h 471"/>
                <a:gd name="T36" fmla="*/ 125 w 439"/>
                <a:gd name="T37" fmla="*/ 372 h 471"/>
                <a:gd name="T38" fmla="*/ 29 w 439"/>
                <a:gd name="T39" fmla="*/ 36 h 471"/>
                <a:gd name="T40" fmla="*/ 123 w 439"/>
                <a:gd name="T41" fmla="*/ 51 h 471"/>
                <a:gd name="T42" fmla="*/ 219 w 439"/>
                <a:gd name="T43" fmla="*/ 31 h 471"/>
                <a:gd name="T44" fmla="*/ 315 w 439"/>
                <a:gd name="T45" fmla="*/ 51 h 471"/>
                <a:gd name="T46" fmla="*/ 410 w 439"/>
                <a:gd name="T47" fmla="*/ 36 h 471"/>
                <a:gd name="T48" fmla="*/ 314 w 439"/>
                <a:gd name="T49" fmla="*/ 372 h 471"/>
                <a:gd name="T50" fmla="*/ 192 w 439"/>
                <a:gd name="T51" fmla="*/ 267 h 471"/>
                <a:gd name="T52" fmla="*/ 152 w 439"/>
                <a:gd name="T53" fmla="*/ 226 h 471"/>
                <a:gd name="T54" fmla="*/ 132 w 439"/>
                <a:gd name="T55" fmla="*/ 226 h 471"/>
                <a:gd name="T56" fmla="*/ 132 w 439"/>
                <a:gd name="T57" fmla="*/ 246 h 471"/>
                <a:gd name="T58" fmla="*/ 182 w 439"/>
                <a:gd name="T59" fmla="*/ 296 h 471"/>
                <a:gd name="T60" fmla="*/ 192 w 439"/>
                <a:gd name="T61" fmla="*/ 300 h 471"/>
                <a:gd name="T62" fmla="*/ 202 w 439"/>
                <a:gd name="T63" fmla="*/ 296 h 471"/>
                <a:gd name="T64" fmla="*/ 332 w 439"/>
                <a:gd name="T65" fmla="*/ 166 h 471"/>
                <a:gd name="T66" fmla="*/ 332 w 439"/>
                <a:gd name="T67" fmla="*/ 147 h 471"/>
                <a:gd name="T68" fmla="*/ 312 w 439"/>
                <a:gd name="T69" fmla="*/ 147 h 471"/>
                <a:gd name="T70" fmla="*/ 192 w 439"/>
                <a:gd name="T71" fmla="*/ 267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9" h="471">
                  <a:moveTo>
                    <a:pt x="432" y="3"/>
                  </a:moveTo>
                  <a:cubicBezTo>
                    <a:pt x="428" y="1"/>
                    <a:pt x="423" y="1"/>
                    <a:pt x="419" y="3"/>
                  </a:cubicBezTo>
                  <a:cubicBezTo>
                    <a:pt x="418" y="3"/>
                    <a:pt x="379" y="23"/>
                    <a:pt x="315" y="23"/>
                  </a:cubicBezTo>
                  <a:cubicBezTo>
                    <a:pt x="255" y="23"/>
                    <a:pt x="228" y="4"/>
                    <a:pt x="228" y="4"/>
                  </a:cubicBezTo>
                  <a:cubicBezTo>
                    <a:pt x="223" y="0"/>
                    <a:pt x="216" y="0"/>
                    <a:pt x="211" y="4"/>
                  </a:cubicBezTo>
                  <a:cubicBezTo>
                    <a:pt x="211" y="4"/>
                    <a:pt x="184" y="23"/>
                    <a:pt x="123" y="23"/>
                  </a:cubicBezTo>
                  <a:cubicBezTo>
                    <a:pt x="61" y="23"/>
                    <a:pt x="21" y="3"/>
                    <a:pt x="20" y="3"/>
                  </a:cubicBezTo>
                  <a:cubicBezTo>
                    <a:pt x="16" y="1"/>
                    <a:pt x="11" y="1"/>
                    <a:pt x="7" y="3"/>
                  </a:cubicBezTo>
                  <a:cubicBezTo>
                    <a:pt x="3" y="6"/>
                    <a:pt x="0" y="11"/>
                    <a:pt x="0" y="15"/>
                  </a:cubicBezTo>
                  <a:cubicBezTo>
                    <a:pt x="1" y="26"/>
                    <a:pt x="8" y="265"/>
                    <a:pt x="103" y="389"/>
                  </a:cubicBezTo>
                  <a:cubicBezTo>
                    <a:pt x="147" y="447"/>
                    <a:pt x="212" y="469"/>
                    <a:pt x="215" y="470"/>
                  </a:cubicBezTo>
                  <a:cubicBezTo>
                    <a:pt x="216" y="471"/>
                    <a:pt x="218" y="471"/>
                    <a:pt x="219" y="471"/>
                  </a:cubicBezTo>
                  <a:cubicBezTo>
                    <a:pt x="221" y="471"/>
                    <a:pt x="222" y="471"/>
                    <a:pt x="224" y="470"/>
                  </a:cubicBezTo>
                  <a:cubicBezTo>
                    <a:pt x="227" y="469"/>
                    <a:pt x="292" y="447"/>
                    <a:pt x="336" y="389"/>
                  </a:cubicBezTo>
                  <a:cubicBezTo>
                    <a:pt x="431" y="265"/>
                    <a:pt x="438" y="26"/>
                    <a:pt x="439" y="15"/>
                  </a:cubicBezTo>
                  <a:cubicBezTo>
                    <a:pt x="439" y="11"/>
                    <a:pt x="436" y="6"/>
                    <a:pt x="432" y="3"/>
                  </a:cubicBezTo>
                  <a:close/>
                  <a:moveTo>
                    <a:pt x="314" y="372"/>
                  </a:moveTo>
                  <a:cubicBezTo>
                    <a:pt x="281" y="415"/>
                    <a:pt x="234" y="437"/>
                    <a:pt x="219" y="443"/>
                  </a:cubicBezTo>
                  <a:cubicBezTo>
                    <a:pt x="205" y="437"/>
                    <a:pt x="158" y="415"/>
                    <a:pt x="125" y="372"/>
                  </a:cubicBezTo>
                  <a:cubicBezTo>
                    <a:pt x="51" y="276"/>
                    <a:pt x="33" y="97"/>
                    <a:pt x="29" y="36"/>
                  </a:cubicBezTo>
                  <a:cubicBezTo>
                    <a:pt x="49" y="42"/>
                    <a:pt x="81" y="51"/>
                    <a:pt x="123" y="51"/>
                  </a:cubicBezTo>
                  <a:cubicBezTo>
                    <a:pt x="175" y="51"/>
                    <a:pt x="206" y="38"/>
                    <a:pt x="219" y="31"/>
                  </a:cubicBezTo>
                  <a:cubicBezTo>
                    <a:pt x="233" y="38"/>
                    <a:pt x="264" y="51"/>
                    <a:pt x="315" y="51"/>
                  </a:cubicBezTo>
                  <a:cubicBezTo>
                    <a:pt x="357" y="51"/>
                    <a:pt x="390" y="42"/>
                    <a:pt x="410" y="36"/>
                  </a:cubicBezTo>
                  <a:cubicBezTo>
                    <a:pt x="406" y="97"/>
                    <a:pt x="388" y="276"/>
                    <a:pt x="314" y="372"/>
                  </a:cubicBezTo>
                  <a:close/>
                  <a:moveTo>
                    <a:pt x="192" y="267"/>
                  </a:moveTo>
                  <a:cubicBezTo>
                    <a:pt x="152" y="226"/>
                    <a:pt x="152" y="226"/>
                    <a:pt x="152" y="226"/>
                  </a:cubicBezTo>
                  <a:cubicBezTo>
                    <a:pt x="146" y="221"/>
                    <a:pt x="137" y="221"/>
                    <a:pt x="132" y="226"/>
                  </a:cubicBezTo>
                  <a:cubicBezTo>
                    <a:pt x="127" y="232"/>
                    <a:pt x="127" y="241"/>
                    <a:pt x="132" y="246"/>
                  </a:cubicBezTo>
                  <a:cubicBezTo>
                    <a:pt x="182" y="296"/>
                    <a:pt x="182" y="296"/>
                    <a:pt x="182" y="296"/>
                  </a:cubicBezTo>
                  <a:cubicBezTo>
                    <a:pt x="185" y="299"/>
                    <a:pt x="188" y="300"/>
                    <a:pt x="192" y="300"/>
                  </a:cubicBezTo>
                  <a:cubicBezTo>
                    <a:pt x="196" y="300"/>
                    <a:pt x="199" y="299"/>
                    <a:pt x="202" y="296"/>
                  </a:cubicBezTo>
                  <a:cubicBezTo>
                    <a:pt x="332" y="166"/>
                    <a:pt x="332" y="166"/>
                    <a:pt x="332" y="166"/>
                  </a:cubicBezTo>
                  <a:cubicBezTo>
                    <a:pt x="337" y="161"/>
                    <a:pt x="337" y="152"/>
                    <a:pt x="332" y="147"/>
                  </a:cubicBezTo>
                  <a:cubicBezTo>
                    <a:pt x="327" y="141"/>
                    <a:pt x="318" y="141"/>
                    <a:pt x="312" y="147"/>
                  </a:cubicBezTo>
                  <a:lnTo>
                    <a:pt x="192" y="26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E1133"/>
                </a:solidFill>
                <a:effectLst/>
                <a:uLnTx/>
                <a:uFillTx/>
                <a:latin typeface="CB_Stem" panose="020B0503020203020204" pitchFamily="34" charset="-52"/>
                <a:ea typeface="+mn-ea"/>
                <a:cs typeface="CB_Stem" panose="020B0503020203020204" pitchFamily="34" charset="-5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8867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Текст 5">
            <a:extLst>
              <a:ext uri="{FF2B5EF4-FFF2-40B4-BE49-F238E27FC236}">
                <a16:creationId xmlns:a16="http://schemas.microsoft.com/office/drawing/2014/main" id="{BC89DA5B-B4BA-4E7E-922E-35E3C509BCFC}"/>
              </a:ext>
            </a:extLst>
          </p:cNvPr>
          <p:cNvSpPr txBox="1">
            <a:spLocks/>
          </p:cNvSpPr>
          <p:nvPr/>
        </p:nvSpPr>
        <p:spPr>
          <a:xfrm>
            <a:off x="431234" y="1044000"/>
            <a:ext cx="3980127" cy="1643595"/>
          </a:xfrm>
          <a:prstGeom prst="rect">
            <a:avLst/>
          </a:prstGeom>
        </p:spPr>
        <p:txBody>
          <a:bodyPr lIns="0" tIns="0" rIns="0" bIns="0"/>
          <a:lstStyle>
            <a:defPPr>
              <a:defRPr lang="ru-RU"/>
            </a:defPPr>
            <a:lvl1pPr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>
                <a:solidFill>
                  <a:srgbClr val="0088BB"/>
                </a:solidFill>
                <a:latin typeface="CB_Stem Extra Light" panose="020B0403020203020204" pitchFamily="34" charset="-52"/>
                <a:cs typeface="CB_Stem Extra Light" panose="020B0403020203020204" pitchFamily="34" charset="-52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defRPr/>
            </a:pPr>
            <a:r>
              <a:rPr lang="ru-RU" sz="5400" dirty="0">
                <a:solidFill>
                  <a:schemeClr val="accent1"/>
                </a:solidFill>
                <a:latin typeface="CB_Stem Medium" panose="020B0603020203020204" pitchFamily="34" charset="-52"/>
                <a:cs typeface="CB_Stem Medium" panose="020B0603020203020204" pitchFamily="34" charset="-52"/>
              </a:rPr>
              <a:t>Вопросы </a:t>
            </a:r>
            <a:br>
              <a:rPr lang="ru-RU" sz="5400" dirty="0">
                <a:solidFill>
                  <a:schemeClr val="accent1"/>
                </a:solidFill>
                <a:latin typeface="CB_Stem Medium" panose="020B0603020203020204" pitchFamily="34" charset="-52"/>
                <a:cs typeface="CB_Stem Medium" panose="020B0603020203020204" pitchFamily="34" charset="-52"/>
              </a:rPr>
            </a:br>
            <a:r>
              <a:rPr lang="ru-RU" sz="5400" dirty="0">
                <a:solidFill>
                  <a:schemeClr val="accent1"/>
                </a:solidFill>
                <a:latin typeface="CB_Stem Medium" panose="020B0603020203020204" pitchFamily="34" charset="-52"/>
                <a:cs typeface="CB_Stem Medium" panose="020B0603020203020204" pitchFamily="34" charset="-52"/>
              </a:rPr>
              <a:t>и ответы</a:t>
            </a:r>
          </a:p>
        </p:txBody>
      </p:sp>
      <p:sp>
        <p:nvSpPr>
          <p:cNvPr id="15" name="Текст 5">
            <a:extLst>
              <a:ext uri="{FF2B5EF4-FFF2-40B4-BE49-F238E27FC236}">
                <a16:creationId xmlns:a16="http://schemas.microsoft.com/office/drawing/2014/main" id="{BC89DA5B-B4BA-4E7E-922E-35E3C509BCFC}"/>
              </a:ext>
            </a:extLst>
          </p:cNvPr>
          <p:cNvSpPr txBox="1">
            <a:spLocks/>
          </p:cNvSpPr>
          <p:nvPr/>
        </p:nvSpPr>
        <p:spPr>
          <a:xfrm>
            <a:off x="7140037" y="3141066"/>
            <a:ext cx="3980127" cy="1643595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defPPr>
              <a:defRPr lang="ru-RU"/>
            </a:defPPr>
            <a:lvl1pPr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>
                <a:solidFill>
                  <a:srgbClr val="0088BB"/>
                </a:solidFill>
                <a:latin typeface="CB_Stem Extra Light" panose="020B0403020203020204" pitchFamily="34" charset="-52"/>
                <a:cs typeface="CB_Stem Extra Light" panose="020B0403020203020204" pitchFamily="34" charset="-52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algn="ctr">
              <a:defRPr/>
            </a:pPr>
            <a:r>
              <a:rPr lang="en-US" sz="85700" dirty="0">
                <a:solidFill>
                  <a:schemeClr val="tx2">
                    <a:lumMod val="20000"/>
                    <a:lumOff val="80000"/>
                  </a:schemeClr>
                </a:solidFill>
                <a:latin typeface="CB_Stem Medium" panose="020B0603020203020204" pitchFamily="34" charset="-52"/>
                <a:cs typeface="CB_Stem Medium" panose="020B0603020203020204" pitchFamily="34" charset="-52"/>
              </a:rPr>
              <a:t>?</a:t>
            </a:r>
            <a:endParaRPr lang="ru-RU" sz="85700" dirty="0">
              <a:solidFill>
                <a:schemeClr val="tx2">
                  <a:lumMod val="20000"/>
                  <a:lumOff val="80000"/>
                </a:schemeClr>
              </a:solidFill>
              <a:latin typeface="CB_Stem Medium" panose="020B0603020203020204" pitchFamily="34" charset="-52"/>
              <a:cs typeface="CB_Stem Medium" panose="020B0603020203020204" pitchFamily="34" charset="-52"/>
            </a:endParaRPr>
          </a:p>
        </p:txBody>
      </p:sp>
      <p:cxnSp>
        <p:nvCxnSpPr>
          <p:cNvPr id="5" name="Line">
            <a:extLst>
              <a:ext uri="{FF2B5EF4-FFF2-40B4-BE49-F238E27FC236}">
                <a16:creationId xmlns:a16="http://schemas.microsoft.com/office/drawing/2014/main" id="{1CB045B0-C148-4BCB-A129-CADC19CDA1E7}"/>
              </a:ext>
            </a:extLst>
          </p:cNvPr>
          <p:cNvCxnSpPr/>
          <p:nvPr/>
        </p:nvCxnSpPr>
        <p:spPr>
          <a:xfrm>
            <a:off x="423864" y="866775"/>
            <a:ext cx="11325225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89055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Custom 3">
      <a:dk1>
        <a:sysClr val="windowText" lastClr="000000"/>
      </a:dk1>
      <a:lt1>
        <a:sysClr val="window" lastClr="FFFFFF"/>
      </a:lt1>
      <a:dk2>
        <a:srgbClr val="888A8D"/>
      </a:dk2>
      <a:lt2>
        <a:srgbClr val="E7E8E8"/>
      </a:lt2>
      <a:accent1>
        <a:srgbClr val="0088BB"/>
      </a:accent1>
      <a:accent2>
        <a:srgbClr val="FFBB44"/>
      </a:accent2>
      <a:accent3>
        <a:srgbClr val="70AA70"/>
      </a:accent3>
      <a:accent4>
        <a:srgbClr val="CC4488"/>
      </a:accent4>
      <a:accent5>
        <a:srgbClr val="443377"/>
      </a:accent5>
      <a:accent6>
        <a:srgbClr val="EE1133"/>
      </a:accent6>
      <a:hlink>
        <a:srgbClr val="00BBEE"/>
      </a:hlink>
      <a:folHlink>
        <a:srgbClr val="AEABAB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90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rnd">
          <a:solidFill>
            <a:schemeClr val="tx1"/>
          </a:solidFill>
          <a:tailEnd type="triangle" w="lg" len="sm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Custom 3">
      <a:dk1>
        <a:sysClr val="windowText" lastClr="000000"/>
      </a:dk1>
      <a:lt1>
        <a:sysClr val="window" lastClr="FFFFFF"/>
      </a:lt1>
      <a:dk2>
        <a:srgbClr val="888A8D"/>
      </a:dk2>
      <a:lt2>
        <a:srgbClr val="E7E8E8"/>
      </a:lt2>
      <a:accent1>
        <a:srgbClr val="0088BB"/>
      </a:accent1>
      <a:accent2>
        <a:srgbClr val="FFBB44"/>
      </a:accent2>
      <a:accent3>
        <a:srgbClr val="70AA70"/>
      </a:accent3>
      <a:accent4>
        <a:srgbClr val="CC4488"/>
      </a:accent4>
      <a:accent5>
        <a:srgbClr val="443377"/>
      </a:accent5>
      <a:accent6>
        <a:srgbClr val="EE1133"/>
      </a:accent6>
      <a:hlink>
        <a:srgbClr val="00BBEE"/>
      </a:hlink>
      <a:folHlink>
        <a:srgbClr val="AEABAB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90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rnd">
          <a:solidFill>
            <a:schemeClr val="tx1"/>
          </a:solidFill>
          <a:tailEnd type="triangle" w="lg" len="sm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0F90DCDCAC0C041B9C0501666B2218D" ma:contentTypeVersion="0" ma:contentTypeDescription="Создание документа." ma:contentTypeScope="" ma:versionID="830accd79037f7ec2cf3aac3e0c7af96">
  <xsd:schema xmlns:xsd="http://www.w3.org/2001/XMLSchema" xmlns:xs="http://www.w3.org/2001/XMLSchema" xmlns:p="http://schemas.microsoft.com/office/2006/metadata/properties" xmlns:ns2="b8a301b8-fba3-4a56-9ee3-0e2775d83ffb" targetNamespace="http://schemas.microsoft.com/office/2006/metadata/properties" ma:root="true" ma:fieldsID="1bef57b9e6467cfec8587ea078ef2b22" ns2:_="">
    <xsd:import namespace="b8a301b8-fba3-4a56-9ee3-0e2775d83ffb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a301b8-fba3-4a56-9ee3-0e2775d83ffb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Значение идентификатора документа" ma:description="Значение идентификатора документа, присвоенного данному элементу." ma:internalName="_dlc_DocId" ma:readOnly="true">
      <xsd:simpleType>
        <xsd:restriction base="dms:Text"/>
      </xsd:simpleType>
    </xsd:element>
    <xsd:element name="_dlc_DocIdUrl" ma:index="9" nillable="true" ma:displayName="Идентификатор документа" ma:description="Постоянная ссылка на этот документ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b8a301b8-fba3-4a56-9ee3-0e2775d83ffb">6MRAV4MPJ4WK-2012290499-39</_dlc_DocId>
    <_dlc_DocIdUrl xmlns="b8a301b8-fba3-4a56-9ee3-0e2775d83ffb">
      <Url>https://cbrportal.cbr.ru/dep/dbra/_layouts/15/DocIdRedir.aspx?ID=6MRAV4MPJ4WK-2012290499-39</Url>
      <Description>6MRAV4MPJ4WK-2012290499-39</Description>
    </_dlc_DocIdUr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3D25D1-D262-40B5-97AE-C353ECB3EC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a301b8-fba3-4a56-9ee3-0e2775d83ff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F15C9FB-5256-4646-A682-8F86A2CBBE37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3B56E3D5-E39D-444D-9600-2B9B0AD40D17}">
  <ds:schemaRefs>
    <ds:schemaRef ds:uri="http://purl.org/dc/dcmitype/"/>
    <ds:schemaRef ds:uri="b8a301b8-fba3-4a56-9ee3-0e2775d83ffb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purl.org/dc/terms/"/>
    <ds:schemaRef ds:uri="http://www.w3.org/XML/1998/namespace"/>
    <ds:schemaRef ds:uri="http://schemas.microsoft.com/office/infopath/2007/PartnerControls"/>
    <ds:schemaRef ds:uri="http://schemas.microsoft.com/office/2006/metadata/properties"/>
  </ds:schemaRefs>
</ds:datastoreItem>
</file>

<file path=customXml/itemProps4.xml><?xml version="1.0" encoding="utf-8"?>
<ds:datastoreItem xmlns:ds="http://schemas.openxmlformats.org/officeDocument/2006/customXml" ds:itemID="{124FC562-063A-458C-8172-F6BB87557D6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49734</TotalTime>
  <Words>589</Words>
  <Application>Microsoft Office PowerPoint</Application>
  <PresentationFormat>Широкоэкранный</PresentationFormat>
  <Paragraphs>100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Arial</vt:lpstr>
      <vt:lpstr>Calibri</vt:lpstr>
      <vt:lpstr>CB_Stem</vt:lpstr>
      <vt:lpstr>CB_Stem Medium</vt:lpstr>
      <vt:lpstr>CB_Stem Extra Light</vt:lpstr>
      <vt:lpstr>CB_Stem Light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brodik</dc:creator>
  <cp:lastModifiedBy>Елена Абран</cp:lastModifiedBy>
  <cp:revision>1054</cp:revision>
  <cp:lastPrinted>2026-09-15T12:57:50Z</cp:lastPrinted>
  <dcterms:created xsi:type="dcterms:W3CDTF">2018-11-05T17:34:13Z</dcterms:created>
  <dcterms:modified xsi:type="dcterms:W3CDTF">2026-09-23T07:35:16Z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0x01010080F90DCDCAC0C041B9C0501666B2218D</vt:lpwstr>
  </property>
  <property fmtid="{D5CDD505-2E9C-101B-9397-08002B2CF9AE}" pid="3" name="_dlc_DocIdItemGuid">
    <vt:lpwstr>74115860-7933-438c-86b3-ef405e64e81a</vt:lpwstr>
  </property>
</Properties>
</file>