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7E8E51F-CEA9-40F4-A076-13D817659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dirty="0"/>
              <a:t>Расширенное заседание Международного банковского</a:t>
            </a:r>
            <a:r>
              <a:rPr lang="hu-HU" sz="3600" dirty="0"/>
              <a:t> </a:t>
            </a:r>
            <a:r>
              <a:rPr lang="ru-RU" sz="3600" dirty="0"/>
              <a:t>совета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6156F3B-1363-4FF4-B582-D381C4FE1B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Доклад Иштвана Лендьела</a:t>
            </a:r>
          </a:p>
          <a:p>
            <a:r>
              <a:rPr lang="ru-RU" dirty="0"/>
              <a:t>Генерального секретаря ВАСЕЕ</a:t>
            </a:r>
          </a:p>
          <a:p>
            <a:r>
              <a:rPr lang="ru-RU" dirty="0"/>
              <a:t>28 мая 2020 года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2006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242F65-50E5-46BF-BAD6-B55FD234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Коронавирус в Центральной и Восточной Европе и в странах СНГ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30FAAEF-A039-4CF6-962E-5FE6C09CF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Вирус, за исключением России, в меньшей степени затронул страны ЦВЕ/СНГ, чем Западную Европу или США (см. таблицу)</a:t>
            </a:r>
          </a:p>
          <a:p>
            <a:r>
              <a:rPr lang="ru-RU" dirty="0"/>
              <a:t>Смертнось средняя или меньше среднего глобального показателя (см. таблицу)</a:t>
            </a:r>
          </a:p>
          <a:p>
            <a:r>
              <a:rPr lang="ru-RU" dirty="0"/>
              <a:t>В большинстве стран пик пандемии позади, но еще рано говорить об окончательной победе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8170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0B2DD7-F741-4FD1-9E8A-BCF03C689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по борьбе с вирусом – первый этап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1FAF368-42EB-42DB-932A-840F6D5D6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Почти во всех странах были введены жесткие меры по карантину, по </a:t>
            </a:r>
          </a:p>
          <a:p>
            <a:pPr marL="0" indent="0">
              <a:buNone/>
            </a:pPr>
            <a:r>
              <a:rPr lang="ru-RU" dirty="0"/>
              <a:t>	закрытыю школ, ресторанов, отелей, торговых центров, ограничен 	транспорт внутри страны. Шведская модель отвергается</a:t>
            </a:r>
          </a:p>
          <a:p>
            <a:pPr marL="0" indent="0">
              <a:buNone/>
            </a:pPr>
            <a:r>
              <a:rPr lang="ru-RU" dirty="0"/>
              <a:t>Тестирование населения, расследование контактов носителей вируса</a:t>
            </a:r>
          </a:p>
          <a:p>
            <a:r>
              <a:rPr lang="ru-RU" dirty="0"/>
              <a:t>Практически все межгосударственные границы закрыты</a:t>
            </a:r>
          </a:p>
          <a:p>
            <a:r>
              <a:rPr lang="ru-RU" dirty="0"/>
              <a:t>Введен дистанционный метод работы («удаленка»)</a:t>
            </a:r>
          </a:p>
          <a:p>
            <a:r>
              <a:rPr lang="ru-RU" dirty="0"/>
              <a:t>Реакция властей в целом была быстрее, чем в Западной Европе, что помогло преостановить «взрыв» пандемии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613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0C4B1C6-9AAC-4DE4-A5CC-F776A29B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по поддержке экономики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F6A42DD-58CA-4ABB-ABF4-E8EB8D6AD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Ожидаемый эффект коронавируса на экономику еще неясен. Из-за относительно позднего появления пандемии в кв 1 2020 г. еще не чувствуется полный эффект</a:t>
            </a:r>
          </a:p>
          <a:p>
            <a:r>
              <a:rPr lang="ru-RU" dirty="0"/>
              <a:t>Прогнозы ВВП на 2020 г. от минус 5 до минус 10 %</a:t>
            </a:r>
          </a:p>
          <a:p>
            <a:r>
              <a:rPr lang="ru-RU" dirty="0"/>
              <a:t>Угрозы: безработица, массовое банкротство, нарушение международных цепей поставок, протекционизм</a:t>
            </a:r>
          </a:p>
          <a:p>
            <a:r>
              <a:rPr lang="ru-RU" dirty="0"/>
              <a:t>Особенно затронутые отрасли: туризм, торговля, транспорт, культура, спорт. Страдает средний и малый бизнес.</a:t>
            </a:r>
          </a:p>
          <a:p>
            <a:r>
              <a:rPr lang="ru-RU" dirty="0"/>
              <a:t>НЕОБХОДИМО ВМЕШАТЕЛЬСТВО ГОСУДАРСТВА</a:t>
            </a:r>
          </a:p>
          <a:p>
            <a:r>
              <a:rPr lang="ru-RU" dirty="0"/>
              <a:t>Банки в первую очередь посредники гос. программ по поддержке экономики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040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A3E993-AF6C-4801-BB1C-E0B40E75C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Формы государственной поддержки экономической деятельности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8766B29-4156-4F19-B133-11B02166A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44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/>
              <a:t>Для населения</a:t>
            </a:r>
          </a:p>
          <a:p>
            <a:r>
              <a:rPr lang="ru-RU" dirty="0"/>
              <a:t>Прямые субсидии насалению («вертолетные деньги»)</a:t>
            </a:r>
          </a:p>
          <a:p>
            <a:r>
              <a:rPr lang="ru-RU" dirty="0"/>
              <a:t>Увеличение сумм социальных выплат</a:t>
            </a:r>
          </a:p>
          <a:p>
            <a:r>
              <a:rPr lang="ru-RU" dirty="0"/>
              <a:t>Снижение или замораживание налогов</a:t>
            </a:r>
          </a:p>
          <a:p>
            <a:r>
              <a:rPr lang="ru-RU" dirty="0"/>
              <a:t>Предоставление льготных кредитов</a:t>
            </a:r>
          </a:p>
          <a:p>
            <a:r>
              <a:rPr lang="ru-RU" dirty="0"/>
              <a:t>Замораживание кредитов</a:t>
            </a:r>
          </a:p>
          <a:p>
            <a:pPr marL="0" indent="0">
              <a:buNone/>
            </a:pPr>
            <a:r>
              <a:rPr lang="ru-RU" u="sng" dirty="0"/>
              <a:t>Для бизнеса</a:t>
            </a:r>
          </a:p>
          <a:p>
            <a:pPr marL="0" indent="0">
              <a:buNone/>
            </a:pPr>
            <a:r>
              <a:rPr lang="ru-RU" dirty="0"/>
              <a:t>Замораживание обслуживания займов</a:t>
            </a:r>
          </a:p>
          <a:p>
            <a:pPr marL="0" indent="0">
              <a:buNone/>
            </a:pPr>
            <a:r>
              <a:rPr lang="ru-RU" dirty="0"/>
              <a:t>Налоговые льготы</a:t>
            </a:r>
          </a:p>
          <a:p>
            <a:pPr marL="0" indent="0">
              <a:buNone/>
            </a:pPr>
            <a:r>
              <a:rPr lang="ru-RU" dirty="0"/>
              <a:t>Предоставление льготных кредитов</a:t>
            </a:r>
          </a:p>
          <a:p>
            <a:pPr marL="0" indent="0">
              <a:buNone/>
            </a:pPr>
            <a:r>
              <a:rPr lang="ru-RU" dirty="0"/>
              <a:t>Поддержка секторов, которые больше всех пострадали</a:t>
            </a:r>
          </a:p>
          <a:p>
            <a:pPr marL="0" indent="0">
              <a:buNone/>
            </a:pPr>
            <a:r>
              <a:rPr lang="ru-RU" dirty="0"/>
              <a:t>Поддержка малого/среднего бизнеса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5649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20ABF2-4CAC-4135-87B3-35425769A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Банки в эпоху коронавируса/1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539DE6E-F303-4498-9826-AF2F2084E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целом, ситуация банков в начале пандемии была намного лучше , чем в 2007-2008 гг.</a:t>
            </a:r>
          </a:p>
          <a:p>
            <a:r>
              <a:rPr lang="ru-RU" dirty="0"/>
              <a:t>Основная проблема: внешний шок (кризис в экономике)</a:t>
            </a:r>
          </a:p>
          <a:p>
            <a:r>
              <a:rPr lang="ru-RU" dirty="0"/>
              <a:t>Регуляторы быстро реагируют: Базельский Комитет, ЕЦБ, национальный регуляторы (ЦБ) – введение ряда новых повышенных требований откладывается, банки временно могут использовать капитальные буферы и т.д.</a:t>
            </a:r>
          </a:p>
          <a:p>
            <a:r>
              <a:rPr lang="ru-RU" dirty="0"/>
              <a:t>НЕОБХОДИМОСТЬ МЕЖДУНАРОДНОГО СОТРУДНИЧЕСТВА: ОБСУЖДАЕТСЯ НОВАЯ ВЕНСКАЯ ИНИЦИАТИВА</a:t>
            </a:r>
          </a:p>
          <a:p>
            <a:r>
              <a:rPr lang="ru-RU" dirty="0"/>
              <a:t>Собственные меры банков: применение планов по чрезвычайной стуации, удаленка, развитие цифровых форм обслуживания - ПОКА УСПЕХ!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136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0E11B73-3BA3-490C-9C0A-F8DBFC041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Банки в эпоху коронавируса/2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B26B97A-FEC2-4333-B0B4-72B065CA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Банки - партнеры государства в борьбе с экономическими последствиями пандемии. Их роль:</a:t>
            </a:r>
          </a:p>
          <a:p>
            <a:r>
              <a:rPr lang="ru-RU" dirty="0"/>
              <a:t>Обеспечение бесперебойного денежного обращения</a:t>
            </a:r>
          </a:p>
          <a:p>
            <a:r>
              <a:rPr lang="ru-RU" dirty="0"/>
              <a:t>Мораторий на обслуживание кредитов</a:t>
            </a:r>
          </a:p>
          <a:p>
            <a:r>
              <a:rPr lang="ru-RU" dirty="0"/>
              <a:t>Участие в льготном кредитовании</a:t>
            </a:r>
          </a:p>
          <a:p>
            <a:pPr marL="0" indent="0">
              <a:buNone/>
            </a:pPr>
            <a:r>
              <a:rPr lang="ru-RU" dirty="0"/>
              <a:t>КРЕДИТНЫЙ РИСК ОТКЛАДЫВАЕТСЯ, НО НЕ ИСЧЕЗАЕТ</a:t>
            </a:r>
          </a:p>
          <a:p>
            <a:r>
              <a:rPr lang="ru-RU" dirty="0"/>
              <a:t>Проблемы с качеством кредитного портфеля могут появиться уже в начале 2021 года</a:t>
            </a:r>
          </a:p>
          <a:p>
            <a:r>
              <a:rPr lang="ru-RU" dirty="0"/>
              <a:t>Повышенный риск кибераттак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3380823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439</Words>
  <Application>Microsoft Office PowerPoint</Application>
  <PresentationFormat>Szélesvásznú</PresentationFormat>
  <Paragraphs>51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Dimenzió</vt:lpstr>
      <vt:lpstr>Расширенное заседание Международного банковского совета</vt:lpstr>
      <vt:lpstr>Коронавирус в Центральной и Восточной Европе и в странах СНГ</vt:lpstr>
      <vt:lpstr>Меры по борьбе с вирусом – первый этап</vt:lpstr>
      <vt:lpstr>Меры по поддержке экономики</vt:lpstr>
      <vt:lpstr>Формы государственной поддержки экономической деятельности</vt:lpstr>
      <vt:lpstr>Банки в эпоху коронавируса/1</vt:lpstr>
      <vt:lpstr>Банки в эпоху коронавируса/2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Расширенное заседание Международного банковского совета</dc:title>
  <dc:creator>Secretary General</dc:creator>
  <cp:lastModifiedBy>Secretary General</cp:lastModifiedBy>
  <cp:revision>7</cp:revision>
  <dcterms:created xsi:type="dcterms:W3CDTF">2020-05-27T12:43:28Z</dcterms:created>
  <dcterms:modified xsi:type="dcterms:W3CDTF">2020-05-27T14:03:22Z</dcterms:modified>
</cp:coreProperties>
</file>