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419" r:id="rId3"/>
    <p:sldId id="263" r:id="rId4"/>
    <p:sldId id="389" r:id="rId5"/>
    <p:sldId id="390" r:id="rId6"/>
    <p:sldId id="391" r:id="rId7"/>
    <p:sldId id="393" r:id="rId8"/>
    <p:sldId id="392" r:id="rId9"/>
    <p:sldId id="394" r:id="rId10"/>
    <p:sldId id="395" r:id="rId11"/>
    <p:sldId id="397" r:id="rId12"/>
    <p:sldId id="396" r:id="rId13"/>
    <p:sldId id="399" r:id="rId14"/>
    <p:sldId id="402" r:id="rId15"/>
    <p:sldId id="400" r:id="rId16"/>
    <p:sldId id="401" r:id="rId17"/>
    <p:sldId id="406" r:id="rId18"/>
    <p:sldId id="403" r:id="rId19"/>
    <p:sldId id="405" r:id="rId20"/>
    <p:sldId id="421" r:id="rId21"/>
    <p:sldId id="422" r:id="rId22"/>
    <p:sldId id="417" r:id="rId23"/>
    <p:sldId id="407" r:id="rId24"/>
    <p:sldId id="408" r:id="rId25"/>
    <p:sldId id="409" r:id="rId26"/>
    <p:sldId id="410" r:id="rId27"/>
    <p:sldId id="411" r:id="rId28"/>
    <p:sldId id="412" r:id="rId29"/>
    <p:sldId id="413" r:id="rId30"/>
    <p:sldId id="414" r:id="rId31"/>
    <p:sldId id="415" r:id="rId32"/>
    <p:sldId id="416" r:id="rId33"/>
    <p:sldId id="269" r:id="rId34"/>
    <p:sldId id="387" r:id="rId35"/>
  </p:sldIdLst>
  <p:sldSz cx="9144000" cy="6858000" type="screen4x3"/>
  <p:notesSz cx="6797675" cy="9926638"/>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ED"/>
    <a:srgbClr val="9C5FB5"/>
    <a:srgbClr val="9064AA"/>
    <a:srgbClr val="565A5C"/>
    <a:srgbClr val="000000"/>
    <a:srgbClr val="427730"/>
    <a:srgbClr val="D5D5D5"/>
    <a:srgbClr val="D5D5D2"/>
    <a:srgbClr val="E00371"/>
    <a:srgbClr val="005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3" autoAdjust="0"/>
    <p:restoredTop sz="83650" autoAdjust="0"/>
  </p:normalViewPr>
  <p:slideViewPr>
    <p:cSldViewPr snapToGrid="0">
      <p:cViewPr>
        <p:scale>
          <a:sx n="80" d="100"/>
          <a:sy n="80" d="100"/>
        </p:scale>
        <p:origin x="-1666" y="-158"/>
      </p:cViewPr>
      <p:guideLst>
        <p:guide orient="horz" pos="1010"/>
        <p:guide orient="horz" pos="3890"/>
        <p:guide orient="horz" pos="4193"/>
        <p:guide orient="horz" pos="2452"/>
        <p:guide orient="horz" pos="498"/>
        <p:guide orient="horz" pos="417"/>
        <p:guide orient="horz" pos="688"/>
        <p:guide orient="horz" pos="4095"/>
        <p:guide orient="horz" pos="267"/>
        <p:guide orient="horz" pos="4012"/>
        <p:guide orient="horz" pos="1759"/>
        <p:guide pos="231"/>
        <p:guide pos="5528"/>
        <p:guide pos="1311"/>
        <p:guide pos="2391"/>
        <p:guide pos="3471"/>
        <p:guide pos="4554"/>
        <p:guide pos="2776"/>
        <p:guide pos="2984"/>
      </p:guideLst>
    </p:cSldViewPr>
  </p:slideViewPr>
  <p:outlineViewPr>
    <p:cViewPr>
      <p:scale>
        <a:sx n="33" d="100"/>
        <a:sy n="33" d="100"/>
      </p:scale>
      <p:origin x="0" y="142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36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3EE4C-B6BA-4D0A-AE07-9D390BCA7BD1}" type="doc">
      <dgm:prSet loTypeId="urn:microsoft.com/office/officeart/2005/8/layout/process1" loCatId="process" qsTypeId="urn:microsoft.com/office/officeart/2005/8/quickstyle/simple1" qsCatId="simple" csTypeId="urn:microsoft.com/office/officeart/2005/8/colors/accent1_2" csCatId="accent1" phldr="1"/>
      <dgm:spPr/>
    </dgm:pt>
    <dgm:pt modelId="{0317C235-D417-4BAA-84FE-415D6A1FAD65}">
      <dgm:prSet phldrT="[Text]" custT="1"/>
      <dgm:spPr>
        <a:solidFill>
          <a:schemeClr val="bg1"/>
        </a:solidFill>
        <a:ln>
          <a:solidFill>
            <a:schemeClr val="tx2"/>
          </a:solidFill>
        </a:ln>
      </dgm:spPr>
      <dgm:t>
        <a:bodyPr/>
        <a:lstStyle/>
        <a:p>
          <a:pPr algn="ctr"/>
          <a:r>
            <a:rPr lang="en-GB" sz="1100" dirty="0" smtClean="0">
              <a:solidFill>
                <a:schemeClr val="tx1"/>
              </a:solidFill>
            </a:rPr>
            <a:t>	       </a:t>
          </a:r>
          <a:r>
            <a:rPr lang="en-GB" sz="1100" b="1" dirty="0" smtClean="0">
              <a:solidFill>
                <a:schemeClr val="tx1"/>
              </a:solidFill>
            </a:rPr>
            <a:t>Messaging apps partner up to 	enter the finance industry</a:t>
          </a:r>
          <a:endParaRPr lang="en-GB" sz="1100" b="1" dirty="0">
            <a:solidFill>
              <a:schemeClr val="tx1"/>
            </a:solidFill>
          </a:endParaRPr>
        </a:p>
      </dgm:t>
    </dgm:pt>
    <dgm:pt modelId="{96A2F7AA-E453-4F6E-A78C-96325285A231}" type="parTrans" cxnId="{C62D9961-057E-4F2D-BA1E-D20A1C937C7E}">
      <dgm:prSet/>
      <dgm:spPr/>
      <dgm:t>
        <a:bodyPr/>
        <a:lstStyle/>
        <a:p>
          <a:pPr algn="l"/>
          <a:endParaRPr lang="en-GB" sz="1400">
            <a:solidFill>
              <a:schemeClr val="tx1"/>
            </a:solidFill>
          </a:endParaRPr>
        </a:p>
      </dgm:t>
    </dgm:pt>
    <dgm:pt modelId="{7F9E28C3-172D-412C-A597-8A2BA0711896}" type="sibTrans" cxnId="{C62D9961-057E-4F2D-BA1E-D20A1C937C7E}">
      <dgm:prSet custT="1"/>
      <dgm:spPr/>
      <dgm:t>
        <a:bodyPr/>
        <a:lstStyle/>
        <a:p>
          <a:pPr algn="l"/>
          <a:endParaRPr lang="en-GB" sz="1400" dirty="0">
            <a:solidFill>
              <a:schemeClr val="tx1"/>
            </a:solidFill>
          </a:endParaRPr>
        </a:p>
      </dgm:t>
    </dgm:pt>
    <dgm:pt modelId="{469C8318-51AB-4306-90C1-682D23862E74}">
      <dgm:prSet phldrT="[Text]" custT="1"/>
      <dgm:spPr>
        <a:solidFill>
          <a:schemeClr val="bg1"/>
        </a:solidFill>
        <a:ln>
          <a:solidFill>
            <a:schemeClr val="accent2"/>
          </a:solidFill>
        </a:ln>
      </dgm:spPr>
      <dgm:t>
        <a:bodyPr/>
        <a:lstStyle/>
        <a:p>
          <a:pPr algn="l"/>
          <a:r>
            <a:rPr lang="en-GB" sz="1100" b="1" dirty="0" smtClean="0">
              <a:solidFill>
                <a:schemeClr val="tx1"/>
              </a:solidFill>
            </a:rPr>
            <a:t>How to compete with tech-start-ups before they cannibalise the market?</a:t>
          </a:r>
          <a:endParaRPr lang="en-GB" sz="1100" dirty="0">
            <a:solidFill>
              <a:schemeClr val="tx1"/>
            </a:solidFill>
          </a:endParaRPr>
        </a:p>
      </dgm:t>
    </dgm:pt>
    <dgm:pt modelId="{6A70C6FE-72C8-4FD2-89D5-143E68E63D75}" type="parTrans" cxnId="{A8F60BBD-1140-402B-9C42-156678D63DB4}">
      <dgm:prSet/>
      <dgm:spPr/>
      <dgm:t>
        <a:bodyPr/>
        <a:lstStyle/>
        <a:p>
          <a:pPr algn="l"/>
          <a:endParaRPr lang="en-GB" sz="1400">
            <a:solidFill>
              <a:schemeClr val="tx1"/>
            </a:solidFill>
          </a:endParaRPr>
        </a:p>
      </dgm:t>
    </dgm:pt>
    <dgm:pt modelId="{088A0138-F4C9-4932-A917-8AF76DD7CCB5}" type="sibTrans" cxnId="{A8F60BBD-1140-402B-9C42-156678D63DB4}">
      <dgm:prSet/>
      <dgm:spPr/>
      <dgm:t>
        <a:bodyPr/>
        <a:lstStyle/>
        <a:p>
          <a:pPr algn="l"/>
          <a:endParaRPr lang="en-GB" sz="1400">
            <a:solidFill>
              <a:schemeClr val="tx1"/>
            </a:solidFill>
          </a:endParaRPr>
        </a:p>
      </dgm:t>
    </dgm:pt>
    <dgm:pt modelId="{CF986298-18FF-4766-9D90-07962AC709A9}" type="pres">
      <dgm:prSet presAssocID="{8D33EE4C-B6BA-4D0A-AE07-9D390BCA7BD1}" presName="Name0" presStyleCnt="0">
        <dgm:presLayoutVars>
          <dgm:dir/>
          <dgm:resizeHandles val="exact"/>
        </dgm:presLayoutVars>
      </dgm:prSet>
      <dgm:spPr/>
    </dgm:pt>
    <dgm:pt modelId="{BDA98D6A-B277-4C3C-A318-62CBEA965743}" type="pres">
      <dgm:prSet presAssocID="{0317C235-D417-4BAA-84FE-415D6A1FAD65}" presName="node" presStyleLbl="node1" presStyleIdx="0" presStyleCnt="2" custScaleX="117947">
        <dgm:presLayoutVars>
          <dgm:bulletEnabled val="1"/>
        </dgm:presLayoutVars>
      </dgm:prSet>
      <dgm:spPr/>
      <dgm:t>
        <a:bodyPr/>
        <a:lstStyle/>
        <a:p>
          <a:endParaRPr lang="en-GB"/>
        </a:p>
      </dgm:t>
    </dgm:pt>
    <dgm:pt modelId="{958B0D9A-08C7-459B-9004-C6E8716AF9EA}" type="pres">
      <dgm:prSet presAssocID="{7F9E28C3-172D-412C-A597-8A2BA0711896}" presName="sibTrans" presStyleLbl="sibTrans2D1" presStyleIdx="0" presStyleCnt="1" custScaleX="55000" custScaleY="55000" custLinFactNeighborX="593" custLinFactNeighborY="1144"/>
      <dgm:spPr/>
      <dgm:t>
        <a:bodyPr/>
        <a:lstStyle/>
        <a:p>
          <a:endParaRPr lang="en-GB"/>
        </a:p>
      </dgm:t>
    </dgm:pt>
    <dgm:pt modelId="{C1B13982-CE45-44B6-BDFD-89AD5B6F4E66}" type="pres">
      <dgm:prSet presAssocID="{7F9E28C3-172D-412C-A597-8A2BA0711896}" presName="connectorText" presStyleLbl="sibTrans2D1" presStyleIdx="0" presStyleCnt="1"/>
      <dgm:spPr/>
      <dgm:t>
        <a:bodyPr/>
        <a:lstStyle/>
        <a:p>
          <a:endParaRPr lang="en-GB"/>
        </a:p>
      </dgm:t>
    </dgm:pt>
    <dgm:pt modelId="{AFEAB7E3-714B-4F90-9A7F-DECD6B40DD55}" type="pres">
      <dgm:prSet presAssocID="{469C8318-51AB-4306-90C1-682D23862E74}" presName="node" presStyleLbl="node1" presStyleIdx="1" presStyleCnt="2" custScaleX="150111">
        <dgm:presLayoutVars>
          <dgm:bulletEnabled val="1"/>
        </dgm:presLayoutVars>
      </dgm:prSet>
      <dgm:spPr/>
      <dgm:t>
        <a:bodyPr/>
        <a:lstStyle/>
        <a:p>
          <a:endParaRPr lang="en-GB"/>
        </a:p>
      </dgm:t>
    </dgm:pt>
  </dgm:ptLst>
  <dgm:cxnLst>
    <dgm:cxn modelId="{1F344AC2-67A9-4895-B338-EB17D64CC62E}" type="presOf" srcId="{0317C235-D417-4BAA-84FE-415D6A1FAD65}" destId="{BDA98D6A-B277-4C3C-A318-62CBEA965743}" srcOrd="0" destOrd="0" presId="urn:microsoft.com/office/officeart/2005/8/layout/process1"/>
    <dgm:cxn modelId="{5B462631-3DAF-40E2-A7DD-FA7406D5011A}" type="presOf" srcId="{7F9E28C3-172D-412C-A597-8A2BA0711896}" destId="{C1B13982-CE45-44B6-BDFD-89AD5B6F4E66}" srcOrd="1" destOrd="0" presId="urn:microsoft.com/office/officeart/2005/8/layout/process1"/>
    <dgm:cxn modelId="{C62D9961-057E-4F2D-BA1E-D20A1C937C7E}" srcId="{8D33EE4C-B6BA-4D0A-AE07-9D390BCA7BD1}" destId="{0317C235-D417-4BAA-84FE-415D6A1FAD65}" srcOrd="0" destOrd="0" parTransId="{96A2F7AA-E453-4F6E-A78C-96325285A231}" sibTransId="{7F9E28C3-172D-412C-A597-8A2BA0711896}"/>
    <dgm:cxn modelId="{A4337856-A352-4A21-B333-41D5097C91F9}" type="presOf" srcId="{8D33EE4C-B6BA-4D0A-AE07-9D390BCA7BD1}" destId="{CF986298-18FF-4766-9D90-07962AC709A9}" srcOrd="0" destOrd="0" presId="urn:microsoft.com/office/officeart/2005/8/layout/process1"/>
    <dgm:cxn modelId="{468BC508-12A8-495D-BA54-BE7B8BF5D9D8}" type="presOf" srcId="{7F9E28C3-172D-412C-A597-8A2BA0711896}" destId="{958B0D9A-08C7-459B-9004-C6E8716AF9EA}" srcOrd="0" destOrd="0" presId="urn:microsoft.com/office/officeart/2005/8/layout/process1"/>
    <dgm:cxn modelId="{A8F60BBD-1140-402B-9C42-156678D63DB4}" srcId="{8D33EE4C-B6BA-4D0A-AE07-9D390BCA7BD1}" destId="{469C8318-51AB-4306-90C1-682D23862E74}" srcOrd="1" destOrd="0" parTransId="{6A70C6FE-72C8-4FD2-89D5-143E68E63D75}" sibTransId="{088A0138-F4C9-4932-A917-8AF76DD7CCB5}"/>
    <dgm:cxn modelId="{B5609DEB-CECB-47DB-B196-141C2D0B0551}" type="presOf" srcId="{469C8318-51AB-4306-90C1-682D23862E74}" destId="{AFEAB7E3-714B-4F90-9A7F-DECD6B40DD55}" srcOrd="0" destOrd="0" presId="urn:microsoft.com/office/officeart/2005/8/layout/process1"/>
    <dgm:cxn modelId="{9CF1AC62-BAE0-4339-A780-D5669B4D9895}" type="presParOf" srcId="{CF986298-18FF-4766-9D90-07962AC709A9}" destId="{BDA98D6A-B277-4C3C-A318-62CBEA965743}" srcOrd="0" destOrd="0" presId="urn:microsoft.com/office/officeart/2005/8/layout/process1"/>
    <dgm:cxn modelId="{29474EDE-458E-4A51-959A-4AFFDF946A4A}" type="presParOf" srcId="{CF986298-18FF-4766-9D90-07962AC709A9}" destId="{958B0D9A-08C7-459B-9004-C6E8716AF9EA}" srcOrd="1" destOrd="0" presId="urn:microsoft.com/office/officeart/2005/8/layout/process1"/>
    <dgm:cxn modelId="{B303AB20-0236-4777-B7DC-2895622CB2A6}" type="presParOf" srcId="{958B0D9A-08C7-459B-9004-C6E8716AF9EA}" destId="{C1B13982-CE45-44B6-BDFD-89AD5B6F4E66}" srcOrd="0" destOrd="0" presId="urn:microsoft.com/office/officeart/2005/8/layout/process1"/>
    <dgm:cxn modelId="{37AE45CF-7DA0-481D-A1E6-0290B6DE70A4}" type="presParOf" srcId="{CF986298-18FF-4766-9D90-07962AC709A9}" destId="{AFEAB7E3-714B-4F90-9A7F-DECD6B40DD5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3EE4C-B6BA-4D0A-AE07-9D390BCA7BD1}" type="doc">
      <dgm:prSet loTypeId="urn:microsoft.com/office/officeart/2005/8/layout/process1" loCatId="process" qsTypeId="urn:microsoft.com/office/officeart/2005/8/quickstyle/simple1" qsCatId="simple" csTypeId="urn:microsoft.com/office/officeart/2005/8/colors/accent1_2" csCatId="accent1" phldr="1"/>
      <dgm:spPr/>
    </dgm:pt>
    <dgm:pt modelId="{0317C235-D417-4BAA-84FE-415D6A1FAD65}">
      <dgm:prSet phldrT="[Text]" custT="1"/>
      <dgm:spPr>
        <a:solidFill>
          <a:schemeClr val="bg1"/>
        </a:solidFill>
        <a:ln>
          <a:solidFill>
            <a:schemeClr val="tx2"/>
          </a:solidFill>
        </a:ln>
      </dgm:spPr>
      <dgm:t>
        <a:bodyPr/>
        <a:lstStyle/>
        <a:p>
          <a:pPr algn="ctr"/>
          <a:r>
            <a:rPr lang="en-GB" sz="1100" b="1" dirty="0" smtClean="0">
              <a:solidFill>
                <a:schemeClr val="tx1"/>
              </a:solidFill>
            </a:rPr>
            <a:t>	           Mobile is the trending access channel</a:t>
          </a:r>
          <a:endParaRPr lang="en-GB" sz="1100" b="1" dirty="0">
            <a:solidFill>
              <a:schemeClr val="tx1"/>
            </a:solidFill>
          </a:endParaRPr>
        </a:p>
      </dgm:t>
    </dgm:pt>
    <dgm:pt modelId="{96A2F7AA-E453-4F6E-A78C-96325285A231}" type="parTrans" cxnId="{C62D9961-057E-4F2D-BA1E-D20A1C937C7E}">
      <dgm:prSet/>
      <dgm:spPr/>
      <dgm:t>
        <a:bodyPr/>
        <a:lstStyle/>
        <a:p>
          <a:pPr algn="l"/>
          <a:endParaRPr lang="en-GB" sz="1400">
            <a:solidFill>
              <a:schemeClr val="tx1"/>
            </a:solidFill>
          </a:endParaRPr>
        </a:p>
      </dgm:t>
    </dgm:pt>
    <dgm:pt modelId="{7F9E28C3-172D-412C-A597-8A2BA0711896}" type="sibTrans" cxnId="{C62D9961-057E-4F2D-BA1E-D20A1C937C7E}">
      <dgm:prSet custT="1"/>
      <dgm:spPr/>
      <dgm:t>
        <a:bodyPr/>
        <a:lstStyle/>
        <a:p>
          <a:pPr algn="l"/>
          <a:endParaRPr lang="en-GB" sz="1400" dirty="0">
            <a:solidFill>
              <a:schemeClr val="tx1"/>
            </a:solidFill>
          </a:endParaRPr>
        </a:p>
      </dgm:t>
    </dgm:pt>
    <dgm:pt modelId="{469C8318-51AB-4306-90C1-682D23862E74}">
      <dgm:prSet phldrT="[Text]" custT="1"/>
      <dgm:spPr>
        <a:solidFill>
          <a:schemeClr val="bg1"/>
        </a:solidFill>
        <a:ln>
          <a:solidFill>
            <a:schemeClr val="accent2"/>
          </a:solidFill>
        </a:ln>
      </dgm:spPr>
      <dgm:t>
        <a:bodyPr/>
        <a:lstStyle/>
        <a:p>
          <a:pPr algn="l"/>
          <a:r>
            <a:rPr lang="en-GB" sz="1100" b="1" dirty="0" smtClean="0">
              <a:solidFill>
                <a:schemeClr val="tx1"/>
              </a:solidFill>
            </a:rPr>
            <a:t>How to develop a reliable mobile platform, compatible with the existing infrastructure?</a:t>
          </a:r>
          <a:endParaRPr lang="en-GB" sz="1100" dirty="0">
            <a:solidFill>
              <a:schemeClr val="tx1"/>
            </a:solidFill>
          </a:endParaRPr>
        </a:p>
      </dgm:t>
    </dgm:pt>
    <dgm:pt modelId="{6A70C6FE-72C8-4FD2-89D5-143E68E63D75}" type="parTrans" cxnId="{A8F60BBD-1140-402B-9C42-156678D63DB4}">
      <dgm:prSet/>
      <dgm:spPr/>
      <dgm:t>
        <a:bodyPr/>
        <a:lstStyle/>
        <a:p>
          <a:pPr algn="l"/>
          <a:endParaRPr lang="en-GB" sz="1400">
            <a:solidFill>
              <a:schemeClr val="tx1"/>
            </a:solidFill>
          </a:endParaRPr>
        </a:p>
      </dgm:t>
    </dgm:pt>
    <dgm:pt modelId="{088A0138-F4C9-4932-A917-8AF76DD7CCB5}" type="sibTrans" cxnId="{A8F60BBD-1140-402B-9C42-156678D63DB4}">
      <dgm:prSet/>
      <dgm:spPr/>
      <dgm:t>
        <a:bodyPr/>
        <a:lstStyle/>
        <a:p>
          <a:pPr algn="l"/>
          <a:endParaRPr lang="en-GB" sz="1400">
            <a:solidFill>
              <a:schemeClr val="tx1"/>
            </a:solidFill>
          </a:endParaRPr>
        </a:p>
      </dgm:t>
    </dgm:pt>
    <dgm:pt modelId="{CF986298-18FF-4766-9D90-07962AC709A9}" type="pres">
      <dgm:prSet presAssocID="{8D33EE4C-B6BA-4D0A-AE07-9D390BCA7BD1}" presName="Name0" presStyleCnt="0">
        <dgm:presLayoutVars>
          <dgm:dir/>
          <dgm:resizeHandles val="exact"/>
        </dgm:presLayoutVars>
      </dgm:prSet>
      <dgm:spPr/>
    </dgm:pt>
    <dgm:pt modelId="{BDA98D6A-B277-4C3C-A318-62CBEA965743}" type="pres">
      <dgm:prSet presAssocID="{0317C235-D417-4BAA-84FE-415D6A1FAD65}" presName="node" presStyleLbl="node1" presStyleIdx="0" presStyleCnt="2" custScaleX="117947">
        <dgm:presLayoutVars>
          <dgm:bulletEnabled val="1"/>
        </dgm:presLayoutVars>
      </dgm:prSet>
      <dgm:spPr/>
      <dgm:t>
        <a:bodyPr/>
        <a:lstStyle/>
        <a:p>
          <a:endParaRPr lang="en-GB"/>
        </a:p>
      </dgm:t>
    </dgm:pt>
    <dgm:pt modelId="{958B0D9A-08C7-459B-9004-C6E8716AF9EA}" type="pres">
      <dgm:prSet presAssocID="{7F9E28C3-172D-412C-A597-8A2BA0711896}" presName="sibTrans" presStyleLbl="sibTrans2D1" presStyleIdx="0" presStyleCnt="1" custScaleX="55000" custScaleY="55000" custLinFactNeighborX="593" custLinFactNeighborY="1144"/>
      <dgm:spPr/>
      <dgm:t>
        <a:bodyPr/>
        <a:lstStyle/>
        <a:p>
          <a:endParaRPr lang="en-GB"/>
        </a:p>
      </dgm:t>
    </dgm:pt>
    <dgm:pt modelId="{C1B13982-CE45-44B6-BDFD-89AD5B6F4E66}" type="pres">
      <dgm:prSet presAssocID="{7F9E28C3-172D-412C-A597-8A2BA0711896}" presName="connectorText" presStyleLbl="sibTrans2D1" presStyleIdx="0" presStyleCnt="1"/>
      <dgm:spPr/>
      <dgm:t>
        <a:bodyPr/>
        <a:lstStyle/>
        <a:p>
          <a:endParaRPr lang="en-GB"/>
        </a:p>
      </dgm:t>
    </dgm:pt>
    <dgm:pt modelId="{AFEAB7E3-714B-4F90-9A7F-DECD6B40DD55}" type="pres">
      <dgm:prSet presAssocID="{469C8318-51AB-4306-90C1-682D23862E74}" presName="node" presStyleLbl="node1" presStyleIdx="1" presStyleCnt="2" custScaleX="150111">
        <dgm:presLayoutVars>
          <dgm:bulletEnabled val="1"/>
        </dgm:presLayoutVars>
      </dgm:prSet>
      <dgm:spPr/>
      <dgm:t>
        <a:bodyPr/>
        <a:lstStyle/>
        <a:p>
          <a:endParaRPr lang="en-GB"/>
        </a:p>
      </dgm:t>
    </dgm:pt>
  </dgm:ptLst>
  <dgm:cxnLst>
    <dgm:cxn modelId="{C62D9961-057E-4F2D-BA1E-D20A1C937C7E}" srcId="{8D33EE4C-B6BA-4D0A-AE07-9D390BCA7BD1}" destId="{0317C235-D417-4BAA-84FE-415D6A1FAD65}" srcOrd="0" destOrd="0" parTransId="{96A2F7AA-E453-4F6E-A78C-96325285A231}" sibTransId="{7F9E28C3-172D-412C-A597-8A2BA0711896}"/>
    <dgm:cxn modelId="{23C3B3CA-F690-4432-9823-320C530ECF46}" type="presOf" srcId="{8D33EE4C-B6BA-4D0A-AE07-9D390BCA7BD1}" destId="{CF986298-18FF-4766-9D90-07962AC709A9}" srcOrd="0" destOrd="0" presId="urn:microsoft.com/office/officeart/2005/8/layout/process1"/>
    <dgm:cxn modelId="{CC4A6B62-ACFA-4D8D-9B30-D1E1C431C408}" type="presOf" srcId="{7F9E28C3-172D-412C-A597-8A2BA0711896}" destId="{C1B13982-CE45-44B6-BDFD-89AD5B6F4E66}" srcOrd="1" destOrd="0" presId="urn:microsoft.com/office/officeart/2005/8/layout/process1"/>
    <dgm:cxn modelId="{6E6DC5DB-2367-4401-A0CF-B07CC37EDD07}" type="presOf" srcId="{469C8318-51AB-4306-90C1-682D23862E74}" destId="{AFEAB7E3-714B-4F90-9A7F-DECD6B40DD55}" srcOrd="0" destOrd="0" presId="urn:microsoft.com/office/officeart/2005/8/layout/process1"/>
    <dgm:cxn modelId="{92A26790-240B-44E6-9A8A-A009389A2833}" type="presOf" srcId="{7F9E28C3-172D-412C-A597-8A2BA0711896}" destId="{958B0D9A-08C7-459B-9004-C6E8716AF9EA}" srcOrd="0" destOrd="0" presId="urn:microsoft.com/office/officeart/2005/8/layout/process1"/>
    <dgm:cxn modelId="{A8F60BBD-1140-402B-9C42-156678D63DB4}" srcId="{8D33EE4C-B6BA-4D0A-AE07-9D390BCA7BD1}" destId="{469C8318-51AB-4306-90C1-682D23862E74}" srcOrd="1" destOrd="0" parTransId="{6A70C6FE-72C8-4FD2-89D5-143E68E63D75}" sibTransId="{088A0138-F4C9-4932-A917-8AF76DD7CCB5}"/>
    <dgm:cxn modelId="{B2FD1035-A549-4849-8F23-061F355E30F6}" type="presOf" srcId="{0317C235-D417-4BAA-84FE-415D6A1FAD65}" destId="{BDA98D6A-B277-4C3C-A318-62CBEA965743}" srcOrd="0" destOrd="0" presId="urn:microsoft.com/office/officeart/2005/8/layout/process1"/>
    <dgm:cxn modelId="{2985E051-1194-419D-8E44-55421EC3C48E}" type="presParOf" srcId="{CF986298-18FF-4766-9D90-07962AC709A9}" destId="{BDA98D6A-B277-4C3C-A318-62CBEA965743}" srcOrd="0" destOrd="0" presId="urn:microsoft.com/office/officeart/2005/8/layout/process1"/>
    <dgm:cxn modelId="{03FBAB7E-CBF9-4DA5-B7F2-D867A1FF3A90}" type="presParOf" srcId="{CF986298-18FF-4766-9D90-07962AC709A9}" destId="{958B0D9A-08C7-459B-9004-C6E8716AF9EA}" srcOrd="1" destOrd="0" presId="urn:microsoft.com/office/officeart/2005/8/layout/process1"/>
    <dgm:cxn modelId="{F83E9196-4DD2-43A9-AD7C-E2C01D9F05E4}" type="presParOf" srcId="{958B0D9A-08C7-459B-9004-C6E8716AF9EA}" destId="{C1B13982-CE45-44B6-BDFD-89AD5B6F4E66}" srcOrd="0" destOrd="0" presId="urn:microsoft.com/office/officeart/2005/8/layout/process1"/>
    <dgm:cxn modelId="{1D53738C-0E44-41BB-B1BF-08B9376AABD6}" type="presParOf" srcId="{CF986298-18FF-4766-9D90-07962AC709A9}" destId="{AFEAB7E3-714B-4F90-9A7F-DECD6B40DD55}"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3EE4C-B6BA-4D0A-AE07-9D390BCA7BD1}" type="doc">
      <dgm:prSet loTypeId="urn:microsoft.com/office/officeart/2005/8/layout/process1" loCatId="process" qsTypeId="urn:microsoft.com/office/officeart/2005/8/quickstyle/simple1" qsCatId="simple" csTypeId="urn:microsoft.com/office/officeart/2005/8/colors/accent1_2" csCatId="accent1" phldr="1"/>
      <dgm:spPr/>
    </dgm:pt>
    <dgm:pt modelId="{0317C235-D417-4BAA-84FE-415D6A1FAD65}">
      <dgm:prSet phldrT="[Text]" custT="1"/>
      <dgm:spPr>
        <a:solidFill>
          <a:schemeClr val="bg1"/>
        </a:solidFill>
        <a:ln>
          <a:solidFill>
            <a:schemeClr val="tx2"/>
          </a:solidFill>
        </a:ln>
      </dgm:spPr>
      <dgm:t>
        <a:bodyPr/>
        <a:lstStyle/>
        <a:p>
          <a:pPr algn="ctr"/>
          <a:r>
            <a:rPr lang="en-GB" sz="1100" dirty="0" smtClean="0">
              <a:solidFill>
                <a:schemeClr val="tx1"/>
              </a:solidFill>
            </a:rPr>
            <a:t>	       </a:t>
          </a:r>
          <a:r>
            <a:rPr lang="en-GB" sz="1100" b="1" dirty="0" smtClean="0">
              <a:solidFill>
                <a:schemeClr val="tx1"/>
              </a:solidFill>
            </a:rPr>
            <a:t>Mobile offers various informational benefits</a:t>
          </a:r>
          <a:endParaRPr lang="en-GB" sz="1100" b="1" dirty="0">
            <a:solidFill>
              <a:schemeClr val="tx1"/>
            </a:solidFill>
          </a:endParaRPr>
        </a:p>
      </dgm:t>
    </dgm:pt>
    <dgm:pt modelId="{96A2F7AA-E453-4F6E-A78C-96325285A231}" type="parTrans" cxnId="{C62D9961-057E-4F2D-BA1E-D20A1C937C7E}">
      <dgm:prSet/>
      <dgm:spPr/>
      <dgm:t>
        <a:bodyPr/>
        <a:lstStyle/>
        <a:p>
          <a:pPr algn="l"/>
          <a:endParaRPr lang="en-GB" sz="1400">
            <a:solidFill>
              <a:schemeClr val="tx1"/>
            </a:solidFill>
          </a:endParaRPr>
        </a:p>
      </dgm:t>
    </dgm:pt>
    <dgm:pt modelId="{7F9E28C3-172D-412C-A597-8A2BA0711896}" type="sibTrans" cxnId="{C62D9961-057E-4F2D-BA1E-D20A1C937C7E}">
      <dgm:prSet custT="1"/>
      <dgm:spPr/>
      <dgm:t>
        <a:bodyPr/>
        <a:lstStyle/>
        <a:p>
          <a:pPr algn="l"/>
          <a:endParaRPr lang="en-GB" sz="1400" dirty="0">
            <a:solidFill>
              <a:schemeClr val="tx1"/>
            </a:solidFill>
          </a:endParaRPr>
        </a:p>
      </dgm:t>
    </dgm:pt>
    <dgm:pt modelId="{469C8318-51AB-4306-90C1-682D23862E74}">
      <dgm:prSet phldrT="[Text]" custT="1"/>
      <dgm:spPr>
        <a:solidFill>
          <a:schemeClr val="bg1"/>
        </a:solidFill>
        <a:ln>
          <a:solidFill>
            <a:schemeClr val="accent2"/>
          </a:solidFill>
        </a:ln>
      </dgm:spPr>
      <dgm:t>
        <a:bodyPr/>
        <a:lstStyle/>
        <a:p>
          <a:pPr algn="l"/>
          <a:r>
            <a:rPr lang="en-GB" sz="1100" b="1" dirty="0" smtClean="0">
              <a:solidFill>
                <a:schemeClr val="tx1"/>
              </a:solidFill>
            </a:rPr>
            <a:t>How to utilise the behavioural data generated by smartphones to engage the customer efficiently?</a:t>
          </a:r>
          <a:endParaRPr lang="en-GB" sz="1100" dirty="0">
            <a:solidFill>
              <a:schemeClr val="tx1"/>
            </a:solidFill>
          </a:endParaRPr>
        </a:p>
      </dgm:t>
    </dgm:pt>
    <dgm:pt modelId="{6A70C6FE-72C8-4FD2-89D5-143E68E63D75}" type="parTrans" cxnId="{A8F60BBD-1140-402B-9C42-156678D63DB4}">
      <dgm:prSet/>
      <dgm:spPr/>
      <dgm:t>
        <a:bodyPr/>
        <a:lstStyle/>
        <a:p>
          <a:pPr algn="l"/>
          <a:endParaRPr lang="en-GB" sz="1400">
            <a:solidFill>
              <a:schemeClr val="tx1"/>
            </a:solidFill>
          </a:endParaRPr>
        </a:p>
      </dgm:t>
    </dgm:pt>
    <dgm:pt modelId="{088A0138-F4C9-4932-A917-8AF76DD7CCB5}" type="sibTrans" cxnId="{A8F60BBD-1140-402B-9C42-156678D63DB4}">
      <dgm:prSet/>
      <dgm:spPr/>
      <dgm:t>
        <a:bodyPr/>
        <a:lstStyle/>
        <a:p>
          <a:pPr algn="l"/>
          <a:endParaRPr lang="en-GB" sz="1400">
            <a:solidFill>
              <a:schemeClr val="tx1"/>
            </a:solidFill>
          </a:endParaRPr>
        </a:p>
      </dgm:t>
    </dgm:pt>
    <dgm:pt modelId="{CF986298-18FF-4766-9D90-07962AC709A9}" type="pres">
      <dgm:prSet presAssocID="{8D33EE4C-B6BA-4D0A-AE07-9D390BCA7BD1}" presName="Name0" presStyleCnt="0">
        <dgm:presLayoutVars>
          <dgm:dir/>
          <dgm:resizeHandles val="exact"/>
        </dgm:presLayoutVars>
      </dgm:prSet>
      <dgm:spPr/>
    </dgm:pt>
    <dgm:pt modelId="{BDA98D6A-B277-4C3C-A318-62CBEA965743}" type="pres">
      <dgm:prSet presAssocID="{0317C235-D417-4BAA-84FE-415D6A1FAD65}" presName="node" presStyleLbl="node1" presStyleIdx="0" presStyleCnt="2" custScaleX="117947">
        <dgm:presLayoutVars>
          <dgm:bulletEnabled val="1"/>
        </dgm:presLayoutVars>
      </dgm:prSet>
      <dgm:spPr/>
      <dgm:t>
        <a:bodyPr/>
        <a:lstStyle/>
        <a:p>
          <a:endParaRPr lang="en-GB"/>
        </a:p>
      </dgm:t>
    </dgm:pt>
    <dgm:pt modelId="{958B0D9A-08C7-459B-9004-C6E8716AF9EA}" type="pres">
      <dgm:prSet presAssocID="{7F9E28C3-172D-412C-A597-8A2BA0711896}" presName="sibTrans" presStyleLbl="sibTrans2D1" presStyleIdx="0" presStyleCnt="1" custScaleX="55000" custScaleY="55000" custLinFactNeighborX="593" custLinFactNeighborY="1144"/>
      <dgm:spPr/>
      <dgm:t>
        <a:bodyPr/>
        <a:lstStyle/>
        <a:p>
          <a:endParaRPr lang="en-GB"/>
        </a:p>
      </dgm:t>
    </dgm:pt>
    <dgm:pt modelId="{C1B13982-CE45-44B6-BDFD-89AD5B6F4E66}" type="pres">
      <dgm:prSet presAssocID="{7F9E28C3-172D-412C-A597-8A2BA0711896}" presName="connectorText" presStyleLbl="sibTrans2D1" presStyleIdx="0" presStyleCnt="1"/>
      <dgm:spPr/>
      <dgm:t>
        <a:bodyPr/>
        <a:lstStyle/>
        <a:p>
          <a:endParaRPr lang="en-GB"/>
        </a:p>
      </dgm:t>
    </dgm:pt>
    <dgm:pt modelId="{AFEAB7E3-714B-4F90-9A7F-DECD6B40DD55}" type="pres">
      <dgm:prSet presAssocID="{469C8318-51AB-4306-90C1-682D23862E74}" presName="node" presStyleLbl="node1" presStyleIdx="1" presStyleCnt="2" custScaleX="150111">
        <dgm:presLayoutVars>
          <dgm:bulletEnabled val="1"/>
        </dgm:presLayoutVars>
      </dgm:prSet>
      <dgm:spPr/>
      <dgm:t>
        <a:bodyPr/>
        <a:lstStyle/>
        <a:p>
          <a:endParaRPr lang="en-GB"/>
        </a:p>
      </dgm:t>
    </dgm:pt>
  </dgm:ptLst>
  <dgm:cxnLst>
    <dgm:cxn modelId="{185A9125-FDBC-42E4-ACF3-29D1029B340C}" type="presOf" srcId="{7F9E28C3-172D-412C-A597-8A2BA0711896}" destId="{C1B13982-CE45-44B6-BDFD-89AD5B6F4E66}" srcOrd="1" destOrd="0" presId="urn:microsoft.com/office/officeart/2005/8/layout/process1"/>
    <dgm:cxn modelId="{789F9003-0598-4914-A36D-F267B9E79261}" type="presOf" srcId="{0317C235-D417-4BAA-84FE-415D6A1FAD65}" destId="{BDA98D6A-B277-4C3C-A318-62CBEA965743}" srcOrd="0" destOrd="0" presId="urn:microsoft.com/office/officeart/2005/8/layout/process1"/>
    <dgm:cxn modelId="{C62D9961-057E-4F2D-BA1E-D20A1C937C7E}" srcId="{8D33EE4C-B6BA-4D0A-AE07-9D390BCA7BD1}" destId="{0317C235-D417-4BAA-84FE-415D6A1FAD65}" srcOrd="0" destOrd="0" parTransId="{96A2F7AA-E453-4F6E-A78C-96325285A231}" sibTransId="{7F9E28C3-172D-412C-A597-8A2BA0711896}"/>
    <dgm:cxn modelId="{A8F60BBD-1140-402B-9C42-156678D63DB4}" srcId="{8D33EE4C-B6BA-4D0A-AE07-9D390BCA7BD1}" destId="{469C8318-51AB-4306-90C1-682D23862E74}" srcOrd="1" destOrd="0" parTransId="{6A70C6FE-72C8-4FD2-89D5-143E68E63D75}" sibTransId="{088A0138-F4C9-4932-A917-8AF76DD7CCB5}"/>
    <dgm:cxn modelId="{192FC9A0-F344-42D7-BCB6-E86116BB70DC}" type="presOf" srcId="{7F9E28C3-172D-412C-A597-8A2BA0711896}" destId="{958B0D9A-08C7-459B-9004-C6E8716AF9EA}" srcOrd="0" destOrd="0" presId="urn:microsoft.com/office/officeart/2005/8/layout/process1"/>
    <dgm:cxn modelId="{39FAC0A5-2A68-4871-AAF9-FE6A06D16D6A}" type="presOf" srcId="{469C8318-51AB-4306-90C1-682D23862E74}" destId="{AFEAB7E3-714B-4F90-9A7F-DECD6B40DD55}" srcOrd="0" destOrd="0" presId="urn:microsoft.com/office/officeart/2005/8/layout/process1"/>
    <dgm:cxn modelId="{8371D532-E037-466B-B3C4-542B297FDC89}" type="presOf" srcId="{8D33EE4C-B6BA-4D0A-AE07-9D390BCA7BD1}" destId="{CF986298-18FF-4766-9D90-07962AC709A9}" srcOrd="0" destOrd="0" presId="urn:microsoft.com/office/officeart/2005/8/layout/process1"/>
    <dgm:cxn modelId="{6CC59240-4AA4-40B5-9AF9-65B6182B3155}" type="presParOf" srcId="{CF986298-18FF-4766-9D90-07962AC709A9}" destId="{BDA98D6A-B277-4C3C-A318-62CBEA965743}" srcOrd="0" destOrd="0" presId="urn:microsoft.com/office/officeart/2005/8/layout/process1"/>
    <dgm:cxn modelId="{D4AC57F5-5FF9-44CF-A87D-D2EED14A1F61}" type="presParOf" srcId="{CF986298-18FF-4766-9D90-07962AC709A9}" destId="{958B0D9A-08C7-459B-9004-C6E8716AF9EA}" srcOrd="1" destOrd="0" presId="urn:microsoft.com/office/officeart/2005/8/layout/process1"/>
    <dgm:cxn modelId="{826C31D4-4A1D-414E-A798-89A79E56A339}" type="presParOf" srcId="{958B0D9A-08C7-459B-9004-C6E8716AF9EA}" destId="{C1B13982-CE45-44B6-BDFD-89AD5B6F4E66}" srcOrd="0" destOrd="0" presId="urn:microsoft.com/office/officeart/2005/8/layout/process1"/>
    <dgm:cxn modelId="{CC7C19F2-C3F5-4165-8E7E-D47200290413}" type="presParOf" srcId="{CF986298-18FF-4766-9D90-07962AC709A9}" destId="{AFEAB7E3-714B-4F90-9A7F-DECD6B40DD55}"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8D6A-B277-4C3C-A318-62CBEA965743}">
      <dsp:nvSpPr>
        <dsp:cNvPr id="0" name=""/>
        <dsp:cNvSpPr/>
      </dsp:nvSpPr>
      <dsp:spPr>
        <a:xfrm>
          <a:off x="5285" y="0"/>
          <a:ext cx="3318244" cy="1185332"/>
        </a:xfrm>
        <a:prstGeom prst="roundRect">
          <a:avLst>
            <a:gd name="adj" fmla="val 10000"/>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	       </a:t>
          </a:r>
          <a:r>
            <a:rPr lang="en-GB" sz="1100" b="1" kern="1200" dirty="0" smtClean="0">
              <a:solidFill>
                <a:schemeClr val="tx1"/>
              </a:solidFill>
            </a:rPr>
            <a:t>Messaging apps partner up to 	enter the finance industry</a:t>
          </a:r>
          <a:endParaRPr lang="en-GB" sz="1100" b="1" kern="1200" dirty="0">
            <a:solidFill>
              <a:schemeClr val="tx1"/>
            </a:solidFill>
          </a:endParaRPr>
        </a:p>
      </dsp:txBody>
      <dsp:txXfrm>
        <a:off x="40002" y="34717"/>
        <a:ext cx="3248810" cy="1115898"/>
      </dsp:txXfrm>
    </dsp:sp>
    <dsp:sp modelId="{958B0D9A-08C7-459B-9004-C6E8716AF9EA}">
      <dsp:nvSpPr>
        <dsp:cNvPr id="0" name=""/>
        <dsp:cNvSpPr/>
      </dsp:nvSpPr>
      <dsp:spPr>
        <a:xfrm>
          <a:off x="3742596" y="408778"/>
          <a:ext cx="328034" cy="3837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GB" sz="1400" kern="1200" dirty="0">
            <a:solidFill>
              <a:schemeClr val="tx1"/>
            </a:solidFill>
          </a:endParaRPr>
        </a:p>
      </dsp:txBody>
      <dsp:txXfrm>
        <a:off x="3742596" y="485526"/>
        <a:ext cx="229624" cy="230242"/>
      </dsp:txXfrm>
    </dsp:sp>
    <dsp:sp modelId="{AFEAB7E3-714B-4F90-9A7F-DECD6B40DD55}">
      <dsp:nvSpPr>
        <dsp:cNvPr id="0" name=""/>
        <dsp:cNvSpPr/>
      </dsp:nvSpPr>
      <dsp:spPr>
        <a:xfrm>
          <a:off x="4448863" y="0"/>
          <a:ext cx="4223125" cy="1185332"/>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solidFill>
                <a:schemeClr val="tx1"/>
              </a:solidFill>
            </a:rPr>
            <a:t>How to compete with tech-start-ups before they cannibalise the market?</a:t>
          </a:r>
          <a:endParaRPr lang="en-GB" sz="1100" kern="1200" dirty="0">
            <a:solidFill>
              <a:schemeClr val="tx1"/>
            </a:solidFill>
          </a:endParaRPr>
        </a:p>
      </dsp:txBody>
      <dsp:txXfrm>
        <a:off x="4483580" y="34717"/>
        <a:ext cx="4153691" cy="1115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8D6A-B277-4C3C-A318-62CBEA965743}">
      <dsp:nvSpPr>
        <dsp:cNvPr id="0" name=""/>
        <dsp:cNvSpPr/>
      </dsp:nvSpPr>
      <dsp:spPr>
        <a:xfrm>
          <a:off x="5285" y="0"/>
          <a:ext cx="3318244" cy="1185332"/>
        </a:xfrm>
        <a:prstGeom prst="roundRect">
          <a:avLst>
            <a:gd name="adj" fmla="val 10000"/>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	           Mobile is the trending access channel</a:t>
          </a:r>
          <a:endParaRPr lang="en-GB" sz="1100" b="1" kern="1200" dirty="0">
            <a:solidFill>
              <a:schemeClr val="tx1"/>
            </a:solidFill>
          </a:endParaRPr>
        </a:p>
      </dsp:txBody>
      <dsp:txXfrm>
        <a:off x="40002" y="34717"/>
        <a:ext cx="3248810" cy="1115898"/>
      </dsp:txXfrm>
    </dsp:sp>
    <dsp:sp modelId="{958B0D9A-08C7-459B-9004-C6E8716AF9EA}">
      <dsp:nvSpPr>
        <dsp:cNvPr id="0" name=""/>
        <dsp:cNvSpPr/>
      </dsp:nvSpPr>
      <dsp:spPr>
        <a:xfrm>
          <a:off x="3742596" y="408778"/>
          <a:ext cx="328034" cy="3837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GB" sz="1400" kern="1200" dirty="0">
            <a:solidFill>
              <a:schemeClr val="tx1"/>
            </a:solidFill>
          </a:endParaRPr>
        </a:p>
      </dsp:txBody>
      <dsp:txXfrm>
        <a:off x="3742596" y="485526"/>
        <a:ext cx="229624" cy="230242"/>
      </dsp:txXfrm>
    </dsp:sp>
    <dsp:sp modelId="{AFEAB7E3-714B-4F90-9A7F-DECD6B40DD55}">
      <dsp:nvSpPr>
        <dsp:cNvPr id="0" name=""/>
        <dsp:cNvSpPr/>
      </dsp:nvSpPr>
      <dsp:spPr>
        <a:xfrm>
          <a:off x="4448863" y="0"/>
          <a:ext cx="4223125" cy="1185332"/>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solidFill>
                <a:schemeClr val="tx1"/>
              </a:solidFill>
            </a:rPr>
            <a:t>How to develop a reliable mobile platform, compatible with the existing infrastructure?</a:t>
          </a:r>
          <a:endParaRPr lang="en-GB" sz="1100" kern="1200" dirty="0">
            <a:solidFill>
              <a:schemeClr val="tx1"/>
            </a:solidFill>
          </a:endParaRPr>
        </a:p>
      </dsp:txBody>
      <dsp:txXfrm>
        <a:off x="4483580" y="34717"/>
        <a:ext cx="4153691" cy="1115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8D6A-B277-4C3C-A318-62CBEA965743}">
      <dsp:nvSpPr>
        <dsp:cNvPr id="0" name=""/>
        <dsp:cNvSpPr/>
      </dsp:nvSpPr>
      <dsp:spPr>
        <a:xfrm>
          <a:off x="5285" y="0"/>
          <a:ext cx="3318244" cy="1185332"/>
        </a:xfrm>
        <a:prstGeom prst="roundRect">
          <a:avLst>
            <a:gd name="adj" fmla="val 10000"/>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	       </a:t>
          </a:r>
          <a:r>
            <a:rPr lang="en-GB" sz="1100" b="1" kern="1200" dirty="0" smtClean="0">
              <a:solidFill>
                <a:schemeClr val="tx1"/>
              </a:solidFill>
            </a:rPr>
            <a:t>Mobile offers various informational benefits</a:t>
          </a:r>
          <a:endParaRPr lang="en-GB" sz="1100" b="1" kern="1200" dirty="0">
            <a:solidFill>
              <a:schemeClr val="tx1"/>
            </a:solidFill>
          </a:endParaRPr>
        </a:p>
      </dsp:txBody>
      <dsp:txXfrm>
        <a:off x="40002" y="34717"/>
        <a:ext cx="3248810" cy="1115898"/>
      </dsp:txXfrm>
    </dsp:sp>
    <dsp:sp modelId="{958B0D9A-08C7-459B-9004-C6E8716AF9EA}">
      <dsp:nvSpPr>
        <dsp:cNvPr id="0" name=""/>
        <dsp:cNvSpPr/>
      </dsp:nvSpPr>
      <dsp:spPr>
        <a:xfrm>
          <a:off x="3742596" y="408778"/>
          <a:ext cx="328034" cy="3837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GB" sz="1400" kern="1200" dirty="0">
            <a:solidFill>
              <a:schemeClr val="tx1"/>
            </a:solidFill>
          </a:endParaRPr>
        </a:p>
      </dsp:txBody>
      <dsp:txXfrm>
        <a:off x="3742596" y="485526"/>
        <a:ext cx="229624" cy="230242"/>
      </dsp:txXfrm>
    </dsp:sp>
    <dsp:sp modelId="{AFEAB7E3-714B-4F90-9A7F-DECD6B40DD55}">
      <dsp:nvSpPr>
        <dsp:cNvPr id="0" name=""/>
        <dsp:cNvSpPr/>
      </dsp:nvSpPr>
      <dsp:spPr>
        <a:xfrm>
          <a:off x="4448863" y="0"/>
          <a:ext cx="4223125" cy="1185332"/>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GB" sz="1100" b="1" kern="1200" dirty="0" smtClean="0">
              <a:solidFill>
                <a:schemeClr val="tx1"/>
              </a:solidFill>
            </a:rPr>
            <a:t>How to utilise the behavioural data generated by smartphones to engage the customer efficiently?</a:t>
          </a:r>
          <a:endParaRPr lang="en-GB" sz="1100" kern="1200" dirty="0">
            <a:solidFill>
              <a:schemeClr val="tx1"/>
            </a:solidFill>
          </a:endParaRPr>
        </a:p>
      </dsp:txBody>
      <dsp:txXfrm>
        <a:off x="4483580" y="34717"/>
        <a:ext cx="4153691" cy="1115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9B54F0-1D7F-4045-8213-B7D9C7FFB374}" type="datetimeFigureOut">
              <a:rPr lang="en-GB" smtClean="0"/>
              <a:t>01/03/2016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34632E1-11D0-46CC-8676-7C313BB9F556}" type="slidenum">
              <a:rPr lang="en-GB" smtClean="0"/>
              <a:t>‹#›</a:t>
            </a:fld>
            <a:endParaRPr lang="en-GB" dirty="0"/>
          </a:p>
        </p:txBody>
      </p:sp>
    </p:spTree>
    <p:extLst>
      <p:ext uri="{BB962C8B-B14F-4D97-AF65-F5344CB8AC3E}">
        <p14:creationId xmlns:p14="http://schemas.microsoft.com/office/powerpoint/2010/main" val="72632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D77633BE-0766-4701-97A4-87960AEAA15B}" type="datetimeFigureOut">
              <a:rPr lang="en-US" smtClean="0"/>
              <a:pPr/>
              <a:t>3/1/2016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0" tIns="47780" rIns="95560" bIns="4778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0" tIns="47780" rIns="95560" bIns="477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5560" tIns="47780" rIns="95560" bIns="477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0" tIns="47780" rIns="95560" bIns="47780" rtlCol="0" anchor="b"/>
          <a:lstStyle>
            <a:lvl1pPr algn="r">
              <a:defRPr sz="1300"/>
            </a:lvl1pPr>
          </a:lstStyle>
          <a:p>
            <a:fld id="{A2B71D9D-C59C-46A3-89DC-993D8C59CBB9}" type="slidenum">
              <a:rPr lang="en-US" smtClean="0"/>
              <a:pPr/>
              <a:t>‹#›</a:t>
            </a:fld>
            <a:endParaRPr lang="en-US" dirty="0"/>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24</a:t>
            </a:fld>
            <a:endParaRPr lang="en-US" dirty="0"/>
          </a:p>
        </p:txBody>
      </p:sp>
    </p:spTree>
    <p:extLst>
      <p:ext uri="{BB962C8B-B14F-4D97-AF65-F5344CB8AC3E}">
        <p14:creationId xmlns:p14="http://schemas.microsoft.com/office/powerpoint/2010/main" val="85351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26</a:t>
            </a:fld>
            <a:endParaRPr lang="en-US" dirty="0"/>
          </a:p>
        </p:txBody>
      </p:sp>
    </p:spTree>
    <p:extLst>
      <p:ext uri="{BB962C8B-B14F-4D97-AF65-F5344CB8AC3E}">
        <p14:creationId xmlns:p14="http://schemas.microsoft.com/office/powerpoint/2010/main" val="85351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28</a:t>
            </a:fld>
            <a:endParaRPr lang="en-US" dirty="0"/>
          </a:p>
        </p:txBody>
      </p:sp>
    </p:spTree>
    <p:extLst>
      <p:ext uri="{BB962C8B-B14F-4D97-AF65-F5344CB8AC3E}">
        <p14:creationId xmlns:p14="http://schemas.microsoft.com/office/powerpoint/2010/main" val="85351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30</a:t>
            </a:fld>
            <a:endParaRPr lang="en-US" dirty="0"/>
          </a:p>
        </p:txBody>
      </p:sp>
    </p:spTree>
    <p:extLst>
      <p:ext uri="{BB962C8B-B14F-4D97-AF65-F5344CB8AC3E}">
        <p14:creationId xmlns:p14="http://schemas.microsoft.com/office/powerpoint/2010/main" val="85351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31</a:t>
            </a:fld>
            <a:endParaRPr lang="en-US" dirty="0"/>
          </a:p>
        </p:txBody>
      </p:sp>
    </p:spTree>
    <p:extLst>
      <p:ext uri="{BB962C8B-B14F-4D97-AF65-F5344CB8AC3E}">
        <p14:creationId xmlns:p14="http://schemas.microsoft.com/office/powerpoint/2010/main" val="85351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34</a:t>
            </a:fld>
            <a:endParaRPr lang="en-US" dirty="0"/>
          </a:p>
        </p:txBody>
      </p:sp>
    </p:spTree>
    <p:extLst>
      <p:ext uri="{BB962C8B-B14F-4D97-AF65-F5344CB8AC3E}">
        <p14:creationId xmlns:p14="http://schemas.microsoft.com/office/powerpoint/2010/main" val="126531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4</a:t>
            </a:fld>
            <a:endParaRPr lang="en-US" dirty="0"/>
          </a:p>
        </p:txBody>
      </p:sp>
    </p:spTree>
    <p:extLst>
      <p:ext uri="{BB962C8B-B14F-4D97-AF65-F5344CB8AC3E}">
        <p14:creationId xmlns:p14="http://schemas.microsoft.com/office/powerpoint/2010/main" val="248686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5</a:t>
            </a:fld>
            <a:endParaRPr lang="en-US" dirty="0"/>
          </a:p>
        </p:txBody>
      </p:sp>
    </p:spTree>
    <p:extLst>
      <p:ext uri="{BB962C8B-B14F-4D97-AF65-F5344CB8AC3E}">
        <p14:creationId xmlns:p14="http://schemas.microsoft.com/office/powerpoint/2010/main" val="406676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2B71D9D-C59C-46A3-89DC-993D8C59CBB9}" type="slidenum">
              <a:rPr lang="en-US" smtClean="0"/>
              <a:pPr/>
              <a:t>8</a:t>
            </a:fld>
            <a:endParaRPr lang="en-US" dirty="0"/>
          </a:p>
        </p:txBody>
      </p:sp>
    </p:spTree>
    <p:extLst>
      <p:ext uri="{BB962C8B-B14F-4D97-AF65-F5344CB8AC3E}">
        <p14:creationId xmlns:p14="http://schemas.microsoft.com/office/powerpoint/2010/main" val="15314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2B71D9D-C59C-46A3-89DC-993D8C59CBB9}" type="slidenum">
              <a:rPr lang="en-US" smtClean="0"/>
              <a:pPr/>
              <a:t>9</a:t>
            </a:fld>
            <a:endParaRPr lang="en-US" dirty="0"/>
          </a:p>
        </p:txBody>
      </p:sp>
    </p:spTree>
    <p:extLst>
      <p:ext uri="{BB962C8B-B14F-4D97-AF65-F5344CB8AC3E}">
        <p14:creationId xmlns:p14="http://schemas.microsoft.com/office/powerpoint/2010/main" val="153144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2B71D9D-C59C-46A3-89DC-993D8C59CBB9}" type="slidenum">
              <a:rPr lang="en-US" smtClean="0"/>
              <a:pPr/>
              <a:t>21</a:t>
            </a:fld>
            <a:endParaRPr lang="en-US" dirty="0"/>
          </a:p>
        </p:txBody>
      </p:sp>
    </p:spTree>
    <p:extLst>
      <p:ext uri="{BB962C8B-B14F-4D97-AF65-F5344CB8AC3E}">
        <p14:creationId xmlns:p14="http://schemas.microsoft.com/office/powerpoint/2010/main" val="153144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23</a:t>
            </a:fld>
            <a:endParaRPr lang="en-US" dirty="0"/>
          </a:p>
        </p:txBody>
      </p:sp>
    </p:spTree>
    <p:extLst>
      <p:ext uri="{BB962C8B-B14F-4D97-AF65-F5344CB8AC3E}">
        <p14:creationId xmlns:p14="http://schemas.microsoft.com/office/powerpoint/2010/main" val="85351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noProof="0" dirty="0"/>
          </a:p>
        </p:txBody>
      </p:sp>
      <p:sp>
        <p:nvSpPr>
          <p:cNvPr id="2" name="Title 1"/>
          <p:cNvSpPr>
            <a:spLocks noGrp="1"/>
          </p:cNvSpPr>
          <p:nvPr>
            <p:ph type="ctrTitle"/>
          </p:nvPr>
        </p:nvSpPr>
        <p:spPr bwMode="gray">
          <a:xfrm>
            <a:off x="366713" y="2178030"/>
            <a:ext cx="6876200"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smtClean="0"/>
              <a:t>Click to edit Master title style</a:t>
            </a:r>
            <a:endParaRPr lang="en-GB" noProof="0" dirty="0"/>
          </a:p>
        </p:txBody>
      </p:sp>
      <p:sp>
        <p:nvSpPr>
          <p:cNvPr id="3" name="Subtitle 2"/>
          <p:cNvSpPr>
            <a:spLocks noGrp="1"/>
          </p:cNvSpPr>
          <p:nvPr>
            <p:ph type="subTitle" idx="1"/>
          </p:nvPr>
        </p:nvSpPr>
        <p:spPr bwMode="gray">
          <a:xfrm>
            <a:off x="366713" y="2788920"/>
            <a:ext cx="6876200" cy="1280160"/>
          </a:xfrm>
        </p:spPr>
        <p:txBody>
          <a:bodyPr wrap="square" lIns="0" tIns="0" rIns="0" bIns="0">
            <a:noAutofit/>
          </a:bodyPr>
          <a:lstStyle>
            <a:lvl1pPr marL="0" indent="0" algn="l">
              <a:lnSpc>
                <a:spcPct val="90000"/>
              </a:lnSpc>
              <a:spcBef>
                <a:spcPts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6" name="Date Placeholder 5"/>
          <p:cNvSpPr>
            <a:spLocks noGrp="1"/>
          </p:cNvSpPr>
          <p:nvPr>
            <p:ph type="dt" sz="half" idx="10"/>
          </p:nvPr>
        </p:nvSpPr>
        <p:spPr>
          <a:xfrm>
            <a:off x="366713" y="4466951"/>
            <a:ext cx="1620000" cy="161583"/>
          </a:xfrm>
        </p:spPr>
        <p:txBody>
          <a:bodyPr/>
          <a:lstStyle>
            <a:lvl1pPr>
              <a:defRPr sz="1050" b="1">
                <a:solidFill>
                  <a:schemeClr val="bg1"/>
                </a:solidFill>
              </a:defRPr>
            </a:lvl1pPr>
          </a:lstStyle>
          <a:p>
            <a:fld id="{89427C9E-B0BA-4541-B018-193AF2D8A0AB}" type="datetime1">
              <a:rPr lang="en-GB" noProof="0" smtClean="0"/>
              <a:t>01/03/2016</a:t>
            </a:fld>
            <a:endParaRPr lang="en-GB"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5" name="Footer Placeholder 4"/>
          <p:cNvSpPr>
            <a:spLocks noGrp="1"/>
          </p:cNvSpPr>
          <p:nvPr>
            <p:ph type="ftr" sz="quarter" idx="12"/>
          </p:nvPr>
        </p:nvSpPr>
        <p:spPr>
          <a:xfrm>
            <a:off x="366713" y="6858692"/>
            <a:ext cx="2160000" cy="144000"/>
          </a:xfrm>
        </p:spPr>
        <p:txBody>
          <a:bodyPr/>
          <a:lstStyle>
            <a:lvl1pPr>
              <a:defRPr>
                <a:solidFill>
                  <a:schemeClr val="bg1"/>
                </a:solidFill>
              </a:defRPr>
            </a:lvl1pPr>
          </a:lstStyle>
          <a:p>
            <a:r>
              <a:rPr lang="en-GB" noProof="0" dirty="0" smtClean="0"/>
              <a:t>Footer or alternate date</a:t>
            </a:r>
            <a:endParaRPr lang="en-GB" noProof="0" dirty="0"/>
          </a:p>
        </p:txBody>
      </p:sp>
      <p:sp>
        <p:nvSpPr>
          <p:cNvPr id="7" name="Slide Number Placeholder 6"/>
          <p:cNvSpPr>
            <a:spLocks noGrp="1"/>
          </p:cNvSpPr>
          <p:nvPr>
            <p:ph type="sldNum" sz="quarter" idx="13"/>
          </p:nvPr>
        </p:nvSpPr>
        <p:spPr>
          <a:xfrm>
            <a:off x="8631700" y="6858000"/>
            <a:ext cx="144000" cy="144000"/>
          </a:xfrm>
        </p:spPr>
        <p:txBody>
          <a:bodyPr/>
          <a:lstStyle>
            <a:lvl1pPr>
              <a:defRPr>
                <a:solidFill>
                  <a:schemeClr val="bg1"/>
                </a:solidFill>
              </a:defRPr>
            </a:lvl1pPr>
          </a:lstStyle>
          <a:p>
            <a:fld id="{D34DACC3-9742-4940-92E6-4CAB853A3218}" type="slidenum">
              <a:rPr lang="en-GB" smtClean="0"/>
              <a:pPr/>
              <a:t>‹#›</a:t>
            </a:fld>
            <a:endParaRPr lang="en-GB" dirty="0"/>
          </a:p>
        </p:txBody>
      </p:sp>
    </p:spTree>
    <p:extLst>
      <p:ext uri="{BB962C8B-B14F-4D97-AF65-F5344CB8AC3E}">
        <p14:creationId xmlns:p14="http://schemas.microsoft.com/office/powerpoint/2010/main" val="1389970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3A46F-EFBF-4E52-9D0D-0AAEC154A44F}" type="datetime1">
              <a:rPr lang="en-GB" noProof="0" smtClean="0"/>
              <a:t>01/03/2016</a:t>
            </a:fld>
            <a:endParaRPr lang="en-GB" noProof="0" dirty="0"/>
          </a:p>
        </p:txBody>
      </p:sp>
      <p:sp>
        <p:nvSpPr>
          <p:cNvPr id="6" name="Slide Number Placeholder 5"/>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14" name="Text Placeholder 13"/>
          <p:cNvSpPr>
            <a:spLocks noGrp="1"/>
          </p:cNvSpPr>
          <p:nvPr>
            <p:ph type="body" sz="quarter" idx="14"/>
          </p:nvPr>
        </p:nvSpPr>
        <p:spPr>
          <a:xfrm>
            <a:off x="1490889"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1490889"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8" name="Text Placeholder 17"/>
          <p:cNvSpPr>
            <a:spLocks noGrp="1"/>
          </p:cNvSpPr>
          <p:nvPr>
            <p:ph type="body" sz="quarter" idx="16"/>
          </p:nvPr>
        </p:nvSpPr>
        <p:spPr>
          <a:xfrm>
            <a:off x="5842655"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5842655"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1"/>
          <p:cNvSpPr>
            <a:spLocks noGrp="1"/>
          </p:cNvSpPr>
          <p:nvPr>
            <p:ph type="body" sz="quarter" idx="18"/>
          </p:nvPr>
        </p:nvSpPr>
        <p:spPr>
          <a:xfrm>
            <a:off x="5842655"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dirty="0" smtClean="0"/>
              <a:t>Click icon to add picture</a:t>
            </a:r>
            <a:endParaRPr lang="en-GB" noProof="0" dirty="0"/>
          </a:p>
        </p:txBody>
      </p:sp>
      <p:sp>
        <p:nvSpPr>
          <p:cNvPr id="28" name="Picture Placeholder 27"/>
          <p:cNvSpPr>
            <a:spLocks noGrp="1"/>
          </p:cNvSpPr>
          <p:nvPr>
            <p:ph type="pic" sz="quarter" idx="21"/>
          </p:nvPr>
        </p:nvSpPr>
        <p:spPr>
          <a:xfrm>
            <a:off x="368300" y="2869187"/>
            <a:ext cx="960120" cy="960120"/>
          </a:xfrm>
          <a:solidFill>
            <a:schemeClr val="bg2"/>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0" name="Picture Placeholder 29"/>
          <p:cNvSpPr>
            <a:spLocks noGrp="1"/>
          </p:cNvSpPr>
          <p:nvPr>
            <p:ph type="pic" sz="quarter" idx="22"/>
          </p:nvPr>
        </p:nvSpPr>
        <p:spPr>
          <a:xfrm>
            <a:off x="368300" y="4139444"/>
            <a:ext cx="960120" cy="960120"/>
          </a:xfrm>
          <a:solidFill>
            <a:schemeClr val="bg2"/>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2" name="Picture Placeholder 31"/>
          <p:cNvSpPr>
            <a:spLocks noGrp="1"/>
          </p:cNvSpPr>
          <p:nvPr>
            <p:ph type="pic" sz="quarter" idx="23"/>
          </p:nvPr>
        </p:nvSpPr>
        <p:spPr>
          <a:xfrm>
            <a:off x="4737100" y="1601787"/>
            <a:ext cx="960120" cy="960120"/>
          </a:xfrm>
          <a:solidFill>
            <a:schemeClr val="bg2"/>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4" name="Picture Placeholder 33"/>
          <p:cNvSpPr>
            <a:spLocks noGrp="1"/>
          </p:cNvSpPr>
          <p:nvPr>
            <p:ph type="pic" sz="quarter" idx="24"/>
          </p:nvPr>
        </p:nvSpPr>
        <p:spPr>
          <a:xfrm>
            <a:off x="4737100" y="2870616"/>
            <a:ext cx="960120" cy="960120"/>
          </a:xfrm>
          <a:solidFill>
            <a:schemeClr val="bg2"/>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6" name="Picture Placeholder 35"/>
          <p:cNvSpPr>
            <a:spLocks noGrp="1"/>
          </p:cNvSpPr>
          <p:nvPr>
            <p:ph type="pic" sz="quarter" idx="25"/>
          </p:nvPr>
        </p:nvSpPr>
        <p:spPr>
          <a:xfrm>
            <a:off x="4737100" y="4139444"/>
            <a:ext cx="960120" cy="960120"/>
          </a:xfrm>
          <a:solidFill>
            <a:schemeClr val="bg2"/>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8" name="Text Placeholder 37"/>
          <p:cNvSpPr>
            <a:spLocks noGrp="1"/>
          </p:cNvSpPr>
          <p:nvPr>
            <p:ph type="body" sz="quarter" idx="26"/>
          </p:nvPr>
        </p:nvSpPr>
        <p:spPr>
          <a:xfrm>
            <a:off x="1490889" y="4106110"/>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8"/>
          </p:nvPr>
        </p:nvSpPr>
        <p:spPr/>
        <p:txBody>
          <a:bodyPr/>
          <a:lstStyle/>
          <a:p>
            <a:r>
              <a:rPr lang="en-GB" noProof="0" dirty="0" smtClean="0"/>
              <a:t>Footer or alternate date</a:t>
            </a:r>
            <a:endParaRPr lang="en-GB" noProof="0" dirty="0"/>
          </a:p>
        </p:txBody>
      </p:sp>
    </p:spTree>
    <p:extLst>
      <p:ext uri="{BB962C8B-B14F-4D97-AF65-F5344CB8AC3E}">
        <p14:creationId xmlns:p14="http://schemas.microsoft.com/office/powerpoint/2010/main" val="38171726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82A51-04F0-4CA5-B41E-3CEB80A2A1CD}" type="datetime1">
              <a:rPr lang="en-GB" noProof="0" smtClean="0"/>
              <a:t>01/03/2016</a:t>
            </a:fld>
            <a:endParaRPr lang="en-GB" noProof="0" dirty="0"/>
          </a:p>
        </p:txBody>
      </p:sp>
      <p:sp>
        <p:nvSpPr>
          <p:cNvPr id="6" name="Slide Number Placeholder 5"/>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14" name="Text Placeholder 13"/>
          <p:cNvSpPr>
            <a:spLocks noGrp="1"/>
          </p:cNvSpPr>
          <p:nvPr>
            <p:ph type="body" sz="quarter" idx="14"/>
          </p:nvPr>
        </p:nvSpPr>
        <p:spPr>
          <a:xfrm>
            <a:off x="1490888"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dirty="0" smtClean="0"/>
              <a:t>Click icon to add picture</a:t>
            </a:r>
            <a:endParaRPr lang="en-GB" noProof="0" dirty="0"/>
          </a:p>
        </p:txBody>
      </p:sp>
      <p:sp>
        <p:nvSpPr>
          <p:cNvPr id="21" name="Text Placeholder 20"/>
          <p:cNvSpPr>
            <a:spLocks noGrp="1"/>
          </p:cNvSpPr>
          <p:nvPr>
            <p:ph type="body" sz="quarter" idx="21"/>
          </p:nvPr>
        </p:nvSpPr>
        <p:spPr>
          <a:xfrm>
            <a:off x="366712" y="2791375"/>
            <a:ext cx="4040187"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4" name="Text Placeholder 23"/>
          <p:cNvSpPr>
            <a:spLocks noGrp="1"/>
          </p:cNvSpPr>
          <p:nvPr>
            <p:ph type="body" sz="quarter" idx="22"/>
          </p:nvPr>
        </p:nvSpPr>
        <p:spPr>
          <a:xfrm>
            <a:off x="4737100" y="2791375"/>
            <a:ext cx="40386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3"/>
          </p:nvPr>
        </p:nvSpPr>
        <p:spPr/>
        <p:txBody>
          <a:bodyPr/>
          <a:lstStyle/>
          <a:p>
            <a:r>
              <a:rPr lang="en-GB" noProof="0" dirty="0" smtClean="0"/>
              <a:t>Footer or alternate date</a:t>
            </a:r>
            <a:endParaRPr lang="en-GB" noProof="0" dirty="0"/>
          </a:p>
        </p:txBody>
      </p:sp>
    </p:spTree>
    <p:extLst>
      <p:ext uri="{BB962C8B-B14F-4D97-AF65-F5344CB8AC3E}">
        <p14:creationId xmlns:p14="http://schemas.microsoft.com/office/powerpoint/2010/main" val="32171797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7229475" y="1603374"/>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56" name="Picture Placeholder 54"/>
          <p:cNvSpPr>
            <a:spLocks noGrp="1"/>
          </p:cNvSpPr>
          <p:nvPr>
            <p:ph type="pic" sz="quarter" idx="36" hasCustomPrompt="1"/>
          </p:nvPr>
        </p:nvSpPr>
        <p:spPr>
          <a:xfrm>
            <a:off x="7229475" y="3125962"/>
            <a:ext cx="1546225" cy="1368000"/>
          </a:xfrm>
        </p:spPr>
        <p:txBody>
          <a:bodyPr anchor="ctr" anchorCtr="0"/>
          <a:lstStyle>
            <a:lvl1pPr marL="0" indent="0" algn="ctr">
              <a:buNone/>
              <a:defRPr sz="1000"/>
            </a:lvl1pPr>
          </a:lstStyle>
          <a:p>
            <a:r>
              <a:rPr lang="en-GB" noProof="0" dirty="0" smtClean="0"/>
              <a:t>Photo 4.3x3.8cm</a:t>
            </a:r>
            <a:endParaRPr lang="en-GB" noProof="0" dirty="0"/>
          </a:p>
        </p:txBody>
      </p:sp>
      <p:sp>
        <p:nvSpPr>
          <p:cNvPr id="57" name="Picture Placeholder 54"/>
          <p:cNvSpPr>
            <a:spLocks noGrp="1"/>
          </p:cNvSpPr>
          <p:nvPr>
            <p:ph type="pic" sz="quarter" idx="37" hasCustomPrompt="1"/>
          </p:nvPr>
        </p:nvSpPr>
        <p:spPr>
          <a:xfrm>
            <a:off x="7229475" y="4648550"/>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3" name="Date Placeholder 2"/>
          <p:cNvSpPr>
            <a:spLocks noGrp="1"/>
          </p:cNvSpPr>
          <p:nvPr>
            <p:ph type="dt" sz="half" idx="10"/>
          </p:nvPr>
        </p:nvSpPr>
        <p:spPr/>
        <p:txBody>
          <a:bodyPr/>
          <a:lstStyle/>
          <a:p>
            <a:fld id="{BE248DC2-E677-4221-890A-27A5C21448C0}" type="datetime1">
              <a:rPr lang="en-GB" noProof="0" smtClean="0"/>
              <a:t>01/03/2016</a:t>
            </a:fld>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7" name="Text Placeholder 6"/>
          <p:cNvSpPr>
            <a:spLocks noGrp="1"/>
          </p:cNvSpPr>
          <p:nvPr>
            <p:ph type="body" sz="quarter" idx="15"/>
          </p:nvPr>
        </p:nvSpPr>
        <p:spPr>
          <a:xfrm>
            <a:off x="366713" y="1603375"/>
            <a:ext cx="1548000" cy="1656000"/>
          </a:xfrm>
          <a:blipFill>
            <a:blip r:embed="rId2"/>
            <a:stretch>
              <a:fillRec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8"/>
          <p:cNvSpPr>
            <a:spLocks noGrp="1"/>
          </p:cNvSpPr>
          <p:nvPr>
            <p:ph type="pic" sz="quarter" idx="16" hasCustomPrompt="1"/>
          </p:nvPr>
        </p:nvSpPr>
        <p:spPr>
          <a:xfrm>
            <a:off x="366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7" name="Text Placeholder 6"/>
          <p:cNvSpPr>
            <a:spLocks noGrp="1"/>
          </p:cNvSpPr>
          <p:nvPr>
            <p:ph type="body" sz="quarter" idx="17"/>
          </p:nvPr>
        </p:nvSpPr>
        <p:spPr>
          <a:xfrm>
            <a:off x="2081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28" name="Picture Placeholder 8"/>
          <p:cNvSpPr>
            <a:spLocks noGrp="1"/>
          </p:cNvSpPr>
          <p:nvPr>
            <p:ph type="pic" sz="quarter" idx="18" hasCustomPrompt="1"/>
          </p:nvPr>
        </p:nvSpPr>
        <p:spPr>
          <a:xfrm>
            <a:off x="2081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9" name="Text Placeholder 6"/>
          <p:cNvSpPr>
            <a:spLocks noGrp="1"/>
          </p:cNvSpPr>
          <p:nvPr>
            <p:ph type="body" sz="quarter" idx="19"/>
          </p:nvPr>
        </p:nvSpPr>
        <p:spPr>
          <a:xfrm>
            <a:off x="366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0" name="Picture Placeholder 8"/>
          <p:cNvSpPr>
            <a:spLocks noGrp="1"/>
          </p:cNvSpPr>
          <p:nvPr>
            <p:ph type="pic" sz="quarter" idx="20" hasCustomPrompt="1"/>
          </p:nvPr>
        </p:nvSpPr>
        <p:spPr>
          <a:xfrm>
            <a:off x="366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1" name="Text Placeholder 6"/>
          <p:cNvSpPr>
            <a:spLocks noGrp="1"/>
          </p:cNvSpPr>
          <p:nvPr>
            <p:ph type="body" sz="quarter" idx="21"/>
          </p:nvPr>
        </p:nvSpPr>
        <p:spPr>
          <a:xfrm>
            <a:off x="2081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2" name="Picture Placeholder 8"/>
          <p:cNvSpPr>
            <a:spLocks noGrp="1"/>
          </p:cNvSpPr>
          <p:nvPr>
            <p:ph type="pic" sz="quarter" idx="22" hasCustomPrompt="1"/>
          </p:nvPr>
        </p:nvSpPr>
        <p:spPr>
          <a:xfrm>
            <a:off x="2081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4" name="Text Placeholder 6"/>
          <p:cNvSpPr>
            <a:spLocks noGrp="1"/>
          </p:cNvSpPr>
          <p:nvPr>
            <p:ph type="body" sz="quarter" idx="23"/>
          </p:nvPr>
        </p:nvSpPr>
        <p:spPr>
          <a:xfrm>
            <a:off x="37957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5" name="Picture Placeholder 8"/>
          <p:cNvSpPr>
            <a:spLocks noGrp="1"/>
          </p:cNvSpPr>
          <p:nvPr>
            <p:ph type="pic" sz="quarter" idx="24" hasCustomPrompt="1"/>
          </p:nvPr>
        </p:nvSpPr>
        <p:spPr>
          <a:xfrm>
            <a:off x="3795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6" name="Text Placeholder 6"/>
          <p:cNvSpPr>
            <a:spLocks noGrp="1"/>
          </p:cNvSpPr>
          <p:nvPr>
            <p:ph type="body" sz="quarter" idx="25"/>
          </p:nvPr>
        </p:nvSpPr>
        <p:spPr>
          <a:xfrm>
            <a:off x="5510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7" name="Picture Placeholder 8"/>
          <p:cNvSpPr>
            <a:spLocks noGrp="1"/>
          </p:cNvSpPr>
          <p:nvPr>
            <p:ph type="pic" sz="quarter" idx="26" hasCustomPrompt="1"/>
          </p:nvPr>
        </p:nvSpPr>
        <p:spPr>
          <a:xfrm>
            <a:off x="5510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8" name="Text Placeholder 6"/>
          <p:cNvSpPr>
            <a:spLocks noGrp="1"/>
          </p:cNvSpPr>
          <p:nvPr>
            <p:ph type="body" sz="quarter" idx="27"/>
          </p:nvPr>
        </p:nvSpPr>
        <p:spPr>
          <a:xfrm>
            <a:off x="3795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9" name="Picture Placeholder 8"/>
          <p:cNvSpPr>
            <a:spLocks noGrp="1"/>
          </p:cNvSpPr>
          <p:nvPr>
            <p:ph type="pic" sz="quarter" idx="28" hasCustomPrompt="1"/>
          </p:nvPr>
        </p:nvSpPr>
        <p:spPr>
          <a:xfrm>
            <a:off x="3795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40" name="Text Placeholder 6"/>
          <p:cNvSpPr>
            <a:spLocks noGrp="1"/>
          </p:cNvSpPr>
          <p:nvPr>
            <p:ph type="body" sz="quarter" idx="29"/>
          </p:nvPr>
        </p:nvSpPr>
        <p:spPr>
          <a:xfrm>
            <a:off x="5510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41" name="Picture Placeholder 8"/>
          <p:cNvSpPr>
            <a:spLocks noGrp="1"/>
          </p:cNvSpPr>
          <p:nvPr>
            <p:ph type="pic" sz="quarter" idx="30" hasCustomPrompt="1"/>
          </p:nvPr>
        </p:nvSpPr>
        <p:spPr>
          <a:xfrm>
            <a:off x="5510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0" name="Text Placeholder 6"/>
          <p:cNvSpPr>
            <a:spLocks noGrp="1"/>
          </p:cNvSpPr>
          <p:nvPr>
            <p:ph type="body" sz="quarter" idx="31"/>
          </p:nvPr>
        </p:nvSpPr>
        <p:spPr>
          <a:xfrm>
            <a:off x="7229475"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1" name="Picture Placeholder 8"/>
          <p:cNvSpPr>
            <a:spLocks noGrp="1"/>
          </p:cNvSpPr>
          <p:nvPr>
            <p:ph type="pic" sz="quarter" idx="32" hasCustomPrompt="1"/>
          </p:nvPr>
        </p:nvSpPr>
        <p:spPr>
          <a:xfrm>
            <a:off x="7229475"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2" name="Text Placeholder 6"/>
          <p:cNvSpPr>
            <a:spLocks noGrp="1"/>
          </p:cNvSpPr>
          <p:nvPr>
            <p:ph type="body" sz="quarter" idx="33"/>
          </p:nvPr>
        </p:nvSpPr>
        <p:spPr>
          <a:xfrm>
            <a:off x="7229475"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3" name="Picture Placeholder 8"/>
          <p:cNvSpPr>
            <a:spLocks noGrp="1"/>
          </p:cNvSpPr>
          <p:nvPr>
            <p:ph type="pic" sz="quarter" idx="34" hasCustomPrompt="1"/>
          </p:nvPr>
        </p:nvSpPr>
        <p:spPr>
          <a:xfrm>
            <a:off x="7229475"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 name="Footer Placeholder 1"/>
          <p:cNvSpPr>
            <a:spLocks noGrp="1"/>
          </p:cNvSpPr>
          <p:nvPr>
            <p:ph type="ftr" sz="quarter" idx="38"/>
          </p:nvPr>
        </p:nvSpPr>
        <p:spPr/>
        <p:txBody>
          <a:bodyPr/>
          <a:lstStyle/>
          <a:p>
            <a:r>
              <a:rPr lang="en-GB" noProof="0" dirty="0" smtClean="0"/>
              <a:t>Footer or alternate date</a:t>
            </a:r>
            <a:endParaRPr lang="en-GB" noProof="0" dirty="0"/>
          </a:p>
        </p:txBody>
      </p:sp>
    </p:spTree>
    <p:extLst>
      <p:ext uri="{BB962C8B-B14F-4D97-AF65-F5344CB8AC3E}">
        <p14:creationId xmlns:p14="http://schemas.microsoft.com/office/powerpoint/2010/main" val="710082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Date Placeholder 2"/>
          <p:cNvSpPr>
            <a:spLocks noGrp="1"/>
          </p:cNvSpPr>
          <p:nvPr>
            <p:ph type="dt" sz="half" idx="10"/>
          </p:nvPr>
        </p:nvSpPr>
        <p:spPr/>
        <p:txBody>
          <a:bodyPr/>
          <a:lstStyle/>
          <a:p>
            <a:fld id="{9BE3D8BB-961C-4B06-8F8C-A844102086EA}" type="datetime1">
              <a:rPr lang="en-GB" noProof="0" smtClean="0"/>
              <a:t>01/03/2016</a:t>
            </a:fld>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lvl1pPr>
              <a:defRPr>
                <a:latin typeface="+mj-lt"/>
              </a:defRPr>
            </a:lvl1p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noProof="0" dirty="0" smtClean="0"/>
              <a:t>Footer or alternate date</a:t>
            </a:r>
            <a:endParaRPr lang="en-GB" noProof="0" dirty="0"/>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11" name="Straight Connector 10"/>
          <p:cNvCxnSpPr/>
          <p:nvPr/>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15" name="Date Placeholder 14"/>
          <p:cNvSpPr>
            <a:spLocks noGrp="1"/>
          </p:cNvSpPr>
          <p:nvPr userDrawn="1">
            <p:ph type="dt" sz="half" idx="11"/>
          </p:nvPr>
        </p:nvSpPr>
        <p:spPr>
          <a:xfrm>
            <a:off x="366713" y="6715036"/>
            <a:ext cx="2160000" cy="144000"/>
          </a:xfrm>
        </p:spPr>
        <p:txBody>
          <a:bodyPr/>
          <a:lstStyle>
            <a:lvl1pPr>
              <a:defRPr>
                <a:solidFill>
                  <a:schemeClr val="bg1"/>
                </a:solidFill>
              </a:defRPr>
            </a:lvl1pPr>
          </a:lstStyle>
          <a:p>
            <a:fld id="{D4E1AA52-FB70-4725-9AD9-496829432D9F}" type="datetime1">
              <a:rPr lang="en-GB" noProof="0" smtClean="0"/>
              <a:t>01/03/2016</a:t>
            </a:fld>
            <a:endParaRPr lang="en-GB" noProof="0" dirty="0"/>
          </a:p>
        </p:txBody>
      </p:sp>
      <p:sp>
        <p:nvSpPr>
          <p:cNvPr id="16" name="Footer Placeholder 15"/>
          <p:cNvSpPr>
            <a:spLocks noGrp="1"/>
          </p:cNvSpPr>
          <p:nvPr userDrawn="1">
            <p:ph type="ftr" sz="quarter" idx="12"/>
          </p:nvPr>
        </p:nvSpPr>
        <p:spPr>
          <a:xfrm>
            <a:off x="4737100" y="6714000"/>
            <a:ext cx="2160000" cy="144000"/>
          </a:xfrm>
        </p:spPr>
        <p:txBody>
          <a:bodyPr/>
          <a:lstStyle>
            <a:lvl1pPr>
              <a:defRPr>
                <a:solidFill>
                  <a:schemeClr val="bg1"/>
                </a:solidFill>
              </a:defRPr>
            </a:lvl1pPr>
          </a:lstStyle>
          <a:p>
            <a:r>
              <a:rPr lang="en-GB" noProof="0" dirty="0" smtClean="0"/>
              <a:t>Footer or alternate date</a:t>
            </a:r>
            <a:endParaRPr lang="en-GB" noProof="0" dirty="0"/>
          </a:p>
        </p:txBody>
      </p:sp>
      <p:sp>
        <p:nvSpPr>
          <p:cNvPr id="17" name="Slide Number Placeholder 16"/>
          <p:cNvSpPr>
            <a:spLocks noGrp="1"/>
          </p:cNvSpPr>
          <p:nvPr userDrawn="1">
            <p:ph type="sldNum" sz="quarter" idx="13"/>
          </p:nvPr>
        </p:nvSpPr>
        <p:spPr>
          <a:xfrm>
            <a:off x="7494482" y="6713474"/>
            <a:ext cx="144000" cy="144000"/>
          </a:xfrm>
        </p:spPr>
        <p:txBody>
          <a:bodyPr/>
          <a:lstStyle>
            <a:lvl1pPr>
              <a:defRPr>
                <a:solidFill>
                  <a:schemeClr val="bg1"/>
                </a:solidFill>
              </a:defRPr>
            </a:lvl1pPr>
          </a:lstStyle>
          <a:p>
            <a:fld id="{D34DACC3-9742-4940-92E6-4CAB853A3218}" type="slidenum">
              <a:rPr lang="en-GB" noProof="0" smtClean="0"/>
              <a:pPr/>
              <a:t>‹#›</a:t>
            </a:fld>
            <a:endParaRPr lang="en-GB" noProof="0" dirty="0"/>
          </a:p>
        </p:txBody>
      </p:sp>
      <p:sp>
        <p:nvSpPr>
          <p:cNvPr id="2" name="Title 1"/>
          <p:cNvSpPr>
            <a:spLocks noGrp="1"/>
          </p:cNvSpPr>
          <p:nvPr>
            <p:ph type="title" hasCustomPrompt="1"/>
          </p:nvPr>
        </p:nvSpPr>
        <p:spPr>
          <a:xfrm>
            <a:off x="366714" y="348298"/>
            <a:ext cx="5143500" cy="576000"/>
          </a:xfrm>
        </p:spPr>
        <p:txBody>
          <a:bodyPr/>
          <a:lstStyle>
            <a:lvl1pPr>
              <a:defRPr sz="3600" b="0"/>
            </a:lvl1pPr>
          </a:lstStyle>
          <a:p>
            <a:r>
              <a:rPr lang="en-GB" noProof="0" dirty="0" smtClean="0"/>
              <a:t>Click to add ‘thank you’</a:t>
            </a:r>
            <a:endParaRPr lang="en-GB" noProof="0" dirty="0"/>
          </a:p>
        </p:txBody>
      </p:sp>
      <p:sp>
        <p:nvSpPr>
          <p:cNvPr id="13" name="Text Placeholder 2"/>
          <p:cNvSpPr>
            <a:spLocks noGrp="1"/>
          </p:cNvSpPr>
          <p:nvPr>
            <p:ph type="body" sz="quarter" idx="14" hasCustomPrompt="1"/>
          </p:nvPr>
        </p:nvSpPr>
        <p:spPr>
          <a:xfrm>
            <a:off x="366712" y="2040415"/>
            <a:ext cx="4370387" cy="1852135"/>
          </a:xfrm>
        </p:spPr>
        <p:txBody>
          <a:bodyPr/>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5"/>
          </p:nvPr>
        </p:nvSpPr>
        <p:spPr>
          <a:xfrm>
            <a:off x="366713" y="4153191"/>
            <a:ext cx="8408987" cy="1857084"/>
          </a:xfrm>
        </p:spPr>
        <p:txBody>
          <a:bodyPr anchor="ctr" anchorCtr="0"/>
          <a:lstStyle>
            <a:lvl1pPr marL="0" indent="0">
              <a:spcBef>
                <a:spcPts val="0"/>
              </a:spcBef>
              <a:buNone/>
              <a:defRPr sz="1400">
                <a:solidFill>
                  <a:schemeClr val="tx2"/>
                </a:solidFill>
              </a:defRPr>
            </a:lvl1pPr>
            <a:lvl2pPr marL="183600">
              <a:spcBef>
                <a:spcPts val="0"/>
              </a:spcBef>
              <a:defRPr sz="1400">
                <a:solidFill>
                  <a:schemeClr val="tx1"/>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7" name="Text Placeholder 6"/>
          <p:cNvSpPr>
            <a:spLocks noGrp="1"/>
          </p:cNvSpPr>
          <p:nvPr>
            <p:ph type="body" sz="quarter" idx="16"/>
          </p:nvPr>
        </p:nvSpPr>
        <p:spPr>
          <a:xfrm>
            <a:off x="366712" y="6058773"/>
            <a:ext cx="8408987" cy="442040"/>
          </a:xfrm>
        </p:spPr>
        <p:txBody>
          <a:bodyPr anchor="b" anchorCtr="0"/>
          <a:lstStyle>
            <a:lvl1pPr marL="0" indent="0">
              <a:lnSpc>
                <a:spcPts val="700"/>
              </a:lnSpc>
              <a:spcBef>
                <a:spcPts val="0"/>
              </a:spcBef>
              <a:buNone/>
              <a:defRPr sz="650"/>
            </a:lvl1pPr>
          </a:lstStyle>
          <a:p>
            <a:pPr lvl="0"/>
            <a:r>
              <a:rPr lang="en-US" noProof="0" smtClean="0"/>
              <a:t>Click to edit Master text styles</a:t>
            </a:r>
          </a:p>
        </p:txBody>
      </p:sp>
    </p:spTree>
    <p:extLst>
      <p:ext uri="{BB962C8B-B14F-4D97-AF65-F5344CB8AC3E}">
        <p14:creationId xmlns:p14="http://schemas.microsoft.com/office/powerpoint/2010/main" val="4002114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ingual 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8" name="Title 1"/>
          <p:cNvSpPr>
            <a:spLocks noGrp="1"/>
          </p:cNvSpPr>
          <p:nvPr>
            <p:ph type="ctrTitle" hasCustomPrompt="1"/>
          </p:nvPr>
        </p:nvSpPr>
        <p:spPr bwMode="gray">
          <a:xfrm>
            <a:off x="366712" y="1839050"/>
            <a:ext cx="4370387" cy="492443"/>
          </a:xfrm>
        </p:spPr>
        <p:txBody>
          <a:bodyPr wrap="square" lIns="0" tIns="0" rIns="0" bIns="0" anchor="b" anchorCtr="0">
            <a:noAutofit/>
          </a:bodyPr>
          <a:lstStyle>
            <a:lvl1pPr algn="l">
              <a:lnSpc>
                <a:spcPct val="100000"/>
              </a:lnSpc>
              <a:defRPr sz="3200" b="1">
                <a:solidFill>
                  <a:schemeClr val="bg1"/>
                </a:solidFill>
                <a:latin typeface="+mj-lt"/>
                <a:ea typeface="+mj-ea"/>
                <a:cs typeface="Arial" pitchFamily="34" charset="0"/>
              </a:defRPr>
            </a:lvl1pPr>
          </a:lstStyle>
          <a:p>
            <a:r>
              <a:rPr lang="en-GB" noProof="0" dirty="0" smtClean="0"/>
              <a:t>Chinese title</a:t>
            </a:r>
            <a:endParaRPr lang="en-GB" noProof="0" dirty="0"/>
          </a:p>
        </p:txBody>
      </p:sp>
      <p:sp>
        <p:nvSpPr>
          <p:cNvPr id="10" name="Subtitle 2"/>
          <p:cNvSpPr>
            <a:spLocks noGrp="1"/>
          </p:cNvSpPr>
          <p:nvPr>
            <p:ph type="subTitle" idx="1" hasCustomPrompt="1"/>
          </p:nvPr>
        </p:nvSpPr>
        <p:spPr bwMode="gray">
          <a:xfrm>
            <a:off x="366712" y="2388384"/>
            <a:ext cx="4370387" cy="1080000"/>
          </a:xfrm>
        </p:spPr>
        <p:txBody>
          <a:bodyPr wrap="square" lIns="432000" tIns="0" rIns="0" bIns="0">
            <a:noAutofit/>
          </a:bodyPr>
          <a:lstStyle>
            <a:lvl1pPr marL="0" indent="0" algn="l">
              <a:lnSpc>
                <a:spcPct val="90000"/>
              </a:lnSpc>
              <a:spcBef>
                <a:spcPts val="0"/>
              </a:spcBef>
              <a:buNone/>
              <a:defRPr sz="3200" b="0" baseline="0">
                <a:solidFill>
                  <a:schemeClr val="bg1"/>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Chinese subtitle</a:t>
            </a:r>
            <a:endParaRPr lang="en-GB" noProof="0" dirty="0"/>
          </a:p>
        </p:txBody>
      </p:sp>
      <p:sp>
        <p:nvSpPr>
          <p:cNvPr id="11" name="Date Placeholder 5"/>
          <p:cNvSpPr>
            <a:spLocks noGrp="1"/>
          </p:cNvSpPr>
          <p:nvPr>
            <p:ph type="dt" sz="half" idx="10"/>
          </p:nvPr>
        </p:nvSpPr>
        <p:spPr>
          <a:xfrm>
            <a:off x="5510213" y="2106555"/>
            <a:ext cx="1620000" cy="161583"/>
          </a:xfrm>
        </p:spPr>
        <p:txBody>
          <a:bodyPr>
            <a:noAutofit/>
          </a:bodyPr>
          <a:lstStyle>
            <a:lvl1pPr>
              <a:defRPr sz="1050" b="1">
                <a:solidFill>
                  <a:schemeClr val="bg1"/>
                </a:solidFill>
                <a:latin typeface="+mn-lt"/>
              </a:defRPr>
            </a:lvl1pPr>
          </a:lstStyle>
          <a:p>
            <a:fld id="{A5A981A3-C309-4C3D-B8FB-55CE36CDC6A7}" type="datetime1">
              <a:rPr lang="en-GB" noProof="0" smtClean="0"/>
              <a:t>01/03/2016</a:t>
            </a:fld>
            <a:endParaRPr lang="en-GB" noProof="0" dirty="0"/>
          </a:p>
        </p:txBody>
      </p:sp>
      <p:sp>
        <p:nvSpPr>
          <p:cNvPr id="13" name="Text Placeholder 8"/>
          <p:cNvSpPr>
            <a:spLocks noGrp="1"/>
          </p:cNvSpPr>
          <p:nvPr>
            <p:ph type="body" sz="quarter" idx="11" hasCustomPrompt="1"/>
          </p:nvPr>
        </p:nvSpPr>
        <p:spPr>
          <a:xfrm>
            <a:off x="366713" y="3892550"/>
            <a:ext cx="4370387" cy="553998"/>
          </a:xfrm>
        </p:spPr>
        <p:txBody>
          <a:bodyPr>
            <a:noAutofit/>
          </a:bodyPr>
          <a:lstStyle>
            <a:lvl1pPr marL="0" indent="0">
              <a:spcBef>
                <a:spcPts val="0"/>
              </a:spcBef>
              <a:buNone/>
              <a:defRPr sz="3200" b="1">
                <a:solidFill>
                  <a:schemeClr val="bg1"/>
                </a:solidFill>
                <a:latin typeface="+mj-lt"/>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Western title</a:t>
            </a:r>
            <a:endParaRPr lang="en-GB" noProof="0" dirty="0"/>
          </a:p>
        </p:txBody>
      </p:sp>
      <p:sp>
        <p:nvSpPr>
          <p:cNvPr id="14" name="Text Placeholder 9"/>
          <p:cNvSpPr>
            <a:spLocks noGrp="1"/>
          </p:cNvSpPr>
          <p:nvPr>
            <p:ph type="body" sz="quarter" idx="12" hasCustomPrompt="1"/>
          </p:nvPr>
        </p:nvSpPr>
        <p:spPr>
          <a:xfrm>
            <a:off x="366712" y="4503439"/>
            <a:ext cx="4370387" cy="1080000"/>
          </a:xfrm>
        </p:spPr>
        <p:txBody>
          <a:bodyPr>
            <a:noAutofit/>
          </a:bodyPr>
          <a:lstStyle>
            <a:lvl1pPr marL="0" indent="0" algn="l" defTabSz="457200" rtl="0" eaLnBrk="1" latinLnBrk="0" hangingPunct="1">
              <a:lnSpc>
                <a:spcPct val="90000"/>
              </a:lnSpc>
              <a:spcBef>
                <a:spcPct val="0"/>
              </a:spcBef>
              <a:buNone/>
              <a:defRPr lang="en-GB" sz="3200" b="0" kern="1200" dirty="0">
                <a:solidFill>
                  <a:schemeClr val="bg1"/>
                </a:solidFill>
                <a:latin typeface="+mj-lt"/>
                <a:ea typeface="+mj-ea"/>
                <a:cs typeface="Arial" pitchFamily="34" charset="0"/>
              </a:defRPr>
            </a:lvl1pPr>
          </a:lstStyle>
          <a:p>
            <a:pPr lvl="0"/>
            <a:r>
              <a:rPr lang="en-GB" noProof="0" dirty="0" smtClean="0"/>
              <a:t>Western title</a:t>
            </a:r>
            <a:endParaRPr lang="en-GB" noProof="0" dirty="0"/>
          </a:p>
        </p:txBody>
      </p:sp>
      <p:sp>
        <p:nvSpPr>
          <p:cNvPr id="15" name="Text Placeholder 11"/>
          <p:cNvSpPr>
            <a:spLocks noGrp="1"/>
          </p:cNvSpPr>
          <p:nvPr>
            <p:ph type="body" sz="quarter" idx="13" hasCustomPrompt="1"/>
          </p:nvPr>
        </p:nvSpPr>
        <p:spPr>
          <a:xfrm>
            <a:off x="366713" y="6387298"/>
            <a:ext cx="1714500" cy="144000"/>
          </a:xfrm>
        </p:spPr>
        <p:txBody>
          <a:bodyPr>
            <a:noAutofit/>
          </a:bodyPr>
          <a:lstStyle>
            <a:lvl1pPr marL="0" indent="0" algn="l" defTabSz="457200" rtl="0" eaLnBrk="1" latinLnBrk="0" hangingPunct="1">
              <a:lnSpc>
                <a:spcPct val="100000"/>
              </a:lnSpc>
              <a:spcBef>
                <a:spcPts val="0"/>
              </a:spcBef>
              <a:buClr>
                <a:schemeClr val="accent1"/>
              </a:buClr>
              <a:buFont typeface="Arial"/>
              <a:buNone/>
              <a:defRPr lang="en-GB" sz="900" b="0" kern="1200" baseline="0" dirty="0">
                <a:solidFill>
                  <a:schemeClr val="bg1"/>
                </a:solidFill>
                <a:latin typeface="+mn-lt"/>
                <a:ea typeface="+mn-ea"/>
                <a:cs typeface="Arial" pitchFamily="34" charset="0"/>
              </a:defRPr>
            </a:lvl1pPr>
          </a:lstStyle>
          <a:p>
            <a:pPr lvl="0"/>
            <a:r>
              <a:rPr lang="en-GB" noProof="0" dirty="0" smtClean="0"/>
              <a:t>Document ref (Western)</a:t>
            </a:r>
            <a:endParaRPr lang="en-GB" noProof="0" dirty="0"/>
          </a:p>
        </p:txBody>
      </p:sp>
      <p:sp>
        <p:nvSpPr>
          <p:cNvPr id="16" name="Footer Placeholder 12"/>
          <p:cNvSpPr>
            <a:spLocks noGrp="1"/>
          </p:cNvSpPr>
          <p:nvPr>
            <p:ph type="ftr" sz="quarter" idx="14"/>
          </p:nvPr>
        </p:nvSpPr>
        <p:spPr>
          <a:xfrm>
            <a:off x="5510213" y="4159528"/>
            <a:ext cx="1620000" cy="161583"/>
          </a:xfrm>
          <a:prstGeom prst="rect">
            <a:avLst/>
          </a:prstGeom>
        </p:spPr>
        <p:txBody>
          <a:bodyPr vert="horz" wrap="square" lIns="0" tIns="0" rIns="0" bIns="0" rtlCol="0" anchor="ctr">
            <a:noAutofit/>
          </a:bodyPr>
          <a:lstStyle>
            <a:lvl1pPr>
              <a:defRPr lang="en-US" altLang="ja-JP" sz="1050" b="1" smtClean="0">
                <a:solidFill>
                  <a:schemeClr val="bg1"/>
                </a:solidFill>
                <a:latin typeface="+mn-lt"/>
                <a:ea typeface="+mn-ea"/>
              </a:defRPr>
            </a:lvl1pPr>
          </a:lstStyle>
          <a:p>
            <a:r>
              <a:rPr lang="en-GB" altLang="zh-CN" noProof="0" dirty="0" smtClean="0"/>
              <a:t>Footer or alternate date</a:t>
            </a:r>
            <a:endParaRPr lang="en-GB" altLang="zh-CN" noProof="0" dirty="0"/>
          </a:p>
        </p:txBody>
      </p:sp>
      <p:sp>
        <p:nvSpPr>
          <p:cNvPr id="18" name="Text Placeholder 8"/>
          <p:cNvSpPr>
            <a:spLocks noGrp="1"/>
          </p:cNvSpPr>
          <p:nvPr>
            <p:ph type="body" sz="quarter" idx="16" hasCustomPrompt="1"/>
          </p:nvPr>
        </p:nvSpPr>
        <p:spPr>
          <a:xfrm>
            <a:off x="366712" y="6146803"/>
            <a:ext cx="1714502" cy="144000"/>
          </a:xfrm>
        </p:spPr>
        <p:txBody>
          <a:bodyPr>
            <a:noAutofit/>
          </a:bodyPr>
          <a:lstStyle>
            <a:lvl1pPr marL="0" indent="0">
              <a:spcBef>
                <a:spcPts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Document ref (Chinese)</a:t>
            </a:r>
            <a:endParaRPr lang="en-GB" noProof="0" dirty="0"/>
          </a:p>
        </p:txBody>
      </p:sp>
      <p:sp>
        <p:nvSpPr>
          <p:cNvPr id="2" name="Slide Number Placeholder 1"/>
          <p:cNvSpPr>
            <a:spLocks noGrp="1"/>
          </p:cNvSpPr>
          <p:nvPr>
            <p:ph type="sldNum" sz="quarter" idx="17"/>
          </p:nvPr>
        </p:nvSpPr>
        <p:spPr>
          <a:xfrm>
            <a:off x="8631699" y="6858000"/>
            <a:ext cx="144000" cy="144000"/>
          </a:xfrm>
        </p:spPr>
        <p:txBody>
          <a:bodyPr/>
          <a:lstStyle>
            <a:lvl1pPr>
              <a:defRPr>
                <a:solidFill>
                  <a:schemeClr val="bg1"/>
                </a:solidFill>
              </a:defRPr>
            </a:lvl1pPr>
          </a:lstStyle>
          <a:p>
            <a:fld id="{D34DACC3-9742-4940-92E6-4CAB853A3218}" type="slidenum">
              <a:rPr lang="en-GB" smtClean="0"/>
              <a:pPr/>
              <a:t>‹#›</a:t>
            </a:fld>
            <a:endParaRPr lang="en-GB" dirty="0"/>
          </a:p>
        </p:txBody>
      </p:sp>
    </p:spTree>
    <p:extLst>
      <p:ext uri="{BB962C8B-B14F-4D97-AF65-F5344CB8AC3E}">
        <p14:creationId xmlns:p14="http://schemas.microsoft.com/office/powerpoint/2010/main" val="11221919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ingual 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smtClean="0">
              <a:solidFill>
                <a:schemeClr val="bg2"/>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noProof="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200" y="6508800"/>
            <a:ext cx="1104343" cy="212034"/>
          </a:xfrm>
          <a:prstGeom prst="rect">
            <a:avLst/>
          </a:prstGeom>
        </p:spPr>
      </p:pic>
      <p:sp>
        <p:nvSpPr>
          <p:cNvPr id="2" name="Date Placeholder 1"/>
          <p:cNvSpPr>
            <a:spLocks noGrp="1"/>
          </p:cNvSpPr>
          <p:nvPr>
            <p:ph type="dt" sz="half" idx="10"/>
          </p:nvPr>
        </p:nvSpPr>
        <p:spPr/>
        <p:txBody>
          <a:bodyPr/>
          <a:lstStyle/>
          <a:p>
            <a:fld id="{DBCF30A1-21C7-46B4-A58C-6483FAFBE839}" type="datetime1">
              <a:rPr lang="en-GB" noProof="0" smtClean="0"/>
              <a:t>01/03/2016</a:t>
            </a:fld>
            <a:endParaRPr lang="en-GB" noProof="0" dirty="0"/>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noProof="0" smtClean="0"/>
              <a:pPr/>
              <a:t>‹#›</a:t>
            </a:fld>
            <a:endParaRPr lang="en-GB" noProof="0" dirty="0"/>
          </a:p>
        </p:txBody>
      </p:sp>
      <p:sp>
        <p:nvSpPr>
          <p:cNvPr id="6" name="Footer Placeholder 5"/>
          <p:cNvSpPr>
            <a:spLocks noGrp="1"/>
          </p:cNvSpPr>
          <p:nvPr>
            <p:ph type="ftr" sz="quarter" idx="12"/>
          </p:nvPr>
        </p:nvSpPr>
        <p:spPr/>
        <p:txBody>
          <a:bodyPr/>
          <a:lstStyle/>
          <a:p>
            <a:r>
              <a:rPr lang="en-GB" noProof="0" dirty="0" smtClean="0"/>
              <a:t>Footer or alternate date</a:t>
            </a:r>
            <a:endParaRPr lang="en-GB" noProof="0" dirty="0"/>
          </a:p>
        </p:txBody>
      </p:sp>
      <p:sp>
        <p:nvSpPr>
          <p:cNvPr id="10" name="Text Placeholder 2"/>
          <p:cNvSpPr>
            <a:spLocks noGrp="1"/>
          </p:cNvSpPr>
          <p:nvPr>
            <p:ph type="body" idx="1" hasCustomPrompt="1"/>
          </p:nvPr>
        </p:nvSpPr>
        <p:spPr>
          <a:xfrm>
            <a:off x="366713" y="1096021"/>
            <a:ext cx="6271902" cy="553998"/>
          </a:xfrm>
        </p:spPr>
        <p:txBody>
          <a:bodyPr wrap="square" lIns="0" tIns="0" rIns="0" bIns="0" anchor="b">
            <a:noAutofit/>
          </a:bodyPr>
          <a:lstStyle>
            <a:lvl1pPr marL="0" indent="0">
              <a:spcBef>
                <a:spcPts val="0"/>
              </a:spcBef>
              <a:buNone/>
              <a:defRPr sz="3200" b="1">
                <a:solidFill>
                  <a:srgbClr val="565A5C"/>
                </a:solidFill>
                <a:latin typeface="+mj-lt"/>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smtClean="0"/>
              <a:t>Chinese title</a:t>
            </a:r>
          </a:p>
        </p:txBody>
      </p:sp>
      <p:sp>
        <p:nvSpPr>
          <p:cNvPr id="11" name="Title 17"/>
          <p:cNvSpPr>
            <a:spLocks noGrp="1"/>
          </p:cNvSpPr>
          <p:nvPr>
            <p:ph type="title" hasCustomPrompt="1"/>
          </p:nvPr>
        </p:nvSpPr>
        <p:spPr>
          <a:xfrm>
            <a:off x="366713" y="1691899"/>
            <a:ext cx="6271411" cy="1280160"/>
          </a:xfrm>
        </p:spPr>
        <p:txBody>
          <a:bodyPr lIns="432000" tIns="0" rIns="0" bIns="0" anchor="t" anchorCtr="0">
            <a:noAutofit/>
          </a:bodyPr>
          <a:lstStyle>
            <a:lvl1pPr algn="l">
              <a:lnSpc>
                <a:spcPct val="90000"/>
              </a:lnSpc>
              <a:defRPr sz="3200" b="0">
                <a:solidFill>
                  <a:srgbClr val="565A5C"/>
                </a:solidFill>
                <a:latin typeface="+mj-lt"/>
                <a:ea typeface="+mj-ea"/>
                <a:cs typeface="Arial" pitchFamily="34" charset="0"/>
              </a:defRPr>
            </a:lvl1pPr>
          </a:lstStyle>
          <a:p>
            <a:r>
              <a:rPr lang="en-GB" noProof="0" dirty="0" smtClean="0"/>
              <a:t>Chinese subtitle</a:t>
            </a:r>
            <a:endParaRPr lang="en-GB" noProof="0" dirty="0"/>
          </a:p>
        </p:txBody>
      </p:sp>
      <p:sp>
        <p:nvSpPr>
          <p:cNvPr id="12" name="Text Placeholder 5"/>
          <p:cNvSpPr>
            <a:spLocks noGrp="1"/>
          </p:cNvSpPr>
          <p:nvPr>
            <p:ph type="body" sz="quarter" idx="13" hasCustomPrompt="1"/>
          </p:nvPr>
        </p:nvSpPr>
        <p:spPr>
          <a:xfrm>
            <a:off x="366713" y="3435087"/>
            <a:ext cx="6273000" cy="1281600"/>
          </a:xfrm>
        </p:spPr>
        <p:txBody>
          <a:bodyPr/>
          <a:lstStyle>
            <a:lvl1pPr marL="0" indent="0" algn="l" defTabSz="457200" rtl="0" eaLnBrk="1" latinLnBrk="0" hangingPunct="1">
              <a:lnSpc>
                <a:spcPct val="90000"/>
              </a:lnSpc>
              <a:spcBef>
                <a:spcPct val="0"/>
              </a:spcBef>
              <a:buNone/>
              <a:defRPr lang="en-GB" sz="3200" b="0" kern="1200" dirty="0">
                <a:solidFill>
                  <a:srgbClr val="565A5C"/>
                </a:solidFill>
                <a:latin typeface="+mj-lt"/>
                <a:ea typeface="+mj-ea"/>
                <a:cs typeface="Arial" pitchFamily="34" charset="0"/>
              </a:defRPr>
            </a:lvl1pPr>
          </a:lstStyle>
          <a:p>
            <a:pPr lvl="0"/>
            <a:r>
              <a:rPr lang="en-GB" noProof="0" dirty="0" smtClean="0"/>
              <a:t>Western subtitle</a:t>
            </a:r>
            <a:endParaRPr lang="en-GB" noProof="0" dirty="0"/>
          </a:p>
        </p:txBody>
      </p:sp>
      <p:sp>
        <p:nvSpPr>
          <p:cNvPr id="14" name="Text Placeholder 8"/>
          <p:cNvSpPr>
            <a:spLocks noGrp="1"/>
          </p:cNvSpPr>
          <p:nvPr>
            <p:ph type="body" sz="quarter" idx="14" hasCustomPrompt="1"/>
          </p:nvPr>
        </p:nvSpPr>
        <p:spPr>
          <a:xfrm>
            <a:off x="366713" y="2834968"/>
            <a:ext cx="6273000" cy="554400"/>
          </a:xfrm>
        </p:spPr>
        <p:txBody>
          <a:bodyPr/>
          <a:lstStyle>
            <a:lvl1pPr marL="182880" indent="-182880">
              <a:buNone/>
              <a:defRPr lang="en-GB" sz="3200" b="1" kern="1200" dirty="0">
                <a:solidFill>
                  <a:srgbClr val="565A5C"/>
                </a:solidFill>
                <a:latin typeface="+mj-lt"/>
                <a:ea typeface="+mn-ea"/>
                <a:cs typeface="Arial" pitchFamily="34" charset="0"/>
              </a:defRPr>
            </a:lvl1pPr>
          </a:lstStyle>
          <a:p>
            <a:pPr marL="0" lvl="0" indent="0" algn="l" defTabSz="457200" rtl="0" eaLnBrk="1" latinLnBrk="0" hangingPunct="1">
              <a:spcBef>
                <a:spcPts val="0"/>
              </a:spcBef>
              <a:buClr>
                <a:schemeClr val="accent1"/>
              </a:buClr>
            </a:pPr>
            <a:r>
              <a:rPr lang="en-GB" noProof="0" dirty="0" smtClean="0"/>
              <a:t>Western title</a:t>
            </a:r>
            <a:endParaRPr lang="en-GB" noProof="0" dirty="0"/>
          </a:p>
        </p:txBody>
      </p:sp>
    </p:spTree>
    <p:extLst>
      <p:ext uri="{BB962C8B-B14F-4D97-AF65-F5344CB8AC3E}">
        <p14:creationId xmlns:p14="http://schemas.microsoft.com/office/powerpoint/2010/main" val="6556548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ingual 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38600" cy="4572000"/>
          </a:xfrm>
        </p:spPr>
        <p:txBody>
          <a:bodyPr/>
          <a:lstStyle>
            <a:lvl1pPr>
              <a:defRPr sz="1800">
                <a:solidFill>
                  <a:srgbClr val="565A5C"/>
                </a:solidFill>
                <a:latin typeface="+mn-lt"/>
                <a:ea typeface="+mn-ea"/>
              </a:defRPr>
            </a:lvl1pPr>
            <a:lvl2pPr>
              <a:buClr>
                <a:srgbClr val="565A5C"/>
              </a:buClr>
              <a:defRPr sz="1600">
                <a:solidFill>
                  <a:srgbClr val="565A5C"/>
                </a:solidFill>
                <a:latin typeface="+mn-lt"/>
                <a:ea typeface="+mn-ea"/>
              </a:defRPr>
            </a:lvl2pPr>
            <a:lvl3pPr>
              <a:defRPr sz="1200">
                <a:solidFill>
                  <a:srgbClr val="565A5C"/>
                </a:solidFill>
                <a:latin typeface="+mn-lt"/>
                <a:ea typeface="+mn-ea"/>
              </a:defRPr>
            </a:lvl3pPr>
            <a:lvl4pPr>
              <a:defRPr sz="1100">
                <a:solidFill>
                  <a:srgbClr val="565A5C"/>
                </a:solidFill>
                <a:latin typeface="+mn-lt"/>
                <a:ea typeface="+mn-ea"/>
              </a:defRPr>
            </a:lvl4pPr>
            <a:lvl5pPr>
              <a:defRPr sz="1050">
                <a:solidFill>
                  <a:srgbClr val="565A5C"/>
                </a:solidFill>
                <a:latin typeface="+mn-lt"/>
                <a:ea typeface="+mn-ea"/>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600" cy="4571999"/>
          </a:xfrm>
        </p:spPr>
        <p:txBody>
          <a:bodyPr/>
          <a:lstStyle>
            <a:lvl1pPr>
              <a:defRPr sz="1800">
                <a:solidFill>
                  <a:srgbClr val="565A5C"/>
                </a:solidFill>
              </a:defRPr>
            </a:lvl1pPr>
            <a:lvl2pPr>
              <a:buClr>
                <a:srgbClr val="565A5C"/>
              </a:buClr>
              <a:defRPr sz="1600">
                <a:solidFill>
                  <a:srgbClr val="565A5C"/>
                </a:solidFill>
              </a:defRPr>
            </a:lvl2pPr>
            <a:lvl3pPr>
              <a:defRPr sz="1200">
                <a:solidFill>
                  <a:srgbClr val="565A5C"/>
                </a:solidFill>
              </a:defRPr>
            </a:lvl3pPr>
            <a:lvl4pPr>
              <a:defRPr sz="1100">
                <a:solidFill>
                  <a:srgbClr val="565A5C"/>
                </a:solidFill>
              </a:defRPr>
            </a:lvl4pPr>
            <a:lvl5pPr>
              <a:defRPr sz="105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itle 5"/>
          <p:cNvSpPr>
            <a:spLocks noGrp="1"/>
          </p:cNvSpPr>
          <p:nvPr>
            <p:ph type="title" hasCustomPrompt="1"/>
          </p:nvPr>
        </p:nvSpPr>
        <p:spPr>
          <a:xfrm>
            <a:off x="366714" y="365760"/>
            <a:ext cx="4038600" cy="396000"/>
          </a:xfrm>
        </p:spPr>
        <p:txBody>
          <a:bodyPr/>
          <a:lstStyle>
            <a:lvl1pPr>
              <a:defRPr sz="2400" baseline="0">
                <a:solidFill>
                  <a:schemeClr val="tx2"/>
                </a:solidFill>
                <a:latin typeface="+mj-lt"/>
                <a:ea typeface="+mj-ea"/>
              </a:defRPr>
            </a:lvl1pPr>
          </a:lstStyle>
          <a:p>
            <a:r>
              <a:rPr lang="en-GB" noProof="0" dirty="0" smtClean="0"/>
              <a:t>Click to edit Chinese title</a:t>
            </a:r>
            <a:endParaRPr lang="en-GB" noProof="0" dirty="0"/>
          </a:p>
        </p:txBody>
      </p:sp>
      <p:sp>
        <p:nvSpPr>
          <p:cNvPr id="10" name="Text Placeholder 9"/>
          <p:cNvSpPr>
            <a:spLocks noGrp="1"/>
          </p:cNvSpPr>
          <p:nvPr>
            <p:ph type="body" sz="quarter" idx="13" hasCustomPrompt="1"/>
          </p:nvPr>
        </p:nvSpPr>
        <p:spPr>
          <a:xfrm>
            <a:off x="4737100" y="367200"/>
            <a:ext cx="4038600" cy="396875"/>
          </a:xfrm>
        </p:spPr>
        <p:txBody>
          <a:bodyPr/>
          <a:lstStyle>
            <a:lvl1pPr marL="0" indent="0" algn="l" defTabSz="457200" rtl="0" eaLnBrk="1" latinLnBrk="0" hangingPunct="1">
              <a:spcBef>
                <a:spcPct val="0"/>
              </a:spcBef>
              <a:buNone/>
              <a:defRPr lang="en-GB" sz="2400" b="1" kern="1200" baseline="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11" name="Text Placeholder 9"/>
          <p:cNvSpPr>
            <a:spLocks noGrp="1"/>
          </p:cNvSpPr>
          <p:nvPr>
            <p:ph type="body" sz="quarter" idx="15" hasCustomPrompt="1"/>
          </p:nvPr>
        </p:nvSpPr>
        <p:spPr bwMode="gray">
          <a:xfrm>
            <a:off x="366713" y="808990"/>
            <a:ext cx="4038601" cy="396000"/>
          </a:xfrm>
        </p:spPr>
        <p:txBody>
          <a:bodyPr lIns="331200"/>
          <a:lstStyle>
            <a:lvl1pPr marL="0" indent="0">
              <a:lnSpc>
                <a:spcPct val="95000"/>
              </a:lnSpc>
              <a:spcBef>
                <a:spcPts val="0"/>
              </a:spcBef>
              <a:buNone/>
              <a:defRPr sz="2400" b="0">
                <a:solidFill>
                  <a:schemeClr val="accent2"/>
                </a:solidFill>
                <a:latin typeface="+mj-lt"/>
                <a:ea typeface="+mj-ea"/>
              </a:defRPr>
            </a:lvl1pPr>
          </a:lstStyle>
          <a:p>
            <a:pPr lvl="0"/>
            <a:r>
              <a:rPr lang="en-GB" noProof="0" dirty="0" smtClean="0"/>
              <a:t>Chinese subtitle</a:t>
            </a:r>
          </a:p>
        </p:txBody>
      </p:sp>
      <p:sp>
        <p:nvSpPr>
          <p:cNvPr id="12" name="Text Placeholder 9"/>
          <p:cNvSpPr>
            <a:spLocks noGrp="1"/>
          </p:cNvSpPr>
          <p:nvPr>
            <p:ph type="body" sz="quarter" idx="16" hasCustomPrompt="1"/>
          </p:nvPr>
        </p:nvSpPr>
        <p:spPr bwMode="gray">
          <a:xfrm>
            <a:off x="4737099" y="808990"/>
            <a:ext cx="4038601" cy="396000"/>
          </a:xfrm>
        </p:spPr>
        <p:txBody>
          <a:bodyPr/>
          <a:lstStyle>
            <a:lvl1pPr marL="0" indent="0">
              <a:lnSpc>
                <a:spcPct val="95000"/>
              </a:lnSpc>
              <a:spcBef>
                <a:spcPts val="0"/>
              </a:spcBef>
              <a:buNone/>
              <a:defRPr sz="2400" b="0" baseline="0">
                <a:solidFill>
                  <a:schemeClr val="accent2"/>
                </a:solidFill>
                <a:latin typeface="+mj-lt"/>
              </a:defRPr>
            </a:lvl1pPr>
          </a:lstStyle>
          <a:p>
            <a:pPr lvl="0"/>
            <a:r>
              <a:rPr lang="en-GB" noProof="0" dirty="0" smtClean="0"/>
              <a:t>Western subtitle</a:t>
            </a:r>
          </a:p>
        </p:txBody>
      </p:sp>
      <p:sp>
        <p:nvSpPr>
          <p:cNvPr id="5" name="Date Placeholder 4"/>
          <p:cNvSpPr>
            <a:spLocks noGrp="1"/>
          </p:cNvSpPr>
          <p:nvPr>
            <p:ph type="dt" sz="half" idx="17"/>
          </p:nvPr>
        </p:nvSpPr>
        <p:spPr/>
        <p:txBody>
          <a:bodyPr/>
          <a:lstStyle/>
          <a:p>
            <a:fld id="{36B4C627-5F6A-43C0-8783-413A4DBF9D0B}" type="datetime1">
              <a:rPr lang="en-GB" noProof="0" smtClean="0"/>
              <a:t>01/03/2016</a:t>
            </a:fld>
            <a:endParaRPr lang="en-GB" noProof="0" dirty="0"/>
          </a:p>
        </p:txBody>
      </p:sp>
      <p:sp>
        <p:nvSpPr>
          <p:cNvPr id="7" name="Footer Placeholder 6"/>
          <p:cNvSpPr>
            <a:spLocks noGrp="1"/>
          </p:cNvSpPr>
          <p:nvPr>
            <p:ph type="ftr" sz="quarter" idx="18"/>
          </p:nvPr>
        </p:nvSpPr>
        <p:spPr/>
        <p:txBody>
          <a:bodyPr/>
          <a:lstStyle/>
          <a:p>
            <a:r>
              <a:rPr lang="en-GB" noProof="0" dirty="0" smtClean="0"/>
              <a:t>Footer or alternate date</a:t>
            </a:r>
            <a:endParaRPr lang="en-GB" noProof="0" dirty="0"/>
          </a:p>
        </p:txBody>
      </p:sp>
      <p:sp>
        <p:nvSpPr>
          <p:cNvPr id="13" name="Slide Number Placeholder 12"/>
          <p:cNvSpPr>
            <a:spLocks noGrp="1"/>
          </p:cNvSpPr>
          <p:nvPr>
            <p:ph type="sldNum" sz="quarter" idx="19"/>
          </p:nvPr>
        </p:nvSpPr>
        <p:spPr/>
        <p:txBody>
          <a:bodyPr/>
          <a:lstStyle/>
          <a:p>
            <a:fld id="{D34DACC3-9742-4940-92E6-4CAB853A3218}" type="slidenum">
              <a:rPr lang="en-GB" noProof="0" smtClean="0"/>
              <a:pPr/>
              <a:t>‹#›</a:t>
            </a:fld>
            <a:endParaRPr lang="en-GB" noProof="0" dirty="0"/>
          </a:p>
        </p:txBody>
      </p:sp>
    </p:spTree>
    <p:extLst>
      <p:ext uri="{BB962C8B-B14F-4D97-AF65-F5344CB8AC3E}">
        <p14:creationId xmlns:p14="http://schemas.microsoft.com/office/powerpoint/2010/main" val="31454736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366713" y="1568447"/>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366713" y="2772936"/>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366713" y="518191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315653" y="1601788"/>
            <a:ext cx="960120" cy="957262"/>
          </a:xfrm>
          <a:solidFill>
            <a:srgbClr val="A2A4A3"/>
          </a:solidFill>
        </p:spPr>
        <p:txBody>
          <a:bodyPr anchor="ctr" anchorCtr="1"/>
          <a:lstStyle>
            <a:lvl1pPr marL="0" indent="0" algn="ctr">
              <a:buNone/>
              <a:defRPr sz="1100">
                <a:solidFill>
                  <a:schemeClr val="bg2"/>
                </a:solidFill>
              </a:defRPr>
            </a:lvl1pPr>
          </a:lstStyle>
          <a:p>
            <a:r>
              <a:rPr lang="en-US" noProof="0" dirty="0" smtClean="0"/>
              <a:t>Click icon to add picture</a:t>
            </a:r>
            <a:endParaRPr lang="en-GB" noProof="0" dirty="0"/>
          </a:p>
        </p:txBody>
      </p:sp>
      <p:sp>
        <p:nvSpPr>
          <p:cNvPr id="28" name="Picture Placeholder 27"/>
          <p:cNvSpPr>
            <a:spLocks noGrp="1"/>
          </p:cNvSpPr>
          <p:nvPr>
            <p:ph type="pic" sz="quarter" idx="21"/>
          </p:nvPr>
        </p:nvSpPr>
        <p:spPr>
          <a:xfrm>
            <a:off x="3315653" y="2804372"/>
            <a:ext cx="960120" cy="960120"/>
          </a:xfrm>
          <a:solidFill>
            <a:srgbClr val="A2A4A3"/>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0" name="Picture Placeholder 29"/>
          <p:cNvSpPr>
            <a:spLocks noGrp="1"/>
          </p:cNvSpPr>
          <p:nvPr>
            <p:ph type="pic" sz="quarter" idx="22"/>
          </p:nvPr>
        </p:nvSpPr>
        <p:spPr>
          <a:xfrm>
            <a:off x="3315653" y="4009814"/>
            <a:ext cx="960120" cy="960120"/>
          </a:xfrm>
          <a:solidFill>
            <a:srgbClr val="A2A4A3"/>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2" name="Picture Placeholder 31"/>
          <p:cNvSpPr>
            <a:spLocks noGrp="1"/>
          </p:cNvSpPr>
          <p:nvPr>
            <p:ph type="pic" sz="quarter" idx="23"/>
          </p:nvPr>
        </p:nvSpPr>
        <p:spPr>
          <a:xfrm>
            <a:off x="3314066" y="5215255"/>
            <a:ext cx="960120" cy="960120"/>
          </a:xfrm>
          <a:solidFill>
            <a:srgbClr val="A2A4A3"/>
          </a:solidFill>
        </p:spPr>
        <p:txBody>
          <a:bodyPr anchor="ctr" anchorCtr="1"/>
          <a:lstStyle>
            <a:lvl1pPr marL="0" indent="0">
              <a:buNone/>
              <a:defRPr sz="1100">
                <a:solidFill>
                  <a:schemeClr val="bg2"/>
                </a:solidFill>
              </a:defRPr>
            </a:lvl1pPr>
          </a:lstStyle>
          <a:p>
            <a:r>
              <a:rPr lang="en-US" noProof="0" dirty="0" smtClean="0"/>
              <a:t>Click icon to add picture</a:t>
            </a:r>
            <a:endParaRPr lang="en-GB" noProof="0" dirty="0"/>
          </a:p>
        </p:txBody>
      </p:sp>
      <p:sp>
        <p:nvSpPr>
          <p:cNvPr id="38" name="Text Placeholder 37"/>
          <p:cNvSpPr>
            <a:spLocks noGrp="1"/>
          </p:cNvSpPr>
          <p:nvPr>
            <p:ph type="body" sz="quarter" idx="26"/>
          </p:nvPr>
        </p:nvSpPr>
        <p:spPr>
          <a:xfrm>
            <a:off x="366713" y="397742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hasCustomPrompt="1"/>
          </p:nvPr>
        </p:nvSpPr>
        <p:spPr>
          <a:xfrm>
            <a:off x="366712" y="365760"/>
            <a:ext cx="4040187" cy="396000"/>
          </a:xfrm>
        </p:spPr>
        <p:txBody>
          <a:bodyPr/>
          <a:lstStyle>
            <a:lvl1pPr>
              <a:defRPr sz="2400" b="1">
                <a:solidFill>
                  <a:schemeClr val="tx2"/>
                </a:solidFill>
                <a:latin typeface="+mj-lt"/>
                <a:ea typeface="+mj-ea"/>
              </a:defRPr>
            </a:lvl1pPr>
          </a:lstStyle>
          <a:p>
            <a:r>
              <a:rPr lang="en-GB" noProof="0" dirty="0" smtClean="0"/>
              <a:t>Click to edit Chinese title</a:t>
            </a:r>
            <a:endParaRPr lang="en-GB" noProof="0" dirty="0"/>
          </a:p>
        </p:txBody>
      </p:sp>
      <p:sp>
        <p:nvSpPr>
          <p:cNvPr id="17" name="Text Placeholder 13"/>
          <p:cNvSpPr>
            <a:spLocks noGrp="1"/>
          </p:cNvSpPr>
          <p:nvPr>
            <p:ph type="body" sz="quarter" idx="27"/>
          </p:nvPr>
        </p:nvSpPr>
        <p:spPr>
          <a:xfrm>
            <a:off x="4737100" y="1568447"/>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9" name="Text Placeholder 15"/>
          <p:cNvSpPr>
            <a:spLocks noGrp="1"/>
          </p:cNvSpPr>
          <p:nvPr>
            <p:ph type="body" sz="quarter" idx="28"/>
          </p:nvPr>
        </p:nvSpPr>
        <p:spPr>
          <a:xfrm>
            <a:off x="4737100" y="2772936"/>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Text Placeholder 19"/>
          <p:cNvSpPr>
            <a:spLocks noGrp="1"/>
          </p:cNvSpPr>
          <p:nvPr>
            <p:ph type="body" sz="quarter" idx="29"/>
          </p:nvPr>
        </p:nvSpPr>
        <p:spPr>
          <a:xfrm>
            <a:off x="4737100" y="518191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Text Placeholder 37"/>
          <p:cNvSpPr>
            <a:spLocks noGrp="1"/>
          </p:cNvSpPr>
          <p:nvPr>
            <p:ph type="body" sz="quarter" idx="30"/>
          </p:nvPr>
        </p:nvSpPr>
        <p:spPr>
          <a:xfrm>
            <a:off x="4737100" y="397742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Text Placeholder 6"/>
          <p:cNvSpPr>
            <a:spLocks noGrp="1"/>
          </p:cNvSpPr>
          <p:nvPr>
            <p:ph type="body" sz="quarter" idx="32" hasCustomPrompt="1"/>
          </p:nvPr>
        </p:nvSpPr>
        <p:spPr>
          <a:xfrm>
            <a:off x="4737100" y="367200"/>
            <a:ext cx="4038600" cy="396000"/>
          </a:xfrm>
        </p:spPr>
        <p:txBody>
          <a:bodyPr/>
          <a:lstStyle>
            <a:lvl1pPr marL="0" indent="0" algn="l" defTabSz="457200" rtl="0" eaLnBrk="1" latinLnBrk="0" hangingPunct="1">
              <a:spcBef>
                <a:spcPct val="0"/>
              </a:spcBef>
              <a:buNone/>
              <a:defRPr lang="en-GB" sz="2400" b="1" kern="120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2" name="Date Placeholder 1"/>
          <p:cNvSpPr>
            <a:spLocks noGrp="1"/>
          </p:cNvSpPr>
          <p:nvPr>
            <p:ph type="dt" sz="half" idx="33"/>
          </p:nvPr>
        </p:nvSpPr>
        <p:spPr/>
        <p:txBody>
          <a:bodyPr/>
          <a:lstStyle/>
          <a:p>
            <a:fld id="{800B4434-DF10-4D01-BE1A-2E708608E81A}" type="datetime1">
              <a:rPr lang="en-GB" noProof="0" smtClean="0"/>
              <a:t>01/03/2016</a:t>
            </a:fld>
            <a:endParaRPr lang="en-GB" noProof="0" dirty="0"/>
          </a:p>
        </p:txBody>
      </p:sp>
      <p:sp>
        <p:nvSpPr>
          <p:cNvPr id="4" name="Footer Placeholder 3"/>
          <p:cNvSpPr>
            <a:spLocks noGrp="1"/>
          </p:cNvSpPr>
          <p:nvPr>
            <p:ph type="ftr" sz="quarter" idx="34"/>
          </p:nvPr>
        </p:nvSpPr>
        <p:spPr/>
        <p:txBody>
          <a:bodyPr/>
          <a:lstStyle/>
          <a:p>
            <a:r>
              <a:rPr lang="en-GB" noProof="0" dirty="0" smtClean="0"/>
              <a:t>Footer or alternate date</a:t>
            </a:r>
            <a:endParaRPr lang="en-GB" noProof="0" dirty="0"/>
          </a:p>
        </p:txBody>
      </p:sp>
      <p:sp>
        <p:nvSpPr>
          <p:cNvPr id="5" name="Slide Number Placeholder 4"/>
          <p:cNvSpPr>
            <a:spLocks noGrp="1"/>
          </p:cNvSpPr>
          <p:nvPr>
            <p:ph type="sldNum" sz="quarter" idx="35"/>
          </p:nvPr>
        </p:nvSpPr>
        <p:spPr/>
        <p:txBody>
          <a:bodyPr/>
          <a:lstStyle/>
          <a:p>
            <a:fld id="{D34DACC3-9742-4940-92E6-4CAB853A3218}" type="slidenum">
              <a:rPr lang="en-GB" noProof="0" smtClean="0"/>
              <a:pPr/>
              <a:t>‹#›</a:t>
            </a:fld>
            <a:endParaRPr lang="en-GB" noProof="0" dirty="0"/>
          </a:p>
        </p:txBody>
      </p:sp>
    </p:spTree>
    <p:extLst>
      <p:ext uri="{BB962C8B-B14F-4D97-AF65-F5344CB8AC3E}">
        <p14:creationId xmlns:p14="http://schemas.microsoft.com/office/powerpoint/2010/main" val="348915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ingual Individual Bio">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3445193" y="1603375"/>
            <a:ext cx="960120" cy="957262"/>
          </a:xfrm>
          <a:solidFill>
            <a:srgbClr val="A2A4A3"/>
          </a:solidFill>
        </p:spPr>
        <p:txBody>
          <a:bodyPr anchor="ctr" anchorCtr="1"/>
          <a:lstStyle>
            <a:lvl1pPr marL="0" indent="0" algn="ctr">
              <a:buNone/>
              <a:defRPr sz="1100">
                <a:solidFill>
                  <a:schemeClr val="bg2"/>
                </a:solidFill>
              </a:defRPr>
            </a:lvl1pPr>
          </a:lstStyle>
          <a:p>
            <a:r>
              <a:rPr lang="en-US" noProof="0" dirty="0" smtClean="0"/>
              <a:t>Click icon to add picture</a:t>
            </a:r>
            <a:endParaRPr lang="en-GB" noProof="0" dirty="0"/>
          </a:p>
        </p:txBody>
      </p:sp>
      <p:sp>
        <p:nvSpPr>
          <p:cNvPr id="3" name="Title 2"/>
          <p:cNvSpPr>
            <a:spLocks noGrp="1"/>
          </p:cNvSpPr>
          <p:nvPr>
            <p:ph type="title" hasCustomPrompt="1"/>
          </p:nvPr>
        </p:nvSpPr>
        <p:spPr>
          <a:xfrm>
            <a:off x="366714" y="367200"/>
            <a:ext cx="4038600" cy="396000"/>
          </a:xfrm>
        </p:spPr>
        <p:txBody>
          <a:bodyPr/>
          <a:lstStyle>
            <a:lvl1pPr>
              <a:defRPr sz="2400">
                <a:solidFill>
                  <a:schemeClr val="tx2"/>
                </a:solidFill>
                <a:latin typeface="+mj-lt"/>
              </a:defRPr>
            </a:lvl1pPr>
          </a:lstStyle>
          <a:p>
            <a:r>
              <a:rPr lang="en-GB" noProof="0" dirty="0" smtClean="0"/>
              <a:t>Click to edit Chinese title</a:t>
            </a:r>
            <a:endParaRPr lang="en-GB" noProof="0" dirty="0"/>
          </a:p>
        </p:txBody>
      </p:sp>
      <p:sp>
        <p:nvSpPr>
          <p:cNvPr id="5" name="Date Placeholder 4"/>
          <p:cNvSpPr>
            <a:spLocks noGrp="1"/>
          </p:cNvSpPr>
          <p:nvPr>
            <p:ph type="dt" sz="half" idx="26"/>
          </p:nvPr>
        </p:nvSpPr>
        <p:spPr/>
        <p:txBody>
          <a:bodyPr/>
          <a:lstStyle/>
          <a:p>
            <a:fld id="{7D90EB88-3B58-4154-9E76-62E0BEDEAC07}" type="datetime1">
              <a:rPr lang="en-GB" noProof="0" smtClean="0"/>
              <a:t>01/03/2016</a:t>
            </a:fld>
            <a:endParaRPr lang="en-GB" noProof="0" dirty="0"/>
          </a:p>
        </p:txBody>
      </p:sp>
      <p:sp>
        <p:nvSpPr>
          <p:cNvPr id="7" name="Footer Placeholder 6"/>
          <p:cNvSpPr>
            <a:spLocks noGrp="1"/>
          </p:cNvSpPr>
          <p:nvPr>
            <p:ph type="ftr" sz="quarter" idx="27"/>
          </p:nvPr>
        </p:nvSpPr>
        <p:spPr/>
        <p:txBody>
          <a:bodyPr/>
          <a:lstStyle/>
          <a:p>
            <a:r>
              <a:rPr lang="en-GB" noProof="0" dirty="0" smtClean="0"/>
              <a:t>Footer or alternate date</a:t>
            </a:r>
            <a:endParaRPr lang="en-GB" noProof="0" dirty="0"/>
          </a:p>
        </p:txBody>
      </p:sp>
      <p:sp>
        <p:nvSpPr>
          <p:cNvPr id="8" name="Slide Number Placeholder 7"/>
          <p:cNvSpPr>
            <a:spLocks noGrp="1"/>
          </p:cNvSpPr>
          <p:nvPr>
            <p:ph type="sldNum" sz="quarter" idx="28"/>
          </p:nvPr>
        </p:nvSpPr>
        <p:spPr/>
        <p:txBody>
          <a:bodyPr/>
          <a:lstStyle/>
          <a:p>
            <a:fld id="{D34DACC3-9742-4940-92E6-4CAB853A3218}" type="slidenum">
              <a:rPr lang="en-GB" noProof="0" smtClean="0"/>
              <a:pPr/>
              <a:t>‹#›</a:t>
            </a:fld>
            <a:endParaRPr lang="en-GB" noProof="0" dirty="0"/>
          </a:p>
        </p:txBody>
      </p:sp>
      <p:sp>
        <p:nvSpPr>
          <p:cNvPr id="13" name="Text Placeholder 13"/>
          <p:cNvSpPr>
            <a:spLocks noGrp="1"/>
          </p:cNvSpPr>
          <p:nvPr>
            <p:ph type="body" sz="quarter" idx="14"/>
          </p:nvPr>
        </p:nvSpPr>
        <p:spPr>
          <a:xfrm>
            <a:off x="366712"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5" name="Text Placeholder 20"/>
          <p:cNvSpPr>
            <a:spLocks noGrp="1"/>
          </p:cNvSpPr>
          <p:nvPr>
            <p:ph type="body" sz="quarter" idx="21"/>
          </p:nvPr>
        </p:nvSpPr>
        <p:spPr>
          <a:xfrm>
            <a:off x="366712" y="2791375"/>
            <a:ext cx="3078481"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0" name="Text Placeholder 13"/>
          <p:cNvSpPr>
            <a:spLocks noGrp="1"/>
          </p:cNvSpPr>
          <p:nvPr>
            <p:ph type="body" sz="quarter" idx="29"/>
          </p:nvPr>
        </p:nvSpPr>
        <p:spPr>
          <a:xfrm>
            <a:off x="4735513"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0"/>
          <p:cNvSpPr>
            <a:spLocks noGrp="1"/>
          </p:cNvSpPr>
          <p:nvPr>
            <p:ph type="body" sz="quarter" idx="30"/>
          </p:nvPr>
        </p:nvSpPr>
        <p:spPr>
          <a:xfrm>
            <a:off x="4735513" y="2791375"/>
            <a:ext cx="4040187"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Text Placeholder 3"/>
          <p:cNvSpPr>
            <a:spLocks noGrp="1"/>
          </p:cNvSpPr>
          <p:nvPr>
            <p:ph type="body" sz="quarter" idx="31" hasCustomPrompt="1"/>
          </p:nvPr>
        </p:nvSpPr>
        <p:spPr>
          <a:xfrm>
            <a:off x="4737100" y="367200"/>
            <a:ext cx="4038600" cy="396000"/>
          </a:xfrm>
        </p:spPr>
        <p:txBody>
          <a:bodyPr/>
          <a:lstStyle>
            <a:lvl1pPr marL="0" indent="0">
              <a:spcBef>
                <a:spcPts val="0"/>
              </a:spcBef>
              <a:buNone/>
              <a:defRPr sz="2400" b="1" baseline="0">
                <a:solidFill>
                  <a:schemeClr val="tx2"/>
                </a:solidFill>
              </a:defRPr>
            </a:lvl1pPr>
          </a:lstStyle>
          <a:p>
            <a:pPr lvl="0"/>
            <a:r>
              <a:rPr lang="en-GB" noProof="0" dirty="0" smtClean="0"/>
              <a:t>Click to edit Western title</a:t>
            </a:r>
            <a:endParaRPr lang="en-GB" noProof="0" dirty="0"/>
          </a:p>
        </p:txBody>
      </p:sp>
    </p:spTree>
    <p:extLst>
      <p:ext uri="{BB962C8B-B14F-4D97-AF65-F5344CB8AC3E}">
        <p14:creationId xmlns:p14="http://schemas.microsoft.com/office/powerpoint/2010/main" val="3195526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smtClean="0">
              <a:solidFill>
                <a:schemeClr val="bg2"/>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noProof="0" dirty="0"/>
          </a:p>
        </p:txBody>
      </p:sp>
      <p:sp>
        <p:nvSpPr>
          <p:cNvPr id="3" name="Text Placeholder 2"/>
          <p:cNvSpPr>
            <a:spLocks noGrp="1"/>
          </p:cNvSpPr>
          <p:nvPr>
            <p:ph type="body" idx="1"/>
          </p:nvPr>
        </p:nvSpPr>
        <p:spPr>
          <a:xfrm>
            <a:off x="366713" y="302417"/>
            <a:ext cx="6876000" cy="553998"/>
          </a:xfrm>
        </p:spPr>
        <p:txBody>
          <a:bodyPr wrap="square" lIns="0" tIns="0" rIns="0" bIns="0" anchor="b">
            <a:noAutofit/>
          </a:bodyPr>
          <a:lstStyle>
            <a:lvl1pPr marL="0" indent="0">
              <a:spcBef>
                <a:spcPts val="0"/>
              </a:spcBef>
              <a:buNone/>
              <a:defRPr sz="3600" b="1">
                <a:solidFill>
                  <a:srgbClr val="565A5C"/>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18" name="Title 17"/>
          <p:cNvSpPr>
            <a:spLocks noGrp="1"/>
          </p:cNvSpPr>
          <p:nvPr>
            <p:ph type="title"/>
          </p:nvPr>
        </p:nvSpPr>
        <p:spPr>
          <a:xfrm>
            <a:off x="366713" y="898850"/>
            <a:ext cx="6875462" cy="1280160"/>
          </a:xfrm>
        </p:spPr>
        <p:txBody>
          <a:bodyPr lIns="0" tIns="0" rIns="0" bIns="0" anchor="t" anchorCtr="0">
            <a:noAutofit/>
          </a:bodyPr>
          <a:lstStyle>
            <a:lvl1pPr algn="l">
              <a:lnSpc>
                <a:spcPct val="90000"/>
              </a:lnSpc>
              <a:defRPr sz="3600" b="0">
                <a:solidFill>
                  <a:srgbClr val="565A5C"/>
                </a:solidFill>
                <a:latin typeface="+mj-lt"/>
                <a:cs typeface="Arial" pitchFamily="34" charset="0"/>
              </a:defRPr>
            </a:lvl1pPr>
          </a:lstStyle>
          <a:p>
            <a:r>
              <a:rPr lang="en-US" noProof="0" smtClean="0"/>
              <a:t>Click to edit Master title style</a:t>
            </a:r>
            <a:endParaRPr lang="en-GB" noProof="0" dirty="0"/>
          </a:p>
        </p:txBody>
      </p:sp>
      <p:sp>
        <p:nvSpPr>
          <p:cNvPr id="2" name="Date Placeholder 1"/>
          <p:cNvSpPr>
            <a:spLocks noGrp="1"/>
          </p:cNvSpPr>
          <p:nvPr>
            <p:ph type="dt" sz="half" idx="10"/>
          </p:nvPr>
        </p:nvSpPr>
        <p:spPr/>
        <p:txBody>
          <a:bodyPr/>
          <a:lstStyle/>
          <a:p>
            <a:fld id="{849666F0-8D22-4B5D-AFC5-ADB77A2E9EDD}" type="datetime1">
              <a:rPr lang="en-GB" noProof="0" smtClean="0"/>
              <a:t>01/03/2016</a:t>
            </a:fld>
            <a:endParaRPr lang="en-GB" noProof="0" dirty="0"/>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noProof="0" smtClean="0"/>
              <a:pPr/>
              <a:t>‹#›</a:t>
            </a:fld>
            <a:endParaRPr lang="en-GB" noProof="0" dirty="0"/>
          </a:p>
        </p:txBody>
      </p:sp>
      <p:sp>
        <p:nvSpPr>
          <p:cNvPr id="6" name="Footer Placeholder 5"/>
          <p:cNvSpPr>
            <a:spLocks noGrp="1"/>
          </p:cNvSpPr>
          <p:nvPr>
            <p:ph type="ftr" sz="quarter" idx="12"/>
          </p:nvPr>
        </p:nvSpPr>
        <p:spPr/>
        <p:txBody>
          <a:bodyPr/>
          <a:lstStyle/>
          <a:p>
            <a:r>
              <a:rPr lang="en-GB" noProof="0" dirty="0" smtClean="0"/>
              <a:t>Footer or alternate date</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Tree>
    <p:extLst>
      <p:ext uri="{BB962C8B-B14F-4D97-AF65-F5344CB8AC3E}">
        <p14:creationId xmlns:p14="http://schemas.microsoft.com/office/powerpoint/2010/main" val="2014534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ingual Thank you">
    <p:spTree>
      <p:nvGrpSpPr>
        <p:cNvPr id="1" name=""/>
        <p:cNvGrpSpPr/>
        <p:nvPr/>
      </p:nvGrpSpPr>
      <p:grpSpPr>
        <a:xfrm>
          <a:off x="0" y="0"/>
          <a:ext cx="0" cy="0"/>
          <a:chOff x="0" y="0"/>
          <a:chExt cx="0" cy="0"/>
        </a:xfrm>
      </p:grpSpPr>
      <p:sp>
        <p:nvSpPr>
          <p:cNvPr id="36" name="Text Placeholder 35"/>
          <p:cNvSpPr>
            <a:spLocks noGrp="1"/>
          </p:cNvSpPr>
          <p:nvPr>
            <p:ph type="body" sz="quarter" idx="22"/>
          </p:nvPr>
        </p:nvSpPr>
        <p:spPr>
          <a:xfrm>
            <a:off x="4221698" y="495525"/>
            <a:ext cx="2675990" cy="596675"/>
          </a:xfrm>
        </p:spPr>
        <p:txBody>
          <a:bodyPr/>
          <a:lstStyle>
            <a:lvl1pPr marL="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1pPr>
            <a:lvl2pPr marL="18216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2pPr>
            <a:lvl3pPr>
              <a:defRPr/>
            </a:lvl3pPr>
            <a:lvl4pPr>
              <a:defRPr/>
            </a:lvl4pPr>
            <a:lvl5pPr>
              <a:defRPr/>
            </a:lvl5pPr>
          </a:lstStyle>
          <a:p>
            <a:pPr lvl="0"/>
            <a:r>
              <a:rPr lang="en-US" noProof="0" smtClean="0"/>
              <a:t>Click to edit Master text styles</a:t>
            </a:r>
          </a:p>
        </p:txBody>
      </p:sp>
      <p:sp>
        <p:nvSpPr>
          <p:cNvPr id="22" name="Title 21"/>
          <p:cNvSpPr>
            <a:spLocks noGrp="1"/>
          </p:cNvSpPr>
          <p:nvPr>
            <p:ph type="title"/>
          </p:nvPr>
        </p:nvSpPr>
        <p:spPr>
          <a:xfrm>
            <a:off x="366714" y="495525"/>
            <a:ext cx="3429000" cy="492443"/>
          </a:xfrm>
        </p:spPr>
        <p:txBody>
          <a:bodyPr/>
          <a:lstStyle>
            <a:lvl1pPr>
              <a:defRPr lang="en-GB" sz="3200" b="0" kern="1200" dirty="0">
                <a:solidFill>
                  <a:schemeClr val="tx2"/>
                </a:solidFill>
                <a:latin typeface="+mj-lt"/>
                <a:ea typeface="+mj-ea"/>
                <a:cs typeface="Arial" pitchFamily="34" charset="0"/>
              </a:defRPr>
            </a:lvl1pPr>
          </a:lstStyle>
          <a:p>
            <a:r>
              <a:rPr lang="en-US" noProof="0" smtClean="0"/>
              <a:t>Click to edit Master title style</a:t>
            </a:r>
            <a:endParaRPr lang="en-GB" noProof="0" dirty="0"/>
          </a:p>
        </p:txBody>
      </p:sp>
      <p:cxnSp>
        <p:nvCxnSpPr>
          <p:cNvPr id="11" name="Straight Connector 10"/>
          <p:cNvCxnSpPr/>
          <p:nvPr/>
        </p:nvCxnSpPr>
        <p:spPr>
          <a:xfrm>
            <a:off x="366713" y="3515630"/>
            <a:ext cx="840898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2" name="Date Placeholder 1"/>
          <p:cNvSpPr>
            <a:spLocks noGrp="1"/>
          </p:cNvSpPr>
          <p:nvPr>
            <p:ph type="dt" sz="half" idx="13"/>
          </p:nvPr>
        </p:nvSpPr>
        <p:spPr/>
        <p:txBody>
          <a:bodyPr/>
          <a:lstStyle>
            <a:lvl1pPr>
              <a:defRPr>
                <a:solidFill>
                  <a:schemeClr val="bg1"/>
                </a:solidFill>
              </a:defRPr>
            </a:lvl1pPr>
          </a:lstStyle>
          <a:p>
            <a:fld id="{81D10C12-ADD1-493A-864D-3AD32FAD2183}" type="datetime1">
              <a:rPr lang="en-GB" noProof="0" smtClean="0"/>
              <a:t>01/03/2016</a:t>
            </a:fld>
            <a:endParaRPr lang="en-GB" noProof="0" dirty="0"/>
          </a:p>
        </p:txBody>
      </p:sp>
      <p:sp>
        <p:nvSpPr>
          <p:cNvPr id="4" name="Footer Placeholder 3"/>
          <p:cNvSpPr>
            <a:spLocks noGrp="1"/>
          </p:cNvSpPr>
          <p:nvPr>
            <p:ph type="ftr" sz="quarter" idx="14"/>
          </p:nvPr>
        </p:nvSpPr>
        <p:spPr/>
        <p:txBody>
          <a:bodyPr/>
          <a:lstStyle>
            <a:lvl1pPr>
              <a:defRPr>
                <a:solidFill>
                  <a:schemeClr val="bg1"/>
                </a:solidFill>
              </a:defRPr>
            </a:lvl1pPr>
          </a:lstStyle>
          <a:p>
            <a:r>
              <a:rPr lang="en-GB" noProof="0" dirty="0" smtClean="0"/>
              <a:t>Footer or alternate date</a:t>
            </a:r>
            <a:endParaRPr lang="en-GB" noProof="0" dirty="0"/>
          </a:p>
        </p:txBody>
      </p:sp>
      <p:sp>
        <p:nvSpPr>
          <p:cNvPr id="5" name="Slide Number Placeholder 4"/>
          <p:cNvSpPr>
            <a:spLocks noGrp="1"/>
          </p:cNvSpPr>
          <p:nvPr>
            <p:ph type="sldNum" sz="quarter" idx="15"/>
          </p:nvPr>
        </p:nvSpPr>
        <p:spPr/>
        <p:txBody>
          <a:bodyPr/>
          <a:lstStyle>
            <a:lvl1pPr>
              <a:defRPr>
                <a:solidFill>
                  <a:schemeClr val="bg1"/>
                </a:solidFill>
              </a:defRPr>
            </a:lvl1pPr>
          </a:lstStyle>
          <a:p>
            <a:fld id="{D34DACC3-9742-4940-92E6-4CAB853A3218}" type="slidenum">
              <a:rPr lang="en-GB" noProof="0" smtClean="0"/>
              <a:pPr/>
              <a:t>‹#›</a:t>
            </a:fld>
            <a:endParaRPr lang="en-GB" noProof="0" dirty="0"/>
          </a:p>
        </p:txBody>
      </p:sp>
      <p:sp>
        <p:nvSpPr>
          <p:cNvPr id="28" name="Text Placeholder 2"/>
          <p:cNvSpPr>
            <a:spLocks noGrp="1"/>
          </p:cNvSpPr>
          <p:nvPr>
            <p:ph type="body" sz="quarter" idx="16" hasCustomPrompt="1"/>
          </p:nvPr>
        </p:nvSpPr>
        <p:spPr>
          <a:xfrm>
            <a:off x="366712" y="1603375"/>
            <a:ext cx="3429001" cy="1686067"/>
          </a:xfrm>
        </p:spPr>
        <p:txBody>
          <a:bodyPr lIns="144000"/>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9" name="Text Placeholder 4"/>
          <p:cNvSpPr>
            <a:spLocks noGrp="1"/>
          </p:cNvSpPr>
          <p:nvPr>
            <p:ph type="body" sz="quarter" idx="17"/>
          </p:nvPr>
        </p:nvSpPr>
        <p:spPr>
          <a:xfrm>
            <a:off x="366714" y="3682800"/>
            <a:ext cx="34992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2" name="Text Placeholder 2"/>
          <p:cNvSpPr>
            <a:spLocks noGrp="1"/>
          </p:cNvSpPr>
          <p:nvPr>
            <p:ph type="body" sz="quarter" idx="19"/>
          </p:nvPr>
        </p:nvSpPr>
        <p:spPr>
          <a:xfrm>
            <a:off x="4221698" y="6058773"/>
            <a:ext cx="4554000" cy="442040"/>
          </a:xfrm>
        </p:spPr>
        <p:txBody>
          <a:bodyPr anchor="b" anchorCtr="0"/>
          <a:lstStyle>
            <a:lvl1pPr marL="0" indent="0" algn="l" defTabSz="457200" rtl="0" eaLnBrk="1" latinLnBrk="0" hangingPunct="1">
              <a:lnSpc>
                <a:spcPts val="700"/>
              </a:lnSpc>
              <a:spcBef>
                <a:spcPts val="0"/>
              </a:spcBef>
              <a:spcAft>
                <a:spcPts val="0"/>
              </a:spcAft>
              <a:buClr>
                <a:schemeClr val="accent1"/>
              </a:buClr>
              <a:buFont typeface="Arial"/>
              <a:buNone/>
              <a:defRPr lang="en-US" sz="65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US" noProof="0" smtClean="0"/>
              <a:t>Click to edit Master text styles</a:t>
            </a:r>
          </a:p>
        </p:txBody>
      </p:sp>
      <p:sp>
        <p:nvSpPr>
          <p:cNvPr id="33" name="Text Placeholder 4"/>
          <p:cNvSpPr>
            <a:spLocks noGrp="1"/>
          </p:cNvSpPr>
          <p:nvPr>
            <p:ph type="body" sz="quarter" idx="20"/>
          </p:nvPr>
        </p:nvSpPr>
        <p:spPr>
          <a:xfrm>
            <a:off x="4221700" y="3682800"/>
            <a:ext cx="45540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4" name="Text Placeholder 6"/>
          <p:cNvSpPr>
            <a:spLocks noGrp="1"/>
          </p:cNvSpPr>
          <p:nvPr>
            <p:ph type="body" sz="quarter" idx="21" hasCustomPrompt="1"/>
          </p:nvPr>
        </p:nvSpPr>
        <p:spPr>
          <a:xfrm>
            <a:off x="4222800" y="1601788"/>
            <a:ext cx="3430800" cy="1687512"/>
          </a:xfrm>
        </p:spPr>
        <p:txBody>
          <a:bodyPr anchor="t" anchorCtr="0"/>
          <a:lstStyle>
            <a:lvl1pPr marL="0" indent="0">
              <a:lnSpc>
                <a:spcPts val="2000"/>
              </a:lnSpc>
              <a:spcBef>
                <a:spcPts val="0"/>
              </a:spcBef>
              <a:spcAft>
                <a:spcPts val="300"/>
              </a:spcAft>
              <a:buNone/>
              <a:defRPr sz="1800"/>
            </a:lvl1pPr>
          </a:lstStyle>
          <a:p>
            <a:pPr lvl="0"/>
            <a:r>
              <a:rPr lang="en-GB" noProof="0" dirty="0" smtClean="0"/>
              <a:t>Office name and address</a:t>
            </a:r>
          </a:p>
          <a:p>
            <a:pPr lvl="1"/>
            <a:r>
              <a:rPr lang="en-GB" noProof="0" dirty="0" smtClean="0"/>
              <a:t>Second level</a:t>
            </a:r>
          </a:p>
        </p:txBody>
      </p:sp>
      <p:sp>
        <p:nvSpPr>
          <p:cNvPr id="8" name="Text Placeholder 7"/>
          <p:cNvSpPr>
            <a:spLocks noGrp="1"/>
          </p:cNvSpPr>
          <p:nvPr>
            <p:ph type="body" sz="quarter" idx="23"/>
          </p:nvPr>
        </p:nvSpPr>
        <p:spPr>
          <a:xfrm>
            <a:off x="366713" y="6059488"/>
            <a:ext cx="3498850" cy="441325"/>
          </a:xfrm>
        </p:spPr>
        <p:txBody>
          <a:bodyPr anchor="b" anchorCtr="0"/>
          <a:lstStyle>
            <a:lvl1pPr marL="0" indent="0">
              <a:lnSpc>
                <a:spcPts val="800"/>
              </a:lnSpc>
              <a:spcBef>
                <a:spcPts val="0"/>
              </a:spcBef>
              <a:buNone/>
              <a:defRPr sz="700"/>
            </a:lvl1pPr>
            <a:lvl2pPr marL="182160" indent="0">
              <a:lnSpc>
                <a:spcPts val="700"/>
              </a:lnSpc>
              <a:buNone/>
              <a:defRPr sz="650"/>
            </a:lvl2pPr>
            <a:lvl3pPr marL="367920" indent="0">
              <a:lnSpc>
                <a:spcPts val="700"/>
              </a:lnSpc>
              <a:buNone/>
              <a:defRPr sz="650"/>
            </a:lvl3pPr>
            <a:lvl4pPr marL="551520" indent="0">
              <a:lnSpc>
                <a:spcPts val="700"/>
              </a:lnSpc>
              <a:buNone/>
              <a:defRPr sz="650"/>
            </a:lvl4pPr>
            <a:lvl5pPr marL="735120" indent="0">
              <a:lnSpc>
                <a:spcPts val="700"/>
              </a:lnSpc>
              <a:buNone/>
              <a:defRPr sz="650"/>
            </a:lvl5pPr>
          </a:lstStyle>
          <a:p>
            <a:pPr lvl="0"/>
            <a:r>
              <a:rPr lang="en-US" smtClean="0"/>
              <a:t>Click to edit Master text styles</a:t>
            </a:r>
          </a:p>
        </p:txBody>
      </p:sp>
    </p:spTree>
    <p:extLst>
      <p:ext uri="{BB962C8B-B14F-4D97-AF65-F5344CB8AC3E}">
        <p14:creationId xmlns:p14="http://schemas.microsoft.com/office/powerpoint/2010/main" val="341437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0CB4831F-4E03-4374-B184-04F98196627F}" type="datetime1">
              <a:rPr lang="en-GB" noProof="0" smtClean="0"/>
              <a:t>01/03/2016</a:t>
            </a:fld>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noProof="0" dirty="0" smtClean="0"/>
              <a:t>Footer or alternate date</a:t>
            </a:r>
            <a:endParaRPr lang="en-GB"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7D174956-B58B-48BF-8546-F350E39F3223}" type="datetime1">
              <a:rPr lang="en-GB" noProof="0" smtClean="0"/>
              <a:t>01/03/2016</a:t>
            </a:fld>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noProof="0" dirty="0" smtClean="0"/>
              <a:t>Footer or alternate date</a:t>
            </a:r>
            <a:endParaRPr lang="en-GB" noProof="0" dirty="0"/>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15416054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450DE289-A4F0-40A7-A7BE-B41F44165338}" type="datetime1">
              <a:rPr lang="en-GB" noProof="0" smtClean="0"/>
              <a:t>01/03/2016</a:t>
            </a:fld>
            <a:endParaRPr lang="en-GB" noProof="0" dirty="0"/>
          </a:p>
        </p:txBody>
      </p:sp>
      <p:sp>
        <p:nvSpPr>
          <p:cNvPr id="7" name="Slide Number Placeholder 6"/>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noProof="0" dirty="0" smtClean="0"/>
              <a:t>Footer or alternate date</a:t>
            </a:r>
            <a:endParaRPr lang="en-GB" noProof="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E0DAD945-E1B6-4EC8-9BCF-A62CF0BC65DF}" type="datetime1">
              <a:rPr lang="en-GB" noProof="0" smtClean="0"/>
              <a:t>01/03/2016</a:t>
            </a:fld>
            <a:endParaRPr lang="en-GB" noProof="0" dirty="0"/>
          </a:p>
        </p:txBody>
      </p:sp>
      <p:sp>
        <p:nvSpPr>
          <p:cNvPr id="7" name="Slide Number Placeholder 6"/>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noProof="0" dirty="0" smtClean="0"/>
              <a:t>Footer or alternate date</a:t>
            </a:r>
            <a:endParaRPr lang="en-GB" noProof="0" dirty="0"/>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410144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735255-7158-4FA2-A23E-34027185BF1A}" type="datetime1">
              <a:rPr lang="en-GB" noProof="0" smtClean="0"/>
              <a:t>01/03/2016</a:t>
            </a:fld>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noProof="0" dirty="0" smtClean="0"/>
              <a:t>Footer or alternate date</a:t>
            </a:r>
            <a:endParaRPr lang="en-GB" noProof="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F58F-27F9-44FD-A2AC-B486A86705DC}" type="datetime1">
              <a:rPr lang="en-GB" noProof="0" smtClean="0"/>
              <a:t>01/03/2016</a:t>
            </a:fld>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noProof="0" dirty="0" smtClean="0"/>
              <a:t>Footer or alternate date</a:t>
            </a:r>
            <a:endParaRPr lang="en-GB" noProof="0" dirty="0"/>
          </a:p>
        </p:txBody>
      </p:sp>
      <p:sp>
        <p:nvSpPr>
          <p:cNvPr id="7"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671323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52D5-E77C-4673-AB0E-A92DAD70891E}" type="datetime1">
              <a:rPr lang="en-GB" noProof="0" smtClean="0"/>
              <a:t>01/03/2016</a:t>
            </a:fld>
            <a:endParaRPr lang="en-GB" noProof="0" dirty="0"/>
          </a:p>
        </p:txBody>
      </p:sp>
      <p:sp>
        <p:nvSpPr>
          <p:cNvPr id="4" name="Slide Number Placeholder 3"/>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3" name="Footer Placeholder 2"/>
          <p:cNvSpPr>
            <a:spLocks noGrp="1"/>
          </p:cNvSpPr>
          <p:nvPr>
            <p:ph type="ftr" sz="quarter" idx="13"/>
          </p:nvPr>
        </p:nvSpPr>
        <p:spPr/>
        <p:txBody>
          <a:bodyPr/>
          <a:lstStyle/>
          <a:p>
            <a:r>
              <a:rPr lang="en-GB" noProof="0" dirty="0" smtClean="0"/>
              <a:t>Footer or alternate date</a:t>
            </a:r>
            <a:endParaRPr lang="en-GB"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lvl="0" algn="ctr"/>
            <a:endParaRPr lang="en-GB" noProof="0" dirty="0"/>
          </a:p>
        </p:txBody>
      </p:sp>
      <p:sp>
        <p:nvSpPr>
          <p:cNvPr id="2" name="Title Placeholder 1"/>
          <p:cNvSpPr>
            <a:spLocks noGrp="1"/>
          </p:cNvSpPr>
          <p:nvPr>
            <p:ph type="title"/>
          </p:nvPr>
        </p:nvSpPr>
        <p:spPr>
          <a:xfrm>
            <a:off x="366713" y="340360"/>
            <a:ext cx="8408987" cy="396000"/>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bwMode="gray">
          <a:xfrm>
            <a:off x="366713" y="1603375"/>
            <a:ext cx="8408987" cy="4572000"/>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bwMode="gray">
          <a:xfrm>
            <a:off x="7494482" y="6537600"/>
            <a:ext cx="144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fld id="{D34DACC3-9742-4940-92E6-4CAB853A3218}" type="slidenum">
              <a:rPr lang="en-GB" noProof="0" smtClean="0"/>
              <a:pPr/>
              <a:t>‹#›</a:t>
            </a:fld>
            <a:endParaRPr lang="en-GB" noProof="0" dirty="0"/>
          </a:p>
        </p:txBody>
      </p:sp>
      <p:sp>
        <p:nvSpPr>
          <p:cNvPr id="4" name="Date Placeholder 3"/>
          <p:cNvSpPr>
            <a:spLocks noGrp="1"/>
          </p:cNvSpPr>
          <p:nvPr>
            <p:ph type="dt" sz="half" idx="2"/>
          </p:nvPr>
        </p:nvSpPr>
        <p:spPr bwMode="gray">
          <a:xfrm>
            <a:off x="366713" y="6539162"/>
            <a:ext cx="216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fld id="{EE027805-C4C9-4127-8D98-0FB12273D512}" type="datetime1">
              <a:rPr lang="en-GB" noProof="0" smtClean="0"/>
              <a:t>01/03/2016</a:t>
            </a:fld>
            <a:endParaRPr lang="en-GB" noProof="0" dirty="0"/>
          </a:p>
        </p:txBody>
      </p:sp>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
        <p:nvSpPr>
          <p:cNvPr id="7" name="Footer Placeholder 6"/>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lvl1pPr>
              <a:defRPr lang="en-US" sz="900" b="0" dirty="0">
                <a:cs typeface="Arial" pitchFamily="34" charset="0"/>
              </a:defRPr>
            </a:lvl1pPr>
          </a:lstStyle>
          <a:p>
            <a:r>
              <a:rPr lang="en-GB" noProof="0" dirty="0" smtClean="0"/>
              <a:t>Footer or alternate date</a:t>
            </a:r>
            <a:endParaRPr lang="en-GB" noProof="0" dirty="0"/>
          </a:p>
        </p:txBody>
      </p:sp>
    </p:spTree>
  </p:cSld>
  <p:clrMap bg1="lt1" tx1="dk1" bg2="lt2" tx2="dk2" accent1="accent1" accent2="accent2" accent3="accent3" accent4="accent4" accent5="accent5" accent6="accent6" hlink="hlink" folHlink="folHlink"/>
  <p:sldLayoutIdLst>
    <p:sldLayoutId id="2147483773" r:id="rId1"/>
    <p:sldLayoutId id="2147483775" r:id="rId2"/>
    <p:sldLayoutId id="2147483650" r:id="rId3"/>
    <p:sldLayoutId id="2147483788" r:id="rId4"/>
    <p:sldLayoutId id="2147483652" r:id="rId5"/>
    <p:sldLayoutId id="2147483789" r:id="rId6"/>
    <p:sldLayoutId id="2147483654" r:id="rId7"/>
    <p:sldLayoutId id="2147483790" r:id="rId8"/>
    <p:sldLayoutId id="2147483655" r:id="rId9"/>
    <p:sldLayoutId id="2147483784" r:id="rId10"/>
    <p:sldLayoutId id="2147483787" r:id="rId11"/>
    <p:sldLayoutId id="2147483772" r:id="rId12"/>
    <p:sldLayoutId id="2147483660" r:id="rId13"/>
    <p:sldLayoutId id="2147483769" r:id="rId14"/>
    <p:sldLayoutId id="2147483782" r:id="rId15"/>
    <p:sldLayoutId id="2147483783" r:id="rId16"/>
    <p:sldLayoutId id="2147483792" r:id="rId17"/>
    <p:sldLayoutId id="2147483785" r:id="rId18"/>
    <p:sldLayoutId id="2147483786" r:id="rId19"/>
    <p:sldLayoutId id="2147483791" r:id="rId20"/>
  </p:sldLayoutIdLst>
  <p:timing>
    <p:tnLst>
      <p:par>
        <p:cTn id="1" dur="indefinite" restart="never" nodeType="tmRoot"/>
      </p:par>
    </p:tnLst>
  </p:timing>
  <p:hf hdr="0" ft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source=images&amp;cd=&amp;cad=rja&amp;uact=8&amp;ved=0ahUKEwidquWz14HLAhWDuBQKHSD6CAAQjRwIBw&amp;url=http://cointelegraph.com/news/us-investments-in-fintech-to-lead-globally-in-2015-following-triple-increase-in-2014&amp;psig=AFQjCNE7lt-sDBZC6iy0Oqk29Ru94aH93Q&amp;ust=1455897519675782"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timothy.stubbs@dentons.com"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13" y="2178030"/>
            <a:ext cx="6876200" cy="553998"/>
          </a:xfrm>
        </p:spPr>
        <p:txBody>
          <a:bodyPr/>
          <a:lstStyle/>
          <a:p>
            <a:r>
              <a:rPr lang="en-GB" dirty="0" smtClean="0"/>
              <a:t>FI Regulation in Russia:</a:t>
            </a:r>
            <a:endParaRPr lang="en-GB" dirty="0"/>
          </a:p>
        </p:txBody>
      </p:sp>
      <p:sp>
        <p:nvSpPr>
          <p:cNvPr id="9" name="Subtitle 8"/>
          <p:cNvSpPr>
            <a:spLocks noGrp="1"/>
          </p:cNvSpPr>
          <p:nvPr>
            <p:ph type="subTitle" idx="1"/>
          </p:nvPr>
        </p:nvSpPr>
        <p:spPr/>
        <p:txBody>
          <a:bodyPr/>
          <a:lstStyle/>
          <a:p>
            <a:r>
              <a:rPr lang="en-GB" dirty="0" smtClean="0"/>
              <a:t>Looking ahead at the regulatory horizon while keeping our eye on the bigger global picture</a:t>
            </a:r>
            <a:endParaRPr lang="en-GB" dirty="0"/>
          </a:p>
        </p:txBody>
      </p:sp>
      <p:sp>
        <p:nvSpPr>
          <p:cNvPr id="3" name="Date Placeholder 2"/>
          <p:cNvSpPr>
            <a:spLocks noGrp="1"/>
          </p:cNvSpPr>
          <p:nvPr>
            <p:ph type="dt" sz="half" idx="10"/>
          </p:nvPr>
        </p:nvSpPr>
        <p:spPr/>
        <p:txBody>
          <a:bodyPr/>
          <a:lstStyle/>
          <a:p>
            <a:r>
              <a:rPr lang="en-GB" sz="1200" dirty="0" smtClean="0"/>
              <a:t>1 March 2016</a:t>
            </a:r>
            <a:endParaRPr lang="en-GB" sz="1200" noProof="0" dirty="0"/>
          </a:p>
        </p:txBody>
      </p:sp>
      <p:sp>
        <p:nvSpPr>
          <p:cNvPr id="4" name="Slide Number Placeholder 3"/>
          <p:cNvSpPr>
            <a:spLocks noGrp="1"/>
          </p:cNvSpPr>
          <p:nvPr>
            <p:ph type="sldNum" sz="quarter" idx="13"/>
          </p:nvPr>
        </p:nvSpPr>
        <p:spPr/>
        <p:txBody>
          <a:bodyPr/>
          <a:lstStyle/>
          <a:p>
            <a:fld id="{D34DACC3-9742-4940-92E6-4CAB853A3218}" type="slidenum">
              <a:rPr lang="en-GB" smtClean="0"/>
              <a:pPr/>
              <a:t>1</a:t>
            </a:fld>
            <a:endParaRPr lang="en-GB" dirty="0"/>
          </a:p>
        </p:txBody>
      </p:sp>
    </p:spTree>
    <p:extLst>
      <p:ext uri="{BB962C8B-B14F-4D97-AF65-F5344CB8AC3E}">
        <p14:creationId xmlns:p14="http://schemas.microsoft.com/office/powerpoint/2010/main" val="94928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1"/>
            <a:r>
              <a:rPr lang="en-US" sz="2400" dirty="0" smtClean="0"/>
              <a:t>Increasing </a:t>
            </a:r>
            <a:r>
              <a:rPr lang="en-US" sz="2400" i="1" dirty="0" smtClean="0"/>
              <a:t>liability </a:t>
            </a:r>
            <a:r>
              <a:rPr lang="en-US" sz="2400" dirty="0" smtClean="0"/>
              <a:t>for bad-faith actions on the FM (not just damages of the aggrieved party but some </a:t>
            </a:r>
            <a:r>
              <a:rPr lang="en-US" sz="2400" dirty="0"/>
              <a:t>additional (unspecified) </a:t>
            </a:r>
            <a:r>
              <a:rPr lang="en-US" sz="2400" dirty="0" smtClean="0"/>
              <a:t>quantum – likely in the form of increased administrative liability fines)</a:t>
            </a:r>
          </a:p>
          <a:p>
            <a:pPr lvl="1"/>
            <a:r>
              <a:rPr lang="en-US" sz="2400" dirty="0" smtClean="0"/>
              <a:t>Procuring </a:t>
            </a:r>
            <a:r>
              <a:rPr lang="en-US" sz="2400" dirty="0"/>
              <a:t>stability of </a:t>
            </a:r>
            <a:r>
              <a:rPr lang="en-US" sz="2400" dirty="0" smtClean="0"/>
              <a:t>FIs by </a:t>
            </a:r>
            <a:r>
              <a:rPr lang="en-US" sz="2400" i="1" dirty="0"/>
              <a:t>tightening compliance requirements </a:t>
            </a:r>
            <a:r>
              <a:rPr lang="en-US" sz="2400" dirty="0"/>
              <a:t>and </a:t>
            </a:r>
            <a:r>
              <a:rPr lang="en-US" sz="2400" i="1" dirty="0"/>
              <a:t>increasing regulatory supervision </a:t>
            </a:r>
            <a:r>
              <a:rPr lang="en-US" sz="2400" dirty="0"/>
              <a:t>(</a:t>
            </a:r>
            <a:r>
              <a:rPr lang="en-US" sz="2400" dirty="0" smtClean="0"/>
              <a:t>incl. increasing </a:t>
            </a:r>
            <a:r>
              <a:rPr lang="en-US" sz="2400" dirty="0"/>
              <a:t>requirements for charter capital, </a:t>
            </a:r>
            <a:r>
              <a:rPr lang="en-US" sz="2400" dirty="0" smtClean="0"/>
              <a:t>more audits by regulator(s), etc.)</a:t>
            </a:r>
          </a:p>
          <a:p>
            <a:pPr lvl="1"/>
            <a:r>
              <a:rPr lang="en-US" sz="2400" dirty="0" smtClean="0"/>
              <a:t>Creating </a:t>
            </a:r>
            <a:r>
              <a:rPr lang="en-US" sz="2400" dirty="0"/>
              <a:t>a financial ombudsmen </a:t>
            </a:r>
            <a:r>
              <a:rPr lang="en-US" sz="2400" dirty="0" smtClean="0"/>
              <a:t>to handle consumer </a:t>
            </a:r>
            <a:r>
              <a:rPr lang="en-US" sz="2400" dirty="0"/>
              <a:t>claims both in banking and non-banking financial </a:t>
            </a:r>
            <a:r>
              <a:rPr lang="en-US" sz="2400" dirty="0" smtClean="0"/>
              <a:t>matters</a:t>
            </a:r>
            <a:endParaRPr lang="en-US" sz="2400" dirty="0"/>
          </a:p>
          <a:p>
            <a:pPr lvl="1"/>
            <a:endParaRPr lang="en-US" sz="2400" dirty="0" smtClean="0"/>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10</a:t>
            </a:fld>
            <a:endParaRPr lang="en-GB" noProof="0" dirty="0"/>
          </a:p>
        </p:txBody>
      </p:sp>
      <p:sp>
        <p:nvSpPr>
          <p:cNvPr id="5" name="Title 4"/>
          <p:cNvSpPr>
            <a:spLocks noGrp="1"/>
          </p:cNvSpPr>
          <p:nvPr>
            <p:ph type="title"/>
          </p:nvPr>
        </p:nvSpPr>
        <p:spPr/>
        <p:txBody>
          <a:bodyPr/>
          <a:lstStyle/>
          <a:p>
            <a:r>
              <a:rPr lang="en-US" dirty="0"/>
              <a:t>Financial accessibility / </a:t>
            </a:r>
            <a:r>
              <a:rPr lang="en-US" dirty="0" smtClean="0"/>
              <a:t>inclusion 3/4</a:t>
            </a:r>
            <a:endParaRPr lang="en-US" dirty="0"/>
          </a:p>
        </p:txBody>
      </p:sp>
    </p:spTree>
    <p:extLst>
      <p:ext uri="{BB962C8B-B14F-4D97-AF65-F5344CB8AC3E}">
        <p14:creationId xmlns:p14="http://schemas.microsoft.com/office/powerpoint/2010/main" val="26541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1"/>
            <a:r>
              <a:rPr lang="en-US" sz="2400" dirty="0" smtClean="0"/>
              <a:t>Whilst not mentioned in the Draft Guidelines, CBR can be expected to overhaul (old) FSSM securities market regs</a:t>
            </a:r>
            <a:endParaRPr lang="en-US" sz="2400" dirty="0"/>
          </a:p>
          <a:p>
            <a:pPr lvl="1"/>
            <a:r>
              <a:rPr lang="en-US" sz="2400" dirty="0" smtClean="0"/>
              <a:t>Tightening </a:t>
            </a:r>
            <a:r>
              <a:rPr lang="en-US" sz="2400" dirty="0"/>
              <a:t>supervision </a:t>
            </a:r>
            <a:r>
              <a:rPr lang="en-US" sz="2400" dirty="0" smtClean="0"/>
              <a:t>of FM </a:t>
            </a:r>
            <a:r>
              <a:rPr lang="en-US" sz="2400" dirty="0"/>
              <a:t>SROs (e.g., NAUFOR</a:t>
            </a:r>
            <a:r>
              <a:rPr lang="en-US" sz="2400" dirty="0" smtClean="0"/>
              <a:t>) / raising the bar </a:t>
            </a:r>
            <a:r>
              <a:rPr lang="en-US" sz="2400" i="1" dirty="0" smtClean="0"/>
              <a:t>on member eligibility </a:t>
            </a:r>
            <a:r>
              <a:rPr lang="en-US" sz="2400" dirty="0" smtClean="0"/>
              <a:t>/ </a:t>
            </a:r>
            <a:r>
              <a:rPr lang="en-US" sz="2400" dirty="0"/>
              <a:t>imposing </a:t>
            </a:r>
            <a:r>
              <a:rPr lang="en-US" sz="2400" i="1" dirty="0" smtClean="0"/>
              <a:t>greater obligations on SROs to supervise </a:t>
            </a:r>
            <a:r>
              <a:rPr lang="en-US" sz="2400" dirty="0" smtClean="0"/>
              <a:t>their members </a:t>
            </a:r>
          </a:p>
          <a:p>
            <a:pPr lvl="1"/>
            <a:r>
              <a:rPr lang="en-US" sz="2400" dirty="0" smtClean="0"/>
              <a:t>Continuing implementation of corporate governance code / best practices / recommendations, whilst maintaining a </a:t>
            </a:r>
            <a:r>
              <a:rPr lang="en-US" sz="2400" i="1" dirty="0" smtClean="0"/>
              <a:t>‘soft-law’ / ‘comply-or-explain’ approach</a:t>
            </a:r>
          </a:p>
          <a:p>
            <a:pPr lvl="1"/>
            <a:r>
              <a:rPr lang="en-US" sz="2400" dirty="0"/>
              <a:t>Initiating further changes to legislation on publicly traded companies, including an </a:t>
            </a:r>
            <a:r>
              <a:rPr lang="en-US" sz="2400" i="1" dirty="0"/>
              <a:t>increased role of the BoD </a:t>
            </a:r>
            <a:r>
              <a:rPr lang="en-US" sz="2400" dirty="0"/>
              <a:t>and </a:t>
            </a:r>
            <a:r>
              <a:rPr lang="en-US" sz="2400" i="1" dirty="0"/>
              <a:t>increased responsibility of BoD members</a:t>
            </a:r>
          </a:p>
          <a:p>
            <a:pPr lvl="1"/>
            <a:endParaRPr lang="en-US" sz="2400" i="1" dirty="0" smtClean="0"/>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11</a:t>
            </a:fld>
            <a:endParaRPr lang="en-GB" noProof="0" dirty="0"/>
          </a:p>
        </p:txBody>
      </p:sp>
      <p:sp>
        <p:nvSpPr>
          <p:cNvPr id="5" name="Title 4"/>
          <p:cNvSpPr>
            <a:spLocks noGrp="1"/>
          </p:cNvSpPr>
          <p:nvPr>
            <p:ph type="title"/>
          </p:nvPr>
        </p:nvSpPr>
        <p:spPr/>
        <p:txBody>
          <a:bodyPr/>
          <a:lstStyle/>
          <a:p>
            <a:r>
              <a:rPr lang="en-US" dirty="0"/>
              <a:t>Financial accessibility / </a:t>
            </a:r>
            <a:r>
              <a:rPr lang="en-US" dirty="0" smtClean="0"/>
              <a:t>inclusion 4/4</a:t>
            </a:r>
            <a:endParaRPr lang="en-US" dirty="0"/>
          </a:p>
        </p:txBody>
      </p:sp>
    </p:spTree>
    <p:extLst>
      <p:ext uri="{BB962C8B-B14F-4D97-AF65-F5344CB8AC3E}">
        <p14:creationId xmlns:p14="http://schemas.microsoft.com/office/powerpoint/2010/main" val="16680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CBR: FIs are different in types and sizes. Hence, there should be no uniform principles or rules applicable to all FIs. </a:t>
            </a:r>
            <a:r>
              <a:rPr lang="en-US" sz="2600" u="sng" dirty="0" smtClean="0">
                <a:solidFill>
                  <a:schemeClr val="tx1"/>
                </a:solidFill>
              </a:rPr>
              <a:t>Ergo</a:t>
            </a:r>
            <a:r>
              <a:rPr lang="en-US" sz="2600" dirty="0" smtClean="0">
                <a:solidFill>
                  <a:schemeClr val="tx1"/>
                </a:solidFill>
              </a:rPr>
              <a:t>:</a:t>
            </a:r>
          </a:p>
          <a:p>
            <a:pPr lvl="1"/>
            <a:r>
              <a:rPr lang="en-US" sz="2400" dirty="0" smtClean="0">
                <a:solidFill>
                  <a:schemeClr val="tx1"/>
                </a:solidFill>
              </a:rPr>
              <a:t>The ‘regulatory burden’ should be </a:t>
            </a:r>
            <a:r>
              <a:rPr lang="en-US" sz="2400" i="1" dirty="0" smtClean="0">
                <a:solidFill>
                  <a:schemeClr val="tx1"/>
                </a:solidFill>
              </a:rPr>
              <a:t>proportionate to the significance </a:t>
            </a:r>
            <a:r>
              <a:rPr lang="en-US" sz="2400" dirty="0" smtClean="0">
                <a:solidFill>
                  <a:schemeClr val="tx1"/>
                </a:solidFill>
              </a:rPr>
              <a:t>of the relevant FM participant </a:t>
            </a:r>
          </a:p>
          <a:p>
            <a:pPr lvl="1"/>
            <a:r>
              <a:rPr lang="en-US" sz="2400" dirty="0" smtClean="0">
                <a:solidFill>
                  <a:schemeClr val="tx1"/>
                </a:solidFill>
              </a:rPr>
              <a:t>The ‘regulatory burden’ should also </a:t>
            </a:r>
            <a:r>
              <a:rPr lang="en-US" sz="2400" i="1" dirty="0" smtClean="0">
                <a:solidFill>
                  <a:schemeClr val="tx1"/>
                </a:solidFill>
              </a:rPr>
              <a:t>justify the final result</a:t>
            </a:r>
          </a:p>
          <a:p>
            <a:r>
              <a:rPr lang="en-US" sz="2600" dirty="0" smtClean="0">
                <a:solidFill>
                  <a:schemeClr val="tx1"/>
                </a:solidFill>
              </a:rPr>
              <a:t>The CBR also aims to procure implementation of FinTech with a view to decreasing FM participants’ reporting costs</a:t>
            </a:r>
          </a:p>
          <a:p>
            <a:r>
              <a:rPr lang="en-US" sz="2600" dirty="0" smtClean="0">
                <a:solidFill>
                  <a:schemeClr val="tx1"/>
                </a:solidFill>
              </a:rPr>
              <a:t>E.g., eliminating multiple requests for the same data</a:t>
            </a:r>
            <a:endParaRPr lang="en-US" sz="2600" dirty="0">
              <a:solidFill>
                <a:schemeClr val="tx1"/>
              </a:solidFill>
            </a:endParaRPr>
          </a:p>
        </p:txBody>
      </p:sp>
      <p:sp>
        <p:nvSpPr>
          <p:cNvPr id="3" name="Date Placeholder 2"/>
          <p:cNvSpPr>
            <a:spLocks noGrp="1"/>
          </p:cNvSpPr>
          <p:nvPr>
            <p:ph type="dt" sz="half" idx="14"/>
          </p:nvPr>
        </p:nvSpPr>
        <p:spPr/>
        <p:txBody>
          <a:bodyPr/>
          <a:lstStyle/>
          <a:p>
            <a:r>
              <a:rPr lang="en-GB" dirty="0"/>
              <a:t>1 March 2016</a:t>
            </a:r>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12</a:t>
            </a:fld>
            <a:endParaRPr lang="en-GB" noProof="0" dirty="0"/>
          </a:p>
        </p:txBody>
      </p:sp>
      <p:sp>
        <p:nvSpPr>
          <p:cNvPr id="5" name="Title 4"/>
          <p:cNvSpPr>
            <a:spLocks noGrp="1"/>
          </p:cNvSpPr>
          <p:nvPr>
            <p:ph type="title"/>
          </p:nvPr>
        </p:nvSpPr>
        <p:spPr/>
        <p:txBody>
          <a:bodyPr/>
          <a:lstStyle/>
          <a:p>
            <a:r>
              <a:rPr lang="en-US" dirty="0" smtClean="0"/>
              <a:t>Balanced approach </a:t>
            </a:r>
            <a:r>
              <a:rPr lang="en-US" dirty="0"/>
              <a:t>to </a:t>
            </a:r>
            <a:r>
              <a:rPr lang="en-US" dirty="0" smtClean="0"/>
              <a:t>regulation / optimizing the regulatory burden 1/4</a:t>
            </a:r>
            <a:endParaRPr lang="en-US" dirty="0"/>
          </a:p>
        </p:txBody>
      </p:sp>
    </p:spTree>
    <p:extLst>
      <p:ext uri="{BB962C8B-B14F-4D97-AF65-F5344CB8AC3E}">
        <p14:creationId xmlns:p14="http://schemas.microsoft.com/office/powerpoint/2010/main" val="9143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sz="2600" dirty="0" smtClean="0">
                <a:solidFill>
                  <a:schemeClr val="tx1"/>
                </a:solidFill>
              </a:rPr>
              <a:t>Categorisation of FM participants based on their social importance or importance as market-makers (systemically important (</a:t>
            </a:r>
            <a:r>
              <a:rPr lang="en-GB" sz="2600" i="1" dirty="0" smtClean="0">
                <a:solidFill>
                  <a:schemeClr val="tx1"/>
                </a:solidFill>
              </a:rPr>
              <a:t>sistemno znachimiye</a:t>
            </a:r>
            <a:r>
              <a:rPr lang="en-GB" sz="2600" dirty="0" smtClean="0">
                <a:solidFill>
                  <a:schemeClr val="tx1"/>
                </a:solidFill>
              </a:rPr>
              <a:t>)) (risk-oriented regulation)</a:t>
            </a:r>
          </a:p>
          <a:p>
            <a:r>
              <a:rPr lang="en-GB" sz="2600" dirty="0" smtClean="0">
                <a:solidFill>
                  <a:schemeClr val="tx1"/>
                </a:solidFill>
              </a:rPr>
              <a:t>Further implementation of Basel II/III recommendations</a:t>
            </a:r>
          </a:p>
          <a:p>
            <a:r>
              <a:rPr lang="en-GB" sz="2600" dirty="0" smtClean="0">
                <a:solidFill>
                  <a:schemeClr val="tx1"/>
                </a:solidFill>
              </a:rPr>
              <a:t>The CBR is challenged with the task of making </a:t>
            </a:r>
            <a:r>
              <a:rPr lang="en-GB" sz="2600" u="sng" dirty="0" smtClean="0">
                <a:solidFill>
                  <a:schemeClr val="tx1"/>
                </a:solidFill>
              </a:rPr>
              <a:t>all Russian banks</a:t>
            </a:r>
            <a:r>
              <a:rPr lang="en-GB" sz="2600" dirty="0" smtClean="0">
                <a:solidFill>
                  <a:schemeClr val="tx1"/>
                </a:solidFill>
              </a:rPr>
              <a:t> comply with Basel </a:t>
            </a:r>
            <a:r>
              <a:rPr lang="en-US" sz="2600" dirty="0" smtClean="0">
                <a:solidFill>
                  <a:schemeClr val="tx1"/>
                </a:solidFill>
              </a:rPr>
              <a:t>II/</a:t>
            </a:r>
            <a:r>
              <a:rPr lang="en-GB" sz="2600" dirty="0" smtClean="0">
                <a:solidFill>
                  <a:schemeClr val="tx1"/>
                </a:solidFill>
              </a:rPr>
              <a:t>III implementation regs but at the same time easing the burden (for smaller banks) within the ambit allowed by Basel </a:t>
            </a:r>
            <a:r>
              <a:rPr lang="en-GB" sz="2600" dirty="0" smtClean="0">
                <a:solidFill>
                  <a:schemeClr val="tx1"/>
                </a:solidFill>
              </a:rPr>
              <a:t>accord, </a:t>
            </a:r>
            <a:r>
              <a:rPr lang="en-GB" sz="2600" dirty="0" err="1" smtClean="0">
                <a:solidFill>
                  <a:schemeClr val="tx1"/>
                </a:solidFill>
              </a:rPr>
              <a:t>espec</a:t>
            </a:r>
            <a:r>
              <a:rPr lang="en-GB" sz="2600" dirty="0" smtClean="0">
                <a:solidFill>
                  <a:schemeClr val="tx1"/>
                </a:solidFill>
              </a:rPr>
              <a:t>. </a:t>
            </a:r>
            <a:r>
              <a:rPr lang="en-GB" sz="2600" dirty="0" smtClean="0">
                <a:solidFill>
                  <a:schemeClr val="tx1"/>
                </a:solidFill>
              </a:rPr>
              <a:t>in </a:t>
            </a:r>
            <a:r>
              <a:rPr lang="en-GB" sz="2600" dirty="0">
                <a:solidFill>
                  <a:schemeClr val="tx1"/>
                </a:solidFill>
              </a:rPr>
              <a:t>difficult </a:t>
            </a:r>
            <a:r>
              <a:rPr lang="en-GB" sz="2600" dirty="0" smtClean="0">
                <a:solidFill>
                  <a:schemeClr val="tx1"/>
                </a:solidFill>
              </a:rPr>
              <a:t>times (the CBR’s focus is likely to remain for now on the 10 largest, systemically-important banks)</a:t>
            </a:r>
          </a:p>
        </p:txBody>
      </p:sp>
      <p:sp>
        <p:nvSpPr>
          <p:cNvPr id="3" name="Date Placeholder 2"/>
          <p:cNvSpPr>
            <a:spLocks noGrp="1"/>
          </p:cNvSpPr>
          <p:nvPr>
            <p:ph type="dt" sz="half" idx="14"/>
          </p:nvPr>
        </p:nvSpPr>
        <p:spPr/>
        <p:txBody>
          <a:bodyPr/>
          <a:lstStyle/>
          <a:p>
            <a:r>
              <a:rPr lang="en-GB" dirty="0"/>
              <a:t>1 March </a:t>
            </a:r>
            <a:r>
              <a:rPr lang="en-GB" dirty="0" smtClean="0"/>
              <a:t>2016</a:t>
            </a:r>
            <a:endParaRPr lang="en-GB"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13</a:t>
            </a:fld>
            <a:endParaRPr lang="en-GB" noProof="0" dirty="0"/>
          </a:p>
        </p:txBody>
      </p:sp>
      <p:sp>
        <p:nvSpPr>
          <p:cNvPr id="5" name="Title 4"/>
          <p:cNvSpPr>
            <a:spLocks noGrp="1"/>
          </p:cNvSpPr>
          <p:nvPr>
            <p:ph type="title"/>
          </p:nvPr>
        </p:nvSpPr>
        <p:spPr/>
        <p:txBody>
          <a:bodyPr/>
          <a:lstStyle/>
          <a:p>
            <a:r>
              <a:rPr lang="en-US" dirty="0" smtClean="0"/>
              <a:t>Balanced approach </a:t>
            </a:r>
            <a:r>
              <a:rPr lang="en-US" dirty="0"/>
              <a:t>to regulation </a:t>
            </a:r>
            <a:r>
              <a:rPr lang="en-US" dirty="0" smtClean="0"/>
              <a:t>/ optimizing the regulatory burden 2/4</a:t>
            </a:r>
            <a:endParaRPr lang="en-US" dirty="0"/>
          </a:p>
        </p:txBody>
      </p:sp>
    </p:spTree>
    <p:extLst>
      <p:ext uri="{BB962C8B-B14F-4D97-AF65-F5344CB8AC3E}">
        <p14:creationId xmlns:p14="http://schemas.microsoft.com/office/powerpoint/2010/main" val="4895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sz="2600" dirty="0" smtClean="0">
                <a:solidFill>
                  <a:schemeClr val="tx1"/>
                </a:solidFill>
              </a:rPr>
              <a:t>CBR to allow smaller FIs to outsource accounting and use modern IT technologies for compliance with reporting requirements</a:t>
            </a:r>
          </a:p>
          <a:p>
            <a:r>
              <a:rPr lang="en-US" sz="2600" i="1" dirty="0">
                <a:solidFill>
                  <a:schemeClr val="tx1"/>
                </a:solidFill>
              </a:rPr>
              <a:t>Major </a:t>
            </a:r>
            <a:r>
              <a:rPr lang="en-US" sz="2600" i="1" dirty="0" smtClean="0">
                <a:solidFill>
                  <a:schemeClr val="tx1"/>
                </a:solidFill>
              </a:rPr>
              <a:t>players, </a:t>
            </a:r>
            <a:r>
              <a:rPr lang="en-US" sz="2600" dirty="0" smtClean="0">
                <a:solidFill>
                  <a:schemeClr val="tx1"/>
                </a:solidFill>
              </a:rPr>
              <a:t>however,</a:t>
            </a:r>
            <a:r>
              <a:rPr lang="en-US" sz="2600" i="1" dirty="0" smtClean="0">
                <a:solidFill>
                  <a:schemeClr val="tx1"/>
                </a:solidFill>
              </a:rPr>
              <a:t> </a:t>
            </a:r>
            <a:r>
              <a:rPr lang="en-US" sz="2600" dirty="0">
                <a:solidFill>
                  <a:schemeClr val="tx1"/>
                </a:solidFill>
              </a:rPr>
              <a:t>should expect more supervision </a:t>
            </a:r>
            <a:r>
              <a:rPr lang="en-US" sz="2600" dirty="0" smtClean="0">
                <a:solidFill>
                  <a:schemeClr val="tx1"/>
                </a:solidFill>
              </a:rPr>
              <a:t>/ increased </a:t>
            </a:r>
            <a:r>
              <a:rPr lang="en-US" sz="2600" dirty="0">
                <a:solidFill>
                  <a:schemeClr val="tx1"/>
                </a:solidFill>
              </a:rPr>
              <a:t>requirements from the CBR. This </a:t>
            </a:r>
            <a:r>
              <a:rPr lang="en-US" sz="2600" dirty="0" smtClean="0">
                <a:solidFill>
                  <a:schemeClr val="tx1"/>
                </a:solidFill>
              </a:rPr>
              <a:t>concerns banks</a:t>
            </a:r>
            <a:r>
              <a:rPr lang="en-US" sz="2600" dirty="0">
                <a:solidFill>
                  <a:schemeClr val="tx1"/>
                </a:solidFill>
              </a:rPr>
              <a:t>, payment system operators, </a:t>
            </a:r>
            <a:r>
              <a:rPr lang="en-US" sz="2600" dirty="0" smtClean="0">
                <a:solidFill>
                  <a:schemeClr val="tx1"/>
                </a:solidFill>
              </a:rPr>
              <a:t>insurers, </a:t>
            </a:r>
            <a:r>
              <a:rPr lang="en-US" sz="2600" dirty="0">
                <a:solidFill>
                  <a:schemeClr val="tx1"/>
                </a:solidFill>
              </a:rPr>
              <a:t>funds and other </a:t>
            </a:r>
            <a:r>
              <a:rPr lang="en-US" sz="2600" dirty="0" smtClean="0">
                <a:solidFill>
                  <a:schemeClr val="tx1"/>
                </a:solidFill>
              </a:rPr>
              <a:t>FM participants </a:t>
            </a:r>
            <a:r>
              <a:rPr lang="en-US" sz="2600" dirty="0">
                <a:solidFill>
                  <a:schemeClr val="tx1"/>
                </a:solidFill>
              </a:rPr>
              <a:t>whose services </a:t>
            </a:r>
            <a:r>
              <a:rPr lang="en-US" sz="2600" dirty="0" smtClean="0">
                <a:solidFill>
                  <a:schemeClr val="tx1"/>
                </a:solidFill>
              </a:rPr>
              <a:t>are deemed </a:t>
            </a:r>
            <a:r>
              <a:rPr lang="en-US" sz="2600" i="1" dirty="0" smtClean="0">
                <a:solidFill>
                  <a:schemeClr val="tx1"/>
                </a:solidFill>
              </a:rPr>
              <a:t>socially </a:t>
            </a:r>
            <a:r>
              <a:rPr lang="en-US" sz="2600" i="1" dirty="0">
                <a:solidFill>
                  <a:schemeClr val="tx1"/>
                </a:solidFill>
              </a:rPr>
              <a:t>significant </a:t>
            </a:r>
            <a:r>
              <a:rPr lang="en-US" sz="2600" dirty="0">
                <a:solidFill>
                  <a:schemeClr val="tx1"/>
                </a:solidFill>
              </a:rPr>
              <a:t>and/or </a:t>
            </a:r>
            <a:r>
              <a:rPr lang="en-US" sz="2600" dirty="0" smtClean="0">
                <a:solidFill>
                  <a:schemeClr val="tx1"/>
                </a:solidFill>
              </a:rPr>
              <a:t>constituting FM ‘</a:t>
            </a:r>
            <a:r>
              <a:rPr lang="en-US" sz="2600" i="1" dirty="0" smtClean="0">
                <a:solidFill>
                  <a:schemeClr val="tx1"/>
                </a:solidFill>
              </a:rPr>
              <a:t>infrastructure</a:t>
            </a:r>
            <a:r>
              <a:rPr lang="en-US" sz="2600" dirty="0">
                <a:solidFill>
                  <a:schemeClr val="tx1"/>
                </a:solidFill>
              </a:rPr>
              <a:t>’</a:t>
            </a:r>
          </a:p>
          <a:p>
            <a:r>
              <a:rPr lang="en-GB" sz="2600" dirty="0">
                <a:solidFill>
                  <a:schemeClr val="tx1"/>
                </a:solidFill>
              </a:rPr>
              <a:t>Potentially, a requirement to obtain </a:t>
            </a:r>
            <a:r>
              <a:rPr lang="en-GB" sz="2600" i="1" dirty="0">
                <a:solidFill>
                  <a:schemeClr val="tx1"/>
                </a:solidFill>
              </a:rPr>
              <a:t>general liability insurance </a:t>
            </a:r>
            <a:r>
              <a:rPr lang="en-GB" sz="2600" dirty="0">
                <a:solidFill>
                  <a:schemeClr val="tx1"/>
                </a:solidFill>
              </a:rPr>
              <a:t>may be imposed on certain </a:t>
            </a:r>
            <a:r>
              <a:rPr lang="en-GB" sz="2600" dirty="0" smtClean="0">
                <a:solidFill>
                  <a:schemeClr val="tx1"/>
                </a:solidFill>
              </a:rPr>
              <a:t>FM participants </a:t>
            </a:r>
            <a:endParaRPr lang="en-GB" sz="2600" dirty="0">
              <a:solidFill>
                <a:schemeClr val="tx1"/>
              </a:solidFill>
            </a:endParaRPr>
          </a:p>
          <a:p>
            <a:endParaRPr lang="en-GB" sz="2600" dirty="0">
              <a:solidFill>
                <a:srgbClr val="00B050"/>
              </a:solidFill>
            </a:endParaRPr>
          </a:p>
        </p:txBody>
      </p:sp>
      <p:sp>
        <p:nvSpPr>
          <p:cNvPr id="3" name="Date Placeholder 2"/>
          <p:cNvSpPr>
            <a:spLocks noGrp="1"/>
          </p:cNvSpPr>
          <p:nvPr>
            <p:ph type="dt" sz="half" idx="14"/>
          </p:nvPr>
        </p:nvSpPr>
        <p:spPr/>
        <p:txBody>
          <a:bodyPr/>
          <a:lstStyle/>
          <a:p>
            <a:r>
              <a:rPr lang="en-GB" dirty="0"/>
              <a:t>1 March </a:t>
            </a:r>
            <a:r>
              <a:rPr lang="en-GB" dirty="0" smtClean="0"/>
              <a:t>2016</a:t>
            </a:r>
            <a:endParaRPr lang="en-GB"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14</a:t>
            </a:fld>
            <a:endParaRPr lang="en-GB" noProof="0" dirty="0"/>
          </a:p>
        </p:txBody>
      </p:sp>
      <p:sp>
        <p:nvSpPr>
          <p:cNvPr id="5" name="Title 4"/>
          <p:cNvSpPr>
            <a:spLocks noGrp="1"/>
          </p:cNvSpPr>
          <p:nvPr>
            <p:ph type="title"/>
          </p:nvPr>
        </p:nvSpPr>
        <p:spPr/>
        <p:txBody>
          <a:bodyPr/>
          <a:lstStyle/>
          <a:p>
            <a:r>
              <a:rPr lang="en-US" dirty="0" smtClean="0"/>
              <a:t>Balanced </a:t>
            </a:r>
            <a:r>
              <a:rPr lang="en-US" dirty="0"/>
              <a:t>approach to regulation </a:t>
            </a:r>
            <a:r>
              <a:rPr lang="en-US" dirty="0" smtClean="0"/>
              <a:t>/ optimizing the regulatory burden 3/4</a:t>
            </a:r>
            <a:endParaRPr lang="en-US" dirty="0"/>
          </a:p>
        </p:txBody>
      </p:sp>
    </p:spTree>
    <p:extLst>
      <p:ext uri="{BB962C8B-B14F-4D97-AF65-F5344CB8AC3E}">
        <p14:creationId xmlns:p14="http://schemas.microsoft.com/office/powerpoint/2010/main" val="300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sz="2600" dirty="0" smtClean="0">
                <a:solidFill>
                  <a:schemeClr val="tx1"/>
                </a:solidFill>
              </a:rPr>
              <a:t>Given the significant growth in both supply and demand for </a:t>
            </a:r>
            <a:r>
              <a:rPr lang="en-GB" sz="2600" i="1" dirty="0" smtClean="0">
                <a:solidFill>
                  <a:schemeClr val="tx1"/>
                </a:solidFill>
              </a:rPr>
              <a:t>microfinance</a:t>
            </a:r>
            <a:r>
              <a:rPr lang="en-GB" sz="2600" dirty="0" smtClean="0">
                <a:solidFill>
                  <a:schemeClr val="tx1"/>
                </a:solidFill>
              </a:rPr>
              <a:t>, we expect </a:t>
            </a:r>
            <a:r>
              <a:rPr lang="en-GB" sz="2600" i="1" dirty="0" smtClean="0">
                <a:solidFill>
                  <a:schemeClr val="tx1"/>
                </a:solidFill>
              </a:rPr>
              <a:t>more regulation in this area</a:t>
            </a:r>
            <a:r>
              <a:rPr lang="en-GB" sz="2600" dirty="0" smtClean="0">
                <a:solidFill>
                  <a:schemeClr val="tx1"/>
                </a:solidFill>
              </a:rPr>
              <a:t>, including re. own capital and financing sources, as well as ‘screening’ of shareholders / officers of microfinance organisations (current regime: ‘a rose by any other name’ – quasi licensing)</a:t>
            </a:r>
          </a:p>
          <a:p>
            <a:r>
              <a:rPr lang="en-GB" sz="2600" dirty="0">
                <a:solidFill>
                  <a:schemeClr val="tx1"/>
                </a:solidFill>
              </a:rPr>
              <a:t>M</a:t>
            </a:r>
            <a:r>
              <a:rPr lang="en-GB" sz="2600" dirty="0" smtClean="0">
                <a:solidFill>
                  <a:schemeClr val="tx1"/>
                </a:solidFill>
              </a:rPr>
              <a:t>icrofinance has a huge ‘potential’ for generating consumer complaints and deteriorating consumer confidence in the financial sector. Thus, the CBR is likely to introduce measures to reduce the incidence of consumer complaints</a:t>
            </a:r>
            <a:endParaRPr lang="en-GB" sz="2600" dirty="0">
              <a:solidFill>
                <a:schemeClr val="tx1"/>
              </a:solidFill>
            </a:endParaRPr>
          </a:p>
        </p:txBody>
      </p:sp>
      <p:sp>
        <p:nvSpPr>
          <p:cNvPr id="3" name="Date Placeholder 2"/>
          <p:cNvSpPr>
            <a:spLocks noGrp="1"/>
          </p:cNvSpPr>
          <p:nvPr>
            <p:ph type="dt" sz="half" idx="14"/>
          </p:nvPr>
        </p:nvSpPr>
        <p:spPr/>
        <p:txBody>
          <a:bodyPr/>
          <a:lstStyle/>
          <a:p>
            <a:r>
              <a:rPr lang="en-GB" dirty="0"/>
              <a:t>1 March </a:t>
            </a:r>
            <a:r>
              <a:rPr lang="en-GB" dirty="0" smtClean="0"/>
              <a:t>2016</a:t>
            </a:r>
            <a:endParaRPr lang="en-GB"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15</a:t>
            </a:fld>
            <a:endParaRPr lang="en-GB" noProof="0" dirty="0"/>
          </a:p>
        </p:txBody>
      </p:sp>
      <p:sp>
        <p:nvSpPr>
          <p:cNvPr id="5" name="Title 4"/>
          <p:cNvSpPr>
            <a:spLocks noGrp="1"/>
          </p:cNvSpPr>
          <p:nvPr>
            <p:ph type="title"/>
          </p:nvPr>
        </p:nvSpPr>
        <p:spPr/>
        <p:txBody>
          <a:bodyPr/>
          <a:lstStyle/>
          <a:p>
            <a:r>
              <a:rPr lang="en-US" dirty="0" smtClean="0"/>
              <a:t>Balanced approach </a:t>
            </a:r>
            <a:r>
              <a:rPr lang="en-US" dirty="0"/>
              <a:t>to regulation </a:t>
            </a:r>
            <a:r>
              <a:rPr lang="en-US" dirty="0" smtClean="0"/>
              <a:t>/ optimizing the regulatory burden 4/4</a:t>
            </a:r>
            <a:endParaRPr lang="en-US" dirty="0"/>
          </a:p>
        </p:txBody>
      </p:sp>
    </p:spTree>
    <p:extLst>
      <p:ext uri="{BB962C8B-B14F-4D97-AF65-F5344CB8AC3E}">
        <p14:creationId xmlns:p14="http://schemas.microsoft.com/office/powerpoint/2010/main" val="38324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Changes to streamline the process of issuance of bonds, including reducing the amount of information to be provided and providing IT tools for exchange of documentation in bond issuances</a:t>
            </a:r>
          </a:p>
          <a:p>
            <a:r>
              <a:rPr lang="en-US" sz="2600" dirty="0" smtClean="0">
                <a:solidFill>
                  <a:schemeClr val="tx1"/>
                </a:solidFill>
              </a:rPr>
              <a:t>Creating environment for emergence of globally-recognized domestic rating agencies (this will also serve to </a:t>
            </a:r>
            <a:r>
              <a:rPr lang="en-US" sz="2600" dirty="0">
                <a:solidFill>
                  <a:schemeClr val="tx1"/>
                </a:solidFill>
              </a:rPr>
              <a:t>reduce the Russian FM’s dependency </a:t>
            </a:r>
            <a:r>
              <a:rPr lang="en-US" sz="2600" dirty="0" smtClean="0">
                <a:solidFill>
                  <a:schemeClr val="tx1"/>
                </a:solidFill>
              </a:rPr>
              <a:t>on rankings of foreign rating agencies)</a:t>
            </a:r>
          </a:p>
        </p:txBody>
      </p:sp>
      <p:sp>
        <p:nvSpPr>
          <p:cNvPr id="3" name="Date Placeholder 2"/>
          <p:cNvSpPr>
            <a:spLocks noGrp="1"/>
          </p:cNvSpPr>
          <p:nvPr>
            <p:ph type="dt" sz="half" idx="14"/>
          </p:nvPr>
        </p:nvSpPr>
        <p:spPr/>
        <p:txBody>
          <a:bodyPr/>
          <a:lstStyle/>
          <a:p>
            <a:r>
              <a:rPr lang="en-GB" dirty="0"/>
              <a:t>1 March </a:t>
            </a:r>
            <a:r>
              <a:rPr lang="en-GB" dirty="0" smtClean="0"/>
              <a:t>2016</a:t>
            </a:r>
            <a:endParaRPr lang="en-GB"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16</a:t>
            </a:fld>
            <a:endParaRPr lang="en-GB" noProof="0" dirty="0"/>
          </a:p>
        </p:txBody>
      </p:sp>
      <p:sp>
        <p:nvSpPr>
          <p:cNvPr id="5" name="Title 4"/>
          <p:cNvSpPr>
            <a:spLocks noGrp="1"/>
          </p:cNvSpPr>
          <p:nvPr>
            <p:ph type="title"/>
          </p:nvPr>
        </p:nvSpPr>
        <p:spPr/>
        <p:txBody>
          <a:bodyPr/>
          <a:lstStyle/>
          <a:p>
            <a:r>
              <a:rPr lang="en-US" dirty="0"/>
              <a:t>Development of </a:t>
            </a:r>
            <a:r>
              <a:rPr lang="en-US" dirty="0" smtClean="0"/>
              <a:t>the bond market, securitisation </a:t>
            </a:r>
            <a:r>
              <a:rPr lang="en-US" dirty="0"/>
              <a:t>and </a:t>
            </a:r>
            <a:r>
              <a:rPr lang="en-US" dirty="0" smtClean="0"/>
              <a:t>syndicated lending 1/2</a:t>
            </a:r>
            <a:endParaRPr lang="en-US" dirty="0"/>
          </a:p>
        </p:txBody>
      </p:sp>
    </p:spTree>
    <p:extLst>
      <p:ext uri="{BB962C8B-B14F-4D97-AF65-F5344CB8AC3E}">
        <p14:creationId xmlns:p14="http://schemas.microsoft.com/office/powerpoint/2010/main" val="17674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Further evolution of regulations on securitisation, including changes aimed at streamlining the process, reducing procedures for securitisation of certain portfolios on an on-going basis, etc. </a:t>
            </a:r>
          </a:p>
          <a:p>
            <a:r>
              <a:rPr lang="en-US" sz="2600" dirty="0" smtClean="0">
                <a:solidFill>
                  <a:schemeClr val="tx1"/>
                </a:solidFill>
              </a:rPr>
              <a:t>The current modest number of syndicated loans is mostly driven by market conditions. Thus, there are no particular actions expected in this area. Notably, Russian civil law now provides many of the instruments required for syndicated lending</a:t>
            </a:r>
            <a:endParaRPr lang="en-US" sz="2600" dirty="0">
              <a:solidFill>
                <a:schemeClr val="tx1"/>
              </a:solidFill>
            </a:endParaRPr>
          </a:p>
        </p:txBody>
      </p:sp>
      <p:sp>
        <p:nvSpPr>
          <p:cNvPr id="3" name="Date Placeholder 2"/>
          <p:cNvSpPr>
            <a:spLocks noGrp="1"/>
          </p:cNvSpPr>
          <p:nvPr>
            <p:ph type="dt" sz="half" idx="14"/>
          </p:nvPr>
        </p:nvSpPr>
        <p:spPr/>
        <p:txBody>
          <a:bodyPr/>
          <a:lstStyle/>
          <a:p>
            <a:r>
              <a:rPr lang="en-GB" dirty="0"/>
              <a:t>1 March </a:t>
            </a:r>
            <a:r>
              <a:rPr lang="en-GB" dirty="0" smtClean="0"/>
              <a:t>2016</a:t>
            </a:r>
            <a:endParaRPr lang="en-GB"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17</a:t>
            </a:fld>
            <a:endParaRPr lang="en-GB" noProof="0" dirty="0"/>
          </a:p>
        </p:txBody>
      </p:sp>
      <p:sp>
        <p:nvSpPr>
          <p:cNvPr id="5" name="Title 4"/>
          <p:cNvSpPr>
            <a:spLocks noGrp="1"/>
          </p:cNvSpPr>
          <p:nvPr>
            <p:ph type="title"/>
          </p:nvPr>
        </p:nvSpPr>
        <p:spPr/>
        <p:txBody>
          <a:bodyPr/>
          <a:lstStyle/>
          <a:p>
            <a:r>
              <a:rPr lang="en-US" dirty="0"/>
              <a:t>Development of </a:t>
            </a:r>
            <a:r>
              <a:rPr lang="en-US" dirty="0" smtClean="0"/>
              <a:t>the bond market, securitisation </a:t>
            </a:r>
            <a:r>
              <a:rPr lang="en-US" dirty="0"/>
              <a:t>and </a:t>
            </a:r>
            <a:r>
              <a:rPr lang="en-US" dirty="0" smtClean="0"/>
              <a:t>syndicated lending 2/2</a:t>
            </a:r>
            <a:endParaRPr lang="en-US" dirty="0"/>
          </a:p>
        </p:txBody>
      </p:sp>
    </p:spTree>
    <p:extLst>
      <p:ext uri="{BB962C8B-B14F-4D97-AF65-F5344CB8AC3E}">
        <p14:creationId xmlns:p14="http://schemas.microsoft.com/office/powerpoint/2010/main" val="3696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Regulation of various new financial instruments such as crowd-financing, peer-to-peer lending, etc. may be expected in the mid-term. Unfortunately, so far it appears instruments relatively unknown to Russian regulatory authorities are banned, or their use is limited </a:t>
            </a:r>
          </a:p>
          <a:p>
            <a:r>
              <a:rPr lang="en-US" sz="2600" dirty="0" smtClean="0">
                <a:solidFill>
                  <a:schemeClr val="tx1"/>
                </a:solidFill>
              </a:rPr>
              <a:t>Forex-dealers appear to be ignoring or trying to circumvent new regulation of forex-dealer activities. The CBR in turn appears to be considering forex-trading as quasi-gambling. We expect the CBR to seek to establish greater control over forex-dealer activities, incl. by stricter rules for participation in SROs.</a:t>
            </a:r>
            <a:endParaRPr lang="en-US" sz="2600" dirty="0">
              <a:solidFill>
                <a:schemeClr val="tx1"/>
              </a:solidFill>
            </a:endParaRPr>
          </a:p>
        </p:txBody>
      </p:sp>
      <p:sp>
        <p:nvSpPr>
          <p:cNvPr id="3" name="Date Placeholder 2"/>
          <p:cNvSpPr>
            <a:spLocks noGrp="1"/>
          </p:cNvSpPr>
          <p:nvPr>
            <p:ph type="dt" sz="half" idx="14"/>
          </p:nvPr>
        </p:nvSpPr>
        <p:spPr/>
        <p:txBody>
          <a:bodyPr/>
          <a:lstStyle/>
          <a:p>
            <a:r>
              <a:rPr lang="en-GB" dirty="0"/>
              <a:t>1 March 2016</a:t>
            </a:r>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18</a:t>
            </a:fld>
            <a:endParaRPr lang="en-GB" noProof="0" dirty="0"/>
          </a:p>
        </p:txBody>
      </p:sp>
      <p:sp>
        <p:nvSpPr>
          <p:cNvPr id="5" name="Title 4"/>
          <p:cNvSpPr>
            <a:spLocks noGrp="1"/>
          </p:cNvSpPr>
          <p:nvPr>
            <p:ph type="title"/>
          </p:nvPr>
        </p:nvSpPr>
        <p:spPr/>
        <p:txBody>
          <a:bodyPr/>
          <a:lstStyle/>
          <a:p>
            <a:r>
              <a:rPr lang="en-US" dirty="0" smtClean="0"/>
              <a:t>Other areas where we can expect regulatory </a:t>
            </a:r>
            <a:br>
              <a:rPr lang="en-US" dirty="0" smtClean="0"/>
            </a:br>
            <a:r>
              <a:rPr lang="en-US" dirty="0" smtClean="0"/>
              <a:t>changes 1/2</a:t>
            </a:r>
            <a:endParaRPr lang="en-US" dirty="0"/>
          </a:p>
        </p:txBody>
      </p:sp>
    </p:spTree>
    <p:extLst>
      <p:ext uri="{BB962C8B-B14F-4D97-AF65-F5344CB8AC3E}">
        <p14:creationId xmlns:p14="http://schemas.microsoft.com/office/powerpoint/2010/main" val="68152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Requirements relating to mitigation of IT (software) risks, incl. requirements to use </a:t>
            </a:r>
            <a:r>
              <a:rPr lang="en-US" sz="2600" i="1" dirty="0" smtClean="0">
                <a:solidFill>
                  <a:schemeClr val="tx1"/>
                </a:solidFill>
              </a:rPr>
              <a:t>domestic </a:t>
            </a:r>
            <a:r>
              <a:rPr lang="en-US" sz="2600" dirty="0" smtClean="0">
                <a:solidFill>
                  <a:schemeClr val="tx1"/>
                </a:solidFill>
              </a:rPr>
              <a:t>software for FIs deemed to be systemically significant or which provide infrastructure services</a:t>
            </a:r>
          </a:p>
          <a:p>
            <a:r>
              <a:rPr lang="en-US" sz="2600" dirty="0" smtClean="0">
                <a:solidFill>
                  <a:schemeClr val="tx1"/>
                </a:solidFill>
              </a:rPr>
              <a:t>Further revisions to the recent rules on bankruptcy of individuals (once sufficient court practice reveals the loopholes for abuse of this new institute)</a:t>
            </a:r>
          </a:p>
          <a:p>
            <a:r>
              <a:rPr lang="en-US" sz="2600" dirty="0">
                <a:solidFill>
                  <a:schemeClr val="tx1"/>
                </a:solidFill>
              </a:rPr>
              <a:t>We expect collection agencies to be in the regulators’ sights – given recent complaints on debt collector conduct (nb </a:t>
            </a:r>
            <a:r>
              <a:rPr lang="en-US" sz="2600" dirty="0" smtClean="0">
                <a:solidFill>
                  <a:schemeClr val="tx1"/>
                </a:solidFill>
              </a:rPr>
              <a:t>February draft </a:t>
            </a:r>
            <a:r>
              <a:rPr lang="en-US" sz="2600" dirty="0">
                <a:solidFill>
                  <a:schemeClr val="tx1"/>
                </a:solidFill>
              </a:rPr>
              <a:t>law) </a:t>
            </a:r>
          </a:p>
        </p:txBody>
      </p:sp>
      <p:sp>
        <p:nvSpPr>
          <p:cNvPr id="3" name="Date Placeholder 2"/>
          <p:cNvSpPr>
            <a:spLocks noGrp="1"/>
          </p:cNvSpPr>
          <p:nvPr>
            <p:ph type="dt" sz="half" idx="14"/>
          </p:nvPr>
        </p:nvSpPr>
        <p:spPr/>
        <p:txBody>
          <a:bodyPr/>
          <a:lstStyle/>
          <a:p>
            <a:r>
              <a:rPr lang="en-GB" dirty="0"/>
              <a:t>1 March 2016</a:t>
            </a:r>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19</a:t>
            </a:fld>
            <a:endParaRPr lang="en-GB" noProof="0" dirty="0"/>
          </a:p>
        </p:txBody>
      </p:sp>
      <p:sp>
        <p:nvSpPr>
          <p:cNvPr id="5" name="Title 4"/>
          <p:cNvSpPr>
            <a:spLocks noGrp="1"/>
          </p:cNvSpPr>
          <p:nvPr>
            <p:ph type="title"/>
          </p:nvPr>
        </p:nvSpPr>
        <p:spPr/>
        <p:txBody>
          <a:bodyPr/>
          <a:lstStyle/>
          <a:p>
            <a:r>
              <a:rPr lang="en-US" dirty="0" smtClean="0"/>
              <a:t>Other areas where we can expect regulatory </a:t>
            </a:r>
            <a:br>
              <a:rPr lang="en-US" dirty="0" smtClean="0"/>
            </a:br>
            <a:r>
              <a:rPr lang="en-US" dirty="0" smtClean="0"/>
              <a:t>changes 2/2</a:t>
            </a:r>
            <a:endParaRPr lang="en-US" dirty="0"/>
          </a:p>
        </p:txBody>
      </p:sp>
    </p:spTree>
    <p:extLst>
      <p:ext uri="{BB962C8B-B14F-4D97-AF65-F5344CB8AC3E}">
        <p14:creationId xmlns:p14="http://schemas.microsoft.com/office/powerpoint/2010/main" val="856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560365" y="4641123"/>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59" name="Rectangle 58"/>
          <p:cNvSpPr/>
          <p:nvPr/>
        </p:nvSpPr>
        <p:spPr>
          <a:xfrm>
            <a:off x="4560365" y="2882660"/>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60" name="Rectangle 59"/>
          <p:cNvSpPr/>
          <p:nvPr/>
        </p:nvSpPr>
        <p:spPr>
          <a:xfrm>
            <a:off x="4560365" y="1189329"/>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57" name="Rectangle 56"/>
          <p:cNvSpPr/>
          <p:nvPr/>
        </p:nvSpPr>
        <p:spPr>
          <a:xfrm>
            <a:off x="366714" y="4641123"/>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56" name="Rectangle 55"/>
          <p:cNvSpPr/>
          <p:nvPr/>
        </p:nvSpPr>
        <p:spPr>
          <a:xfrm>
            <a:off x="366714" y="2882660"/>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55" name="Rectangle 54"/>
          <p:cNvSpPr/>
          <p:nvPr/>
        </p:nvSpPr>
        <p:spPr>
          <a:xfrm>
            <a:off x="366713" y="1194502"/>
            <a:ext cx="4048833" cy="14024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2"/>
              </a:solidFill>
            </a:endParaRPr>
          </a:p>
        </p:txBody>
      </p:sp>
      <p:sp>
        <p:nvSpPr>
          <p:cNvPr id="2" name="Slide Number Placeholder 1"/>
          <p:cNvSpPr>
            <a:spLocks noGrp="1"/>
          </p:cNvSpPr>
          <p:nvPr>
            <p:ph type="sldNum" sz="quarter" idx="12"/>
          </p:nvPr>
        </p:nvSpPr>
        <p:spPr/>
        <p:txBody>
          <a:bodyPr/>
          <a:lstStyle/>
          <a:p>
            <a:fld id="{D34DACC3-9742-4940-92E6-4CAB853A3218}" type="slidenum">
              <a:rPr lang="en-GB" noProof="0" smtClean="0"/>
              <a:pPr/>
              <a:t>2</a:t>
            </a:fld>
            <a:endParaRPr lang="en-GB" noProof="0" dirty="0"/>
          </a:p>
        </p:txBody>
      </p:sp>
      <p:sp>
        <p:nvSpPr>
          <p:cNvPr id="15" name="Title 14"/>
          <p:cNvSpPr>
            <a:spLocks noGrp="1"/>
          </p:cNvSpPr>
          <p:nvPr>
            <p:ph type="title"/>
          </p:nvPr>
        </p:nvSpPr>
        <p:spPr/>
        <p:txBody>
          <a:bodyPr/>
          <a:lstStyle/>
          <a:p>
            <a:r>
              <a:rPr lang="en-US" dirty="0" smtClean="0"/>
              <a:t>Agenda</a:t>
            </a:r>
            <a:endParaRPr lang="en-US" dirty="0"/>
          </a:p>
        </p:txBody>
      </p:sp>
      <p:sp>
        <p:nvSpPr>
          <p:cNvPr id="24" name="Rectangle 23"/>
          <p:cNvSpPr/>
          <p:nvPr/>
        </p:nvSpPr>
        <p:spPr>
          <a:xfrm>
            <a:off x="366714" y="4643730"/>
            <a:ext cx="45719" cy="14075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30" name="TextBox 29"/>
          <p:cNvSpPr txBox="1"/>
          <p:nvPr/>
        </p:nvSpPr>
        <p:spPr>
          <a:xfrm>
            <a:off x="541900" y="4691924"/>
            <a:ext cx="705313" cy="1015663"/>
          </a:xfrm>
          <a:prstGeom prst="rect">
            <a:avLst/>
          </a:prstGeom>
          <a:noFill/>
        </p:spPr>
        <p:txBody>
          <a:bodyPr wrap="square" rtlCol="0">
            <a:spAutoFit/>
          </a:bodyPr>
          <a:lstStyle/>
          <a:p>
            <a:r>
              <a:rPr lang="en-US" sz="6000" dirty="0" smtClean="0">
                <a:solidFill>
                  <a:schemeClr val="accent3"/>
                </a:solidFill>
                <a:latin typeface="Arial Black" charset="0"/>
                <a:ea typeface="Arial Black" charset="0"/>
                <a:cs typeface="Arial Black" charset="0"/>
              </a:rPr>
              <a:t>3</a:t>
            </a:r>
            <a:endParaRPr lang="en-US" sz="6000" dirty="0">
              <a:solidFill>
                <a:schemeClr val="accent3"/>
              </a:solidFill>
              <a:latin typeface="Arial Black" charset="0"/>
              <a:ea typeface="Arial Black" charset="0"/>
              <a:cs typeface="Arial Black" charset="0"/>
            </a:endParaRPr>
          </a:p>
        </p:txBody>
      </p:sp>
      <p:sp>
        <p:nvSpPr>
          <p:cNvPr id="36" name="TextBox 35"/>
          <p:cNvSpPr txBox="1"/>
          <p:nvPr/>
        </p:nvSpPr>
        <p:spPr>
          <a:xfrm>
            <a:off x="1326659" y="4815034"/>
            <a:ext cx="3299521" cy="769441"/>
          </a:xfrm>
          <a:prstGeom prst="rect">
            <a:avLst/>
          </a:prstGeom>
          <a:noFill/>
        </p:spPr>
        <p:txBody>
          <a:bodyPr wrap="square" rtlCol="0">
            <a:spAutoFit/>
          </a:bodyPr>
          <a:lstStyle/>
          <a:p>
            <a:r>
              <a:rPr lang="en-US" sz="2200" dirty="0" smtClean="0">
                <a:solidFill>
                  <a:srgbClr val="34B233"/>
                </a:solidFill>
              </a:rPr>
              <a:t>CBR’s main priorities / fundamental policies</a:t>
            </a:r>
            <a:endParaRPr lang="en-US" sz="2200" dirty="0">
              <a:solidFill>
                <a:schemeClr val="accent3"/>
              </a:solidFill>
            </a:endParaRPr>
          </a:p>
        </p:txBody>
      </p:sp>
      <p:sp>
        <p:nvSpPr>
          <p:cNvPr id="40" name="Rectangle 39"/>
          <p:cNvSpPr/>
          <p:nvPr/>
        </p:nvSpPr>
        <p:spPr>
          <a:xfrm>
            <a:off x="366714" y="2882663"/>
            <a:ext cx="45719" cy="14075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41" name="TextBox 40"/>
          <p:cNvSpPr txBox="1"/>
          <p:nvPr/>
        </p:nvSpPr>
        <p:spPr>
          <a:xfrm>
            <a:off x="541900" y="2930857"/>
            <a:ext cx="705313" cy="1015663"/>
          </a:xfrm>
          <a:prstGeom prst="rect">
            <a:avLst/>
          </a:prstGeom>
          <a:noFill/>
        </p:spPr>
        <p:txBody>
          <a:bodyPr wrap="square" rtlCol="0">
            <a:spAutoFit/>
          </a:bodyPr>
          <a:lstStyle/>
          <a:p>
            <a:r>
              <a:rPr lang="en-US" sz="6000" dirty="0" smtClean="0">
                <a:solidFill>
                  <a:schemeClr val="accent2"/>
                </a:solidFill>
                <a:latin typeface="Arial Black" charset="0"/>
                <a:ea typeface="Arial Black" charset="0"/>
                <a:cs typeface="Arial Black" charset="0"/>
              </a:rPr>
              <a:t>2</a:t>
            </a:r>
            <a:endParaRPr lang="en-US" sz="6000" dirty="0">
              <a:solidFill>
                <a:schemeClr val="accent2"/>
              </a:solidFill>
              <a:latin typeface="Arial Black" charset="0"/>
              <a:ea typeface="Arial Black" charset="0"/>
              <a:cs typeface="Arial Black" charset="0"/>
            </a:endParaRPr>
          </a:p>
        </p:txBody>
      </p:sp>
      <p:sp>
        <p:nvSpPr>
          <p:cNvPr id="42" name="TextBox 41"/>
          <p:cNvSpPr txBox="1"/>
          <p:nvPr/>
        </p:nvSpPr>
        <p:spPr>
          <a:xfrm>
            <a:off x="1326660" y="3029867"/>
            <a:ext cx="3299521" cy="1200329"/>
          </a:xfrm>
          <a:prstGeom prst="rect">
            <a:avLst/>
          </a:prstGeom>
          <a:noFill/>
        </p:spPr>
        <p:txBody>
          <a:bodyPr wrap="square" rtlCol="0">
            <a:spAutoFit/>
          </a:bodyPr>
          <a:lstStyle/>
          <a:p>
            <a:r>
              <a:rPr lang="en-US" sz="2400" dirty="0" smtClean="0">
                <a:solidFill>
                  <a:srgbClr val="00A9E0"/>
                </a:solidFill>
              </a:rPr>
              <a:t>Spotlight: new CBR draft </a:t>
            </a:r>
            <a:r>
              <a:rPr lang="en-US" sz="2400" dirty="0">
                <a:solidFill>
                  <a:srgbClr val="00A9E0"/>
                </a:solidFill>
              </a:rPr>
              <a:t>g</a:t>
            </a:r>
            <a:r>
              <a:rPr lang="en-US" sz="2400" dirty="0" smtClean="0">
                <a:solidFill>
                  <a:srgbClr val="00A9E0"/>
                </a:solidFill>
              </a:rPr>
              <a:t>uidelines 2016-18</a:t>
            </a:r>
            <a:endParaRPr lang="en-US" sz="2400" dirty="0">
              <a:solidFill>
                <a:schemeClr val="accent2"/>
              </a:solidFill>
            </a:endParaRPr>
          </a:p>
        </p:txBody>
      </p:sp>
      <p:sp>
        <p:nvSpPr>
          <p:cNvPr id="43" name="Rectangle 42"/>
          <p:cNvSpPr/>
          <p:nvPr/>
        </p:nvSpPr>
        <p:spPr>
          <a:xfrm>
            <a:off x="366714" y="1189330"/>
            <a:ext cx="45719" cy="14075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44" name="TextBox 43"/>
          <p:cNvSpPr txBox="1"/>
          <p:nvPr/>
        </p:nvSpPr>
        <p:spPr>
          <a:xfrm>
            <a:off x="541900" y="1237524"/>
            <a:ext cx="705313" cy="1015663"/>
          </a:xfrm>
          <a:prstGeom prst="rect">
            <a:avLst/>
          </a:prstGeom>
          <a:noFill/>
        </p:spPr>
        <p:txBody>
          <a:bodyPr wrap="square" rtlCol="0">
            <a:spAutoFit/>
          </a:bodyPr>
          <a:lstStyle/>
          <a:p>
            <a:r>
              <a:rPr lang="en-US" sz="6000" dirty="0" smtClean="0">
                <a:solidFill>
                  <a:schemeClr val="tx2"/>
                </a:solidFill>
                <a:latin typeface="Arial Black" charset="0"/>
                <a:ea typeface="Arial Black" charset="0"/>
                <a:cs typeface="Arial Black" charset="0"/>
              </a:rPr>
              <a:t>1</a:t>
            </a:r>
            <a:endParaRPr lang="en-US" sz="6000" dirty="0">
              <a:solidFill>
                <a:schemeClr val="tx2"/>
              </a:solidFill>
              <a:latin typeface="Arial Black" charset="0"/>
              <a:ea typeface="Arial Black" charset="0"/>
              <a:cs typeface="Arial Black" charset="0"/>
            </a:endParaRPr>
          </a:p>
        </p:txBody>
      </p:sp>
      <p:sp>
        <p:nvSpPr>
          <p:cNvPr id="45" name="TextBox 44"/>
          <p:cNvSpPr txBox="1"/>
          <p:nvPr/>
        </p:nvSpPr>
        <p:spPr>
          <a:xfrm>
            <a:off x="1291212" y="1329856"/>
            <a:ext cx="3299521" cy="830997"/>
          </a:xfrm>
          <a:prstGeom prst="rect">
            <a:avLst/>
          </a:prstGeom>
          <a:noFill/>
        </p:spPr>
        <p:txBody>
          <a:bodyPr wrap="square" rtlCol="0">
            <a:spAutoFit/>
          </a:bodyPr>
          <a:lstStyle/>
          <a:p>
            <a:r>
              <a:rPr lang="en-US" sz="2400" dirty="0" smtClean="0">
                <a:solidFill>
                  <a:srgbClr val="6E2D91"/>
                </a:solidFill>
              </a:rPr>
              <a:t>Russian regulatory outlook generally</a:t>
            </a:r>
            <a:endParaRPr lang="en-US" sz="2400" dirty="0">
              <a:solidFill>
                <a:srgbClr val="6E2D91"/>
              </a:solidFill>
            </a:endParaRPr>
          </a:p>
        </p:txBody>
      </p:sp>
      <p:sp>
        <p:nvSpPr>
          <p:cNvPr id="46" name="Rectangle 45"/>
          <p:cNvSpPr/>
          <p:nvPr/>
        </p:nvSpPr>
        <p:spPr>
          <a:xfrm>
            <a:off x="4545014" y="4643730"/>
            <a:ext cx="45719" cy="140758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47" name="TextBox 46"/>
          <p:cNvSpPr txBox="1"/>
          <p:nvPr/>
        </p:nvSpPr>
        <p:spPr>
          <a:xfrm>
            <a:off x="4720200" y="4691924"/>
            <a:ext cx="705313" cy="1015663"/>
          </a:xfrm>
          <a:prstGeom prst="rect">
            <a:avLst/>
          </a:prstGeom>
          <a:noFill/>
        </p:spPr>
        <p:txBody>
          <a:bodyPr wrap="square" rtlCol="0">
            <a:spAutoFit/>
          </a:bodyPr>
          <a:lstStyle/>
          <a:p>
            <a:r>
              <a:rPr lang="en-US" sz="6000" dirty="0" smtClean="0">
                <a:solidFill>
                  <a:schemeClr val="accent4"/>
                </a:solidFill>
                <a:latin typeface="Arial Black" charset="0"/>
                <a:ea typeface="Arial Black" charset="0"/>
                <a:cs typeface="Arial Black" charset="0"/>
              </a:rPr>
              <a:t>6</a:t>
            </a:r>
            <a:endParaRPr lang="en-US" sz="6000" dirty="0">
              <a:solidFill>
                <a:schemeClr val="accent4"/>
              </a:solidFill>
              <a:latin typeface="Arial Black" charset="0"/>
              <a:ea typeface="Arial Black" charset="0"/>
              <a:cs typeface="Arial Black" charset="0"/>
            </a:endParaRPr>
          </a:p>
        </p:txBody>
      </p:sp>
      <p:sp>
        <p:nvSpPr>
          <p:cNvPr id="48" name="TextBox 47"/>
          <p:cNvSpPr txBox="1"/>
          <p:nvPr/>
        </p:nvSpPr>
        <p:spPr>
          <a:xfrm>
            <a:off x="5537630" y="4968922"/>
            <a:ext cx="3299521" cy="461665"/>
          </a:xfrm>
          <a:prstGeom prst="rect">
            <a:avLst/>
          </a:prstGeom>
          <a:noFill/>
        </p:spPr>
        <p:txBody>
          <a:bodyPr wrap="square" rtlCol="0">
            <a:spAutoFit/>
          </a:bodyPr>
          <a:lstStyle/>
          <a:p>
            <a:r>
              <a:rPr lang="en-US" sz="2400" dirty="0" smtClean="0">
                <a:solidFill>
                  <a:schemeClr val="accent4"/>
                </a:solidFill>
              </a:rPr>
              <a:t>Global market trends</a:t>
            </a:r>
            <a:endParaRPr lang="en-US" sz="2400" dirty="0">
              <a:solidFill>
                <a:schemeClr val="accent4"/>
              </a:solidFill>
            </a:endParaRPr>
          </a:p>
        </p:txBody>
      </p:sp>
      <p:sp>
        <p:nvSpPr>
          <p:cNvPr id="49" name="Rectangle 48"/>
          <p:cNvSpPr/>
          <p:nvPr/>
        </p:nvSpPr>
        <p:spPr>
          <a:xfrm>
            <a:off x="4545014" y="2882663"/>
            <a:ext cx="45719" cy="140758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50" name="TextBox 49"/>
          <p:cNvSpPr txBox="1"/>
          <p:nvPr/>
        </p:nvSpPr>
        <p:spPr>
          <a:xfrm>
            <a:off x="4720200" y="2930857"/>
            <a:ext cx="705313" cy="1015663"/>
          </a:xfrm>
          <a:prstGeom prst="rect">
            <a:avLst/>
          </a:prstGeom>
          <a:noFill/>
        </p:spPr>
        <p:txBody>
          <a:bodyPr wrap="square" rtlCol="0">
            <a:spAutoFit/>
          </a:bodyPr>
          <a:lstStyle/>
          <a:p>
            <a:r>
              <a:rPr lang="en-US" sz="6000" dirty="0" smtClean="0">
                <a:solidFill>
                  <a:schemeClr val="accent2"/>
                </a:solidFill>
                <a:latin typeface="Arial Black" charset="0"/>
                <a:ea typeface="Arial Black" charset="0"/>
                <a:cs typeface="Arial Black" charset="0"/>
              </a:rPr>
              <a:t>5</a:t>
            </a:r>
            <a:endParaRPr lang="en-US" sz="6000" dirty="0">
              <a:solidFill>
                <a:schemeClr val="accent2"/>
              </a:solidFill>
              <a:latin typeface="Arial Black" charset="0"/>
              <a:ea typeface="Arial Black" charset="0"/>
              <a:cs typeface="Arial Black" charset="0"/>
            </a:endParaRPr>
          </a:p>
        </p:txBody>
      </p:sp>
      <p:sp>
        <p:nvSpPr>
          <p:cNvPr id="51" name="TextBox 50"/>
          <p:cNvSpPr txBox="1"/>
          <p:nvPr/>
        </p:nvSpPr>
        <p:spPr>
          <a:xfrm>
            <a:off x="5537630" y="3207855"/>
            <a:ext cx="3266852" cy="830997"/>
          </a:xfrm>
          <a:prstGeom prst="rect">
            <a:avLst/>
          </a:prstGeom>
          <a:noFill/>
        </p:spPr>
        <p:txBody>
          <a:bodyPr wrap="square" rtlCol="0">
            <a:spAutoFit/>
          </a:bodyPr>
          <a:lstStyle/>
          <a:p>
            <a:r>
              <a:rPr lang="en-US" sz="2400" dirty="0" smtClean="0">
                <a:solidFill>
                  <a:srgbClr val="00A9E0"/>
                </a:solidFill>
              </a:rPr>
              <a:t>Key factors impacting on competitiveness</a:t>
            </a:r>
            <a:endParaRPr lang="en-US" sz="2400" dirty="0">
              <a:solidFill>
                <a:srgbClr val="00A9E0"/>
              </a:solidFill>
            </a:endParaRPr>
          </a:p>
        </p:txBody>
      </p:sp>
      <p:sp>
        <p:nvSpPr>
          <p:cNvPr id="52" name="Rectangle 51"/>
          <p:cNvSpPr/>
          <p:nvPr/>
        </p:nvSpPr>
        <p:spPr>
          <a:xfrm>
            <a:off x="4545014" y="1189330"/>
            <a:ext cx="45719" cy="14075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2"/>
              </a:solidFill>
            </a:endParaRPr>
          </a:p>
        </p:txBody>
      </p:sp>
      <p:sp>
        <p:nvSpPr>
          <p:cNvPr id="53" name="TextBox 52"/>
          <p:cNvSpPr txBox="1"/>
          <p:nvPr/>
        </p:nvSpPr>
        <p:spPr>
          <a:xfrm>
            <a:off x="4720200" y="1237524"/>
            <a:ext cx="705313" cy="1015663"/>
          </a:xfrm>
          <a:prstGeom prst="rect">
            <a:avLst/>
          </a:prstGeom>
          <a:noFill/>
        </p:spPr>
        <p:txBody>
          <a:bodyPr wrap="square" rtlCol="0">
            <a:spAutoFit/>
          </a:bodyPr>
          <a:lstStyle/>
          <a:p>
            <a:r>
              <a:rPr lang="en-US" sz="6000" dirty="0" smtClean="0">
                <a:solidFill>
                  <a:schemeClr val="accent5"/>
                </a:solidFill>
                <a:latin typeface="Arial Black" charset="0"/>
                <a:ea typeface="Arial Black" charset="0"/>
                <a:cs typeface="Arial Black" charset="0"/>
              </a:rPr>
              <a:t>4</a:t>
            </a:r>
            <a:endParaRPr lang="en-US" sz="6000" dirty="0">
              <a:solidFill>
                <a:schemeClr val="accent5"/>
              </a:solidFill>
              <a:latin typeface="Arial Black" charset="0"/>
              <a:ea typeface="Arial Black" charset="0"/>
              <a:cs typeface="Arial Black" charset="0"/>
            </a:endParaRPr>
          </a:p>
        </p:txBody>
      </p:sp>
      <p:sp>
        <p:nvSpPr>
          <p:cNvPr id="54" name="TextBox 53"/>
          <p:cNvSpPr txBox="1"/>
          <p:nvPr/>
        </p:nvSpPr>
        <p:spPr>
          <a:xfrm>
            <a:off x="5504961" y="1514521"/>
            <a:ext cx="3299521" cy="830997"/>
          </a:xfrm>
          <a:prstGeom prst="rect">
            <a:avLst/>
          </a:prstGeom>
          <a:noFill/>
        </p:spPr>
        <p:txBody>
          <a:bodyPr wrap="square" rtlCol="0">
            <a:spAutoFit/>
          </a:bodyPr>
          <a:lstStyle/>
          <a:p>
            <a:r>
              <a:rPr lang="en-US" sz="2400" dirty="0" smtClean="0">
                <a:solidFill>
                  <a:schemeClr val="accent5"/>
                </a:solidFill>
              </a:rPr>
              <a:t>Other likely regulatory changes</a:t>
            </a:r>
            <a:endParaRPr lang="en-US" sz="2400" dirty="0">
              <a:solidFill>
                <a:schemeClr val="accent5"/>
              </a:solidFill>
            </a:endParaRPr>
          </a:p>
        </p:txBody>
      </p:sp>
    </p:spTree>
    <p:extLst>
      <p:ext uri="{BB962C8B-B14F-4D97-AF65-F5344CB8AC3E}">
        <p14:creationId xmlns:p14="http://schemas.microsoft.com/office/powerpoint/2010/main" val="14715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1" grpId="0"/>
      <p:bldP spid="42" grpId="0"/>
      <p:bldP spid="44" grpId="0"/>
      <p:bldP spid="45" grpId="0"/>
      <p:bldP spid="47" grpId="0"/>
      <p:bldP spid="48" grpId="0"/>
      <p:bldP spid="50" grpId="0"/>
      <p:bldP spid="51"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Russian FM competitiveness</a:t>
            </a:r>
            <a:endParaRPr lang="en-GB" dirty="0"/>
          </a:p>
        </p:txBody>
      </p:sp>
      <p:sp>
        <p:nvSpPr>
          <p:cNvPr id="3" name="Title 2"/>
          <p:cNvSpPr>
            <a:spLocks noGrp="1"/>
          </p:cNvSpPr>
          <p:nvPr>
            <p:ph type="title"/>
          </p:nvPr>
        </p:nvSpPr>
        <p:spPr>
          <a:xfrm>
            <a:off x="366713" y="898849"/>
            <a:ext cx="7700962" cy="4730425"/>
          </a:xfrm>
        </p:spPr>
        <p:txBody>
          <a:bodyPr/>
          <a:lstStyle/>
          <a:p>
            <a:pPr>
              <a:tabLst>
                <a:tab pos="3316288" algn="l"/>
              </a:tabLst>
            </a:pPr>
            <a:r>
              <a:rPr lang="en-US" dirty="0" smtClean="0"/>
              <a:t/>
            </a:r>
            <a:br>
              <a:rPr lang="en-US" dirty="0" smtClean="0"/>
            </a:br>
            <a:r>
              <a:rPr lang="en-US" dirty="0" smtClean="0"/>
              <a:t>The Russian FMs must compete on a global scale. </a:t>
            </a:r>
            <a:br>
              <a:rPr lang="en-US" dirty="0" smtClean="0"/>
            </a:br>
            <a:r>
              <a:rPr lang="en-US" dirty="0" smtClean="0"/>
              <a:t/>
            </a:r>
            <a:br>
              <a:rPr lang="en-US" dirty="0" smtClean="0"/>
            </a:br>
            <a:r>
              <a:rPr lang="en-US" dirty="0" smtClean="0"/>
              <a:t>What factors in addition to CBR regulations will impact on Russia’s competitiveness?</a:t>
            </a:r>
            <a:br>
              <a:rPr lang="en-US" dirty="0" smtClean="0"/>
            </a:br>
            <a:r>
              <a:rPr lang="en-US" dirty="0"/>
              <a:t/>
            </a:r>
            <a:br>
              <a:rPr lang="en-US" dirty="0"/>
            </a:br>
            <a:r>
              <a:rPr lang="en-US" dirty="0" smtClean="0"/>
              <a:t>Key systemic issues</a:t>
            </a:r>
            <a:br>
              <a:rPr lang="en-US" dirty="0" smtClean="0"/>
            </a:br>
            <a:endParaRPr lang="en-US" dirty="0"/>
          </a:p>
        </p:txBody>
      </p:sp>
      <p:sp>
        <p:nvSpPr>
          <p:cNvPr id="4" name="Date Placeholder 3"/>
          <p:cNvSpPr>
            <a:spLocks noGrp="1"/>
          </p:cNvSpPr>
          <p:nvPr>
            <p:ph type="dt" sz="half" idx="10"/>
          </p:nvPr>
        </p:nvSpPr>
        <p:spPr/>
        <p:txBody>
          <a:bodyPr/>
          <a:lstStyle/>
          <a:p>
            <a:r>
              <a:rPr lang="en-GB" noProof="0" dirty="0" smtClean="0"/>
              <a:t>1 March 2016</a:t>
            </a:r>
            <a:endParaRPr lang="en-GB" noProof="0" dirty="0"/>
          </a:p>
        </p:txBody>
      </p:sp>
      <p:sp>
        <p:nvSpPr>
          <p:cNvPr id="5" name="Slide Number Placeholder 4"/>
          <p:cNvSpPr>
            <a:spLocks noGrp="1"/>
          </p:cNvSpPr>
          <p:nvPr>
            <p:ph type="sldNum" sz="quarter" idx="11"/>
          </p:nvPr>
        </p:nvSpPr>
        <p:spPr/>
        <p:txBody>
          <a:bodyPr/>
          <a:lstStyle/>
          <a:p>
            <a:fld id="{D34DACC3-9742-4940-92E6-4CAB853A3218}" type="slidenum">
              <a:rPr lang="en-GB" noProof="0" smtClean="0"/>
              <a:pPr/>
              <a:t>20</a:t>
            </a:fld>
            <a:endParaRPr lang="en-GB" noProof="0" dirty="0"/>
          </a:p>
        </p:txBody>
      </p:sp>
    </p:spTree>
    <p:extLst>
      <p:ext uri="{BB962C8B-B14F-4D97-AF65-F5344CB8AC3E}">
        <p14:creationId xmlns:p14="http://schemas.microsoft.com/office/powerpoint/2010/main" val="3478148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6238" y="1009650"/>
            <a:ext cx="8408987" cy="4572000"/>
          </a:xfrm>
        </p:spPr>
        <p:txBody>
          <a:bodyPr/>
          <a:lstStyle/>
          <a:p>
            <a:r>
              <a:rPr lang="en-US" sz="2600" dirty="0" smtClean="0">
                <a:solidFill>
                  <a:schemeClr val="tx1"/>
                </a:solidFill>
              </a:rPr>
              <a:t>Commercial rule of law is a </a:t>
            </a:r>
            <a:r>
              <a:rPr lang="en-US" sz="2600" u="sng" dirty="0" smtClean="0">
                <a:solidFill>
                  <a:schemeClr val="tx1"/>
                </a:solidFill>
              </a:rPr>
              <a:t>key challenge for the Russian FM. It directly impacts on Russia’s global competitiveness</a:t>
            </a:r>
            <a:r>
              <a:rPr lang="en-US" sz="2600" dirty="0" smtClean="0">
                <a:solidFill>
                  <a:schemeClr val="tx1"/>
                </a:solidFill>
              </a:rPr>
              <a:t>. Progress depends not just on the CBR as regulator, but on other stakeholders: </a:t>
            </a:r>
          </a:p>
          <a:p>
            <a:pPr lvl="1"/>
            <a:r>
              <a:rPr lang="en-US" sz="2200" dirty="0" smtClean="0"/>
              <a:t>Respect by the executive branch of judicial decisions (e.g., Moscow’s ‘Night of the long bulldozers,’ Feb. 2016)</a:t>
            </a:r>
            <a:endParaRPr lang="en-US" sz="2200" dirty="0"/>
          </a:p>
          <a:p>
            <a:pPr lvl="1"/>
            <a:r>
              <a:rPr lang="en-US" sz="2200" dirty="0" smtClean="0"/>
              <a:t>Predictable interpretation of the laws by the courts (e.g., Tavricheski Bank case; VimpelCom case) </a:t>
            </a:r>
          </a:p>
          <a:p>
            <a:pPr lvl="1"/>
            <a:r>
              <a:rPr lang="en-US" sz="2200" dirty="0" smtClean="0"/>
              <a:t>Independence of the judiciary – eliminating ‘</a:t>
            </a:r>
            <a:r>
              <a:rPr lang="en-US" sz="2200" i="1" dirty="0" smtClean="0"/>
              <a:t>telefonnoe pravo’ </a:t>
            </a:r>
            <a:r>
              <a:rPr lang="en-US" sz="2200" dirty="0" smtClean="0"/>
              <a:t>(e.g., Red October case)</a:t>
            </a:r>
          </a:p>
          <a:p>
            <a:pPr lvl="1"/>
            <a:r>
              <a:rPr lang="en-US" sz="2200" dirty="0" smtClean="0"/>
              <a:t>Curbing predatory behavior of market / government stakeholders (e.g., Domodedovo Airport case)</a:t>
            </a:r>
            <a:endParaRPr lang="en-US" sz="2200" dirty="0"/>
          </a:p>
          <a:p>
            <a:pPr lvl="1"/>
            <a:r>
              <a:rPr lang="en-US" sz="2200" dirty="0" smtClean="0"/>
              <a:t>Improving the bankruptcy system (e.g., introducing pre-packs) </a:t>
            </a:r>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21</a:t>
            </a:fld>
            <a:endParaRPr lang="en-GB" noProof="0" dirty="0"/>
          </a:p>
        </p:txBody>
      </p:sp>
      <p:sp>
        <p:nvSpPr>
          <p:cNvPr id="5" name="Title 4"/>
          <p:cNvSpPr>
            <a:spLocks noGrp="1"/>
          </p:cNvSpPr>
          <p:nvPr>
            <p:ph type="title"/>
          </p:nvPr>
        </p:nvSpPr>
        <p:spPr/>
        <p:txBody>
          <a:bodyPr/>
          <a:lstStyle/>
          <a:p>
            <a:r>
              <a:rPr lang="en-US" dirty="0" smtClean="0"/>
              <a:t>Commercial rule of law</a:t>
            </a:r>
            <a:endParaRPr lang="en-US" dirty="0"/>
          </a:p>
        </p:txBody>
      </p:sp>
    </p:spTree>
    <p:extLst>
      <p:ext uri="{BB962C8B-B14F-4D97-AF65-F5344CB8AC3E}">
        <p14:creationId xmlns:p14="http://schemas.microsoft.com/office/powerpoint/2010/main" val="34773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15481" y="162209"/>
            <a:ext cx="6876000" cy="553998"/>
          </a:xfrm>
        </p:spPr>
        <p:txBody>
          <a:bodyPr/>
          <a:lstStyle/>
          <a:p>
            <a:r>
              <a:rPr lang="en-GB" dirty="0" smtClean="0"/>
              <a:t>Global banking trends</a:t>
            </a:r>
            <a:endParaRPr lang="en-GB" dirty="0"/>
          </a:p>
        </p:txBody>
      </p:sp>
      <p:sp>
        <p:nvSpPr>
          <p:cNvPr id="6" name="Title 5"/>
          <p:cNvSpPr>
            <a:spLocks noGrp="1"/>
          </p:cNvSpPr>
          <p:nvPr>
            <p:ph type="title"/>
          </p:nvPr>
        </p:nvSpPr>
        <p:spPr>
          <a:xfrm>
            <a:off x="366713" y="898850"/>
            <a:ext cx="6875462" cy="4041012"/>
          </a:xfrm>
        </p:spPr>
        <p:txBody>
          <a:bodyPr/>
          <a:lstStyle/>
          <a:p>
            <a:r>
              <a:rPr lang="en-GB" dirty="0" smtClean="0"/>
              <a:t/>
            </a:r>
            <a:br>
              <a:rPr lang="en-GB" dirty="0" smtClean="0"/>
            </a:br>
            <a:r>
              <a:rPr lang="en-US" dirty="0" smtClean="0"/>
              <a:t>Our global banking world is changing rapidly. </a:t>
            </a:r>
            <a:r>
              <a:rPr lang="en-GB" dirty="0"/>
              <a:t/>
            </a:r>
            <a:br>
              <a:rPr lang="en-GB" dirty="0"/>
            </a:br>
            <a:r>
              <a:rPr lang="en-GB" dirty="0" smtClean="0"/>
              <a:t/>
            </a:r>
            <a:br>
              <a:rPr lang="en-GB" dirty="0" smtClean="0"/>
            </a:br>
            <a:r>
              <a:rPr lang="en-GB" dirty="0" smtClean="0"/>
              <a:t>How are international banks responding?</a:t>
            </a:r>
            <a:br>
              <a:rPr lang="en-GB" dirty="0" smtClean="0"/>
            </a:br>
            <a:r>
              <a:rPr lang="en-GB" dirty="0"/>
              <a:t/>
            </a:r>
            <a:br>
              <a:rPr lang="en-GB" dirty="0"/>
            </a:br>
            <a:r>
              <a:rPr lang="en-GB" dirty="0" smtClean="0"/>
              <a:t>How will Russian banks stay  competitive, on this shifting terrain?</a:t>
            </a:r>
            <a:endParaRPr lang="en-GB" dirty="0"/>
          </a:p>
        </p:txBody>
      </p:sp>
      <p:sp>
        <p:nvSpPr>
          <p:cNvPr id="4" name="Date Placeholder 3"/>
          <p:cNvSpPr>
            <a:spLocks noGrp="1"/>
          </p:cNvSpPr>
          <p:nvPr>
            <p:ph type="dt" sz="half" idx="10"/>
          </p:nvPr>
        </p:nvSpPr>
        <p:spPr/>
        <p:txBody>
          <a:bodyPr/>
          <a:lstStyle/>
          <a:p>
            <a:r>
              <a:rPr lang="en-GB" dirty="0" smtClean="0"/>
              <a:t>1 March 2016</a:t>
            </a:r>
            <a:endParaRPr lang="en-GB" dirty="0"/>
          </a:p>
        </p:txBody>
      </p:sp>
      <p:sp>
        <p:nvSpPr>
          <p:cNvPr id="2" name="Slide Number Placeholder 1"/>
          <p:cNvSpPr>
            <a:spLocks noGrp="1"/>
          </p:cNvSpPr>
          <p:nvPr>
            <p:ph type="sldNum" sz="quarter" idx="11"/>
          </p:nvPr>
        </p:nvSpPr>
        <p:spPr/>
        <p:txBody>
          <a:bodyPr/>
          <a:lstStyle/>
          <a:p>
            <a:fld id="{D34DACC3-9742-4940-92E6-4CAB853A3218}" type="slidenum">
              <a:rPr lang="en-GB" smtClean="0"/>
              <a:pPr/>
              <a:t>22</a:t>
            </a:fld>
            <a:endParaRPr lang="en-GB" dirty="0"/>
          </a:p>
        </p:txBody>
      </p:sp>
    </p:spTree>
    <p:extLst>
      <p:ext uri="{BB962C8B-B14F-4D97-AF65-F5344CB8AC3E}">
        <p14:creationId xmlns:p14="http://schemas.microsoft.com/office/powerpoint/2010/main" val="20687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23</a:t>
            </a:fld>
            <a:endParaRPr lang="en-US" sz="1100" dirty="0"/>
          </a:p>
        </p:txBody>
      </p:sp>
      <p:sp>
        <p:nvSpPr>
          <p:cNvPr id="2" name="Title 1"/>
          <p:cNvSpPr>
            <a:spLocks noGrp="1"/>
          </p:cNvSpPr>
          <p:nvPr>
            <p:ph type="title"/>
          </p:nvPr>
        </p:nvSpPr>
        <p:spPr/>
        <p:txBody>
          <a:bodyPr/>
          <a:lstStyle/>
          <a:p>
            <a:r>
              <a:rPr lang="en-US" dirty="0" smtClean="0"/>
              <a:t>Global trends</a:t>
            </a:r>
            <a:endParaRPr lang="en-US" dirty="0"/>
          </a:p>
        </p:txBody>
      </p:sp>
      <p:grpSp>
        <p:nvGrpSpPr>
          <p:cNvPr id="7" name="Group 6"/>
          <p:cNvGrpSpPr/>
          <p:nvPr/>
        </p:nvGrpSpPr>
        <p:grpSpPr>
          <a:xfrm>
            <a:off x="381000" y="1381581"/>
            <a:ext cx="6096000" cy="586080"/>
            <a:chOff x="2712720" y="187890"/>
            <a:chExt cx="6096000" cy="439560"/>
          </a:xfrm>
        </p:grpSpPr>
        <p:sp>
          <p:nvSpPr>
            <p:cNvPr id="8" name="Rectangle 7"/>
            <p:cNvSpPr/>
            <p:nvPr/>
          </p:nvSpPr>
          <p:spPr>
            <a:xfrm>
              <a:off x="2712720" y="350250"/>
              <a:ext cx="6096000"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3017520" y="187890"/>
              <a:ext cx="4267200" cy="324720"/>
              <a:chOff x="304800" y="65859"/>
              <a:chExt cx="4267200" cy="324720"/>
            </a:xfrm>
          </p:grpSpPr>
          <p:sp>
            <p:nvSpPr>
              <p:cNvPr id="10" name="Rounded Rectangle 9"/>
              <p:cNvSpPr/>
              <p:nvPr/>
            </p:nvSpPr>
            <p:spPr>
              <a:xfrm>
                <a:off x="304800" y="65859"/>
                <a:ext cx="4267200" cy="324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5"/>
              <p:cNvSpPr/>
              <p:nvPr/>
            </p:nvSpPr>
            <p:spPr>
              <a:xfrm>
                <a:off x="320652" y="81711"/>
                <a:ext cx="423549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488950">
                  <a:lnSpc>
                    <a:spcPct val="90000"/>
                  </a:lnSpc>
                  <a:spcBef>
                    <a:spcPct val="0"/>
                  </a:spcBef>
                  <a:spcAft>
                    <a:spcPct val="35000"/>
                  </a:spcAft>
                </a:pPr>
                <a:r>
                  <a:rPr lang="en-GB" sz="1100" kern="1200" dirty="0" smtClean="0"/>
                  <a:t>1. Regulatory changes and complexity  </a:t>
                </a:r>
                <a:endParaRPr lang="en-GB" sz="1100" kern="1200" dirty="0"/>
              </a:p>
            </p:txBody>
          </p:sp>
        </p:grpSp>
      </p:grpSp>
      <p:grpSp>
        <p:nvGrpSpPr>
          <p:cNvPr id="50" name="Group 49"/>
          <p:cNvGrpSpPr/>
          <p:nvPr/>
        </p:nvGrpSpPr>
        <p:grpSpPr>
          <a:xfrm>
            <a:off x="381000" y="2279461"/>
            <a:ext cx="6096000" cy="586080"/>
            <a:chOff x="2712720" y="187890"/>
            <a:chExt cx="6096000" cy="439560"/>
          </a:xfrm>
        </p:grpSpPr>
        <p:sp>
          <p:nvSpPr>
            <p:cNvPr id="51" name="Rectangle 50"/>
            <p:cNvSpPr/>
            <p:nvPr/>
          </p:nvSpPr>
          <p:spPr>
            <a:xfrm>
              <a:off x="2712720" y="350250"/>
              <a:ext cx="6096000" cy="277200"/>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2" name="Group 51"/>
            <p:cNvGrpSpPr/>
            <p:nvPr/>
          </p:nvGrpSpPr>
          <p:grpSpPr>
            <a:xfrm>
              <a:off x="3017520" y="187890"/>
              <a:ext cx="4267200" cy="324720"/>
              <a:chOff x="304800" y="65859"/>
              <a:chExt cx="4267200" cy="324720"/>
            </a:xfrm>
          </p:grpSpPr>
          <p:sp>
            <p:nvSpPr>
              <p:cNvPr id="53" name="Rounded Rectangle 52"/>
              <p:cNvSpPr/>
              <p:nvPr/>
            </p:nvSpPr>
            <p:spPr>
              <a:xfrm>
                <a:off x="304800" y="65859"/>
                <a:ext cx="4267200" cy="324720"/>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5"/>
              <p:cNvSpPr/>
              <p:nvPr/>
            </p:nvSpPr>
            <p:spPr>
              <a:xfrm>
                <a:off x="320652" y="81711"/>
                <a:ext cx="423549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488950">
                  <a:lnSpc>
                    <a:spcPct val="90000"/>
                  </a:lnSpc>
                  <a:spcBef>
                    <a:spcPct val="0"/>
                  </a:spcBef>
                  <a:spcAft>
                    <a:spcPct val="35000"/>
                  </a:spcAft>
                </a:pPr>
                <a:r>
                  <a:rPr lang="en-GB" sz="1100" dirty="0" smtClean="0"/>
                  <a:t>2. Digitalization </a:t>
                </a:r>
                <a:r>
                  <a:rPr lang="en-GB" sz="1100" dirty="0"/>
                  <a:t>and technological advances </a:t>
                </a:r>
                <a:endParaRPr lang="en-GB" sz="1100" kern="1200" dirty="0"/>
              </a:p>
            </p:txBody>
          </p:sp>
        </p:grpSp>
      </p:grpSp>
      <p:grpSp>
        <p:nvGrpSpPr>
          <p:cNvPr id="55" name="Group 54"/>
          <p:cNvGrpSpPr/>
          <p:nvPr/>
        </p:nvGrpSpPr>
        <p:grpSpPr>
          <a:xfrm>
            <a:off x="381000" y="3223943"/>
            <a:ext cx="6096000" cy="586080"/>
            <a:chOff x="2712720" y="187890"/>
            <a:chExt cx="6096000" cy="439560"/>
          </a:xfrm>
        </p:grpSpPr>
        <p:sp>
          <p:nvSpPr>
            <p:cNvPr id="56" name="Rectangle 55"/>
            <p:cNvSpPr/>
            <p:nvPr/>
          </p:nvSpPr>
          <p:spPr>
            <a:xfrm>
              <a:off x="2712720" y="350250"/>
              <a:ext cx="6096000" cy="277200"/>
            </a:xfrm>
            <a:prstGeom prst="rect">
              <a:avLst/>
            </a:pr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7" name="Group 56"/>
            <p:cNvGrpSpPr/>
            <p:nvPr/>
          </p:nvGrpSpPr>
          <p:grpSpPr>
            <a:xfrm>
              <a:off x="3017520" y="187890"/>
              <a:ext cx="4267200" cy="324720"/>
              <a:chOff x="304800" y="65859"/>
              <a:chExt cx="4267200" cy="324720"/>
            </a:xfrm>
          </p:grpSpPr>
          <p:sp>
            <p:nvSpPr>
              <p:cNvPr id="58" name="Rounded Rectangle 57"/>
              <p:cNvSpPr/>
              <p:nvPr/>
            </p:nvSpPr>
            <p:spPr>
              <a:xfrm>
                <a:off x="304800" y="65859"/>
                <a:ext cx="4267200" cy="324720"/>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ounded Rectangle 5"/>
              <p:cNvSpPr/>
              <p:nvPr/>
            </p:nvSpPr>
            <p:spPr>
              <a:xfrm>
                <a:off x="336504" y="97563"/>
                <a:ext cx="423549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488950">
                  <a:lnSpc>
                    <a:spcPct val="90000"/>
                  </a:lnSpc>
                  <a:spcBef>
                    <a:spcPct val="0"/>
                  </a:spcBef>
                  <a:spcAft>
                    <a:spcPct val="35000"/>
                  </a:spcAft>
                </a:pPr>
                <a:r>
                  <a:rPr lang="en-GB" sz="1100" dirty="0" smtClean="0"/>
                  <a:t>3. Changes </a:t>
                </a:r>
                <a:r>
                  <a:rPr lang="en-GB" sz="1100" dirty="0"/>
                  <a:t>in investment and capital sources and returns  </a:t>
                </a:r>
                <a:endParaRPr lang="en-GB" sz="1100" kern="1200" dirty="0"/>
              </a:p>
            </p:txBody>
          </p:sp>
        </p:grpSp>
      </p:grpSp>
      <p:grpSp>
        <p:nvGrpSpPr>
          <p:cNvPr id="60" name="Group 59"/>
          <p:cNvGrpSpPr/>
          <p:nvPr/>
        </p:nvGrpSpPr>
        <p:grpSpPr>
          <a:xfrm>
            <a:off x="381000" y="4163443"/>
            <a:ext cx="6096000" cy="586080"/>
            <a:chOff x="2712720" y="187890"/>
            <a:chExt cx="6096000" cy="439560"/>
          </a:xfrm>
        </p:grpSpPr>
        <p:sp>
          <p:nvSpPr>
            <p:cNvPr id="61" name="Rectangle 60"/>
            <p:cNvSpPr/>
            <p:nvPr/>
          </p:nvSpPr>
          <p:spPr>
            <a:xfrm>
              <a:off x="2712720" y="350250"/>
              <a:ext cx="6096000" cy="277200"/>
            </a:xfrm>
            <a:prstGeom prst="rect">
              <a:avLst/>
            </a:pr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2" name="Group 61"/>
            <p:cNvGrpSpPr/>
            <p:nvPr/>
          </p:nvGrpSpPr>
          <p:grpSpPr>
            <a:xfrm>
              <a:off x="3017520" y="187890"/>
              <a:ext cx="4267200" cy="324720"/>
              <a:chOff x="304800" y="65859"/>
              <a:chExt cx="4267200" cy="324720"/>
            </a:xfrm>
          </p:grpSpPr>
          <p:sp>
            <p:nvSpPr>
              <p:cNvPr id="63" name="Rounded Rectangle 62"/>
              <p:cNvSpPr/>
              <p:nvPr/>
            </p:nvSpPr>
            <p:spPr>
              <a:xfrm>
                <a:off x="304800" y="65859"/>
                <a:ext cx="4267200" cy="324720"/>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ounded Rectangle 5"/>
              <p:cNvSpPr/>
              <p:nvPr/>
            </p:nvSpPr>
            <p:spPr>
              <a:xfrm>
                <a:off x="320652" y="81711"/>
                <a:ext cx="423549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488950">
                  <a:lnSpc>
                    <a:spcPct val="90000"/>
                  </a:lnSpc>
                  <a:spcBef>
                    <a:spcPct val="0"/>
                  </a:spcBef>
                  <a:spcAft>
                    <a:spcPct val="35000"/>
                  </a:spcAft>
                </a:pPr>
                <a:r>
                  <a:rPr lang="en-GB" sz="1100" dirty="0" smtClean="0"/>
                  <a:t>4. Demographic </a:t>
                </a:r>
                <a:r>
                  <a:rPr lang="en-GB" sz="1100" dirty="0"/>
                  <a:t>and </a:t>
                </a:r>
                <a:r>
                  <a:rPr lang="en-GB" sz="1100" dirty="0" smtClean="0"/>
                  <a:t>behavioural </a:t>
                </a:r>
                <a:r>
                  <a:rPr lang="en-GB" sz="1100" dirty="0"/>
                  <a:t>changes </a:t>
                </a:r>
                <a:endParaRPr lang="en-GB" sz="1100" kern="1200" dirty="0"/>
              </a:p>
            </p:txBody>
          </p:sp>
        </p:grpSp>
      </p:grpSp>
      <p:grpSp>
        <p:nvGrpSpPr>
          <p:cNvPr id="70" name="Group 69"/>
          <p:cNvGrpSpPr/>
          <p:nvPr/>
        </p:nvGrpSpPr>
        <p:grpSpPr>
          <a:xfrm>
            <a:off x="381000" y="5102525"/>
            <a:ext cx="6096000" cy="586080"/>
            <a:chOff x="2712720" y="187890"/>
            <a:chExt cx="6096000" cy="439560"/>
          </a:xfrm>
        </p:grpSpPr>
        <p:sp>
          <p:nvSpPr>
            <p:cNvPr id="71" name="Rectangle 70"/>
            <p:cNvSpPr/>
            <p:nvPr/>
          </p:nvSpPr>
          <p:spPr>
            <a:xfrm>
              <a:off x="2712720" y="350250"/>
              <a:ext cx="6096000" cy="277200"/>
            </a:xfrm>
            <a:prstGeom prst="rect">
              <a:avLst/>
            </a:prstGeom>
            <a:ln>
              <a:solidFill>
                <a:schemeClr val="accent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2" name="Group 71"/>
            <p:cNvGrpSpPr/>
            <p:nvPr/>
          </p:nvGrpSpPr>
          <p:grpSpPr>
            <a:xfrm>
              <a:off x="3017520" y="187890"/>
              <a:ext cx="4267200" cy="324720"/>
              <a:chOff x="304800" y="65859"/>
              <a:chExt cx="4267200" cy="324720"/>
            </a:xfrm>
          </p:grpSpPr>
          <p:sp>
            <p:nvSpPr>
              <p:cNvPr id="73" name="Rounded Rectangle 72"/>
              <p:cNvSpPr/>
              <p:nvPr/>
            </p:nvSpPr>
            <p:spPr>
              <a:xfrm>
                <a:off x="304800" y="65859"/>
                <a:ext cx="4267200" cy="324720"/>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ounded Rectangle 5"/>
              <p:cNvSpPr/>
              <p:nvPr/>
            </p:nvSpPr>
            <p:spPr>
              <a:xfrm>
                <a:off x="320652" y="81711"/>
                <a:ext cx="423549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defTabSz="488950">
                  <a:lnSpc>
                    <a:spcPct val="90000"/>
                  </a:lnSpc>
                  <a:spcBef>
                    <a:spcPct val="0"/>
                  </a:spcBef>
                  <a:spcAft>
                    <a:spcPct val="35000"/>
                  </a:spcAft>
                </a:pPr>
                <a:r>
                  <a:rPr lang="en-GB" sz="1100" dirty="0"/>
                  <a:t>5</a:t>
                </a:r>
                <a:r>
                  <a:rPr lang="en-GB" sz="1100" dirty="0" smtClean="0"/>
                  <a:t>. Business </a:t>
                </a:r>
                <a:r>
                  <a:rPr lang="en-GB" sz="1100" dirty="0"/>
                  <a:t>operating model pressures </a:t>
                </a:r>
                <a:endParaRPr lang="en-GB" sz="1100" kern="1200" dirty="0"/>
              </a:p>
            </p:txBody>
          </p:sp>
        </p:grpSp>
      </p:grpSp>
    </p:spTree>
    <p:extLst>
      <p:ext uri="{BB962C8B-B14F-4D97-AF65-F5344CB8AC3E}">
        <p14:creationId xmlns:p14="http://schemas.microsoft.com/office/powerpoint/2010/main" val="29053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0-#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0-#ppt_w/2"/>
                                          </p:val>
                                        </p:tav>
                                        <p:tav tm="100000">
                                          <p:val>
                                            <p:strVal val="#ppt_x"/>
                                          </p:val>
                                        </p:tav>
                                      </p:tavLst>
                                    </p:anim>
                                    <p:anim calcmode="lin" valueType="num">
                                      <p:cBhvr additive="base">
                                        <p:cTn id="32"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24</a:t>
            </a:fld>
            <a:endParaRPr lang="en-US" dirty="0"/>
          </a:p>
        </p:txBody>
      </p:sp>
      <p:sp>
        <p:nvSpPr>
          <p:cNvPr id="2" name="Title 1"/>
          <p:cNvSpPr>
            <a:spLocks noGrp="1"/>
          </p:cNvSpPr>
          <p:nvPr>
            <p:ph type="title"/>
          </p:nvPr>
        </p:nvSpPr>
        <p:spPr/>
        <p:txBody>
          <a:bodyPr/>
          <a:lstStyle/>
          <a:p>
            <a:r>
              <a:rPr lang="en-US" dirty="0" smtClean="0"/>
              <a:t>Timeline. Global regulatory framework</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1" y="832412"/>
            <a:ext cx="8181975" cy="563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63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6238" y="1352550"/>
            <a:ext cx="8408987" cy="4572000"/>
          </a:xfrm>
        </p:spPr>
        <p:txBody>
          <a:bodyPr/>
          <a:lstStyle/>
          <a:p>
            <a:r>
              <a:rPr lang="en-GB" sz="2400" dirty="0"/>
              <a:t>Regulatory pressures have prompted banks to </a:t>
            </a:r>
            <a:r>
              <a:rPr lang="en-GB" sz="2400" i="1" dirty="0"/>
              <a:t>divest themselves of 'risky' assets </a:t>
            </a:r>
            <a:r>
              <a:rPr lang="en-GB" sz="2400" dirty="0"/>
              <a:t>which has shaped </a:t>
            </a:r>
            <a:r>
              <a:rPr lang="en-GB" sz="2400" dirty="0" smtClean="0"/>
              <a:t>banks’ </a:t>
            </a:r>
            <a:r>
              <a:rPr lang="en-GB" sz="2400" dirty="0"/>
              <a:t>attitude towards risk. Banks have withdrawn from lending to </a:t>
            </a:r>
            <a:r>
              <a:rPr lang="en-GB" sz="2400" dirty="0" smtClean="0"/>
              <a:t>some constituents</a:t>
            </a:r>
            <a:r>
              <a:rPr lang="en-GB" sz="2400" dirty="0"/>
              <a:t>, such as SMEs.</a:t>
            </a:r>
          </a:p>
          <a:p>
            <a:r>
              <a:rPr lang="en-GB" sz="2400" dirty="0"/>
              <a:t>Amidst this regulatory pressure, non-banking </a:t>
            </a:r>
            <a:r>
              <a:rPr lang="en-GB" sz="2400" dirty="0" smtClean="0"/>
              <a:t>FIs, </a:t>
            </a:r>
            <a:r>
              <a:rPr lang="en-GB" sz="2400" dirty="0"/>
              <a:t>especially </a:t>
            </a:r>
            <a:r>
              <a:rPr lang="en-GB" sz="2400" i="1" dirty="0"/>
              <a:t>FinTech firms that are not subject to the same financial pressures</a:t>
            </a:r>
            <a:r>
              <a:rPr lang="en-GB" sz="2400" dirty="0"/>
              <a:t>, are offering competing services to bank clients, establishing specific funds.</a:t>
            </a:r>
          </a:p>
          <a:p>
            <a:r>
              <a:rPr lang="en-GB" sz="2400" dirty="0"/>
              <a:t>Regulation </a:t>
            </a:r>
            <a:r>
              <a:rPr lang="en-GB" sz="2400" dirty="0" smtClean="0"/>
              <a:t>reforms </a:t>
            </a:r>
            <a:r>
              <a:rPr lang="en-GB" sz="2400" dirty="0"/>
              <a:t>are likely to continue to play out over the next </a:t>
            </a:r>
            <a:r>
              <a:rPr lang="en-GB" sz="2400" dirty="0" smtClean="0"/>
              <a:t>decade; </a:t>
            </a:r>
            <a:r>
              <a:rPr lang="en-GB" sz="2400" dirty="0"/>
              <a:t>the focus of regulation will shift more from prudential to </a:t>
            </a:r>
            <a:r>
              <a:rPr lang="en-GB" sz="2400" i="1" dirty="0"/>
              <a:t>conduct regulation</a:t>
            </a:r>
          </a:p>
          <a:p>
            <a:endParaRPr lang="en-GB" dirty="0"/>
          </a:p>
        </p:txBody>
      </p:sp>
      <p:sp>
        <p:nvSpPr>
          <p:cNvPr id="3" name="Slide Number Placeholder 2"/>
          <p:cNvSpPr>
            <a:spLocks noGrp="1"/>
          </p:cNvSpPr>
          <p:nvPr>
            <p:ph type="sldNum" sz="quarter" idx="16"/>
          </p:nvPr>
        </p:nvSpPr>
        <p:spPr/>
        <p:txBody>
          <a:bodyPr/>
          <a:lstStyle/>
          <a:p>
            <a:fld id="{D34DACC3-9742-4940-92E6-4CAB853A3218}" type="slidenum">
              <a:rPr lang="en-GB" smtClean="0"/>
              <a:pPr/>
              <a:t>25</a:t>
            </a:fld>
            <a:endParaRPr lang="en-GB" dirty="0"/>
          </a:p>
        </p:txBody>
      </p:sp>
      <p:sp>
        <p:nvSpPr>
          <p:cNvPr id="4" name="Title 3"/>
          <p:cNvSpPr>
            <a:spLocks noGrp="1"/>
          </p:cNvSpPr>
          <p:nvPr>
            <p:ph type="title"/>
          </p:nvPr>
        </p:nvSpPr>
        <p:spPr/>
        <p:txBody>
          <a:bodyPr/>
          <a:lstStyle/>
          <a:p>
            <a:r>
              <a:rPr lang="en-GB" dirty="0" smtClean="0"/>
              <a:t>Regulatory changes and complexity </a:t>
            </a:r>
            <a:endParaRPr lang="en-GB" dirty="0"/>
          </a:p>
        </p:txBody>
      </p:sp>
    </p:spTree>
    <p:extLst>
      <p:ext uri="{BB962C8B-B14F-4D97-AF65-F5344CB8AC3E}">
        <p14:creationId xmlns:p14="http://schemas.microsoft.com/office/powerpoint/2010/main" val="12716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26</a:t>
            </a:fld>
            <a:endParaRPr lang="en-US" dirty="0"/>
          </a:p>
        </p:txBody>
      </p:sp>
      <p:sp>
        <p:nvSpPr>
          <p:cNvPr id="2" name="Title 1"/>
          <p:cNvSpPr>
            <a:spLocks noGrp="1"/>
          </p:cNvSpPr>
          <p:nvPr>
            <p:ph type="title"/>
          </p:nvPr>
        </p:nvSpPr>
        <p:spPr/>
        <p:txBody>
          <a:bodyPr/>
          <a:lstStyle/>
          <a:p>
            <a:r>
              <a:rPr lang="en-US" dirty="0" smtClean="0"/>
              <a:t>Digitalization </a:t>
            </a:r>
            <a:r>
              <a:rPr lang="en-US" dirty="0"/>
              <a:t>and </a:t>
            </a:r>
            <a:r>
              <a:rPr lang="en-US" dirty="0" smtClean="0"/>
              <a:t>technological advancement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157" y="3044297"/>
            <a:ext cx="2050812" cy="27344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 y="3044298"/>
            <a:ext cx="2143125" cy="2857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259" y="813615"/>
            <a:ext cx="2508794" cy="2230683"/>
          </a:xfrm>
          <a:prstGeom prst="rect">
            <a:avLst/>
          </a:prstGeom>
        </p:spPr>
      </p:pic>
      <p:sp>
        <p:nvSpPr>
          <p:cNvPr id="14" name="Down Arrow 13"/>
          <p:cNvSpPr/>
          <p:nvPr/>
        </p:nvSpPr>
        <p:spPr>
          <a:xfrm>
            <a:off x="517206" y="914401"/>
            <a:ext cx="2233614" cy="1535348"/>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bg1"/>
                </a:solidFill>
              </a:rPr>
              <a:t>Market Entrants</a:t>
            </a: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3685" y="3292999"/>
            <a:ext cx="2708342" cy="19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3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GB" sz="2600" dirty="0"/>
              <a:t>New market entrants with lower start up costs who have access to a wider audience</a:t>
            </a:r>
          </a:p>
          <a:p>
            <a:pPr lvl="0"/>
            <a:r>
              <a:rPr lang="en-GB" sz="2600" dirty="0"/>
              <a:t>They are able to provide lower cost services</a:t>
            </a:r>
          </a:p>
          <a:p>
            <a:pPr lvl="0"/>
            <a:r>
              <a:rPr lang="en-GB" sz="2600" dirty="0" smtClean="0"/>
              <a:t>Cybercrime, however, </a:t>
            </a:r>
            <a:r>
              <a:rPr lang="en-GB" sz="2600" dirty="0"/>
              <a:t>is a </a:t>
            </a:r>
            <a:r>
              <a:rPr lang="en-GB" sz="2600" dirty="0" smtClean="0"/>
              <a:t>major threat</a:t>
            </a:r>
            <a:endParaRPr lang="en-GB" sz="2600" dirty="0"/>
          </a:p>
          <a:p>
            <a:pPr lvl="0"/>
            <a:r>
              <a:rPr lang="en-GB" sz="2600" dirty="0"/>
              <a:t>Financial Institutions are partnering with Fintech – </a:t>
            </a:r>
            <a:r>
              <a:rPr lang="en-GB" sz="2600" dirty="0" smtClean="0"/>
              <a:t>e.g., RBS </a:t>
            </a:r>
            <a:r>
              <a:rPr lang="en-GB" sz="2600" dirty="0"/>
              <a:t>and Funding Circle</a:t>
            </a:r>
          </a:p>
          <a:p>
            <a:endParaRPr lang="en-GB" dirty="0"/>
          </a:p>
        </p:txBody>
      </p:sp>
      <p:sp>
        <p:nvSpPr>
          <p:cNvPr id="3" name="Slide Number Placeholder 2"/>
          <p:cNvSpPr>
            <a:spLocks noGrp="1"/>
          </p:cNvSpPr>
          <p:nvPr>
            <p:ph type="sldNum" sz="quarter" idx="16"/>
          </p:nvPr>
        </p:nvSpPr>
        <p:spPr/>
        <p:txBody>
          <a:bodyPr/>
          <a:lstStyle/>
          <a:p>
            <a:fld id="{D34DACC3-9742-4940-92E6-4CAB853A3218}" type="slidenum">
              <a:rPr lang="en-GB" smtClean="0"/>
              <a:pPr/>
              <a:t>27</a:t>
            </a:fld>
            <a:endParaRPr lang="en-GB" dirty="0"/>
          </a:p>
        </p:txBody>
      </p:sp>
      <p:sp>
        <p:nvSpPr>
          <p:cNvPr id="4" name="Title 3"/>
          <p:cNvSpPr>
            <a:spLocks noGrp="1"/>
          </p:cNvSpPr>
          <p:nvPr>
            <p:ph type="title"/>
          </p:nvPr>
        </p:nvSpPr>
        <p:spPr/>
        <p:txBody>
          <a:bodyPr/>
          <a:lstStyle/>
          <a:p>
            <a:r>
              <a:rPr lang="en-US" dirty="0" smtClean="0"/>
              <a:t>Digitalization and technological advancement</a:t>
            </a:r>
            <a:endParaRPr lang="en-GB" dirty="0"/>
          </a:p>
        </p:txBody>
      </p:sp>
    </p:spTree>
    <p:extLst>
      <p:ext uri="{BB962C8B-B14F-4D97-AF65-F5344CB8AC3E}">
        <p14:creationId xmlns:p14="http://schemas.microsoft.com/office/powerpoint/2010/main" val="1790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28</a:t>
            </a:fld>
            <a:endParaRPr lang="en-US" dirty="0"/>
          </a:p>
        </p:txBody>
      </p:sp>
      <p:sp>
        <p:nvSpPr>
          <p:cNvPr id="2" name="Title 1"/>
          <p:cNvSpPr>
            <a:spLocks noGrp="1"/>
          </p:cNvSpPr>
          <p:nvPr>
            <p:ph type="title"/>
          </p:nvPr>
        </p:nvSpPr>
        <p:spPr/>
        <p:txBody>
          <a:bodyPr/>
          <a:lstStyle/>
          <a:p>
            <a:r>
              <a:rPr lang="en-GB" dirty="0" smtClean="0"/>
              <a:t>Changes </a:t>
            </a:r>
            <a:r>
              <a:rPr lang="en-GB" dirty="0"/>
              <a:t>in </a:t>
            </a:r>
            <a:r>
              <a:rPr lang="en-GB" dirty="0" smtClean="0"/>
              <a:t>investment</a:t>
            </a:r>
            <a:r>
              <a:rPr lang="en-GB" dirty="0"/>
              <a:t>, </a:t>
            </a:r>
            <a:r>
              <a:rPr lang="en-GB" dirty="0" smtClean="0"/>
              <a:t>capital sources </a:t>
            </a:r>
            <a:r>
              <a:rPr lang="en-GB" dirty="0"/>
              <a:t>and </a:t>
            </a:r>
            <a:r>
              <a:rPr lang="en-GB" dirty="0" smtClean="0"/>
              <a:t>returns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67" y="1558159"/>
            <a:ext cx="1835055" cy="13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446" y="1605905"/>
            <a:ext cx="1835150" cy="136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804513" y="1605905"/>
            <a:ext cx="1832817" cy="1357641"/>
            <a:chOff x="1369591" y="3057432"/>
            <a:chExt cx="1832817" cy="1018231"/>
          </a:xfrm>
        </p:grpSpPr>
        <p:sp>
          <p:nvSpPr>
            <p:cNvPr id="9" name="Rounded Rectangle 8"/>
            <p:cNvSpPr/>
            <p:nvPr/>
          </p:nvSpPr>
          <p:spPr>
            <a:xfrm>
              <a:off x="1369591" y="3057432"/>
              <a:ext cx="1832817" cy="1018231"/>
            </a:xfrm>
            <a:prstGeom prst="roundRect">
              <a:avLst>
                <a:gd name="adj" fmla="val 10000"/>
              </a:avLst>
            </a:prstGeom>
            <a:solidFill>
              <a:srgbClr val="B31166">
                <a:hueOff val="0"/>
                <a:satOff val="0"/>
                <a:lumOff val="0"/>
                <a:alphaOff val="0"/>
              </a:srgbClr>
            </a:solidFill>
            <a:ln w="19050" cap="rnd" cmpd="sng" algn="ctr">
              <a:solidFill>
                <a:sysClr val="window" lastClr="FFFFFF">
                  <a:hueOff val="0"/>
                  <a:satOff val="0"/>
                  <a:lumOff val="0"/>
                  <a:alphaOff val="0"/>
                </a:sysClr>
              </a:solidFill>
              <a:prstDash val="solid"/>
            </a:ln>
            <a:effectLst/>
          </p:spPr>
        </p:sp>
        <p:sp>
          <p:nvSpPr>
            <p:cNvPr id="10" name="Rounded Rectangle 4"/>
            <p:cNvSpPr/>
            <p:nvPr/>
          </p:nvSpPr>
          <p:spPr>
            <a:xfrm>
              <a:off x="1399414" y="3087255"/>
              <a:ext cx="1773171" cy="958585"/>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ysClr val="window" lastClr="FFFFFF"/>
                  </a:solidFill>
                  <a:effectLst/>
                  <a:uLnTx/>
                  <a:uFillTx/>
                  <a:latin typeface="Century Gothic" panose="020B0502020202020204"/>
                </a:rPr>
                <a:t>Low Profits</a:t>
              </a:r>
            </a:p>
          </p:txBody>
        </p:sp>
      </p:grpSp>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141" y="1605905"/>
            <a:ext cx="1835150" cy="136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2096342" y="2284724"/>
            <a:ext cx="39052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322017" y="2275828"/>
            <a:ext cx="39052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82617" y="2275828"/>
            <a:ext cx="39052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Down Arrow 14"/>
          <p:cNvSpPr/>
          <p:nvPr/>
        </p:nvSpPr>
        <p:spPr>
          <a:xfrm>
            <a:off x="3484768" y="3210560"/>
            <a:ext cx="2065020" cy="1960880"/>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bg2"/>
              </a:solidFill>
            </a:endParaRPr>
          </a:p>
        </p:txBody>
      </p:sp>
      <p:sp>
        <p:nvSpPr>
          <p:cNvPr id="16" name="TextBox 15"/>
          <p:cNvSpPr txBox="1"/>
          <p:nvPr/>
        </p:nvSpPr>
        <p:spPr>
          <a:xfrm>
            <a:off x="2372248" y="5374637"/>
            <a:ext cx="4290060" cy="369332"/>
          </a:xfrm>
          <a:prstGeom prst="rect">
            <a:avLst/>
          </a:prstGeom>
          <a:noFill/>
        </p:spPr>
        <p:txBody>
          <a:bodyPr wrap="square" rtlCol="0">
            <a:spAutoFit/>
          </a:bodyPr>
          <a:lstStyle/>
          <a:p>
            <a:r>
              <a:rPr lang="en-GB" dirty="0" smtClean="0"/>
              <a:t>         Non-bank financial institutions</a:t>
            </a:r>
            <a:endParaRPr lang="en-GB" dirty="0"/>
          </a:p>
        </p:txBody>
      </p:sp>
    </p:spTree>
    <p:extLst>
      <p:ext uri="{BB962C8B-B14F-4D97-AF65-F5344CB8AC3E}">
        <p14:creationId xmlns:p14="http://schemas.microsoft.com/office/powerpoint/2010/main" val="7118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GB" sz="2400" dirty="0"/>
              <a:t>Regulatory capital requirements are capping returns for existing </a:t>
            </a:r>
            <a:r>
              <a:rPr lang="en-GB" sz="2400" dirty="0" smtClean="0"/>
              <a:t>FIs</a:t>
            </a:r>
          </a:p>
          <a:p>
            <a:pPr marL="0" lvl="0" indent="0">
              <a:buNone/>
            </a:pPr>
            <a:endParaRPr lang="en-GB" sz="2400" dirty="0"/>
          </a:p>
          <a:p>
            <a:pPr lvl="0"/>
            <a:r>
              <a:rPr lang="en-GB" sz="2400" dirty="0"/>
              <a:t>Some non-bank </a:t>
            </a:r>
            <a:r>
              <a:rPr lang="en-GB" sz="2400" dirty="0" smtClean="0"/>
              <a:t>FIs are </a:t>
            </a:r>
            <a:r>
              <a:rPr lang="en-GB" sz="2400" dirty="0"/>
              <a:t>more </a:t>
            </a:r>
            <a:r>
              <a:rPr lang="en-GB" sz="2400" dirty="0" smtClean="0"/>
              <a:t>profitable</a:t>
            </a:r>
          </a:p>
          <a:p>
            <a:pPr marL="0" lvl="0" indent="0">
              <a:buNone/>
            </a:pPr>
            <a:endParaRPr lang="en-GB" sz="2400" dirty="0"/>
          </a:p>
          <a:p>
            <a:pPr lvl="0"/>
            <a:r>
              <a:rPr lang="en-GB" sz="2400" dirty="0"/>
              <a:t>Entrants with lighter regulatory burdens are moving into areas such as lending and insurance </a:t>
            </a:r>
            <a:endParaRPr lang="en-GB" sz="2400" dirty="0" smtClean="0"/>
          </a:p>
          <a:p>
            <a:pPr marL="0" lvl="0" indent="0">
              <a:buNone/>
            </a:pPr>
            <a:endParaRPr lang="en-GB" sz="2400" dirty="0"/>
          </a:p>
          <a:p>
            <a:pPr lvl="0"/>
            <a:r>
              <a:rPr lang="en-GB" sz="2400" dirty="0"/>
              <a:t>Result in squeeze on </a:t>
            </a:r>
            <a:r>
              <a:rPr lang="en-GB" sz="2400" dirty="0" smtClean="0"/>
              <a:t>outside service-provider costs</a:t>
            </a:r>
            <a:endParaRPr lang="en-GB" sz="2400" dirty="0"/>
          </a:p>
          <a:p>
            <a:endParaRPr lang="en-GB" dirty="0"/>
          </a:p>
        </p:txBody>
      </p:sp>
      <p:sp>
        <p:nvSpPr>
          <p:cNvPr id="3" name="Slide Number Placeholder 2"/>
          <p:cNvSpPr>
            <a:spLocks noGrp="1"/>
          </p:cNvSpPr>
          <p:nvPr>
            <p:ph type="sldNum" sz="quarter" idx="16"/>
          </p:nvPr>
        </p:nvSpPr>
        <p:spPr/>
        <p:txBody>
          <a:bodyPr/>
          <a:lstStyle/>
          <a:p>
            <a:fld id="{D34DACC3-9742-4940-92E6-4CAB853A3218}" type="slidenum">
              <a:rPr lang="en-GB" smtClean="0"/>
              <a:pPr/>
              <a:t>29</a:t>
            </a:fld>
            <a:endParaRPr lang="en-GB" dirty="0"/>
          </a:p>
        </p:txBody>
      </p:sp>
      <p:sp>
        <p:nvSpPr>
          <p:cNvPr id="4" name="Title 3"/>
          <p:cNvSpPr>
            <a:spLocks noGrp="1"/>
          </p:cNvSpPr>
          <p:nvPr>
            <p:ph type="title"/>
          </p:nvPr>
        </p:nvSpPr>
        <p:spPr/>
        <p:txBody>
          <a:bodyPr/>
          <a:lstStyle/>
          <a:p>
            <a:r>
              <a:rPr lang="en-GB" dirty="0"/>
              <a:t>Changes in investment, capital sources and returns</a:t>
            </a:r>
          </a:p>
        </p:txBody>
      </p:sp>
    </p:spTree>
    <p:extLst>
      <p:ext uri="{BB962C8B-B14F-4D97-AF65-F5344CB8AC3E}">
        <p14:creationId xmlns:p14="http://schemas.microsoft.com/office/powerpoint/2010/main" val="207609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15481" y="162209"/>
            <a:ext cx="6876000" cy="553998"/>
          </a:xfrm>
        </p:spPr>
        <p:txBody>
          <a:bodyPr/>
          <a:lstStyle/>
          <a:p>
            <a:r>
              <a:rPr lang="en-GB" dirty="0" smtClean="0"/>
              <a:t>Regulatory outlook generally</a:t>
            </a:r>
            <a:endParaRPr lang="en-GB" dirty="0"/>
          </a:p>
        </p:txBody>
      </p:sp>
      <p:sp>
        <p:nvSpPr>
          <p:cNvPr id="6" name="Title 5"/>
          <p:cNvSpPr>
            <a:spLocks noGrp="1"/>
          </p:cNvSpPr>
          <p:nvPr>
            <p:ph type="title"/>
          </p:nvPr>
        </p:nvSpPr>
        <p:spPr>
          <a:xfrm>
            <a:off x="366713" y="898850"/>
            <a:ext cx="6875462" cy="4041012"/>
          </a:xfrm>
        </p:spPr>
        <p:txBody>
          <a:bodyPr/>
          <a:lstStyle/>
          <a:p>
            <a:r>
              <a:rPr lang="en-GB" dirty="0" smtClean="0"/>
              <a:t/>
            </a:r>
            <a:br>
              <a:rPr lang="en-GB" dirty="0" smtClean="0"/>
            </a:br>
            <a:r>
              <a:rPr lang="en-GB" sz="3400" dirty="0" smtClean="0"/>
              <a:t>The CBR’s main goals and policies in the short- and mid-term are </a:t>
            </a:r>
            <a:r>
              <a:rPr lang="en-US" sz="3400" dirty="0" smtClean="0"/>
              <a:t>outlined in its </a:t>
            </a:r>
            <a:r>
              <a:rPr lang="en-US" sz="3400" dirty="0" smtClean="0"/>
              <a:t>recent:</a:t>
            </a:r>
            <a:r>
              <a:rPr lang="en-US" sz="3400" dirty="0" smtClean="0"/>
              <a:t/>
            </a:r>
            <a:br>
              <a:rPr lang="en-US" sz="3400" dirty="0" smtClean="0"/>
            </a:br>
            <a:r>
              <a:rPr lang="en-US" sz="3400" dirty="0"/>
              <a:t/>
            </a:r>
            <a:br>
              <a:rPr lang="en-US" sz="3400" dirty="0"/>
            </a:br>
            <a:r>
              <a:rPr lang="en-US" sz="3400" dirty="0" smtClean="0"/>
              <a:t>Draft ‘</a:t>
            </a:r>
            <a:r>
              <a:rPr lang="en-US" sz="3400" i="1" dirty="0" smtClean="0"/>
              <a:t>Guidelines </a:t>
            </a:r>
            <a:r>
              <a:rPr lang="en-US" sz="3400" i="1" dirty="0"/>
              <a:t>for the Development of the Russian Financial </a:t>
            </a:r>
            <a:r>
              <a:rPr lang="en-US" sz="3400" i="1" dirty="0" smtClean="0"/>
              <a:t>Market in 2016-2018</a:t>
            </a:r>
            <a:r>
              <a:rPr lang="en-US" sz="3400" dirty="0" smtClean="0"/>
              <a:t>’ published </a:t>
            </a:r>
            <a:r>
              <a:rPr lang="en-US" sz="3400" dirty="0" smtClean="0"/>
              <a:t>19.02.16</a:t>
            </a:r>
            <a:br>
              <a:rPr lang="en-US" sz="3400" dirty="0" smtClean="0"/>
            </a:br>
            <a:r>
              <a:rPr lang="en-US" sz="3400" dirty="0"/>
              <a:t/>
            </a:r>
            <a:br>
              <a:rPr lang="en-US" sz="3400" dirty="0"/>
            </a:br>
            <a:r>
              <a:rPr lang="en-US" sz="3400" dirty="0" smtClean="0"/>
              <a:t>(the ‘Draft Guidelines’).</a:t>
            </a:r>
            <a:endParaRPr lang="en-GB" sz="3400" dirty="0"/>
          </a:p>
        </p:txBody>
      </p:sp>
      <p:sp>
        <p:nvSpPr>
          <p:cNvPr id="4" name="Date Placeholder 3"/>
          <p:cNvSpPr>
            <a:spLocks noGrp="1"/>
          </p:cNvSpPr>
          <p:nvPr>
            <p:ph type="dt" sz="half" idx="10"/>
          </p:nvPr>
        </p:nvSpPr>
        <p:spPr/>
        <p:txBody>
          <a:bodyPr/>
          <a:lstStyle/>
          <a:p>
            <a:r>
              <a:rPr lang="en-GB" dirty="0" smtClean="0"/>
              <a:t>1 March 2016</a:t>
            </a:r>
            <a:endParaRPr lang="en-GB" dirty="0"/>
          </a:p>
        </p:txBody>
      </p:sp>
      <p:sp>
        <p:nvSpPr>
          <p:cNvPr id="2" name="Slide Number Placeholder 1"/>
          <p:cNvSpPr>
            <a:spLocks noGrp="1"/>
          </p:cNvSpPr>
          <p:nvPr>
            <p:ph type="sldNum" sz="quarter" idx="11"/>
          </p:nvPr>
        </p:nvSpPr>
        <p:spPr/>
        <p:txBody>
          <a:bodyPr/>
          <a:lstStyle/>
          <a:p>
            <a:fld id="{D34DACC3-9742-4940-92E6-4CAB853A3218}" type="slidenum">
              <a:rPr lang="en-GB" smtClean="0"/>
              <a:pPr/>
              <a:t>3</a:t>
            </a:fld>
            <a:endParaRPr lang="en-GB" dirty="0"/>
          </a:p>
        </p:txBody>
      </p:sp>
    </p:spTree>
    <p:extLst>
      <p:ext uri="{BB962C8B-B14F-4D97-AF65-F5344CB8AC3E}">
        <p14:creationId xmlns:p14="http://schemas.microsoft.com/office/powerpoint/2010/main" val="2656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30</a:t>
            </a:fld>
            <a:endParaRPr lang="en-US" dirty="0"/>
          </a:p>
        </p:txBody>
      </p:sp>
      <p:sp>
        <p:nvSpPr>
          <p:cNvPr id="2" name="Title 1"/>
          <p:cNvSpPr>
            <a:spLocks noGrp="1"/>
          </p:cNvSpPr>
          <p:nvPr>
            <p:ph type="title"/>
          </p:nvPr>
        </p:nvSpPr>
        <p:spPr/>
        <p:txBody>
          <a:bodyPr/>
          <a:lstStyle/>
          <a:p>
            <a:r>
              <a:rPr lang="en-GB" dirty="0" smtClean="0"/>
              <a:t>Demographic </a:t>
            </a:r>
            <a:r>
              <a:rPr lang="en-GB" dirty="0"/>
              <a:t>and behavioural changes </a:t>
            </a:r>
            <a:endParaRPr lang="en-US" dirty="0"/>
          </a:p>
        </p:txBody>
      </p:sp>
      <p:pic>
        <p:nvPicPr>
          <p:cNvPr id="2051" name="Picture 3" descr="C:\Users\jwilkins\AppData\Local\Microsoft\Windows\Temporary Internet Files\Content.Outlook\KKPHL39O\Phon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495" y="447027"/>
            <a:ext cx="4937770" cy="65836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0460" y="1904994"/>
            <a:ext cx="1767840" cy="646331"/>
          </a:xfrm>
          <a:prstGeom prst="rect">
            <a:avLst/>
          </a:prstGeom>
          <a:noFill/>
        </p:spPr>
        <p:txBody>
          <a:bodyPr wrap="square" rtlCol="0">
            <a:spAutoFit/>
          </a:bodyPr>
          <a:lstStyle/>
          <a:p>
            <a:r>
              <a:rPr lang="en-GB" sz="1200" dirty="0"/>
              <a:t>Connect </a:t>
            </a:r>
            <a:r>
              <a:rPr lang="en-GB" sz="1200" dirty="0" smtClean="0"/>
              <a:t>and communicate </a:t>
            </a:r>
            <a:r>
              <a:rPr lang="en-GB" sz="1200" dirty="0"/>
              <a:t>through social media platforms</a:t>
            </a:r>
          </a:p>
        </p:txBody>
      </p:sp>
      <p:sp>
        <p:nvSpPr>
          <p:cNvPr id="9" name="TextBox 8"/>
          <p:cNvSpPr txBox="1"/>
          <p:nvPr/>
        </p:nvSpPr>
        <p:spPr>
          <a:xfrm>
            <a:off x="3680460" y="2915710"/>
            <a:ext cx="1767840" cy="461665"/>
          </a:xfrm>
          <a:prstGeom prst="rect">
            <a:avLst/>
          </a:prstGeom>
          <a:noFill/>
        </p:spPr>
        <p:txBody>
          <a:bodyPr wrap="square" rtlCol="0">
            <a:spAutoFit/>
          </a:bodyPr>
          <a:lstStyle/>
          <a:p>
            <a:r>
              <a:rPr lang="en-GB" sz="1200" dirty="0"/>
              <a:t>Information available at fingertips</a:t>
            </a:r>
          </a:p>
        </p:txBody>
      </p:sp>
      <p:sp>
        <p:nvSpPr>
          <p:cNvPr id="11" name="TextBox 10"/>
          <p:cNvSpPr txBox="1"/>
          <p:nvPr/>
        </p:nvSpPr>
        <p:spPr>
          <a:xfrm>
            <a:off x="3680460" y="3703313"/>
            <a:ext cx="1767840" cy="1200329"/>
          </a:xfrm>
          <a:prstGeom prst="rect">
            <a:avLst/>
          </a:prstGeom>
          <a:noFill/>
        </p:spPr>
        <p:txBody>
          <a:bodyPr wrap="square" rtlCol="0">
            <a:spAutoFit/>
          </a:bodyPr>
          <a:lstStyle/>
          <a:p>
            <a:r>
              <a:rPr lang="en-GB" sz="1200" dirty="0"/>
              <a:t>Customer expecting more value for </a:t>
            </a:r>
            <a:r>
              <a:rPr lang="en-GB" sz="1200" dirty="0" smtClean="0"/>
              <a:t>money</a:t>
            </a:r>
          </a:p>
          <a:p>
            <a:r>
              <a:rPr lang="en-GB" sz="1200" dirty="0"/>
              <a:t/>
            </a:r>
            <a:br>
              <a:rPr lang="en-GB" sz="1200" dirty="0"/>
            </a:br>
            <a:r>
              <a:rPr lang="en-GB" sz="1200" dirty="0" smtClean="0"/>
              <a:t>Advancement in mobile application</a:t>
            </a:r>
            <a:endParaRPr lang="en-GB" sz="1200" dirty="0"/>
          </a:p>
          <a:p>
            <a:endParaRPr lang="en-GB" sz="1200" dirty="0"/>
          </a:p>
        </p:txBody>
      </p:sp>
    </p:spTree>
    <p:extLst>
      <p:ext uri="{BB962C8B-B14F-4D97-AF65-F5344CB8AC3E}">
        <p14:creationId xmlns:p14="http://schemas.microsoft.com/office/powerpoint/2010/main" val="59217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34DACC3-9742-4940-92E6-4CAB853A3218}" type="slidenum">
              <a:rPr lang="en-US" smtClean="0"/>
              <a:pPr/>
              <a:t>31</a:t>
            </a:fld>
            <a:endParaRPr lang="en-US" dirty="0"/>
          </a:p>
        </p:txBody>
      </p:sp>
      <p:sp>
        <p:nvSpPr>
          <p:cNvPr id="2" name="Title 1"/>
          <p:cNvSpPr>
            <a:spLocks noGrp="1"/>
          </p:cNvSpPr>
          <p:nvPr>
            <p:ph type="title"/>
          </p:nvPr>
        </p:nvSpPr>
        <p:spPr/>
        <p:txBody>
          <a:bodyPr/>
          <a:lstStyle/>
          <a:p>
            <a:r>
              <a:rPr lang="en-GB" dirty="0" smtClean="0"/>
              <a:t>Three reasons why a focus on mobile/messaging is relevant for today’s financial service industry</a:t>
            </a:r>
            <a:endParaRPr lang="en-US" dirty="0"/>
          </a:p>
        </p:txBody>
      </p:sp>
      <p:graphicFrame>
        <p:nvGraphicFramePr>
          <p:cNvPr id="5" name="Diagram 4"/>
          <p:cNvGraphicFramePr/>
          <p:nvPr>
            <p:extLst>
              <p:ext uri="{D42A27DB-BD31-4B8C-83A1-F6EECF244321}">
                <p14:modId xmlns:p14="http://schemas.microsoft.com/office/powerpoint/2010/main" val="3734581830"/>
              </p:ext>
            </p:extLst>
          </p:nvPr>
        </p:nvGraphicFramePr>
        <p:xfrm>
          <a:off x="300039" y="1803399"/>
          <a:ext cx="8677275" cy="1185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1408973623"/>
              </p:ext>
            </p:extLst>
          </p:nvPr>
        </p:nvGraphicFramePr>
        <p:xfrm>
          <a:off x="300039" y="3441699"/>
          <a:ext cx="8677275" cy="1185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ext uri="{D42A27DB-BD31-4B8C-83A1-F6EECF244321}">
                <p14:modId xmlns:p14="http://schemas.microsoft.com/office/powerpoint/2010/main" val="3330518540"/>
              </p:ext>
            </p:extLst>
          </p:nvPr>
        </p:nvGraphicFramePr>
        <p:xfrm>
          <a:off x="300039" y="5079999"/>
          <a:ext cx="8677275" cy="1185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descr="C:\Users\ecorbett\AppData\Local\Microsoft\Windows\Temporary Internet Files\Content.Outlook\BO7WFVHM\Phone-0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430" y="1879599"/>
            <a:ext cx="773435" cy="10312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ecorbett\AppData\Local\Microsoft\Windows\Temporary Internet Files\Content.Outlook\BO7WFVHM\Phone-0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430" y="5161279"/>
            <a:ext cx="773435" cy="10312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ecorbett\AppData\Local\Microsoft\Windows\Temporary Internet Files\Content.Outlook\BO7WFVHM\Phone-0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430" y="3525519"/>
            <a:ext cx="773435" cy="103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62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fld id="{D34DACC3-9742-4940-92E6-4CAB853A3218}" type="slidenum">
              <a:rPr lang="en-GB" noProof="0" smtClean="0"/>
              <a:pPr/>
              <a:t>32</a:t>
            </a:fld>
            <a:endParaRPr lang="en-GB" noProof="0" dirty="0"/>
          </a:p>
        </p:txBody>
      </p:sp>
      <p:sp>
        <p:nvSpPr>
          <p:cNvPr id="5" name="Title 4"/>
          <p:cNvSpPr>
            <a:spLocks noGrp="1"/>
          </p:cNvSpPr>
          <p:nvPr>
            <p:ph type="title"/>
          </p:nvPr>
        </p:nvSpPr>
        <p:spPr/>
        <p:txBody>
          <a:bodyPr/>
          <a:lstStyle/>
          <a:p>
            <a:r>
              <a:rPr lang="en-GB" dirty="0" smtClean="0"/>
              <a:t>Business </a:t>
            </a:r>
            <a:r>
              <a:rPr lang="en-GB" dirty="0"/>
              <a:t>Operating Model Pressures</a:t>
            </a:r>
          </a:p>
        </p:txBody>
      </p:sp>
      <p:sp>
        <p:nvSpPr>
          <p:cNvPr id="8" name="Content Placeholder 16"/>
          <p:cNvSpPr>
            <a:spLocks noGrp="1"/>
          </p:cNvSpPr>
          <p:nvPr>
            <p:ph sz="quarter" idx="13"/>
          </p:nvPr>
        </p:nvSpPr>
        <p:spPr>
          <a:xfrm>
            <a:off x="366714" y="1604435"/>
            <a:ext cx="4271962" cy="4567765"/>
          </a:xfrm>
        </p:spPr>
        <p:txBody>
          <a:bodyPr/>
          <a:lstStyle/>
          <a:p>
            <a:pPr marL="0" indent="0">
              <a:buNone/>
            </a:pPr>
            <a:r>
              <a:rPr lang="en-GB" sz="1600" dirty="0" smtClean="0">
                <a:solidFill>
                  <a:schemeClr val="tx2"/>
                </a:solidFill>
              </a:rPr>
              <a:t>Six themes of innovation</a:t>
            </a:r>
          </a:p>
          <a:p>
            <a:pPr marL="342900" indent="-342900">
              <a:buFont typeface="+mj-lt"/>
              <a:buAutoNum type="arabicPeriod"/>
            </a:pPr>
            <a:r>
              <a:rPr lang="en-GB" sz="1400" dirty="0" smtClean="0">
                <a:solidFill>
                  <a:schemeClr val="tx1"/>
                </a:solidFill>
              </a:rPr>
              <a:t>Streamlined infrastructures</a:t>
            </a:r>
          </a:p>
          <a:p>
            <a:pPr marL="342900" indent="-342900">
              <a:buFont typeface="+mj-lt"/>
              <a:buAutoNum type="arabicPeriod"/>
            </a:pPr>
            <a:r>
              <a:rPr lang="en-GB" sz="1400" dirty="0" smtClean="0">
                <a:solidFill>
                  <a:schemeClr val="tx1"/>
                </a:solidFill>
              </a:rPr>
              <a:t>Automation of high-value activities</a:t>
            </a:r>
          </a:p>
          <a:p>
            <a:pPr marL="342900" indent="-342900">
              <a:buFont typeface="+mj-lt"/>
              <a:buAutoNum type="arabicPeriod"/>
            </a:pPr>
            <a:r>
              <a:rPr lang="en-GB" sz="1400" dirty="0" smtClean="0">
                <a:solidFill>
                  <a:schemeClr val="tx1"/>
                </a:solidFill>
              </a:rPr>
              <a:t>Reduced intermediation</a:t>
            </a:r>
          </a:p>
          <a:p>
            <a:pPr marL="342900" indent="-342900">
              <a:buFont typeface="+mj-lt"/>
              <a:buAutoNum type="arabicPeriod"/>
            </a:pPr>
            <a:r>
              <a:rPr lang="en-GB" sz="1400" dirty="0" smtClean="0">
                <a:solidFill>
                  <a:schemeClr val="tx1"/>
                </a:solidFill>
              </a:rPr>
              <a:t>The strategic role of data</a:t>
            </a:r>
          </a:p>
          <a:p>
            <a:pPr marL="342900" indent="-342900">
              <a:buFont typeface="+mj-lt"/>
              <a:buAutoNum type="arabicPeriod"/>
            </a:pPr>
            <a:r>
              <a:rPr lang="en-GB" sz="1400" dirty="0" smtClean="0">
                <a:solidFill>
                  <a:schemeClr val="tx1"/>
                </a:solidFill>
              </a:rPr>
              <a:t>Niche specialised products</a:t>
            </a:r>
          </a:p>
          <a:p>
            <a:pPr marL="342900" indent="-342900">
              <a:buFont typeface="+mj-lt"/>
              <a:buAutoNum type="arabicPeriod"/>
            </a:pPr>
            <a:r>
              <a:rPr lang="en-GB" sz="1400" dirty="0" smtClean="0">
                <a:solidFill>
                  <a:schemeClr val="tx1"/>
                </a:solidFill>
              </a:rPr>
              <a:t>Customer empowerment</a:t>
            </a:r>
            <a:endParaRPr lang="en-GB" sz="1400" dirty="0">
              <a:solidFill>
                <a:schemeClr val="tx1"/>
              </a:solidFill>
            </a:endParaRPr>
          </a:p>
        </p:txBody>
      </p:sp>
      <p:sp>
        <p:nvSpPr>
          <p:cNvPr id="3" name="TextBox 2"/>
          <p:cNvSpPr txBox="1"/>
          <p:nvPr/>
        </p:nvSpPr>
        <p:spPr>
          <a:xfrm>
            <a:off x="251460" y="985520"/>
            <a:ext cx="7734300" cy="338554"/>
          </a:xfrm>
          <a:prstGeom prst="rect">
            <a:avLst/>
          </a:prstGeom>
          <a:noFill/>
        </p:spPr>
        <p:txBody>
          <a:bodyPr wrap="square" rtlCol="0">
            <a:spAutoFit/>
          </a:bodyPr>
          <a:lstStyle/>
          <a:p>
            <a:r>
              <a:rPr lang="en-GB" sz="1600" dirty="0" smtClean="0">
                <a:solidFill>
                  <a:schemeClr val="accent2"/>
                </a:solidFill>
              </a:rPr>
              <a:t>Technology is remodelling businesses by eliminating industry boundaries….</a:t>
            </a:r>
            <a:endParaRPr lang="en-GB" sz="1600" dirty="0">
              <a:solidFill>
                <a:schemeClr val="accent2"/>
              </a:solidFill>
            </a:endParaRPr>
          </a:p>
        </p:txBody>
      </p:sp>
      <p:pic>
        <p:nvPicPr>
          <p:cNvPr id="1026" name="Picture 2" descr="http://cointelegraph.com/storage/uploads/view/5bdb6b79a8b2dedb547b0ee4e648de0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78" y="1609008"/>
            <a:ext cx="5660363" cy="353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4DACC3-9742-4940-92E6-4CAB853A3218}" type="slidenum">
              <a:rPr lang="en-GB" smtClean="0"/>
              <a:pPr/>
              <a:t>33</a:t>
            </a:fld>
            <a:endParaRPr lang="en-GB" dirty="0"/>
          </a:p>
        </p:txBody>
      </p:sp>
      <p:sp>
        <p:nvSpPr>
          <p:cNvPr id="39" name="Text Placeholder 38"/>
          <p:cNvSpPr>
            <a:spLocks noGrp="1"/>
          </p:cNvSpPr>
          <p:nvPr>
            <p:ph type="body" sz="quarter" idx="14"/>
          </p:nvPr>
        </p:nvSpPr>
        <p:spPr>
          <a:xfrm>
            <a:off x="1984874" y="1621006"/>
            <a:ext cx="4111126" cy="1679242"/>
          </a:xfrm>
        </p:spPr>
        <p:txBody>
          <a:bodyPr/>
          <a:lstStyle/>
          <a:p>
            <a:r>
              <a:rPr lang="en-GB" sz="1400" dirty="0" smtClean="0"/>
              <a:t>Tim Stubbs</a:t>
            </a:r>
          </a:p>
          <a:p>
            <a:pPr lvl="1"/>
            <a:r>
              <a:rPr lang="en-GB" sz="1400" dirty="0" smtClean="0"/>
              <a:t>Partner, </a:t>
            </a:r>
          </a:p>
          <a:p>
            <a:pPr lvl="1"/>
            <a:r>
              <a:rPr lang="en-US" sz="1400" dirty="0" smtClean="0"/>
              <a:t>Head </a:t>
            </a:r>
            <a:r>
              <a:rPr lang="en-US" sz="1400" dirty="0"/>
              <a:t>of </a:t>
            </a:r>
            <a:r>
              <a:rPr lang="en-US" sz="1400" dirty="0" smtClean="0"/>
              <a:t>Russian </a:t>
            </a:r>
            <a:r>
              <a:rPr lang="en-US" sz="1400" dirty="0"/>
              <a:t>Banking &amp; Finance Practice Group </a:t>
            </a:r>
            <a:endParaRPr lang="en-US" sz="1400" dirty="0" smtClean="0"/>
          </a:p>
          <a:p>
            <a:pPr lvl="1"/>
            <a:r>
              <a:rPr lang="en-US" sz="1400" dirty="0" smtClean="0"/>
              <a:t>D +</a:t>
            </a:r>
            <a:r>
              <a:rPr lang="en-US" sz="1400" dirty="0"/>
              <a:t>7 495 644 0500</a:t>
            </a:r>
            <a:r>
              <a:rPr lang="en-GB" sz="1400" dirty="0" smtClean="0"/>
              <a:t/>
            </a:r>
            <a:br>
              <a:rPr lang="en-GB" sz="1400" dirty="0" smtClean="0"/>
            </a:br>
            <a:r>
              <a:rPr lang="en-GB" sz="1400" dirty="0" smtClean="0"/>
              <a:t>E </a:t>
            </a:r>
            <a:r>
              <a:rPr lang="en-GB" sz="1400" dirty="0" smtClean="0">
                <a:hlinkClick r:id="rId3"/>
              </a:rPr>
              <a:t>timothy.stubbs@dentons.com</a:t>
            </a:r>
            <a:r>
              <a:rPr lang="en-GB" sz="1400" dirty="0" smtClean="0"/>
              <a:t> </a:t>
            </a:r>
            <a:endParaRPr lang="en-GB" sz="1400" dirty="0"/>
          </a:p>
        </p:txBody>
      </p:sp>
      <p:sp>
        <p:nvSpPr>
          <p:cNvPr id="12" name="Text Placeholder 11"/>
          <p:cNvSpPr>
            <a:spLocks noGrp="1"/>
          </p:cNvSpPr>
          <p:nvPr>
            <p:ph type="body" sz="quarter" idx="21"/>
          </p:nvPr>
        </p:nvSpPr>
        <p:spPr>
          <a:xfrm>
            <a:off x="342328" y="3444660"/>
            <a:ext cx="8146667" cy="2872828"/>
          </a:xfrm>
        </p:spPr>
        <p:txBody>
          <a:bodyPr/>
          <a:lstStyle/>
          <a:p>
            <a:r>
              <a:rPr lang="en-US" sz="1400" dirty="0"/>
              <a:t>Tim </a:t>
            </a:r>
            <a:r>
              <a:rPr lang="en-US" sz="1400" dirty="0" smtClean="0"/>
              <a:t>is a partner in the Dentons </a:t>
            </a:r>
            <a:r>
              <a:rPr lang="en-US" sz="1400" dirty="0"/>
              <a:t>Moscow and London offices</a:t>
            </a:r>
            <a:r>
              <a:rPr lang="en-US" sz="1400" dirty="0" smtClean="0"/>
              <a:t>. He is Head of the Dentons Russia Banking &amp; Finance Group. </a:t>
            </a:r>
          </a:p>
          <a:p>
            <a:r>
              <a:rPr lang="en-US" sz="1400" dirty="0" smtClean="0"/>
              <a:t>Tim has </a:t>
            </a:r>
            <a:r>
              <a:rPr lang="en-US" sz="1400" dirty="0"/>
              <a:t>worked on Russia-related transactions for </a:t>
            </a:r>
            <a:r>
              <a:rPr lang="en-US" sz="1400" dirty="0" smtClean="0"/>
              <a:t>almost 25 years </a:t>
            </a:r>
            <a:r>
              <a:rPr lang="en-US" sz="1400" dirty="0"/>
              <a:t>and has developed a reputation as a leading expert among his peers and clients.  </a:t>
            </a:r>
            <a:r>
              <a:rPr lang="en-US" sz="1400" dirty="0" smtClean="0"/>
              <a:t>Tim </a:t>
            </a:r>
            <a:r>
              <a:rPr lang="en-GB" sz="1400" dirty="0" smtClean="0"/>
              <a:t>specialises</a:t>
            </a:r>
            <a:r>
              <a:rPr lang="en-US" sz="1400" dirty="0" smtClean="0"/>
              <a:t> </a:t>
            </a:r>
            <a:r>
              <a:rPr lang="en-US" sz="1400" dirty="0"/>
              <a:t>in cross-border </a:t>
            </a:r>
            <a:r>
              <a:rPr lang="en-US" sz="1400" dirty="0" smtClean="0"/>
              <a:t>transactions and financings </a:t>
            </a:r>
            <a:r>
              <a:rPr lang="en-US" sz="1400" dirty="0"/>
              <a:t>of all types, including bilateral and syndicated lending, real estate finance, project finance and public-private partnership (PPP). Tim has a thorough understanding of the peculiarities of working with Russian and international financial institutions. This includes </a:t>
            </a:r>
            <a:r>
              <a:rPr lang="en-US" sz="1400" dirty="0" smtClean="0"/>
              <a:t>two </a:t>
            </a:r>
            <a:r>
              <a:rPr lang="en-US" sz="1400" dirty="0"/>
              <a:t>years of experience </a:t>
            </a:r>
            <a:r>
              <a:rPr lang="en-US" sz="1400" dirty="0" smtClean="0"/>
              <a:t>at the </a:t>
            </a:r>
            <a:r>
              <a:rPr lang="en-US" sz="1400" dirty="0"/>
              <a:t>Office of General Counsel of EBRD in </a:t>
            </a:r>
            <a:r>
              <a:rPr lang="en-US" sz="1400" dirty="0" smtClean="0"/>
              <a:t>London on working </a:t>
            </a:r>
            <a:r>
              <a:rPr lang="en-US" sz="1400" dirty="0"/>
              <a:t>sabbatical (2001-2002</a:t>
            </a:r>
            <a:r>
              <a:rPr lang="en-US" sz="1400" dirty="0" smtClean="0"/>
              <a:t>).</a:t>
            </a:r>
            <a:r>
              <a:rPr lang="en-US" sz="1400" b="1" dirty="0"/>
              <a:t> </a:t>
            </a:r>
            <a:endParaRPr lang="en-US" sz="1400" b="1" dirty="0" smtClean="0"/>
          </a:p>
          <a:p>
            <a:r>
              <a:rPr lang="en-US" sz="1400" dirty="0" smtClean="0"/>
              <a:t>Tim is a member of The </a:t>
            </a:r>
            <a:r>
              <a:rPr lang="en-US" sz="1400" dirty="0"/>
              <a:t>American Chamber of Commerce in </a:t>
            </a:r>
            <a:r>
              <a:rPr lang="en-US" sz="1400" dirty="0" smtClean="0"/>
              <a:t>Russia and The </a:t>
            </a:r>
            <a:r>
              <a:rPr lang="en-US" sz="1400" dirty="0"/>
              <a:t>Russo-British Chamber of Commerce (RBCC</a:t>
            </a:r>
            <a:r>
              <a:rPr lang="en-US" sz="1400" dirty="0" smtClean="0"/>
              <a:t>).</a:t>
            </a:r>
            <a:endParaRPr lang="en-US" sz="1400" dirty="0"/>
          </a:p>
          <a:p>
            <a:endParaRPr lang="en-GB" dirty="0"/>
          </a:p>
        </p:txBody>
      </p:sp>
      <p:sp>
        <p:nvSpPr>
          <p:cNvPr id="6" name="Title 5"/>
          <p:cNvSpPr>
            <a:spLocks noGrp="1"/>
          </p:cNvSpPr>
          <p:nvPr>
            <p:ph type="title"/>
          </p:nvPr>
        </p:nvSpPr>
        <p:spPr/>
        <p:txBody>
          <a:bodyPr/>
          <a:lstStyle/>
          <a:p>
            <a:r>
              <a:rPr lang="en-GB" sz="3600" dirty="0" smtClean="0"/>
              <a:t>Thank </a:t>
            </a:r>
            <a:r>
              <a:rPr lang="en-GB" sz="3600" dirty="0" smtClean="0"/>
              <a:t>you</a:t>
            </a:r>
            <a:endParaRPr lang="en-GB" sz="3600" dirty="0"/>
          </a:p>
        </p:txBody>
      </p:sp>
      <p:pic>
        <p:nvPicPr>
          <p:cNvPr id="7" name="Picture Placeholder 6"/>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a:xfrm>
            <a:off x="368300" y="1601788"/>
            <a:ext cx="1438275" cy="1724025"/>
          </a:xfrm>
        </p:spPr>
      </p:pic>
    </p:spTree>
    <p:extLst>
      <p:ext uri="{BB962C8B-B14F-4D97-AF65-F5344CB8AC3E}">
        <p14:creationId xmlns:p14="http://schemas.microsoft.com/office/powerpoint/2010/main" val="4216984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t>Thank you</a:t>
            </a:r>
            <a:endParaRPr lang="en-GB" b="1" dirty="0"/>
          </a:p>
        </p:txBody>
      </p:sp>
      <p:sp>
        <p:nvSpPr>
          <p:cNvPr id="3" name="Text Placeholder 2"/>
          <p:cNvSpPr>
            <a:spLocks noGrp="1"/>
          </p:cNvSpPr>
          <p:nvPr>
            <p:ph type="body" sz="quarter" idx="14"/>
          </p:nvPr>
        </p:nvSpPr>
        <p:spPr/>
        <p:txBody>
          <a:bodyPr/>
          <a:lstStyle/>
          <a:p>
            <a:r>
              <a:rPr lang="en-US" dirty="0"/>
              <a:t>Dentons Europe AO</a:t>
            </a:r>
          </a:p>
          <a:p>
            <a:r>
              <a:rPr lang="en-US" dirty="0"/>
              <a:t>Business center White Gardens</a:t>
            </a:r>
          </a:p>
          <a:p>
            <a:r>
              <a:rPr lang="en-US" dirty="0"/>
              <a:t>12th floor</a:t>
            </a:r>
          </a:p>
          <a:p>
            <a:r>
              <a:rPr lang="en-US" dirty="0"/>
              <a:t>Lesnaya str. 7</a:t>
            </a:r>
          </a:p>
          <a:p>
            <a:r>
              <a:rPr lang="en-US" dirty="0"/>
              <a:t>125047 Moscow</a:t>
            </a:r>
          </a:p>
          <a:p>
            <a:r>
              <a:rPr lang="en-US" dirty="0"/>
              <a:t>Russia</a:t>
            </a:r>
          </a:p>
        </p:txBody>
      </p:sp>
      <p:sp>
        <p:nvSpPr>
          <p:cNvPr id="4" name="Text Placeholder 3"/>
          <p:cNvSpPr>
            <a:spLocks noGrp="1"/>
          </p:cNvSpPr>
          <p:nvPr>
            <p:ph type="body" sz="quarter" idx="15"/>
          </p:nvPr>
        </p:nvSpPr>
        <p:spPr/>
        <p:txBody>
          <a:bodyPr/>
          <a:lstStyle/>
          <a:p>
            <a:r>
              <a:rPr lang="en-US" dirty="0"/>
              <a:t>Dentons is the world's first polycentric global law firm. A top 20 firm on the Acritas 2015 Global Elite Brand Index, the Firm is committed to challenging the status quo in delivering consistent and uncompromising quality and value in new and inventive ways. Driven to provide clients a competitive edge, and connected to the communities where its clients want to do business, Dentons knows that understanding local cultures is crucial to successfully completing a deal, resolving a dispute or solving a business challenge. Now the world's largest law firm, Dentons' global team builds agile, tailored solutions to meet the local, national and global needs of private and public clients of any size in more than 125 locations serving 50-plus countries. www.dentons.com. </a:t>
            </a:r>
            <a:endParaRPr lang="en-GB" dirty="0"/>
          </a:p>
        </p:txBody>
      </p:sp>
      <p:sp>
        <p:nvSpPr>
          <p:cNvPr id="5" name="Text Placeholder 4"/>
          <p:cNvSpPr>
            <a:spLocks noGrp="1"/>
          </p:cNvSpPr>
          <p:nvPr>
            <p:ph type="body" sz="quarter" idx="16"/>
          </p:nvPr>
        </p:nvSpPr>
        <p:spPr/>
        <p:txBody>
          <a:bodyPr/>
          <a:lstStyle/>
          <a:p>
            <a:r>
              <a:rPr lang="en-US" dirty="0"/>
              <a:t>© 2015 Dentons. Dentons is a global legal practice providing client services worldwide through its member firms and affiliates. This publication is not designed to provide legal or other advice and you should not take, or refrain from taking, action based on its content. Please see dentons.com for Legal Notices.</a:t>
            </a:r>
            <a:endParaRPr lang="en-GB" dirty="0"/>
          </a:p>
        </p:txBody>
      </p:sp>
      <p:sp>
        <p:nvSpPr>
          <p:cNvPr id="2" name="Date Placeholder 1"/>
          <p:cNvSpPr>
            <a:spLocks noGrp="1"/>
          </p:cNvSpPr>
          <p:nvPr>
            <p:ph type="dt" sz="half" idx="11"/>
          </p:nvPr>
        </p:nvSpPr>
        <p:spPr/>
        <p:txBody>
          <a:bodyPr/>
          <a:lstStyle/>
          <a:p>
            <a:fld id="{9332047E-E5F9-40D6-9DA8-8BD84112087C}" type="datetime1">
              <a:rPr lang="en-GB" noProof="0" smtClean="0"/>
              <a:t>01/03/2016</a:t>
            </a:fld>
            <a:endParaRPr lang="en-GB" noProof="0" dirty="0"/>
          </a:p>
        </p:txBody>
      </p:sp>
      <p:sp>
        <p:nvSpPr>
          <p:cNvPr id="6" name="Slide Number Placeholder 5"/>
          <p:cNvSpPr>
            <a:spLocks noGrp="1"/>
          </p:cNvSpPr>
          <p:nvPr>
            <p:ph type="sldNum" sz="quarter" idx="13"/>
          </p:nvPr>
        </p:nvSpPr>
        <p:spPr/>
        <p:txBody>
          <a:bodyPr/>
          <a:lstStyle/>
          <a:p>
            <a:fld id="{D34DACC3-9742-4940-92E6-4CAB853A3218}" type="slidenum">
              <a:rPr lang="en-GB" noProof="0" smtClean="0"/>
              <a:pPr/>
              <a:t>34</a:t>
            </a:fld>
            <a:endParaRPr lang="en-GB" noProof="0" dirty="0"/>
          </a:p>
        </p:txBody>
      </p:sp>
    </p:spTree>
    <p:extLst>
      <p:ext uri="{BB962C8B-B14F-4D97-AF65-F5344CB8AC3E}">
        <p14:creationId xmlns:p14="http://schemas.microsoft.com/office/powerpoint/2010/main" val="159976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sz="2600" dirty="0" smtClean="0"/>
              <a:t>In the Draft Guidelines, the CBR articulates three (3) main regulatory priorities:</a:t>
            </a:r>
          </a:p>
          <a:p>
            <a:pPr marL="0" indent="0">
              <a:buNone/>
            </a:pPr>
            <a:endParaRPr lang="en-US" sz="2600" dirty="0" smtClean="0"/>
          </a:p>
          <a:p>
            <a:pPr marL="514350" indent="-514350">
              <a:buFont typeface="+mj-lt"/>
              <a:buAutoNum type="arabicPeriod"/>
            </a:pPr>
            <a:r>
              <a:rPr lang="en-US" sz="2600" dirty="0" smtClean="0"/>
              <a:t>Achieving prosperity of the citizenry by increasing financial inclusion</a:t>
            </a:r>
          </a:p>
          <a:p>
            <a:pPr marL="514350" indent="-514350">
              <a:buFont typeface="+mj-lt"/>
              <a:buAutoNum type="arabicPeriod"/>
            </a:pPr>
            <a:r>
              <a:rPr lang="en-US" sz="2600" dirty="0" smtClean="0"/>
              <a:t>Encouraging economic </a:t>
            </a:r>
            <a:r>
              <a:rPr lang="en-US" sz="2600" dirty="0"/>
              <a:t>growth by providing access to debt </a:t>
            </a:r>
            <a:r>
              <a:rPr lang="en-US" sz="2600" dirty="0" smtClean="0"/>
              <a:t>and </a:t>
            </a:r>
            <a:r>
              <a:rPr lang="en-US" sz="2600" dirty="0"/>
              <a:t>equity </a:t>
            </a:r>
            <a:r>
              <a:rPr lang="en-US" sz="2600" dirty="0" smtClean="0"/>
              <a:t>finance in the corporate sector</a:t>
            </a:r>
            <a:endParaRPr lang="en-US" sz="2600" dirty="0"/>
          </a:p>
          <a:p>
            <a:pPr marL="514350" indent="-514350">
              <a:buFont typeface="+mj-lt"/>
              <a:buAutoNum type="arabicPeriod"/>
            </a:pPr>
            <a:r>
              <a:rPr lang="en-US" sz="2600" dirty="0" smtClean="0"/>
              <a:t>Creating the right </a:t>
            </a:r>
            <a:r>
              <a:rPr lang="en-US" sz="2600" dirty="0"/>
              <a:t>environment for continued </a:t>
            </a:r>
            <a:r>
              <a:rPr lang="en-US" sz="2600" dirty="0" smtClean="0"/>
              <a:t>financial-sector growth</a:t>
            </a:r>
            <a:endParaRPr lang="en-US" sz="2600" dirty="0"/>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4</a:t>
            </a:fld>
            <a:endParaRPr lang="en-GB" noProof="0" dirty="0"/>
          </a:p>
        </p:txBody>
      </p:sp>
      <p:sp>
        <p:nvSpPr>
          <p:cNvPr id="5" name="Title 4"/>
          <p:cNvSpPr>
            <a:spLocks noGrp="1"/>
          </p:cNvSpPr>
          <p:nvPr>
            <p:ph type="title"/>
          </p:nvPr>
        </p:nvSpPr>
        <p:spPr/>
        <p:txBody>
          <a:bodyPr/>
          <a:lstStyle/>
          <a:p>
            <a:r>
              <a:rPr lang="en-US" dirty="0" smtClean="0"/>
              <a:t>CBR Priorities – Overview:</a:t>
            </a:r>
            <a:endParaRPr lang="en-US" dirty="0"/>
          </a:p>
        </p:txBody>
      </p:sp>
    </p:spTree>
    <p:extLst>
      <p:ext uri="{BB962C8B-B14F-4D97-AF65-F5344CB8AC3E}">
        <p14:creationId xmlns:p14="http://schemas.microsoft.com/office/powerpoint/2010/main" val="6883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2809" y="1356360"/>
            <a:ext cx="8408987" cy="4572000"/>
          </a:xfrm>
        </p:spPr>
        <p:txBody>
          <a:bodyPr/>
          <a:lstStyle/>
          <a:p>
            <a:pPr marL="0" indent="0">
              <a:buNone/>
            </a:pPr>
            <a:r>
              <a:rPr lang="en-US" sz="2600" dirty="0" smtClean="0">
                <a:solidFill>
                  <a:schemeClr val="tx1"/>
                </a:solidFill>
              </a:rPr>
              <a:t>The CBR intends to achieve these priorities by promoting the following </a:t>
            </a:r>
            <a:r>
              <a:rPr lang="en-US" sz="2600" i="1" dirty="0" smtClean="0">
                <a:solidFill>
                  <a:schemeClr val="tx1"/>
                </a:solidFill>
              </a:rPr>
              <a:t>ten (10) fundamental measures</a:t>
            </a:r>
            <a:r>
              <a:rPr lang="en-US" sz="2600" dirty="0" smtClean="0">
                <a:solidFill>
                  <a:schemeClr val="tx1"/>
                </a:solidFill>
              </a:rPr>
              <a:t>: </a:t>
            </a:r>
          </a:p>
          <a:p>
            <a:pPr marL="457200" indent="-457200">
              <a:buFont typeface="+mj-lt"/>
              <a:buAutoNum type="arabicPeriod"/>
            </a:pPr>
            <a:r>
              <a:rPr lang="en-US" sz="2600" dirty="0" smtClean="0">
                <a:solidFill>
                  <a:schemeClr val="tx1"/>
                </a:solidFill>
              </a:rPr>
              <a:t>Enhancing consumer protection, boosting financial literacy of the citizenry (financial inclusion)</a:t>
            </a:r>
          </a:p>
          <a:p>
            <a:pPr marL="457200" indent="-457200">
              <a:buFont typeface="+mj-lt"/>
              <a:buAutoNum type="arabicPeriod"/>
            </a:pPr>
            <a:r>
              <a:rPr lang="en-US" sz="2600" dirty="0" smtClean="0">
                <a:solidFill>
                  <a:schemeClr val="tx1"/>
                </a:solidFill>
              </a:rPr>
              <a:t>Promoting </a:t>
            </a:r>
            <a:r>
              <a:rPr lang="en-US" sz="2600" dirty="0">
                <a:solidFill>
                  <a:schemeClr val="tx1"/>
                </a:solidFill>
              </a:rPr>
              <a:t>accessibility of financial </a:t>
            </a:r>
            <a:r>
              <a:rPr lang="en-US" sz="2600" dirty="0" smtClean="0">
                <a:solidFill>
                  <a:schemeClr val="tx1"/>
                </a:solidFill>
              </a:rPr>
              <a:t>instruments and SME lending </a:t>
            </a:r>
          </a:p>
          <a:p>
            <a:pPr marL="457200" indent="-457200">
              <a:buFont typeface="+mj-lt"/>
              <a:buAutoNum type="arabicPeriod"/>
            </a:pPr>
            <a:r>
              <a:rPr lang="en-US" sz="2600" dirty="0" smtClean="0">
                <a:solidFill>
                  <a:schemeClr val="tx1"/>
                </a:solidFill>
              </a:rPr>
              <a:t>Discouraging bad-faith activities on the FM</a:t>
            </a:r>
          </a:p>
          <a:p>
            <a:pPr marL="457200" indent="-457200">
              <a:buFont typeface="+mj-lt"/>
              <a:buAutoNum type="arabicPeriod"/>
            </a:pPr>
            <a:r>
              <a:rPr lang="en-US" sz="2600" dirty="0">
                <a:solidFill>
                  <a:schemeClr val="tx1"/>
                </a:solidFill>
              </a:rPr>
              <a:t>Increasing consumer confidence in publicly-traded </a:t>
            </a:r>
            <a:r>
              <a:rPr lang="en-US" sz="2600" dirty="0" smtClean="0">
                <a:solidFill>
                  <a:schemeClr val="tx1"/>
                </a:solidFill>
              </a:rPr>
              <a:t>companies by developing a healthy corporate governance culture</a:t>
            </a:r>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5</a:t>
            </a:fld>
            <a:endParaRPr lang="en-GB" noProof="0" dirty="0"/>
          </a:p>
        </p:txBody>
      </p:sp>
      <p:sp>
        <p:nvSpPr>
          <p:cNvPr id="5" name="Title 4"/>
          <p:cNvSpPr>
            <a:spLocks noGrp="1"/>
          </p:cNvSpPr>
          <p:nvPr>
            <p:ph type="title"/>
          </p:nvPr>
        </p:nvSpPr>
        <p:spPr/>
        <p:txBody>
          <a:bodyPr/>
          <a:lstStyle/>
          <a:p>
            <a:r>
              <a:rPr lang="en-US" dirty="0" smtClean="0"/>
              <a:t>CBR’s main policies for development of financial markets ('FMs') 1/2</a:t>
            </a:r>
            <a:endParaRPr lang="en-US" dirty="0"/>
          </a:p>
        </p:txBody>
      </p:sp>
    </p:spTree>
    <p:extLst>
      <p:ext uri="{BB962C8B-B14F-4D97-AF65-F5344CB8AC3E}">
        <p14:creationId xmlns:p14="http://schemas.microsoft.com/office/powerpoint/2010/main" val="2142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mj-lt"/>
              <a:buAutoNum type="arabicPeriod" startAt="5"/>
            </a:pPr>
            <a:r>
              <a:rPr lang="en-US" sz="2600" dirty="0">
                <a:solidFill>
                  <a:schemeClr val="tx1"/>
                </a:solidFill>
              </a:rPr>
              <a:t>Developing Russia’s bond / syndicated loan </a:t>
            </a:r>
            <a:r>
              <a:rPr lang="en-US" sz="2600" dirty="0" smtClean="0">
                <a:solidFill>
                  <a:schemeClr val="tx1"/>
                </a:solidFill>
              </a:rPr>
              <a:t>markets</a:t>
            </a:r>
          </a:p>
          <a:p>
            <a:pPr marL="457200" indent="-457200">
              <a:buFont typeface="+mj-lt"/>
              <a:buAutoNum type="arabicPeriod" startAt="5"/>
            </a:pPr>
            <a:r>
              <a:rPr lang="en-US" sz="2600" dirty="0" smtClean="0">
                <a:solidFill>
                  <a:schemeClr val="tx1"/>
                </a:solidFill>
              </a:rPr>
              <a:t>Improving FM regulation, </a:t>
            </a:r>
            <a:r>
              <a:rPr lang="en-US" sz="2600" dirty="0">
                <a:solidFill>
                  <a:schemeClr val="tx1"/>
                </a:solidFill>
              </a:rPr>
              <a:t>including </a:t>
            </a:r>
            <a:r>
              <a:rPr lang="en-US" sz="2600" dirty="0" smtClean="0">
                <a:solidFill>
                  <a:schemeClr val="tx1"/>
                </a:solidFill>
              </a:rPr>
              <a:t>a balanced (‘</a:t>
            </a:r>
            <a:r>
              <a:rPr lang="en-US" sz="2600" i="1" dirty="0" smtClean="0">
                <a:solidFill>
                  <a:schemeClr val="tx1"/>
                </a:solidFill>
              </a:rPr>
              <a:t>proportsionalnoe’</a:t>
            </a:r>
            <a:r>
              <a:rPr lang="en-US" sz="2600" dirty="0" smtClean="0">
                <a:solidFill>
                  <a:schemeClr val="tx1"/>
                </a:solidFill>
              </a:rPr>
              <a:t>) regulatory approach, optimizing the regulatory burden </a:t>
            </a:r>
            <a:r>
              <a:rPr lang="en-US" sz="2600" dirty="0">
                <a:solidFill>
                  <a:schemeClr val="tx1"/>
                </a:solidFill>
              </a:rPr>
              <a:t>on </a:t>
            </a:r>
            <a:r>
              <a:rPr lang="en-US" sz="2600" dirty="0" smtClean="0">
                <a:solidFill>
                  <a:schemeClr val="tx1"/>
                </a:solidFill>
              </a:rPr>
              <a:t>financial institutions ('FIs')</a:t>
            </a:r>
            <a:endParaRPr lang="en-US" sz="2600" dirty="0">
              <a:solidFill>
                <a:schemeClr val="tx1"/>
              </a:solidFill>
            </a:endParaRPr>
          </a:p>
          <a:p>
            <a:pPr marL="457200" indent="-457200">
              <a:buFont typeface="+mj-lt"/>
              <a:buAutoNum type="arabicPeriod" startAt="5"/>
            </a:pPr>
            <a:r>
              <a:rPr lang="en-US" sz="2600" dirty="0" smtClean="0">
                <a:solidFill>
                  <a:schemeClr val="tx1"/>
                </a:solidFill>
              </a:rPr>
              <a:t>Preparing appropriately qualified personnel for FIs</a:t>
            </a:r>
          </a:p>
          <a:p>
            <a:pPr marL="457200" indent="-457200">
              <a:buFont typeface="+mj-lt"/>
              <a:buAutoNum type="arabicPeriod" startAt="5"/>
            </a:pPr>
            <a:r>
              <a:rPr lang="en-US" sz="2600" dirty="0" smtClean="0">
                <a:solidFill>
                  <a:schemeClr val="tx1"/>
                </a:solidFill>
              </a:rPr>
              <a:t>Developing IT tools for the FM (and FIs)</a:t>
            </a:r>
          </a:p>
          <a:p>
            <a:pPr marL="457200" indent="-457200">
              <a:buFont typeface="+mj-lt"/>
              <a:buAutoNum type="arabicPeriod" startAt="5"/>
            </a:pPr>
            <a:r>
              <a:rPr lang="en-US" sz="2600" dirty="0" smtClean="0">
                <a:solidFill>
                  <a:schemeClr val="tx1"/>
                </a:solidFill>
              </a:rPr>
              <a:t>Developing cross-border communication/exchange</a:t>
            </a:r>
          </a:p>
          <a:p>
            <a:pPr marL="457200" indent="-457200">
              <a:buFont typeface="+mj-lt"/>
              <a:buAutoNum type="arabicPeriod" startAt="5"/>
            </a:pPr>
            <a:r>
              <a:rPr lang="en-US" sz="2600" dirty="0" smtClean="0">
                <a:solidFill>
                  <a:schemeClr val="tx1"/>
                </a:solidFill>
              </a:rPr>
              <a:t>Improving tools for procuring FM stability</a:t>
            </a:r>
          </a:p>
          <a:p>
            <a:pPr marL="457200" indent="-457200">
              <a:buFont typeface="+mj-lt"/>
              <a:buAutoNum type="arabicPeriod" startAt="5"/>
            </a:pPr>
            <a:endParaRPr lang="en-US" sz="2600" dirty="0" smtClean="0"/>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6</a:t>
            </a:fld>
            <a:endParaRPr lang="en-GB" noProof="0" dirty="0"/>
          </a:p>
        </p:txBody>
      </p:sp>
      <p:sp>
        <p:nvSpPr>
          <p:cNvPr id="5" name="Title 4"/>
          <p:cNvSpPr>
            <a:spLocks noGrp="1"/>
          </p:cNvSpPr>
          <p:nvPr>
            <p:ph type="title"/>
          </p:nvPr>
        </p:nvSpPr>
        <p:spPr/>
        <p:txBody>
          <a:bodyPr/>
          <a:lstStyle/>
          <a:p>
            <a:r>
              <a:rPr lang="en-US" dirty="0" smtClean="0"/>
              <a:t>CBR’s main policies for development of FM 2/2</a:t>
            </a:r>
            <a:endParaRPr lang="en-US" dirty="0"/>
          </a:p>
        </p:txBody>
      </p:sp>
    </p:spTree>
    <p:extLst>
      <p:ext uri="{BB962C8B-B14F-4D97-AF65-F5344CB8AC3E}">
        <p14:creationId xmlns:p14="http://schemas.microsoft.com/office/powerpoint/2010/main" val="7361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Regulatory </a:t>
            </a:r>
            <a:r>
              <a:rPr lang="en-GB" dirty="0" smtClean="0"/>
              <a:t>outlook</a:t>
            </a:r>
            <a:endParaRPr lang="en-GB" dirty="0"/>
          </a:p>
        </p:txBody>
      </p:sp>
      <p:sp>
        <p:nvSpPr>
          <p:cNvPr id="3" name="Title 2"/>
          <p:cNvSpPr>
            <a:spLocks noGrp="1"/>
          </p:cNvSpPr>
          <p:nvPr>
            <p:ph type="title"/>
          </p:nvPr>
        </p:nvSpPr>
        <p:spPr>
          <a:xfrm>
            <a:off x="366713" y="898849"/>
            <a:ext cx="7700962" cy="4730425"/>
          </a:xfrm>
        </p:spPr>
        <p:txBody>
          <a:bodyPr/>
          <a:lstStyle/>
          <a:p>
            <a:pPr>
              <a:tabLst>
                <a:tab pos="3316288" algn="l"/>
              </a:tabLst>
            </a:pPr>
            <a:r>
              <a:rPr lang="en-US" dirty="0" smtClean="0"/>
              <a:t>Interpretation of </a:t>
            </a:r>
            <a:r>
              <a:rPr lang="en-US" dirty="0"/>
              <a:t>CBR 'signals' </a:t>
            </a:r>
            <a:r>
              <a:rPr lang="en-US" dirty="0" smtClean="0"/>
              <a:t>– </a:t>
            </a:r>
            <a:br>
              <a:rPr lang="en-US" dirty="0" smtClean="0"/>
            </a:br>
            <a:r>
              <a:rPr lang="en-US" dirty="0"/>
              <a:t/>
            </a:r>
            <a:br>
              <a:rPr lang="en-US" dirty="0"/>
            </a:br>
            <a:r>
              <a:rPr lang="en-US" dirty="0" smtClean="0"/>
              <a:t>A selective discussion of certain of the CBR’s fundamental policies:</a:t>
            </a:r>
            <a:br>
              <a:rPr lang="en-US" dirty="0" smtClean="0"/>
            </a:br>
            <a:r>
              <a:rPr lang="en-US" dirty="0"/>
              <a:t/>
            </a:r>
            <a:br>
              <a:rPr lang="en-US" dirty="0"/>
            </a:br>
            <a:r>
              <a:rPr lang="en-US" sz="2800" dirty="0" smtClean="0"/>
              <a:t>- financial accessibility/inclusion</a:t>
            </a:r>
            <a:br>
              <a:rPr lang="en-US" sz="2800" dirty="0" smtClean="0"/>
            </a:br>
            <a:r>
              <a:rPr lang="en-US" sz="2800" dirty="0" smtClean="0"/>
              <a:t>- balancing the regulatory burden</a:t>
            </a:r>
            <a:br>
              <a:rPr lang="en-US" sz="2800" dirty="0" smtClean="0"/>
            </a:br>
            <a:r>
              <a:rPr lang="en-US" sz="2800" dirty="0" smtClean="0"/>
              <a:t>- developing bonds/loans</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GB" noProof="0" dirty="0" smtClean="0"/>
              <a:t>1 March 2016</a:t>
            </a:r>
            <a:endParaRPr lang="en-GB" noProof="0" dirty="0"/>
          </a:p>
        </p:txBody>
      </p:sp>
      <p:sp>
        <p:nvSpPr>
          <p:cNvPr id="5" name="Slide Number Placeholder 4"/>
          <p:cNvSpPr>
            <a:spLocks noGrp="1"/>
          </p:cNvSpPr>
          <p:nvPr>
            <p:ph type="sldNum" sz="quarter" idx="11"/>
          </p:nvPr>
        </p:nvSpPr>
        <p:spPr/>
        <p:txBody>
          <a:bodyPr/>
          <a:lstStyle/>
          <a:p>
            <a:fld id="{D34DACC3-9742-4940-92E6-4CAB853A3218}" type="slidenum">
              <a:rPr lang="en-GB" noProof="0" smtClean="0"/>
              <a:pPr/>
              <a:t>7</a:t>
            </a:fld>
            <a:endParaRPr lang="en-GB" noProof="0" dirty="0"/>
          </a:p>
        </p:txBody>
      </p:sp>
    </p:spTree>
    <p:extLst>
      <p:ext uri="{BB962C8B-B14F-4D97-AF65-F5344CB8AC3E}">
        <p14:creationId xmlns:p14="http://schemas.microsoft.com/office/powerpoint/2010/main" val="1569256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00" dirty="0" smtClean="0">
                <a:solidFill>
                  <a:schemeClr val="tx1"/>
                </a:solidFill>
              </a:rPr>
              <a:t>The CBR plans to promote consumer investment in the economy, </a:t>
            </a:r>
            <a:r>
              <a:rPr lang="en-US" sz="2600" u="sng" dirty="0" smtClean="0">
                <a:solidFill>
                  <a:schemeClr val="tx1"/>
                </a:solidFill>
              </a:rPr>
              <a:t>but it faces numerous challenges</a:t>
            </a:r>
            <a:r>
              <a:rPr lang="en-US" sz="2600" dirty="0" smtClean="0">
                <a:solidFill>
                  <a:schemeClr val="tx1"/>
                </a:solidFill>
              </a:rPr>
              <a:t>:</a:t>
            </a:r>
          </a:p>
          <a:p>
            <a:pPr lvl="1"/>
            <a:r>
              <a:rPr lang="en-US" sz="2400" dirty="0" smtClean="0"/>
              <a:t>The Russian citizenry lacks </a:t>
            </a:r>
            <a:r>
              <a:rPr lang="en-US" sz="2400" dirty="0"/>
              <a:t>financial literacy</a:t>
            </a:r>
          </a:p>
          <a:p>
            <a:pPr lvl="1"/>
            <a:r>
              <a:rPr lang="en-US" sz="2400" dirty="0" smtClean="0"/>
              <a:t>The Russian citizenry tends to keep its savings ‘under the mattress’ (dead money) </a:t>
            </a:r>
          </a:p>
          <a:p>
            <a:pPr lvl="1"/>
            <a:r>
              <a:rPr lang="en-US" sz="2400" dirty="0" smtClean="0"/>
              <a:t>Savings are not diversified (dominance of bank deposits in the savings structure)</a:t>
            </a:r>
          </a:p>
          <a:p>
            <a:pPr lvl="1"/>
            <a:r>
              <a:rPr lang="en-US" sz="2400" dirty="0" smtClean="0"/>
              <a:t>Consumer </a:t>
            </a:r>
            <a:r>
              <a:rPr lang="en-US" sz="2400" dirty="0"/>
              <a:t>protection in connection with financial services is </a:t>
            </a:r>
            <a:r>
              <a:rPr lang="en-US" sz="2400" dirty="0" smtClean="0"/>
              <a:t>under-developed</a:t>
            </a:r>
            <a:endParaRPr lang="en-US" sz="2400" dirty="0"/>
          </a:p>
          <a:p>
            <a:pPr lvl="1"/>
            <a:r>
              <a:rPr lang="en-US" sz="2400" dirty="0" smtClean="0"/>
              <a:t>Basic </a:t>
            </a:r>
            <a:r>
              <a:rPr lang="en-US" sz="2400" u="sng" dirty="0" smtClean="0"/>
              <a:t>lack of trust</a:t>
            </a:r>
            <a:r>
              <a:rPr lang="en-US" sz="2400" dirty="0" smtClean="0"/>
              <a:t> in FIs</a:t>
            </a:r>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8</a:t>
            </a:fld>
            <a:endParaRPr lang="en-GB" noProof="0" dirty="0"/>
          </a:p>
        </p:txBody>
      </p:sp>
      <p:sp>
        <p:nvSpPr>
          <p:cNvPr id="5" name="Title 4"/>
          <p:cNvSpPr>
            <a:spLocks noGrp="1"/>
          </p:cNvSpPr>
          <p:nvPr>
            <p:ph type="title"/>
          </p:nvPr>
        </p:nvSpPr>
        <p:spPr/>
        <p:txBody>
          <a:bodyPr/>
          <a:lstStyle/>
          <a:p>
            <a:r>
              <a:rPr lang="en-US" dirty="0" smtClean="0"/>
              <a:t>Financial accessibility / inclusion 1/4</a:t>
            </a:r>
            <a:endParaRPr lang="en-US" dirty="0"/>
          </a:p>
        </p:txBody>
      </p:sp>
    </p:spTree>
    <p:extLst>
      <p:ext uri="{BB962C8B-B14F-4D97-AF65-F5344CB8AC3E}">
        <p14:creationId xmlns:p14="http://schemas.microsoft.com/office/powerpoint/2010/main" val="23586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sz="2600" dirty="0" smtClean="0"/>
              <a:t>What can we expect from the regulator?</a:t>
            </a:r>
          </a:p>
          <a:p>
            <a:pPr lvl="1"/>
            <a:r>
              <a:rPr lang="en-US" sz="2400" dirty="0" smtClean="0"/>
              <a:t>Broadening of ‘</a:t>
            </a:r>
            <a:r>
              <a:rPr lang="en-US" sz="2400" i="1" dirty="0" smtClean="0"/>
              <a:t>eligibility</a:t>
            </a:r>
            <a:r>
              <a:rPr lang="en-US" sz="2400" dirty="0" smtClean="0"/>
              <a:t>’ </a:t>
            </a:r>
            <a:r>
              <a:rPr lang="en-US" sz="2400" i="1" dirty="0" smtClean="0"/>
              <a:t>criteria </a:t>
            </a:r>
            <a:r>
              <a:rPr lang="en-US" sz="2400" dirty="0" smtClean="0"/>
              <a:t>for FIs’ officers and expanding the regulator’s rights re ‘</a:t>
            </a:r>
            <a:r>
              <a:rPr lang="en-US" sz="2400" i="1" dirty="0" smtClean="0"/>
              <a:t>screening</a:t>
            </a:r>
            <a:r>
              <a:rPr lang="en-US" sz="2400" dirty="0" smtClean="0"/>
              <a:t>’ FI officers</a:t>
            </a:r>
          </a:p>
          <a:p>
            <a:pPr lvl="1"/>
            <a:r>
              <a:rPr lang="en-US" sz="2400" dirty="0" smtClean="0"/>
              <a:t>Possibly an </a:t>
            </a:r>
            <a:r>
              <a:rPr lang="en-US" sz="2400" dirty="0" smtClean="0"/>
              <a:t>extension of the ‘</a:t>
            </a:r>
            <a:r>
              <a:rPr lang="en-US" sz="2400" i="1" dirty="0" smtClean="0"/>
              <a:t>regulatory consent to acquisition of a stake</a:t>
            </a:r>
            <a:r>
              <a:rPr lang="en-US" sz="2400" dirty="0" smtClean="0"/>
              <a:t>’ rule for participation </a:t>
            </a:r>
            <a:r>
              <a:rPr lang="en-US" sz="2400" dirty="0"/>
              <a:t>(the 10% threshold) to FIs </a:t>
            </a:r>
            <a:r>
              <a:rPr lang="en-US" sz="2400" dirty="0" smtClean="0"/>
              <a:t>generally, in addition to just credit institutions (banks)</a:t>
            </a:r>
          </a:p>
          <a:p>
            <a:pPr lvl="1"/>
            <a:r>
              <a:rPr lang="en-US" sz="2400" dirty="0" smtClean="0"/>
              <a:t>In connection with the above, further shaping of the ‘</a:t>
            </a:r>
            <a:r>
              <a:rPr lang="en-US" sz="2400" i="1" dirty="0" smtClean="0"/>
              <a:t>business reputation</a:t>
            </a:r>
            <a:r>
              <a:rPr lang="en-US" sz="2400" dirty="0" smtClean="0"/>
              <a:t>’ concept </a:t>
            </a:r>
          </a:p>
          <a:p>
            <a:pPr lvl="1"/>
            <a:r>
              <a:rPr lang="en-US" sz="2400" dirty="0"/>
              <a:t>Increasing liability of </a:t>
            </a:r>
            <a:r>
              <a:rPr lang="en-US" sz="2400" dirty="0" smtClean="0"/>
              <a:t>FIs and </a:t>
            </a:r>
            <a:r>
              <a:rPr lang="en-US" sz="2400" dirty="0"/>
              <a:t>their officers to </a:t>
            </a:r>
            <a:r>
              <a:rPr lang="en-US" sz="2400" i="1" dirty="0"/>
              <a:t>discourage </a:t>
            </a:r>
            <a:r>
              <a:rPr lang="en-US" sz="2400" i="1" dirty="0" smtClean="0"/>
              <a:t>bad-faith </a:t>
            </a:r>
            <a:r>
              <a:rPr lang="en-US" sz="2400" i="1" dirty="0"/>
              <a:t>actions </a:t>
            </a:r>
            <a:r>
              <a:rPr lang="en-US" sz="2400" dirty="0" smtClean="0"/>
              <a:t>as well as </a:t>
            </a:r>
            <a:r>
              <a:rPr lang="en-US" sz="2400" i="1" dirty="0" smtClean="0"/>
              <a:t>liability for audit companies </a:t>
            </a:r>
            <a:r>
              <a:rPr lang="en-US" sz="2400" dirty="0" smtClean="0"/>
              <a:t>for poor-quality audits</a:t>
            </a:r>
            <a:endParaRPr lang="en-US" sz="2400" dirty="0"/>
          </a:p>
          <a:p>
            <a:pPr lvl="1"/>
            <a:endParaRPr lang="en-US" sz="2400" dirty="0" smtClean="0"/>
          </a:p>
        </p:txBody>
      </p:sp>
      <p:sp>
        <p:nvSpPr>
          <p:cNvPr id="3" name="Date Placeholder 2"/>
          <p:cNvSpPr>
            <a:spLocks noGrp="1"/>
          </p:cNvSpPr>
          <p:nvPr>
            <p:ph type="dt" sz="half" idx="14"/>
          </p:nvPr>
        </p:nvSpPr>
        <p:spPr/>
        <p:txBody>
          <a:bodyPr/>
          <a:lstStyle/>
          <a:p>
            <a:r>
              <a:rPr lang="en-GB" noProof="0" dirty="0" smtClean="0"/>
              <a:t>1 March 2016</a:t>
            </a:r>
            <a:endParaRPr lang="en-GB" noProof="0" dirty="0"/>
          </a:p>
        </p:txBody>
      </p:sp>
      <p:sp>
        <p:nvSpPr>
          <p:cNvPr id="4" name="Slide Number Placeholder 3"/>
          <p:cNvSpPr>
            <a:spLocks noGrp="1"/>
          </p:cNvSpPr>
          <p:nvPr>
            <p:ph type="sldNum" sz="quarter" idx="16"/>
          </p:nvPr>
        </p:nvSpPr>
        <p:spPr/>
        <p:txBody>
          <a:bodyPr/>
          <a:lstStyle/>
          <a:p>
            <a:fld id="{D34DACC3-9742-4940-92E6-4CAB853A3218}" type="slidenum">
              <a:rPr lang="en-GB" noProof="0" smtClean="0"/>
              <a:pPr/>
              <a:t>9</a:t>
            </a:fld>
            <a:endParaRPr lang="en-GB" noProof="0" dirty="0"/>
          </a:p>
        </p:txBody>
      </p:sp>
      <p:sp>
        <p:nvSpPr>
          <p:cNvPr id="5" name="Title 4"/>
          <p:cNvSpPr>
            <a:spLocks noGrp="1"/>
          </p:cNvSpPr>
          <p:nvPr>
            <p:ph type="title"/>
          </p:nvPr>
        </p:nvSpPr>
        <p:spPr/>
        <p:txBody>
          <a:bodyPr/>
          <a:lstStyle/>
          <a:p>
            <a:r>
              <a:rPr lang="en-US" dirty="0"/>
              <a:t>Financial accessibility / </a:t>
            </a:r>
            <a:r>
              <a:rPr lang="en-US" dirty="0" smtClean="0"/>
              <a:t>inclusion 2/4</a:t>
            </a:r>
            <a:endParaRPr lang="en-US" dirty="0"/>
          </a:p>
        </p:txBody>
      </p:sp>
    </p:spTree>
    <p:extLst>
      <p:ext uri="{BB962C8B-B14F-4D97-AF65-F5344CB8AC3E}">
        <p14:creationId xmlns:p14="http://schemas.microsoft.com/office/powerpoint/2010/main" val="55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Dentons Presentation">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Dentons Presentation</Template>
  <TotalTime>2861</TotalTime>
  <Words>2304</Words>
  <Application>Microsoft Office PowerPoint</Application>
  <PresentationFormat>On-screen Show (4:3)</PresentationFormat>
  <Paragraphs>240</Paragraphs>
  <Slides>34</Slides>
  <Notes>16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Dentons Presentation</vt:lpstr>
      <vt:lpstr>FI Regulation in Russia:</vt:lpstr>
      <vt:lpstr>Agenda</vt:lpstr>
      <vt:lpstr> The CBR’s main goals and policies in the short- and mid-term are outlined in its recent:  Draft ‘Guidelines for the Development of the Russian Financial Market in 2016-2018’ published 19.02.16  (the ‘Draft Guidelines’).</vt:lpstr>
      <vt:lpstr>CBR Priorities – Overview:</vt:lpstr>
      <vt:lpstr>CBR’s main policies for development of financial markets ('FMs') 1/2</vt:lpstr>
      <vt:lpstr>CBR’s main policies for development of FM 2/2</vt:lpstr>
      <vt:lpstr>Interpretation of CBR 'signals' –   A selective discussion of certain of the CBR’s fundamental policies:  - financial accessibility/inclusion - balancing the regulatory burden - developing bonds/loans </vt:lpstr>
      <vt:lpstr>Financial accessibility / inclusion 1/4</vt:lpstr>
      <vt:lpstr>Financial accessibility / inclusion 2/4</vt:lpstr>
      <vt:lpstr>Financial accessibility / inclusion 3/4</vt:lpstr>
      <vt:lpstr>Financial accessibility / inclusion 4/4</vt:lpstr>
      <vt:lpstr>Balanced approach to regulation / optimizing the regulatory burden 1/4</vt:lpstr>
      <vt:lpstr>Balanced approach to regulation / optimizing the regulatory burden 2/4</vt:lpstr>
      <vt:lpstr>Balanced approach to regulation / optimizing the regulatory burden 3/4</vt:lpstr>
      <vt:lpstr>Balanced approach to regulation / optimizing the regulatory burden 4/4</vt:lpstr>
      <vt:lpstr>Development of the bond market, securitisation and syndicated lending 1/2</vt:lpstr>
      <vt:lpstr>Development of the bond market, securitisation and syndicated lending 2/2</vt:lpstr>
      <vt:lpstr>Other areas where we can expect regulatory  changes 1/2</vt:lpstr>
      <vt:lpstr>Other areas where we can expect regulatory  changes 2/2</vt:lpstr>
      <vt:lpstr> The Russian FMs must compete on a global scale.   What factors in addition to CBR regulations will impact on Russia’s competitiveness?  Key systemic issues </vt:lpstr>
      <vt:lpstr>Commercial rule of law</vt:lpstr>
      <vt:lpstr> Our global banking world is changing rapidly.   How are international banks responding?  How will Russian banks stay  competitive, on this shifting terrain?</vt:lpstr>
      <vt:lpstr>Global trends</vt:lpstr>
      <vt:lpstr>Timeline. Global regulatory framework</vt:lpstr>
      <vt:lpstr>Regulatory changes and complexity </vt:lpstr>
      <vt:lpstr>Digitalization and technological advancement</vt:lpstr>
      <vt:lpstr>Digitalization and technological advancement</vt:lpstr>
      <vt:lpstr>Changes in investment, capital sources and returns</vt:lpstr>
      <vt:lpstr>Changes in investment, capital sources and returns</vt:lpstr>
      <vt:lpstr>Demographic and behavioural changes </vt:lpstr>
      <vt:lpstr>Three reasons why a focus on mobile/messaging is relevant for today’s financial service industry</vt:lpstr>
      <vt:lpstr>Business Operating Model Pressures</vt:lpstr>
      <vt:lpstr>Thank you</vt:lpstr>
      <vt:lpstr>Thank you</vt:lpstr>
    </vt:vector>
  </TitlesOfParts>
  <Company>Dentons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Zaur Gidalishov</dc:creator>
  <cp:lastModifiedBy>Timothy Stubbs</cp:lastModifiedBy>
  <cp:revision>84</cp:revision>
  <cp:lastPrinted>2016-02-29T18:36:53Z</cp:lastPrinted>
  <dcterms:created xsi:type="dcterms:W3CDTF">2016-02-24T09:00:44Z</dcterms:created>
  <dcterms:modified xsi:type="dcterms:W3CDTF">2016-03-01T13:40:50Z</dcterms:modified>
</cp:coreProperties>
</file>