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5" r:id="rId9"/>
    <p:sldId id="262" r:id="rId10"/>
    <p:sldId id="268" r:id="rId11"/>
    <p:sldId id="264" r:id="rId12"/>
    <p:sldId id="266" r:id="rId13"/>
    <p:sldId id="263" r:id="rId14"/>
    <p:sldId id="267" r:id="rId15"/>
    <p:sldId id="271" r:id="rId16"/>
    <p:sldId id="273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128" autoAdjust="0"/>
  </p:normalViewPr>
  <p:slideViewPr>
    <p:cSldViewPr>
      <p:cViewPr varScale="1">
        <p:scale>
          <a:sx n="88" d="100"/>
          <a:sy n="88" d="100"/>
        </p:scale>
        <p:origin x="-22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C2CBE-A8EA-44E3-8F4B-C295FDE8F7EF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CD66E-E521-4508-B76C-89C66CB7E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/>
              <a:t>Конец  90-х. Карточный бизнесс в Армении практически в зачаточном состоянии. Практически  отсутствует инфраструктура принятия карт в точках торговли и сервиса, за исключением нескольких гостиниц  бывшей структуры Интуриста (с помощью импринтеров) и меньше одного десятка банкоматов, половина которых банкоматы Midland bank-а (сейчас HSBC). Ради справедливости надо отметить, что некоторые коммерческие банки посредством внешних процессингов или систем (A-card посредством российской Union Card) осуществляли штучную эмиссию платежных карт и их обслуживание в нескольких банкоматах.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D66E-E521-4508-B76C-89C66CB7E5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В комплексе с единым процессингом для всех банков участников локальная (национальная) система платежей обеспечивает высокую степень независимости, можно даже сказать автономности от тех или иных решений международных платежных систем.</a:t>
            </a:r>
          </a:p>
          <a:p>
            <a:endParaRPr lang="en-US" smtClean="0"/>
          </a:p>
          <a:p>
            <a:r>
              <a:rPr lang="en-US" smtClean="0"/>
              <a:t>Много зарплатных проектов, социальных (в том числе пенсионных), микрокредитных (Ակբա</a:t>
            </a:r>
            <a:r>
              <a:rPr lang="en-US" baseline="0" smtClean="0"/>
              <a:t> կրեդիտ</a:t>
            </a:r>
            <a:r>
              <a:rPr lang="en-US" smtClean="0"/>
              <a:t>), кобрендиговых (U</a:t>
            </a:r>
            <a:r>
              <a:rPr lang="en-US" baseline="0" smtClean="0"/>
              <a:t> com, yerevan city, aparik</a:t>
            </a:r>
            <a:r>
              <a:rPr lang="en-US" smtClean="0"/>
              <a:t>) и т.д.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CD66E-E521-4508-B76C-89C66CB7E51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793213"/>
            <a:ext cx="984250" cy="89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CF16-74BC-4927-9125-F61FF21C4320}" type="datetimeFigureOut">
              <a:rPr lang="en-US" smtClean="0"/>
              <a:pPr/>
              <a:t>28/04/15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122F4-E996-4FCD-97DE-186200782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chemeClr val="tx2"/>
                </a:solidFill>
              </a:rPr>
              <a:t>АрКа </a:t>
            </a:r>
            <a:r>
              <a:rPr lang="en-US" sz="3600" smtClean="0">
                <a:solidFill>
                  <a:schemeClr val="tx2"/>
                </a:solidFill>
              </a:rPr>
              <a:t>(Армениан Кард)</a:t>
            </a:r>
            <a:r>
              <a:rPr lang="en-US" smtClean="0"/>
              <a:t>:</a:t>
            </a:r>
            <a:br>
              <a:rPr lang="en-US" smtClean="0"/>
            </a:br>
            <a:r>
              <a:rPr lang="ru-RU" sz="3300" smtClean="0"/>
              <a:t>структура</a:t>
            </a:r>
            <a:r>
              <a:rPr lang="ru-RU" sz="3300"/>
              <a:t>, основные участникики, практика взаимодействия с международными </a:t>
            </a:r>
            <a:r>
              <a:rPr lang="ru-RU" sz="3300" smtClean="0"/>
              <a:t>системам</a:t>
            </a:r>
            <a:r>
              <a:rPr lang="en-US" sz="3300" smtClean="0"/>
              <a:t>и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mtClean="0"/>
              <a:t>Ишхан Мхитарян</a:t>
            </a:r>
          </a:p>
          <a:p>
            <a:pPr algn="r"/>
            <a:r>
              <a:rPr lang="en-US" sz="2000" smtClean="0"/>
              <a:t>Исполнительный директор</a:t>
            </a:r>
            <a:endParaRPr lang="en-US" sz="2000"/>
          </a:p>
        </p:txBody>
      </p:sp>
      <p:sp>
        <p:nvSpPr>
          <p:cNvPr id="19458" name="AutoShape 2" descr="https://mail.google.com/mail/u/1/?ui=2&amp;ik=dc1a6b04bf&amp;view=fimg&amp;th=14c3225d2a9a7768&amp;attid=0.1&amp;disp=emb&amp;realattid=ii_i7g67n4l0_14c32258fd13bdf6&amp;attbid=ANGjdJ-IdwtmOmcRw5WxShEhbUz_z4UlpFVJ52P3AYl8NEJqMoePwCkRUZ-Hn2JwrVKq3Usxi2Eawpnr_fn0aHTaAbNZlX03Ak6GYqZzQQKF7CUNTN84t3mC38bJArk&amp;sz=w1088-h1080&amp;ats=1430207546378&amp;rm=14c3225d2a9a776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https://mail.google.com/mail/u/1/?ui=2&amp;ik=dc1a6b04bf&amp;view=fimg&amp;th=14c3225d2a9a7768&amp;attid=0.1&amp;disp=emb&amp;realattid=ii_i7g67n4l0_14c32258fd13bdf6&amp;attbid=ANGjdJ-IdwtmOmcRw5WxShEhbUz_z4UlpFVJ52P3AYl8NEJqMoePwCkRUZ-Hn2JwrVKq3Usxi2Eawpnr_fn0aHTaAbNZlX03Ak6GYqZzQQKF7CUNTN84t3mC38bJArk&amp;sz=w1088-h1080&amp;ats=1430207546378&amp;rm=14c3225d2a9a776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Сотрудничество с международными платежными системами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mtClean="0"/>
              <a:t>Кроме права аффилированного членства в МастерКард, банки вправе самостоятельно выбрать статус принципиального членства в этой платежной системе (на данный момент 3 банка из 16).</a:t>
            </a:r>
          </a:p>
          <a:p>
            <a:pPr algn="just"/>
            <a:r>
              <a:rPr lang="en-US" smtClean="0"/>
              <a:t> Банки самостоятельно принимают решение об участии в международных платежных системах.</a:t>
            </a:r>
          </a:p>
          <a:p>
            <a:pPr algn="just"/>
            <a:r>
              <a:rPr lang="en-US" smtClean="0"/>
              <a:t>АрКа выступает в качестве процессора.</a:t>
            </a:r>
          </a:p>
          <a:p>
            <a:pPr algn="just">
              <a:buNone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Сотрудничество с международными платежными системами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82575">
              <a:buNone/>
            </a:pPr>
            <a:r>
              <a:rPr lang="en-US" smtClean="0"/>
              <a:t>Являясь единым процессинговым центром для банков-участников компании, “Армениан кард” на данный момент предоставляет услуги процессинга по 4 международным платежным системам:</a:t>
            </a:r>
          </a:p>
          <a:p>
            <a:pPr lvl="2">
              <a:buNone/>
            </a:pPr>
            <a:r>
              <a:rPr lang="en-US" sz="3000" smtClean="0"/>
              <a:t>MasterCard </a:t>
            </a:r>
          </a:p>
          <a:p>
            <a:pPr lvl="2">
              <a:buNone/>
            </a:pPr>
            <a:r>
              <a:rPr lang="en-US" sz="3000" smtClean="0"/>
              <a:t>Visa</a:t>
            </a:r>
          </a:p>
          <a:p>
            <a:pPr lvl="2">
              <a:buNone/>
            </a:pPr>
            <a:r>
              <a:rPr lang="en-US" sz="3000" smtClean="0"/>
              <a:t>AmericanExpress</a:t>
            </a:r>
          </a:p>
          <a:p>
            <a:pPr lvl="2">
              <a:buNone/>
            </a:pPr>
            <a:r>
              <a:rPr lang="en-US" sz="3000" smtClean="0"/>
              <a:t>DinersClub</a:t>
            </a:r>
            <a:endParaRPr lang="en-US" sz="3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Расчеты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mtClean="0"/>
              <a:t>Позиции участников в результате проведенных транзакций расчитываются в процессинговом центре</a:t>
            </a:r>
          </a:p>
          <a:p>
            <a:pPr marL="0" indent="0"/>
            <a:r>
              <a:rPr lang="en-US" smtClean="0"/>
              <a:t>Все расчеты между участниками системы проводятся через корсчета в Центральном банке.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Количественные данные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В настоящее время в системе свыше 700тыс. </a:t>
            </a:r>
            <a:r>
              <a:rPr lang="az-Cyrl-AZ" smtClean="0"/>
              <a:t>А</a:t>
            </a:r>
            <a:r>
              <a:rPr lang="en-US" smtClean="0"/>
              <a:t>ктивных карт АрКа.</a:t>
            </a:r>
          </a:p>
          <a:p>
            <a:r>
              <a:rPr lang="en-US" smtClean="0"/>
              <a:t>Общее количество карт всех систем, выпущенных банками, членами системы – свыше 1.5млн карточек</a:t>
            </a:r>
          </a:p>
          <a:p>
            <a:r>
              <a:rPr lang="en-US" smtClean="0"/>
              <a:t>1034 банкомата, в том числе с функцией cash-in</a:t>
            </a:r>
          </a:p>
          <a:p>
            <a:r>
              <a:rPr lang="az-Cyrl-AZ" smtClean="0"/>
              <a:t>С</a:t>
            </a:r>
            <a:r>
              <a:rPr lang="en-US" smtClean="0"/>
              <a:t>выше 6000 терминалов в более чем 4500 торговых точках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Суммы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19.3 млн транзакций на сумму 956 млрд драм – годовой об’ем транзакций по обслуживающей сети (01.03.2014-01.03.2015)</a:t>
            </a:r>
          </a:p>
          <a:p>
            <a:r>
              <a:rPr lang="en-US" smtClean="0"/>
              <a:t>18 млн транзакций на сумму 902 млрд драм - годовой об’ем транзакций по картам выпущенным в рамках единого процессинга (01.03.2014-01.03.2015)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Суммы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7.4 млн транзакций на сумму 348 млрд драм - годовой об’ем транзакций по картам АрКа (01.03.2014-01.03.2015)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Немного цифр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" y="1905000"/>
          <a:ext cx="9144000" cy="2438401"/>
        </p:xfrm>
        <a:graphic>
          <a:graphicData uri="http://schemas.openxmlformats.org/drawingml/2006/table">
            <a:tbl>
              <a:tblPr/>
              <a:tblGrid>
                <a:gridCol w="228600"/>
                <a:gridCol w="582628"/>
                <a:gridCol w="581972"/>
                <a:gridCol w="493794"/>
                <a:gridCol w="537882"/>
                <a:gridCol w="581972"/>
                <a:gridCol w="537882"/>
                <a:gridCol w="537882"/>
                <a:gridCol w="537882"/>
                <a:gridCol w="581972"/>
                <a:gridCol w="581972"/>
                <a:gridCol w="537882"/>
                <a:gridCol w="537882"/>
                <a:gridCol w="581972"/>
                <a:gridCol w="581972"/>
                <a:gridCol w="537882"/>
                <a:gridCol w="581972"/>
              </a:tblGrid>
              <a:tr h="33375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ARCA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Master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VISA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305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E_COM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E_COM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E_COM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E_COM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2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7,371,769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6,161,992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489,059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720,718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4,031,848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2,069,487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1,043,195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919,166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6,604,997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5,023,273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831,119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750,605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18,008,614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13,254,752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2,363,373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2,390,489 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818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348,111,794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269,393,503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6,175,933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72,542,358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190,761,261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91,131,411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21,859,322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77,770,528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363,610,864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251,610,467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24,283,164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87,717,233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902,483,919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612,135,381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52,318,419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0" u="none" strike="noStrike" baseline="0" smtClean="0">
                          <a:solidFill>
                            <a:srgbClr val="000000"/>
                          </a:solidFill>
                          <a:latin typeface="Calibri"/>
                        </a:rPr>
                        <a:t>238,030,119 </a:t>
                      </a:r>
                      <a:endParaRPr lang="en-US" sz="850" b="1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Локальная платежная система: преимущества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Высокая степень независимости</a:t>
            </a:r>
          </a:p>
          <a:p>
            <a:r>
              <a:rPr lang="en-US" smtClean="0"/>
              <a:t>Гибкость, быстрота и доступность (в том числе и в плане затрат) при выпуске различных продуктов, в том числе и кобрендинговых.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/>
              <a:t>Предпосылки и история создания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Практическое отсутствие карточного бизнесса и инфраструктуры как такового</a:t>
            </a:r>
          </a:p>
          <a:p>
            <a:r>
              <a:rPr lang="en-US" sz="2000" smtClean="0"/>
              <a:t>Штучные (нишевые) продукты.</a:t>
            </a:r>
          </a:p>
          <a:p>
            <a:r>
              <a:rPr lang="en-US" sz="2000" smtClean="0"/>
              <a:t>Инновационный локомотив в лице ЦБ.</a:t>
            </a:r>
          </a:p>
          <a:p>
            <a:endParaRPr lang="en-US" sz="2000" smtClean="0"/>
          </a:p>
          <a:p>
            <a:endParaRPr lang="en-US" sz="2000"/>
          </a:p>
        </p:txBody>
      </p:sp>
      <p:sp>
        <p:nvSpPr>
          <p:cNvPr id="18434" name="AutoShape 2" descr="https://mail.google.com/mail/u/1/?ui=2&amp;ik=dc1a6b04bf&amp;view=fimg&amp;th=14c3225d2a9a7768&amp;attid=0.1&amp;disp=emb&amp;realattid=ii_i7g67n4l0_14c32258fd13bdf6&amp;attbid=ANGjdJ-IdwtmOmcRw5WxShEhbUz_z4UlpFVJ52P3AYl8NEJqMoePwCkRUZ-Hn2JwrVKq3Usxi2Eawpnr_fn0aHTaAbNZlX03Ak6GYqZzQQKF7CUNTN84t3mC38bJArk&amp;sz=w1088-h1080&amp;ats=1430207546378&amp;rm=14c3225d2a9a776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Концепция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/>
              <a:t>Модель, которую брали как </a:t>
            </a:r>
            <a:r>
              <a:rPr lang="en-US" smtClean="0"/>
              <a:t>пример и к которой изначально стремились </a:t>
            </a:r>
            <a:r>
              <a:rPr lang="en-US"/>
              <a:t>была французская </a:t>
            </a:r>
            <a:r>
              <a:rPr lang="en-US">
                <a:solidFill>
                  <a:schemeClr val="tx2"/>
                </a:solidFill>
              </a:rPr>
              <a:t>Carte Bleue</a:t>
            </a:r>
            <a:r>
              <a:rPr lang="en-US"/>
              <a:t>, тогда уже  выпускающая микропроцессорные (чиповые) карты. Карточки были кобейджинговые с Виза. Внутри страны работала “чиповая часть” карты Carte Blue, а за пределами Франции “магнитная полоса” Визы.</a:t>
            </a:r>
          </a:p>
          <a:p>
            <a:pPr algn="just"/>
            <a:r>
              <a:rPr lang="en-US"/>
              <a:t>В </a:t>
            </a:r>
            <a:r>
              <a:rPr lang="en-US" smtClean="0"/>
              <a:t>качестве </a:t>
            </a:r>
            <a:r>
              <a:rPr lang="en-US"/>
              <a:t>примера национальной системы платежей, с участием ЦБ изучался опыт </a:t>
            </a:r>
            <a:r>
              <a:rPr lang="en-US" smtClean="0"/>
              <a:t>Белкарты.</a:t>
            </a:r>
            <a:endParaRPr lang="en-US"/>
          </a:p>
          <a:p>
            <a:pPr algn="just"/>
            <a:r>
              <a:rPr lang="en-US"/>
              <a:t>Была принята модель единой системы платежей по картам с созданием единого процессингового центра и Центрального Банка в качестве расчетного банка. Была создана </a:t>
            </a:r>
            <a:r>
              <a:rPr lang="en-US" smtClean="0"/>
              <a:t>закрытая акционерная </a:t>
            </a:r>
            <a:r>
              <a:rPr lang="en-US"/>
              <a:t>компания “Армениан Кард” с участием Центрального банка и 10 коммерческих банков Армении.  Платежная система получила название АрКа.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Финансы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Центральный Банк основной учредитель с 80% акций (на момент создания)</a:t>
            </a:r>
          </a:p>
          <a:p>
            <a:r>
              <a:rPr lang="en-US" smtClean="0"/>
              <a:t>10 коммерческих банков с равными долями участия: один участник-одна акция (13,5 млн драм)</a:t>
            </a:r>
          </a:p>
          <a:p>
            <a:r>
              <a:rPr lang="en-US" smtClean="0"/>
              <a:t>Общий капитал на момент учреждения </a:t>
            </a:r>
          </a:p>
          <a:p>
            <a:pPr>
              <a:buNone/>
            </a:pPr>
            <a:r>
              <a:rPr lang="en-US" smtClean="0"/>
              <a:t>	661 500 000 драм ($1,250млн)</a:t>
            </a:r>
          </a:p>
          <a:p>
            <a:r>
              <a:rPr lang="en-US" smtClean="0"/>
              <a:t>На данный момент капитал составляет </a:t>
            </a:r>
          </a:p>
          <a:p>
            <a:pPr>
              <a:buNone/>
            </a:pPr>
            <a:r>
              <a:rPr lang="en-US" smtClean="0"/>
              <a:t>	971 448 000 драм ($2,045млн)*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2100" smtClean="0"/>
              <a:t>* По текущему курсу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Структура (с 2010-го)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Закрытое Акционерное Общество</a:t>
            </a:r>
          </a:p>
          <a:p>
            <a:r>
              <a:rPr lang="en-US" smtClean="0"/>
              <a:t>16 банков акционеров, разделенных на три группы, в зависимости от доли в общем об’еме платежей в системе (как по эмиссии, так и по эквайрингу)*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z="2000" smtClean="0"/>
          </a:p>
          <a:p>
            <a:pPr>
              <a:buNone/>
            </a:pPr>
            <a:endParaRPr lang="en-US" sz="2000" smtClean="0"/>
          </a:p>
          <a:p>
            <a:pPr>
              <a:buNone/>
            </a:pPr>
            <a:endParaRPr lang="en-US" sz="2000" smtClean="0"/>
          </a:p>
          <a:p>
            <a:pPr>
              <a:buNone/>
            </a:pPr>
            <a:r>
              <a:rPr lang="en-US" sz="2000" smtClean="0"/>
              <a:t>* Учитывается наибольшее значение из двух</a:t>
            </a:r>
          </a:p>
          <a:p>
            <a:pPr>
              <a:buNone/>
            </a:pPr>
            <a:endParaRPr lang="en-US" sz="20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38400" y="3962400"/>
          <a:ext cx="4114800" cy="1765836"/>
        </p:xfrm>
        <a:graphic>
          <a:graphicData uri="http://schemas.openxmlformats.org/drawingml/2006/table">
            <a:tbl>
              <a:tblPr/>
              <a:tblGrid>
                <a:gridCol w="1334124"/>
                <a:gridCol w="1049312"/>
                <a:gridCol w="978108"/>
                <a:gridCol w="753256"/>
              </a:tblGrid>
              <a:tr h="41348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latin typeface="Times Armenian"/>
                        </a:rPr>
                        <a:t>Количество акций</a:t>
                      </a:r>
                      <a:endParaRPr lang="en-US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y-AM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latin typeface="Times Armenian"/>
                        </a:rPr>
                        <a:t>C</a:t>
                      </a:r>
                      <a:endParaRPr lang="hy-AM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latin typeface="Times Armenian"/>
                        </a:rPr>
                        <a:t>B</a:t>
                      </a:r>
                      <a:endParaRPr lang="hy-AM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Times Armenian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25%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Times Armenian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smtClean="0">
                          <a:latin typeface="Times Armenian"/>
                        </a:rPr>
                        <a:t>А</a:t>
                      </a:r>
                      <a:endParaRPr lang="hy-AM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25%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Armenian"/>
                        </a:rPr>
                        <a:t>&gt;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latin typeface="Times Armenian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Times Armeni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Структура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ЦБ - 57.5 % - 46 акций</a:t>
            </a:r>
          </a:p>
          <a:p>
            <a:r>
              <a:rPr lang="en-US" smtClean="0"/>
              <a:t>1 банк – 6.25% - 5 акций</a:t>
            </a:r>
          </a:p>
          <a:p>
            <a:r>
              <a:rPr lang="en-US" smtClean="0"/>
              <a:t>4 банка – по 5% - по 4 акции</a:t>
            </a:r>
          </a:p>
          <a:p>
            <a:r>
              <a:rPr lang="en-US" smtClean="0"/>
              <a:t>1 банк – 3.75% - 3 акции</a:t>
            </a:r>
          </a:p>
          <a:p>
            <a:r>
              <a:rPr lang="az-Cyrl-AZ" smtClean="0"/>
              <a:t>О</a:t>
            </a:r>
            <a:r>
              <a:rPr lang="en-US" smtClean="0"/>
              <a:t>стальные по 1.25% - по 1 акции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Участники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Акционеры – полноправные участники системы, с правом эмиссии и эквайринга карт АрКа и аффилированного членства в МастеКард под патронажем АрКа.</a:t>
            </a:r>
          </a:p>
          <a:p>
            <a:r>
              <a:rPr lang="en-US" smtClean="0"/>
              <a:t>Участники с правом эмиссии карт АрКа</a:t>
            </a:r>
          </a:p>
          <a:p>
            <a:r>
              <a:rPr lang="en-US" smtClean="0"/>
              <a:t>Участники с правом эквайринга карт АрКа</a:t>
            </a:r>
          </a:p>
          <a:p>
            <a:r>
              <a:rPr lang="en-US" smtClean="0"/>
              <a:t>Участники с правом эмиссии и эквайринга карт АрКа</a:t>
            </a:r>
          </a:p>
          <a:p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mtClean="0">
                <a:solidFill>
                  <a:schemeClr val="tx2"/>
                </a:solidFill>
              </a:rPr>
              <a:t>Армениан Кард </a:t>
            </a:r>
            <a:r>
              <a:rPr lang="en-US" smtClean="0"/>
              <a:t>– выступает в качестве локальной платежной системы под “брендом” АрКа</a:t>
            </a:r>
          </a:p>
          <a:p>
            <a:r>
              <a:rPr lang="en-US" smtClean="0">
                <a:solidFill>
                  <a:schemeClr val="tx2"/>
                </a:solidFill>
              </a:rPr>
              <a:t>Армениан Кард </a:t>
            </a:r>
            <a:r>
              <a:rPr lang="en-US" smtClean="0"/>
              <a:t>– выступает в качестве единого процессингового центра для банков участников компании (акционеров).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Сотрудничество с международными платежными системами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Компания является полноправным участником МПС МастерКард</a:t>
            </a:r>
          </a:p>
          <a:p>
            <a:pPr algn="just"/>
            <a:r>
              <a:rPr lang="en-US" smtClean="0"/>
              <a:t>Банки акционеры, полноправные члены имеют право аффилированного участия в системе МастерКард, под принципалством Армениан Кард.</a:t>
            </a:r>
          </a:p>
          <a:p>
            <a:pPr algn="just"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29012</TotalTime>
  <Words>896</Words>
  <Application>Microsoft Office PowerPoint</Application>
  <PresentationFormat>On-screen Show (4:3)</PresentationFormat>
  <Paragraphs>198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АрКа (Армениан Кард): структура, основные участникики, практика взаимодействия с международными системами</vt:lpstr>
      <vt:lpstr>Предпосылки и история создания</vt:lpstr>
      <vt:lpstr>Концепция</vt:lpstr>
      <vt:lpstr>Финансы</vt:lpstr>
      <vt:lpstr>Структура (с 2010-го) </vt:lpstr>
      <vt:lpstr>Структура</vt:lpstr>
      <vt:lpstr>Участники</vt:lpstr>
      <vt:lpstr>Slide 8</vt:lpstr>
      <vt:lpstr>Сотрудничество с международными платежными системами</vt:lpstr>
      <vt:lpstr>Сотрудничество с международными платежными системами</vt:lpstr>
      <vt:lpstr>Сотрудничество с международными платежными системами</vt:lpstr>
      <vt:lpstr>Расчеты</vt:lpstr>
      <vt:lpstr>Количественные данные</vt:lpstr>
      <vt:lpstr>Суммы</vt:lpstr>
      <vt:lpstr>Суммы</vt:lpstr>
      <vt:lpstr>Немного цифр</vt:lpstr>
      <vt:lpstr>Локальная платежная система: преимущества</vt:lpstr>
    </vt:vector>
  </TitlesOfParts>
  <Company>ArCa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chief</dc:creator>
  <cp:lastModifiedBy>chief</cp:lastModifiedBy>
  <cp:revision>748</cp:revision>
  <dcterms:created xsi:type="dcterms:W3CDTF">2015-03-23T12:11:04Z</dcterms:created>
  <dcterms:modified xsi:type="dcterms:W3CDTF">2015-04-28T07:53:36Z</dcterms:modified>
</cp:coreProperties>
</file>