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05613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09874E-9F47-4608-9C91-C1B43F443042}" type="doc">
      <dgm:prSet loTypeId="urn:microsoft.com/office/officeart/2005/8/layout/radial4" loCatId="relationship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A6A10CC4-C605-4ED8-942A-0F99559FA214}">
      <dgm:prSet phldrT="[Текст]" custT="1"/>
      <dgm:spPr>
        <a:solidFill>
          <a:schemeClr val="bg1"/>
        </a:solidFill>
        <a:ln>
          <a:solidFill>
            <a:srgbClr val="FFC000"/>
          </a:solidFill>
        </a:ln>
      </dgm:spPr>
      <dgm:t>
        <a:bodyPr/>
        <a:lstStyle/>
        <a:p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Пример «классической» крупной реструктуризации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53C1BF-A857-430A-B8C2-C8A6C56807F8}" type="parTrans" cxnId="{03876507-420D-4EE7-8E39-69FA6AFB21C2}">
      <dgm:prSet/>
      <dgm:spPr/>
      <dgm:t>
        <a:bodyPr/>
        <a:lstStyle/>
        <a:p>
          <a:endParaRPr lang="ru-RU"/>
        </a:p>
      </dgm:t>
    </dgm:pt>
    <dgm:pt modelId="{71EBA30B-6DE6-41FB-8C6B-5F54B8CFDECE}" type="sibTrans" cxnId="{03876507-420D-4EE7-8E39-69FA6AFB21C2}">
      <dgm:prSet/>
      <dgm:spPr/>
      <dgm:t>
        <a:bodyPr/>
        <a:lstStyle/>
        <a:p>
          <a:endParaRPr lang="ru-RU"/>
        </a:p>
      </dgm:t>
    </dgm:pt>
    <dgm:pt modelId="{87913D30-54E4-4AD1-8B22-021C06930BA9}">
      <dgm:prSet phldrT="[Текст]" custT="1"/>
      <dgm:spPr>
        <a:solidFill>
          <a:schemeClr val="bg1"/>
        </a:solidFill>
        <a:ln>
          <a:solidFill>
            <a:srgbClr val="006600"/>
          </a:solidFill>
        </a:ln>
      </dgm:spPr>
      <dgm:t>
        <a:bodyPr lIns="0" rIns="0"/>
        <a:lstStyle/>
        <a:p>
          <a:pPr>
            <a:spcAft>
              <a:spcPts val="0"/>
            </a:spcAft>
          </a:pPr>
          <a:r>
            <a:rPr lang="ru-RU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Более 10</a:t>
          </a:r>
        </a:p>
        <a:p>
          <a:pPr>
            <a:spcAft>
              <a:spcPts val="0"/>
            </a:spcAft>
          </a:pPr>
          <a:r>
            <a:rPr lang="ru-RU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кредиторов</a:t>
          </a:r>
          <a:endParaRPr lang="ru-RU" sz="1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ED0DBDD-B56E-4DB9-9332-B7EB52F1F91F}" type="parTrans" cxnId="{45EE557C-F4C2-4380-92BF-F2EE01893C96}">
      <dgm:prSet/>
      <dgm:spPr/>
      <dgm:t>
        <a:bodyPr/>
        <a:lstStyle/>
        <a:p>
          <a:endParaRPr lang="ru-RU"/>
        </a:p>
      </dgm:t>
    </dgm:pt>
    <dgm:pt modelId="{CD7D86DB-22E2-44BA-A8E3-6ED1F1016E9B}" type="sibTrans" cxnId="{45EE557C-F4C2-4380-92BF-F2EE01893C96}">
      <dgm:prSet/>
      <dgm:spPr/>
      <dgm:t>
        <a:bodyPr/>
        <a:lstStyle/>
        <a:p>
          <a:endParaRPr lang="ru-RU"/>
        </a:p>
      </dgm:t>
    </dgm:pt>
    <dgm:pt modelId="{9584FA9E-6F13-4EEC-BD6A-B88E560A5DB6}">
      <dgm:prSet phldrT="[Текст]" custT="1"/>
      <dgm:spPr>
        <a:solidFill>
          <a:schemeClr val="bg1"/>
        </a:solidFill>
        <a:ln>
          <a:solidFill>
            <a:srgbClr val="006600"/>
          </a:solidFill>
        </a:ln>
      </dgm:spPr>
      <dgm:t>
        <a:bodyPr lIns="0" rIns="0"/>
        <a:lstStyle/>
        <a:p>
          <a:r>
            <a:rPr lang="ru-RU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Обеспечение </a:t>
          </a:r>
        </a:p>
        <a:p>
          <a:r>
            <a:rPr lang="ru-RU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в пользу Агента</a:t>
          </a:r>
          <a:endParaRPr lang="ru-RU" sz="1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8042298-3906-4BF7-85F3-A0066805B4FE}" type="parTrans" cxnId="{E70CA786-2372-48BE-8C75-94BF83F5EF76}">
      <dgm:prSet/>
      <dgm:spPr/>
      <dgm:t>
        <a:bodyPr/>
        <a:lstStyle/>
        <a:p>
          <a:endParaRPr lang="ru-RU"/>
        </a:p>
      </dgm:t>
    </dgm:pt>
    <dgm:pt modelId="{51E2E698-5A1E-4523-9AA0-6135FECA6A39}" type="sibTrans" cxnId="{E70CA786-2372-48BE-8C75-94BF83F5EF76}">
      <dgm:prSet/>
      <dgm:spPr/>
      <dgm:t>
        <a:bodyPr/>
        <a:lstStyle/>
        <a:p>
          <a:endParaRPr lang="ru-RU"/>
        </a:p>
      </dgm:t>
    </dgm:pt>
    <dgm:pt modelId="{705B8551-51E0-0B4C-926F-0A8B097C63CA}">
      <dgm:prSet custT="1"/>
      <dgm:spPr>
        <a:ln>
          <a:solidFill>
            <a:srgbClr val="006600"/>
          </a:solidFill>
        </a:ln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  </a:t>
          </a:r>
          <a:r>
            <a:rPr lang="en-US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III </a:t>
          </a:r>
          <a:r>
            <a:rPr lang="ru-RU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Категория качества</a:t>
          </a:r>
          <a:endParaRPr lang="ru-RU" sz="1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0316668-A45A-8E4E-9C8E-AB8156EB4D8B}" type="parTrans" cxnId="{DE4875B3-A2D3-2742-BC99-01FA2D0A023B}">
      <dgm:prSet/>
      <dgm:spPr/>
      <dgm:t>
        <a:bodyPr/>
        <a:lstStyle/>
        <a:p>
          <a:endParaRPr lang="ru-RU"/>
        </a:p>
      </dgm:t>
    </dgm:pt>
    <dgm:pt modelId="{F3244078-A6E7-4646-9D10-9309B171BE9A}" type="sibTrans" cxnId="{DE4875B3-A2D3-2742-BC99-01FA2D0A023B}">
      <dgm:prSet/>
      <dgm:spPr/>
      <dgm:t>
        <a:bodyPr/>
        <a:lstStyle/>
        <a:p>
          <a:endParaRPr lang="ru-RU"/>
        </a:p>
      </dgm:t>
    </dgm:pt>
    <dgm:pt modelId="{A98059E2-EA89-5144-A9F7-1A80F102915C}">
      <dgm:prSet custT="1"/>
      <dgm:spPr>
        <a:ln>
          <a:solidFill>
            <a:srgbClr val="006600"/>
          </a:solidFill>
        </a:ln>
      </dgm:spPr>
      <dgm:t>
        <a:bodyPr/>
        <a:lstStyle/>
        <a:p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Государственная </a:t>
          </a:r>
          <a:r>
            <a:rPr lang="ru-RU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гарантия</a:t>
          </a:r>
          <a:endParaRPr lang="ru-RU" sz="1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FFC987-2444-0546-9004-0F228562C7D0}" type="parTrans" cxnId="{7496CE06-DD7F-4E44-ADDA-EC52E318A264}">
      <dgm:prSet/>
      <dgm:spPr/>
      <dgm:t>
        <a:bodyPr/>
        <a:lstStyle/>
        <a:p>
          <a:endParaRPr lang="ru-RU"/>
        </a:p>
      </dgm:t>
    </dgm:pt>
    <dgm:pt modelId="{0F9BE5A0-41EE-E044-838A-1498E94FE28C}" type="sibTrans" cxnId="{7496CE06-DD7F-4E44-ADDA-EC52E318A264}">
      <dgm:prSet/>
      <dgm:spPr/>
      <dgm:t>
        <a:bodyPr/>
        <a:lstStyle/>
        <a:p>
          <a:endParaRPr lang="ru-RU"/>
        </a:p>
      </dgm:t>
    </dgm:pt>
    <dgm:pt modelId="{5619ED4B-903D-454E-A80B-5776BD909EA7}">
      <dgm:prSet custT="1"/>
      <dgm:spPr>
        <a:ln>
          <a:solidFill>
            <a:srgbClr val="006600"/>
          </a:solidFill>
        </a:ln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 Единая стоимость кредита для всех </a:t>
          </a:r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кредиторов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FC7BF61-1D24-DF49-BCE0-5FB3C019ECDC}" type="parTrans" cxnId="{BC06382E-FAE1-A942-9FCE-79673D5335CC}">
      <dgm:prSet/>
      <dgm:spPr/>
      <dgm:t>
        <a:bodyPr/>
        <a:lstStyle/>
        <a:p>
          <a:endParaRPr lang="ru-RU"/>
        </a:p>
      </dgm:t>
    </dgm:pt>
    <dgm:pt modelId="{FB5405B6-88F1-D343-88A9-0180B47554FE}" type="sibTrans" cxnId="{BC06382E-FAE1-A942-9FCE-79673D5335CC}">
      <dgm:prSet/>
      <dgm:spPr/>
      <dgm:t>
        <a:bodyPr/>
        <a:lstStyle/>
        <a:p>
          <a:endParaRPr lang="ru-RU"/>
        </a:p>
      </dgm:t>
    </dgm:pt>
    <dgm:pt modelId="{45BF80EE-0F32-4A5A-A5C9-8E56814FF6D2}" type="pres">
      <dgm:prSet presAssocID="{0E09874E-9F47-4608-9C91-C1B43F44304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5DD1F3-24DF-4DAF-8C06-8165D95AEBCF}" type="pres">
      <dgm:prSet presAssocID="{A6A10CC4-C605-4ED8-942A-0F99559FA214}" presName="centerShape" presStyleLbl="node0" presStyleIdx="0" presStyleCnt="1" custScaleX="207516" custScaleY="89578" custLinFactNeighborX="13300" custLinFactNeighborY="-7558"/>
      <dgm:spPr/>
      <dgm:t>
        <a:bodyPr/>
        <a:lstStyle/>
        <a:p>
          <a:endParaRPr lang="ru-RU"/>
        </a:p>
      </dgm:t>
    </dgm:pt>
    <dgm:pt modelId="{2D1B7681-CC94-4312-A247-083590E795E6}" type="pres">
      <dgm:prSet presAssocID="{6ED0DBDD-B56E-4DB9-9332-B7EB52F1F91F}" presName="parTrans" presStyleLbl="bgSibTrans2D1" presStyleIdx="0" presStyleCnt="5" custAng="21175355" custLinFactNeighborX="1075" custLinFactNeighborY="19757"/>
      <dgm:spPr/>
      <dgm:t>
        <a:bodyPr/>
        <a:lstStyle/>
        <a:p>
          <a:endParaRPr lang="ru-RU"/>
        </a:p>
      </dgm:t>
    </dgm:pt>
    <dgm:pt modelId="{D124C956-3D12-4FA2-A8CE-C94C86BB29F6}" type="pres">
      <dgm:prSet presAssocID="{87913D30-54E4-4AD1-8B22-021C06930BA9}" presName="node" presStyleLbl="node1" presStyleIdx="0" presStyleCnt="5" custScaleX="152389" custScaleY="70798" custRadScaleRad="125017" custRadScaleInc="92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59CB99-571E-4C3D-A0F9-C2735AB78F1F}" type="pres">
      <dgm:prSet presAssocID="{B8042298-3906-4BF7-85F3-A0066805B4FE}" presName="parTrans" presStyleLbl="bgSibTrans2D1" presStyleIdx="1" presStyleCnt="5" custLinFactNeighborX="159" custLinFactNeighborY="-24378"/>
      <dgm:spPr/>
      <dgm:t>
        <a:bodyPr/>
        <a:lstStyle/>
        <a:p>
          <a:endParaRPr lang="ru-RU"/>
        </a:p>
      </dgm:t>
    </dgm:pt>
    <dgm:pt modelId="{B1730588-0B9E-4371-9026-ED5946039675}" type="pres">
      <dgm:prSet presAssocID="{9584FA9E-6F13-4EEC-BD6A-B88E560A5DB6}" presName="node" presStyleLbl="node1" presStyleIdx="1" presStyleCnt="5" custScaleX="163598" custScaleY="70795" custRadScaleRad="135816" custRadScaleInc="-439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91C16E-8EB2-804D-BF56-0701C085A7E8}" type="pres">
      <dgm:prSet presAssocID="{D0316668-A45A-8E4E-9C8E-AB8156EB4D8B}" presName="parTrans" presStyleLbl="bgSibTrans2D1" presStyleIdx="2" presStyleCnt="5" custAng="346342" custLinFactNeighborY="54106"/>
      <dgm:spPr/>
      <dgm:t>
        <a:bodyPr/>
        <a:lstStyle/>
        <a:p>
          <a:endParaRPr lang="ru-RU"/>
        </a:p>
      </dgm:t>
    </dgm:pt>
    <dgm:pt modelId="{A814D275-FAE9-5342-B08D-638040DDAD37}" type="pres">
      <dgm:prSet presAssocID="{705B8551-51E0-0B4C-926F-0A8B097C63CA}" presName="node" presStyleLbl="node1" presStyleIdx="2" presStyleCnt="5" custScaleX="152600" custScaleY="72951" custRadScaleRad="185186" custRadScaleInc="2442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799FDE-E2C9-014B-8C97-7A272B0F2F78}" type="pres">
      <dgm:prSet presAssocID="{FEFFC987-2444-0546-9004-0F228562C7D0}" presName="parTrans" presStyleLbl="bgSibTrans2D1" presStyleIdx="3" presStyleCnt="5" custLinFactNeighborX="-6095" custLinFactNeighborY="-27841"/>
      <dgm:spPr/>
      <dgm:t>
        <a:bodyPr/>
        <a:lstStyle/>
        <a:p>
          <a:endParaRPr lang="ru-RU"/>
        </a:p>
      </dgm:t>
    </dgm:pt>
    <dgm:pt modelId="{FBD25312-508D-0747-B829-CA04ABEFEB2C}" type="pres">
      <dgm:prSet presAssocID="{A98059E2-EA89-5144-A9F7-1A80F102915C}" presName="node" presStyleLbl="node1" presStyleIdx="3" presStyleCnt="5" custScaleX="175960" custScaleY="71491" custRadScaleRad="190295" custRadScaleInc="686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F2C019-81CB-0E49-A22B-D5B4177EB789}" type="pres">
      <dgm:prSet presAssocID="{5FC7BF61-1D24-DF49-BCE0-5FB3C019ECDC}" presName="parTrans" presStyleLbl="bgSibTrans2D1" presStyleIdx="4" presStyleCnt="5"/>
      <dgm:spPr/>
      <dgm:t>
        <a:bodyPr/>
        <a:lstStyle/>
        <a:p>
          <a:endParaRPr lang="ru-RU"/>
        </a:p>
      </dgm:t>
    </dgm:pt>
    <dgm:pt modelId="{24A2A193-B3CA-104A-A276-3BA385E11ED2}" type="pres">
      <dgm:prSet presAssocID="{5619ED4B-903D-454E-A80B-5776BD909EA7}" presName="node" presStyleLbl="node1" presStyleIdx="4" presStyleCnt="5" custScaleX="208529" custScaleY="84553" custRadScaleRad="93340" custRadScaleInc="-2025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06382E-FAE1-A942-9FCE-79673D5335CC}" srcId="{A6A10CC4-C605-4ED8-942A-0F99559FA214}" destId="{5619ED4B-903D-454E-A80B-5776BD909EA7}" srcOrd="4" destOrd="0" parTransId="{5FC7BF61-1D24-DF49-BCE0-5FB3C019ECDC}" sibTransId="{FB5405B6-88F1-D343-88A9-0180B47554FE}"/>
    <dgm:cxn modelId="{B84D5CBF-075F-4BFF-B892-09FE81C7265C}" type="presOf" srcId="{A98059E2-EA89-5144-A9F7-1A80F102915C}" destId="{FBD25312-508D-0747-B829-CA04ABEFEB2C}" srcOrd="0" destOrd="0" presId="urn:microsoft.com/office/officeart/2005/8/layout/radial4"/>
    <dgm:cxn modelId="{B49F5D86-CC94-4B7A-8EFE-54663A5D633C}" type="presOf" srcId="{6ED0DBDD-B56E-4DB9-9332-B7EB52F1F91F}" destId="{2D1B7681-CC94-4312-A247-083590E795E6}" srcOrd="0" destOrd="0" presId="urn:microsoft.com/office/officeart/2005/8/layout/radial4"/>
    <dgm:cxn modelId="{DE4875B3-A2D3-2742-BC99-01FA2D0A023B}" srcId="{A6A10CC4-C605-4ED8-942A-0F99559FA214}" destId="{705B8551-51E0-0B4C-926F-0A8B097C63CA}" srcOrd="2" destOrd="0" parTransId="{D0316668-A45A-8E4E-9C8E-AB8156EB4D8B}" sibTransId="{F3244078-A6E7-4646-9D10-9309B171BE9A}"/>
    <dgm:cxn modelId="{45EE557C-F4C2-4380-92BF-F2EE01893C96}" srcId="{A6A10CC4-C605-4ED8-942A-0F99559FA214}" destId="{87913D30-54E4-4AD1-8B22-021C06930BA9}" srcOrd="0" destOrd="0" parTransId="{6ED0DBDD-B56E-4DB9-9332-B7EB52F1F91F}" sibTransId="{CD7D86DB-22E2-44BA-A8E3-6ED1F1016E9B}"/>
    <dgm:cxn modelId="{088552E0-4F4C-48CE-8E0E-AB2EE91FB83C}" type="presOf" srcId="{B8042298-3906-4BF7-85F3-A0066805B4FE}" destId="{6559CB99-571E-4C3D-A0F9-C2735AB78F1F}" srcOrd="0" destOrd="0" presId="urn:microsoft.com/office/officeart/2005/8/layout/radial4"/>
    <dgm:cxn modelId="{49E2EA7C-D161-4B6B-984C-21BC0F5FEC00}" type="presOf" srcId="{5FC7BF61-1D24-DF49-BCE0-5FB3C019ECDC}" destId="{9FF2C019-81CB-0E49-A22B-D5B4177EB789}" srcOrd="0" destOrd="0" presId="urn:microsoft.com/office/officeart/2005/8/layout/radial4"/>
    <dgm:cxn modelId="{07DAD73F-5BE0-4BCC-B2F6-8701D5593194}" type="presOf" srcId="{9584FA9E-6F13-4EEC-BD6A-B88E560A5DB6}" destId="{B1730588-0B9E-4371-9026-ED5946039675}" srcOrd="0" destOrd="0" presId="urn:microsoft.com/office/officeart/2005/8/layout/radial4"/>
    <dgm:cxn modelId="{03876507-420D-4EE7-8E39-69FA6AFB21C2}" srcId="{0E09874E-9F47-4608-9C91-C1B43F443042}" destId="{A6A10CC4-C605-4ED8-942A-0F99559FA214}" srcOrd="0" destOrd="0" parTransId="{D153C1BF-A857-430A-B8C2-C8A6C56807F8}" sibTransId="{71EBA30B-6DE6-41FB-8C6B-5F54B8CFDECE}"/>
    <dgm:cxn modelId="{E70CA786-2372-48BE-8C75-94BF83F5EF76}" srcId="{A6A10CC4-C605-4ED8-942A-0F99559FA214}" destId="{9584FA9E-6F13-4EEC-BD6A-B88E560A5DB6}" srcOrd="1" destOrd="0" parTransId="{B8042298-3906-4BF7-85F3-A0066805B4FE}" sibTransId="{51E2E698-5A1E-4523-9AA0-6135FECA6A39}"/>
    <dgm:cxn modelId="{16B6F7BE-8E30-4157-8B42-CC21055D7873}" type="presOf" srcId="{705B8551-51E0-0B4C-926F-0A8B097C63CA}" destId="{A814D275-FAE9-5342-B08D-638040DDAD37}" srcOrd="0" destOrd="0" presId="urn:microsoft.com/office/officeart/2005/8/layout/radial4"/>
    <dgm:cxn modelId="{8C4ECA01-A655-4941-B079-2BEA6110E2F0}" type="presOf" srcId="{0E09874E-9F47-4608-9C91-C1B43F443042}" destId="{45BF80EE-0F32-4A5A-A5C9-8E56814FF6D2}" srcOrd="0" destOrd="0" presId="urn:microsoft.com/office/officeart/2005/8/layout/radial4"/>
    <dgm:cxn modelId="{7083C69F-8655-452B-A954-08F2CD7E8C19}" type="presOf" srcId="{5619ED4B-903D-454E-A80B-5776BD909EA7}" destId="{24A2A193-B3CA-104A-A276-3BA385E11ED2}" srcOrd="0" destOrd="0" presId="urn:microsoft.com/office/officeart/2005/8/layout/radial4"/>
    <dgm:cxn modelId="{66D00345-96A2-4148-A08B-7434F3937525}" type="presOf" srcId="{87913D30-54E4-4AD1-8B22-021C06930BA9}" destId="{D124C956-3D12-4FA2-A8CE-C94C86BB29F6}" srcOrd="0" destOrd="0" presId="urn:microsoft.com/office/officeart/2005/8/layout/radial4"/>
    <dgm:cxn modelId="{7496CE06-DD7F-4E44-ADDA-EC52E318A264}" srcId="{A6A10CC4-C605-4ED8-942A-0F99559FA214}" destId="{A98059E2-EA89-5144-A9F7-1A80F102915C}" srcOrd="3" destOrd="0" parTransId="{FEFFC987-2444-0546-9004-0F228562C7D0}" sibTransId="{0F9BE5A0-41EE-E044-838A-1498E94FE28C}"/>
    <dgm:cxn modelId="{DF9DEACC-353D-4BF7-B506-6E5C0E682A87}" type="presOf" srcId="{A6A10CC4-C605-4ED8-942A-0F99559FA214}" destId="{235DD1F3-24DF-4DAF-8C06-8165D95AEBCF}" srcOrd="0" destOrd="0" presId="urn:microsoft.com/office/officeart/2005/8/layout/radial4"/>
    <dgm:cxn modelId="{00B7659D-1F8D-4C81-9BD1-58548F421F18}" type="presOf" srcId="{D0316668-A45A-8E4E-9C8E-AB8156EB4D8B}" destId="{7A91C16E-8EB2-804D-BF56-0701C085A7E8}" srcOrd="0" destOrd="0" presId="urn:microsoft.com/office/officeart/2005/8/layout/radial4"/>
    <dgm:cxn modelId="{CF77DAC4-761E-4D42-A9BD-C7F1E63C3433}" type="presOf" srcId="{FEFFC987-2444-0546-9004-0F228562C7D0}" destId="{9E799FDE-E2C9-014B-8C97-7A272B0F2F78}" srcOrd="0" destOrd="0" presId="urn:microsoft.com/office/officeart/2005/8/layout/radial4"/>
    <dgm:cxn modelId="{8D6C63E7-2408-4F60-9718-921D5BB04FA8}" type="presParOf" srcId="{45BF80EE-0F32-4A5A-A5C9-8E56814FF6D2}" destId="{235DD1F3-24DF-4DAF-8C06-8165D95AEBCF}" srcOrd="0" destOrd="0" presId="urn:microsoft.com/office/officeart/2005/8/layout/radial4"/>
    <dgm:cxn modelId="{6854F428-AB5A-44EC-9BBA-55A4B613D61A}" type="presParOf" srcId="{45BF80EE-0F32-4A5A-A5C9-8E56814FF6D2}" destId="{2D1B7681-CC94-4312-A247-083590E795E6}" srcOrd="1" destOrd="0" presId="urn:microsoft.com/office/officeart/2005/8/layout/radial4"/>
    <dgm:cxn modelId="{100EF7D4-F770-4C0E-AD1A-7A886D519A7D}" type="presParOf" srcId="{45BF80EE-0F32-4A5A-A5C9-8E56814FF6D2}" destId="{D124C956-3D12-4FA2-A8CE-C94C86BB29F6}" srcOrd="2" destOrd="0" presId="urn:microsoft.com/office/officeart/2005/8/layout/radial4"/>
    <dgm:cxn modelId="{F0CAB3C9-9EE0-44F7-A016-04AAC83B29FE}" type="presParOf" srcId="{45BF80EE-0F32-4A5A-A5C9-8E56814FF6D2}" destId="{6559CB99-571E-4C3D-A0F9-C2735AB78F1F}" srcOrd="3" destOrd="0" presId="urn:microsoft.com/office/officeart/2005/8/layout/radial4"/>
    <dgm:cxn modelId="{1C5A1046-9F4A-4477-8C35-6DF1B9E1E134}" type="presParOf" srcId="{45BF80EE-0F32-4A5A-A5C9-8E56814FF6D2}" destId="{B1730588-0B9E-4371-9026-ED5946039675}" srcOrd="4" destOrd="0" presId="urn:microsoft.com/office/officeart/2005/8/layout/radial4"/>
    <dgm:cxn modelId="{0AA2D788-3128-4A42-8956-9D471E81ED69}" type="presParOf" srcId="{45BF80EE-0F32-4A5A-A5C9-8E56814FF6D2}" destId="{7A91C16E-8EB2-804D-BF56-0701C085A7E8}" srcOrd="5" destOrd="0" presId="urn:microsoft.com/office/officeart/2005/8/layout/radial4"/>
    <dgm:cxn modelId="{2CA512D8-9A1C-4B54-B1B3-34471F28E3A7}" type="presParOf" srcId="{45BF80EE-0F32-4A5A-A5C9-8E56814FF6D2}" destId="{A814D275-FAE9-5342-B08D-638040DDAD37}" srcOrd="6" destOrd="0" presId="urn:microsoft.com/office/officeart/2005/8/layout/radial4"/>
    <dgm:cxn modelId="{29FC4513-9CB4-4682-BFB3-9815E3A7F9E5}" type="presParOf" srcId="{45BF80EE-0F32-4A5A-A5C9-8E56814FF6D2}" destId="{9E799FDE-E2C9-014B-8C97-7A272B0F2F78}" srcOrd="7" destOrd="0" presId="urn:microsoft.com/office/officeart/2005/8/layout/radial4"/>
    <dgm:cxn modelId="{D8DDD85D-B506-4C89-B962-4104630FDCA1}" type="presParOf" srcId="{45BF80EE-0F32-4A5A-A5C9-8E56814FF6D2}" destId="{FBD25312-508D-0747-B829-CA04ABEFEB2C}" srcOrd="8" destOrd="0" presId="urn:microsoft.com/office/officeart/2005/8/layout/radial4"/>
    <dgm:cxn modelId="{E531D37E-69FB-4BEF-BF5A-CFC4A63AD6B4}" type="presParOf" srcId="{45BF80EE-0F32-4A5A-A5C9-8E56814FF6D2}" destId="{9FF2C019-81CB-0E49-A22B-D5B4177EB789}" srcOrd="9" destOrd="0" presId="urn:microsoft.com/office/officeart/2005/8/layout/radial4"/>
    <dgm:cxn modelId="{30A26B80-FCC9-4341-90CB-CE76072B47A6}" type="presParOf" srcId="{45BF80EE-0F32-4A5A-A5C9-8E56814FF6D2}" destId="{24A2A193-B3CA-104A-A276-3BA385E11ED2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5DD1F3-24DF-4DAF-8C06-8165D95AEBCF}">
      <dsp:nvSpPr>
        <dsp:cNvPr id="0" name=""/>
        <dsp:cNvSpPr/>
      </dsp:nvSpPr>
      <dsp:spPr>
        <a:xfrm>
          <a:off x="3015369" y="1237567"/>
          <a:ext cx="2225941" cy="960867"/>
        </a:xfrm>
        <a:prstGeom prst="ellipse">
          <a:avLst/>
        </a:prstGeom>
        <a:solidFill>
          <a:schemeClr val="bg1"/>
        </a:solidFill>
        <a:ln w="1905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Пример «классической» крупной реструктуризации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41351" y="1378283"/>
        <a:ext cx="1573977" cy="679435"/>
      </dsp:txXfrm>
    </dsp:sp>
    <dsp:sp modelId="{2D1B7681-CC94-4312-A247-083590E795E6}">
      <dsp:nvSpPr>
        <dsp:cNvPr id="0" name=""/>
        <dsp:cNvSpPr/>
      </dsp:nvSpPr>
      <dsp:spPr>
        <a:xfrm rot="10198032">
          <a:off x="1756039" y="1717441"/>
          <a:ext cx="1210656" cy="305708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24C956-3D12-4FA2-A8CE-C94C86BB29F6}">
      <dsp:nvSpPr>
        <dsp:cNvPr id="0" name=""/>
        <dsp:cNvSpPr/>
      </dsp:nvSpPr>
      <dsp:spPr>
        <a:xfrm>
          <a:off x="967387" y="1552526"/>
          <a:ext cx="1552885" cy="577160"/>
        </a:xfrm>
        <a:prstGeom prst="roundRect">
          <a:avLst>
            <a:gd name="adj" fmla="val 10000"/>
          </a:avLst>
        </a:prstGeom>
        <a:solidFill>
          <a:schemeClr val="bg1"/>
        </a:solidFill>
        <a:ln w="19050" cap="flat" cmpd="sng" algn="ctr">
          <a:solidFill>
            <a:srgbClr val="006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6670" rIns="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Более 10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кредиторов</a:t>
          </a:r>
          <a:endParaRPr lang="ru-RU" sz="1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84291" y="1569430"/>
        <a:ext cx="1519077" cy="543352"/>
      </dsp:txXfrm>
    </dsp:sp>
    <dsp:sp modelId="{6559CB99-571E-4C3D-A0F9-C2735AB78F1F}">
      <dsp:nvSpPr>
        <dsp:cNvPr id="0" name=""/>
        <dsp:cNvSpPr/>
      </dsp:nvSpPr>
      <dsp:spPr>
        <a:xfrm rot="11962974">
          <a:off x="1803513" y="922835"/>
          <a:ext cx="1426477" cy="305708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730588-0B9E-4371-9026-ED5946039675}">
      <dsp:nvSpPr>
        <dsp:cNvPr id="0" name=""/>
        <dsp:cNvSpPr/>
      </dsp:nvSpPr>
      <dsp:spPr>
        <a:xfrm>
          <a:off x="1008116" y="624937"/>
          <a:ext cx="1667108" cy="577136"/>
        </a:xfrm>
        <a:prstGeom prst="roundRect">
          <a:avLst>
            <a:gd name="adj" fmla="val 10000"/>
          </a:avLst>
        </a:prstGeom>
        <a:solidFill>
          <a:schemeClr val="bg1"/>
        </a:solidFill>
        <a:ln w="19050" cap="flat" cmpd="sng" algn="ctr">
          <a:solidFill>
            <a:srgbClr val="006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6670" rIns="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Обеспечение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в пользу Агента</a:t>
          </a:r>
          <a:endParaRPr lang="ru-RU" sz="1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25020" y="641841"/>
        <a:ext cx="1633300" cy="543328"/>
      </dsp:txXfrm>
    </dsp:sp>
    <dsp:sp modelId="{7A91C16E-8EB2-804D-BF56-0701C085A7E8}">
      <dsp:nvSpPr>
        <dsp:cNvPr id="0" name=""/>
        <dsp:cNvSpPr/>
      </dsp:nvSpPr>
      <dsp:spPr>
        <a:xfrm rot="527805">
          <a:off x="5308653" y="1827688"/>
          <a:ext cx="1316294" cy="305708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14D275-FAE9-5342-B08D-638040DDAD37}">
      <dsp:nvSpPr>
        <dsp:cNvPr id="0" name=""/>
        <dsp:cNvSpPr/>
      </dsp:nvSpPr>
      <dsp:spPr>
        <a:xfrm>
          <a:off x="5846513" y="1552504"/>
          <a:ext cx="1555035" cy="5947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006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  </a:t>
          </a:r>
          <a:r>
            <a:rPr lang="en-US" sz="1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III </a:t>
          </a:r>
          <a:r>
            <a:rPr lang="ru-RU" sz="1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Категория качества</a:t>
          </a:r>
          <a:endParaRPr lang="ru-RU" sz="1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863932" y="1569923"/>
        <a:ext cx="1520197" cy="559874"/>
      </dsp:txXfrm>
    </dsp:sp>
    <dsp:sp modelId="{9E799FDE-E2C9-014B-8C97-7A272B0F2F78}">
      <dsp:nvSpPr>
        <dsp:cNvPr id="0" name=""/>
        <dsp:cNvSpPr/>
      </dsp:nvSpPr>
      <dsp:spPr>
        <a:xfrm rot="20488247">
          <a:off x="4959662" y="917925"/>
          <a:ext cx="1507804" cy="305708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D25312-508D-0747-B829-CA04ABEFEB2C}">
      <dsp:nvSpPr>
        <dsp:cNvPr id="0" name=""/>
        <dsp:cNvSpPr/>
      </dsp:nvSpPr>
      <dsp:spPr>
        <a:xfrm>
          <a:off x="5623746" y="624905"/>
          <a:ext cx="1793080" cy="58281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006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Государственная </a:t>
          </a:r>
          <a:r>
            <a:rPr lang="ru-RU" sz="1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гарантия</a:t>
          </a:r>
          <a:endParaRPr lang="ru-RU" sz="1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640816" y="641975"/>
        <a:ext cx="1758940" cy="548670"/>
      </dsp:txXfrm>
    </dsp:sp>
    <dsp:sp modelId="{9FF2C019-81CB-0E49-A22B-D5B4177EB789}">
      <dsp:nvSpPr>
        <dsp:cNvPr id="0" name=""/>
        <dsp:cNvSpPr/>
      </dsp:nvSpPr>
      <dsp:spPr>
        <a:xfrm rot="16237461">
          <a:off x="3813016" y="722459"/>
          <a:ext cx="649014" cy="305708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A2A193-B3CA-104A-A276-3BA385E11ED2}">
      <dsp:nvSpPr>
        <dsp:cNvPr id="0" name=""/>
        <dsp:cNvSpPr/>
      </dsp:nvSpPr>
      <dsp:spPr>
        <a:xfrm>
          <a:off x="3078575" y="206178"/>
          <a:ext cx="2124967" cy="68929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006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 Единая стоимость кредита для всех </a:t>
          </a: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кредиторов</a:t>
          </a:r>
          <a:endParaRPr lang="ru-RU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98764" y="226367"/>
        <a:ext cx="2084589" cy="6489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E3046E7-C226-4C50-BC20-F64F25B31E83}" type="datetimeFigureOut">
              <a:rPr lang="ru-RU" smtClean="0">
                <a:solidFill>
                  <a:srgbClr val="464653"/>
                </a:solidFill>
              </a:rPr>
              <a:pPr/>
              <a:t>18.02.2015</a:t>
            </a:fld>
            <a:endParaRPr lang="ru-RU">
              <a:solidFill>
                <a:srgbClr val="464653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>
              <a:solidFill>
                <a:srgbClr val="464653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ADB141F1-2EFA-425D-B0EC-B824FA92F165}" type="slidenum">
              <a:rPr lang="ru-RU" smtClean="0">
                <a:solidFill>
                  <a:srgbClr val="464653"/>
                </a:solidFill>
              </a:rPr>
              <a:pPr/>
              <a:t>‹#›</a:t>
            </a:fld>
            <a:endParaRPr lang="ru-RU">
              <a:solidFill>
                <a:srgbClr val="464653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722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046E7-C226-4C50-BC20-F64F25B31E83}" type="datetimeFigureOut">
              <a:rPr lang="ru-RU" smtClean="0">
                <a:solidFill>
                  <a:srgbClr val="464653"/>
                </a:solidFill>
              </a:rPr>
              <a:pPr/>
              <a:t>18.02.2015</a:t>
            </a:fld>
            <a:endParaRPr lang="ru-RU">
              <a:solidFill>
                <a:srgbClr val="464653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464653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41F1-2EFA-425D-B0EC-B824FA92F165}" type="slidenum">
              <a:rPr lang="ru-RU" smtClean="0">
                <a:solidFill>
                  <a:srgbClr val="464653"/>
                </a:solidFill>
              </a:rPr>
              <a:pPr/>
              <a:t>‹#›</a:t>
            </a:fld>
            <a:endParaRPr lang="ru-RU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181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046E7-C226-4C50-BC20-F64F25B31E83}" type="datetimeFigureOut">
              <a:rPr lang="ru-RU" smtClean="0">
                <a:solidFill>
                  <a:srgbClr val="464653"/>
                </a:solidFill>
              </a:rPr>
              <a:pPr/>
              <a:t>18.02.2015</a:t>
            </a:fld>
            <a:endParaRPr lang="ru-RU">
              <a:solidFill>
                <a:srgbClr val="464653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464653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41F1-2EFA-425D-B0EC-B824FA92F165}" type="slidenum">
              <a:rPr lang="ru-RU" smtClean="0">
                <a:solidFill>
                  <a:srgbClr val="464653"/>
                </a:solidFill>
              </a:rPr>
              <a:pPr/>
              <a:t>‹#›</a:t>
            </a:fld>
            <a:endParaRPr lang="ru-RU">
              <a:solidFill>
                <a:srgbClr val="464653"/>
              </a:solidFill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354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046E7-C226-4C50-BC20-F64F25B31E83}" type="datetimeFigureOut">
              <a:rPr lang="ru-RU" smtClean="0">
                <a:solidFill>
                  <a:srgbClr val="464653"/>
                </a:solidFill>
              </a:rPr>
              <a:pPr/>
              <a:t>18.02.2015</a:t>
            </a:fld>
            <a:endParaRPr lang="ru-RU">
              <a:solidFill>
                <a:srgbClr val="464653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464653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41F1-2EFA-425D-B0EC-B824FA92F165}" type="slidenum">
              <a:rPr lang="ru-RU" smtClean="0">
                <a:solidFill>
                  <a:srgbClr val="464653"/>
                </a:solidFill>
              </a:rPr>
              <a:pPr/>
              <a:t>‹#›</a:t>
            </a:fld>
            <a:endParaRPr lang="ru-RU">
              <a:solidFill>
                <a:srgbClr val="464653"/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99698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E3046E7-C226-4C50-BC20-F64F25B31E83}" type="datetimeFigureOut">
              <a:rPr lang="ru-RU" smtClean="0">
                <a:solidFill>
                  <a:srgbClr val="DDE9EC"/>
                </a:solidFill>
              </a:rPr>
              <a:pPr/>
              <a:t>18.02.2015</a:t>
            </a:fld>
            <a:endParaRPr lang="ru-RU">
              <a:solidFill>
                <a:srgbClr val="DDE9EC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>
              <a:solidFill>
                <a:srgbClr val="DDE9EC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ADB141F1-2EFA-425D-B0EC-B824FA92F165}" type="slidenum">
              <a:rPr lang="ru-RU" smtClean="0">
                <a:solidFill>
                  <a:srgbClr val="DDE9EC"/>
                </a:solidFill>
              </a:rPr>
              <a:pPr/>
              <a:t>‹#›</a:t>
            </a:fld>
            <a:endParaRPr lang="ru-RU">
              <a:solidFill>
                <a:srgbClr val="DDE9EC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546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046E7-C226-4C50-BC20-F64F25B31E83}" type="datetimeFigureOut">
              <a:rPr lang="ru-RU" smtClean="0">
                <a:solidFill>
                  <a:srgbClr val="464653"/>
                </a:solidFill>
              </a:rPr>
              <a:pPr/>
              <a:t>18.02.2015</a:t>
            </a:fld>
            <a:endParaRPr lang="ru-RU">
              <a:solidFill>
                <a:srgbClr val="464653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464653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41F1-2EFA-425D-B0EC-B824FA92F165}" type="slidenum">
              <a:rPr lang="ru-RU" smtClean="0">
                <a:solidFill>
                  <a:srgbClr val="464653"/>
                </a:solidFill>
              </a:rPr>
              <a:pPr/>
              <a:t>‹#›</a:t>
            </a:fld>
            <a:endParaRPr lang="ru-RU">
              <a:solidFill>
                <a:srgbClr val="464653"/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61164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046E7-C226-4C50-BC20-F64F25B31E83}" type="datetimeFigureOut">
              <a:rPr lang="ru-RU" smtClean="0">
                <a:solidFill>
                  <a:srgbClr val="464653"/>
                </a:solidFill>
              </a:rPr>
              <a:pPr/>
              <a:t>18.02.2015</a:t>
            </a:fld>
            <a:endParaRPr lang="ru-RU">
              <a:solidFill>
                <a:srgbClr val="464653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464653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41F1-2EFA-425D-B0EC-B824FA92F165}" type="slidenum">
              <a:rPr lang="ru-RU" smtClean="0">
                <a:solidFill>
                  <a:srgbClr val="464653"/>
                </a:solidFill>
              </a:rPr>
              <a:pPr/>
              <a:t>‹#›</a:t>
            </a:fld>
            <a:endParaRPr lang="ru-RU">
              <a:solidFill>
                <a:srgbClr val="464653"/>
              </a:solidFill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06612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046E7-C226-4C50-BC20-F64F25B31E83}" type="datetimeFigureOut">
              <a:rPr lang="ru-RU" smtClean="0">
                <a:solidFill>
                  <a:srgbClr val="464653"/>
                </a:solidFill>
              </a:rPr>
              <a:pPr/>
              <a:t>18.02.2015</a:t>
            </a:fld>
            <a:endParaRPr lang="ru-RU">
              <a:solidFill>
                <a:srgbClr val="464653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464653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41F1-2EFA-425D-B0EC-B824FA92F165}" type="slidenum">
              <a:rPr lang="ru-RU" smtClean="0">
                <a:solidFill>
                  <a:srgbClr val="464653"/>
                </a:solidFill>
              </a:rPr>
              <a:pPr/>
              <a:t>‹#›</a:t>
            </a:fld>
            <a:endParaRPr lang="ru-RU">
              <a:solidFill>
                <a:srgbClr val="464653"/>
              </a:solidFill>
            </a:endParaRPr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903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046E7-C226-4C50-BC20-F64F25B31E83}" type="datetimeFigureOut">
              <a:rPr lang="ru-RU" smtClean="0">
                <a:solidFill>
                  <a:srgbClr val="464653"/>
                </a:solidFill>
              </a:rPr>
              <a:pPr/>
              <a:t>18.02.2015</a:t>
            </a:fld>
            <a:endParaRPr lang="ru-RU">
              <a:solidFill>
                <a:srgbClr val="464653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464653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41F1-2EFA-425D-B0EC-B824FA92F165}" type="slidenum">
              <a:rPr lang="ru-RU" smtClean="0">
                <a:solidFill>
                  <a:srgbClr val="464653"/>
                </a:solidFill>
              </a:rPr>
              <a:pPr/>
              <a:t>‹#›</a:t>
            </a:fld>
            <a:endParaRPr lang="ru-RU">
              <a:solidFill>
                <a:srgbClr val="464653"/>
              </a:solidFill>
            </a:endParaRPr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205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046E7-C226-4C50-BC20-F64F25B31E83}" type="datetimeFigureOut">
              <a:rPr lang="ru-RU" smtClean="0">
                <a:solidFill>
                  <a:srgbClr val="464653"/>
                </a:solidFill>
              </a:rPr>
              <a:pPr/>
              <a:t>18.02.2015</a:t>
            </a:fld>
            <a:endParaRPr lang="ru-RU">
              <a:solidFill>
                <a:srgbClr val="464653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464653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41F1-2EFA-425D-B0EC-B824FA92F165}" type="slidenum">
              <a:rPr lang="ru-RU" smtClean="0">
                <a:solidFill>
                  <a:srgbClr val="464653"/>
                </a:solidFill>
              </a:rPr>
              <a:pPr/>
              <a:t>‹#›</a:t>
            </a:fld>
            <a:endParaRPr lang="ru-RU">
              <a:solidFill>
                <a:srgbClr val="464653"/>
              </a:solidFill>
            </a:endParaRP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95159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046E7-C226-4C50-BC20-F64F25B31E83}" type="datetimeFigureOut">
              <a:rPr lang="ru-RU" smtClean="0">
                <a:solidFill>
                  <a:srgbClr val="DDE9EC"/>
                </a:solidFill>
              </a:rPr>
              <a:pPr/>
              <a:t>18.02.2015</a:t>
            </a:fld>
            <a:endParaRPr lang="ru-RU">
              <a:solidFill>
                <a:srgbClr val="DDE9EC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DE9EC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141F1-2EFA-425D-B0EC-B824FA92F165}" type="slidenum">
              <a:rPr lang="ru-RU" smtClean="0">
                <a:solidFill>
                  <a:srgbClr val="DDE9EC"/>
                </a:solidFill>
              </a:rPr>
              <a:pPr/>
              <a:t>‹#›</a:t>
            </a:fld>
            <a:endParaRPr lang="ru-RU">
              <a:solidFill>
                <a:srgbClr val="DDE9EC"/>
              </a:solidFill>
            </a:endParaRP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7038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E3046E7-C226-4C50-BC20-F64F25B31E83}" type="datetimeFigureOut">
              <a:rPr lang="ru-RU" smtClean="0">
                <a:solidFill>
                  <a:srgbClr val="464653"/>
                </a:solidFill>
              </a:rPr>
              <a:pPr/>
              <a:t>18.02.2015</a:t>
            </a:fld>
            <a:endParaRPr lang="ru-RU">
              <a:solidFill>
                <a:srgbClr val="464653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464653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DB141F1-2EFA-425D-B0EC-B824FA92F165}" type="slidenum">
              <a:rPr lang="ru-RU" smtClean="0">
                <a:solidFill>
                  <a:srgbClr val="464653"/>
                </a:solidFill>
              </a:rPr>
              <a:pPr/>
              <a:t>‹#›</a:t>
            </a:fld>
            <a:endParaRPr lang="ru-RU">
              <a:solidFill>
                <a:srgbClr val="464653"/>
              </a:solidFill>
            </a:endParaRPr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778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55576" y="2967335"/>
            <a:ext cx="763284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46465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Особенности рефинансирования синдицированных кредитов Банком России в рамках Положения № 312-П</a:t>
            </a:r>
          </a:p>
          <a:p>
            <a:endParaRPr lang="ru-RU" sz="2400" b="1" dirty="0">
              <a:solidFill>
                <a:srgbClr val="464653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r>
              <a:rPr lang="ru-RU" sz="2000" i="1" dirty="0">
                <a:solidFill>
                  <a:srgbClr val="46465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Ю.В. Корсун, Председатель Комитета, руководитель Управления синдицированного кредитования Сбербанка</a:t>
            </a:r>
          </a:p>
          <a:p>
            <a:endParaRPr lang="ru-RU" sz="2400" dirty="0">
              <a:solidFill>
                <a:prstClr val="black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4643"/>
            <a:ext cx="1428749" cy="500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30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39552" y="18864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464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Текущая нормативно-правовая база </a:t>
            </a:r>
            <a:br>
              <a:rPr lang="ru-RU" sz="2400" b="1" dirty="0" smtClean="0">
                <a:solidFill>
                  <a:srgbClr val="46465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b="1" dirty="0">
              <a:solidFill>
                <a:srgbClr val="46465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43712" y="1423328"/>
            <a:ext cx="520663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Синдицированная ссуда </a:t>
            </a:r>
            <a:r>
              <a:rPr lang="ru-RU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«</a:t>
            </a:r>
            <a:r>
              <a:rPr lang="ru-RU" sz="1400" i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соглашение о предоставлении ссуды заемщику одним или несколькими лицами, в связи с предоставлением которой риск неисполнения либо ненадлежащего исполнения заемщиком обязательств по ссуде в предусмотренный соглашением срок принят одновременно двумя и более участниками соглашения</a:t>
            </a:r>
            <a:r>
              <a:rPr lang="ru-RU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». 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954740" y="3074323"/>
            <a:ext cx="518457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Договор </a:t>
            </a:r>
            <a:r>
              <a:rPr lang="ru-RU" sz="1400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«фондируемого участия» </a:t>
            </a:r>
            <a:r>
              <a:rPr lang="ru-RU" sz="1400" i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«</a:t>
            </a:r>
            <a:r>
              <a:rPr lang="ru-RU" sz="1400" i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соглашение между </a:t>
            </a:r>
            <a:r>
              <a:rPr lang="ru-RU" sz="1400" i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первоначальным </a:t>
            </a:r>
            <a:r>
              <a:rPr lang="ru-RU" sz="1400" i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кредитором и </a:t>
            </a:r>
            <a:r>
              <a:rPr lang="ru-RU" sz="1400" i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третьим лицом, согласно которому третье лицо предоставляет первоначальному кредитору денежные средства для покрытия кредитного риска </a:t>
            </a:r>
            <a:r>
              <a:rPr lang="ru-RU" sz="1400" i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банка </a:t>
            </a:r>
            <a:r>
              <a:rPr lang="ru-RU" sz="1400" i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синдицированной ссуде».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39552" y="1412776"/>
            <a:ext cx="7610792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-180975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120000"/>
              <a:buFont typeface="Wingdings 3"/>
              <a:buChar char=""/>
            </a:pPr>
            <a:r>
              <a:rPr lang="ru-RU" sz="14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Ключевые </a:t>
            </a:r>
            <a:r>
              <a:rPr lang="ru-RU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термины:</a:t>
            </a:r>
            <a:endParaRPr lang="ru-RU" sz="1400" dirty="0">
              <a:solidFill>
                <a:prstClr val="black"/>
              </a:solidFill>
            </a:endParaRPr>
          </a:p>
          <a:p>
            <a:pPr marL="92075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120000"/>
            </a:pPr>
            <a:endParaRPr lang="ru-RU" sz="1400" b="1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954740" y="4428718"/>
            <a:ext cx="5289668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ru-RU" sz="1400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Инструкция ЦБ </a:t>
            </a:r>
            <a:r>
              <a:rPr lang="ru-RU" sz="1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139-И</a:t>
            </a:r>
            <a:r>
              <a:rPr lang="ru-RU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u-RU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МЕТОДИКА ОПРЕДЕЛЕНИЯ УРОВНЯ РИСКА ПО СИНДИЦИРОВАННЫМ ССУДАМ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4643"/>
            <a:ext cx="1428749" cy="500062"/>
          </a:xfrm>
          <a:prstGeom prst="rect">
            <a:avLst/>
          </a:prstGeom>
        </p:spPr>
      </p:pic>
      <p:sp>
        <p:nvSpPr>
          <p:cNvPr id="8" name="Скругленный прямоугольник 7"/>
          <p:cNvSpPr/>
          <p:nvPr/>
        </p:nvSpPr>
        <p:spPr>
          <a:xfrm>
            <a:off x="544851" y="5623076"/>
            <a:ext cx="7992888" cy="615553"/>
          </a:xfrm>
          <a:prstGeom prst="roundRect">
            <a:avLst>
              <a:gd name="adj" fmla="val 10000"/>
            </a:avLst>
          </a:prstGeom>
          <a:noFill/>
          <a:ln>
            <a:solidFill>
              <a:srgbClr val="006600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TextBox 1"/>
          <p:cNvSpPr txBox="1"/>
          <p:nvPr/>
        </p:nvSpPr>
        <p:spPr>
          <a:xfrm>
            <a:off x="683568" y="5589239"/>
            <a:ext cx="7776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Вывод</a:t>
            </a:r>
            <a:r>
              <a:rPr lang="en-US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ru-RU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Регулирование синдицированного кредита ограничивается Инструкциями ЦБ </a:t>
            </a:r>
            <a:r>
              <a:rPr lang="ru-RU" sz="16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139-И и 254-П)</a:t>
            </a:r>
            <a:endParaRPr lang="ru-RU" sz="1600" b="1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8639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Залог кредита – дешево и сердито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4643"/>
            <a:ext cx="1428749" cy="500062"/>
          </a:xfrm>
          <a:prstGeom prst="rect">
            <a:avLst/>
          </a:prstGeom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894529"/>
              </p:ext>
            </p:extLst>
          </p:nvPr>
        </p:nvGraphicFramePr>
        <p:xfrm>
          <a:off x="467544" y="1154008"/>
          <a:ext cx="8136904" cy="46173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6304"/>
                <a:gridCol w="5400600"/>
              </a:tblGrid>
              <a:tr h="474792">
                <a:tc>
                  <a:txBody>
                    <a:bodyPr/>
                    <a:lstStyle/>
                    <a:p>
                      <a:pPr algn="l"/>
                      <a:r>
                        <a:rPr kumimoji="0" lang="ru-RU" sz="1600" b="1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Основные</a:t>
                      </a:r>
                      <a:r>
                        <a:rPr lang="ru-RU" sz="1600" b="1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l"/>
                      <a:r>
                        <a:rPr lang="ru-RU" sz="1600" b="1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открытые вопросы</a:t>
                      </a:r>
                      <a:endParaRPr lang="ru-RU" sz="16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60350" indent="0" algn="l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FFC000"/>
                        </a:buClr>
                        <a:buSzPct val="120000"/>
                        <a:buFont typeface="Wingdings 3"/>
                        <a:buNone/>
                        <a:tabLst/>
                      </a:pPr>
                      <a:r>
                        <a:rPr kumimoji="0" lang="ru-RU" sz="1600" b="1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Текущий статус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198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Синдикат как предмет залога</a:t>
                      </a:r>
                      <a:endParaRPr lang="ru-RU" sz="1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73050" indent="-180975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FFC000"/>
                        </a:buClr>
                        <a:buSzPct val="120000"/>
                        <a:buFont typeface="Wingdings 3"/>
                        <a:buChar char=""/>
                      </a:pPr>
                      <a:r>
                        <a:rPr lang="ru-RU" sz="1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312-П не предусматривает</a:t>
                      </a:r>
                      <a:r>
                        <a:rPr lang="en-US" sz="1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явном виде</a:t>
                      </a:r>
                      <a:endParaRPr lang="ru-RU" sz="140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73050" indent="-180975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FFC000"/>
                        </a:buClr>
                        <a:buSzPct val="120000"/>
                        <a:buFont typeface="Wingdings 3"/>
                        <a:buChar char=""/>
                      </a:pPr>
                      <a:r>
                        <a:rPr lang="ru-RU" sz="14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Получено</a:t>
                      </a:r>
                      <a:r>
                        <a:rPr lang="ru-RU" sz="140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адресное письмо от ЦБ, </a:t>
                      </a:r>
                      <a:r>
                        <a:rPr lang="ru-RU" sz="1400" b="1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разрешающее залог синдицированных ссуд при выполнении ряда условий</a:t>
                      </a:r>
                    </a:p>
                    <a:p>
                      <a:pPr marL="92075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FFC000"/>
                        </a:buClr>
                        <a:buSzPct val="120000"/>
                        <a:buFont typeface="Wingdings 3"/>
                        <a:buNone/>
                      </a:pPr>
                      <a:r>
                        <a:rPr lang="ru-RU" sz="1300" i="1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Февраль-март </a:t>
                      </a:r>
                      <a:r>
                        <a:rPr lang="ru-RU" sz="1300" i="1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2015 г. – планируется первый залог в ЦБ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Ограничение на уступку прав</a:t>
                      </a:r>
                      <a:endParaRPr lang="ru-RU" sz="1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73050" indent="-180975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FFC000"/>
                        </a:buClr>
                        <a:buSzPct val="120000"/>
                        <a:buFont typeface="Wingdings 3"/>
                        <a:buChar char=""/>
                      </a:pPr>
                      <a:r>
                        <a:rPr lang="ru-RU" sz="14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Условие</a:t>
                      </a:r>
                      <a:r>
                        <a:rPr lang="ru-RU" sz="140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ЦБ – не должно быть ограничения на уступку прав новым кредиторам</a:t>
                      </a:r>
                    </a:p>
                    <a:p>
                      <a:pPr marL="273050" indent="-180975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FFC000"/>
                        </a:buClr>
                        <a:buSzPct val="120000"/>
                        <a:buFont typeface="Wingdings 3"/>
                        <a:buChar char=""/>
                      </a:pPr>
                      <a:r>
                        <a:rPr lang="ru-RU" sz="1400" b="1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Стандартный договор предусматривает, </a:t>
                      </a:r>
                      <a:r>
                        <a:rPr lang="ru-RU" sz="14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как вариант</a:t>
                      </a:r>
                      <a:r>
                        <a:rPr lang="ru-RU" sz="1400" b="1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последующую уступку прав по кредиту, закладываемого в ЦБ, </a:t>
                      </a:r>
                      <a:r>
                        <a:rPr lang="ru-RU" sz="1400" b="1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без ограничений</a:t>
                      </a:r>
                      <a:endParaRPr lang="ru-RU" sz="1400" b="1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Обеспечение</a:t>
                      </a:r>
                      <a:endParaRPr kumimoji="0" lang="ru-RU" sz="140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(заключение договора залога с Агентом по обеспечению)</a:t>
                      </a:r>
                      <a:endParaRPr kumimoji="0" lang="ru-RU" sz="13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6352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 ожидании положительной реакции ЦБ </a:t>
                      </a:r>
                      <a:endParaRPr lang="ru-RU" sz="1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Кредиты с документацией,</a:t>
                      </a:r>
                      <a:r>
                        <a:rPr kumimoji="0" lang="ru-RU" sz="140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подчиненной</a:t>
                      </a:r>
                      <a:r>
                        <a:rPr kumimoji="0" lang="ru-RU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английскому праву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ru-RU" sz="1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73050" marR="0" indent="-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FFC000"/>
                        </a:buClr>
                        <a:buSzPct val="120000"/>
                        <a:buFont typeface="Wingdings 3"/>
                        <a:buChar char=""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312-П </a:t>
                      </a:r>
                      <a:r>
                        <a:rPr kumimoji="0" lang="ru-RU" sz="14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предусматривает только российское право</a:t>
                      </a:r>
                    </a:p>
                    <a:p>
                      <a:pPr marL="273050" indent="-180975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rgbClr val="FFC000"/>
                        </a:buClr>
                        <a:buSzPct val="120000"/>
                        <a:buFont typeface="Wingdings 3"/>
                        <a:buChar char=""/>
                      </a:pPr>
                      <a:r>
                        <a:rPr lang="ru-RU" sz="14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Получено</a:t>
                      </a:r>
                      <a:r>
                        <a:rPr lang="ru-RU" sz="140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письмо от ЦБ, </a:t>
                      </a:r>
                      <a:r>
                        <a:rPr lang="ru-RU" sz="1400" b="1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разрешающее залог кредитов, подчиненных английскому праву, для банков с капиталом </a:t>
                      </a:r>
                      <a:r>
                        <a:rPr lang="en-US" sz="1400" b="1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&gt;</a:t>
                      </a:r>
                      <a:r>
                        <a:rPr lang="ru-RU" sz="1400" b="1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150 млрд. руб.</a:t>
                      </a:r>
                      <a:endParaRPr kumimoji="0" lang="ru-RU" sz="140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11560" y="5805264"/>
            <a:ext cx="756084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ВЫВОД</a:t>
            </a:r>
            <a:r>
              <a:rPr lang="ru-RU" dirty="0">
                <a:solidFill>
                  <a:prstClr val="black"/>
                </a:solidFill>
              </a:rPr>
              <a:t>: </a:t>
            </a:r>
            <a:r>
              <a:rPr lang="ru-RU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существует необходимость создания практики принятия синдицированных кредитов в залог и внесения изменений в 312-П 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9552" y="5805263"/>
            <a:ext cx="7992888" cy="615553"/>
          </a:xfrm>
          <a:prstGeom prst="roundRect">
            <a:avLst>
              <a:gd name="adj" fmla="val 10000"/>
            </a:avLst>
          </a:prstGeom>
          <a:noFill/>
          <a:ln>
            <a:solidFill>
              <a:srgbClr val="006600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83758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4643"/>
            <a:ext cx="1428749" cy="500062"/>
          </a:xfrm>
          <a:prstGeom prst="rect">
            <a:avLst/>
          </a:prstGeom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Практические вопросы залога кредитов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3972843"/>
              </p:ext>
            </p:extLst>
          </p:nvPr>
        </p:nvGraphicFramePr>
        <p:xfrm>
          <a:off x="467544" y="1154008"/>
          <a:ext cx="8136904" cy="1889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36904"/>
              </a:tblGrid>
              <a:tr h="1594600">
                <a:tc>
                  <a:txBody>
                    <a:bodyPr/>
                    <a:lstStyle/>
                    <a:p>
                      <a:pPr marL="273050" indent="-180975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FFC000"/>
                        </a:buClr>
                        <a:buSzPct val="120000"/>
                        <a:buFont typeface="Wingdings 3"/>
                        <a:buChar char=""/>
                      </a:pPr>
                      <a:r>
                        <a:rPr lang="ru-RU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Не</a:t>
                      </a:r>
                      <a:r>
                        <a:rPr lang="ru-RU" sz="1400" b="1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возможность рефинансирования кредитов, выданных нерезидентам</a:t>
                      </a:r>
                      <a:r>
                        <a:rPr lang="ru-RU" sz="140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поручителями по которым выступают </a:t>
                      </a:r>
                      <a:r>
                        <a:rPr kumimoji="0" lang="ru-RU" sz="140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компании</a:t>
                      </a:r>
                      <a:r>
                        <a:rPr lang="ru-RU" sz="140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-резиденты</a:t>
                      </a:r>
                      <a:endParaRPr lang="ru-RU" sz="140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73050" indent="-180975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FFC000"/>
                        </a:buClr>
                        <a:buSzPct val="120000"/>
                        <a:buFont typeface="Wingdings 3"/>
                        <a:buChar char=""/>
                      </a:pPr>
                      <a:r>
                        <a:rPr lang="ru-RU" sz="1400" b="1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Наличие государственной гарантии не влияет на категорию качества Заемщика </a:t>
                      </a:r>
                      <a:r>
                        <a:rPr lang="ru-RU" sz="14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для цели 312-П (учитывается только финансовое положение самого заемщика и качество обслуживания им кредита)</a:t>
                      </a:r>
                    </a:p>
                    <a:p>
                      <a:pPr marL="273050" indent="-180975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FFC000"/>
                        </a:buClr>
                        <a:buSzPct val="120000"/>
                        <a:buFont typeface="Wingdings 3"/>
                        <a:buChar char=""/>
                      </a:pPr>
                      <a:r>
                        <a:rPr lang="ru-RU" sz="14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Положением 312-П </a:t>
                      </a:r>
                      <a:r>
                        <a:rPr lang="ru-RU" sz="1400" b="1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не предусмотрена возможность передавать </a:t>
                      </a:r>
                      <a:r>
                        <a:rPr lang="ru-RU" sz="1400" b="0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 качестве обеспечения по кредитам ЦБ</a:t>
                      </a:r>
                      <a:r>
                        <a:rPr lang="ru-RU" sz="1400" b="1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права требования по договорам фондируемого участия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191481505"/>
              </p:ext>
            </p:extLst>
          </p:nvPr>
        </p:nvGraphicFramePr>
        <p:xfrm>
          <a:off x="539552" y="3140968"/>
          <a:ext cx="7704856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11560" y="5517232"/>
            <a:ext cx="80648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ВЫВОД: Существенный объем сделок на рынке синдицированного </a:t>
            </a:r>
            <a:r>
              <a:rPr lang="ru-RU" sz="16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кредитования в настоящее время </a:t>
            </a:r>
            <a:r>
              <a:rPr lang="ru-RU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может быть использован для рефинансирования по 312-П. </a:t>
            </a:r>
            <a:r>
              <a:rPr lang="ru-RU" sz="16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</a:t>
            </a:r>
            <a:r>
              <a:rPr lang="ru-RU" sz="1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этих вопросов – одна из приоритетных задач Комитета.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25330" y="5517232"/>
            <a:ext cx="8111723" cy="1077218"/>
          </a:xfrm>
          <a:prstGeom prst="roundRect">
            <a:avLst>
              <a:gd name="adj" fmla="val 10000"/>
            </a:avLst>
          </a:prstGeom>
          <a:noFill/>
          <a:ln>
            <a:solidFill>
              <a:srgbClr val="006600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Умножение 1"/>
          <p:cNvSpPr/>
          <p:nvPr/>
        </p:nvSpPr>
        <p:spPr>
          <a:xfrm>
            <a:off x="3347864" y="3140968"/>
            <a:ext cx="648072" cy="576064"/>
          </a:xfrm>
          <a:prstGeom prst="mathMultiply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Умножение 11"/>
          <p:cNvSpPr/>
          <p:nvPr/>
        </p:nvSpPr>
        <p:spPr>
          <a:xfrm>
            <a:off x="6084168" y="4509120"/>
            <a:ext cx="648072" cy="576064"/>
          </a:xfrm>
          <a:prstGeom prst="mathMultiply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31640" y="3407697"/>
            <a:ext cx="5052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2700">
                  <a:solidFill>
                    <a:srgbClr val="464653">
                      <a:satMod val="155000"/>
                    </a:srgb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00071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692696"/>
            <a:ext cx="8604448" cy="5157072"/>
          </a:xfrm>
        </p:spPr>
        <p:txBody>
          <a:bodyPr>
            <a:noAutofit/>
          </a:bodyPr>
          <a:lstStyle/>
          <a:p>
            <a:pPr algn="just">
              <a:spcBef>
                <a:spcPts val="400"/>
              </a:spcBef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Disclaimer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Настоящая презентация подготовлена ОАО «Сбербанк России» («Банк»), и включенные в нее данные не подвергались независимой проверке. Настоящая презентация не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представляет собой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ни полностью, ни частично предложение о продаже или выпуске, приглашение к направлению предложений о продаже или выпуске или рекомендацию в отношении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покупки, подписки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, гарантии размещения или иного приобретения каких-либо акций Банка или любого участника группы Банка или каких-либо ценных бумаг, представляющих такие акции,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или каких-либо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иных ценных бумаг указанных лиц, и её не следует толковать в качестве такового или таковой, и ни настоящая презентация или какая-либо ее часть, ни сам факт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ее представления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или распространения не являются основанием для какого-либо контракта, обязательства или инвестиционного решения, и на них не следует полагаться в связи с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каким- либо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контрактом, обязательством или инвестиционным решением. Информация, включенная в настоящую презентацию, является конфиденциальной и предоставляется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вам исключительно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для ознакомления и не подлежит воспроизведению, передаче или дальнейшему распространению каким-либо иным лицам или полной или частичной публикации для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каких- либо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целей.</a:t>
            </a:r>
            <a:b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Настоящая презентация не является предложением ценных бумаг для продажи в США. Банк не регистрировал и не намерен осуществлять регистрацию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каких-либо своих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акций или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иных ценных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бумаг, представляющих такие акции, в США или проводить публичное предложение каких-либо ценных бумаг в США. Акции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или иные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ценные бумаги, представляющие акции,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не могут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предлагаться или продаваться в США кроме как на основании исключения из требований по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регистрации согласно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Закону о ценных бумагах от 1933 г. или по сделке, на которую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не распространяются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требования Закона о ценных бумагах от 1933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г. Настоящая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презентация направляется и предназначена только: (А) лицам в странах, входящих в Европейскую экономическую зону (кроме Великобритании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), которые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являются</a:t>
            </a:r>
            <a:b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«квалифицированными инвесторами» в значении Статьи 2(1)(е) Директивы о проспектах эмиссии (Директива 2003/71/EC) («Квалифицированные инвесторы»); (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В) Квалифицированным инвесторам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в Великобритании, которые являются инвестиционными профессионалами, подпадающими под действие Статьи 19(5)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Приказа 2005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г. (о финансовой рекламе), принятого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на основании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Закона «О финансовых услугах и рынках» 2000 г. («Приказ»), и/или компаниям, имеющим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высокий уровень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чистых активов, и иным лицам, подпадающим под действие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Статьи 49(2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)(a) по (d) Приказа, которым такая презентация может быть направлена на законных основаниях; и (С) иным лицам, которым настоящая презентация может быть направлена и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которых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она может быть предназначена в соответствии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с применимым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законодательством (все такие лица, перечисленные в подпунктах с (А) по (С) выше по тексту, взятые вместе,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далее именуются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– «соответствующие лица»). Акции или иные ценные бумаги, представляющие акции, предоставляются только соответствующим лицам, и любые приглашение к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направлению предложений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, предложения или договоры о подписке, покупке или ином приобретении таких ценных бумаг могут направляться и заключаться только с соответствующими лицами. Лицо,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не являющееся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соответствующим лицом, не должно совершать каких-либо действий, полагаясь на настоящую презентацию или какую-либо ее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часть. Настоящая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презентация не представляет собой предложение или приглашение к направлению предложений покупки, продажи, обмена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или передачи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ценных бумаг в России или в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пользу или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в интересах российских лиц, и не является рекламой ценных бумаг в России. Никакие из иностранных ценных бумаг, представляющие акции, не были и не будут зарегистрированы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в России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и не были и не будут допущены к размещению и/или публичному обращению в России. «Размещение» или «обращение» в России иностранных ценных бумаг,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представляющих акции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, не предусматривается, за исключением случаев, когда это разрешено российским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законодательством. Информация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, приведенная в настоящей презентации, или озвученная в устных сообщениях руководства Банка, может содержать заявления прогнозного характера. Заявления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прогнозного характера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могут быть сделаны в отношении любых фактов, исключая факты, отнесенные к прошлым периодам, а также включать заявления касательно намерений, убеждений и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текущих ожиданий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Банка в отношении, помимо прочего, результатов деятельности Банка, его финансового положения, ликвидности, перспектив, роста, целевых показателей, стратегии и отрасли,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в которой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Банк ведет свою деятельность. По своей сути заявления прогнозного характера связаны с рисками и неопределенностями, поскольку они относятся к событиям и зависят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от обстоятельств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, которые могут произойти или не произойти в будущем. Банк предупреждает вас, что заявления прогнозного характера не являются гарантией будущих показателей,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и фактические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результаты деятельности Банка, его финансовое положение, ликвидность и события в отрасли, в которой Банк осуществляет свою деятельность, могут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существенным образом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отличаться от прямо выраженных или подразумеваемых в таких заявлениях прогнозного характера, приведенных в настоящей презентации или озвученных в устных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заявлениях руководства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Банка. Кроме того, даже если фактические результаты деятельности, финансовое положение, ликвидность и события в отрасли, в которой Банк осуществляет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свою деятельность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, будут соответствовать заявлениям прогнозного характера, приведенным в настоящей презентации или озвученным в устных заявлениях, эти результаты или события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не могут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рассматриваться в качестве показателя результатов деятельности и возможных событий в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будущем. Информация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и мнения, приведенные в настоящей презентации или в устных заявлениях руководства Банка, предоставляются по состоянию на дату настоящей презентации и могут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быть изменены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без предварительного уведомления. На информацию, включенную в настоящую презентацию, и в устные заявления руководства Банка, а также на ее полноту для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каких-либо целей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полагаться не следует. Ни Банк, ни его дочерние общества, ни их соответствующие консультанты, должностные лица, сотрудники или агенты не предоставляют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каких-либо заверений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или гарантий в отношении точности информации или мнений или каких-либо убытков, возникших каким бы то ни было образом, прямо или косвенно, в результате использования</a:t>
            </a:r>
            <a:b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настоящей презентации или ее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содержания. Настоящая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презентация не адресована и не предназначена для распространения или использования каким-либо лицом или организацией, которое является гражданином или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резидентом или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находится в каком-либо месте, государстве, стране или иной юрисдикции, где такое распространение, публикация или использование противоречат требованиям законодательства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или где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для этого в любой такой юрисдикции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необходима регистрация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или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лицензия. </a:t>
            </a:r>
            <a:b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Вы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не должны хранить копии настоящей презентации.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 Изучая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настоящую презентацию, вы подтверждаете согласие с вышеуказанными положениями и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обязуетесь их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соблюдать.</a:t>
            </a:r>
            <a:b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**НЕ ПРЕДНАЗНАЧЕНО ДЛЯ ОБНАРОДОВАНИЯ, РАСПРОСТРАНЕНИЯ ИЛИ ПУБЛИКАЦИИ, ПОЛНОСТЬЮ ИЛИ ЧАСТИЧНО, В США, АВСТРАЛИИ, КАНАДЕ, ЯПОНИИ ИЛИ РОССИЙСКОЙ</a:t>
            </a:r>
            <a:b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ФЕДЕРАЦИИ **</a:t>
            </a:r>
            <a:b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11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Words>389</Words>
  <Application>Microsoft Office PowerPoint</Application>
  <PresentationFormat>Экран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Начальная</vt:lpstr>
      <vt:lpstr>Презентация PowerPoint</vt:lpstr>
      <vt:lpstr>Презентация PowerPoint</vt:lpstr>
      <vt:lpstr>Залог кредита – дешево и сердито  </vt:lpstr>
      <vt:lpstr>Практические вопросы залога кредитов  </vt:lpstr>
      <vt:lpstr>Disclaimer   Настоящая презентация подготовлена ОАО «Сбербанк России» («Банк»), и включенные в нее данные не подвергались независимой проверке. Настоящая презентация не представляет собой ни полностью, ни частично предложение о продаже или выпуске, приглашение к направлению предложений о продаже или выпуске или рекомендацию в отношении покупки, подписки, гарантии размещения или иного приобретения каких-либо акций Банка или любого участника группы Банка или каких-либо ценных бумаг, представляющих такие акции, или каких-либо иных ценных бумаг указанных лиц, и её не следует толковать в качестве такового или таковой, и ни настоящая презентация или какая-либо ее часть, ни сам факт ее представления или распространения не являются основанием для какого-либо контракта, обязательства или инвестиционного решения, и на них не следует полагаться в связи с каким- либо контрактом, обязательством или инвестиционным решением. Информация, включенная в настоящую презентацию, является конфиденциальной и предоставляется вам исключительно для ознакомления и не подлежит воспроизведению, передаче или дальнейшему распространению каким-либо иным лицам или полной или частичной публикации для каких- либо целей. Настоящая презентация не является предложением ценных бумаг для продажи в США. Банк не регистрировал и не намерен осуществлять регистрацию каких-либо своих акций или иных ценных бумаг, представляющих такие акции, в США или проводить публичное предложение каких-либо ценных бумаг в США. Акции или иные ценные бумаги, представляющие акции, не могут предлагаться или продаваться в США кроме как на основании исключения из требований по регистрации согласно Закону о ценных бумагах от 1933 г. или по сделке, на которую не распространяются требования Закона о ценных бумагах от 1933 г. Настоящая презентация направляется и предназначена только: (А) лицам в странах, входящих в Европейскую экономическую зону (кроме Великобритании), которые являются «квалифицированными инвесторами» в значении Статьи 2(1)(е) Директивы о проспектах эмиссии (Директива 2003/71/EC) («Квалифицированные инвесторы»); (В) Квалифицированным инвесторам в Великобритании, которые являются инвестиционными профессионалами, подпадающими под действие Статьи 19(5) Приказа 2005 г. (о финансовой рекламе), принятого на основании Закона «О финансовых услугах и рынках» 2000 г. («Приказ»), и/или компаниям, имеющим высокий уровень чистых активов, и иным лицам, подпадающим под действие Статьи 49(2)(a) по (d) Приказа, которым такая презентация может быть направлена на законных основаниях; и (С) иным лицам, которым настоящая презентация может быть направлена и для которых она может быть предназначена в соответствии с применимым законодательством (все такие лица, перечисленные в подпунктах с (А) по (С) выше по тексту, взятые вместе, далее именуются – «соответствующие лица»). Акции или иные ценные бумаги, представляющие акции, предоставляются только соответствующим лицам, и любые приглашение к направлению предложений, предложения или договоры о подписке, покупке или ином приобретении таких ценных бумаг могут направляться и заключаться только с соответствующими лицами. Лицо, не являющееся соответствующим лицом, не должно совершать каких-либо действий, полагаясь на настоящую презентацию или какую-либо ее часть. Настоящая презентация не представляет собой предложение или приглашение к направлению предложений покупки, продажи, обмена или передачи ценных бумаг в России или в пользу или в интересах российских лиц, и не является рекламой ценных бумаг в России. Никакие из иностранных ценных бумаг, представляющие акции, не были и не будут зарегистрированы в России и не были и не будут допущены к размещению и/или публичному обращению в России. «Размещение» или «обращение» в России иностранных ценных бумаг, представляющих акции, не предусматривается, за исключением случаев, когда это разрешено российским законодательством. Информация, приведенная в настоящей презентации, или озвученная в устных сообщениях руководства Банка, может содержать заявления прогнозного характера. Заявления прогнозного характера могут быть сделаны в отношении любых фактов, исключая факты, отнесенные к прошлым периодам, а также включать заявления касательно намерений, убеждений и текущих ожиданий Банка в отношении, помимо прочего, результатов деятельности Банка, его финансового положения, ликвидности, перспектив, роста, целевых показателей, стратегии и отрасли, в которой Банк ведет свою деятельность. По своей сути заявления прогнозного характера связаны с рисками и неопределенностями, поскольку они относятся к событиям и зависят от обстоятельств, которые могут произойти или не произойти в будущем. Банк предупреждает вас, что заявления прогнозного характера не являются гарантией будущих показателей, и фактические результаты деятельности Банка, его финансовое положение, ликвидность и события в отрасли, в которой Банк осуществляет свою деятельность, могут существенным образом отличаться от прямо выраженных или подразумеваемых в таких заявлениях прогнозного характера, приведенных в настоящей презентации или озвученных в устных заявлениях руководства Банка. Кроме того, даже если фактические результаты деятельности, финансовое положение, ликвидность и события в отрасли, в которой Банк осуществляет свою деятельность, будут соответствовать заявлениям прогнозного характера, приведенным в настоящей презентации или озвученным в устных заявлениях, эти результаты или события не могут рассматриваться в качестве показателя результатов деятельности и возможных событий в будущем. Информация и мнения, приведенные в настоящей презентации или в устных заявлениях руководства Банка, предоставляются по состоянию на дату настоящей презентации и могут быть изменены без предварительного уведомления. На информацию, включенную в настоящую презентацию, и в устные заявления руководства Банка, а также на ее полноту для каких-либо целей полагаться не следует. Ни Банк, ни его дочерние общества, ни их соответствующие консультанты, должностные лица, сотрудники или агенты не предоставляют каких-либо заверений или гарантий в отношении точности информации или мнений или каких-либо убытков, возникших каким бы то ни было образом, прямо или косвенно, в результате использования настоящей презентации или ее содержания. Настоящая презентация не адресована и не предназначена для распространения или использования каким-либо лицом или организацией, которое является гражданином или резидентом или находится в каком-либо месте, государстве, стране или иной юрисдикции, где такое распространение, публикация или использование противоречат требованиям законодательства или где для этого в любой такой юрисдикции необходима регистрация или лицензия.  Вы не должны хранить копии настоящей презентации.  Изучая настоящую презентацию, вы подтверждаете согласие с вышеуказанными положениями и обязуетесь их соблюдать. **НЕ ПРЕДНАЗНАЧЕНО ДЛЯ ОБНАРОДОВАНИЯ, РАСПРОСТРАНЕНИЯ ИЛИ ПУБЛИКАЦИИ, ПОЛНОСТЬЮ ИЛИ ЧАСТИЧНО, В США, АВСТРАЛИИ, КАНАДЕ, ЯПОНИИ ИЛИ РОССИЙСКОЙ ФЕДЕРАЦИИ **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SB Skopina</dc:creator>
  <cp:lastModifiedBy>Матвеева Марина Леонидовна</cp:lastModifiedBy>
  <cp:revision>7</cp:revision>
  <cp:lastPrinted>2015-02-16T07:47:05Z</cp:lastPrinted>
  <dcterms:created xsi:type="dcterms:W3CDTF">2015-02-16T07:44:05Z</dcterms:created>
  <dcterms:modified xsi:type="dcterms:W3CDTF">2015-02-18T09:45:19Z</dcterms:modified>
</cp:coreProperties>
</file>