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9"/>
  </p:notesMasterIdLst>
  <p:sldIdLst>
    <p:sldId id="268" r:id="rId2"/>
    <p:sldId id="283" r:id="rId3"/>
    <p:sldId id="287" r:id="rId4"/>
    <p:sldId id="291" r:id="rId5"/>
    <p:sldId id="292" r:id="rId6"/>
    <p:sldId id="293" r:id="rId7"/>
    <p:sldId id="271" r:id="rId8"/>
  </p:sldIdLst>
  <p:sldSz cx="9144000" cy="6858000" type="screen4x3"/>
  <p:notesSz cx="6794500" cy="9906000"/>
  <p:embeddedFontLst>
    <p:embeddedFont>
      <p:font typeface="Corbel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Arial Narrow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sb" initials="ps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4192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41" autoAdjust="0"/>
  </p:normalViewPr>
  <p:slideViewPr>
    <p:cSldViewPr>
      <p:cViewPr varScale="1">
        <p:scale>
          <a:sx n="85" d="100"/>
          <a:sy n="85" d="100"/>
        </p:scale>
        <p:origin x="-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3E4ED-A32E-44E7-9BFC-64003F8BDA7F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01B75-58C7-4086-B1EA-2CBD08105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0212" indent="-220212"/>
            <a:endParaRPr lang="ru-RU" sz="10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0212" indent="-220212"/>
            <a:endParaRPr lang="ru-RU" sz="10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0212" indent="-220212"/>
            <a:endParaRPr lang="ru-RU" sz="10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0212" indent="-220212"/>
            <a:endParaRPr lang="ru-RU" sz="10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0212" indent="-220212"/>
            <a:endParaRPr lang="ru-RU" sz="10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9713-4C36-4868-98DB-F650B6DA36F4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A9713-4C36-4868-98DB-F650B6DA36F4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F5B9C-B514-4366-9DE6-7E5FBFD4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4.w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wmf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wmf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539552" y="116632"/>
            <a:ext cx="633670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Конец рецессии в США: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как это бывает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8964" y="1000108"/>
            <a:ext cx="4145002" cy="233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141906" y="1017614"/>
            <a:ext cx="117747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36600"/>
                </a:solidFill>
              </a:rPr>
              <a:t>Фин.сектор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Корпорации</a:t>
            </a:r>
          </a:p>
          <a:p>
            <a:r>
              <a:rPr lang="ru-RU" sz="1000" b="1" dirty="0" err="1" smtClean="0">
                <a:solidFill>
                  <a:srgbClr val="C00000"/>
                </a:solidFill>
              </a:rPr>
              <a:t>Домохоз-ва</a:t>
            </a:r>
            <a:endParaRPr lang="ru-RU" sz="1000" b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9547" y="3748947"/>
            <a:ext cx="3791543" cy="232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5138175" y="3853110"/>
            <a:ext cx="1177472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36600"/>
                </a:solidFill>
              </a:rPr>
              <a:t>Обслуживание долга домохозяйств, % дохода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Долг, % дохода</a:t>
            </a:r>
          </a:p>
        </p:txBody>
      </p:sp>
      <p:sp>
        <p:nvSpPr>
          <p:cNvPr id="32" name="Овал 31"/>
          <p:cNvSpPr/>
          <p:nvPr/>
        </p:nvSpPr>
        <p:spPr>
          <a:xfrm>
            <a:off x="7852819" y="4500570"/>
            <a:ext cx="500066" cy="1428760"/>
          </a:xfrm>
          <a:prstGeom prst="ellipse">
            <a:avLst/>
          </a:prstGeom>
          <a:noFill/>
          <a:ln w="9525">
            <a:solidFill>
              <a:schemeClr val="bg1">
                <a:lumMod val="9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213608" y="1000108"/>
            <a:ext cx="1214446" cy="1428760"/>
          </a:xfrm>
          <a:prstGeom prst="ellipse">
            <a:avLst/>
          </a:prstGeom>
          <a:noFill/>
          <a:ln w="9525">
            <a:solidFill>
              <a:schemeClr val="bg1">
                <a:lumMod val="9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0800000">
            <a:off x="4852423" y="5715016"/>
            <a:ext cx="33575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0800000">
            <a:off x="6495497" y="4929198"/>
            <a:ext cx="178595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6500834"/>
            <a:ext cx="991367" cy="22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Рисунок 30" descr="http://www.psbank.ru/~/media/Images/Bank/About/Style/psb_logo_ru_hor2112.ashx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4624"/>
            <a:ext cx="2025194" cy="4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714356"/>
            <a:ext cx="3857652" cy="597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14752"/>
            <a:ext cx="397339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785794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714356"/>
            <a:ext cx="3714776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478136"/>
            <a:ext cx="389230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Скругленный прямоугольник 37"/>
          <p:cNvSpPr/>
          <p:nvPr/>
        </p:nvSpPr>
        <p:spPr>
          <a:xfrm>
            <a:off x="539552" y="33473"/>
            <a:ext cx="62646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Экономика России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–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вниз и вниз. Почему?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3438" y="3489287"/>
            <a:ext cx="3786214" cy="168853"/>
          </a:xfrm>
          <a:prstGeom prst="rect">
            <a:avLst/>
          </a:prstGeom>
          <a:solidFill>
            <a:srgbClr val="004192"/>
          </a:solidFill>
        </p:spPr>
        <p:txBody>
          <a:bodyPr wrap="square" lIns="90000" tIns="3600" bIns="3600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Денежное предложение и спрос на деньги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910" y="560329"/>
            <a:ext cx="3786214" cy="168853"/>
          </a:xfrm>
          <a:prstGeom prst="rect">
            <a:avLst/>
          </a:prstGeom>
          <a:solidFill>
            <a:srgbClr val="004192"/>
          </a:solidFill>
        </p:spPr>
        <p:txBody>
          <a:bodyPr wrap="square" lIns="90000" tIns="3600" bIns="3600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ВВП и нефть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560328"/>
            <a:ext cx="3786214" cy="168853"/>
          </a:xfrm>
          <a:prstGeom prst="rect">
            <a:avLst/>
          </a:prstGeom>
          <a:solidFill>
            <a:srgbClr val="004192"/>
          </a:solidFill>
        </p:spPr>
        <p:txBody>
          <a:bodyPr wrap="square" lIns="90000" tIns="3600" bIns="3600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Розничные продажи и реальные располагаемые доходы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6500834"/>
            <a:ext cx="991367" cy="22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Рисунок 44" descr="http://www.psbank.ru/~/media/Images/Bank/About/Style/psb_logo_ru_hor2112.ashx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4624"/>
            <a:ext cx="2025194" cy="4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 стрелкой 36"/>
          <p:cNvCxnSpPr/>
          <p:nvPr/>
        </p:nvCxnSpPr>
        <p:spPr>
          <a:xfrm>
            <a:off x="3143240" y="1357298"/>
            <a:ext cx="1000132" cy="500066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000892" y="2500306"/>
            <a:ext cx="1000132" cy="36834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928662" y="4643446"/>
            <a:ext cx="1857388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2500298" y="4643446"/>
            <a:ext cx="1857388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482" y="3589149"/>
            <a:ext cx="3916846" cy="250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O:\ResearchDpt\Reucharts\00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20" y="3555643"/>
            <a:ext cx="3714776" cy="317063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781030"/>
            <a:ext cx="3857652" cy="247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Скругленный прямоугольник 37"/>
          <p:cNvSpPr/>
          <p:nvPr/>
        </p:nvSpPr>
        <p:spPr>
          <a:xfrm>
            <a:off x="539552" y="33473"/>
            <a:ext cx="62646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Экономика России:  % ставки и экономика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48" y="3357563"/>
            <a:ext cx="3786214" cy="168853"/>
          </a:xfrm>
          <a:prstGeom prst="rect">
            <a:avLst/>
          </a:prstGeom>
          <a:solidFill>
            <a:srgbClr val="004192"/>
          </a:solidFill>
        </p:spPr>
        <p:txBody>
          <a:bodyPr wrap="square" lIns="90000" tIns="3600" bIns="3600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График, который является «вызовом» для ЦБ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3438" y="3357562"/>
            <a:ext cx="3786214" cy="168853"/>
          </a:xfrm>
          <a:prstGeom prst="rect">
            <a:avLst/>
          </a:prstGeom>
          <a:solidFill>
            <a:srgbClr val="004192"/>
          </a:solidFill>
        </p:spPr>
        <p:txBody>
          <a:bodyPr wrap="square" lIns="90000" tIns="3600" bIns="3600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Уровень инфляции  (цвета из графика выше)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910" y="560329"/>
            <a:ext cx="3786214" cy="168853"/>
          </a:xfrm>
          <a:prstGeom prst="rect">
            <a:avLst/>
          </a:prstGeom>
          <a:solidFill>
            <a:srgbClr val="004192"/>
          </a:solidFill>
        </p:spPr>
        <p:txBody>
          <a:bodyPr wrap="square" lIns="90000" tIns="3600" bIns="3600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Все ставки рынка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560328"/>
            <a:ext cx="3786214" cy="168853"/>
          </a:xfrm>
          <a:prstGeom prst="rect">
            <a:avLst/>
          </a:prstGeom>
          <a:solidFill>
            <a:srgbClr val="004192"/>
          </a:solidFill>
        </p:spPr>
        <p:txBody>
          <a:bodyPr wrap="square" lIns="90000" tIns="3600" bIns="3600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Российская кривая доходности прямо сейчас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786710" y="4143380"/>
            <a:ext cx="642942" cy="1928826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143240" y="4511721"/>
            <a:ext cx="1000132" cy="36834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6369109"/>
            <a:ext cx="991367" cy="22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Рисунок 44" descr="http://www.psbank.ru/~/media/Images/Bank/About/Style/psb_logo_ru_hor2112.ashx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4624"/>
            <a:ext cx="2025194" cy="4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 стрелкой 32"/>
          <p:cNvCxnSpPr/>
          <p:nvPr/>
        </p:nvCxnSpPr>
        <p:spPr>
          <a:xfrm>
            <a:off x="2714612" y="1928802"/>
            <a:ext cx="785818" cy="1588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142976" y="1571612"/>
            <a:ext cx="785818" cy="71438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3714744" y="2214554"/>
            <a:ext cx="571504" cy="428628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804176"/>
            <a:ext cx="3857652" cy="244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465" y="1268760"/>
            <a:ext cx="3985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374546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861048"/>
            <a:ext cx="3744416" cy="214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9" y="1268761"/>
            <a:ext cx="38233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Скругленный прямоугольник 37"/>
          <p:cNvSpPr/>
          <p:nvPr/>
        </p:nvSpPr>
        <p:spPr>
          <a:xfrm>
            <a:off x="539552" y="33473"/>
            <a:ext cx="62646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Экономика России:  банки, банки…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</p:txBody>
      </p: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6500834"/>
            <a:ext cx="991367" cy="22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Рисунок 44" descr="http://www.psbank.ru/~/media/Images/Bank/About/Style/psb_logo_ru_hor2112.ashx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4624"/>
            <a:ext cx="2025194" cy="4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4714876" y="3429000"/>
          <a:ext cx="3714776" cy="357190"/>
        </p:xfrm>
        <a:graphic>
          <a:graphicData uri="http://schemas.openxmlformats.org/drawingml/2006/table">
            <a:tbl>
              <a:tblPr/>
              <a:tblGrid>
                <a:gridCol w="3714776"/>
              </a:tblGrid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... что оказывает давление на прибыльность и капитал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642910" y="857232"/>
          <a:ext cx="3929090" cy="302852"/>
        </p:xfrm>
        <a:graphic>
          <a:graphicData uri="http://schemas.openxmlformats.org/drawingml/2006/table">
            <a:tbl>
              <a:tblPr/>
              <a:tblGrid>
                <a:gridCol w="3929090"/>
              </a:tblGrid>
              <a:tr h="302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Динамика активов российских банков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4786314" y="857232"/>
          <a:ext cx="3714776" cy="365760"/>
        </p:xfrm>
        <a:graphic>
          <a:graphicData uri="http://schemas.openxmlformats.org/drawingml/2006/table">
            <a:tbl>
              <a:tblPr/>
              <a:tblGrid>
                <a:gridCol w="3714776"/>
              </a:tblGrid>
              <a:tr h="263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Рост корпоративного кредитования в 2015 г. компенсирует сокращение розницы</a:t>
                      </a:r>
                      <a:endParaRPr lang="ru-RU" sz="1200" b="0" i="0" u="none" strike="noStrike" baseline="0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714348" y="3429000"/>
          <a:ext cx="3857652" cy="365760"/>
        </p:xfrm>
        <a:graphic>
          <a:graphicData uri="http://schemas.openxmlformats.org/drawingml/2006/table">
            <a:tbl>
              <a:tblPr/>
              <a:tblGrid>
                <a:gridCol w="3857652"/>
              </a:tblGrid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Просроченная задолженность  по кредитам </a:t>
                      </a:r>
                    </a:p>
                    <a:p>
                      <a:pPr algn="ctr" fontAlgn="b"/>
                      <a:r>
                        <a:rPr lang="ru-RU" sz="1200" b="0" i="0" u="none" strike="noStrike" baseline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продолжает рост,</a:t>
                      </a:r>
                      <a:endParaRPr lang="ru-RU" sz="1200" b="0" i="0" u="none" strike="noStrike" baseline="0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9" name="Скругленный прямоугольник 48"/>
          <p:cNvSpPr/>
          <p:nvPr/>
        </p:nvSpPr>
        <p:spPr>
          <a:xfrm>
            <a:off x="3995936" y="3933056"/>
            <a:ext cx="357190" cy="93610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857224" y="6429396"/>
          <a:ext cx="3714776" cy="190500"/>
        </p:xfrm>
        <a:graphic>
          <a:graphicData uri="http://schemas.openxmlformats.org/drawingml/2006/table">
            <a:tbl>
              <a:tblPr/>
              <a:tblGrid>
                <a:gridCol w="371477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Источник: ЦБ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orbel"/>
                        </a:rPr>
                        <a:t>РФ,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orbel"/>
                        </a:rPr>
                        <a:t>PSB Research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42918"/>
            <a:ext cx="40290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40290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642918"/>
            <a:ext cx="40290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2264" y="6453336"/>
            <a:ext cx="3903712" cy="365125"/>
          </a:xfrm>
        </p:spPr>
        <p:txBody>
          <a:bodyPr/>
          <a:lstStyle/>
          <a:p>
            <a:pPr algn="l"/>
            <a:r>
              <a:rPr lang="ru-RU" sz="1100" dirty="0" smtClean="0">
                <a:latin typeface="Corbel" pitchFamily="34" charset="0"/>
              </a:rPr>
              <a:t>Управление исследований и аналитики </a:t>
            </a:r>
            <a:r>
              <a:rPr lang="en-US" sz="1100" dirty="0" smtClean="0">
                <a:latin typeface="Corbel" pitchFamily="34" charset="0"/>
              </a:rPr>
              <a:t>|  </a:t>
            </a:r>
            <a:r>
              <a:rPr lang="en-US" sz="1100" b="1" dirty="0" smtClean="0">
                <a:latin typeface="Corbel" pitchFamily="34" charset="0"/>
              </a:rPr>
              <a:t>PSB Research</a:t>
            </a:r>
            <a:endParaRPr lang="ru-RU" sz="1100" b="1" dirty="0">
              <a:latin typeface="Corbe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1397" y="3356992"/>
            <a:ext cx="40290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http://www.psbank.ru/~/media/Images/Bank/About/Style/psb_logo_ru_hor2112.ashx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4624"/>
            <a:ext cx="2025194" cy="4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6500834"/>
            <a:ext cx="991367" cy="22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2264" y="6453336"/>
            <a:ext cx="3903712" cy="365125"/>
          </a:xfrm>
        </p:spPr>
        <p:txBody>
          <a:bodyPr/>
          <a:lstStyle/>
          <a:p>
            <a:pPr algn="l"/>
            <a:r>
              <a:rPr lang="ru-RU" sz="1100" dirty="0" smtClean="0">
                <a:latin typeface="Corbel" pitchFamily="34" charset="0"/>
              </a:rPr>
              <a:t>Управление исследований и аналитики </a:t>
            </a:r>
            <a:r>
              <a:rPr lang="en-US" sz="1100" dirty="0" smtClean="0">
                <a:latin typeface="Corbel" pitchFamily="34" charset="0"/>
              </a:rPr>
              <a:t>|  </a:t>
            </a:r>
            <a:r>
              <a:rPr lang="en-US" sz="1100" b="1" dirty="0" smtClean="0">
                <a:latin typeface="Corbel" pitchFamily="34" charset="0"/>
              </a:rPr>
              <a:t>PSB Research</a:t>
            </a:r>
            <a:endParaRPr lang="ru-RU" sz="1100" b="1" dirty="0">
              <a:latin typeface="Corbel" pitchFamily="34" charset="0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90" y="752475"/>
            <a:ext cx="40100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67119"/>
            <a:ext cx="40100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2794" y="752475"/>
            <a:ext cx="40100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3209" y="3454890"/>
            <a:ext cx="40100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http://www.psbank.ru/~/media/Images/Bank/About/Style/psb_logo_ru_hor2112.ashx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4624"/>
            <a:ext cx="2025194" cy="4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6500834"/>
            <a:ext cx="991367" cy="22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539552" y="116632"/>
            <a:ext cx="633670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Что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с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нефтью?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25431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 descr="http://www.psbank.ru/~/media/Images/Bank/About/Style/psb_logo_ru_hor2112.ashx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4624"/>
            <a:ext cx="2025194" cy="4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0210" y="481769"/>
            <a:ext cx="4186566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6429396"/>
            <a:ext cx="991367" cy="22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2714620"/>
            <a:ext cx="4429156" cy="296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20719</TotalTime>
  <Words>145</Words>
  <Application>Microsoft Office PowerPoint</Application>
  <PresentationFormat>Экран (4:3)</PresentationFormat>
  <Paragraphs>33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Corbel</vt:lpstr>
      <vt:lpstr>Calibri</vt:lpstr>
      <vt:lpstr>Arial Narrow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PSB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loktyukhovea</dc:creator>
  <cp:lastModifiedBy>kascheevni</cp:lastModifiedBy>
  <cp:revision>1499</cp:revision>
  <dcterms:created xsi:type="dcterms:W3CDTF">2014-04-03T09:47:20Z</dcterms:created>
  <dcterms:modified xsi:type="dcterms:W3CDTF">2015-10-12T09:07:11Z</dcterms:modified>
</cp:coreProperties>
</file>