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56" r:id="rId3"/>
    <p:sldId id="260" r:id="rId4"/>
    <p:sldId id="261" r:id="rId5"/>
    <p:sldId id="267" r:id="rId6"/>
    <p:sldId id="262" r:id="rId7"/>
    <p:sldId id="268" r:id="rId8"/>
    <p:sldId id="258" r:id="rId9"/>
    <p:sldId id="259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0256F-85ED-4961-AA5C-C36F8445E9B9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F4AA5-F46C-4501-9333-712980B865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F3780-0AD4-4644-829C-B7AC85AE754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DA7D1-335D-4701-9770-66D7813A3C56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6A931-FFF0-4051-BCBD-97218448C9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-36512" y="0"/>
            <a:ext cx="1077232" cy="6858000"/>
            <a:chOff x="324" y="360"/>
            <a:chExt cx="2377" cy="15120"/>
          </a:xfrm>
        </p:grpSpPr>
        <p:sp>
          <p:nvSpPr>
            <p:cNvPr id="2057" name="Freeform 9"/>
            <p:cNvSpPr>
              <a:spLocks noEditPoints="1"/>
            </p:cNvSpPr>
            <p:nvPr/>
          </p:nvSpPr>
          <p:spPr bwMode="auto">
            <a:xfrm>
              <a:off x="360" y="360"/>
              <a:ext cx="1854" cy="15120"/>
            </a:xfrm>
            <a:custGeom>
              <a:avLst/>
              <a:gdLst/>
              <a:ahLst/>
              <a:cxnLst>
                <a:cxn ang="0">
                  <a:pos x="178" y="3168"/>
                </a:cxn>
                <a:cxn ang="0">
                  <a:pos x="124" y="3168"/>
                </a:cxn>
                <a:cxn ang="0">
                  <a:pos x="0" y="685"/>
                </a:cxn>
                <a:cxn ang="0">
                  <a:pos x="0" y="0"/>
                </a:cxn>
                <a:cxn ang="0">
                  <a:pos x="418" y="0"/>
                </a:cxn>
                <a:cxn ang="0">
                  <a:pos x="178" y="3168"/>
                </a:cxn>
                <a:cxn ang="0">
                  <a:pos x="124" y="3168"/>
                </a:cxn>
                <a:cxn ang="0">
                  <a:pos x="0" y="685"/>
                </a:cxn>
                <a:cxn ang="0">
                  <a:pos x="0" y="3168"/>
                </a:cxn>
                <a:cxn ang="0">
                  <a:pos x="124" y="3168"/>
                </a:cxn>
              </a:cxnLst>
              <a:rect l="0" t="0" r="r" b="b"/>
              <a:pathLst>
                <a:path w="630" h="3168">
                  <a:moveTo>
                    <a:pt x="178" y="3168"/>
                  </a:moveTo>
                  <a:cubicBezTo>
                    <a:pt x="124" y="3168"/>
                    <a:pt x="124" y="3168"/>
                    <a:pt x="124" y="3168"/>
                  </a:cubicBezTo>
                  <a:cubicBezTo>
                    <a:pt x="0" y="685"/>
                    <a:pt x="0" y="685"/>
                    <a:pt x="0" y="68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8" y="0"/>
                    <a:pt x="418" y="0"/>
                    <a:pt x="418" y="0"/>
                  </a:cubicBezTo>
                  <a:cubicBezTo>
                    <a:pt x="476" y="384"/>
                    <a:pt x="630" y="1741"/>
                    <a:pt x="178" y="3168"/>
                  </a:cubicBezTo>
                  <a:close/>
                  <a:moveTo>
                    <a:pt x="124" y="3168"/>
                  </a:moveTo>
                  <a:cubicBezTo>
                    <a:pt x="0" y="685"/>
                    <a:pt x="0" y="685"/>
                    <a:pt x="0" y="685"/>
                  </a:cubicBezTo>
                  <a:cubicBezTo>
                    <a:pt x="0" y="3168"/>
                    <a:pt x="0" y="3168"/>
                    <a:pt x="0" y="3168"/>
                  </a:cubicBezTo>
                  <a:lnTo>
                    <a:pt x="124" y="3168"/>
                  </a:lnTo>
                  <a:close/>
                </a:path>
              </a:pathLst>
            </a:custGeom>
            <a:gradFill rotWithShape="1">
              <a:gsLst>
                <a:gs pos="0">
                  <a:srgbClr val="EFB32F"/>
                </a:gs>
                <a:gs pos="100000">
                  <a:srgbClr val="EF792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24" y="360"/>
              <a:ext cx="2377" cy="15120"/>
              <a:chOff x="1143" y="360"/>
              <a:chExt cx="2377" cy="15120"/>
            </a:xfrm>
          </p:grpSpPr>
          <p:sp>
            <p:nvSpPr>
              <p:cNvPr id="2059" name="Freeform 11"/>
              <p:cNvSpPr>
                <a:spLocks/>
              </p:cNvSpPr>
              <p:nvPr/>
            </p:nvSpPr>
            <p:spPr bwMode="auto">
              <a:xfrm>
                <a:off x="1143" y="360"/>
                <a:ext cx="2061" cy="15120"/>
              </a:xfrm>
              <a:custGeom>
                <a:avLst/>
                <a:gdLst/>
                <a:ahLst/>
                <a:cxnLst>
                  <a:cxn ang="0">
                    <a:pos x="160" y="0"/>
                  </a:cxn>
                  <a:cxn ang="0">
                    <a:pos x="0" y="3164"/>
                  </a:cxn>
                </a:cxnLst>
                <a:rect l="0" t="0" r="r" b="b"/>
                <a:pathLst>
                  <a:path w="430" h="3164">
                    <a:moveTo>
                      <a:pt x="160" y="0"/>
                    </a:moveTo>
                    <a:cubicBezTo>
                      <a:pt x="430" y="1502"/>
                      <a:pt x="90" y="2850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FFFFFE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1598" y="360"/>
                <a:ext cx="1735" cy="1512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3164"/>
                  </a:cxn>
                </a:cxnLst>
                <a:rect l="0" t="0" r="r" b="b"/>
                <a:pathLst>
                  <a:path w="362" h="3164">
                    <a:moveTo>
                      <a:pt x="42" y="0"/>
                    </a:moveTo>
                    <a:cubicBezTo>
                      <a:pt x="362" y="1456"/>
                      <a:pt x="90" y="2791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FFFFFE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auto">
              <a:xfrm>
                <a:off x="1689" y="360"/>
                <a:ext cx="1831" cy="15120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0" y="3164"/>
                  </a:cxn>
                </a:cxnLst>
                <a:rect l="0" t="0" r="r" b="b"/>
                <a:pathLst>
                  <a:path w="382" h="3164">
                    <a:moveTo>
                      <a:pt x="80" y="0"/>
                    </a:moveTo>
                    <a:cubicBezTo>
                      <a:pt x="382" y="1458"/>
                      <a:pt x="96" y="2789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EFB32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1488" y="360"/>
                <a:ext cx="1850" cy="15120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0" y="3164"/>
                  </a:cxn>
                </a:cxnLst>
                <a:rect l="0" t="0" r="r" b="b"/>
                <a:pathLst>
                  <a:path w="386" h="3164">
                    <a:moveTo>
                      <a:pt x="87" y="0"/>
                    </a:moveTo>
                    <a:cubicBezTo>
                      <a:pt x="386" y="1461"/>
                      <a:pt x="95" y="2793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FFFFFE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auto">
              <a:xfrm>
                <a:off x="1330" y="360"/>
                <a:ext cx="1826" cy="15120"/>
              </a:xfrm>
              <a:custGeom>
                <a:avLst/>
                <a:gdLst/>
                <a:ahLst/>
                <a:cxnLst>
                  <a:cxn ang="0">
                    <a:pos x="79" y="0"/>
                  </a:cxn>
                  <a:cxn ang="0">
                    <a:pos x="0" y="3164"/>
                  </a:cxn>
                </a:cxnLst>
                <a:rect l="0" t="0" r="r" b="b"/>
                <a:pathLst>
                  <a:path w="381" h="3164">
                    <a:moveTo>
                      <a:pt x="79" y="0"/>
                    </a:moveTo>
                    <a:cubicBezTo>
                      <a:pt x="381" y="1458"/>
                      <a:pt x="95" y="2789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EFB32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pic>
        <p:nvPicPr>
          <p:cNvPr id="36" name="Рисунок 35" descr="http://www.psbank.ru/~/media/Images/Bank/About/Style/psb_logo_ru_hor2112.ashx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9214" y="44624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Группа 27"/>
          <p:cNvGrpSpPr/>
          <p:nvPr/>
        </p:nvGrpSpPr>
        <p:grpSpPr>
          <a:xfrm>
            <a:off x="8316416" y="-27384"/>
            <a:ext cx="891993" cy="6917879"/>
            <a:chOff x="8295636" y="-289"/>
            <a:chExt cx="891993" cy="6917879"/>
          </a:xfrm>
        </p:grpSpPr>
        <p:sp>
          <p:nvSpPr>
            <p:cNvPr id="29" name="Freeform 19"/>
            <p:cNvSpPr>
              <a:spLocks noEditPoints="1"/>
            </p:cNvSpPr>
            <p:nvPr/>
          </p:nvSpPr>
          <p:spPr bwMode="auto">
            <a:xfrm rot="10800000">
              <a:off x="8295636" y="-218"/>
              <a:ext cx="848183" cy="6893453"/>
            </a:xfrm>
            <a:custGeom>
              <a:avLst/>
              <a:gdLst/>
              <a:ahLst/>
              <a:cxnLst>
                <a:cxn ang="0">
                  <a:pos x="178" y="3168"/>
                </a:cxn>
                <a:cxn ang="0">
                  <a:pos x="124" y="3168"/>
                </a:cxn>
                <a:cxn ang="0">
                  <a:pos x="0" y="685"/>
                </a:cxn>
                <a:cxn ang="0">
                  <a:pos x="0" y="0"/>
                </a:cxn>
                <a:cxn ang="0">
                  <a:pos x="418" y="0"/>
                </a:cxn>
                <a:cxn ang="0">
                  <a:pos x="178" y="3168"/>
                </a:cxn>
                <a:cxn ang="0">
                  <a:pos x="124" y="3168"/>
                </a:cxn>
                <a:cxn ang="0">
                  <a:pos x="0" y="685"/>
                </a:cxn>
                <a:cxn ang="0">
                  <a:pos x="0" y="3168"/>
                </a:cxn>
                <a:cxn ang="0">
                  <a:pos x="124" y="3168"/>
                </a:cxn>
              </a:cxnLst>
              <a:rect l="0" t="0" r="r" b="b"/>
              <a:pathLst>
                <a:path w="630" h="3168">
                  <a:moveTo>
                    <a:pt x="178" y="3168"/>
                  </a:moveTo>
                  <a:cubicBezTo>
                    <a:pt x="124" y="3168"/>
                    <a:pt x="124" y="3168"/>
                    <a:pt x="124" y="3168"/>
                  </a:cubicBezTo>
                  <a:cubicBezTo>
                    <a:pt x="0" y="685"/>
                    <a:pt x="0" y="685"/>
                    <a:pt x="0" y="68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8" y="0"/>
                    <a:pt x="418" y="0"/>
                    <a:pt x="418" y="0"/>
                  </a:cubicBezTo>
                  <a:cubicBezTo>
                    <a:pt x="476" y="384"/>
                    <a:pt x="630" y="1741"/>
                    <a:pt x="178" y="3168"/>
                  </a:cubicBezTo>
                  <a:close/>
                  <a:moveTo>
                    <a:pt x="124" y="3168"/>
                  </a:moveTo>
                  <a:cubicBezTo>
                    <a:pt x="0" y="685"/>
                    <a:pt x="0" y="685"/>
                    <a:pt x="0" y="685"/>
                  </a:cubicBezTo>
                  <a:cubicBezTo>
                    <a:pt x="0" y="3168"/>
                    <a:pt x="0" y="3168"/>
                    <a:pt x="0" y="3168"/>
                  </a:cubicBezTo>
                  <a:lnTo>
                    <a:pt x="124" y="3168"/>
                  </a:lnTo>
                  <a:close/>
                </a:path>
              </a:pathLst>
            </a:custGeom>
            <a:gradFill rotWithShape="1">
              <a:gsLst>
                <a:gs pos="0">
                  <a:srgbClr val="548DD4"/>
                </a:gs>
                <a:gs pos="100000">
                  <a:srgbClr val="365F9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 rot="10663564">
              <a:off x="8317106" y="-289"/>
              <a:ext cx="870523" cy="6917879"/>
              <a:chOff x="1143" y="360"/>
              <a:chExt cx="2377" cy="15120"/>
            </a:xfrm>
          </p:grpSpPr>
          <p:sp>
            <p:nvSpPr>
              <p:cNvPr id="34" name="Freeform 21"/>
              <p:cNvSpPr>
                <a:spLocks/>
              </p:cNvSpPr>
              <p:nvPr/>
            </p:nvSpPr>
            <p:spPr bwMode="auto">
              <a:xfrm>
                <a:off x="1143" y="360"/>
                <a:ext cx="2061" cy="15120"/>
              </a:xfrm>
              <a:custGeom>
                <a:avLst/>
                <a:gdLst/>
                <a:ahLst/>
                <a:cxnLst>
                  <a:cxn ang="0">
                    <a:pos x="160" y="0"/>
                  </a:cxn>
                  <a:cxn ang="0">
                    <a:pos x="0" y="3164"/>
                  </a:cxn>
                </a:cxnLst>
                <a:rect l="0" t="0" r="r" b="b"/>
                <a:pathLst>
                  <a:path w="430" h="3164">
                    <a:moveTo>
                      <a:pt x="160" y="0"/>
                    </a:moveTo>
                    <a:cubicBezTo>
                      <a:pt x="430" y="1502"/>
                      <a:pt x="90" y="2850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FFFFFE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" name="Freeform 22"/>
              <p:cNvSpPr>
                <a:spLocks/>
              </p:cNvSpPr>
              <p:nvPr/>
            </p:nvSpPr>
            <p:spPr bwMode="auto">
              <a:xfrm>
                <a:off x="1598" y="360"/>
                <a:ext cx="1735" cy="15120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3164"/>
                  </a:cxn>
                </a:cxnLst>
                <a:rect l="0" t="0" r="r" b="b"/>
                <a:pathLst>
                  <a:path w="362" h="3164">
                    <a:moveTo>
                      <a:pt x="42" y="0"/>
                    </a:moveTo>
                    <a:cubicBezTo>
                      <a:pt x="362" y="1456"/>
                      <a:pt x="90" y="2791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FFFFFE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Freeform 23"/>
              <p:cNvSpPr>
                <a:spLocks/>
              </p:cNvSpPr>
              <p:nvPr/>
            </p:nvSpPr>
            <p:spPr bwMode="auto">
              <a:xfrm>
                <a:off x="1689" y="360"/>
                <a:ext cx="1831" cy="15120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0" y="3164"/>
                  </a:cxn>
                </a:cxnLst>
                <a:rect l="0" t="0" r="r" b="b"/>
                <a:pathLst>
                  <a:path w="382" h="3164">
                    <a:moveTo>
                      <a:pt x="80" y="0"/>
                    </a:moveTo>
                    <a:cubicBezTo>
                      <a:pt x="382" y="1458"/>
                      <a:pt x="96" y="2789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EFB32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" name="Freeform 24"/>
              <p:cNvSpPr>
                <a:spLocks/>
              </p:cNvSpPr>
              <p:nvPr/>
            </p:nvSpPr>
            <p:spPr bwMode="auto">
              <a:xfrm>
                <a:off x="1488" y="360"/>
                <a:ext cx="1850" cy="15120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0" y="3164"/>
                  </a:cxn>
                </a:cxnLst>
                <a:rect l="0" t="0" r="r" b="b"/>
                <a:pathLst>
                  <a:path w="386" h="3164">
                    <a:moveTo>
                      <a:pt x="87" y="0"/>
                    </a:moveTo>
                    <a:cubicBezTo>
                      <a:pt x="386" y="1461"/>
                      <a:pt x="95" y="2793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FFFFFE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" name="Freeform 25"/>
              <p:cNvSpPr>
                <a:spLocks/>
              </p:cNvSpPr>
              <p:nvPr/>
            </p:nvSpPr>
            <p:spPr bwMode="auto">
              <a:xfrm>
                <a:off x="1330" y="360"/>
                <a:ext cx="1826" cy="15120"/>
              </a:xfrm>
              <a:custGeom>
                <a:avLst/>
                <a:gdLst/>
                <a:ahLst/>
                <a:cxnLst>
                  <a:cxn ang="0">
                    <a:pos x="79" y="0"/>
                  </a:cxn>
                  <a:cxn ang="0">
                    <a:pos x="0" y="3164"/>
                  </a:cxn>
                </a:cxnLst>
                <a:rect l="0" t="0" r="r" b="b"/>
                <a:pathLst>
                  <a:path w="381" h="3164">
                    <a:moveTo>
                      <a:pt x="79" y="0"/>
                    </a:moveTo>
                    <a:cubicBezTo>
                      <a:pt x="381" y="1458"/>
                      <a:pt x="95" y="2789"/>
                      <a:pt x="0" y="3164"/>
                    </a:cubicBezTo>
                  </a:path>
                </a:pathLst>
              </a:custGeom>
              <a:noFill/>
              <a:ln w="6350">
                <a:solidFill>
                  <a:srgbClr val="EFB32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714348" y="1797784"/>
            <a:ext cx="77153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ru-RU" sz="6600" spc="-3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Рынки, которые мы </a:t>
            </a:r>
            <a:r>
              <a:rPr lang="ru-RU" sz="6600" spc="-300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потеряли?</a:t>
            </a:r>
            <a:endParaRPr lang="ru-RU" sz="6600" b="1" spc="-300" dirty="0" smtClean="0">
              <a:solidFill>
                <a:schemeClr val="bg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365104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  <a:latin typeface="+mj-lt"/>
              </a:rPr>
              <a:t/>
            </a:r>
            <a:br>
              <a:rPr lang="ru-RU" sz="2000" dirty="0" smtClean="0">
                <a:solidFill>
                  <a:schemeClr val="tx2"/>
                </a:solidFill>
                <a:latin typeface="+mj-lt"/>
              </a:rPr>
            </a:br>
            <a:r>
              <a:rPr lang="ru-RU" dirty="0" smtClean="0">
                <a:solidFill>
                  <a:schemeClr val="tx2"/>
                </a:solidFill>
                <a:latin typeface="+mj-lt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+mj-lt"/>
              </a:rPr>
            </a:br>
            <a:r>
              <a:rPr lang="ru-RU" dirty="0" smtClean="0">
                <a:solidFill>
                  <a:schemeClr val="tx2"/>
                </a:solidFill>
                <a:latin typeface="+mj-lt"/>
              </a:rPr>
              <a:t>ОАО </a:t>
            </a:r>
            <a:r>
              <a:rPr lang="ru-RU" dirty="0" smtClean="0">
                <a:solidFill>
                  <a:schemeClr val="tx2"/>
                </a:solidFill>
                <a:latin typeface="+mj-lt"/>
              </a:rPr>
              <a:t>"</a:t>
            </a:r>
            <a:r>
              <a:rPr lang="ru-RU" dirty="0" err="1" smtClean="0">
                <a:solidFill>
                  <a:schemeClr val="tx2"/>
                </a:solidFill>
                <a:latin typeface="+mj-lt"/>
              </a:rPr>
              <a:t>Промсвязьбанк</a:t>
            </a:r>
            <a:r>
              <a:rPr lang="ru-RU" dirty="0" smtClean="0">
                <a:solidFill>
                  <a:schemeClr val="tx2"/>
                </a:solidFill>
                <a:latin typeface="+mj-lt"/>
              </a:rPr>
              <a:t>" </a:t>
            </a:r>
          </a:p>
          <a:p>
            <a:pPr algn="ctr"/>
            <a:endParaRPr lang="ru-RU" dirty="0" smtClean="0">
              <a:solidFill>
                <a:schemeClr val="tx2"/>
              </a:solidFill>
              <a:latin typeface="+mj-lt"/>
            </a:endParaRPr>
          </a:p>
          <a:p>
            <a:pPr algn="ctr"/>
            <a:endParaRPr lang="ru-RU" dirty="0" smtClean="0">
              <a:solidFill>
                <a:schemeClr val="tx2"/>
              </a:solidFill>
              <a:latin typeface="+mj-lt"/>
            </a:endParaRPr>
          </a:p>
          <a:p>
            <a:pPr algn="ctr"/>
            <a:endParaRPr lang="ru-RU" dirty="0" smtClean="0">
              <a:solidFill>
                <a:schemeClr val="tx2"/>
              </a:solidFill>
              <a:latin typeface="+mj-lt"/>
            </a:endParaRPr>
          </a:p>
          <a:p>
            <a:pPr algn="ctr"/>
            <a:r>
              <a:rPr lang="ru-RU" sz="1600" dirty="0" smtClean="0">
                <a:solidFill>
                  <a:schemeClr val="tx2"/>
                </a:solidFill>
                <a:latin typeface="+mj-lt"/>
              </a:rPr>
              <a:t>2015 г.</a:t>
            </a:r>
            <a:endParaRPr lang="ru-RU" sz="16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85794"/>
            <a:ext cx="8215370" cy="462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857232"/>
            <a:ext cx="8028875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285860"/>
            <a:ext cx="813265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611737" y="714356"/>
            <a:ext cx="5643602" cy="253492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СТРУКТУРА СБЕРЕЖЕНИЙ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6874" y="0"/>
            <a:ext cx="51819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Двойная стрелка влево/вправо 7"/>
          <p:cNvSpPr/>
          <p:nvPr/>
        </p:nvSpPr>
        <p:spPr>
          <a:xfrm>
            <a:off x="2796441" y="1919710"/>
            <a:ext cx="1643074" cy="357190"/>
          </a:xfrm>
          <a:prstGeom prst="leftRightArrow">
            <a:avLst>
              <a:gd name="adj1" fmla="val 50000"/>
              <a:gd name="adj2" fmla="val 32545"/>
            </a:avLst>
          </a:prstGeom>
          <a:solidFill>
            <a:srgbClr val="FF0000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5807228" y="1898928"/>
            <a:ext cx="857256" cy="357190"/>
          </a:xfrm>
          <a:prstGeom prst="leftRightArrow">
            <a:avLst>
              <a:gd name="adj1" fmla="val 50000"/>
              <a:gd name="adj2" fmla="val 32545"/>
            </a:avLst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6874" y="0"/>
            <a:ext cx="51819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трелка вправо 11"/>
          <p:cNvSpPr/>
          <p:nvPr/>
        </p:nvSpPr>
        <p:spPr>
          <a:xfrm rot="18777556">
            <a:off x="3786182" y="2928934"/>
            <a:ext cx="1071570" cy="1143008"/>
          </a:xfrm>
          <a:prstGeom prst="rightArrow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4714876" y="714356"/>
            <a:ext cx="4191000" cy="2781300"/>
            <a:chOff x="4714876" y="714356"/>
            <a:chExt cx="4191000" cy="278130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14876" y="714356"/>
              <a:ext cx="4191000" cy="27813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1" name="Овал 10"/>
            <p:cNvSpPr/>
            <p:nvPr/>
          </p:nvSpPr>
          <p:spPr>
            <a:xfrm>
              <a:off x="5072066" y="1357298"/>
              <a:ext cx="1071570" cy="928694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214942" y="3244560"/>
              <a:ext cx="500066" cy="2227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" tIns="3600" rIns="3600" bIns="3600" rtlCol="0">
              <a:spAutoFit/>
            </a:bodyPr>
            <a:lstStyle/>
            <a:p>
              <a:r>
                <a:rPr lang="ru-RU" sz="1400" b="1" dirty="0" smtClean="0"/>
                <a:t>Акции</a:t>
              </a:r>
              <a:endParaRPr lang="ru-RU" sz="1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22854" y="3256250"/>
              <a:ext cx="1000132" cy="2227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" tIns="3600" rIns="3600" bIns="3600" rtlCol="0">
              <a:spAutoFit/>
            </a:bodyPr>
            <a:lstStyle/>
            <a:p>
              <a:r>
                <a:rPr lang="ru-RU" sz="1400" b="1" dirty="0" smtClean="0"/>
                <a:t>Облигации</a:t>
              </a:r>
              <a:endParaRPr lang="ru-RU" sz="1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6874" y="0"/>
            <a:ext cx="51819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Овал 8"/>
          <p:cNvSpPr/>
          <p:nvPr/>
        </p:nvSpPr>
        <p:spPr>
          <a:xfrm>
            <a:off x="5072066" y="1357298"/>
            <a:ext cx="1071570" cy="928694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8777556">
            <a:off x="3786182" y="2928934"/>
            <a:ext cx="1071570" cy="1143008"/>
          </a:xfrm>
          <a:prstGeom prst="rightArrow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4714876" y="714356"/>
            <a:ext cx="4191000" cy="2781300"/>
            <a:chOff x="4714876" y="714356"/>
            <a:chExt cx="4191000" cy="278130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14876" y="714356"/>
              <a:ext cx="4191000" cy="27813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1" name="Овал 10"/>
            <p:cNvSpPr/>
            <p:nvPr/>
          </p:nvSpPr>
          <p:spPr>
            <a:xfrm>
              <a:off x="5072066" y="1357298"/>
              <a:ext cx="1071570" cy="928694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14942" y="3244560"/>
              <a:ext cx="500066" cy="2227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" tIns="3600" rIns="3600" bIns="3600" rtlCol="0">
              <a:spAutoFit/>
            </a:bodyPr>
            <a:lstStyle/>
            <a:p>
              <a:r>
                <a:rPr lang="ru-RU" sz="1400" b="1" dirty="0" smtClean="0"/>
                <a:t>Акции</a:t>
              </a:r>
              <a:endParaRPr lang="ru-RU" sz="1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22854" y="3256250"/>
              <a:ext cx="1000132" cy="2227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" tIns="3600" rIns="3600" bIns="3600" rtlCol="0">
              <a:spAutoFit/>
            </a:bodyPr>
            <a:lstStyle/>
            <a:p>
              <a:r>
                <a:rPr lang="ru-RU" sz="1400" b="1" dirty="0" smtClean="0"/>
                <a:t>Облигации</a:t>
              </a:r>
              <a:endParaRPr lang="ru-RU" sz="1400" b="1" dirty="0"/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0539" y="1000108"/>
            <a:ext cx="4846283" cy="3143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Овал 13"/>
          <p:cNvSpPr/>
          <p:nvPr/>
        </p:nvSpPr>
        <p:spPr>
          <a:xfrm>
            <a:off x="5357818" y="1357298"/>
            <a:ext cx="1143008" cy="1285884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6874" y="0"/>
            <a:ext cx="51819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Овал 8"/>
          <p:cNvSpPr/>
          <p:nvPr/>
        </p:nvSpPr>
        <p:spPr>
          <a:xfrm>
            <a:off x="5072066" y="1357298"/>
            <a:ext cx="1071570" cy="928694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8777556">
            <a:off x="3786182" y="2928934"/>
            <a:ext cx="1071570" cy="1143008"/>
          </a:xfrm>
          <a:prstGeom prst="rightArrow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7"/>
          <p:cNvGrpSpPr/>
          <p:nvPr/>
        </p:nvGrpSpPr>
        <p:grpSpPr>
          <a:xfrm>
            <a:off x="4714876" y="714356"/>
            <a:ext cx="4191000" cy="2781300"/>
            <a:chOff x="4714876" y="714356"/>
            <a:chExt cx="4191000" cy="278130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14876" y="714356"/>
              <a:ext cx="4191000" cy="27813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1" name="Овал 10"/>
            <p:cNvSpPr/>
            <p:nvPr/>
          </p:nvSpPr>
          <p:spPr>
            <a:xfrm>
              <a:off x="5072066" y="1357298"/>
              <a:ext cx="1071570" cy="928694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14942" y="3244560"/>
              <a:ext cx="500066" cy="2227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" tIns="3600" rIns="3600" bIns="3600" rtlCol="0">
              <a:spAutoFit/>
            </a:bodyPr>
            <a:lstStyle/>
            <a:p>
              <a:r>
                <a:rPr lang="ru-RU" sz="1400" b="1" dirty="0" smtClean="0"/>
                <a:t>Акции</a:t>
              </a:r>
              <a:endParaRPr lang="ru-RU" sz="1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122854" y="3256250"/>
              <a:ext cx="1000132" cy="22271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" tIns="3600" rIns="3600" bIns="3600" rtlCol="0">
              <a:spAutoFit/>
            </a:bodyPr>
            <a:lstStyle/>
            <a:p>
              <a:r>
                <a:rPr lang="ru-RU" sz="1400" b="1" dirty="0" smtClean="0"/>
                <a:t>Облигации</a:t>
              </a:r>
              <a:endParaRPr lang="ru-RU" sz="1400" b="1" dirty="0"/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0539" y="1000108"/>
            <a:ext cx="4846283" cy="3143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Овал 13"/>
          <p:cNvSpPr/>
          <p:nvPr/>
        </p:nvSpPr>
        <p:spPr>
          <a:xfrm>
            <a:off x="5357818" y="1357298"/>
            <a:ext cx="1143008" cy="1285884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8992" y="1142984"/>
            <a:ext cx="5257800" cy="4219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966932"/>
            <a:ext cx="778192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071546"/>
            <a:ext cx="4214842" cy="4608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611737" y="714356"/>
            <a:ext cx="5643602" cy="253492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ВРЕМЕННАЯ СТРУКТУРА ПАССИВОВ БАНКОВСКОЙ СИСТЕМЫ РФ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611736" y="714356"/>
            <a:ext cx="7389287" cy="253492"/>
          </a:xfrm>
          <a:prstGeom prst="rect">
            <a:avLst/>
          </a:prstGeom>
          <a:solidFill>
            <a:schemeClr val="bg1"/>
          </a:solidFill>
        </p:spPr>
        <p:txBody>
          <a:bodyPr wrap="square" lIns="3600" tIns="3600" rIns="3600" bIns="3600" rtlCol="0">
            <a:spAutoFit/>
          </a:bodyPr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ВАЛЮТНАЯ СТРУКТУРА ПАССИВОВ И АКТИВОВ БАНКОВСКОЙ СИСТЕМЫ РФ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000108"/>
            <a:ext cx="511492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600257"/>
            <a:ext cx="5000660" cy="282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785794"/>
            <a:ext cx="8208045" cy="497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psbank.ru/~/media/Images/Bank/About/Style/psb_logo_ru_hor2112.ash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0"/>
            <a:ext cx="2025194" cy="4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785794"/>
            <a:ext cx="820048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29</Words>
  <Application>Microsoft Office PowerPoint</Application>
  <PresentationFormat>Экран (4:3)</PresentationFormat>
  <Paragraphs>16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kascheevni</dc:creator>
  <cp:lastModifiedBy>kascheevni</cp:lastModifiedBy>
  <cp:revision>30</cp:revision>
  <dcterms:created xsi:type="dcterms:W3CDTF">2015-04-22T09:42:51Z</dcterms:created>
  <dcterms:modified xsi:type="dcterms:W3CDTF">2015-04-22T16:33:47Z</dcterms:modified>
</cp:coreProperties>
</file>