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1" r:id="rId2"/>
    <p:sldId id="273" r:id="rId3"/>
    <p:sldId id="284" r:id="rId4"/>
    <p:sldId id="283" r:id="rId5"/>
    <p:sldId id="279" r:id="rId6"/>
    <p:sldId id="282" r:id="rId7"/>
    <p:sldId id="272" r:id="rId8"/>
    <p:sldId id="278" r:id="rId9"/>
    <p:sldId id="281" r:id="rId10"/>
    <p:sldId id="268" r:id="rId11"/>
    <p:sldId id="269" r:id="rId12"/>
    <p:sldId id="274" r:id="rId13"/>
    <p:sldId id="280" r:id="rId14"/>
    <p:sldId id="258" r:id="rId15"/>
    <p:sldId id="267" r:id="rId16"/>
    <p:sldId id="275" r:id="rId17"/>
    <p:sldId id="276" r:id="rId18"/>
    <p:sldId id="277" r:id="rId1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92D16-104C-43AA-BE9A-98E0578E5D22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843B1-9D48-4E53-952D-E35606DA32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866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843B1-9D48-4E53-952D-E35606DA324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3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Banking Supervision Department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1A738-A004-4D6F-B90D-66137819F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1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2"/>
            <a:ext cx="1905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2936" y="3871501"/>
            <a:ext cx="6389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Russian Banking Sector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62936" y="4521314"/>
            <a:ext cx="8117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JCC Switzerland-Russia/CIS</a:t>
            </a:r>
            <a:endParaRPr lang="en-US" sz="2000" dirty="0"/>
          </a:p>
          <a:p>
            <a:r>
              <a:rPr lang="en-US" sz="2000" dirty="0" smtClean="0"/>
              <a:t>Zurich, </a:t>
            </a:r>
            <a:r>
              <a:rPr lang="en-US" sz="2000" dirty="0" smtClean="0"/>
              <a:t>April 2014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3747103"/>
            <a:ext cx="118703" cy="155410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23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15888"/>
            <a:ext cx="8893175" cy="11287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3F7FCD5A-2AC4-4274-9E5F-1AC93D896A0E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ctr">
                <a:defRPr/>
              </a:pPr>
              <a:t>10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570563"/>
              </p:ext>
            </p:extLst>
          </p:nvPr>
        </p:nvGraphicFramePr>
        <p:xfrm>
          <a:off x="251593" y="1412776"/>
          <a:ext cx="8424863" cy="3659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0080"/>
                <a:gridCol w="3961863"/>
                <a:gridCol w="3842920"/>
              </a:tblGrid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№</a:t>
                      </a:r>
                      <a:endParaRPr lang="ru-RU" sz="1600" dirty="0">
                        <a:effectLst/>
                      </a:endParaRPr>
                    </a:p>
                  </a:txBody>
                  <a:tcPr marL="63187" marR="631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Regulatory measures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Implementation date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 anchor="ctr"/>
                </a:tc>
              </a:tr>
              <a:tr h="243864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en-US" sz="1600" dirty="0" smtClean="0">
                          <a:effectLst/>
                        </a:rPr>
                        <a:t>Capital requirements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0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3350" algn="l"/>
                        </a:tabLst>
                      </a:pPr>
                      <a:r>
                        <a:rPr lang="ru-RU" sz="1600">
                          <a:effectLst/>
                        </a:rPr>
                        <a:t>1.1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DSIBs High Loss Absorbency (HLA) - additional requirements</a:t>
                      </a:r>
                      <a:r>
                        <a:rPr lang="ru-RU" sz="1600" dirty="0" smtClean="0">
                          <a:effectLst/>
                        </a:rPr>
                        <a:t> (</a:t>
                      </a:r>
                      <a:r>
                        <a:rPr lang="en-US" sz="1600" dirty="0" smtClean="0">
                          <a:effectLst/>
                        </a:rPr>
                        <a:t>buffer</a:t>
                      </a:r>
                      <a:r>
                        <a:rPr lang="ru-RU" sz="1600" dirty="0" smtClean="0">
                          <a:effectLst/>
                        </a:rPr>
                        <a:t>) </a:t>
                      </a:r>
                      <a:r>
                        <a:rPr lang="en-US" sz="1600" dirty="0" smtClean="0">
                          <a:effectLst/>
                        </a:rPr>
                        <a:t>to common equity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(</a:t>
                      </a:r>
                      <a:r>
                        <a:rPr lang="ru-RU" sz="1600" dirty="0" smtClean="0">
                          <a:effectLst/>
                        </a:rPr>
                        <a:t>1</a:t>
                      </a:r>
                      <a:r>
                        <a:rPr lang="ru-RU" sz="1600" dirty="0">
                          <a:effectLst/>
                        </a:rPr>
                        <a:t>% </a:t>
                      </a:r>
                      <a:r>
                        <a:rPr lang="en-US" sz="1600" dirty="0" smtClean="0">
                          <a:effectLst/>
                        </a:rPr>
                        <a:t>of risk-weighted assets)</a:t>
                      </a:r>
                      <a:r>
                        <a:rPr lang="ru-RU" sz="1600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Start 1 Jan</a:t>
                      </a:r>
                      <a:r>
                        <a:rPr lang="en-US" sz="1600" baseline="0" dirty="0" smtClean="0">
                          <a:effectLst/>
                        </a:rPr>
                        <a:t> 2016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3350" algn="l"/>
                        </a:tabLst>
                      </a:pPr>
                      <a:r>
                        <a:rPr lang="ru-RU" sz="1600">
                          <a:effectLst/>
                        </a:rPr>
                        <a:t>1.2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Leverage </a:t>
                      </a:r>
                      <a:r>
                        <a:rPr lang="en-US" sz="1600" dirty="0" smtClean="0">
                          <a:effectLst/>
                        </a:rPr>
                        <a:t>Ratio</a:t>
                      </a:r>
                      <a:r>
                        <a:rPr lang="ru-RU" sz="1600" baseline="30000" dirty="0" smtClean="0">
                          <a:effectLst/>
                          <a:sym typeface="Symbol"/>
                        </a:rPr>
                        <a:t>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Disclosure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-</a:t>
                      </a:r>
                      <a:r>
                        <a:rPr lang="ru-RU" sz="1600" dirty="0" smtClean="0">
                          <a:effectLst/>
                        </a:rPr>
                        <a:t> 2015.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Regulatory standard </a:t>
                      </a:r>
                      <a:r>
                        <a:rPr lang="en-US" sz="1600" baseline="0" dirty="0" smtClean="0">
                          <a:effectLst/>
                        </a:rPr>
                        <a:t>- 2</a:t>
                      </a:r>
                      <a:r>
                        <a:rPr lang="ru-RU" sz="1600" dirty="0" smtClean="0">
                          <a:effectLst/>
                        </a:rPr>
                        <a:t>018.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  <a:tr h="718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3350" algn="l"/>
                        </a:tabLst>
                      </a:pPr>
                      <a:r>
                        <a:rPr lang="ru-RU" sz="1600">
                          <a:effectLst/>
                        </a:rPr>
                        <a:t>1.3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IRB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smtClean="0">
                          <a:effectLst/>
                        </a:rPr>
                        <a:t>Approach (voluntary).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Beginning 2015;</a:t>
                      </a:r>
                      <a:r>
                        <a:rPr lang="en-US" sz="1600" baseline="0" dirty="0" smtClean="0">
                          <a:effectLst/>
                        </a:rPr>
                        <a:t> in case of bank’s voluntary decision to be examined on compliance with minimum IRB requirements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  <a:tr h="24758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3350" algn="l"/>
                        </a:tabLst>
                        <a:defRPr/>
                      </a:pPr>
                      <a:r>
                        <a:rPr lang="ru-RU" sz="1600" dirty="0" smtClean="0">
                          <a:effectLst/>
                        </a:rPr>
                        <a:t>2. </a:t>
                      </a:r>
                      <a:r>
                        <a:rPr lang="en-US" sz="1600" dirty="0" smtClean="0">
                          <a:effectLst/>
                        </a:rPr>
                        <a:t>Liquidity requirements</a:t>
                      </a:r>
                      <a:r>
                        <a:rPr lang="ru-RU" sz="1600" baseline="30000" dirty="0" smtClean="0">
                          <a:effectLst/>
                          <a:sym typeface="Symbol"/>
                        </a:rPr>
                        <a:t>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3350" algn="l"/>
                        </a:tabLst>
                      </a:pPr>
                      <a:r>
                        <a:rPr lang="ru-RU" sz="1600" dirty="0">
                          <a:effectLst/>
                        </a:rPr>
                        <a:t>2.1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Liquidity coverage </a:t>
                      </a:r>
                      <a:r>
                        <a:rPr lang="en-US" sz="1600" dirty="0" smtClean="0">
                          <a:effectLst/>
                        </a:rPr>
                        <a:t>ratio.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Monitoring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– </a:t>
                      </a:r>
                      <a:r>
                        <a:rPr lang="ru-RU" sz="1600" dirty="0" smtClean="0">
                          <a:effectLst/>
                        </a:rPr>
                        <a:t>2014.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Regulatory standard  </a:t>
                      </a:r>
                      <a:r>
                        <a:rPr lang="en-US" sz="1600" baseline="0" dirty="0" smtClean="0">
                          <a:effectLst/>
                        </a:rPr>
                        <a:t>– 1Q 2</a:t>
                      </a:r>
                      <a:r>
                        <a:rPr lang="ru-RU" sz="1600" dirty="0" smtClean="0">
                          <a:effectLst/>
                        </a:rPr>
                        <a:t>01</a:t>
                      </a:r>
                      <a:r>
                        <a:rPr lang="en-US" sz="1600" dirty="0" smtClean="0">
                          <a:effectLst/>
                        </a:rPr>
                        <a:t>5</a:t>
                      </a:r>
                      <a:r>
                        <a:rPr lang="ru-RU" sz="1600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2.2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Net stable</a:t>
                      </a:r>
                      <a:r>
                        <a:rPr lang="en-US" sz="1600" baseline="0" dirty="0" smtClean="0">
                          <a:effectLst/>
                        </a:rPr>
                        <a:t> funding </a:t>
                      </a:r>
                      <a:r>
                        <a:rPr lang="en-US" sz="1600" baseline="0" dirty="0" smtClean="0">
                          <a:effectLst/>
                        </a:rPr>
                        <a:t>ratio.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Regulatory standard </a:t>
                      </a:r>
                      <a:r>
                        <a:rPr lang="en-US" sz="1600" baseline="0" dirty="0" smtClean="0">
                          <a:effectLst/>
                        </a:rPr>
                        <a:t>– 1Q 2</a:t>
                      </a:r>
                      <a:r>
                        <a:rPr lang="ru-RU" sz="1600" dirty="0" smtClean="0">
                          <a:effectLst/>
                        </a:rPr>
                        <a:t>018.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3187" marR="63187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504" y="149731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DSIBs </a:t>
            </a:r>
            <a:r>
              <a:rPr lang="en-US" sz="3200" b="1" dirty="0"/>
              <a:t>Regulation and </a:t>
            </a:r>
            <a:r>
              <a:rPr lang="en-US" sz="3200" b="1" dirty="0" smtClean="0"/>
              <a:t>Supervision </a:t>
            </a:r>
          </a:p>
          <a:p>
            <a:r>
              <a:rPr lang="en-US" sz="2800" b="1" dirty="0" smtClean="0">
                <a:solidFill>
                  <a:prstClr val="black"/>
                </a:solidFill>
              </a:rPr>
              <a:t>Prudential regime: </a:t>
            </a:r>
            <a:r>
              <a:rPr lang="en-US" sz="2800" b="1" dirty="0">
                <a:solidFill>
                  <a:srgbClr val="C00000"/>
                </a:solidFill>
              </a:rPr>
              <a:t>p</a:t>
            </a:r>
            <a:r>
              <a:rPr lang="en-US" sz="2800" b="1" dirty="0" smtClean="0">
                <a:solidFill>
                  <a:srgbClr val="C00000"/>
                </a:solidFill>
              </a:rPr>
              <a:t>roposed framework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7504" y="6343436"/>
            <a:ext cx="8424863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sz="1050" b="1" baseline="30000" dirty="0"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* - </a:t>
            </a:r>
            <a:r>
              <a:rPr lang="ru-RU" sz="105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final prudential rules will be defined after consultations with banking industry</a:t>
            </a:r>
            <a:endParaRPr lang="ru-RU" sz="1050" b="1" dirty="0">
              <a:latin typeface="Times New Roman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504" y="5157192"/>
            <a:ext cx="914457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/>
            </a:lvl1pPr>
          </a:lstStyle>
          <a:p>
            <a:pPr>
              <a:defRPr/>
            </a:pPr>
            <a:r>
              <a:rPr lang="en-US" b="1" dirty="0" smtClean="0">
                <a:solidFill>
                  <a:prstClr val="black"/>
                </a:solidFill>
              </a:rPr>
              <a:t>Other DSIBs </a:t>
            </a:r>
            <a:r>
              <a:rPr lang="en-US" b="1" dirty="0" smtClean="0">
                <a:solidFill>
                  <a:prstClr val="black"/>
                </a:solidFill>
              </a:rPr>
              <a:t>requirements</a:t>
            </a:r>
            <a:endParaRPr lang="ru-RU" b="1" dirty="0">
              <a:solidFill>
                <a:prstClr val="black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en-US" dirty="0" smtClean="0"/>
              <a:t>Recovery and resolution plans</a:t>
            </a:r>
            <a:r>
              <a:rPr lang="ru-RU" dirty="0" smtClean="0"/>
              <a:t> (</a:t>
            </a:r>
            <a:r>
              <a:rPr lang="en-US" dirty="0" smtClean="0"/>
              <a:t>obligatory -</a:t>
            </a:r>
            <a:r>
              <a:rPr lang="ru-RU" dirty="0" smtClean="0"/>
              <a:t> 2015</a:t>
            </a:r>
            <a:r>
              <a:rPr lang="ru-RU" dirty="0" smtClean="0"/>
              <a:t>);</a:t>
            </a:r>
            <a:endParaRPr lang="ru-RU" b="1" dirty="0">
              <a:solidFill>
                <a:prstClr val="black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en-US" dirty="0" smtClean="0"/>
              <a:t>Internal Capital Adequacy Assessment Process (ICAAP) and Supervisory Review and Evaluation Process (SREP</a:t>
            </a:r>
            <a:r>
              <a:rPr lang="en-US" dirty="0" smtClean="0"/>
              <a:t>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5265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4"/>
          <p:cNvSpPr txBox="1">
            <a:spLocks noChangeArrowheads="1"/>
          </p:cNvSpPr>
          <p:nvPr/>
        </p:nvSpPr>
        <p:spPr bwMode="auto">
          <a:xfrm>
            <a:off x="35496" y="1804754"/>
            <a:ext cx="89646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dirty="0"/>
              <a:t>DSIBs </a:t>
            </a:r>
            <a:r>
              <a:rPr lang="en-US" sz="2000" b="1" dirty="0" smtClean="0">
                <a:solidFill>
                  <a:srgbClr val="000000"/>
                </a:solidFill>
              </a:rPr>
              <a:t>capital </a:t>
            </a:r>
            <a:r>
              <a:rPr lang="en-US" sz="2000" b="1" dirty="0">
                <a:solidFill>
                  <a:srgbClr val="000000"/>
                </a:solidFill>
              </a:rPr>
              <a:t>adequacy </a:t>
            </a:r>
            <a:r>
              <a:rPr lang="en-US" sz="2000" b="1" dirty="0" smtClean="0">
                <a:solidFill>
                  <a:srgbClr val="000000"/>
                </a:solidFill>
              </a:rPr>
              <a:t>requirements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5888"/>
            <a:ext cx="8893175" cy="11287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EE16D5CF-6980-4A5A-8866-97BB7DF1C19D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ctr">
                <a:defRPr/>
              </a:pPr>
              <a:t>11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302051"/>
              </p:ext>
            </p:extLst>
          </p:nvPr>
        </p:nvGraphicFramePr>
        <p:xfrm>
          <a:off x="395536" y="2420888"/>
          <a:ext cx="8426450" cy="2925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506"/>
                <a:gridCol w="3482379"/>
                <a:gridCol w="1008210"/>
                <a:gridCol w="1080225"/>
                <a:gridCol w="936195"/>
                <a:gridCol w="1152935"/>
              </a:tblGrid>
              <a:tr h="731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№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Common</a:t>
                      </a:r>
                      <a:r>
                        <a:rPr lang="en-US" sz="1600" baseline="0" dirty="0" smtClean="0">
                          <a:effectLst/>
                        </a:rPr>
                        <a:t> Equity Requirements</a:t>
                      </a:r>
                      <a:r>
                        <a:rPr lang="ru-RU" sz="1600" dirty="0" smtClean="0">
                          <a:effectLst/>
                        </a:rPr>
                        <a:t> (</a:t>
                      </a:r>
                      <a:r>
                        <a:rPr lang="en-US" sz="1600" dirty="0" smtClean="0">
                          <a:effectLst/>
                        </a:rPr>
                        <a:t>% of RWA</a:t>
                      </a:r>
                      <a:r>
                        <a:rPr lang="ru-RU" sz="1600" dirty="0" smtClean="0">
                          <a:effectLst/>
                        </a:rPr>
                        <a:t>)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2016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2017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2018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 smtClean="0">
                          <a:effectLst/>
                        </a:rPr>
                        <a:t>2019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</a:tr>
              <a:tr h="4876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1.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Minimum Common Equity Capital Ratio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</a:tr>
              <a:tr h="4876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Minimum Capital Conservation Buffer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0,625%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1,25%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1,875%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2,5%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</a:tr>
              <a:tr h="731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DSIBs HLA Surcharge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</a:tr>
              <a:tr h="4876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4.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en-US" sz="1600" dirty="0" smtClean="0">
                          <a:effectLst/>
                        </a:rPr>
                        <a:t>Total Common Equity Capital Ratio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6,625%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7,25%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>
                          <a:effectLst/>
                        </a:rPr>
                        <a:t>7,875%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600" dirty="0">
                          <a:effectLst/>
                        </a:rPr>
                        <a:t>8,5%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7" marR="68587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504" y="149731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DSIBs </a:t>
            </a:r>
            <a:r>
              <a:rPr lang="en-US" sz="3200" b="1" dirty="0"/>
              <a:t>Regulation and </a:t>
            </a:r>
            <a:r>
              <a:rPr lang="en-US" sz="3200" b="1" dirty="0" smtClean="0"/>
              <a:t>Supervision </a:t>
            </a:r>
          </a:p>
          <a:p>
            <a:r>
              <a:rPr lang="en-US" sz="2800" b="1" dirty="0" smtClean="0">
                <a:solidFill>
                  <a:prstClr val="black"/>
                </a:solidFill>
              </a:rPr>
              <a:t>Prudential regime: </a:t>
            </a:r>
            <a:r>
              <a:rPr lang="en-US" sz="2800" b="1" dirty="0">
                <a:solidFill>
                  <a:srgbClr val="C00000"/>
                </a:solidFill>
              </a:rPr>
              <a:t>proposed framework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83568" y="5754742"/>
            <a:ext cx="563478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>
              <a:defRPr/>
            </a:pPr>
            <a:r>
              <a:rPr lang="en-US" sz="1600" b="1" dirty="0"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No </a:t>
            </a:r>
            <a:r>
              <a:rPr lang="en-US" sz="1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decision on countercyclical buffer in the proposed package   </a:t>
            </a:r>
            <a:endParaRPr lang="ru-RU" sz="1600" b="1" dirty="0">
              <a:latin typeface="Times New Roman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343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0" y="115888"/>
            <a:ext cx="8893175" cy="11287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3F7FCD5A-2AC4-4274-9E5F-1AC93D896A0E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ctr">
                <a:defRPr/>
              </a:pPr>
              <a:t>12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496" y="260648"/>
            <a:ext cx="8556625" cy="576262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b"/>
          <a:lstStyle/>
          <a:p>
            <a:pPr algn="l">
              <a:lnSpc>
                <a:spcPct val="70000"/>
              </a:lnSpc>
            </a:pPr>
            <a:r>
              <a:rPr lang="en-US" sz="2700" b="1" dirty="0" smtClean="0">
                <a:latin typeface="+mn-lt"/>
                <a:cs typeface="Times New Roman" pitchFamily="18" charset="0"/>
              </a:rPr>
              <a:t>Cooperation </a:t>
            </a:r>
            <a:r>
              <a:rPr lang="en-US" sz="2700" b="1" dirty="0" smtClean="0">
                <a:latin typeface="+mn-lt"/>
                <a:cs typeface="Times New Roman" pitchFamily="18" charset="0"/>
              </a:rPr>
              <a:t>with foreign supervisory authorities</a:t>
            </a:r>
            <a:endParaRPr lang="ru-RU" sz="2700" b="1" i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4140200" y="2152650"/>
            <a:ext cx="1800225" cy="8445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+mn-lt"/>
                <a:cs typeface="Times New Roman" pitchFamily="18" charset="0"/>
              </a:rPr>
              <a:t>The Bank of Russia</a:t>
            </a:r>
            <a:endParaRPr lang="ru-RU" sz="2400" b="1" dirty="0">
              <a:latin typeface="+mn-lt"/>
              <a:cs typeface="Times New Roman" pitchFamily="18" charset="0"/>
            </a:endParaRP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1617663" y="2112963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Austria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1617663" y="3132138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Cyprus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2" name="TextBox 7"/>
          <p:cNvSpPr txBox="1">
            <a:spLocks noChangeArrowheads="1"/>
          </p:cNvSpPr>
          <p:nvPr/>
        </p:nvSpPr>
        <p:spPr bwMode="auto">
          <a:xfrm>
            <a:off x="3390900" y="4638675"/>
            <a:ext cx="1577975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Germany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3" name="TextBox 8"/>
          <p:cNvSpPr txBox="1">
            <a:spLocks noChangeArrowheads="1"/>
          </p:cNvSpPr>
          <p:nvPr/>
        </p:nvSpPr>
        <p:spPr bwMode="auto">
          <a:xfrm>
            <a:off x="3408363" y="5154613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Greece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4" name="TextBox 9"/>
          <p:cNvSpPr txBox="1">
            <a:spLocks noChangeArrowheads="1"/>
          </p:cNvSpPr>
          <p:nvPr/>
        </p:nvSpPr>
        <p:spPr bwMode="auto">
          <a:xfrm>
            <a:off x="5151438" y="5146675"/>
            <a:ext cx="1577975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Ireland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5" name="TextBox 10"/>
          <p:cNvSpPr txBox="1">
            <a:spLocks noChangeArrowheads="1"/>
          </p:cNvSpPr>
          <p:nvPr/>
        </p:nvSpPr>
        <p:spPr bwMode="auto">
          <a:xfrm>
            <a:off x="5135563" y="4638675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Italy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6" name="TextBox 11"/>
          <p:cNvSpPr txBox="1">
            <a:spLocks noChangeArrowheads="1"/>
          </p:cNvSpPr>
          <p:nvPr/>
        </p:nvSpPr>
        <p:spPr bwMode="auto">
          <a:xfrm>
            <a:off x="6878638" y="5130800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Slovakia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7" name="TextBox 68"/>
          <p:cNvSpPr txBox="1">
            <a:spLocks noChangeArrowheads="1"/>
          </p:cNvSpPr>
          <p:nvPr/>
        </p:nvSpPr>
        <p:spPr bwMode="auto">
          <a:xfrm>
            <a:off x="1617663" y="2617788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Belgium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8" name="TextBox 69"/>
          <p:cNvSpPr txBox="1">
            <a:spLocks noChangeArrowheads="1"/>
          </p:cNvSpPr>
          <p:nvPr/>
        </p:nvSpPr>
        <p:spPr bwMode="auto">
          <a:xfrm>
            <a:off x="6884988" y="2092325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Estonia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49" name="TextBox 70"/>
          <p:cNvSpPr txBox="1">
            <a:spLocks noChangeArrowheads="1"/>
          </p:cNvSpPr>
          <p:nvPr/>
        </p:nvSpPr>
        <p:spPr bwMode="auto">
          <a:xfrm>
            <a:off x="1620838" y="4135438"/>
            <a:ext cx="1577975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Finland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0" name="TextBox 71"/>
          <p:cNvSpPr txBox="1">
            <a:spLocks noChangeArrowheads="1"/>
          </p:cNvSpPr>
          <p:nvPr/>
        </p:nvSpPr>
        <p:spPr bwMode="auto">
          <a:xfrm>
            <a:off x="1617663" y="4654550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France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1" name="TextBox 72"/>
          <p:cNvSpPr txBox="1">
            <a:spLocks noChangeArrowheads="1"/>
          </p:cNvSpPr>
          <p:nvPr/>
        </p:nvSpPr>
        <p:spPr bwMode="auto">
          <a:xfrm>
            <a:off x="6877050" y="3132138"/>
            <a:ext cx="1577975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Latvia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2" name="TextBox 73"/>
          <p:cNvSpPr txBox="1">
            <a:spLocks noChangeArrowheads="1"/>
          </p:cNvSpPr>
          <p:nvPr/>
        </p:nvSpPr>
        <p:spPr bwMode="auto">
          <a:xfrm>
            <a:off x="6884988" y="4127500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Luxembourg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3" name="TextBox 74"/>
          <p:cNvSpPr txBox="1">
            <a:spLocks noChangeArrowheads="1"/>
          </p:cNvSpPr>
          <p:nvPr/>
        </p:nvSpPr>
        <p:spPr bwMode="auto">
          <a:xfrm>
            <a:off x="6884988" y="3617913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Malta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4" name="TextBox 75"/>
          <p:cNvSpPr txBox="1">
            <a:spLocks noChangeArrowheads="1"/>
          </p:cNvSpPr>
          <p:nvPr/>
        </p:nvSpPr>
        <p:spPr bwMode="auto">
          <a:xfrm>
            <a:off x="6878638" y="4638675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Netherlands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5" name="TextBox 76"/>
          <p:cNvSpPr txBox="1">
            <a:spLocks noChangeArrowheads="1"/>
          </p:cNvSpPr>
          <p:nvPr/>
        </p:nvSpPr>
        <p:spPr bwMode="auto">
          <a:xfrm>
            <a:off x="6884988" y="2617788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Portugal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6" name="TextBox 77"/>
          <p:cNvSpPr txBox="1">
            <a:spLocks noChangeArrowheads="1"/>
          </p:cNvSpPr>
          <p:nvPr/>
        </p:nvSpPr>
        <p:spPr bwMode="auto">
          <a:xfrm>
            <a:off x="1620838" y="3617913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Slovenia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7" name="TextBox 78"/>
          <p:cNvSpPr txBox="1">
            <a:spLocks noChangeArrowheads="1"/>
          </p:cNvSpPr>
          <p:nvPr/>
        </p:nvSpPr>
        <p:spPr bwMode="auto">
          <a:xfrm>
            <a:off x="1620838" y="5154613"/>
            <a:ext cx="1581150" cy="406400"/>
          </a:xfrm>
          <a:prstGeom prst="rect">
            <a:avLst/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  <a:cs typeface="Times New Roman" pitchFamily="18" charset="0"/>
              </a:rPr>
              <a:t>Spain</a:t>
            </a:r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58" name="TextBox 2"/>
          <p:cNvSpPr txBox="1">
            <a:spLocks noChangeArrowheads="1"/>
          </p:cNvSpPr>
          <p:nvPr/>
        </p:nvSpPr>
        <p:spPr bwMode="auto">
          <a:xfrm>
            <a:off x="1511920" y="1222243"/>
            <a:ext cx="70567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400" dirty="0">
                <a:latin typeface="+mn-lt"/>
                <a:cs typeface="Times New Roman" pitchFamily="18" charset="0"/>
              </a:rPr>
              <a:t>National Banks and Supervisory Authorities of </a:t>
            </a:r>
            <a:r>
              <a:rPr lang="en-US" sz="2400" dirty="0" smtClean="0">
                <a:latin typeface="+mn-lt"/>
                <a:cs typeface="Times New Roman" pitchFamily="18" charset="0"/>
              </a:rPr>
              <a:t>selected </a:t>
            </a:r>
            <a:r>
              <a:rPr lang="en-US" sz="2400" dirty="0">
                <a:latin typeface="+mn-lt"/>
                <a:cs typeface="Times New Roman" pitchFamily="18" charset="0"/>
              </a:rPr>
              <a:t>E</a:t>
            </a:r>
            <a:r>
              <a:rPr lang="en-US" sz="2400" dirty="0" smtClean="0">
                <a:latin typeface="+mn-lt"/>
                <a:cs typeface="Times New Roman" pitchFamily="18" charset="0"/>
              </a:rPr>
              <a:t>uropean </a:t>
            </a:r>
            <a:r>
              <a:rPr lang="en-US" sz="2400" dirty="0">
                <a:latin typeface="+mn-lt"/>
                <a:cs typeface="Times New Roman" pitchFamily="18" charset="0"/>
              </a:rPr>
              <a:t>countries</a:t>
            </a:r>
            <a:endParaRPr lang="ru-RU" sz="2400" dirty="0">
              <a:latin typeface="+mn-lt"/>
              <a:cs typeface="Times New Roman" pitchFamily="18" charset="0"/>
            </a:endParaRPr>
          </a:p>
        </p:txBody>
      </p:sp>
      <p:sp>
        <p:nvSpPr>
          <p:cNvPr id="14365" name="TextBox 5"/>
          <p:cNvSpPr txBox="1">
            <a:spLocks noChangeArrowheads="1"/>
          </p:cNvSpPr>
          <p:nvPr/>
        </p:nvSpPr>
        <p:spPr bwMode="auto">
          <a:xfrm>
            <a:off x="611188" y="5949280"/>
            <a:ext cx="1581150" cy="406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ru-RU" sz="2000">
              <a:latin typeface="+mn-lt"/>
              <a:cs typeface="Times New Roman" pitchFamily="18" charset="0"/>
            </a:endParaRPr>
          </a:p>
        </p:txBody>
      </p:sp>
      <p:sp>
        <p:nvSpPr>
          <p:cNvPr id="14366" name="TextBox 1"/>
          <p:cNvSpPr txBox="1">
            <a:spLocks noChangeArrowheads="1"/>
          </p:cNvSpPr>
          <p:nvPr/>
        </p:nvSpPr>
        <p:spPr bwMode="auto">
          <a:xfrm>
            <a:off x="2192338" y="5979443"/>
            <a:ext cx="180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>
                <a:latin typeface="+mn-lt"/>
                <a:cs typeface="Times New Roman" pitchFamily="18" charset="0"/>
              </a:rPr>
              <a:t>- MoUs signed</a:t>
            </a:r>
            <a:endParaRPr lang="ru-RU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93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2"/>
            <a:ext cx="1905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62936" y="4581128"/>
            <a:ext cx="8117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Appendix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3747103"/>
            <a:ext cx="118703" cy="134971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62936" y="3871501"/>
            <a:ext cx="6389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Russian Banking Sector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5607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0" y="116633"/>
            <a:ext cx="8892480" cy="864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4462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Appendix 1</a:t>
            </a:r>
          </a:p>
          <a:p>
            <a:r>
              <a:rPr lang="en-US" sz="2800" b="1" dirty="0" smtClean="0">
                <a:solidFill>
                  <a:prstClr val="black"/>
                </a:solidFill>
              </a:rPr>
              <a:t>SIBs designation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2543" y="1167135"/>
            <a:ext cx="5838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</a:rPr>
              <a:t>1. </a:t>
            </a:r>
            <a:r>
              <a:rPr lang="en-US" sz="2400" b="1" dirty="0" smtClean="0">
                <a:solidFill>
                  <a:prstClr val="black"/>
                </a:solidFill>
              </a:rPr>
              <a:t>Scoring approach (quantitative indicators)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348880"/>
            <a:ext cx="2642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Size of credit organization</a:t>
            </a:r>
            <a:endParaRPr lang="ru-RU" b="1" dirty="0">
              <a:solidFill>
                <a:prstClr val="black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51520" y="2132856"/>
            <a:ext cx="81702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83568" y="1691516"/>
            <a:ext cx="11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Indicators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8043" y="1691516"/>
            <a:ext cx="127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Description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61468" y="1691516"/>
            <a:ext cx="868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Weight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42898" y="2348880"/>
            <a:ext cx="2138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Total assets including</a:t>
            </a:r>
          </a:p>
          <a:p>
            <a:r>
              <a:rPr lang="en-US" sz="1600" dirty="0">
                <a:solidFill>
                  <a:prstClr val="black"/>
                </a:solidFill>
              </a:rPr>
              <a:t>o</a:t>
            </a:r>
            <a:r>
              <a:rPr lang="en-US" sz="1600" dirty="0" smtClean="0">
                <a:solidFill>
                  <a:prstClr val="black"/>
                </a:solidFill>
              </a:rPr>
              <a:t>ff-balance sheet items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16578" y="2348880"/>
            <a:ext cx="5405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</a:rPr>
              <a:t>50%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564057"/>
            <a:ext cx="333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Interconnectedness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42898" y="3454058"/>
            <a:ext cx="2949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Intra-financial system assets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05484" y="3406812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</a:rPr>
              <a:t>12,5%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16578" y="3738518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</a:rPr>
              <a:t>12,5%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19" y="4931876"/>
            <a:ext cx="3330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Retail deposits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42898" y="4931876"/>
            <a:ext cx="2877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Total retail deposits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24328" y="4962654"/>
            <a:ext cx="5405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prstClr val="black"/>
                </a:solidFill>
              </a:rPr>
              <a:t>25%</a:t>
            </a:r>
            <a:endParaRPr lang="ru-RU" sz="1600" dirty="0">
              <a:solidFill>
                <a:prstClr val="black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5877272"/>
            <a:ext cx="81702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9025" y="5951021"/>
            <a:ext cx="7349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</a:rPr>
              <a:t>Basis of calculation: year-end data for last 3 years.</a:t>
            </a:r>
          </a:p>
          <a:p>
            <a:r>
              <a:rPr lang="en-US" i="1" dirty="0" smtClean="0">
                <a:solidFill>
                  <a:prstClr val="black"/>
                </a:solidFill>
              </a:rPr>
              <a:t>Cut-off: banks with highest score, representing </a:t>
            </a:r>
            <a:r>
              <a:rPr lang="en-US" b="1" i="1" dirty="0" smtClean="0">
                <a:solidFill>
                  <a:prstClr val="black"/>
                </a:solidFill>
              </a:rPr>
              <a:t>4/5</a:t>
            </a:r>
            <a:r>
              <a:rPr lang="en-US" i="1" dirty="0" smtClean="0">
                <a:solidFill>
                  <a:prstClr val="black"/>
                </a:solidFill>
              </a:rPr>
              <a:t> of banking sector assets.</a:t>
            </a:r>
            <a:endParaRPr lang="ru-RU" i="1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42898" y="3738518"/>
            <a:ext cx="2949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Intra-financial system liabilities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3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ctr">
                <a:defRPr/>
              </a:pPr>
              <a:t>14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90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/>
          <p:cNvSpPr/>
          <p:nvPr/>
        </p:nvSpPr>
        <p:spPr>
          <a:xfrm>
            <a:off x="0" y="116633"/>
            <a:ext cx="8892480" cy="864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496" y="1124744"/>
            <a:ext cx="3298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prstClr val="black"/>
                </a:solidFill>
              </a:rPr>
              <a:t>2</a:t>
            </a:r>
            <a:r>
              <a:rPr lang="ru-RU" sz="2400" b="1" dirty="0" smtClean="0">
                <a:solidFill>
                  <a:prstClr val="black"/>
                </a:solidFill>
              </a:rPr>
              <a:t>. </a:t>
            </a:r>
            <a:r>
              <a:rPr lang="en-US" sz="2400" b="1" dirty="0" smtClean="0">
                <a:solidFill>
                  <a:prstClr val="black"/>
                </a:solidFill>
              </a:rPr>
              <a:t>Supervisory judgment</a:t>
            </a:r>
            <a:endParaRPr lang="ru-RU" sz="2400" b="1" dirty="0">
              <a:solidFill>
                <a:prstClr val="black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51520" y="1988840"/>
            <a:ext cx="81702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97443" y="1556792"/>
            <a:ext cx="3579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Category of credit organizations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01582" y="1556792"/>
            <a:ext cx="1277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Description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3528" y="3140968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/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Credit organization – member of banking group (holding)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88024" y="2996952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Information on bank significance for the banking group (holding) as well as for the financial sector of Russian Federation.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7443" y="4368006"/>
            <a:ext cx="35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/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Credit organization acting as financial market infrastructure.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89931" y="4223990"/>
            <a:ext cx="39794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Credit organization carrying the functions of: central counterparty, central securities depository, trade repository, securities settlement system or payment system.</a:t>
            </a:r>
            <a:endParaRPr lang="ru-RU" sz="1600" dirty="0">
              <a:solidFill>
                <a:prstClr val="black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29238" y="5445224"/>
            <a:ext cx="819251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07505" y="5661248"/>
            <a:ext cx="9000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</a:rPr>
              <a:t>At this stage the DSIB status in Russia will not result in any additional prudential requirements .</a:t>
            </a:r>
          </a:p>
          <a:p>
            <a:r>
              <a:rPr lang="en-US" i="1" dirty="0" smtClean="0">
                <a:solidFill>
                  <a:prstClr val="black"/>
                </a:solidFill>
              </a:rPr>
              <a:t>DSIBs prudential regime is under discussion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536" y="2060848"/>
            <a:ext cx="3653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/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Credit organization with considerable amount of retail deposits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60032" y="2060848"/>
            <a:ext cx="363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Total volume of retail deposit is more than </a:t>
            </a:r>
            <a:r>
              <a:rPr lang="en-US" sz="1600" b="1" dirty="0" smtClean="0">
                <a:solidFill>
                  <a:prstClr val="black"/>
                </a:solidFill>
              </a:rPr>
              <a:t>10 billion rubles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pPr algn="ctr">
                <a:defRPr/>
              </a:pPr>
              <a:t>15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496" y="4462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Appendix 1</a:t>
            </a:r>
          </a:p>
          <a:p>
            <a:r>
              <a:rPr lang="en-US" sz="2800" b="1" dirty="0" smtClean="0">
                <a:solidFill>
                  <a:prstClr val="black"/>
                </a:solidFill>
              </a:rPr>
              <a:t>SIBs designation</a:t>
            </a:r>
            <a:endParaRPr lang="en-US" sz="2800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8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/>
                </a:solidFill>
                <a:cs typeface="Times New Roman" pitchFamily="18" charset="0"/>
              </a:rPr>
              <a:pPr algn="ctr">
                <a:defRPr/>
              </a:pPr>
              <a:t>16</a:t>
            </a:fld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124" name="Rectangle 9"/>
          <p:cNvSpPr>
            <a:spLocks noGrp="1" noChangeArrowheads="1"/>
          </p:cNvSpPr>
          <p:nvPr>
            <p:ph type="title"/>
          </p:nvPr>
        </p:nvSpPr>
        <p:spPr>
          <a:xfrm>
            <a:off x="107504" y="152623"/>
            <a:ext cx="8353425" cy="900113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normAutofit fontScale="90000"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Appendix 2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800" b="1" dirty="0" smtClean="0">
                <a:latin typeface="+mn-lt"/>
                <a:cs typeface="Times New Roman" pitchFamily="18" charset="0"/>
              </a:rPr>
              <a:t>Financial </a:t>
            </a:r>
            <a:r>
              <a:rPr lang="en-US" sz="2800" b="1" dirty="0" err="1" smtClean="0">
                <a:latin typeface="+mn-lt"/>
                <a:cs typeface="Times New Roman" pitchFamily="18" charset="0"/>
              </a:rPr>
              <a:t>megaregulator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: 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400" b="1" dirty="0" smtClean="0">
                <a:latin typeface="+mn-lt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+mn-lt"/>
                <a:cs typeface="Times New Roman" pitchFamily="18" charset="0"/>
              </a:rPr>
              <a:t>Bank of Russia (prospective structure)</a:t>
            </a:r>
            <a:endParaRPr lang="ru-RU" sz="24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2750" y="1120775"/>
            <a:ext cx="8497888" cy="4619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5875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cs typeface="Times New Roman" pitchFamily="18" charset="0"/>
              </a:rPr>
              <a:t>The Bank of Russia Financial Markets Service</a:t>
            </a:r>
            <a:endParaRPr lang="ru-RU" sz="2400" b="1" dirty="0">
              <a:cs typeface="Times New Roman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 rot="10800000">
            <a:off x="412750" y="1651000"/>
            <a:ext cx="8496300" cy="409575"/>
          </a:xfrm>
          <a:prstGeom prst="triangle">
            <a:avLst>
              <a:gd name="adj" fmla="val 51436"/>
            </a:avLst>
          </a:prstGeom>
          <a:solidFill>
            <a:schemeClr val="accent2">
              <a:lumMod val="60000"/>
              <a:lumOff val="40000"/>
            </a:schemeClr>
          </a:solidFill>
          <a:ln w="158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8638" y="2116138"/>
            <a:ext cx="8370887" cy="18891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i="1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6575" y="4076700"/>
            <a:ext cx="8369300" cy="6477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3578" y="4797425"/>
            <a:ext cx="8369300" cy="6477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28638" y="5568950"/>
            <a:ext cx="8370887" cy="86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135" name="TextBox 4"/>
          <p:cNvSpPr txBox="1">
            <a:spLocks noChangeArrowheads="1"/>
          </p:cNvSpPr>
          <p:nvPr/>
        </p:nvSpPr>
        <p:spPr bwMode="auto">
          <a:xfrm>
            <a:off x="528638" y="2552700"/>
            <a:ext cx="15287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000" b="1" dirty="0">
                <a:latin typeface="+mn-lt"/>
                <a:cs typeface="Times New Roman" pitchFamily="18" charset="0"/>
              </a:rPr>
              <a:t>Regulation and Supervision</a:t>
            </a:r>
            <a:endParaRPr lang="ru-RU" sz="2000" b="1" dirty="0">
              <a:latin typeface="+mn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5875" y="2170113"/>
            <a:ext cx="2808288" cy="646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Securities and Commodities Market Department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8638" y="2170113"/>
            <a:ext cx="3211512" cy="646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Collective Investments and Trust Management Department 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55875" y="2838450"/>
            <a:ext cx="2808288" cy="6461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Insurance Market Department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08638" y="2838450"/>
            <a:ext cx="3211512" cy="6461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General Directorate of Microfinance Market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55875" y="3508375"/>
            <a:ext cx="6264275" cy="3698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Admission to Financial Markets Department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5141" name="TextBox 32"/>
          <p:cNvSpPr txBox="1">
            <a:spLocks noChangeArrowheads="1"/>
          </p:cNvSpPr>
          <p:nvPr/>
        </p:nvSpPr>
        <p:spPr bwMode="auto">
          <a:xfrm>
            <a:off x="536575" y="4076700"/>
            <a:ext cx="1514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b="1" dirty="0">
                <a:latin typeface="+mn-lt"/>
                <a:cs typeface="Times New Roman" pitchFamily="18" charset="0"/>
              </a:rPr>
              <a:t>Market </a:t>
            </a:r>
          </a:p>
          <a:p>
            <a:pPr algn="ctr" eaLnBrk="1" hangingPunct="1"/>
            <a:r>
              <a:rPr lang="en-US" b="1" dirty="0">
                <a:latin typeface="+mn-lt"/>
                <a:cs typeface="Times New Roman" pitchFamily="18" charset="0"/>
              </a:rPr>
              <a:t>Development</a:t>
            </a:r>
            <a:endParaRPr lang="ru-RU" b="1" dirty="0">
              <a:latin typeface="+mn-lt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32138" y="4221163"/>
            <a:ext cx="5111750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Financial Markets Development Department</a:t>
            </a:r>
            <a:endParaRPr lang="ru-RU" i="1" dirty="0">
              <a:cs typeface="Times New Roman" pitchFamily="18" charset="0"/>
            </a:endParaRPr>
          </a:p>
        </p:txBody>
      </p:sp>
      <p:sp>
        <p:nvSpPr>
          <p:cNvPr id="5143" name="TextBox 34"/>
          <p:cNvSpPr txBox="1">
            <a:spLocks noChangeArrowheads="1"/>
          </p:cNvSpPr>
          <p:nvPr/>
        </p:nvSpPr>
        <p:spPr bwMode="auto">
          <a:xfrm>
            <a:off x="560388" y="4797425"/>
            <a:ext cx="19954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b="1" dirty="0">
                <a:latin typeface="+mn-lt"/>
                <a:cs typeface="Times New Roman" pitchFamily="18" charset="0"/>
              </a:rPr>
              <a:t>Customer and Investor Protection</a:t>
            </a:r>
            <a:endParaRPr lang="ru-RU" b="1" dirty="0">
              <a:latin typeface="+mn-lt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55875" y="4829175"/>
            <a:ext cx="3052763" cy="584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1" dirty="0">
                <a:cs typeface="Times New Roman" pitchFamily="18" charset="0"/>
              </a:rPr>
              <a:t>General Directorate of Combating Unfair Market Practices</a:t>
            </a:r>
            <a:endParaRPr lang="ru-RU" sz="1600" i="1" dirty="0"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94363" y="4830763"/>
            <a:ext cx="3054350" cy="584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i="1" dirty="0">
                <a:cs typeface="Times New Roman" pitchFamily="18" charset="0"/>
              </a:rPr>
              <a:t>Consumers and Minority Shareholders Protection Service</a:t>
            </a:r>
            <a:endParaRPr lang="ru-RU" sz="1600" i="1" dirty="0">
              <a:cs typeface="Times New Roman" pitchFamily="18" charset="0"/>
            </a:endParaRPr>
          </a:p>
        </p:txBody>
      </p:sp>
      <p:sp>
        <p:nvSpPr>
          <p:cNvPr id="5146" name="TextBox 37"/>
          <p:cNvSpPr txBox="1">
            <a:spLocks noChangeArrowheads="1"/>
          </p:cNvSpPr>
          <p:nvPr/>
        </p:nvSpPr>
        <p:spPr bwMode="auto">
          <a:xfrm>
            <a:off x="560388" y="5815013"/>
            <a:ext cx="1497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b="1">
                <a:latin typeface="+mn-lt"/>
                <a:cs typeface="Times New Roman" pitchFamily="18" charset="0"/>
              </a:rPr>
              <a:t>Reporting</a:t>
            </a:r>
            <a:endParaRPr lang="ru-RU" b="1">
              <a:latin typeface="+mn-lt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41650" y="5676900"/>
            <a:ext cx="4986338" cy="6461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cs typeface="Times New Roman" pitchFamily="18" charset="0"/>
              </a:rPr>
              <a:t>Department of Collecting and Processing Reporting from Non-Credit Financial Institutions</a:t>
            </a:r>
            <a:endParaRPr lang="ru-RU" i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66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/>
                </a:solidFill>
                <a:cs typeface="Times New Roman" pitchFamily="18" charset="0"/>
              </a:rPr>
              <a:pPr algn="ctr">
                <a:defRPr/>
              </a:pPr>
              <a:t>17</a:t>
            </a:fld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146" name="Текст 2"/>
          <p:cNvSpPr>
            <a:spLocks noGrp="1"/>
          </p:cNvSpPr>
          <p:nvPr>
            <p:ph type="body" sz="half" idx="1"/>
          </p:nvPr>
        </p:nvSpPr>
        <p:spPr>
          <a:xfrm>
            <a:off x="468313" y="1844675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US" sz="1700" dirty="0" smtClean="0"/>
              <a:t>professional participants of the securities market (incl. brokers (885), dealers (889), depositories (616), asset management companies (784), registrars (37));</a:t>
            </a:r>
          </a:p>
          <a:p>
            <a:r>
              <a:rPr lang="en-US" sz="1700" dirty="0" smtClean="0"/>
              <a:t>investment fund, mutual fund and private pension fund management companies (402);</a:t>
            </a:r>
          </a:p>
          <a:p>
            <a:r>
              <a:rPr lang="en-US" sz="1700" dirty="0" smtClean="0"/>
              <a:t>specialized depositaries of investment funds, mutual funds and pension funds (43);</a:t>
            </a:r>
          </a:p>
          <a:p>
            <a:r>
              <a:rPr lang="en-US" sz="1700" dirty="0" smtClean="0"/>
              <a:t>equity investment funds (7);</a:t>
            </a:r>
          </a:p>
          <a:p>
            <a:r>
              <a:rPr lang="en-US" sz="1700" dirty="0" smtClean="0"/>
              <a:t>clearing activities (6);</a:t>
            </a:r>
          </a:p>
          <a:p>
            <a:r>
              <a:rPr lang="en-US" sz="1700" dirty="0" smtClean="0"/>
              <a:t>central </a:t>
            </a:r>
            <a:r>
              <a:rPr lang="en-US" sz="1700" dirty="0" smtClean="0"/>
              <a:t>counterparty activities (3);</a:t>
            </a:r>
          </a:p>
          <a:p>
            <a:r>
              <a:rPr lang="en-US" sz="1700" dirty="0" smtClean="0"/>
              <a:t>trade organizing activities (8);</a:t>
            </a:r>
          </a:p>
          <a:p>
            <a:r>
              <a:rPr lang="en-US" sz="1700" dirty="0" smtClean="0"/>
              <a:t>central depository activities (1);</a:t>
            </a:r>
          </a:p>
          <a:p>
            <a:endParaRPr lang="en-US" sz="1600" dirty="0" smtClean="0"/>
          </a:p>
          <a:p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9950" y="1844675"/>
            <a:ext cx="4038600" cy="4525963"/>
          </a:xfrm>
        </p:spPr>
        <p:txBody>
          <a:bodyPr/>
          <a:lstStyle/>
          <a:p>
            <a:pPr>
              <a:defRPr/>
            </a:pPr>
            <a:r>
              <a:rPr lang="en-US" sz="1700" dirty="0"/>
              <a:t>i</a:t>
            </a:r>
            <a:r>
              <a:rPr lang="en-US" sz="1700" dirty="0" smtClean="0"/>
              <a:t>nsurance activities (598);</a:t>
            </a:r>
          </a:p>
          <a:p>
            <a:pPr>
              <a:defRPr/>
            </a:pPr>
            <a:r>
              <a:rPr lang="en-US" sz="1700" dirty="0"/>
              <a:t>p</a:t>
            </a:r>
            <a:r>
              <a:rPr lang="en-US" sz="1700" dirty="0" smtClean="0"/>
              <a:t>rivate pension funds (119);</a:t>
            </a:r>
          </a:p>
          <a:p>
            <a:pPr>
              <a:defRPr/>
            </a:pPr>
            <a:r>
              <a:rPr lang="en-US" sz="1700" dirty="0"/>
              <a:t>m</a:t>
            </a:r>
            <a:r>
              <a:rPr lang="en-US" sz="1700" dirty="0" smtClean="0"/>
              <a:t>icrofinance institutions (4667);</a:t>
            </a:r>
          </a:p>
          <a:p>
            <a:pPr>
              <a:defRPr/>
            </a:pPr>
            <a:r>
              <a:rPr lang="en-US" sz="1700" dirty="0"/>
              <a:t>c</a:t>
            </a:r>
            <a:r>
              <a:rPr lang="en-US" sz="1700" dirty="0" smtClean="0"/>
              <a:t>redit consumer cooperatives (3906);</a:t>
            </a:r>
          </a:p>
          <a:p>
            <a:pPr>
              <a:defRPr/>
            </a:pPr>
            <a:r>
              <a:rPr lang="en-US" sz="1700" dirty="0"/>
              <a:t>h</a:t>
            </a:r>
            <a:r>
              <a:rPr lang="en-US" sz="1700" dirty="0" smtClean="0"/>
              <a:t>ousing savings cooperatives (90);</a:t>
            </a:r>
          </a:p>
          <a:p>
            <a:pPr>
              <a:defRPr/>
            </a:pPr>
            <a:r>
              <a:rPr lang="en-US" sz="1700" dirty="0" smtClean="0"/>
              <a:t>credit bureaus (25);</a:t>
            </a:r>
          </a:p>
          <a:p>
            <a:pPr>
              <a:defRPr/>
            </a:pPr>
            <a:r>
              <a:rPr lang="en-US" sz="1700" dirty="0"/>
              <a:t>a</a:t>
            </a:r>
            <a:r>
              <a:rPr lang="en-US" sz="1700" dirty="0" smtClean="0"/>
              <a:t>ctuarial activities;</a:t>
            </a:r>
          </a:p>
          <a:p>
            <a:pPr>
              <a:defRPr/>
            </a:pPr>
            <a:r>
              <a:rPr lang="en-US" sz="1700" dirty="0"/>
              <a:t>c</a:t>
            </a:r>
            <a:r>
              <a:rPr lang="en-US" sz="1700" dirty="0" smtClean="0"/>
              <a:t>redit rating agencies (9);</a:t>
            </a:r>
          </a:p>
          <a:p>
            <a:pPr>
              <a:defRPr/>
            </a:pPr>
            <a:r>
              <a:rPr lang="en-US" sz="1700" dirty="0"/>
              <a:t>p</a:t>
            </a:r>
            <a:r>
              <a:rPr lang="en-US" sz="1700" dirty="0" smtClean="0"/>
              <a:t>awnshops;</a:t>
            </a:r>
          </a:p>
          <a:p>
            <a:pPr>
              <a:defRPr/>
            </a:pPr>
            <a:r>
              <a:rPr lang="en-US" sz="1700" dirty="0" smtClean="0"/>
              <a:t>agricultural credit consumer cooperatives.</a:t>
            </a:r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>
              <a:defRPr/>
            </a:pPr>
            <a:endParaRPr lang="en-US" sz="1600" dirty="0" smtClean="0"/>
          </a:p>
          <a:p>
            <a:pPr marL="0" indent="0">
              <a:buFontTx/>
              <a:buNone/>
              <a:defRPr/>
            </a:pPr>
            <a:endParaRPr lang="ru-RU" dirty="0"/>
          </a:p>
        </p:txBody>
      </p:sp>
      <p:sp>
        <p:nvSpPr>
          <p:cNvPr id="6151" name="Rectangle 9"/>
          <p:cNvSpPr>
            <a:spLocks noGrp="1" noChangeArrowheads="1"/>
          </p:cNvSpPr>
          <p:nvPr>
            <p:ph type="title"/>
          </p:nvPr>
        </p:nvSpPr>
        <p:spPr>
          <a:xfrm>
            <a:off x="179512" y="152623"/>
            <a:ext cx="7705725" cy="900113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normAutofit fontScale="90000"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Appendix 2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800" b="1" dirty="0" smtClean="0">
                <a:latin typeface="+mn-lt"/>
                <a:cs typeface="Times New Roman" pitchFamily="18" charset="0"/>
              </a:rPr>
              <a:t>Financial </a:t>
            </a:r>
            <a:r>
              <a:rPr lang="en-US" sz="2800" b="1" dirty="0" err="1" smtClean="0">
                <a:latin typeface="+mn-lt"/>
                <a:cs typeface="Times New Roman" pitchFamily="18" charset="0"/>
              </a:rPr>
              <a:t>megaregulator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: 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400" b="1" dirty="0" smtClean="0">
                <a:latin typeface="+mn-lt"/>
                <a:cs typeface="Times New Roman" pitchFamily="18" charset="0"/>
              </a:rPr>
              <a:t>Regulated </a:t>
            </a:r>
            <a:r>
              <a:rPr lang="en-US" sz="2400" b="1" dirty="0" smtClean="0">
                <a:latin typeface="+mn-lt"/>
                <a:cs typeface="Times New Roman" pitchFamily="18" charset="0"/>
              </a:rPr>
              <a:t>and supervised institutions</a:t>
            </a:r>
            <a:endParaRPr lang="ru-RU" sz="28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323528" y="1340768"/>
            <a:ext cx="8351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b="1" dirty="0">
                <a:latin typeface="+mn-lt"/>
                <a:cs typeface="Times New Roman" pitchFamily="18" charset="0"/>
              </a:rPr>
              <a:t>Non-banking financial institutions which carry out the following kinds of activities </a:t>
            </a:r>
            <a:endParaRPr lang="ru-RU" b="1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827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/>
                </a:solidFill>
                <a:cs typeface="Times New Roman" pitchFamily="18" charset="0"/>
              </a:rPr>
              <a:pPr algn="ctr">
                <a:defRPr/>
              </a:pPr>
              <a:t>18</a:t>
            </a:fld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196" name="Rectangle 9"/>
          <p:cNvSpPr>
            <a:spLocks noGrp="1" noChangeArrowheads="1"/>
          </p:cNvSpPr>
          <p:nvPr>
            <p:ph type="title"/>
          </p:nvPr>
        </p:nvSpPr>
        <p:spPr>
          <a:xfrm>
            <a:off x="251520" y="152623"/>
            <a:ext cx="7705725" cy="900113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anchor="b">
            <a:normAutofit fontScale="90000"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Appendix 2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800" b="1" dirty="0" smtClean="0">
                <a:latin typeface="+mn-lt"/>
                <a:cs typeface="Times New Roman" pitchFamily="18" charset="0"/>
              </a:rPr>
              <a:t>Financial </a:t>
            </a:r>
            <a:r>
              <a:rPr lang="en-US" sz="2800" b="1" dirty="0" err="1" smtClean="0">
                <a:latin typeface="+mn-lt"/>
                <a:cs typeface="Times New Roman" pitchFamily="18" charset="0"/>
              </a:rPr>
              <a:t>megaregulator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:</a:t>
            </a:r>
            <a:br>
              <a:rPr lang="en-US" sz="2800" b="1" dirty="0" smtClean="0">
                <a:latin typeface="+mn-lt"/>
                <a:cs typeface="Times New Roman" pitchFamily="18" charset="0"/>
              </a:rPr>
            </a:br>
            <a:r>
              <a:rPr lang="en-US" sz="2400" b="1" dirty="0" smtClean="0">
                <a:latin typeface="+mn-lt"/>
                <a:cs typeface="Times New Roman" pitchFamily="18" charset="0"/>
              </a:rPr>
              <a:t>Prospective </a:t>
            </a:r>
            <a:r>
              <a:rPr lang="en-US" sz="2400" b="1" dirty="0" smtClean="0">
                <a:latin typeface="+mn-lt"/>
                <a:cs typeface="Times New Roman" pitchFamily="18" charset="0"/>
              </a:rPr>
              <a:t>directions of development</a:t>
            </a:r>
            <a:endParaRPr lang="ru-RU" sz="2400" b="1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3419872" y="1340768"/>
            <a:ext cx="2246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sz="2400" b="1" dirty="0" smtClean="0">
                <a:latin typeface="+mn-lt"/>
              </a:rPr>
              <a:t>Start</a:t>
            </a:r>
            <a:endParaRPr lang="ru-RU" sz="2400" b="1" dirty="0">
              <a:latin typeface="+mn-lt"/>
            </a:endParaRPr>
          </a:p>
        </p:txBody>
      </p:sp>
      <p:sp>
        <p:nvSpPr>
          <p:cNvPr id="8203" name="Скругленный прямоугольник 12"/>
          <p:cNvSpPr>
            <a:spLocks noChangeArrowheads="1"/>
          </p:cNvSpPr>
          <p:nvPr/>
        </p:nvSpPr>
        <p:spPr bwMode="auto">
          <a:xfrm>
            <a:off x="2363390" y="2571750"/>
            <a:ext cx="2071688" cy="928688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2015</a:t>
            </a:r>
            <a:endParaRPr lang="ru-RU" sz="2400"/>
          </a:p>
        </p:txBody>
      </p:sp>
      <p:sp>
        <p:nvSpPr>
          <p:cNvPr id="8204" name="Скругленный прямоугольник 13"/>
          <p:cNvSpPr>
            <a:spLocks noChangeArrowheads="1"/>
          </p:cNvSpPr>
          <p:nvPr/>
        </p:nvSpPr>
        <p:spPr bwMode="auto">
          <a:xfrm>
            <a:off x="4508103" y="2571750"/>
            <a:ext cx="2071687" cy="928688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2015</a:t>
            </a:r>
            <a:endParaRPr lang="ru-RU" sz="2400"/>
          </a:p>
        </p:txBody>
      </p:sp>
      <p:sp>
        <p:nvSpPr>
          <p:cNvPr id="8205" name="Скругленный прямоугольник 14"/>
          <p:cNvSpPr>
            <a:spLocks noChangeArrowheads="1"/>
          </p:cNvSpPr>
          <p:nvPr/>
        </p:nvSpPr>
        <p:spPr bwMode="auto">
          <a:xfrm>
            <a:off x="6687740" y="2571750"/>
            <a:ext cx="2071688" cy="928688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2015</a:t>
            </a:r>
            <a:endParaRPr lang="ru-RU" sz="2400"/>
          </a:p>
        </p:txBody>
      </p:sp>
      <p:cxnSp>
        <p:nvCxnSpPr>
          <p:cNvPr id="16" name="Прямая со стрелкой 15"/>
          <p:cNvCxnSpPr/>
          <p:nvPr/>
        </p:nvCxnSpPr>
        <p:spPr bwMode="auto">
          <a:xfrm flipH="1">
            <a:off x="1579165" y="1747838"/>
            <a:ext cx="2497138" cy="681037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</a:schemeClr>
            </a:solidFill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Прямая со стрелкой 16"/>
          <p:cNvCxnSpPr/>
          <p:nvPr/>
        </p:nvCxnSpPr>
        <p:spPr bwMode="auto">
          <a:xfrm flipH="1">
            <a:off x="3293665" y="1747838"/>
            <a:ext cx="1004888" cy="752475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</a:schemeClr>
            </a:solidFill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 стрелкой 17"/>
          <p:cNvCxnSpPr/>
          <p:nvPr/>
        </p:nvCxnSpPr>
        <p:spPr bwMode="auto">
          <a:xfrm>
            <a:off x="4797028" y="1747838"/>
            <a:ext cx="2881312" cy="752475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</a:schemeClr>
            </a:solidFill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 стрелкой 18"/>
          <p:cNvCxnSpPr/>
          <p:nvPr/>
        </p:nvCxnSpPr>
        <p:spPr bwMode="auto">
          <a:xfrm>
            <a:off x="4554140" y="1804988"/>
            <a:ext cx="728663" cy="695325"/>
          </a:xfrm>
          <a:prstGeom prst="straightConnector1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solidFill>
              <a:schemeClr val="tx1">
                <a:lumMod val="50000"/>
              </a:schemeClr>
            </a:solidFill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10" name="Скругленный прямоугольник 19"/>
          <p:cNvSpPr>
            <a:spLocks noChangeArrowheads="1"/>
          </p:cNvSpPr>
          <p:nvPr/>
        </p:nvSpPr>
        <p:spPr bwMode="auto">
          <a:xfrm>
            <a:off x="231378" y="2543175"/>
            <a:ext cx="2071687" cy="928688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2014</a:t>
            </a:r>
            <a:endParaRPr lang="ru-RU" sz="2400"/>
          </a:p>
        </p:txBody>
      </p:sp>
      <p:grpSp>
        <p:nvGrpSpPr>
          <p:cNvPr id="26" name="Группа 25"/>
          <p:cNvGrpSpPr/>
          <p:nvPr/>
        </p:nvGrpSpPr>
        <p:grpSpPr>
          <a:xfrm>
            <a:off x="4582538" y="3745023"/>
            <a:ext cx="2071670" cy="1534240"/>
            <a:chOff x="4594" y="1209734"/>
            <a:chExt cx="2209957" cy="1612979"/>
          </a:xfrm>
          <a:solidFill>
            <a:schemeClr val="accent2">
              <a:lumMod val="60000"/>
              <a:lumOff val="40000"/>
            </a:schemeClr>
          </a:solidFill>
          <a:effectLst/>
          <a:scene3d>
            <a:camera prst="orthographicFront"/>
            <a:lightRig rig="flat" dir="t"/>
          </a:scene3d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4594" y="1209734"/>
              <a:ext cx="2209957" cy="1612979"/>
            </a:xfrm>
            <a:prstGeom prst="roundRect">
              <a:avLst/>
            </a:prstGeom>
            <a:grpFill/>
            <a:ln>
              <a:noFill/>
            </a:ln>
            <a:sp3d prstMaterial="plastic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Скругленный прямоугольник 4"/>
            <p:cNvSpPr/>
            <p:nvPr/>
          </p:nvSpPr>
          <p:spPr>
            <a:xfrm>
              <a:off x="83333" y="1288473"/>
              <a:ext cx="2052479" cy="1455501"/>
            </a:xfrm>
            <a:prstGeom prst="rect">
              <a:avLst/>
            </a:prstGeom>
            <a:grp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4300" tIns="114300" rIns="114300" bIns="114300" spcCol="1270" anchor="ctr"/>
            <a:lstStyle/>
            <a:p>
              <a:pPr algn="ctr" defTabSz="13335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ru-RU" sz="3000" i="1" dirty="0">
                  <a:solidFill>
                    <a:schemeClr val="tx1"/>
                  </a:solidFill>
                </a:rPr>
                <a:t>IFRS</a:t>
              </a:r>
              <a:endParaRPr lang="ru-RU" sz="30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363222" y="3710298"/>
            <a:ext cx="2131218" cy="1612979"/>
            <a:chOff x="2325049" y="1209734"/>
            <a:chExt cx="2209957" cy="1612979"/>
          </a:xfrm>
          <a:solidFill>
            <a:schemeClr val="accent2">
              <a:lumMod val="60000"/>
              <a:lumOff val="40000"/>
            </a:schemeClr>
          </a:solidFill>
          <a:effectLst/>
          <a:scene3d>
            <a:camera prst="orthographicFront"/>
            <a:lightRig rig="flat" dir="t"/>
          </a:scene3d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2325049" y="1209734"/>
              <a:ext cx="2209957" cy="1612979"/>
            </a:xfrm>
            <a:prstGeom prst="roundRect">
              <a:avLst/>
            </a:prstGeom>
            <a:grpFill/>
            <a:ln>
              <a:noFill/>
            </a:ln>
            <a:sp3d prstMaterial="plastic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Скругленный прямоугольник 4"/>
            <p:cNvSpPr/>
            <p:nvPr/>
          </p:nvSpPr>
          <p:spPr>
            <a:xfrm>
              <a:off x="2403788" y="1288473"/>
              <a:ext cx="2052479" cy="1455501"/>
            </a:xfrm>
            <a:prstGeom prst="rect">
              <a:avLst/>
            </a:prstGeom>
            <a:grp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4300" tIns="114300" rIns="114300" bIns="114300" spcCol="1270" anchor="ctr"/>
            <a:lstStyle/>
            <a:p>
              <a:pPr algn="ctr" defTabSz="13335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i="1" dirty="0">
                  <a:solidFill>
                    <a:schemeClr val="tx1"/>
                  </a:solidFill>
                </a:rPr>
                <a:t>Solvency II</a:t>
              </a:r>
              <a:endParaRPr lang="ru-RU" sz="30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71831" y="3745023"/>
            <a:ext cx="2131218" cy="1534240"/>
            <a:chOff x="4645504" y="1209734"/>
            <a:chExt cx="2209957" cy="1612979"/>
          </a:xfrm>
          <a:solidFill>
            <a:schemeClr val="accent2">
              <a:lumMod val="60000"/>
              <a:lumOff val="40000"/>
            </a:schemeClr>
          </a:solidFill>
          <a:effectLst/>
          <a:scene3d>
            <a:camera prst="orthographicFront"/>
            <a:lightRig rig="flat" dir="t"/>
          </a:scene3d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4645504" y="1209734"/>
              <a:ext cx="2209957" cy="1612979"/>
            </a:xfrm>
            <a:prstGeom prst="roundRect">
              <a:avLst/>
            </a:prstGeom>
            <a:grpFill/>
            <a:ln>
              <a:noFill/>
            </a:ln>
            <a:sp3d prstMaterial="plastic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4724243" y="1288473"/>
              <a:ext cx="2052479" cy="1455501"/>
            </a:xfrm>
            <a:prstGeom prst="rect">
              <a:avLst/>
            </a:prstGeom>
            <a:grp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18110" tIns="118110" rIns="118110" bIns="118110" spcCol="1270" anchor="ctr"/>
            <a:lstStyle/>
            <a:p>
              <a:pPr algn="ctr" defTabSz="13779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ru-RU" sz="2500" i="1" dirty="0">
                  <a:solidFill>
                    <a:schemeClr val="tx1"/>
                  </a:solidFill>
                </a:rPr>
                <a:t>Code of Corporate Governance</a:t>
              </a:r>
              <a:endParaRPr lang="ru-RU" sz="25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833270" y="3789038"/>
            <a:ext cx="2131218" cy="1534240"/>
            <a:chOff x="6940512" y="1212670"/>
            <a:chExt cx="2209957" cy="1612979"/>
          </a:xfrm>
          <a:solidFill>
            <a:schemeClr val="accent2">
              <a:lumMod val="60000"/>
              <a:lumOff val="40000"/>
            </a:schemeClr>
          </a:solidFill>
          <a:effectLst/>
          <a:scene3d>
            <a:camera prst="orthographicFront"/>
            <a:lightRig rig="flat" dir="t"/>
          </a:scene3d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6940512" y="1212670"/>
              <a:ext cx="2209957" cy="1612979"/>
            </a:xfrm>
            <a:prstGeom prst="roundRect">
              <a:avLst/>
            </a:prstGeom>
            <a:grpFill/>
            <a:ln>
              <a:noFill/>
            </a:ln>
            <a:sp3d prstMaterial="plastic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Скругленный прямоугольник 4"/>
            <p:cNvSpPr/>
            <p:nvPr/>
          </p:nvSpPr>
          <p:spPr>
            <a:xfrm>
              <a:off x="7019251" y="1291409"/>
              <a:ext cx="2052479" cy="1455501"/>
            </a:xfrm>
            <a:prstGeom prst="rect">
              <a:avLst/>
            </a:prstGeom>
            <a:grpFill/>
            <a:ln>
              <a:noFill/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n-US" altLang="ru-RU" sz="1300" i="1" dirty="0">
                  <a:solidFill>
                    <a:schemeClr val="tx1"/>
                  </a:solidFill>
                </a:rPr>
                <a:t> </a:t>
              </a:r>
              <a:r>
                <a:rPr lang="en-US" altLang="ru-RU" sz="3000" i="1" dirty="0">
                  <a:solidFill>
                    <a:schemeClr val="tx1"/>
                  </a:solidFill>
                </a:rPr>
                <a:t>Pension Guarantee System </a:t>
              </a:r>
              <a:endParaRPr lang="ru-RU" sz="3000" i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91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2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251520" y="188640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Agenda</a:t>
            </a:r>
            <a:endParaRPr lang="ru-RU" sz="24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976641"/>
            <a:ext cx="492378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800" b="1" dirty="0" smtClean="0"/>
              <a:t>Banking system trends </a:t>
            </a:r>
          </a:p>
          <a:p>
            <a:pPr marL="400050" indent="-400050">
              <a:buAutoNum type="romanUcPeriod"/>
            </a:pPr>
            <a:endParaRPr lang="en-US" sz="2800" b="1" dirty="0"/>
          </a:p>
          <a:p>
            <a:pPr marL="400050" indent="-400050">
              <a:buAutoNum type="romanUcPeriod"/>
            </a:pPr>
            <a:endParaRPr lang="en-US" sz="2800" b="1" dirty="0" smtClean="0"/>
          </a:p>
          <a:p>
            <a:pPr marL="400050" indent="-400050">
              <a:buAutoNum type="romanUcPeriod"/>
            </a:pPr>
            <a:r>
              <a:rPr lang="en-US" sz="2800" b="1" dirty="0" smtClean="0"/>
              <a:t>Basel III and DSIBs regulation</a:t>
            </a:r>
          </a:p>
          <a:p>
            <a:pPr marL="400050" indent="-400050">
              <a:buAutoNum type="romanUcPeriod"/>
            </a:pPr>
            <a:endParaRPr lang="en-US" sz="2800" b="1" dirty="0"/>
          </a:p>
          <a:p>
            <a:pPr marL="400050" indent="-400050">
              <a:buAutoNum type="romanUcPeriod"/>
            </a:pPr>
            <a:endParaRPr lang="en-US" sz="2800" b="1" dirty="0" smtClean="0"/>
          </a:p>
          <a:p>
            <a:pPr marL="400050" indent="-400050">
              <a:buAutoNum type="romanUcPeriod"/>
            </a:pPr>
            <a:r>
              <a:rPr lang="en-US" sz="2800" b="1" dirty="0" smtClean="0"/>
              <a:t>Discussion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2751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3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35496" y="188640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Unsecured retail lending slow down</a:t>
            </a:r>
            <a:endParaRPr lang="ru-RU" sz="2400" dirty="0">
              <a:latin typeface="+mn-lt"/>
            </a:endParaRPr>
          </a:p>
        </p:txBody>
      </p:sp>
      <p:pic>
        <p:nvPicPr>
          <p:cNvPr id="1027" name="Picture 3" descr="C:\Documents and Settings\StezhkinAA\Рабочий стол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8" y="1268760"/>
            <a:ext cx="9045736" cy="455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5949280"/>
            <a:ext cx="5479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Bank of Russia’ regulatory response was targeted and efficient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6073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4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35496" y="188640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Loan quality adequately reflects economic situation</a:t>
            </a:r>
            <a:endParaRPr lang="ru-RU" sz="2400" dirty="0">
              <a:latin typeface="+mn-lt"/>
            </a:endParaRPr>
          </a:p>
        </p:txBody>
      </p:sp>
      <p:pic>
        <p:nvPicPr>
          <p:cNvPr id="3074" name="Picture 2" descr="C:\Documents and Settings\StezhkinAA\Рабочий стол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65039"/>
            <a:ext cx="8790633" cy="460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49917" y="5353471"/>
            <a:ext cx="41197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share of loans of 4 and 5 categories in total portfolio 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39752" y="5785519"/>
            <a:ext cx="45407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400" b="1"/>
            </a:lvl1pPr>
          </a:lstStyle>
          <a:p>
            <a:r>
              <a:rPr lang="en-US" dirty="0"/>
              <a:t>share of past dues in loans, deposits and other placements</a:t>
            </a:r>
          </a:p>
        </p:txBody>
      </p:sp>
    </p:spTree>
    <p:extLst>
      <p:ext uri="{BB962C8B-B14F-4D97-AF65-F5344CB8AC3E}">
        <p14:creationId xmlns:p14="http://schemas.microsoft.com/office/powerpoint/2010/main" val="280461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5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07504" y="188640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Operating environment becomes challenging</a:t>
            </a:r>
            <a:endParaRPr lang="ru-RU" sz="2400" dirty="0">
              <a:latin typeface="+mn-lt"/>
            </a:endParaRPr>
          </a:p>
        </p:txBody>
      </p:sp>
      <p:pic>
        <p:nvPicPr>
          <p:cNvPr id="2050" name="Picture 2" descr="C:\Documents and Settings\StezhkinAA\Рабочий стол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70" y="1268760"/>
            <a:ext cx="8886234" cy="493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91680" y="6200656"/>
            <a:ext cx="6119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Profit as for 1Q 2014 </a:t>
            </a:r>
            <a:r>
              <a:rPr lang="en-US" b="1" dirty="0"/>
              <a:t>– 233 </a:t>
            </a:r>
            <a:r>
              <a:rPr lang="en-US" b="1" dirty="0" err="1"/>
              <a:t>bln</a:t>
            </a:r>
            <a:r>
              <a:rPr lang="en-US" b="1" dirty="0"/>
              <a:t>. rub</a:t>
            </a:r>
            <a:r>
              <a:rPr lang="en-US" b="1" dirty="0" smtClean="0"/>
              <a:t>. (1Q 2013 – 239 </a:t>
            </a:r>
            <a:r>
              <a:rPr lang="en-US" b="1" dirty="0" err="1" smtClean="0"/>
              <a:t>bln</a:t>
            </a:r>
            <a:r>
              <a:rPr lang="en-US" b="1" dirty="0" smtClean="0"/>
              <a:t>. </a:t>
            </a:r>
            <a:r>
              <a:rPr lang="en-US" b="1" dirty="0"/>
              <a:t>r</a:t>
            </a:r>
            <a:r>
              <a:rPr lang="en-US" b="1" dirty="0" smtClean="0"/>
              <a:t>ub. )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181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6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35496" y="188640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Banks learn operate with Basel III capital requirements</a:t>
            </a:r>
            <a:endParaRPr lang="ru-RU" sz="2400" dirty="0">
              <a:latin typeface="+mn-lt"/>
            </a:endParaRPr>
          </a:p>
        </p:txBody>
      </p:sp>
      <p:pic>
        <p:nvPicPr>
          <p:cNvPr id="1026" name="Picture 2" descr="C:\Documents and Settings\StezhkinAA\Рабочий стол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564" y="1411982"/>
            <a:ext cx="8774932" cy="485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ятиугольник 2"/>
          <p:cNvSpPr/>
          <p:nvPr/>
        </p:nvSpPr>
        <p:spPr>
          <a:xfrm flipH="1">
            <a:off x="7395120" y="4977993"/>
            <a:ext cx="1460526" cy="216024"/>
          </a:xfrm>
          <a:prstGeom prst="homePlate">
            <a:avLst>
              <a:gd name="adj" fmla="val 172635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CET1 min = 5,0%</a:t>
            </a:r>
            <a:endParaRPr lang="ru-RU" sz="800" b="1" dirty="0"/>
          </a:p>
        </p:txBody>
      </p:sp>
    </p:spTree>
    <p:extLst>
      <p:ext uri="{BB962C8B-B14F-4D97-AF65-F5344CB8AC3E}">
        <p14:creationId xmlns:p14="http://schemas.microsoft.com/office/powerpoint/2010/main" val="361947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291" name="AutoShape 220"/>
          <p:cNvSpPr>
            <a:spLocks noChangeArrowheads="1"/>
          </p:cNvSpPr>
          <p:nvPr/>
        </p:nvSpPr>
        <p:spPr bwMode="auto">
          <a:xfrm flipH="1">
            <a:off x="798513" y="1485677"/>
            <a:ext cx="1536700" cy="701675"/>
          </a:xfrm>
          <a:prstGeom prst="rtTriangle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F5F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292" name="Rectangle 214"/>
          <p:cNvSpPr>
            <a:spLocks noChangeArrowheads="1"/>
          </p:cNvSpPr>
          <p:nvPr/>
        </p:nvSpPr>
        <p:spPr bwMode="auto">
          <a:xfrm>
            <a:off x="3107879" y="2278906"/>
            <a:ext cx="1528762" cy="3433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293" name="Rectangle 215"/>
          <p:cNvSpPr>
            <a:spLocks noChangeArrowheads="1"/>
          </p:cNvSpPr>
          <p:nvPr/>
        </p:nvSpPr>
        <p:spPr bwMode="auto">
          <a:xfrm>
            <a:off x="806450" y="2182589"/>
            <a:ext cx="1528763" cy="3641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294" name="Rectangle 2"/>
          <p:cNvSpPr txBox="1">
            <a:spLocks noChangeArrowheads="1"/>
          </p:cNvSpPr>
          <p:nvPr/>
        </p:nvSpPr>
        <p:spPr bwMode="auto">
          <a:xfrm>
            <a:off x="107504" y="206432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j-lt"/>
                <a:cs typeface="Times New Roman" pitchFamily="18" charset="0"/>
              </a:rPr>
              <a:t>Basel </a:t>
            </a:r>
            <a:r>
              <a:rPr lang="en-US" sz="2800" b="1" dirty="0">
                <a:latin typeface="+mj-lt"/>
                <a:cs typeface="Times New Roman" pitchFamily="18" charset="0"/>
              </a:rPr>
              <a:t>III in </a:t>
            </a:r>
            <a:r>
              <a:rPr lang="en-US" sz="2800" b="1" dirty="0" smtClean="0">
                <a:latin typeface="+mj-lt"/>
                <a:cs typeface="Times New Roman" pitchFamily="18" charset="0"/>
              </a:rPr>
              <a:t>Russia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b="1" dirty="0">
                <a:cs typeface="Times New Roman" pitchFamily="18" charset="0"/>
              </a:rPr>
              <a:t>Capital Adequacy </a:t>
            </a:r>
            <a:r>
              <a:rPr lang="en-US" sz="2400" b="1" dirty="0" smtClean="0">
                <a:cs typeface="Times New Roman" pitchFamily="18" charset="0"/>
              </a:rPr>
              <a:t>Requirements</a:t>
            </a:r>
            <a:endParaRPr lang="ru-RU" sz="2400" dirty="0"/>
          </a:p>
        </p:txBody>
      </p:sp>
      <p:sp>
        <p:nvSpPr>
          <p:cNvPr id="12295" name="TextBox 23"/>
          <p:cNvSpPr txBox="1">
            <a:spLocks noChangeArrowheads="1"/>
          </p:cNvSpPr>
          <p:nvPr/>
        </p:nvSpPr>
        <p:spPr bwMode="auto">
          <a:xfrm>
            <a:off x="5081463" y="2325688"/>
            <a:ext cx="3883025" cy="13080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spcAft>
                <a:spcPts val="600"/>
              </a:spcAft>
              <a:buClr>
                <a:srgbClr val="14821E"/>
              </a:buClr>
            </a:pPr>
            <a:r>
              <a:rPr lang="en-US" sz="1600" b="1" dirty="0">
                <a:latin typeface="+mn-lt"/>
                <a:cs typeface="Times New Roman" pitchFamily="18" charset="0"/>
              </a:rPr>
              <a:t>Total capital  ≥ 10 percent of RWA</a:t>
            </a:r>
            <a:endParaRPr lang="ru-RU" sz="1600" b="1" dirty="0">
              <a:latin typeface="+mn-lt"/>
              <a:cs typeface="Times New Roman" pitchFamily="18" charset="0"/>
            </a:endParaRPr>
          </a:p>
          <a:p>
            <a:pPr marL="0" indent="0" eaLnBrk="1" hangingPunct="1">
              <a:spcAft>
                <a:spcPts val="600"/>
              </a:spcAft>
              <a:buClr>
                <a:srgbClr val="14821E"/>
              </a:buClr>
            </a:pPr>
            <a:r>
              <a:rPr lang="en-US" sz="1600" b="1" dirty="0">
                <a:cs typeface="Times New Roman" pitchFamily="18" charset="0"/>
              </a:rPr>
              <a:t>Tier 1</a:t>
            </a:r>
            <a:r>
              <a:rPr lang="ru-RU" sz="1600" b="1" dirty="0">
                <a:cs typeface="Times New Roman" pitchFamily="18" charset="0"/>
              </a:rPr>
              <a:t> </a:t>
            </a:r>
            <a:r>
              <a:rPr lang="en-US" sz="1600" b="1" dirty="0">
                <a:cs typeface="Times New Roman" pitchFamily="18" charset="0"/>
              </a:rPr>
              <a:t>≥</a:t>
            </a:r>
            <a:r>
              <a:rPr lang="ru-RU" sz="1600" b="1" dirty="0">
                <a:cs typeface="Times New Roman" pitchFamily="18" charset="0"/>
              </a:rPr>
              <a:t> 5,5</a:t>
            </a:r>
            <a:r>
              <a:rPr lang="ru-RU" sz="1600" b="1" dirty="0" smtClean="0">
                <a:cs typeface="Times New Roman" pitchFamily="18" charset="0"/>
              </a:rPr>
              <a:t>%</a:t>
            </a:r>
            <a:endParaRPr lang="en-US" sz="1600" b="1" dirty="0" smtClean="0">
              <a:latin typeface="+mn-lt"/>
              <a:cs typeface="Times New Roman" pitchFamily="18" charset="0"/>
            </a:endParaRPr>
          </a:p>
          <a:p>
            <a:pPr marL="0" indent="0" eaLnBrk="1" hangingPunct="1">
              <a:spcAft>
                <a:spcPts val="600"/>
              </a:spcAft>
              <a:buClr>
                <a:srgbClr val="14821E"/>
              </a:buClr>
            </a:pPr>
            <a:r>
              <a:rPr lang="en-US" sz="1600" b="1" dirty="0" smtClean="0">
                <a:latin typeface="+mn-lt"/>
                <a:cs typeface="Times New Roman" pitchFamily="18" charset="0"/>
              </a:rPr>
              <a:t>CET1 </a:t>
            </a:r>
            <a:r>
              <a:rPr lang="en-US" sz="1600" b="1" dirty="0">
                <a:latin typeface="+mn-lt"/>
                <a:cs typeface="Times New Roman" pitchFamily="18" charset="0"/>
              </a:rPr>
              <a:t>capital ratio ≥ 5,0</a:t>
            </a:r>
            <a:r>
              <a:rPr lang="en-US" sz="1600" b="1" dirty="0" smtClean="0">
                <a:latin typeface="+mn-lt"/>
                <a:cs typeface="Times New Roman" pitchFamily="18" charset="0"/>
              </a:rPr>
              <a:t>%</a:t>
            </a:r>
          </a:p>
          <a:p>
            <a:pPr marL="0" indent="0" eaLnBrk="1" hangingPunct="1">
              <a:spcAft>
                <a:spcPts val="600"/>
              </a:spcAft>
              <a:buClr>
                <a:srgbClr val="14821E"/>
              </a:buClr>
            </a:pPr>
            <a:r>
              <a:rPr lang="en-US" sz="1600" b="1" dirty="0" smtClean="0">
                <a:latin typeface="+mn-lt"/>
                <a:cs typeface="Times New Roman" pitchFamily="18" charset="0"/>
              </a:rPr>
              <a:t>Point of non-viability trigger for CET1=5,5%</a:t>
            </a:r>
            <a:endParaRPr lang="en-US" sz="1600" b="1" dirty="0">
              <a:latin typeface="+mn-lt"/>
              <a:cs typeface="Times New Roman" pitchFamily="18" charset="0"/>
            </a:endParaRPr>
          </a:p>
        </p:txBody>
      </p:sp>
      <p:sp>
        <p:nvSpPr>
          <p:cNvPr id="12296" name="TextBox 23"/>
          <p:cNvSpPr txBox="1">
            <a:spLocks noChangeArrowheads="1"/>
          </p:cNvSpPr>
          <p:nvPr/>
        </p:nvSpPr>
        <p:spPr bwMode="auto">
          <a:xfrm>
            <a:off x="5081463" y="1938338"/>
            <a:ext cx="3883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2D2D8A"/>
              </a:buClr>
            </a:pPr>
            <a:r>
              <a:rPr lang="en-US" b="1" dirty="0">
                <a:latin typeface="+mn-lt"/>
                <a:cs typeface="Times New Roman" pitchFamily="18" charset="0"/>
              </a:rPr>
              <a:t>Current situation</a:t>
            </a:r>
          </a:p>
        </p:txBody>
      </p:sp>
      <p:sp>
        <p:nvSpPr>
          <p:cNvPr id="12297" name="TextBox 42"/>
          <p:cNvSpPr txBox="1">
            <a:spLocks noChangeArrowheads="1"/>
          </p:cNvSpPr>
          <p:nvPr/>
        </p:nvSpPr>
        <p:spPr bwMode="auto">
          <a:xfrm>
            <a:off x="5081463" y="4522788"/>
            <a:ext cx="3883025" cy="3460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spcAft>
                <a:spcPts val="600"/>
              </a:spcAft>
              <a:buClr>
                <a:srgbClr val="14821E"/>
              </a:buClr>
            </a:pPr>
            <a:r>
              <a:rPr lang="en-US" sz="1600" b="1" dirty="0">
                <a:latin typeface="+mn-lt"/>
                <a:cs typeface="Times New Roman" pitchFamily="18" charset="0"/>
              </a:rPr>
              <a:t>Tier 1 ≥ </a:t>
            </a:r>
            <a:r>
              <a:rPr lang="ru-RU" sz="1600" b="1" dirty="0">
                <a:latin typeface="+mn-lt"/>
                <a:cs typeface="Times New Roman" pitchFamily="18" charset="0"/>
              </a:rPr>
              <a:t>6</a:t>
            </a:r>
            <a:r>
              <a:rPr lang="en-US" sz="1600" b="1" dirty="0">
                <a:latin typeface="+mn-lt"/>
                <a:cs typeface="Times New Roman" pitchFamily="18" charset="0"/>
              </a:rPr>
              <a:t>,0% in 2015</a:t>
            </a:r>
          </a:p>
        </p:txBody>
      </p:sp>
      <p:sp>
        <p:nvSpPr>
          <p:cNvPr id="12298" name="TextBox 23"/>
          <p:cNvSpPr txBox="1">
            <a:spLocks noChangeArrowheads="1"/>
          </p:cNvSpPr>
          <p:nvPr/>
        </p:nvSpPr>
        <p:spPr bwMode="auto">
          <a:xfrm>
            <a:off x="5081463" y="4154488"/>
            <a:ext cx="3883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2D2D8A"/>
              </a:buClr>
            </a:pPr>
            <a:r>
              <a:rPr lang="en-US" b="1" dirty="0" smtClean="0">
                <a:latin typeface="+mn-lt"/>
                <a:cs typeface="Times New Roman" pitchFamily="18" charset="0"/>
              </a:rPr>
              <a:t>Perspective</a:t>
            </a:r>
            <a:endParaRPr lang="en-US" b="1" dirty="0">
              <a:latin typeface="+mn-lt"/>
              <a:cs typeface="Times New Roman" pitchFamily="18" charset="0"/>
            </a:endParaRPr>
          </a:p>
        </p:txBody>
      </p:sp>
      <p:sp>
        <p:nvSpPr>
          <p:cNvPr id="12304" name="AutoShape 194"/>
          <p:cNvSpPr>
            <a:spLocks noChangeArrowheads="1"/>
          </p:cNvSpPr>
          <p:nvPr/>
        </p:nvSpPr>
        <p:spPr bwMode="auto">
          <a:xfrm flipH="1">
            <a:off x="827088" y="1519014"/>
            <a:ext cx="1485900" cy="685800"/>
          </a:xfrm>
          <a:prstGeom prst="rtTriangle">
            <a:avLst/>
          </a:prstGeom>
          <a:solidFill>
            <a:schemeClr val="accent5">
              <a:lumMod val="60000"/>
              <a:lumOff val="4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305" name="Rectangle 195"/>
          <p:cNvSpPr>
            <a:spLocks noChangeArrowheads="1"/>
          </p:cNvSpPr>
          <p:nvPr/>
        </p:nvSpPr>
        <p:spPr bwMode="auto">
          <a:xfrm>
            <a:off x="827088" y="2204814"/>
            <a:ext cx="1485900" cy="9366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400" i="1">
                <a:cs typeface="Times New Roman" pitchFamily="18" charset="0"/>
              </a:rPr>
              <a:t>Tier 2</a:t>
            </a:r>
            <a:br>
              <a:rPr lang="en-US" sz="1400" i="1">
                <a:cs typeface="Times New Roman" pitchFamily="18" charset="0"/>
              </a:rPr>
            </a:br>
            <a:r>
              <a:rPr lang="en-US" sz="1400" i="1">
                <a:cs typeface="Times New Roman" pitchFamily="18" charset="0"/>
              </a:rPr>
              <a:t>2%</a:t>
            </a:r>
            <a:endParaRPr lang="ru-RU" sz="1400" i="1">
              <a:cs typeface="Times New Roman" pitchFamily="18" charset="0"/>
            </a:endParaRPr>
          </a:p>
        </p:txBody>
      </p:sp>
      <p:sp>
        <p:nvSpPr>
          <p:cNvPr id="12306" name="Rectangle 196"/>
          <p:cNvSpPr>
            <a:spLocks noChangeArrowheads="1"/>
          </p:cNvSpPr>
          <p:nvPr/>
        </p:nvSpPr>
        <p:spPr bwMode="auto">
          <a:xfrm>
            <a:off x="827088" y="3898677"/>
            <a:ext cx="1485900" cy="1187450"/>
          </a:xfrm>
          <a:prstGeom prst="rect">
            <a:avLst/>
          </a:prstGeom>
          <a:solidFill>
            <a:srgbClr val="EAF5F6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/>
            <a:r>
              <a:rPr lang="en-US" sz="1400" i="1">
                <a:cs typeface="Times New Roman" pitchFamily="18" charset="0"/>
              </a:rPr>
              <a:t>Capital conservation buffer</a:t>
            </a:r>
            <a:br>
              <a:rPr lang="en-US" sz="1400" i="1">
                <a:cs typeface="Times New Roman" pitchFamily="18" charset="0"/>
              </a:rPr>
            </a:br>
            <a:r>
              <a:rPr lang="en-US" sz="1400" i="1">
                <a:cs typeface="Times New Roman" pitchFamily="18" charset="0"/>
              </a:rPr>
              <a:t>2</a:t>
            </a:r>
            <a:r>
              <a:rPr lang="ru-RU" sz="1400" i="1">
                <a:cs typeface="Times New Roman" pitchFamily="18" charset="0"/>
              </a:rPr>
              <a:t>,</a:t>
            </a:r>
            <a:r>
              <a:rPr lang="en-US" sz="1400" i="1">
                <a:cs typeface="Times New Roman" pitchFamily="18" charset="0"/>
              </a:rPr>
              <a:t>5%</a:t>
            </a:r>
            <a:endParaRPr lang="ru-RU" sz="1400" i="1">
              <a:cs typeface="Times New Roman" pitchFamily="18" charset="0"/>
            </a:endParaRPr>
          </a:p>
        </p:txBody>
      </p:sp>
      <p:sp>
        <p:nvSpPr>
          <p:cNvPr id="12307" name="Rectangle 197"/>
          <p:cNvSpPr>
            <a:spLocks noChangeArrowheads="1"/>
          </p:cNvSpPr>
          <p:nvPr/>
        </p:nvSpPr>
        <p:spPr bwMode="auto">
          <a:xfrm>
            <a:off x="827088" y="5079777"/>
            <a:ext cx="1485900" cy="725487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en-US" sz="1400" i="1" dirty="0">
                <a:cs typeface="Times New Roman" pitchFamily="18" charset="0"/>
              </a:rPr>
              <a:t>CET1</a:t>
            </a:r>
            <a:br>
              <a:rPr lang="en-US" sz="1400" i="1" dirty="0">
                <a:cs typeface="Times New Roman" pitchFamily="18" charset="0"/>
              </a:rPr>
            </a:br>
            <a:r>
              <a:rPr lang="en-US" sz="1400" i="1" dirty="0">
                <a:cs typeface="Times New Roman" pitchFamily="18" charset="0"/>
              </a:rPr>
              <a:t>4</a:t>
            </a:r>
            <a:r>
              <a:rPr lang="ru-RU" sz="1400" i="1" dirty="0">
                <a:cs typeface="Times New Roman" pitchFamily="18" charset="0"/>
              </a:rPr>
              <a:t>,</a:t>
            </a:r>
            <a:r>
              <a:rPr lang="en-US" sz="1400" i="1" dirty="0">
                <a:cs typeface="Times New Roman" pitchFamily="18" charset="0"/>
              </a:rPr>
              <a:t>5%</a:t>
            </a:r>
            <a:endParaRPr lang="ru-RU" sz="1400" i="1" dirty="0">
              <a:cs typeface="Times New Roman" pitchFamily="18" charset="0"/>
            </a:endParaRPr>
          </a:p>
        </p:txBody>
      </p:sp>
      <p:sp>
        <p:nvSpPr>
          <p:cNvPr id="12308" name="Rectangle 198"/>
          <p:cNvSpPr>
            <a:spLocks noChangeArrowheads="1"/>
          </p:cNvSpPr>
          <p:nvPr/>
        </p:nvSpPr>
        <p:spPr bwMode="auto">
          <a:xfrm>
            <a:off x="467544" y="5695727"/>
            <a:ext cx="1971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200" b="1" dirty="0">
                <a:cs typeface="Times New Roman" pitchFamily="18" charset="0"/>
              </a:rPr>
              <a:t>Basel III </a:t>
            </a:r>
          </a:p>
          <a:p>
            <a:pPr algn="ctr"/>
            <a:r>
              <a:rPr lang="en-US" sz="1200" dirty="0">
                <a:cs typeface="Times New Roman" pitchFamily="18" charset="0"/>
              </a:rPr>
              <a:t>minimum requirements with buffers (fully load, </a:t>
            </a:r>
            <a:r>
              <a:rPr lang="en-US" sz="1200" dirty="0" smtClean="0">
                <a:cs typeface="Times New Roman" pitchFamily="18" charset="0"/>
              </a:rPr>
              <a:t>start  </a:t>
            </a:r>
            <a:r>
              <a:rPr lang="en-US" sz="1200" dirty="0">
                <a:cs typeface="Times New Roman" pitchFamily="18" charset="0"/>
              </a:rPr>
              <a:t>1.01.2019)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2309" name="Rectangle 199"/>
          <p:cNvSpPr>
            <a:spLocks noChangeArrowheads="1"/>
          </p:cNvSpPr>
          <p:nvPr/>
        </p:nvSpPr>
        <p:spPr bwMode="auto">
          <a:xfrm>
            <a:off x="827088" y="3098577"/>
            <a:ext cx="1485900" cy="8001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1400" i="1">
                <a:cs typeface="Times New Roman" pitchFamily="18" charset="0"/>
              </a:rPr>
              <a:t>Additional Tier 1</a:t>
            </a:r>
            <a:br>
              <a:rPr lang="en-US" sz="1400" i="1">
                <a:cs typeface="Times New Roman" pitchFamily="18" charset="0"/>
              </a:rPr>
            </a:br>
            <a:r>
              <a:rPr lang="en-US" sz="1400" i="1">
                <a:cs typeface="Times New Roman" pitchFamily="18" charset="0"/>
              </a:rPr>
              <a:t>1</a:t>
            </a:r>
            <a:r>
              <a:rPr lang="ru-RU" sz="1400" i="1">
                <a:cs typeface="Times New Roman" pitchFamily="18" charset="0"/>
              </a:rPr>
              <a:t>,</a:t>
            </a:r>
            <a:r>
              <a:rPr lang="en-US" sz="1400" i="1">
                <a:cs typeface="Times New Roman" pitchFamily="18" charset="0"/>
              </a:rPr>
              <a:t>5%</a:t>
            </a:r>
            <a:endParaRPr lang="ru-RU" sz="1400" i="1">
              <a:cs typeface="Times New Roman" pitchFamily="18" charset="0"/>
            </a:endParaRPr>
          </a:p>
        </p:txBody>
      </p:sp>
      <p:sp>
        <p:nvSpPr>
          <p:cNvPr id="12310" name="Rectangle 200"/>
          <p:cNvSpPr>
            <a:spLocks noChangeArrowheads="1"/>
          </p:cNvSpPr>
          <p:nvPr/>
        </p:nvSpPr>
        <p:spPr bwMode="auto">
          <a:xfrm>
            <a:off x="3133328" y="1628800"/>
            <a:ext cx="14859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ru-RU" sz="1400" b="1" dirty="0" err="1">
                <a:cs typeface="Times New Roman" pitchFamily="18" charset="0"/>
              </a:rPr>
              <a:t>Total</a:t>
            </a:r>
            <a:r>
              <a:rPr lang="ru-RU" sz="1400" b="1" dirty="0">
                <a:cs typeface="Times New Roman" pitchFamily="18" charset="0"/>
              </a:rPr>
              <a:t> </a:t>
            </a:r>
            <a:r>
              <a:rPr lang="ru-RU" sz="1400" b="1" dirty="0" err="1">
                <a:cs typeface="Times New Roman" pitchFamily="18" charset="0"/>
              </a:rPr>
              <a:t>capital</a:t>
            </a:r>
            <a:endParaRPr lang="ru-RU" sz="1400" b="1" dirty="0">
              <a:cs typeface="Times New Roman" pitchFamily="18" charset="0"/>
            </a:endParaRPr>
          </a:p>
        </p:txBody>
      </p:sp>
      <p:sp>
        <p:nvSpPr>
          <p:cNvPr id="12311" name="Rectangle 201"/>
          <p:cNvSpPr>
            <a:spLocks noChangeArrowheads="1"/>
          </p:cNvSpPr>
          <p:nvPr/>
        </p:nvSpPr>
        <p:spPr bwMode="auto">
          <a:xfrm>
            <a:off x="3130104" y="4125169"/>
            <a:ext cx="1485900" cy="7000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ru-RU" sz="1400" i="1">
                <a:cs typeface="Times New Roman" pitchFamily="18" charset="0"/>
              </a:rPr>
              <a:t>Additional Tier 1</a:t>
            </a:r>
            <a:br>
              <a:rPr lang="ru-RU" sz="1400" i="1">
                <a:cs typeface="Times New Roman" pitchFamily="18" charset="0"/>
              </a:rPr>
            </a:br>
            <a:r>
              <a:rPr lang="ru-RU" sz="1400" i="1">
                <a:cs typeface="Times New Roman" pitchFamily="18" charset="0"/>
              </a:rPr>
              <a:t>0,5%</a:t>
            </a:r>
          </a:p>
        </p:txBody>
      </p:sp>
      <p:sp>
        <p:nvSpPr>
          <p:cNvPr id="12312" name="Rectangle 202"/>
          <p:cNvSpPr>
            <a:spLocks noChangeArrowheads="1"/>
          </p:cNvSpPr>
          <p:nvPr/>
        </p:nvSpPr>
        <p:spPr bwMode="auto">
          <a:xfrm>
            <a:off x="3130104" y="4825256"/>
            <a:ext cx="1485900" cy="8636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1400" i="1">
                <a:cs typeface="Times New Roman" pitchFamily="18" charset="0"/>
              </a:rPr>
              <a:t>CET1</a:t>
            </a:r>
            <a:br>
              <a:rPr lang="ru-RU" sz="1400" i="1">
                <a:cs typeface="Times New Roman" pitchFamily="18" charset="0"/>
              </a:rPr>
            </a:br>
            <a:r>
              <a:rPr lang="ru-RU" sz="1400" i="1">
                <a:cs typeface="Times New Roman" pitchFamily="18" charset="0"/>
              </a:rPr>
              <a:t>5%</a:t>
            </a:r>
          </a:p>
        </p:txBody>
      </p:sp>
      <p:sp>
        <p:nvSpPr>
          <p:cNvPr id="12313" name="Rectangle 203"/>
          <p:cNvSpPr>
            <a:spLocks noChangeArrowheads="1"/>
          </p:cNvSpPr>
          <p:nvPr/>
        </p:nvSpPr>
        <p:spPr bwMode="auto">
          <a:xfrm>
            <a:off x="2915816" y="5679331"/>
            <a:ext cx="1945704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1200" b="1" dirty="0">
                <a:cs typeface="Times New Roman" pitchFamily="18" charset="0"/>
              </a:rPr>
              <a:t>Bank of Russia</a:t>
            </a:r>
            <a:r>
              <a:rPr lang="en-US" sz="1200" dirty="0">
                <a:cs typeface="Times New Roman" pitchFamily="18" charset="0"/>
              </a:rPr>
              <a:t> </a:t>
            </a:r>
          </a:p>
          <a:p>
            <a:pPr algn="ctr"/>
            <a:r>
              <a:rPr lang="en-US" sz="1200" dirty="0">
                <a:cs typeface="Times New Roman" pitchFamily="18" charset="0"/>
              </a:rPr>
              <a:t>current minimum  capital requirements </a:t>
            </a:r>
            <a:r>
              <a:rPr lang="en-US" sz="1200" dirty="0" smtClean="0">
                <a:cs typeface="Times New Roman" pitchFamily="18" charset="0"/>
              </a:rPr>
              <a:t>(start 1.01.2014</a:t>
            </a:r>
            <a:r>
              <a:rPr lang="en-US" sz="1200" dirty="0">
                <a:cs typeface="Times New Roman" pitchFamily="18" charset="0"/>
              </a:rPr>
              <a:t>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2314" name="Rectangle 204"/>
          <p:cNvSpPr>
            <a:spLocks noChangeArrowheads="1"/>
          </p:cNvSpPr>
          <p:nvPr/>
        </p:nvSpPr>
        <p:spPr bwMode="auto">
          <a:xfrm>
            <a:off x="3130104" y="2304306"/>
            <a:ext cx="1485900" cy="18208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ru-RU" sz="1400" i="1" dirty="0" err="1">
                <a:cs typeface="Times New Roman" pitchFamily="18" charset="0"/>
              </a:rPr>
              <a:t>Tier</a:t>
            </a:r>
            <a:r>
              <a:rPr lang="ru-RU" sz="1400" i="1" dirty="0">
                <a:cs typeface="Times New Roman" pitchFamily="18" charset="0"/>
              </a:rPr>
              <a:t> 2</a:t>
            </a:r>
            <a:br>
              <a:rPr lang="ru-RU" sz="1400" i="1" dirty="0">
                <a:cs typeface="Times New Roman" pitchFamily="18" charset="0"/>
              </a:rPr>
            </a:br>
            <a:endParaRPr lang="ru-RU" sz="1400" i="1" dirty="0">
              <a:cs typeface="Times New Roman" pitchFamily="18" charset="0"/>
            </a:endParaRPr>
          </a:p>
        </p:txBody>
      </p:sp>
      <p:sp>
        <p:nvSpPr>
          <p:cNvPr id="12315" name="Text Box 205"/>
          <p:cNvSpPr txBox="1">
            <a:spLocks noChangeArrowheads="1"/>
          </p:cNvSpPr>
          <p:nvPr/>
        </p:nvSpPr>
        <p:spPr bwMode="auto">
          <a:xfrm>
            <a:off x="611188" y="1468214"/>
            <a:ext cx="1366837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1400" i="1" dirty="0">
                <a:latin typeface="+mn-lt"/>
                <a:cs typeface="Times New Roman" pitchFamily="18" charset="0"/>
              </a:rPr>
              <a:t>Countercyclical </a:t>
            </a:r>
          </a:p>
          <a:p>
            <a:pPr eaLnBrk="1" hangingPunct="1"/>
            <a:r>
              <a:rPr lang="en-US" sz="1400" i="1" dirty="0">
                <a:latin typeface="+mn-lt"/>
                <a:cs typeface="Times New Roman" pitchFamily="18" charset="0"/>
              </a:rPr>
              <a:t>buffer</a:t>
            </a:r>
            <a:endParaRPr lang="ru-RU" sz="1400" i="1" dirty="0">
              <a:latin typeface="+mn-lt"/>
              <a:cs typeface="Times New Roman" pitchFamily="18" charset="0"/>
            </a:endParaRPr>
          </a:p>
        </p:txBody>
      </p:sp>
      <p:sp>
        <p:nvSpPr>
          <p:cNvPr id="12316" name="Oval 206"/>
          <p:cNvSpPr>
            <a:spLocks noChangeArrowheads="1"/>
          </p:cNvSpPr>
          <p:nvPr/>
        </p:nvSpPr>
        <p:spPr bwMode="auto">
          <a:xfrm>
            <a:off x="1169988" y="2061939"/>
            <a:ext cx="918368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200" b="1">
                <a:cs typeface="Times New Roman" pitchFamily="18" charset="0"/>
              </a:rPr>
              <a:t>10,5%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12317" name="Oval 208"/>
          <p:cNvSpPr>
            <a:spLocks noChangeArrowheads="1"/>
          </p:cNvSpPr>
          <p:nvPr/>
        </p:nvSpPr>
        <p:spPr bwMode="auto">
          <a:xfrm>
            <a:off x="1169988" y="3735164"/>
            <a:ext cx="918368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200" b="1">
                <a:cs typeface="Times New Roman" pitchFamily="18" charset="0"/>
              </a:rPr>
              <a:t>7%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12318" name="Oval 210"/>
          <p:cNvSpPr>
            <a:spLocks noChangeArrowheads="1"/>
          </p:cNvSpPr>
          <p:nvPr/>
        </p:nvSpPr>
        <p:spPr bwMode="auto">
          <a:xfrm>
            <a:off x="3492054" y="2132856"/>
            <a:ext cx="792162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200" b="1">
                <a:cs typeface="Times New Roman" pitchFamily="18" charset="0"/>
              </a:rPr>
              <a:t>10%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12319" name="Oval 211"/>
          <p:cNvSpPr>
            <a:spLocks noChangeArrowheads="1"/>
          </p:cNvSpPr>
          <p:nvPr/>
        </p:nvSpPr>
        <p:spPr bwMode="auto">
          <a:xfrm>
            <a:off x="1763713" y="1196752"/>
            <a:ext cx="792162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cs typeface="Times New Roman" pitchFamily="18" charset="0"/>
              </a:rPr>
              <a:t>13</a:t>
            </a:r>
            <a:r>
              <a:rPr lang="ru-RU" sz="1200" b="1">
                <a:cs typeface="Times New Roman" pitchFamily="18" charset="0"/>
              </a:rPr>
              <a:t>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12320" name="Text Box 212"/>
          <p:cNvSpPr txBox="1">
            <a:spLocks noChangeArrowheads="1"/>
          </p:cNvSpPr>
          <p:nvPr/>
        </p:nvSpPr>
        <p:spPr bwMode="auto">
          <a:xfrm>
            <a:off x="1692275" y="1773014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1400" i="1">
                <a:latin typeface="+mn-lt"/>
                <a:cs typeface="Times New Roman" pitchFamily="18" charset="0"/>
              </a:rPr>
              <a:t>0-2</a:t>
            </a:r>
            <a:r>
              <a:rPr lang="ru-RU" sz="1400" i="1">
                <a:latin typeface="+mn-lt"/>
                <a:cs typeface="Times New Roman" pitchFamily="18" charset="0"/>
              </a:rPr>
              <a:t>,</a:t>
            </a:r>
            <a:r>
              <a:rPr lang="en-US" sz="1400" i="1">
                <a:latin typeface="+mn-lt"/>
                <a:cs typeface="Times New Roman" pitchFamily="18" charset="0"/>
              </a:rPr>
              <a:t>5%</a:t>
            </a:r>
            <a:endParaRPr lang="ru-RU" sz="1400" i="1">
              <a:latin typeface="+mn-lt"/>
              <a:cs typeface="Times New Roman" pitchFamily="18" charset="0"/>
            </a:endParaRPr>
          </a:p>
        </p:txBody>
      </p:sp>
      <p:sp>
        <p:nvSpPr>
          <p:cNvPr id="12322" name="Rectangle 216"/>
          <p:cNvSpPr>
            <a:spLocks noChangeArrowheads="1"/>
          </p:cNvSpPr>
          <p:nvPr/>
        </p:nvSpPr>
        <p:spPr bwMode="auto">
          <a:xfrm>
            <a:off x="806450" y="3077939"/>
            <a:ext cx="1528763" cy="2749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323" name="Oval 207"/>
          <p:cNvSpPr>
            <a:spLocks noChangeArrowheads="1"/>
          </p:cNvSpPr>
          <p:nvPr/>
        </p:nvSpPr>
        <p:spPr bwMode="auto">
          <a:xfrm>
            <a:off x="1169988" y="2898552"/>
            <a:ext cx="918368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200" b="1">
                <a:cs typeface="Times New Roman" pitchFamily="18" charset="0"/>
              </a:rPr>
              <a:t>8,5%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12324" name="Rectangle 217"/>
          <p:cNvSpPr>
            <a:spLocks noChangeArrowheads="1"/>
          </p:cNvSpPr>
          <p:nvPr/>
        </p:nvSpPr>
        <p:spPr bwMode="auto">
          <a:xfrm>
            <a:off x="3107879" y="4104531"/>
            <a:ext cx="1528762" cy="160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cs typeface="Times New Roman" pitchFamily="18" charset="0"/>
            </a:endParaRPr>
          </a:p>
        </p:txBody>
      </p:sp>
      <p:sp>
        <p:nvSpPr>
          <p:cNvPr id="12325" name="Oval 209"/>
          <p:cNvSpPr>
            <a:spLocks noChangeArrowheads="1"/>
          </p:cNvSpPr>
          <p:nvPr/>
        </p:nvSpPr>
        <p:spPr bwMode="auto">
          <a:xfrm>
            <a:off x="3473004" y="3933081"/>
            <a:ext cx="792162" cy="342900"/>
          </a:xfrm>
          <a:prstGeom prst="ellipse">
            <a:avLst/>
          </a:prstGeom>
          <a:solidFill>
            <a:srgbClr val="DDFFF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200" b="1">
                <a:cs typeface="Times New Roman" pitchFamily="18" charset="0"/>
              </a:rPr>
              <a:t>5,5%</a:t>
            </a:r>
            <a:endParaRPr lang="ru-RU" b="1">
              <a:cs typeface="Times New Roman" pitchFamily="18" charset="0"/>
            </a:endParaRPr>
          </a:p>
        </p:txBody>
      </p:sp>
      <p:sp>
        <p:nvSpPr>
          <p:cNvPr id="4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7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16633"/>
            <a:ext cx="8892480" cy="9482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0" y="6597650"/>
            <a:ext cx="9144000" cy="26035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fld id="{99B7C406-0F4F-4E2C-B616-AB8194D28B0A}" type="slidenum">
              <a:rPr lang="ru-RU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pPr algn="ctr">
                <a:defRPr/>
              </a:pPr>
              <a:t>8</a:t>
            </a:fld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TextBox 23"/>
          <p:cNvSpPr txBox="1">
            <a:spLocks noChangeArrowheads="1"/>
          </p:cNvSpPr>
          <p:nvPr/>
        </p:nvSpPr>
        <p:spPr bwMode="auto">
          <a:xfrm>
            <a:off x="323850" y="1628552"/>
            <a:ext cx="8280400" cy="6508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eaLnBrk="1" hangingPunct="1">
              <a:spcAft>
                <a:spcPts val="600"/>
              </a:spcAft>
              <a:buClr>
                <a:srgbClr val="14821E"/>
              </a:buClr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Liquidity requirements in Russia in force since 1990s (Ratios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3300"/>
                </a:solidFill>
                <a:latin typeface="+mn-lt"/>
                <a:cs typeface="Times New Roman" pitchFamily="18" charset="0"/>
              </a:rPr>
              <a:t>N2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rgbClr val="003300"/>
                </a:solidFill>
                <a:latin typeface="+mn-lt"/>
                <a:cs typeface="Times New Roman" pitchFamily="18" charset="0"/>
              </a:rPr>
              <a:t>N3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n-US" dirty="0" smtClean="0">
                <a:latin typeface="+mn-lt"/>
                <a:cs typeface="Times New Roman" pitchFamily="18" charset="0"/>
              </a:rPr>
              <a:t>and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3300"/>
                </a:solidFill>
                <a:latin typeface="+mn-lt"/>
                <a:cs typeface="Times New Roman" pitchFamily="18" charset="0"/>
              </a:rPr>
              <a:t>N4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dirty="0" smtClean="0">
                <a:latin typeface="+mn-lt"/>
                <a:cs typeface="Times New Roman" pitchFamily="18" charset="0"/>
              </a:rPr>
              <a:t>under </a:t>
            </a:r>
            <a:r>
              <a:rPr lang="en-US" dirty="0" smtClean="0">
                <a:solidFill>
                  <a:srgbClr val="003300"/>
                </a:solidFill>
                <a:latin typeface="+mn-lt"/>
                <a:cs typeface="Times New Roman" pitchFamily="18" charset="0"/>
              </a:rPr>
              <a:t>Regulation 139-I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Times New Roman" pitchFamily="18" charset="0"/>
              </a:rPr>
              <a:t>) </a:t>
            </a:r>
          </a:p>
        </p:txBody>
      </p:sp>
      <p:sp>
        <p:nvSpPr>
          <p:cNvPr id="13316" name="TextBox 23"/>
          <p:cNvSpPr txBox="1">
            <a:spLocks noChangeArrowheads="1"/>
          </p:cNvSpPr>
          <p:nvPr/>
        </p:nvSpPr>
        <p:spPr bwMode="auto">
          <a:xfrm>
            <a:off x="368300" y="1196752"/>
            <a:ext cx="3671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600"/>
              </a:spcAft>
              <a:buClr>
                <a:srgbClr val="2D2D8A"/>
              </a:buClr>
            </a:pPr>
            <a:r>
              <a:rPr lang="en-US" sz="2000" b="1">
                <a:latin typeface="+mn-lt"/>
                <a:cs typeface="Times New Roman" pitchFamily="18" charset="0"/>
              </a:rPr>
              <a:t>Current situation</a:t>
            </a:r>
          </a:p>
        </p:txBody>
      </p:sp>
      <p:sp>
        <p:nvSpPr>
          <p:cNvPr id="14" name="TextBox 23"/>
          <p:cNvSpPr txBox="1">
            <a:spLocks noChangeArrowheads="1"/>
          </p:cNvSpPr>
          <p:nvPr/>
        </p:nvSpPr>
        <p:spPr bwMode="auto">
          <a:xfrm>
            <a:off x="333375" y="3138264"/>
            <a:ext cx="8280400" cy="17081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600"/>
              </a:spcAft>
              <a:buFontTx/>
              <a:buChar char="•"/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Reporting on LCR in 2014 for monitoring purposes</a:t>
            </a:r>
          </a:p>
          <a:p>
            <a:pPr eaLnBrk="1" hangingPunct="1">
              <a:spcAft>
                <a:spcPts val="600"/>
              </a:spcAft>
              <a:buFontTx/>
              <a:buChar char="•"/>
              <a:defRPr/>
            </a:pPr>
            <a:r>
              <a:rPr lang="en-US" dirty="0">
                <a:latin typeface="+mn-lt"/>
                <a:cs typeface="Times New Roman" pitchFamily="18" charset="0"/>
              </a:rPr>
              <a:t>Q</a:t>
            </a:r>
            <a:r>
              <a:rPr lang="en-US" dirty="0" smtClean="0">
                <a:latin typeface="+mn-lt"/>
                <a:cs typeface="Times New Roman" pitchFamily="18" charset="0"/>
              </a:rPr>
              <a:t>uantitative </a:t>
            </a:r>
            <a:r>
              <a:rPr lang="en-US" dirty="0">
                <a:latin typeface="+mn-lt"/>
                <a:cs typeface="Times New Roman" pitchFamily="18" charset="0"/>
              </a:rPr>
              <a:t>impact </a:t>
            </a:r>
            <a:r>
              <a:rPr lang="en-US" dirty="0" smtClean="0">
                <a:latin typeface="+mn-lt"/>
                <a:cs typeface="Times New Roman" pitchFamily="18" charset="0"/>
              </a:rPr>
              <a:t>study</a:t>
            </a:r>
          </a:p>
          <a:p>
            <a:pPr eaLnBrk="1" hangingPunct="1">
              <a:spcAft>
                <a:spcPts val="600"/>
              </a:spcAft>
              <a:buFontTx/>
              <a:buChar char="•"/>
              <a:defRPr/>
            </a:pPr>
            <a:r>
              <a:rPr lang="en-US" dirty="0">
                <a:latin typeface="+mn-lt"/>
                <a:cs typeface="Times New Roman" pitchFamily="18" charset="0"/>
              </a:rPr>
              <a:t>C</a:t>
            </a:r>
            <a:r>
              <a:rPr lang="en-US" dirty="0" smtClean="0">
                <a:latin typeface="+mn-lt"/>
                <a:cs typeface="Times New Roman" pitchFamily="18" charset="0"/>
              </a:rPr>
              <a:t>alibration </a:t>
            </a:r>
            <a:r>
              <a:rPr lang="en-US" dirty="0">
                <a:latin typeface="+mn-lt"/>
                <a:cs typeface="Times New Roman" pitchFamily="18" charset="0"/>
              </a:rPr>
              <a:t>of some run-off </a:t>
            </a:r>
            <a:r>
              <a:rPr lang="en-US" dirty="0" smtClean="0">
                <a:latin typeface="+mn-lt"/>
                <a:cs typeface="Times New Roman" pitchFamily="18" charset="0"/>
              </a:rPr>
              <a:t>factors</a:t>
            </a:r>
          </a:p>
          <a:p>
            <a:pPr eaLnBrk="1" hangingPunct="1">
              <a:spcAft>
                <a:spcPts val="600"/>
              </a:spcAft>
              <a:buFontTx/>
              <a:buChar char="•"/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Development of alternative liquidity approaches due to an </a:t>
            </a:r>
            <a:r>
              <a:rPr lang="en-US" dirty="0">
                <a:latin typeface="+mn-lt"/>
                <a:cs typeface="Times New Roman" pitchFamily="18" charset="0"/>
              </a:rPr>
              <a:t>insufficient supply of HQLA</a:t>
            </a:r>
            <a:endParaRPr lang="en-US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13318" name="TextBox 23"/>
          <p:cNvSpPr txBox="1">
            <a:spLocks noChangeArrowheads="1"/>
          </p:cNvSpPr>
          <p:nvPr/>
        </p:nvSpPr>
        <p:spPr bwMode="auto">
          <a:xfrm>
            <a:off x="368300" y="2560414"/>
            <a:ext cx="6075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600"/>
              </a:spcAft>
              <a:buClr>
                <a:srgbClr val="2D2D8A"/>
              </a:buClr>
            </a:pPr>
            <a:r>
              <a:rPr lang="en-US" b="1" dirty="0">
                <a:latin typeface="+mn-lt"/>
                <a:cs typeface="Times New Roman" pitchFamily="18" charset="0"/>
              </a:rPr>
              <a:t>Implementation of LCR</a:t>
            </a:r>
            <a:endParaRPr lang="en-US" sz="2000" b="1" dirty="0">
              <a:latin typeface="+mn-lt"/>
              <a:cs typeface="Times New Roman" pitchFamily="18" charset="0"/>
            </a:endParaRPr>
          </a:p>
        </p:txBody>
      </p:sp>
      <p:sp>
        <p:nvSpPr>
          <p:cNvPr id="22" name="TextBox 23"/>
          <p:cNvSpPr txBox="1">
            <a:spLocks noChangeArrowheads="1"/>
          </p:cNvSpPr>
          <p:nvPr/>
        </p:nvSpPr>
        <p:spPr bwMode="auto">
          <a:xfrm>
            <a:off x="342900" y="5661248"/>
            <a:ext cx="8280400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180975" indent="-18097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ctr" eaLnBrk="1" hangingPunct="1">
              <a:spcAft>
                <a:spcPts val="600"/>
              </a:spcAft>
              <a:buClr>
                <a:srgbClr val="14821E"/>
              </a:buClr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LCR will be introduced as a prudential ratio </a:t>
            </a:r>
            <a:r>
              <a:rPr lang="en-US" dirty="0">
                <a:latin typeface="+mn-lt"/>
                <a:cs typeface="Times New Roman" pitchFamily="18" charset="0"/>
              </a:rPr>
              <a:t>starting from January 1, 2015</a:t>
            </a:r>
            <a:endParaRPr lang="en-US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07504" y="206432"/>
            <a:ext cx="8820150" cy="70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sz="2800" b="1" dirty="0" smtClean="0">
                <a:latin typeface="+mn-lt"/>
                <a:cs typeface="Times New Roman" pitchFamily="18" charset="0"/>
              </a:rPr>
              <a:t>Basel </a:t>
            </a:r>
            <a:r>
              <a:rPr lang="en-US" sz="2800" b="1" dirty="0">
                <a:latin typeface="+mn-lt"/>
                <a:cs typeface="Times New Roman" pitchFamily="18" charset="0"/>
              </a:rPr>
              <a:t>III in 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Russia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b="1" dirty="0" smtClean="0">
                <a:latin typeface="+mn-lt"/>
                <a:cs typeface="Times New Roman" pitchFamily="18" charset="0"/>
              </a:rPr>
              <a:t>Liquidity Coverage Ratio</a:t>
            </a:r>
            <a:endParaRPr lang="ru-RU" sz="2400" dirty="0">
              <a:latin typeface="+mn-lt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4355976" y="5013176"/>
            <a:ext cx="432048" cy="47648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buClr>
                <a:srgbClr val="14821E"/>
              </a:buClr>
            </a:pPr>
            <a:endParaRPr lang="ru-RU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64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9512" y="1556792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/>
            </a:lvl1pPr>
          </a:lstStyle>
          <a:p>
            <a:r>
              <a:rPr lang="en-US" sz="2400" b="1" dirty="0" smtClean="0">
                <a:solidFill>
                  <a:prstClr val="black"/>
                </a:solidFill>
              </a:rPr>
              <a:t>- Bank of Russia published methodology for DSIBs </a:t>
            </a:r>
            <a:r>
              <a:rPr lang="en-US" sz="2400" b="1" dirty="0" smtClean="0">
                <a:solidFill>
                  <a:prstClr val="black"/>
                </a:solidFill>
              </a:rPr>
              <a:t>designation </a:t>
            </a:r>
            <a:r>
              <a:rPr lang="en-US" sz="2400" b="1" dirty="0">
                <a:solidFill>
                  <a:prstClr val="black"/>
                </a:solidFill>
              </a:rPr>
              <a:t>(Bank of Russia Regulation on 16.01.2014 №3174-U)</a:t>
            </a:r>
            <a:endParaRPr lang="en-US" sz="2400" b="1" dirty="0" smtClean="0">
              <a:solidFill>
                <a:prstClr val="black"/>
              </a:solidFill>
            </a:endParaRP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- </a:t>
            </a:r>
            <a:r>
              <a:rPr lang="en-US" sz="2400" b="1" dirty="0" smtClean="0">
                <a:solidFill>
                  <a:prstClr val="black"/>
                </a:solidFill>
              </a:rPr>
              <a:t>Quantitative indicators and supervisory judgment used (in details see App.)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- Currently 50-60 banks </a:t>
            </a:r>
            <a:r>
              <a:rPr lang="en-US" sz="2400" b="1" dirty="0" smtClean="0">
                <a:solidFill>
                  <a:prstClr val="black"/>
                </a:solidFill>
              </a:rPr>
              <a:t>in Russia </a:t>
            </a:r>
            <a:r>
              <a:rPr lang="en-US" sz="2400" b="1" dirty="0" smtClean="0">
                <a:solidFill>
                  <a:prstClr val="black"/>
                </a:solidFill>
              </a:rPr>
              <a:t>could be considered as DSIBs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- Representing </a:t>
            </a:r>
            <a:r>
              <a:rPr lang="en-US" sz="2400" b="1" dirty="0" smtClean="0">
                <a:solidFill>
                  <a:prstClr val="black"/>
                </a:solidFill>
              </a:rPr>
              <a:t>4/5 of banking sector total assets: state-owned, Russian private and foreign </a:t>
            </a:r>
            <a:r>
              <a:rPr lang="en-US" sz="2400" b="1" dirty="0" smtClean="0">
                <a:solidFill>
                  <a:prstClr val="black"/>
                </a:solidFill>
              </a:rPr>
              <a:t>subsidiaries</a:t>
            </a:r>
          </a:p>
          <a:p>
            <a:pPr marL="342900" indent="-342900">
              <a:buFontTx/>
              <a:buChar char="-"/>
            </a:pPr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 smtClean="0">
                <a:solidFill>
                  <a:prstClr val="black"/>
                </a:solidFill>
              </a:rPr>
              <a:t>- No designation performed yet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16632"/>
            <a:ext cx="8892480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251937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DSIBs </a:t>
            </a:r>
            <a:r>
              <a:rPr lang="en-US" sz="3200" b="1" dirty="0"/>
              <a:t>Regulation and </a:t>
            </a:r>
            <a:r>
              <a:rPr lang="en-US" sz="3200" b="1" dirty="0" smtClean="0"/>
              <a:t>Supervision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3306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1085</Words>
  <Application>Microsoft Office PowerPoint</Application>
  <PresentationFormat>Экран (4:3)</PresentationFormat>
  <Paragraphs>260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Cooperation with foreign supervisory authorities</vt:lpstr>
      <vt:lpstr>Презентация PowerPoint</vt:lpstr>
      <vt:lpstr>Презентация PowerPoint</vt:lpstr>
      <vt:lpstr>Презентация PowerPoint</vt:lpstr>
      <vt:lpstr>Appendix 2 Financial megaregulator:  The Bank of Russia (prospective structure)</vt:lpstr>
      <vt:lpstr>Appendix 2 Financial megaregulator:  Regulated and supervised institutions</vt:lpstr>
      <vt:lpstr>Appendix 2 Financial megaregulator: Prospective directions of development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Стежкин Александр Александрович</cp:lastModifiedBy>
  <cp:revision>45</cp:revision>
  <cp:lastPrinted>2014-04-21T08:23:21Z</cp:lastPrinted>
  <dcterms:modified xsi:type="dcterms:W3CDTF">2014-04-21T09:19:59Z</dcterms:modified>
</cp:coreProperties>
</file>