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8"/>
  </p:notesMasterIdLst>
  <p:handoutMasterIdLst>
    <p:handoutMasterId r:id="rId9"/>
  </p:handoutMasterIdLst>
  <p:sldIdLst>
    <p:sldId id="324" r:id="rId2"/>
    <p:sldId id="325" r:id="rId3"/>
    <p:sldId id="328" r:id="rId4"/>
    <p:sldId id="329" r:id="rId5"/>
    <p:sldId id="330" r:id="rId6"/>
    <p:sldId id="331" r:id="rId7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679E2A"/>
    <a:srgbClr val="82C836"/>
    <a:srgbClr val="CC6600"/>
    <a:srgbClr val="996633"/>
    <a:srgbClr val="993300"/>
    <a:srgbClr val="FFCC99"/>
    <a:srgbClr val="CC9900"/>
    <a:srgbClr val="FFCC66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558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6F0BA85-0C1E-468B-966A-F059CBD29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237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F710245-1636-4CD0-B154-84119EEB61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9334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3AD232-936E-4ECE-9E25-86DEDE97C8F7}" type="datetime1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ECEFCF-6C1D-4FB4-A920-C72F7179D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432B5-E8A3-4666-966B-2141514A78DC}" type="datetime1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BFD3E-776F-4FCE-8B1F-F9E55C6C0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04BBA-385C-429D-89FD-77649B173917}" type="datetime1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7868E-9978-44A4-9733-29B4802FDF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E189C-2CCC-478E-BFD3-115282838086}" type="datetime1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EEEA0-0E8E-4115-B499-B9FB2B9D99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4046C-7D22-4108-BD06-02942EED422B}" type="datetime1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FA6D0-1078-42F3-B25A-6465D682F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C9128-2062-4244-A783-D876D2475E03}" type="datetime1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0C00F-971D-46A8-BF86-9804B37CD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6CF57-7890-4581-8AC8-CD4EF77DA95F}" type="datetime1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90989-647E-4D90-A78D-E9AE8F9322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546C2-6739-4B6F-A88F-DF28F2666CE4}" type="datetime1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79903-3B5F-4DA1-A61B-547E317147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BA0E4-47DF-4AA6-A5BF-3C7D8CDB1ACA}" type="datetime1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6CAB-F9E5-44B8-82BC-238EA17EFC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F0786-8067-4F6D-8C4A-E7FCBA5178F7}" type="datetime1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F34B-6BC8-4A3C-8D54-AA630F89BB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EAA37-2AB0-4522-921F-1F207A21B407}" type="datetime1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44FED-8D60-4B39-BCED-71274F9E0F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851F4642-6E1D-443D-9DD2-C42CC4564DA8}" type="datetime1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CEEFDE8-4699-4399-B8AB-C812E2CCF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752600"/>
            <a:ext cx="8305800" cy="4495800"/>
          </a:xfrm>
        </p:spPr>
        <p:txBody>
          <a:bodyPr/>
          <a:lstStyle/>
          <a:p>
            <a:r>
              <a:rPr lang="ru-RU" sz="1400" dirty="0" smtClean="0"/>
              <a:t>Май </a:t>
            </a:r>
            <a:r>
              <a:rPr lang="ru-RU" sz="1400" dirty="0" smtClean="0"/>
              <a:t>2011 – Формирование Координационного совета и Юридической экспертной группы </a:t>
            </a:r>
          </a:p>
          <a:p>
            <a:r>
              <a:rPr lang="ru-RU" sz="1400" dirty="0" smtClean="0"/>
              <a:t>Май 2012 – Опубликован доклад «Стандартная документация в сделках синдицированного кредитования»</a:t>
            </a:r>
          </a:p>
          <a:p>
            <a:r>
              <a:rPr lang="ru-RU" sz="1400" dirty="0" smtClean="0"/>
              <a:t>Сентябрь 2012 – Выбор </a:t>
            </a:r>
            <a:r>
              <a:rPr lang="ru-RU" sz="1400" dirty="0"/>
              <a:t>компании </a:t>
            </a:r>
            <a:r>
              <a:rPr lang="en-US" sz="1400" dirty="0"/>
              <a:t>Allen &amp; </a:t>
            </a:r>
            <a:r>
              <a:rPr lang="en-US" sz="1400" dirty="0" err="1"/>
              <a:t>Overy</a:t>
            </a:r>
            <a:r>
              <a:rPr lang="ru-RU" sz="1400" dirty="0"/>
              <a:t> </a:t>
            </a:r>
            <a:r>
              <a:rPr lang="ru-RU" sz="1400" dirty="0" smtClean="0"/>
              <a:t>в качестве главного юридического консультанта</a:t>
            </a:r>
          </a:p>
          <a:p>
            <a:r>
              <a:rPr lang="ru-RU" sz="1400" dirty="0" smtClean="0"/>
              <a:t>Декабрь 2012 – Подготовлена первая редакция  стандартного договора и начато ее обсуждение</a:t>
            </a:r>
          </a:p>
          <a:p>
            <a:r>
              <a:rPr lang="ru-RU" sz="1400" dirty="0" smtClean="0"/>
              <a:t>Октябрь 2013 – </a:t>
            </a:r>
            <a:r>
              <a:rPr lang="ru-RU" sz="1400" dirty="0"/>
              <a:t>Выбор компании </a:t>
            </a:r>
            <a:r>
              <a:rPr lang="en-US" sz="1400" dirty="0" smtClean="0"/>
              <a:t>Ernst &amp; Young </a:t>
            </a:r>
            <a:r>
              <a:rPr lang="ru-RU" sz="1400" dirty="0" smtClean="0"/>
              <a:t>в </a:t>
            </a:r>
            <a:r>
              <a:rPr lang="ru-RU" sz="1400" dirty="0"/>
              <a:t>качестве главного </a:t>
            </a:r>
            <a:r>
              <a:rPr lang="ru-RU" sz="1400" dirty="0" smtClean="0"/>
              <a:t>финансового </a:t>
            </a:r>
            <a:r>
              <a:rPr lang="ru-RU" sz="1400" dirty="0" smtClean="0"/>
              <a:t>консультанта</a:t>
            </a:r>
          </a:p>
          <a:p>
            <a:r>
              <a:rPr lang="ru-RU" sz="1400" b="1" i="1" dirty="0" smtClean="0"/>
              <a:t>Январь 2014 – с 1 января вступила в силу новая редакция Методики определения синдицированного кредита (Инструкция 139-И) </a:t>
            </a:r>
            <a:endParaRPr lang="ru-RU" sz="1400" b="1" i="1" dirty="0" smtClean="0"/>
          </a:p>
          <a:p>
            <a:r>
              <a:rPr lang="ru-RU" sz="1400" dirty="0" smtClean="0"/>
              <a:t>Август 2014 – Подготовка Рекомендаций по расчету финансовых показателей и отражению в бухгалтерском учете операций, связанных с предоставлением и обслуживанием синдицированных </a:t>
            </a:r>
            <a:r>
              <a:rPr lang="ru-RU" sz="1400" dirty="0" smtClean="0"/>
              <a:t>кредитов</a:t>
            </a:r>
          </a:p>
          <a:p>
            <a:r>
              <a:rPr lang="ru-RU" sz="1400" b="1" i="1" dirty="0" smtClean="0"/>
              <a:t>Июль 2014 – С 1 июля вступили в силу изменения Гражданского кодекса, регулирующие договор управления залогом и залоговы</a:t>
            </a:r>
            <a:r>
              <a:rPr lang="ru-RU" sz="1400" b="1" i="1" dirty="0" smtClean="0"/>
              <a:t>е счета</a:t>
            </a:r>
            <a:endParaRPr lang="ru-RU" sz="1400" b="1" i="1" dirty="0" smtClean="0"/>
          </a:p>
          <a:p>
            <a:r>
              <a:rPr lang="ru-RU" sz="1400" dirty="0" smtClean="0"/>
              <a:t>Август 2014 – Подготовка предложений по изменению законодательства</a:t>
            </a:r>
          </a:p>
          <a:p>
            <a:r>
              <a:rPr lang="ru-RU" sz="1400" dirty="0" smtClean="0"/>
              <a:t>Декабрь 2014 </a:t>
            </a:r>
            <a:r>
              <a:rPr lang="ru-RU" sz="1400" dirty="0" smtClean="0"/>
              <a:t>– Подготовлена финальная редакция стандартного договора 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19 февраля 2015 года</a:t>
            </a:r>
            <a:endParaRPr lang="ru-RU" dirty="0"/>
          </a:p>
        </p:txBody>
      </p:sp>
      <p:pic>
        <p:nvPicPr>
          <p:cNvPr id="5" name="Picture 2" descr="Asros -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7" y="0"/>
            <a:ext cx="154781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0234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Предложения по </a:t>
            </a:r>
            <a:br>
              <a:rPr lang="ru-RU" dirty="0" smtClean="0"/>
            </a:br>
            <a:r>
              <a:rPr lang="ru-RU" dirty="0" smtClean="0"/>
              <a:t>изменению законодательства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Включение определения синдицированного кредита в главу 42 Гражданского кодекса РФ</a:t>
            </a:r>
          </a:p>
          <a:p>
            <a:r>
              <a:rPr lang="ru-RU" sz="1600" dirty="0" smtClean="0"/>
              <a:t>Изменение банковского законодательства, направленные на закрепление права банков на взимание комиссий при корпоративном кредитовании </a:t>
            </a:r>
          </a:p>
          <a:p>
            <a:r>
              <a:rPr lang="ru-RU" sz="1600" dirty="0" smtClean="0"/>
              <a:t>Определение в банковском законодательстве новых видов банковских сделок:</a:t>
            </a:r>
          </a:p>
          <a:p>
            <a:pPr lvl="1"/>
            <a:r>
              <a:rPr lang="ru-RU" sz="1200" dirty="0" smtClean="0"/>
              <a:t>Организация синдицированного кредита</a:t>
            </a:r>
          </a:p>
          <a:p>
            <a:pPr lvl="1"/>
            <a:r>
              <a:rPr lang="ru-RU" sz="1200" dirty="0" smtClean="0"/>
              <a:t>Управление залогом</a:t>
            </a:r>
          </a:p>
          <a:p>
            <a:r>
              <a:rPr lang="ru-RU" sz="1600" dirty="0" smtClean="0"/>
              <a:t>Определение порядка взаимодействия управляющего залогом с </a:t>
            </a:r>
            <a:r>
              <a:rPr lang="ru-RU" sz="1600" dirty="0" smtClean="0"/>
              <a:t>Реестром прав на недвижимость, Реестром </a:t>
            </a:r>
            <a:r>
              <a:rPr lang="ru-RU" sz="1600" dirty="0" smtClean="0"/>
              <a:t>залогов движимого имущества (Федеральная нотариальная палата), учетной системой на рынке ценных бумаг и пр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Гарантия сохранения большинства кредиторов при банкротстве заемщика</a:t>
            </a:r>
            <a:endParaRPr lang="ru-RU" sz="1600" dirty="0" smtClean="0"/>
          </a:p>
          <a:p>
            <a:r>
              <a:rPr lang="ru-RU" sz="1600" dirty="0" smtClean="0"/>
              <a:t>Внесение </a:t>
            </a:r>
            <a:r>
              <a:rPr lang="ru-RU" sz="1600" dirty="0" smtClean="0"/>
              <a:t>изменений в Налоговый кодекс РФ (исключение риска взимания НДС)</a:t>
            </a:r>
          </a:p>
          <a:p>
            <a:pPr lvl="1"/>
            <a:endParaRPr lang="ru-RU" sz="1200" dirty="0" smtClean="0"/>
          </a:p>
          <a:p>
            <a:pPr lvl="1"/>
            <a:endParaRPr lang="ru-RU" sz="1200" dirty="0" smtClean="0"/>
          </a:p>
          <a:p>
            <a:endParaRPr lang="ru-RU" sz="1600" dirty="0" smtClean="0"/>
          </a:p>
          <a:p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pic>
        <p:nvPicPr>
          <p:cNvPr id="5" name="Picture 2" descr="Asros -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7" y="0"/>
            <a:ext cx="154781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Дальнейшие шаги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Февраль 2015 – Публикация финальной редакции Стандартного договора синдицированного кредита по российскому праву</a:t>
            </a:r>
          </a:p>
          <a:p>
            <a:endParaRPr lang="ru-RU" sz="1600" dirty="0" smtClean="0"/>
          </a:p>
          <a:p>
            <a:r>
              <a:rPr lang="ru-RU" sz="1600" dirty="0" smtClean="0"/>
              <a:t>2015  – Организация информационной и консультационной поддержки кредитных </a:t>
            </a:r>
            <a:r>
              <a:rPr lang="ru-RU" sz="1600" dirty="0" smtClean="0"/>
              <a:t>организаций</a:t>
            </a:r>
          </a:p>
          <a:p>
            <a:pPr lvl="1"/>
            <a:r>
              <a:rPr lang="ru-RU" sz="1200" dirty="0" smtClean="0"/>
              <a:t>Публикация документов на сайте Ассоциация «Россия»</a:t>
            </a:r>
          </a:p>
          <a:p>
            <a:pPr lvl="1"/>
            <a:r>
              <a:rPr lang="ru-RU" sz="1200" dirty="0" smtClean="0"/>
              <a:t>Линия «Вопросы-Ответы» (при поддержке юридических компаний)</a:t>
            </a:r>
          </a:p>
          <a:p>
            <a:pPr lvl="1"/>
            <a:r>
              <a:rPr lang="ru-RU" sz="1200" dirty="0" smtClean="0"/>
              <a:t>Организация обучающих семинаров</a:t>
            </a:r>
          </a:p>
          <a:p>
            <a:pPr lvl="1"/>
            <a:r>
              <a:rPr lang="ru-RU" sz="1200" dirty="0" smtClean="0"/>
              <a:t>Учреждение годовой научной премии за лучшую статью о синдицированном кредите (с сфере права, в сфере экономики)</a:t>
            </a:r>
          </a:p>
          <a:p>
            <a:pPr lvl="1"/>
            <a:r>
              <a:rPr lang="ru-RU" sz="1200" dirty="0" smtClean="0"/>
              <a:t>Будем снимать фильм  (сериал)?  </a:t>
            </a:r>
            <a:r>
              <a:rPr lang="ru-RU" sz="1200" dirty="0" smtClean="0"/>
              <a:t> </a:t>
            </a:r>
            <a:endParaRPr lang="ru-RU" sz="1200" dirty="0" smtClean="0"/>
          </a:p>
          <a:p>
            <a:endParaRPr lang="ru-RU" sz="1600" dirty="0" smtClean="0"/>
          </a:p>
          <a:p>
            <a:r>
              <a:rPr lang="ru-RU" sz="1600" dirty="0" smtClean="0"/>
              <a:t>2015  – Подготовка стандартной обеспечительной </a:t>
            </a:r>
            <a:r>
              <a:rPr lang="ru-RU" sz="1600" dirty="0" smtClean="0"/>
              <a:t>документации</a:t>
            </a:r>
          </a:p>
          <a:p>
            <a:pPr lvl="1"/>
            <a:r>
              <a:rPr lang="ru-RU" sz="1200" dirty="0" smtClean="0"/>
              <a:t>Залоговый счет и залог прав по договору счета</a:t>
            </a:r>
          </a:p>
          <a:p>
            <a:pPr lvl="1"/>
            <a:r>
              <a:rPr lang="ru-RU" sz="1200" dirty="0" smtClean="0"/>
              <a:t>Номинальный счет</a:t>
            </a:r>
          </a:p>
          <a:p>
            <a:pPr lvl="1"/>
            <a:r>
              <a:rPr lang="ru-RU" sz="1200" dirty="0" smtClean="0"/>
              <a:t>Залог всего имущества</a:t>
            </a:r>
            <a:endParaRPr lang="ru-RU" sz="1200" dirty="0" smtClean="0"/>
          </a:p>
          <a:p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pic>
        <p:nvPicPr>
          <p:cNvPr id="5" name="Picture 2" descr="Asros -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7" y="0"/>
            <a:ext cx="154781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Дальнейшие </a:t>
            </a:r>
            <a:r>
              <a:rPr lang="ru-RU" dirty="0" smtClean="0"/>
              <a:t>шаги - 2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752600"/>
            <a:ext cx="8001000" cy="4267200"/>
          </a:xfrm>
        </p:spPr>
        <p:txBody>
          <a:bodyPr/>
          <a:lstStyle/>
          <a:p>
            <a:r>
              <a:rPr lang="ru-RU" sz="1400" dirty="0" smtClean="0"/>
              <a:t>Подготовка законодательных изменений, снижающих правовые риски и устанавливающие правила работы управляющего залогом в специальных ситуациях</a:t>
            </a:r>
          </a:p>
          <a:p>
            <a:pPr lvl="1"/>
            <a:r>
              <a:rPr lang="ru-RU" sz="1100" dirty="0" smtClean="0"/>
              <a:t>Принятие «закона о синдицированном кредите»</a:t>
            </a:r>
          </a:p>
          <a:p>
            <a:pPr lvl="1"/>
            <a:endParaRPr lang="ru-RU" sz="1100" dirty="0" smtClean="0"/>
          </a:p>
          <a:p>
            <a:r>
              <a:rPr lang="ru-RU" sz="1400" dirty="0" smtClean="0"/>
              <a:t>Уточнение коэффициентов риска для синдицированного </a:t>
            </a:r>
            <a:r>
              <a:rPr lang="ru-RU" sz="1400" dirty="0" smtClean="0"/>
              <a:t>кредита </a:t>
            </a:r>
            <a:r>
              <a:rPr lang="ru-RU" sz="1400" dirty="0" smtClean="0"/>
              <a:t>при использовании номинального и залогового счетов (исключение риска кредитного агента и управляющего залогом)</a:t>
            </a:r>
            <a:endParaRPr lang="ru-RU" sz="1400" dirty="0" smtClean="0"/>
          </a:p>
          <a:p>
            <a:pPr lvl="1"/>
            <a:r>
              <a:rPr lang="ru-RU" sz="1100" dirty="0" smtClean="0"/>
              <a:t>Внесение изменений в Приложение </a:t>
            </a:r>
            <a:r>
              <a:rPr lang="ru-RU" sz="1100" dirty="0" smtClean="0"/>
              <a:t>№ 4 Инструкции № </a:t>
            </a:r>
            <a:r>
              <a:rPr lang="ru-RU" sz="1100" dirty="0" smtClean="0"/>
              <a:t>139-И</a:t>
            </a:r>
          </a:p>
          <a:p>
            <a:pPr lvl="1"/>
            <a:endParaRPr lang="ru-RU" sz="1100" dirty="0" smtClean="0"/>
          </a:p>
          <a:p>
            <a:r>
              <a:rPr lang="ru-RU" sz="1400" dirty="0" smtClean="0"/>
              <a:t>Расширение </a:t>
            </a:r>
            <a:r>
              <a:rPr lang="ru-RU" sz="1400" dirty="0" smtClean="0"/>
              <a:t>возможностей рефинансирования банков </a:t>
            </a:r>
          </a:p>
          <a:p>
            <a:pPr lvl="1"/>
            <a:r>
              <a:rPr lang="ru-RU" sz="1100" dirty="0" smtClean="0"/>
              <a:t>Обсуждение с Банком России предложений </a:t>
            </a:r>
            <a:r>
              <a:rPr lang="ru-RU" sz="1100" dirty="0" smtClean="0"/>
              <a:t>по изменению Положения № </a:t>
            </a:r>
            <a:r>
              <a:rPr lang="ru-RU" sz="1100" dirty="0" smtClean="0"/>
              <a:t>312-П</a:t>
            </a:r>
          </a:p>
          <a:p>
            <a:endParaRPr lang="ru-RU" sz="1400" dirty="0" smtClean="0"/>
          </a:p>
          <a:p>
            <a:r>
              <a:rPr lang="ru-RU" sz="1400" dirty="0" smtClean="0"/>
              <a:t>Признание </a:t>
            </a:r>
            <a:r>
              <a:rPr lang="ru-RU" sz="1400" dirty="0" smtClean="0"/>
              <a:t>стандартной документации (примерных условий договора), </a:t>
            </a:r>
            <a:r>
              <a:rPr lang="ru-RU" sz="1400" dirty="0" smtClean="0"/>
              <a:t>одобренной </a:t>
            </a:r>
            <a:r>
              <a:rPr lang="ru-RU" sz="1400" dirty="0" smtClean="0"/>
              <a:t>профессиональными объединениями, обычаями в смысле ст. 5 ГК РФ (п. 7 Постановления Пленума ВАС РФ от 14.03.2014 № 16)</a:t>
            </a:r>
          </a:p>
          <a:p>
            <a:endParaRPr lang="ru-RU" sz="1400" dirty="0" smtClean="0"/>
          </a:p>
          <a:p>
            <a:r>
              <a:rPr lang="ru-RU" sz="1400" dirty="0" smtClean="0"/>
              <a:t>Обсуждение </a:t>
            </a:r>
            <a:r>
              <a:rPr lang="ru-RU" sz="1400" dirty="0" smtClean="0"/>
              <a:t>стандартной документации на Научно-консультативном совете при Верховном суде РФ и на Совете по кодификации и совершенствованию гражданского законодательства при Президенте РФ</a:t>
            </a:r>
          </a:p>
          <a:p>
            <a:endParaRPr lang="ru-RU" sz="1400" dirty="0" smtClean="0"/>
          </a:p>
          <a:p>
            <a:endParaRPr lang="ru-RU" sz="14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pic>
        <p:nvPicPr>
          <p:cNvPr id="5" name="Picture 2" descr="Asros -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7" y="0"/>
            <a:ext cx="154781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Синергия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371600" y="1981200"/>
            <a:ext cx="20574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124200" y="1981200"/>
            <a:ext cx="20574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876800" y="1981200"/>
            <a:ext cx="20574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209800" y="3276600"/>
            <a:ext cx="20574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038600" y="3276600"/>
            <a:ext cx="20574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Asros -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7" y="0"/>
            <a:ext cx="154781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Синергия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19 февраля 2015 года</a:t>
            </a: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371600" y="1981200"/>
            <a:ext cx="2057400" cy="1981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124200" y="1981200"/>
            <a:ext cx="2057400" cy="19812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876800" y="1981200"/>
            <a:ext cx="2057400" cy="19812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209800" y="3276600"/>
            <a:ext cx="2057400" cy="1981200"/>
          </a:xfrm>
          <a:prstGeom prst="ellipse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038600" y="3276600"/>
            <a:ext cx="2057400" cy="1981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Asros -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7" y="0"/>
            <a:ext cx="154781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828800" y="2819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РЕПО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2514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RISDA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2743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СИНДИКАЦИИ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2133600" y="40386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СЕКЬЮРИТИЗАЦИЯ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4267200" y="3886200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СЧЕТА И ПЛАТЕЖНЫЕ ОПЕРАЦИИ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1767</TotalTime>
  <Words>479</Words>
  <Application>Microsoft Office PowerPoint</Application>
  <PresentationFormat>Экран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Profile</vt:lpstr>
      <vt:lpstr>Этапы проекта</vt:lpstr>
      <vt:lpstr>Предложения по  изменению законодательства </vt:lpstr>
      <vt:lpstr>Дальнейшие шаги</vt:lpstr>
      <vt:lpstr>Дальнейшие шаги - 2</vt:lpstr>
      <vt:lpstr>Синергия</vt:lpstr>
      <vt:lpstr>Синергия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Олег</dc:creator>
  <cp:lastModifiedBy>Олег</cp:lastModifiedBy>
  <cp:revision>257</cp:revision>
  <cp:lastPrinted>1601-01-01T00:00:00Z</cp:lastPrinted>
  <dcterms:created xsi:type="dcterms:W3CDTF">1601-01-01T00:00:00Z</dcterms:created>
  <dcterms:modified xsi:type="dcterms:W3CDTF">2015-02-19T04:21:59Z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1049</vt:i4>
  </property>
</Properties>
</file>