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handoutMasterIdLst>
    <p:handoutMasterId r:id="rId18"/>
  </p:handoutMasterIdLst>
  <p:sldIdLst>
    <p:sldId id="280" r:id="rId2"/>
    <p:sldId id="303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298" r:id="rId14"/>
    <p:sldId id="305" r:id="rId15"/>
    <p:sldId id="282" r:id="rId16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FF8"/>
    <a:srgbClr val="73A0F9"/>
    <a:srgbClr val="E3BCA7"/>
    <a:srgbClr val="FAB300"/>
    <a:srgbClr val="ECD446"/>
    <a:srgbClr val="FF9933"/>
    <a:srgbClr val="2E71F6"/>
    <a:srgbClr val="74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3200" autoAdjust="0"/>
  </p:normalViewPr>
  <p:slideViewPr>
    <p:cSldViewPr>
      <p:cViewPr>
        <p:scale>
          <a:sx n="100" d="100"/>
          <a:sy n="100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LevoshkoSV\&#1052;&#1086;&#1080;%20&#1076;&#1086;&#1082;&#1091;&#1084;&#1077;&#1085;&#1090;&#1099;\&#1050;&#1086;&#1083;-&#1074;&#1086;%20&#1073;&#1072;&#1085;&#1082;&#1086;&#1084;&#1072;&#1090;&#1086;&#1074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68E-2"/>
          <c:y val="0.1943288859725868"/>
          <c:w val="0.94722222222222219"/>
          <c:h val="0.40696977990791833"/>
        </c:manualLayout>
      </c:layout>
      <c:lineChart>
        <c:grouping val="standard"/>
        <c:varyColors val="0"/>
        <c:ser>
          <c:idx val="0"/>
          <c:order val="0"/>
          <c:cat>
            <c:numRef>
              <c:f>Лист3!$A$2:$A$27</c:f>
              <c:numCache>
                <c:formatCode>dd/mm/yyyy</c:formatCode>
                <c:ptCount val="26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</c:numCache>
            </c:numRef>
          </c:cat>
          <c:val>
            <c:numRef>
              <c:f>Лист3!$A$2:$A$27</c:f>
              <c:numCache>
                <c:formatCode>dd/mm/yyyy</c:formatCode>
                <c:ptCount val="26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276992"/>
        <c:axId val="88278528"/>
      </c:lineChart>
      <c:dateAx>
        <c:axId val="88276992"/>
        <c:scaling>
          <c:orientation val="minMax"/>
          <c:max val="41579"/>
        </c:scaling>
        <c:delete val="0"/>
        <c:axPos val="b"/>
        <c:numFmt formatCode="[$-419]mmmm\ yyyy;@" sourceLinked="0"/>
        <c:majorTickMark val="none"/>
        <c:minorTickMark val="none"/>
        <c:tickLblPos val="nextTo"/>
        <c:crossAx val="88278528"/>
        <c:crosses val="autoZero"/>
        <c:auto val="1"/>
        <c:lblOffset val="100"/>
        <c:baseTimeUnit val="months"/>
        <c:majorUnit val="2"/>
        <c:majorTimeUnit val="months"/>
      </c:dateAx>
      <c:valAx>
        <c:axId val="88278528"/>
        <c:scaling>
          <c:orientation val="minMax"/>
          <c:max val="0"/>
        </c:scaling>
        <c:delete val="1"/>
        <c:axPos val="l"/>
        <c:numFmt formatCode="#,##0.00" sourceLinked="0"/>
        <c:majorTickMark val="none"/>
        <c:minorTickMark val="none"/>
        <c:tickLblPos val="none"/>
        <c:crossAx val="88276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0.05468</cdr:x>
      <cdr:y>0</cdr:y>
    </cdr:from>
    <cdr:to>
      <cdr:x>0.10156</cdr:x>
      <cdr:y>0.32338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34" y="-414350"/>
          <a:ext cx="428628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91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224" y="0"/>
            <a:ext cx="2949791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144B32-B197-45BA-AA79-09C71C6AE15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1023"/>
            <a:ext cx="2949791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224" y="9441023"/>
            <a:ext cx="2949791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D3F16B-114D-4F01-A008-31DBEDBA2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25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91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224" y="0"/>
            <a:ext cx="2949791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058EE7-170B-479F-88F8-49F8F7314716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2" y="4721306"/>
            <a:ext cx="5444171" cy="4472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023"/>
            <a:ext cx="2949791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224" y="9441023"/>
            <a:ext cx="2949791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0010CF-3FE5-4AA8-A20D-1DF1345B3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79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A2649A-1D62-4ECE-9F55-9856A669BB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10CF-3FE5-4AA8-A20D-1DF1345B368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0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10CF-3FE5-4AA8-A20D-1DF1345B368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10CF-3FE5-4AA8-A20D-1DF1345B368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3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10CF-3FE5-4AA8-A20D-1DF1345B368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9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10CF-3FE5-4AA8-A20D-1DF1345B368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6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EDF147"/>
              </a:buClr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10CF-3FE5-4AA8-A20D-1DF1345B368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6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10CF-3FE5-4AA8-A20D-1DF1345B368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6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10CF-3FE5-4AA8-A20D-1DF1345B368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164286F-6B02-415B-B8F6-F27E68713442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B631C71-EF8F-45AC-BE91-A8F866D3F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7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6598374-B3D9-4281-B28F-88F15E65CAB4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BEC706E-A09C-4432-927E-C8C5838F4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0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CE933E-0D30-4689-94D9-03E42AB68D0F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5BA197-5225-4C0E-8CEB-C755C5EA1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0C8CF31-0A08-4C52-BE92-F501C6EE4989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BD7F70-AEA9-4CDF-A38C-411F2C538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4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DEAAED-6C1D-4AE1-80FA-BC388923C872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A2E6A08-6A13-43CC-B6F0-91127E4AF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8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C95B4D-1DA9-4062-B346-DE461E53109A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9FEABDD-8299-4AA7-BF84-3E56E2C33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CD17019-7657-43EE-825A-7D18DFAC760E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7DC2274-411B-47C9-857B-273261215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F5C82F8-8CC9-40CD-9F3E-A327C5293E89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7E92ACC-7974-40B6-8CEC-EB854FC61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7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B0990F-542A-48B5-A845-D1E6C9DA1054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69B0BC0-E67B-496E-90F7-0340FC394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8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BE12199-9B72-4D58-8B0C-B2EE65EE9C0C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5F3D14D-2E65-4BD6-8617-001646726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0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E518D2-CE52-4A8D-9ADE-50BC8437BECF}" type="datetime1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930ADD-98D6-4259-ADC4-C93A9A479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Edingburgh-2009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3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rgbClr val="FFFFFF">
                    <a:alpha val="6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rgbClr val="FFFFFF">
                    <a:alpha val="6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rgbClr val="FFFFFF">
                    <a:alpha val="6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D86CD7C2-C93C-4102-B34D-4ACAC21FA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2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bank-notes_coins/?Prtid=devi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995" y="6203404"/>
            <a:ext cx="8712968" cy="504057"/>
          </a:xfrm>
          <a:blipFill rotWithShape="0">
            <a:blip r:embed="rId4">
              <a:duotone>
                <a:schemeClr val="bg1">
                  <a:lumMod val="80000"/>
                </a:schemeClr>
                <a:schemeClr val="bg1">
                  <a:tint val="50000"/>
                  <a:lumMod val="150000"/>
                </a:schemeClr>
              </a:duotone>
            </a:blip>
            <a:stretch>
              <a:fillRect l="-4947" t="-708852" b="-551709"/>
            </a:stretch>
          </a:blipFill>
          <a:extLst/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</a:t>
            </a:r>
            <a:r>
              <a:rPr lang="ru-RU" sz="1800" b="1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Международная конференция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800" b="1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836712"/>
            <a:ext cx="8028892" cy="252028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4400" i="1" cap="all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Опыт Банка России по стандартизации технологий наличного денежного обращения</a:t>
            </a:r>
            <a:endParaRPr lang="ru-RU" sz="4400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4283968" y="4879454"/>
            <a:ext cx="4860032" cy="128585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r>
              <a:rPr lang="ru-RU" sz="2400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Tahoma" pitchFamily="34" charset="0"/>
              </a:rPr>
              <a:t>В.Г. </a:t>
            </a:r>
            <a:r>
              <a:rPr lang="ru-RU" sz="2400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Tahoma" pitchFamily="34" charset="0"/>
              </a:rPr>
              <a:t>ДЕМИДЕНКО</a:t>
            </a:r>
          </a:p>
          <a:p>
            <a:pPr>
              <a:defRPr/>
            </a:pPr>
            <a:r>
              <a:rPr lang="ru-RU" sz="2400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Tahoma" pitchFamily="34" charset="0"/>
              </a:rPr>
              <a:t>Начальник Управления </a:t>
            </a:r>
            <a:r>
              <a:rPr lang="ru-RU" sz="2400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Tahoma" pitchFamily="34" charset="0"/>
              </a:rPr>
              <a:t>а</a:t>
            </a:r>
            <a:r>
              <a:rPr lang="ru-RU" sz="2400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Tahoma" pitchFamily="34" charset="0"/>
              </a:rPr>
              <a:t>втоматизации и механизации технологических процессов наличного денежного </a:t>
            </a:r>
            <a:r>
              <a:rPr lang="ru-RU" sz="2400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ea typeface="+mn-ea"/>
                <a:cs typeface="Tahoma" pitchFamily="34" charset="0"/>
              </a:rPr>
              <a:t>обращения</a:t>
            </a:r>
            <a:endParaRPr lang="ru-RU" sz="2400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ea typeface="+mn-ea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90" y="4210422"/>
            <a:ext cx="2952328" cy="523220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>
                <a:solidFill>
                  <a:srgbClr val="FF99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Tunga" pitchFamily="2"/>
              </a:rPr>
              <a:t>Банк </a:t>
            </a:r>
            <a:r>
              <a:rPr lang="ru-RU" sz="3600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Tunga" pitchFamily="2"/>
              </a:rPr>
              <a:t>России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257"/>
            <a:ext cx="9036496" cy="968152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Упаковка Учреждений банка России</a:t>
            </a:r>
            <a:endParaRPr lang="ru-RU" sz="3600" b="1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1140" y="1328192"/>
            <a:ext cx="6345755" cy="1584176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0" algn="ctr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None/>
              <a:defRPr sz="24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МЕШОК С </a:t>
            </a:r>
            <a:r>
              <a:rPr lang="ru-RU" dirty="0" smtClean="0"/>
              <a:t>МОНЕТОЙ</a:t>
            </a:r>
            <a:endParaRPr lang="ru-RU" dirty="0"/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dirty="0"/>
              <a:t>штрих-кодовый идентификатор на пломбе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dirty="0"/>
              <a:t>Вес 6-7 кг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dirty="0"/>
              <a:t>применяется с 2010 </a:t>
            </a:r>
            <a:r>
              <a:rPr lang="ru-RU" dirty="0" smtClean="0"/>
              <a:t>года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2" y="1558021"/>
            <a:ext cx="716707" cy="11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2768352"/>
            <a:ext cx="6336704" cy="1872208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0" algn="ctr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None/>
              <a:defRPr sz="24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СЕЙФПАКЕТ  С МОНЕТОЙ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dirty="0"/>
              <a:t>штрих-кодовый на пакете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dirty="0"/>
              <a:t>Вес 5 кг для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dirty="0"/>
              <a:t>на стадии </a:t>
            </a:r>
            <a:r>
              <a:rPr lang="ru-RU" dirty="0" smtClean="0"/>
              <a:t>апробации с 2013 года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26643" y="4437112"/>
            <a:ext cx="6336704" cy="1872208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0" algn="ctr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None/>
              <a:defRPr sz="24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>КАССЕТА  С МОНЕТОЙ</a:t>
            </a:r>
            <a:endParaRPr lang="ru-RU" dirty="0"/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dirty="0"/>
              <a:t>штрих-кодовый </a:t>
            </a:r>
            <a:r>
              <a:rPr lang="ru-RU" dirty="0" smtClean="0"/>
              <a:t>идентификатор на пломбе</a:t>
            </a:r>
            <a:endParaRPr lang="ru-RU" dirty="0"/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dirty="0"/>
              <a:t>Вес </a:t>
            </a:r>
            <a:r>
              <a:rPr lang="en-US" dirty="0" smtClean="0"/>
              <a:t>75</a:t>
            </a:r>
            <a:r>
              <a:rPr lang="ru-RU" dirty="0" smtClean="0"/>
              <a:t>/35 кг</a:t>
            </a:r>
            <a:endParaRPr lang="ru-RU" dirty="0"/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ru-RU" dirty="0" smtClean="0"/>
              <a:t>Используется с 2012/2013 года</a:t>
            </a:r>
            <a:endParaRPr lang="ru-RU" dirty="0"/>
          </a:p>
        </p:txBody>
      </p:sp>
      <p:pic>
        <p:nvPicPr>
          <p:cNvPr id="24584" name="Picture 2" descr="E:\ВСЕ НАШИ ДОКУМЕНТЫ И ФАЙЛЫ\Win7Docs\Desktop\Презентация НДО2013 у Аксакова\Пакет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5" y="3136977"/>
            <a:ext cx="630994" cy="10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" descr="E:\ВСЕ НАШИ ДОКУМЕНТЫ И ФАЙЛЫ\Win7Docs\Desktop\Презентация НДО2013 у Аксакова\Монетная кассета копия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" y="4661557"/>
            <a:ext cx="2073783" cy="14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6680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Упаковка Учреждений банка России</a:t>
            </a:r>
            <a:endParaRPr lang="ru-RU" sz="3600" b="1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733376"/>
            <a:ext cx="5483696" cy="144016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Char char="•"/>
              <a:defRPr sz="28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ПАЧКА </a:t>
            </a:r>
          </a:p>
          <a:p>
            <a:pPr indent="0" algn="ctr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С ШТРИХКОДОМ НА НАКЛАДКЕ</a:t>
            </a:r>
            <a:endParaRPr lang="ru-RU" sz="2400" dirty="0"/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err="1" smtClean="0"/>
              <a:t>штрихкодовый</a:t>
            </a:r>
            <a:r>
              <a:rPr lang="ru-RU" sz="2400" dirty="0" smtClean="0"/>
              <a:t> идентификатор на наклейке на упаковку</a:t>
            </a:r>
            <a:endParaRPr lang="ru-RU" sz="2400" dirty="0"/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апробация в 2014-15 годах</a:t>
            </a:r>
          </a:p>
          <a:p>
            <a:pPr marL="457200" indent="-457200">
              <a:lnSpc>
                <a:spcPct val="100000"/>
              </a:lnSpc>
              <a:defRPr/>
            </a:pPr>
            <a:endParaRPr lang="ru-RU" sz="2400" dirty="0"/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3792711"/>
            <a:ext cx="286543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35896" y="3645024"/>
            <a:ext cx="5309542" cy="2016224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Char char="•"/>
              <a:defRPr sz="28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КАССЕТА С ПАЧКАМИ БАНКНОТ</a:t>
            </a:r>
            <a:endParaRPr lang="ru-RU" sz="2400" dirty="0"/>
          </a:p>
          <a:p>
            <a:pPr marL="342900" indent="-342900">
              <a:lnSpc>
                <a:spcPct val="100000"/>
              </a:lnSpc>
              <a:defRPr/>
            </a:pPr>
            <a:r>
              <a:rPr lang="ru-RU" sz="2400" dirty="0"/>
              <a:t>штрих-кодовый </a:t>
            </a:r>
            <a:r>
              <a:rPr lang="ru-RU" sz="2400" dirty="0" smtClean="0"/>
              <a:t>идентификатор на </a:t>
            </a:r>
            <a:r>
              <a:rPr lang="ru-RU" sz="2400" dirty="0"/>
              <a:t>пломбе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кассета применяется с 1999 года, пломба применяется с 2010 года</a:t>
            </a:r>
          </a:p>
          <a:p>
            <a:pPr marL="457200" indent="-457200">
              <a:lnSpc>
                <a:spcPct val="100000"/>
              </a:lnSpc>
              <a:defRPr/>
            </a:pPr>
            <a:endParaRPr lang="ru-RU" sz="2400" dirty="0"/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89163"/>
            <a:ext cx="1020040" cy="59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036496" cy="106680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32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ПРИМЕНЕНИЕ Укрупнённой упаковки (КАССЕТ ) В  Учреждениях банка России</a:t>
            </a:r>
            <a:endParaRPr lang="ru-RU" sz="3200" b="1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5" y="1772816"/>
            <a:ext cx="7848873" cy="3384376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Char char="•"/>
              <a:defRPr sz="28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defRPr/>
            </a:pPr>
            <a:r>
              <a:rPr lang="ru-RU" sz="2400" dirty="0"/>
              <a:t>ГУ Банка России по г. Санкт-Петербург с 1999 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МГТУ Банка России с </a:t>
            </a:r>
            <a:r>
              <a:rPr lang="en-US" sz="2400" dirty="0" smtClean="0"/>
              <a:t>2006</a:t>
            </a:r>
            <a:endParaRPr lang="ru-RU" sz="2400" dirty="0" smtClean="0"/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ГУ </a:t>
            </a:r>
            <a:r>
              <a:rPr lang="ru-RU" sz="2400" dirty="0"/>
              <a:t>Банка России по </a:t>
            </a:r>
            <a:r>
              <a:rPr lang="ru-RU" sz="2400" dirty="0" smtClean="0"/>
              <a:t>Владимирской обл. </a:t>
            </a:r>
            <a:r>
              <a:rPr lang="ru-RU" sz="2400" dirty="0"/>
              <a:t>с </a:t>
            </a:r>
            <a:r>
              <a:rPr lang="ru-RU" sz="2400" dirty="0" smtClean="0"/>
              <a:t>2008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/>
              <a:t>ГУ Банка России по </a:t>
            </a:r>
            <a:r>
              <a:rPr lang="ru-RU" sz="2400" dirty="0" smtClean="0"/>
              <a:t>Воронежской обл.</a:t>
            </a:r>
            <a:r>
              <a:rPr lang="ru-RU" sz="2400" dirty="0"/>
              <a:t> с </a:t>
            </a:r>
            <a:r>
              <a:rPr lang="ru-RU" sz="2400" dirty="0" smtClean="0"/>
              <a:t>2013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/>
              <a:t>ГУ Банка России по </a:t>
            </a:r>
            <a:r>
              <a:rPr lang="ru-RU" sz="2400" dirty="0" smtClean="0"/>
              <a:t>Ростовской обл. </a:t>
            </a:r>
            <a:r>
              <a:rPr lang="ru-RU" sz="2400" dirty="0"/>
              <a:t>с </a:t>
            </a:r>
            <a:r>
              <a:rPr lang="ru-RU" sz="2400" dirty="0" smtClean="0"/>
              <a:t>2013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/>
              <a:t>ГУ Банка России по </a:t>
            </a:r>
            <a:r>
              <a:rPr lang="ru-RU" sz="2400" dirty="0" smtClean="0"/>
              <a:t>Омской обл. </a:t>
            </a:r>
            <a:r>
              <a:rPr lang="ru-RU" sz="2400" dirty="0"/>
              <a:t>с </a:t>
            </a:r>
            <a:r>
              <a:rPr lang="ru-RU" sz="2400" dirty="0" smtClean="0"/>
              <a:t>2013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/>
              <a:t>ГУ Банка России по </a:t>
            </a:r>
            <a:r>
              <a:rPr lang="ru-RU" sz="2400" dirty="0" smtClean="0"/>
              <a:t>Хабаровскому краю с 2014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/>
              <a:t>ГУ Банка России по </a:t>
            </a:r>
            <a:r>
              <a:rPr lang="ru-RU" sz="2400" dirty="0" smtClean="0"/>
              <a:t>Саратовской обл. </a:t>
            </a:r>
            <a:r>
              <a:rPr lang="ru-RU" sz="2400" dirty="0"/>
              <a:t>с </a:t>
            </a:r>
            <a:r>
              <a:rPr lang="ru-RU" sz="2400" dirty="0" smtClean="0"/>
              <a:t>2014 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/>
              <a:t>ГУ Банка России по </a:t>
            </a:r>
            <a:r>
              <a:rPr lang="ru-RU" sz="2400" dirty="0" smtClean="0"/>
              <a:t>Рязанской обл. </a:t>
            </a:r>
            <a:r>
              <a:rPr lang="ru-RU" sz="2400" dirty="0"/>
              <a:t>с 2014</a:t>
            </a:r>
            <a:endParaRPr lang="ru-RU" sz="2400" dirty="0" smtClean="0"/>
          </a:p>
          <a:p>
            <a:pPr marL="457200" indent="-457200">
              <a:lnSpc>
                <a:spcPct val="100000"/>
              </a:lnSpc>
              <a:defRPr/>
            </a:pPr>
            <a:endParaRPr lang="ru-RU" sz="2400" dirty="0" smtClean="0"/>
          </a:p>
          <a:p>
            <a:pPr marL="457200" indent="-457200">
              <a:lnSpc>
                <a:spcPct val="100000"/>
              </a:lnSpc>
              <a:defRPr/>
            </a:pPr>
            <a:endParaRPr lang="ru-RU" sz="2400" dirty="0"/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8" y="4890987"/>
            <a:ext cx="21383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E:\ВСЕ НАШИ ДОКУМЕНТЫ И ФАЙЛЫ\Win7Docs\Desktop\Презентация НДО2013 у Аксакова\Монетная кассета копия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90988"/>
            <a:ext cx="18002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:\Презентация НДО2013 у Аксакова\Кассета НЭЛТ копия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45132"/>
            <a:ext cx="2038356" cy="11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036496" cy="106680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Эволюция   требований  </a:t>
            </a: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проверки машиночитаемых признаков</a:t>
            </a:r>
            <a:endParaRPr lang="ru-RU" sz="3600" b="1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29050793"/>
              </p:ext>
            </p:extLst>
          </p:nvPr>
        </p:nvGraphicFramePr>
        <p:xfrm>
          <a:off x="0" y="2571744"/>
          <a:ext cx="9144000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3995539"/>
            <a:ext cx="3333750" cy="1656184"/>
          </a:xfrm>
          <a:prstGeom prst="rect">
            <a:avLst/>
          </a:prstGeom>
          <a:noFill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fontAlgn="auto">
              <a:spcAft>
                <a:spcPts val="0"/>
              </a:spcAft>
              <a:buClr>
                <a:srgbClr val="838995"/>
              </a:buClr>
              <a:buFont typeface="Arial" charset="0"/>
              <a:defRPr sz="1600" b="1" i="1" spc="3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5pPr>
            <a:lvl6pPr marL="868680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6pPr>
            <a:lvl7pPr marL="1069848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7pPr>
            <a:lvl8pPr marL="1243584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8pPr>
            <a:lvl9pPr marL="1408176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70" i="0" spc="0" dirty="0"/>
              <a:t>318-П от 24.04.2008 </a:t>
            </a:r>
          </a:p>
          <a:p>
            <a:pPr>
              <a:defRPr/>
            </a:pPr>
            <a:r>
              <a:rPr lang="ru-RU" sz="1270" i="0" spc="0" dirty="0"/>
              <a:t>«ПТС с функцией </a:t>
            </a:r>
            <a:r>
              <a:rPr lang="ru-RU" sz="1270" i="0" spc="0" dirty="0" err="1"/>
              <a:t>Cash-in</a:t>
            </a:r>
            <a:r>
              <a:rPr lang="ru-RU" sz="1270" i="0" spc="0" dirty="0"/>
              <a:t> должны быть оснащены детекторами для проверки МЗП».</a:t>
            </a:r>
          </a:p>
          <a:p>
            <a:pPr>
              <a:defRPr/>
            </a:pPr>
            <a:r>
              <a:rPr lang="ru-RU" sz="1270" i="0" spc="0" dirty="0"/>
              <a:t>«</a:t>
            </a:r>
            <a:r>
              <a:rPr lang="ru-RU" sz="1270" i="0" spc="0" dirty="0" smtClean="0"/>
              <a:t>Банкноты</a:t>
            </a:r>
            <a:r>
              <a:rPr lang="ru-RU" sz="1270" i="0" spc="0" dirty="0"/>
              <a:t>, выдаваемые КО в упаковке КО, должны быть обработаны на ССМ в проверкой не менее 4-х МЗП».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899592" y="1571625"/>
            <a:ext cx="2214563" cy="67864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fontAlgn="auto">
              <a:spcAft>
                <a:spcPts val="0"/>
              </a:spcAft>
              <a:buClr>
                <a:srgbClr val="838995"/>
              </a:buClr>
              <a:buFont typeface="Arial" charset="0"/>
              <a:defRPr sz="1270" b="1" i="0" spc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5pPr>
            <a:lvl6pPr marL="868680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6pPr>
            <a:lvl7pPr marL="1069848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7pPr>
            <a:lvl8pPr marL="1243584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8pPr>
            <a:lvl9pPr marL="1408176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9pPr>
          </a:lstStyle>
          <a:p>
            <a:r>
              <a:rPr lang="ru-RU" dirty="0"/>
              <a:t>2087-У от  06.10.2008</a:t>
            </a:r>
          </a:p>
          <a:p>
            <a:r>
              <a:rPr lang="ru-RU" dirty="0"/>
              <a:t>Установлен перечень из 6-ти МЗП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3303588" y="1628800"/>
            <a:ext cx="2714625" cy="607210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fontAlgn="auto">
              <a:spcAft>
                <a:spcPts val="0"/>
              </a:spcAft>
              <a:buClr>
                <a:srgbClr val="838995"/>
              </a:buClr>
              <a:buFont typeface="Arial" charset="0"/>
              <a:defRPr sz="1270" b="1" i="0" spc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5pPr>
            <a:lvl6pPr marL="868680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6pPr>
            <a:lvl7pPr marL="1069848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7pPr>
            <a:lvl8pPr marL="1243584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8pPr>
            <a:lvl9pPr marL="1408176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9pPr>
          </a:lstStyle>
          <a:p>
            <a:r>
              <a:rPr lang="ru-RU" dirty="0"/>
              <a:t>2615-У от 21.04.2011</a:t>
            </a:r>
          </a:p>
          <a:p>
            <a:r>
              <a:rPr lang="ru-RU" dirty="0"/>
              <a:t>Проверка ИК на обеих сторонах, магнитного изображения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5784553" y="4293096"/>
            <a:ext cx="2963911" cy="1368152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fontAlgn="auto">
              <a:spcAft>
                <a:spcPts val="0"/>
              </a:spcAft>
              <a:buClr>
                <a:srgbClr val="838995"/>
              </a:buClr>
              <a:buFont typeface="Arial" charset="0"/>
              <a:defRPr sz="1270" b="1" i="0" spc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5pPr>
            <a:lvl6pPr marL="868680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6pPr>
            <a:lvl7pPr marL="1069848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7pPr>
            <a:lvl8pPr marL="1243584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8pPr>
            <a:lvl9pPr marL="1408176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9pPr>
          </a:lstStyle>
          <a:p>
            <a:r>
              <a:rPr lang="ru-RU" dirty="0"/>
              <a:t>2783-У от  07.02.2012</a:t>
            </a:r>
          </a:p>
          <a:p>
            <a:r>
              <a:rPr lang="ru-RU" dirty="0"/>
              <a:t>«ПТС с функцией рециркуляции должны проверять не менее 4-х МЗП».</a:t>
            </a:r>
          </a:p>
          <a:p>
            <a:r>
              <a:rPr lang="ru-RU" dirty="0"/>
              <a:t>«Банкноты, выдаваемые КО, должны быть обработаны на ССМ в проверкой не менее 4-х МЗП».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755576" y="3143251"/>
            <a:ext cx="360040" cy="125085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929314" y="3143250"/>
            <a:ext cx="298870" cy="1149846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285875" y="2428875"/>
            <a:ext cx="857250" cy="57150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714875" y="2425249"/>
            <a:ext cx="73149" cy="718001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19"/>
          <p:cNvSpPr txBox="1">
            <a:spLocks noChangeArrowheads="1"/>
          </p:cNvSpPr>
          <p:nvPr/>
        </p:nvSpPr>
        <p:spPr bwMode="auto">
          <a:xfrm>
            <a:off x="5868144" y="1571625"/>
            <a:ext cx="3077419" cy="853624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fontAlgn="auto">
              <a:spcAft>
                <a:spcPts val="0"/>
              </a:spcAft>
              <a:buClr>
                <a:srgbClr val="838995"/>
              </a:buClr>
              <a:buFont typeface="Arial" charset="0"/>
              <a:defRPr sz="1270" b="1" i="0" spc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5pPr>
            <a:lvl6pPr marL="868680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6pPr>
            <a:lvl7pPr marL="1069848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7pPr>
            <a:lvl8pPr marL="1243584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8pPr>
            <a:lvl9pPr marL="1408176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9pPr>
          </a:lstStyle>
          <a:p>
            <a:r>
              <a:rPr lang="ru-RU" dirty="0"/>
              <a:t>Октябрь 2013</a:t>
            </a:r>
          </a:p>
          <a:p>
            <a:r>
              <a:rPr lang="ru-RU" dirty="0"/>
              <a:t>В некоторых КО отключена функция приема банкнот номиналом 5000 рублей на банкоматах с функцией </a:t>
            </a:r>
            <a:r>
              <a:rPr lang="ru-RU" dirty="0" err="1"/>
              <a:t>Cash-in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884368" y="2425249"/>
            <a:ext cx="831007" cy="702126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3821906" y="4581128"/>
            <a:ext cx="1785937" cy="691075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fontAlgn="auto">
              <a:spcAft>
                <a:spcPts val="0"/>
              </a:spcAft>
              <a:buClr>
                <a:srgbClr val="838995"/>
              </a:buClr>
              <a:buFont typeface="Arial" charset="0"/>
              <a:defRPr sz="1270" b="1" i="0" spc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5pPr>
            <a:lvl6pPr marL="868680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6pPr>
            <a:lvl7pPr marL="1069848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7pPr>
            <a:lvl8pPr marL="1243584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8pPr>
            <a:lvl9pPr marL="1408176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9pPr>
          </a:lstStyle>
          <a:p>
            <a:r>
              <a:rPr lang="ru-RU" dirty="0" smtClean="0"/>
              <a:t>Начало обращения банкноты 1000 рублей образца 1997 года модификации 2010 года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4611607" y="3143252"/>
            <a:ext cx="49293" cy="1250857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036496" cy="106680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Выборочная проверка подразделений </a:t>
            </a: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 К.О.  </a:t>
            </a: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в г. </a:t>
            </a: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Сочи</a:t>
            </a:r>
            <a:endParaRPr lang="ru-RU" sz="3600" b="1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8640960" cy="4248472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Char char="•"/>
              <a:defRPr sz="28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2400" dirty="0"/>
              <a:t>В 140 подразделениях используются 285 ССМ различных моделей. Из них около 100 или 35% не входят в перечень оборудования, рекомендованного Банком России для применения кредитными организациями.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Около 1/3 протестированных ССМ (из числа входящих в перечень рекомендованного оборудования) не прошли тестирования</a:t>
            </a:r>
            <a:r>
              <a:rPr lang="ru-RU" sz="2400" dirty="0" smtClean="0"/>
              <a:t>.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000" dirty="0"/>
              <a:t>из 50 ССМ </a:t>
            </a:r>
            <a:r>
              <a:rPr lang="ru-RU" sz="2000" dirty="0" smtClean="0"/>
              <a:t>модели </a:t>
            </a:r>
            <a:r>
              <a:rPr lang="ru-RU" sz="2000" dirty="0"/>
              <a:t>А 	3 ССМ не прошли тестирование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000" dirty="0"/>
              <a:t>из </a:t>
            </a:r>
            <a:r>
              <a:rPr lang="ru-RU" sz="2000" dirty="0" smtClean="0"/>
              <a:t>35 </a:t>
            </a:r>
            <a:r>
              <a:rPr lang="ru-RU" sz="2000" dirty="0"/>
              <a:t>ССМ </a:t>
            </a:r>
            <a:r>
              <a:rPr lang="ru-RU" sz="2000" dirty="0" smtClean="0"/>
              <a:t>модели Б 20 </a:t>
            </a:r>
            <a:r>
              <a:rPr lang="ru-RU" sz="2000" dirty="0"/>
              <a:t>ССМ не прошли тестирование </a:t>
            </a:r>
            <a:endParaRPr lang="ru-RU" sz="2000" dirty="0" smtClean="0"/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000" dirty="0"/>
              <a:t>из </a:t>
            </a:r>
            <a:r>
              <a:rPr lang="ru-RU" sz="2000" dirty="0" smtClean="0"/>
              <a:t>9 </a:t>
            </a:r>
            <a:r>
              <a:rPr lang="ru-RU" sz="2000" dirty="0"/>
              <a:t>ССМ </a:t>
            </a:r>
            <a:r>
              <a:rPr lang="ru-RU" sz="2000" dirty="0" smtClean="0"/>
              <a:t>модели В </a:t>
            </a:r>
            <a:r>
              <a:rPr lang="ru-RU" sz="2000" dirty="0"/>
              <a:t>	</a:t>
            </a:r>
            <a:r>
              <a:rPr lang="ru-RU" sz="2000" dirty="0" smtClean="0"/>
              <a:t>6 </a:t>
            </a:r>
            <a:r>
              <a:rPr lang="ru-RU" sz="2000" dirty="0"/>
              <a:t>ССМ не прошли </a:t>
            </a:r>
            <a:r>
              <a:rPr lang="ru-RU" sz="2000" dirty="0" smtClean="0"/>
              <a:t>тестирование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000" dirty="0"/>
              <a:t>из </a:t>
            </a:r>
            <a:r>
              <a:rPr lang="ru-RU" sz="2000" dirty="0" smtClean="0"/>
              <a:t>5 </a:t>
            </a:r>
            <a:r>
              <a:rPr lang="ru-RU" sz="2000" dirty="0"/>
              <a:t>ССМ </a:t>
            </a:r>
            <a:r>
              <a:rPr lang="ru-RU" sz="2000" dirty="0" smtClean="0"/>
              <a:t>модели Г </a:t>
            </a:r>
            <a:r>
              <a:rPr lang="ru-RU" sz="2000" dirty="0"/>
              <a:t>	</a:t>
            </a:r>
            <a:r>
              <a:rPr lang="ru-RU" sz="2000" dirty="0" smtClean="0"/>
              <a:t>5 </a:t>
            </a:r>
            <a:r>
              <a:rPr lang="ru-RU" sz="2000" dirty="0"/>
              <a:t>ССМ не прошли </a:t>
            </a:r>
            <a:r>
              <a:rPr lang="ru-RU" sz="2000" dirty="0" smtClean="0"/>
              <a:t>тестирование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000" dirty="0"/>
              <a:t>из </a:t>
            </a:r>
            <a:r>
              <a:rPr lang="ru-RU" sz="2000" dirty="0" smtClean="0"/>
              <a:t>2 </a:t>
            </a:r>
            <a:r>
              <a:rPr lang="ru-RU" sz="2000" dirty="0"/>
              <a:t>ССМ </a:t>
            </a:r>
            <a:r>
              <a:rPr lang="ru-RU" sz="2000" dirty="0" smtClean="0"/>
              <a:t>модели Д </a:t>
            </a:r>
            <a:r>
              <a:rPr lang="ru-RU" sz="2000" dirty="0"/>
              <a:t>	</a:t>
            </a:r>
            <a:r>
              <a:rPr lang="ru-RU" sz="2000" dirty="0" smtClean="0"/>
              <a:t>1 </a:t>
            </a:r>
            <a:r>
              <a:rPr lang="ru-RU" sz="2000" dirty="0"/>
              <a:t>ССМ не прошли тестирование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000" dirty="0" smtClean="0"/>
              <a:t>из 1 </a:t>
            </a:r>
            <a:r>
              <a:rPr lang="ru-RU" sz="2000" dirty="0"/>
              <a:t>ССМ модели Е</a:t>
            </a:r>
            <a:r>
              <a:rPr lang="ru-RU" sz="2000" dirty="0" smtClean="0"/>
              <a:t> </a:t>
            </a:r>
            <a:r>
              <a:rPr lang="ru-RU" sz="2000" dirty="0"/>
              <a:t>	</a:t>
            </a:r>
            <a:r>
              <a:rPr lang="ru-RU" sz="2000" dirty="0" smtClean="0"/>
              <a:t>1 </a:t>
            </a:r>
            <a:r>
              <a:rPr lang="ru-RU" sz="2000" dirty="0"/>
              <a:t>ССМ не прошли тестирование</a:t>
            </a:r>
          </a:p>
          <a:p>
            <a:pPr marL="457200" indent="-457200">
              <a:lnSpc>
                <a:spcPct val="100000"/>
              </a:lnSpc>
              <a:defRPr/>
            </a:pPr>
            <a:endParaRPr lang="ru-RU" sz="2000" dirty="0"/>
          </a:p>
          <a:p>
            <a:pPr marL="457200" indent="-457200">
              <a:lnSpc>
                <a:spcPct val="100000"/>
              </a:lnSpc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47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79212"/>
            <a:ext cx="3240360" cy="114300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Вопросы</a:t>
            </a:r>
            <a:r>
              <a:rPr lang="en-US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?</a:t>
            </a:r>
            <a:endParaRPr lang="ru-RU" sz="3600" b="1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4869" y="2613750"/>
            <a:ext cx="5472608" cy="1440000"/>
          </a:xfrm>
          <a:prstGeom prst="rect">
            <a:avLst/>
          </a:prstGeom>
        </p:spPr>
        <p:txBody>
          <a:bodyPr lIns="45720" tIns="0" rIns="45720" bIns="0"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>
              <a:defRPr sz="3600" b="1" i="1" cap="all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03" y="251123"/>
            <a:ext cx="8928992" cy="198884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8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I. </a:t>
            </a:r>
            <a:r>
              <a:rPr lang="ru-RU" sz="28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Технология </a:t>
            </a:r>
            <a:r>
              <a:rPr lang="ru-RU" sz="2800" b="1" i="1" cap="all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автоматизированного учета операций с банкнотами и монетой с использованием штрих-кодовой идентификации (ТАУ ШКИ)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149080"/>
            <a:ext cx="7087591" cy="180020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Char char="•"/>
              <a:defRPr sz="28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0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ru-RU" sz="2000" dirty="0" smtClean="0"/>
              <a:t>Технология ориентирована </a:t>
            </a:r>
            <a:r>
              <a:rPr lang="ru-RU" sz="2000" dirty="0"/>
              <a:t>на применение в области автоматизации операций </a:t>
            </a:r>
            <a:r>
              <a:rPr lang="ru-RU" sz="2000" dirty="0" smtClean="0"/>
              <a:t> приема, выдачи</a:t>
            </a:r>
            <a:r>
              <a:rPr lang="ru-RU" sz="2000" dirty="0"/>
              <a:t>, </a:t>
            </a:r>
            <a:r>
              <a:rPr lang="ru-RU" sz="2000" dirty="0" smtClean="0"/>
              <a:t>хранения</a:t>
            </a:r>
            <a:r>
              <a:rPr lang="ru-RU" sz="2000" dirty="0"/>
              <a:t>, </a:t>
            </a:r>
            <a:r>
              <a:rPr lang="ru-RU" sz="2000" dirty="0" smtClean="0"/>
              <a:t>обработки </a:t>
            </a:r>
            <a:r>
              <a:rPr lang="ru-RU" sz="2000" dirty="0"/>
              <a:t>и формирования упаковок с банкнотами и </a:t>
            </a:r>
            <a:r>
              <a:rPr lang="ru-RU" sz="2000" dirty="0" smtClean="0"/>
              <a:t>монетой</a:t>
            </a:r>
            <a:endParaRPr lang="ru-RU" dirty="0" smtClean="0"/>
          </a:p>
          <a:p>
            <a:pPr marL="457200" indent="-457200">
              <a:lnSpc>
                <a:spcPct val="100000"/>
              </a:lnSpc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723" y="2564904"/>
            <a:ext cx="8283749" cy="1584176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Char char="•"/>
              <a:defRPr sz="28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0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ru-RU" sz="2000" dirty="0" smtClean="0"/>
              <a:t>ТАУ ШКИ  - отраслевой стандарт, определяющий способы штрих-кодовой идентификации всех видов упаковок банкнот и монеты для всех участников цикла наличного денежного обращения, включая предприятия ФГУП «Гознак» и кредитные организации;</a:t>
            </a:r>
            <a:endParaRPr lang="ru-RU" dirty="0" smtClean="0"/>
          </a:p>
          <a:p>
            <a:pPr marL="457200" indent="-457200">
              <a:lnSpc>
                <a:spcPct val="100000"/>
              </a:lnSpc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80325" cy="106680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20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ТАУ ШКИ будет доступна на сайте </a:t>
            </a:r>
            <a:r>
              <a:rPr lang="ru-RU" sz="2000" b="1" i="1" cap="all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Банка </a:t>
            </a:r>
            <a:r>
              <a:rPr lang="ru-RU" sz="20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России в разделе </a:t>
            </a:r>
            <a:r>
              <a:rPr lang="ru-RU" sz="2000" b="1" i="1" cap="all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«Банкноты и монеты/Оборудование для обработки денежной наличности»</a:t>
            </a:r>
          </a:p>
        </p:txBody>
      </p:sp>
      <p:sp>
        <p:nvSpPr>
          <p:cNvPr id="4" name="Заголовок 1" title="http://www.cbr.ru/bank-notes_coins/?Prtid=devices"/>
          <p:cNvSpPr txBox="1">
            <a:spLocks/>
          </p:cNvSpPr>
          <p:nvPr/>
        </p:nvSpPr>
        <p:spPr bwMode="auto">
          <a:xfrm>
            <a:off x="2411760" y="5517232"/>
            <a:ext cx="4944021" cy="329945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defPPr>
              <a:defRPr lang="ru-RU"/>
            </a:defPPr>
            <a:lvl1pPr fontAlgn="auto">
              <a:spcAft>
                <a:spcPts val="0"/>
              </a:spcAft>
              <a:buClr>
                <a:srgbClr val="838995"/>
              </a:buClr>
              <a:buFont typeface="Arial" charset="0"/>
              <a:defRPr sz="1600" b="1" i="1" spc="3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1600">
                <a:latin typeface="+mn-lt"/>
                <a:cs typeface="Tahoma" pitchFamily="34" charset="0"/>
              </a:defRPr>
            </a:lvl5pPr>
            <a:lvl6pPr marL="868680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6pPr>
            <a:lvl7pPr marL="1069848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7pPr>
            <a:lvl8pPr marL="1243584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8pPr>
            <a:lvl9pPr marL="1408176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hlinkClick r:id="rId3"/>
              </a:rPr>
              <a:t>http://www.cbr.ru/bank-notes_coins/?Prtid=devices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524000"/>
            <a:ext cx="5210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-27384"/>
            <a:ext cx="7680325" cy="1066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0" rIns="45720" bIns="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2000" b="1" i="1" cap="all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Выдача наличности клиентам Банка России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755650" y="1197198"/>
            <a:ext cx="1295400" cy="129698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Денежный чек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195513" y="1197198"/>
            <a:ext cx="2232025" cy="115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Наличность на выдачу</a:t>
            </a:r>
          </a:p>
        </p:txBody>
      </p:sp>
      <p:sp>
        <p:nvSpPr>
          <p:cNvPr id="7" name="Куб 6"/>
          <p:cNvSpPr/>
          <p:nvPr/>
        </p:nvSpPr>
        <p:spPr>
          <a:xfrm>
            <a:off x="4500563" y="1052736"/>
            <a:ext cx="2592387" cy="1692275"/>
          </a:xfrm>
          <a:prstGeom prst="cube">
            <a:avLst>
              <a:gd name="adj" fmla="val 14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Упаковки банкнот и монеты</a:t>
            </a:r>
          </a:p>
        </p:txBody>
      </p:sp>
      <p:pic>
        <p:nvPicPr>
          <p:cNvPr id="18438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341661"/>
            <a:ext cx="4238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внутренняя память 7"/>
          <p:cNvSpPr/>
          <p:nvPr/>
        </p:nvSpPr>
        <p:spPr>
          <a:xfrm>
            <a:off x="1808163" y="2925986"/>
            <a:ext cx="3051175" cy="1439862"/>
          </a:xfrm>
          <a:prstGeom prst="flowChartInternalStora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Электронная опись упаковок</a:t>
            </a:r>
          </a:p>
        </p:txBody>
      </p:sp>
      <p:pic>
        <p:nvPicPr>
          <p:cNvPr id="18440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6348"/>
            <a:ext cx="422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422873"/>
            <a:ext cx="4238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567336"/>
            <a:ext cx="422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2987675" y="2133823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Блок-схема: ИЛИ 13"/>
          <p:cNvSpPr/>
          <p:nvPr/>
        </p:nvSpPr>
        <p:spPr>
          <a:xfrm>
            <a:off x="6994525" y="3176811"/>
            <a:ext cx="1081088" cy="93662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659563" y="1560736"/>
            <a:ext cx="865187" cy="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24750" y="1560736"/>
            <a:ext cx="0" cy="1616075"/>
          </a:xfrm>
          <a:prstGeom prst="straightConnector1">
            <a:avLst/>
          </a:prstGeom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62475" y="3645123"/>
            <a:ext cx="2432050" cy="0"/>
          </a:xfrm>
          <a:prstGeom prst="straightConnector1">
            <a:avLst/>
          </a:prstGeom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TextBox 23"/>
          <p:cNvSpPr txBox="1">
            <a:spLocks noChangeArrowheads="1"/>
          </p:cNvSpPr>
          <p:nvPr/>
        </p:nvSpPr>
        <p:spPr bwMode="auto">
          <a:xfrm>
            <a:off x="5003800" y="2832323"/>
            <a:ext cx="373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Сравнение на выдаче инкассаторам</a:t>
            </a:r>
          </a:p>
        </p:txBody>
      </p:sp>
      <p:sp>
        <p:nvSpPr>
          <p:cNvPr id="26" name="Блок-схема: ИЛИ 25"/>
          <p:cNvSpPr/>
          <p:nvPr/>
        </p:nvSpPr>
        <p:spPr>
          <a:xfrm>
            <a:off x="7019925" y="4869086"/>
            <a:ext cx="1081088" cy="93662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0" name="TextBox 26"/>
          <p:cNvSpPr txBox="1">
            <a:spLocks noChangeArrowheads="1"/>
          </p:cNvSpPr>
          <p:nvPr/>
        </p:nvSpPr>
        <p:spPr bwMode="auto">
          <a:xfrm>
            <a:off x="4578350" y="5734273"/>
            <a:ext cx="399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Сравнение на приеме от инкассаторов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292725" y="3645123"/>
            <a:ext cx="0" cy="1692275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92725" y="5337398"/>
            <a:ext cx="1701800" cy="0"/>
          </a:xfrm>
          <a:prstGeom prst="straightConnector1">
            <a:avLst/>
          </a:prstGeom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7524750" y="1565498"/>
            <a:ext cx="1295400" cy="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единительная линия 1026"/>
          <p:cNvCxnSpPr/>
          <p:nvPr/>
        </p:nvCxnSpPr>
        <p:spPr>
          <a:xfrm>
            <a:off x="8820150" y="1565498"/>
            <a:ext cx="0" cy="3771900"/>
          </a:xfrm>
          <a:prstGeom prst="line">
            <a:avLst/>
          </a:prstGeom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 стрелкой 1028"/>
          <p:cNvCxnSpPr/>
          <p:nvPr/>
        </p:nvCxnSpPr>
        <p:spPr>
          <a:xfrm flipH="1">
            <a:off x="8172450" y="5337398"/>
            <a:ext cx="647700" cy="0"/>
          </a:xfrm>
          <a:prstGeom prst="straightConnector1">
            <a:avLst/>
          </a:prstGeom>
          <a:ln w="508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Стрелка вниз 1029"/>
          <p:cNvSpPr/>
          <p:nvPr/>
        </p:nvSpPr>
        <p:spPr>
          <a:xfrm>
            <a:off x="7134225" y="4221386"/>
            <a:ext cx="792163" cy="5762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7" name="TextBox 1030"/>
          <p:cNvSpPr txBox="1">
            <a:spLocks noChangeArrowheads="1"/>
          </p:cNvSpPr>
          <p:nvPr/>
        </p:nvSpPr>
        <p:spPr bwMode="auto">
          <a:xfrm>
            <a:off x="6130925" y="4161061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Перевозка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8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7680325" cy="1066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0" rIns="45720" bIns="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2000" b="1" i="1" cap="all" dirty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Прием и обработка наличности клиентов Банка России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755650" y="1268065"/>
            <a:ext cx="1584325" cy="129698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Объявление на взнос наличными</a:t>
            </a:r>
          </a:p>
        </p:txBody>
      </p:sp>
      <p:sp>
        <p:nvSpPr>
          <p:cNvPr id="4" name="Куб 3"/>
          <p:cNvSpPr/>
          <p:nvPr/>
        </p:nvSpPr>
        <p:spPr>
          <a:xfrm>
            <a:off x="684213" y="4328765"/>
            <a:ext cx="2592387" cy="1692275"/>
          </a:xfrm>
          <a:prstGeom prst="cube">
            <a:avLst>
              <a:gd name="adj" fmla="val 14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Упаковки банкнот и монеты</a:t>
            </a:r>
          </a:p>
        </p:txBody>
      </p:sp>
      <p:pic>
        <p:nvPicPr>
          <p:cNvPr id="19461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616103"/>
            <a:ext cx="4238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внутренняя память 5"/>
          <p:cNvSpPr/>
          <p:nvPr/>
        </p:nvSpPr>
        <p:spPr>
          <a:xfrm>
            <a:off x="755650" y="2707928"/>
            <a:ext cx="3051175" cy="1439862"/>
          </a:xfrm>
          <a:prstGeom prst="flowChartInternalStora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Электронная опись упаковок</a:t>
            </a:r>
          </a:p>
        </p:txBody>
      </p:sp>
      <p:pic>
        <p:nvPicPr>
          <p:cNvPr id="19463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3068290"/>
            <a:ext cx="422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3206403"/>
            <a:ext cx="4238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350865"/>
            <a:ext cx="422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ИЛИ 9"/>
          <p:cNvSpPr/>
          <p:nvPr/>
        </p:nvSpPr>
        <p:spPr>
          <a:xfrm>
            <a:off x="4356100" y="4365278"/>
            <a:ext cx="1079500" cy="935037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7" name="TextBox 10"/>
          <p:cNvSpPr txBox="1">
            <a:spLocks noChangeArrowheads="1"/>
          </p:cNvSpPr>
          <p:nvPr/>
        </p:nvSpPr>
        <p:spPr bwMode="auto">
          <a:xfrm>
            <a:off x="3348038" y="5373340"/>
            <a:ext cx="3992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Сравнение на приеме от инкассаторов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43213" y="4835178"/>
            <a:ext cx="144145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63938" y="3644553"/>
            <a:ext cx="12954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59338" y="3644553"/>
            <a:ext cx="0" cy="68421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ИЛИ 18"/>
          <p:cNvSpPr/>
          <p:nvPr/>
        </p:nvSpPr>
        <p:spPr>
          <a:xfrm>
            <a:off x="4356100" y="1339503"/>
            <a:ext cx="1079500" cy="93662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2" name="TextBox 19"/>
          <p:cNvSpPr txBox="1">
            <a:spLocks noChangeArrowheads="1"/>
          </p:cNvSpPr>
          <p:nvPr/>
        </p:nvSpPr>
        <p:spPr bwMode="auto">
          <a:xfrm>
            <a:off x="2955925" y="980728"/>
            <a:ext cx="299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Сравнение при оформлении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339975" y="1780828"/>
            <a:ext cx="1944688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06825" y="3068290"/>
            <a:ext cx="1089025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9" idx="4"/>
          </p:cNvCxnSpPr>
          <p:nvPr/>
        </p:nvCxnSpPr>
        <p:spPr>
          <a:xfrm flipV="1">
            <a:off x="4895850" y="2276128"/>
            <a:ext cx="0" cy="7921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ИЛИ 26"/>
          <p:cNvSpPr/>
          <p:nvPr/>
        </p:nvSpPr>
        <p:spPr>
          <a:xfrm>
            <a:off x="6227763" y="3212753"/>
            <a:ext cx="1081087" cy="935037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859338" y="3644553"/>
            <a:ext cx="1296987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8" name="TextBox 29"/>
          <p:cNvSpPr txBox="1">
            <a:spLocks noChangeArrowheads="1"/>
          </p:cNvSpPr>
          <p:nvPr/>
        </p:nvSpPr>
        <p:spPr bwMode="auto">
          <a:xfrm>
            <a:off x="5116513" y="2842865"/>
            <a:ext cx="3792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Оформление результатов обработки</a:t>
            </a:r>
          </a:p>
          <a:p>
            <a:pPr eaLnBrk="1" hangingPunct="1"/>
            <a:r>
              <a:rPr lang="ru-RU" dirty="0"/>
              <a:t> депозита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806825" y="4832003"/>
            <a:ext cx="0" cy="54133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06825" y="5373340"/>
            <a:ext cx="2960688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767513" y="4220815"/>
            <a:ext cx="0" cy="11525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право 38"/>
          <p:cNvSpPr/>
          <p:nvPr/>
        </p:nvSpPr>
        <p:spPr>
          <a:xfrm>
            <a:off x="7451725" y="3284190"/>
            <a:ext cx="1008063" cy="758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3" name="TextBox 39"/>
          <p:cNvSpPr txBox="1">
            <a:spLocks noChangeArrowheads="1"/>
          </p:cNvSpPr>
          <p:nvPr/>
        </p:nvSpPr>
        <p:spPr bwMode="auto">
          <a:xfrm>
            <a:off x="7451725" y="4131915"/>
            <a:ext cx="15128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Электронный отчет клиенту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6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7680325" cy="752475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unga" pitchFamily="34" charset="0"/>
              </a:rPr>
              <a:t>ТАУ ШКИ: полный цикл НДО 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95363"/>
            <a:ext cx="7697787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036496" cy="106680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II. </a:t>
            </a:r>
            <a:r>
              <a:rPr lang="ru-RU" sz="3600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Упаковки банкнот и монет со штрих-кодовой идентификацией</a:t>
            </a:r>
            <a:endParaRPr lang="ru-RU" sz="3600" b="1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3" y="1628800"/>
            <a:ext cx="7352245" cy="4104456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Char char="•"/>
              <a:defRPr sz="28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defRPr/>
            </a:pPr>
            <a:endParaRPr lang="ru-RU" sz="2400" dirty="0" smtClean="0"/>
          </a:p>
          <a:p>
            <a:pPr indent="0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Упаковка ФГУП «Гознак».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монетный короб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короб с банкнотами</a:t>
            </a:r>
            <a:endParaRPr lang="ru-RU" sz="2400" dirty="0"/>
          </a:p>
          <a:p>
            <a:pPr indent="0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Упаковка учреждений Банка России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мешок с монетой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пакет с монетой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кассета с монетой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пачка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кассета с пачками банкнот (корешками банкнот)</a:t>
            </a:r>
          </a:p>
          <a:p>
            <a:pPr marL="457200" indent="-457200">
              <a:lnSpc>
                <a:spcPct val="100000"/>
              </a:lnSpc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84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036496" cy="106680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УПАКОВКА ФГУП «ГОЗНАК»</a:t>
            </a:r>
            <a:endParaRPr lang="ru-RU" b="1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30325"/>
            <a:ext cx="30956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1272730"/>
            <a:ext cx="4877494" cy="4104456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Char char="•"/>
              <a:defRPr sz="28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0" algn="ctr">
              <a:buFont typeface="Arial" pitchFamily="34" charset="0"/>
              <a:buNone/>
              <a:defRPr/>
            </a:pPr>
            <a:r>
              <a:rPr lang="ru-RU" sz="3200" i="1" cap="all" dirty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Короб с монетой</a:t>
            </a:r>
            <a:endParaRPr lang="ru-RU" sz="3200" dirty="0" smtClean="0"/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штрих-кодовый идентификатор на ярлыке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вес  205…330 кг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Габариты</a:t>
            </a:r>
            <a:r>
              <a:rPr lang="en-US" sz="2400" dirty="0" smtClean="0"/>
              <a:t> 780</a:t>
            </a:r>
            <a:r>
              <a:rPr lang="ru-RU" sz="2400" dirty="0" smtClean="0"/>
              <a:t>х58</a:t>
            </a:r>
            <a:r>
              <a:rPr lang="en-US" sz="2400" dirty="0" smtClean="0"/>
              <a:t>0</a:t>
            </a:r>
            <a:r>
              <a:rPr lang="ru-RU" sz="2400" dirty="0" smtClean="0"/>
              <a:t>х260мм (ширина вил погрузчика 54/56см)</a:t>
            </a:r>
            <a:endParaRPr lang="ru-RU" sz="2400" dirty="0"/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50 пакетов, в каждом пакете </a:t>
            </a:r>
            <a:r>
              <a:rPr lang="ru-RU" sz="2400" dirty="0" err="1" smtClean="0"/>
              <a:t>минипакет</a:t>
            </a:r>
            <a:r>
              <a:rPr lang="ru-RU" sz="2400" dirty="0" smtClean="0"/>
              <a:t> по 50/100 монет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начало применения в  2014 году </a:t>
            </a:r>
          </a:p>
          <a:p>
            <a:pPr marL="457200" indent="-457200">
              <a:lnSpc>
                <a:spcPct val="100000"/>
              </a:lnSpc>
              <a:defRPr/>
            </a:pP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75" y="4508500"/>
            <a:ext cx="19431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036496" cy="1066800"/>
          </a:xfrm>
          <a:extLst/>
        </p:spPr>
        <p:txBody>
          <a:bodyPr lIns="45720" tIns="0" rIns="45720" bIns="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b="1" i="1" cap="all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УПАКОВКА ФГУП «ГОЗНАК»</a:t>
            </a:r>
            <a:endParaRPr lang="ru-RU" b="1" i="1" cap="all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32470" y="6126063"/>
            <a:ext cx="8712968" cy="542157"/>
          </a:xfrm>
          <a:prstGeom prst="rect">
            <a:avLst/>
          </a:prstGeom>
          <a:noFill/>
          <a:extLst/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 fontAlgn="base">
              <a:spcBef>
                <a:spcPts val="1200"/>
              </a:spcBef>
              <a:spcAft>
                <a:spcPct val="0"/>
              </a:spcAft>
              <a:buClr>
                <a:srgbClr val="838995"/>
              </a:buClr>
              <a:buFont typeface="Arial" charset="0"/>
              <a:defRPr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6-я Международная конференция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ln w="6350">
                  <a:noFill/>
                </a:ln>
                <a:solidFill>
                  <a:srgbClr val="FDE063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«НАЛИЧНОЕ ДЕНЕЖНОЕ ОБРАЩЕНИЕ: Модели. Стандарты. Тенденции» </a:t>
            </a:r>
            <a:endParaRPr lang="ru-RU" sz="1600" b="1" i="1" dirty="0">
              <a:ln w="6350">
                <a:noFill/>
              </a:ln>
              <a:solidFill>
                <a:srgbClr val="FDE063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272730"/>
            <a:ext cx="5597574" cy="4104456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ru-RU"/>
            </a:defPPr>
            <a:lvl1pPr indent="-41148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89000"/>
              <a:buFont typeface="Arial" pitchFamily="34" charset="0"/>
              <a:buChar char="•"/>
              <a:defRPr sz="2800" b="1">
                <a:ln w="6350">
                  <a:noFill/>
                </a:ln>
                <a:solidFill>
                  <a:srgbClr val="FDE06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indent="0" algn="ctr">
              <a:buFont typeface="Arial" pitchFamily="34" charset="0"/>
              <a:buNone/>
              <a:defRPr/>
            </a:pPr>
            <a:r>
              <a:rPr lang="ru-RU" i="1" cap="all" dirty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Короб с </a:t>
            </a:r>
            <a:r>
              <a:rPr lang="ru-RU" i="1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БАНКНОТАМИ</a:t>
            </a:r>
            <a:endParaRPr lang="ru-RU" dirty="0" smtClean="0"/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err="1" smtClean="0"/>
              <a:t>Штрихкодовый</a:t>
            </a:r>
            <a:r>
              <a:rPr lang="ru-RU" sz="2400" dirty="0" smtClean="0"/>
              <a:t> идентификатор на ярлыке короба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Стандартный короб на 10 пачек</a:t>
            </a:r>
            <a:endParaRPr lang="ru-RU" sz="2400" dirty="0"/>
          </a:p>
          <a:p>
            <a:pPr marL="457200" indent="-457200">
              <a:lnSpc>
                <a:spcPct val="100000"/>
              </a:lnSpc>
              <a:defRPr/>
            </a:pPr>
            <a:r>
              <a:rPr lang="ru-RU" sz="2400" dirty="0" smtClean="0"/>
              <a:t>Начало использования в  2012 году </a:t>
            </a:r>
          </a:p>
          <a:p>
            <a:pPr marL="457200" indent="-457200">
              <a:lnSpc>
                <a:spcPct val="100000"/>
              </a:lnSpc>
              <a:defRPr/>
            </a:pPr>
            <a:endParaRPr lang="ru-RU" sz="2400" dirty="0"/>
          </a:p>
        </p:txBody>
      </p:sp>
      <p:pic>
        <p:nvPicPr>
          <p:cNvPr id="3074" name="Picture 2" descr="F:\Презентация НДО2013 у Аксакова\Короб Гознак копия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232248" cy="16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ylar">
    <a:dk1>
      <a:srgbClr val="000000"/>
    </a:dk1>
    <a:lt1>
      <a:srgbClr val="FFFFFF"/>
    </a:lt1>
    <a:dk2>
      <a:srgbClr val="656162"/>
    </a:dk2>
    <a:lt2>
      <a:srgbClr val="E0DACC"/>
    </a:lt2>
    <a:accent1>
      <a:srgbClr val="4A5A7A"/>
    </a:accent1>
    <a:accent2>
      <a:srgbClr val="F7BD40"/>
    </a:accent2>
    <a:accent3>
      <a:srgbClr val="975C00"/>
    </a:accent3>
    <a:accent4>
      <a:srgbClr val="754D41"/>
    </a:accent4>
    <a:accent5>
      <a:srgbClr val="838995"/>
    </a:accent5>
    <a:accent6>
      <a:srgbClr val="687B66"/>
    </a:accent6>
    <a:hlink>
      <a:srgbClr val="B5740B"/>
    </a:hlink>
    <a:folHlink>
      <a:srgbClr val="7483A0"/>
    </a:folHlink>
  </a:clrScheme>
</a:themeOverride>
</file>

<file path=ppt/theme/themeOverride2.xml><?xml version="1.0" encoding="utf-8"?>
<a:themeOverride xmlns:a="http://schemas.openxmlformats.org/drawingml/2006/main">
  <a:clrScheme name="Mylar">
    <a:dk1>
      <a:srgbClr val="000000"/>
    </a:dk1>
    <a:lt1>
      <a:srgbClr val="FFFFFF"/>
    </a:lt1>
    <a:dk2>
      <a:srgbClr val="656162"/>
    </a:dk2>
    <a:lt2>
      <a:srgbClr val="E0DACC"/>
    </a:lt2>
    <a:accent1>
      <a:srgbClr val="4A5A7A"/>
    </a:accent1>
    <a:accent2>
      <a:srgbClr val="F7BD40"/>
    </a:accent2>
    <a:accent3>
      <a:srgbClr val="975C00"/>
    </a:accent3>
    <a:accent4>
      <a:srgbClr val="754D41"/>
    </a:accent4>
    <a:accent5>
      <a:srgbClr val="838995"/>
    </a:accent5>
    <a:accent6>
      <a:srgbClr val="687B66"/>
    </a:accent6>
    <a:hlink>
      <a:srgbClr val="B5740B"/>
    </a:hlink>
    <a:folHlink>
      <a:srgbClr val="7483A0"/>
    </a:folHlink>
  </a:clrScheme>
  <a:fontScheme name="Mylar">
    <a:majorFont>
      <a:latin typeface="Corbel"/>
      <a:ea typeface=""/>
      <a:cs typeface=""/>
      <a:font script="Jpan" typeface="HGｺﾞｼｯｸM"/>
      <a:font script="Hang" typeface="맑은 고딕"/>
      <a:font script="Hans" typeface="华文楷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HGｺﾞｼｯｸM"/>
      <a:font script="Hang" typeface="맑은 고딕"/>
      <a:font script="Hans" typeface="华文楷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ylar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</a:effectStyle>
      <a:effectStyle>
        <a:effectLst>
          <a:innerShdw blurRad="50800" dist="25400" dir="13500000">
            <a:srgbClr val="000000">
              <a:alpha val="75000"/>
            </a:srgbClr>
          </a:innerShdw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tint val="100000"/>
              <a:shade val="30000"/>
              <a:alpha val="100000"/>
              <a:satMod val="255000"/>
              <a:lumMod val="100000"/>
            </a:schemeClr>
          </a:gs>
        </a:gsLst>
        <a:path path="circle">
          <a:fillToRect l="50000" t="-80000" r="50000" b="180000"/>
        </a:path>
      </a:gradFill>
      <a:blipFill rotWithShape="1">
        <a:blip xmlns:r="http://schemas.openxmlformats.org/officeDocument/2006/relationships" r:embed="rId1">
          <a:duotone>
            <a:schemeClr val="phClr">
              <a:lumMod val="80000"/>
            </a:schemeClr>
            <a:schemeClr val="phClr">
              <a:tint val="50000"/>
              <a:lumMod val="1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1976</TotalTime>
  <Words>861</Words>
  <Application>Microsoft Office PowerPoint</Application>
  <PresentationFormat>Экран (4:3)</PresentationFormat>
  <Paragraphs>143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1_Mylar</vt:lpstr>
      <vt:lpstr>Опыт Банка России по стандартизации технологий наличного денежного обращения</vt:lpstr>
      <vt:lpstr>I. Технология автоматизированного учета операций с банкнотами и монетой с использованием штрих-кодовой идентификации (ТАУ ШКИ) </vt:lpstr>
      <vt:lpstr>ТАУ ШКИ будет доступна на сайте Банка России в разделе «Банкноты и монеты/Оборудование для обработки денежной наличности»</vt:lpstr>
      <vt:lpstr>Выдача наличности клиентам Банка России</vt:lpstr>
      <vt:lpstr>Прием и обработка наличности клиентов Банка России</vt:lpstr>
      <vt:lpstr>ТАУ ШКИ: полный цикл НДО </vt:lpstr>
      <vt:lpstr>II. Упаковки банкнот и монет со штрих-кодовой идентификацией</vt:lpstr>
      <vt:lpstr>УПАКОВКА ФГУП «ГОЗНАК»</vt:lpstr>
      <vt:lpstr>УПАКОВКА ФГУП «ГОЗНАК»</vt:lpstr>
      <vt:lpstr>Упаковка Учреждений банка России</vt:lpstr>
      <vt:lpstr>Упаковка Учреждений банка России</vt:lpstr>
      <vt:lpstr>ПРИМЕНЕНИЕ Укрупнённой упаковки (КАССЕТ ) В  Учреждениях банка России</vt:lpstr>
      <vt:lpstr>Эволюция   требований  проверки машиночитаемых признаков</vt:lpstr>
      <vt:lpstr>Выборочная проверка подразделений  К.О.  в г. Сочи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на соответствие требованиям . Изменения 2010-2011 гг</dc:title>
  <dc:creator>Vladimir</dc:creator>
  <cp:lastModifiedBy>Вл</cp:lastModifiedBy>
  <cp:revision>119</cp:revision>
  <cp:lastPrinted>2013-11-20T08:48:45Z</cp:lastPrinted>
  <dcterms:created xsi:type="dcterms:W3CDTF">2011-10-16T17:07:57Z</dcterms:created>
  <dcterms:modified xsi:type="dcterms:W3CDTF">2013-11-20T22:49:31Z</dcterms:modified>
</cp:coreProperties>
</file>