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390039480359114E-2"/>
          <c:y val="4.6698295205212896E-2"/>
          <c:w val="0.84934324385922344"/>
          <c:h val="0.52191890840143407"/>
        </c:manualLayout>
      </c:layout>
      <c:areaChart>
        <c:grouping val="standard"/>
        <c:varyColors val="0"/>
        <c:ser>
          <c:idx val="0"/>
          <c:order val="0"/>
          <c:tx>
            <c:strRef>
              <c:f>рефинанс!$A$2</c:f>
              <c:strCache>
                <c:ptCount val="1"/>
                <c:pt idx="0">
                  <c:v>Кредиты, депозиты и прочие привлеченные средства, полученные кредитными организациями от Банка России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cat>
            <c:numRef>
              <c:f>рефинанс!$B$1:$CI$1</c:f>
              <c:numCache>
                <c:formatCode>d/mm/yy</c:formatCode>
                <c:ptCount val="86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41989</c:v>
                </c:pt>
                <c:pt idx="84">
                  <c:v>42005</c:v>
                </c:pt>
                <c:pt idx="85">
                  <c:v>42036</c:v>
                </c:pt>
              </c:numCache>
            </c:numRef>
          </c:cat>
          <c:val>
            <c:numRef>
              <c:f>рефинанс!$B$2:$CI$2</c:f>
              <c:numCache>
                <c:formatCode>0.0</c:formatCode>
                <c:ptCount val="86"/>
                <c:pt idx="0">
                  <c:v>43.629108000000002</c:v>
                </c:pt>
                <c:pt idx="1">
                  <c:v>197.98168200000001</c:v>
                </c:pt>
                <c:pt idx="2">
                  <c:v>147.07186200000001</c:v>
                </c:pt>
                <c:pt idx="3">
                  <c:v>94.241366999999997</c:v>
                </c:pt>
                <c:pt idx="4">
                  <c:v>50.083137000000001</c:v>
                </c:pt>
                <c:pt idx="5">
                  <c:v>50.264029000000001</c:v>
                </c:pt>
                <c:pt idx="6">
                  <c:v>64.865898000000001</c:v>
                </c:pt>
                <c:pt idx="7">
                  <c:v>159.35030399999999</c:v>
                </c:pt>
                <c:pt idx="8">
                  <c:v>233.37829400000001</c:v>
                </c:pt>
                <c:pt idx="9">
                  <c:v>1177.9940469999999</c:v>
                </c:pt>
                <c:pt idx="10">
                  <c:v>2123.4382329999999</c:v>
                </c:pt>
                <c:pt idx="11">
                  <c:v>3370.4443489999999</c:v>
                </c:pt>
                <c:pt idx="12">
                  <c:v>3653.6330720000001</c:v>
                </c:pt>
                <c:pt idx="13">
                  <c:v>3447.5164100000002</c:v>
                </c:pt>
                <c:pt idx="14">
                  <c:v>3293.5221590000001</c:v>
                </c:pt>
                <c:pt idx="15">
                  <c:v>2822.8261080000002</c:v>
                </c:pt>
                <c:pt idx="16">
                  <c:v>2269.8880049999998</c:v>
                </c:pt>
                <c:pt idx="17">
                  <c:v>2002.8205809999999</c:v>
                </c:pt>
                <c:pt idx="18">
                  <c:v>1936.4621520000001</c:v>
                </c:pt>
                <c:pt idx="19">
                  <c:v>1930.66623</c:v>
                </c:pt>
                <c:pt idx="20">
                  <c:v>1589.0501039999999</c:v>
                </c:pt>
                <c:pt idx="21">
                  <c:v>1305.348324</c:v>
                </c:pt>
                <c:pt idx="22">
                  <c:v>1238.6474000000001</c:v>
                </c:pt>
                <c:pt idx="23">
                  <c:v>1423.133374</c:v>
                </c:pt>
                <c:pt idx="24">
                  <c:v>1124.2038680000001</c:v>
                </c:pt>
                <c:pt idx="25">
                  <c:v>927.16325800000004</c:v>
                </c:pt>
                <c:pt idx="26">
                  <c:v>685.92840699999999</c:v>
                </c:pt>
                <c:pt idx="27">
                  <c:v>645.53642000000002</c:v>
                </c:pt>
                <c:pt idx="28">
                  <c:v>434.883557</c:v>
                </c:pt>
                <c:pt idx="29">
                  <c:v>510.29308400000002</c:v>
                </c:pt>
                <c:pt idx="30">
                  <c:v>396.99767600000001</c:v>
                </c:pt>
                <c:pt idx="31">
                  <c:v>382.511416</c:v>
                </c:pt>
                <c:pt idx="32">
                  <c:v>373.43947400000002</c:v>
                </c:pt>
                <c:pt idx="33">
                  <c:v>329.98540300000002</c:v>
                </c:pt>
                <c:pt idx="34">
                  <c:v>362.915661</c:v>
                </c:pt>
                <c:pt idx="35">
                  <c:v>325.74615599999998</c:v>
                </c:pt>
                <c:pt idx="36">
                  <c:v>322.15927199999999</c:v>
                </c:pt>
                <c:pt idx="37">
                  <c:v>316.03823999999997</c:v>
                </c:pt>
                <c:pt idx="38">
                  <c:v>312.32348100000002</c:v>
                </c:pt>
                <c:pt idx="39">
                  <c:v>320.21000500000002</c:v>
                </c:pt>
                <c:pt idx="40">
                  <c:v>311.29208899999998</c:v>
                </c:pt>
                <c:pt idx="41">
                  <c:v>312.24310100000002</c:v>
                </c:pt>
                <c:pt idx="42">
                  <c:v>311.25074599999999</c:v>
                </c:pt>
                <c:pt idx="43">
                  <c:v>309.04850599999997</c:v>
                </c:pt>
                <c:pt idx="44">
                  <c:v>506.79624200000001</c:v>
                </c:pt>
                <c:pt idx="45">
                  <c:v>970.99201000000005</c:v>
                </c:pt>
                <c:pt idx="46">
                  <c:v>1191.6172730000001</c:v>
                </c:pt>
                <c:pt idx="47">
                  <c:v>1212.0640820000001</c:v>
                </c:pt>
                <c:pt idx="48">
                  <c:v>1366.400842</c:v>
                </c:pt>
                <c:pt idx="49">
                  <c:v>1257.716752</c:v>
                </c:pt>
                <c:pt idx="50">
                  <c:v>1469.3824509999999</c:v>
                </c:pt>
                <c:pt idx="51">
                  <c:v>1837.6898040000001</c:v>
                </c:pt>
                <c:pt idx="52">
                  <c:v>1695.9583190000001</c:v>
                </c:pt>
                <c:pt idx="53">
                  <c:v>2250.731659</c:v>
                </c:pt>
                <c:pt idx="54">
                  <c:v>2576.8887629999999</c:v>
                </c:pt>
                <c:pt idx="55">
                  <c:v>2402.5675369999999</c:v>
                </c:pt>
                <c:pt idx="56">
                  <c:v>2350.603376</c:v>
                </c:pt>
                <c:pt idx="57">
                  <c:v>2524.3416860000002</c:v>
                </c:pt>
                <c:pt idx="58">
                  <c:v>2852.6928990000001</c:v>
                </c:pt>
                <c:pt idx="59">
                  <c:v>2690.8518720000002</c:v>
                </c:pt>
                <c:pt idx="60">
                  <c:v>2197.8083839999999</c:v>
                </c:pt>
                <c:pt idx="61">
                  <c:v>2194.068068</c:v>
                </c:pt>
                <c:pt idx="62">
                  <c:v>2227.153699</c:v>
                </c:pt>
                <c:pt idx="63">
                  <c:v>2222.3923690000001</c:v>
                </c:pt>
                <c:pt idx="64">
                  <c:v>2476.211112</c:v>
                </c:pt>
                <c:pt idx="65">
                  <c:v>2320.7903980000001</c:v>
                </c:pt>
                <c:pt idx="66">
                  <c:v>2591.572651</c:v>
                </c:pt>
                <c:pt idx="67">
                  <c:v>2828.8451869999999</c:v>
                </c:pt>
                <c:pt idx="68">
                  <c:v>3140.115346</c:v>
                </c:pt>
                <c:pt idx="69">
                  <c:v>3298.6004050000001</c:v>
                </c:pt>
                <c:pt idx="70">
                  <c:v>3707.031669</c:v>
                </c:pt>
                <c:pt idx="71">
                  <c:v>4439.1039090000004</c:v>
                </c:pt>
                <c:pt idx="72">
                  <c:v>4282.19362</c:v>
                </c:pt>
                <c:pt idx="73">
                  <c:v>3966.980896</c:v>
                </c:pt>
                <c:pt idx="74">
                  <c:v>4702.1779669999996</c:v>
                </c:pt>
                <c:pt idx="75">
                  <c:v>5050.5846769999998</c:v>
                </c:pt>
                <c:pt idx="76">
                  <c:v>5017.7410339999997</c:v>
                </c:pt>
                <c:pt idx="77">
                  <c:v>5368.4828070000003</c:v>
                </c:pt>
                <c:pt idx="78">
                  <c:v>5591.7079130000002</c:v>
                </c:pt>
                <c:pt idx="79">
                  <c:v>5452.3855020000001</c:v>
                </c:pt>
                <c:pt idx="80">
                  <c:v>5643.5784569999996</c:v>
                </c:pt>
                <c:pt idx="81">
                  <c:v>6157.3026179999997</c:v>
                </c:pt>
                <c:pt idx="82">
                  <c:v>6742.8661679999996</c:v>
                </c:pt>
                <c:pt idx="83">
                  <c:v>8014.9483495000004</c:v>
                </c:pt>
                <c:pt idx="84">
                  <c:v>9287.0305310000003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83680"/>
        <c:axId val="133385216"/>
      </c:areaChart>
      <c:lineChart>
        <c:grouping val="standard"/>
        <c:varyColors val="0"/>
        <c:ser>
          <c:idx val="1"/>
          <c:order val="1"/>
          <c:tx>
            <c:strRef>
              <c:f>рефинанс!$A$3</c:f>
              <c:strCache>
                <c:ptCount val="1"/>
                <c:pt idx="0">
                  <c:v>Ставка рефинансирования (до 14.09.2012), правая шкала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рефинанс!$B$1:$CI$1</c:f>
              <c:numCache>
                <c:formatCode>d/mm/yy</c:formatCode>
                <c:ptCount val="86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41989</c:v>
                </c:pt>
                <c:pt idx="84">
                  <c:v>42005</c:v>
                </c:pt>
                <c:pt idx="85">
                  <c:v>42036</c:v>
                </c:pt>
              </c:numCache>
            </c:numRef>
          </c:cat>
          <c:val>
            <c:numRef>
              <c:f>рефинанс!$B$3:$CI$3</c:f>
              <c:numCache>
                <c:formatCode>General</c:formatCode>
                <c:ptCount val="86"/>
                <c:pt idx="0">
                  <c:v>10</c:v>
                </c:pt>
                <c:pt idx="1">
                  <c:v>10.25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10.75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12.5</c:v>
                </c:pt>
                <c:pt idx="16">
                  <c:v>12</c:v>
                </c:pt>
                <c:pt idx="17">
                  <c:v>11.5</c:v>
                </c:pt>
                <c:pt idx="18">
                  <c:v>11</c:v>
                </c:pt>
                <c:pt idx="19">
                  <c:v>10.75</c:v>
                </c:pt>
                <c:pt idx="20">
                  <c:v>10</c:v>
                </c:pt>
                <c:pt idx="21">
                  <c:v>9.5</c:v>
                </c:pt>
                <c:pt idx="22">
                  <c:v>9</c:v>
                </c:pt>
                <c:pt idx="23">
                  <c:v>8.75</c:v>
                </c:pt>
                <c:pt idx="24">
                  <c:v>8.75</c:v>
                </c:pt>
                <c:pt idx="25">
                  <c:v>8.5</c:v>
                </c:pt>
                <c:pt idx="26">
                  <c:v>8.25</c:v>
                </c:pt>
                <c:pt idx="27">
                  <c:v>8</c:v>
                </c:pt>
                <c:pt idx="28">
                  <c:v>7.75</c:v>
                </c:pt>
                <c:pt idx="29">
                  <c:v>7.75</c:v>
                </c:pt>
                <c:pt idx="30">
                  <c:v>7.75</c:v>
                </c:pt>
                <c:pt idx="31">
                  <c:v>7.75</c:v>
                </c:pt>
                <c:pt idx="32">
                  <c:v>7.75</c:v>
                </c:pt>
                <c:pt idx="33">
                  <c:v>7.75</c:v>
                </c:pt>
                <c:pt idx="34">
                  <c:v>7.75</c:v>
                </c:pt>
                <c:pt idx="35">
                  <c:v>7.75</c:v>
                </c:pt>
                <c:pt idx="36">
                  <c:v>7.75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8.25</c:v>
                </c:pt>
                <c:pt idx="41">
                  <c:v>8.25</c:v>
                </c:pt>
                <c:pt idx="42">
                  <c:v>8.25</c:v>
                </c:pt>
                <c:pt idx="43">
                  <c:v>8.25</c:v>
                </c:pt>
                <c:pt idx="44">
                  <c:v>8.25</c:v>
                </c:pt>
                <c:pt idx="45">
                  <c:v>8.25</c:v>
                </c:pt>
                <c:pt idx="46">
                  <c:v>8.25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8.25</c:v>
                </c:pt>
                <c:pt idx="56">
                  <c:v>5.5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рефинанс!$A$4</c:f>
              <c:strCache>
                <c:ptCount val="1"/>
                <c:pt idx="0">
                  <c:v>Ключевая ставка Банка России, правая шкала</c:v>
                </c:pt>
              </c:strCache>
            </c:strRef>
          </c:tx>
          <c:spPr>
            <a:ln>
              <a:solidFill>
                <a:srgbClr val="1F497D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рефинанс!$B$1:$CI$1</c:f>
              <c:numCache>
                <c:formatCode>d/mm/yy</c:formatCode>
                <c:ptCount val="86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41989</c:v>
                </c:pt>
                <c:pt idx="84">
                  <c:v>42005</c:v>
                </c:pt>
                <c:pt idx="85">
                  <c:v>42036</c:v>
                </c:pt>
              </c:numCache>
            </c:numRef>
          </c:cat>
          <c:val>
            <c:numRef>
              <c:f>рефинанс!$B$4:$CI$4</c:f>
              <c:numCache>
                <c:formatCode>General</c:formatCode>
                <c:ptCount val="86"/>
                <c:pt idx="55">
                  <c:v>8.5</c:v>
                </c:pt>
                <c:pt idx="56">
                  <c:v>5.5</c:v>
                </c:pt>
                <c:pt idx="57">
                  <c:v>5.5</c:v>
                </c:pt>
                <c:pt idx="58">
                  <c:v>5.5</c:v>
                </c:pt>
                <c:pt idx="59">
                  <c:v>5.5</c:v>
                </c:pt>
                <c:pt idx="60">
                  <c:v>5.5</c:v>
                </c:pt>
                <c:pt idx="61">
                  <c:v>5.5</c:v>
                </c:pt>
                <c:pt idx="62">
                  <c:v>5.5</c:v>
                </c:pt>
                <c:pt idx="63">
                  <c:v>5.5</c:v>
                </c:pt>
                <c:pt idx="64">
                  <c:v>5.5</c:v>
                </c:pt>
                <c:pt idx="65">
                  <c:v>5.5</c:v>
                </c:pt>
                <c:pt idx="66">
                  <c:v>5.5</c:v>
                </c:pt>
                <c:pt idx="67">
                  <c:v>5.5</c:v>
                </c:pt>
                <c:pt idx="68">
                  <c:v>5.5</c:v>
                </c:pt>
                <c:pt idx="69">
                  <c:v>5.5</c:v>
                </c:pt>
                <c:pt idx="70">
                  <c:v>5.5</c:v>
                </c:pt>
                <c:pt idx="71">
                  <c:v>5.5</c:v>
                </c:pt>
                <c:pt idx="72">
                  <c:v>5.5</c:v>
                </c:pt>
                <c:pt idx="73">
                  <c:v>7</c:v>
                </c:pt>
                <c:pt idx="74">
                  <c:v>7</c:v>
                </c:pt>
                <c:pt idx="75">
                  <c:v>7.5</c:v>
                </c:pt>
                <c:pt idx="76">
                  <c:v>7.5</c:v>
                </c:pt>
                <c:pt idx="77">
                  <c:v>7.5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9.5</c:v>
                </c:pt>
                <c:pt idx="82">
                  <c:v>10.5</c:v>
                </c:pt>
                <c:pt idx="83">
                  <c:v>17</c:v>
                </c:pt>
                <c:pt idx="84">
                  <c:v>17</c:v>
                </c:pt>
                <c:pt idx="85">
                  <c:v>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рефинанс!$A$5</c:f>
              <c:strCache>
                <c:ptCount val="1"/>
                <c:pt idx="0">
                  <c:v>Индекс потребительских цен, изменение в % к месяцу предыдущего года, правая шкала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рефинанс!$B$1:$CI$1</c:f>
              <c:numCache>
                <c:formatCode>d/mm/yy</c:formatCode>
                <c:ptCount val="86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  <c:pt idx="24">
                  <c:v>40210</c:v>
                </c:pt>
                <c:pt idx="25">
                  <c:v>40238</c:v>
                </c:pt>
                <c:pt idx="26">
                  <c:v>40269</c:v>
                </c:pt>
                <c:pt idx="27">
                  <c:v>40299</c:v>
                </c:pt>
                <c:pt idx="28">
                  <c:v>40330</c:v>
                </c:pt>
                <c:pt idx="29">
                  <c:v>40360</c:v>
                </c:pt>
                <c:pt idx="30">
                  <c:v>40391</c:v>
                </c:pt>
                <c:pt idx="31">
                  <c:v>40422</c:v>
                </c:pt>
                <c:pt idx="32">
                  <c:v>40452</c:v>
                </c:pt>
                <c:pt idx="33">
                  <c:v>40483</c:v>
                </c:pt>
                <c:pt idx="34">
                  <c:v>40513</c:v>
                </c:pt>
                <c:pt idx="35">
                  <c:v>40544</c:v>
                </c:pt>
                <c:pt idx="36">
                  <c:v>40575</c:v>
                </c:pt>
                <c:pt idx="37">
                  <c:v>40603</c:v>
                </c:pt>
                <c:pt idx="38">
                  <c:v>40634</c:v>
                </c:pt>
                <c:pt idx="39">
                  <c:v>40664</c:v>
                </c:pt>
                <c:pt idx="40">
                  <c:v>40695</c:v>
                </c:pt>
                <c:pt idx="41">
                  <c:v>40725</c:v>
                </c:pt>
                <c:pt idx="42">
                  <c:v>40756</c:v>
                </c:pt>
                <c:pt idx="43">
                  <c:v>40787</c:v>
                </c:pt>
                <c:pt idx="44">
                  <c:v>40817</c:v>
                </c:pt>
                <c:pt idx="45">
                  <c:v>40848</c:v>
                </c:pt>
                <c:pt idx="46">
                  <c:v>40878</c:v>
                </c:pt>
                <c:pt idx="47">
                  <c:v>40909</c:v>
                </c:pt>
                <c:pt idx="48">
                  <c:v>40940</c:v>
                </c:pt>
                <c:pt idx="49">
                  <c:v>40969</c:v>
                </c:pt>
                <c:pt idx="50">
                  <c:v>41000</c:v>
                </c:pt>
                <c:pt idx="51">
                  <c:v>41030</c:v>
                </c:pt>
                <c:pt idx="52">
                  <c:v>41061</c:v>
                </c:pt>
                <c:pt idx="53">
                  <c:v>41091</c:v>
                </c:pt>
                <c:pt idx="54">
                  <c:v>41122</c:v>
                </c:pt>
                <c:pt idx="55">
                  <c:v>41153</c:v>
                </c:pt>
                <c:pt idx="56">
                  <c:v>41183</c:v>
                </c:pt>
                <c:pt idx="57">
                  <c:v>41214</c:v>
                </c:pt>
                <c:pt idx="58">
                  <c:v>41244</c:v>
                </c:pt>
                <c:pt idx="59">
                  <c:v>41275</c:v>
                </c:pt>
                <c:pt idx="60">
                  <c:v>41306</c:v>
                </c:pt>
                <c:pt idx="61">
                  <c:v>41334</c:v>
                </c:pt>
                <c:pt idx="62">
                  <c:v>41365</c:v>
                </c:pt>
                <c:pt idx="63">
                  <c:v>41395</c:v>
                </c:pt>
                <c:pt idx="64">
                  <c:v>41426</c:v>
                </c:pt>
                <c:pt idx="65">
                  <c:v>41456</c:v>
                </c:pt>
                <c:pt idx="66">
                  <c:v>41487</c:v>
                </c:pt>
                <c:pt idx="67">
                  <c:v>41518</c:v>
                </c:pt>
                <c:pt idx="68">
                  <c:v>41548</c:v>
                </c:pt>
                <c:pt idx="69">
                  <c:v>41579</c:v>
                </c:pt>
                <c:pt idx="70">
                  <c:v>41609</c:v>
                </c:pt>
                <c:pt idx="71">
                  <c:v>41640</c:v>
                </c:pt>
                <c:pt idx="72">
                  <c:v>41671</c:v>
                </c:pt>
                <c:pt idx="73">
                  <c:v>41699</c:v>
                </c:pt>
                <c:pt idx="74">
                  <c:v>41730</c:v>
                </c:pt>
                <c:pt idx="75">
                  <c:v>41760</c:v>
                </c:pt>
                <c:pt idx="76">
                  <c:v>41791</c:v>
                </c:pt>
                <c:pt idx="77">
                  <c:v>41821</c:v>
                </c:pt>
                <c:pt idx="78">
                  <c:v>41852</c:v>
                </c:pt>
                <c:pt idx="79">
                  <c:v>41883</c:v>
                </c:pt>
                <c:pt idx="80">
                  <c:v>41913</c:v>
                </c:pt>
                <c:pt idx="81">
                  <c:v>41944</c:v>
                </c:pt>
                <c:pt idx="82">
                  <c:v>41974</c:v>
                </c:pt>
                <c:pt idx="83">
                  <c:v>41989</c:v>
                </c:pt>
                <c:pt idx="84">
                  <c:v>42005</c:v>
                </c:pt>
                <c:pt idx="85">
                  <c:v>42036</c:v>
                </c:pt>
              </c:numCache>
            </c:numRef>
          </c:cat>
          <c:val>
            <c:numRef>
              <c:f>рефинанс!$B$5:$CI$5</c:f>
              <c:numCache>
                <c:formatCode>General</c:formatCode>
                <c:ptCount val="86"/>
                <c:pt idx="0">
                  <c:v>12.7</c:v>
                </c:pt>
                <c:pt idx="1">
                  <c:v>13.3</c:v>
                </c:pt>
                <c:pt idx="2">
                  <c:v>14.3</c:v>
                </c:pt>
                <c:pt idx="3">
                  <c:v>15.1</c:v>
                </c:pt>
                <c:pt idx="4">
                  <c:v>15.1</c:v>
                </c:pt>
                <c:pt idx="5">
                  <c:v>14.7</c:v>
                </c:pt>
                <c:pt idx="6">
                  <c:v>15</c:v>
                </c:pt>
                <c:pt idx="7">
                  <c:v>15</c:v>
                </c:pt>
                <c:pt idx="8">
                  <c:v>14.2</c:v>
                </c:pt>
                <c:pt idx="9">
                  <c:v>13.8</c:v>
                </c:pt>
                <c:pt idx="10">
                  <c:v>13.3</c:v>
                </c:pt>
                <c:pt idx="11">
                  <c:v>13.4</c:v>
                </c:pt>
                <c:pt idx="12">
                  <c:v>13.9</c:v>
                </c:pt>
                <c:pt idx="13">
                  <c:v>14</c:v>
                </c:pt>
                <c:pt idx="14">
                  <c:v>13.2</c:v>
                </c:pt>
                <c:pt idx="15">
                  <c:v>12.3</c:v>
                </c:pt>
                <c:pt idx="16">
                  <c:v>11.9</c:v>
                </c:pt>
                <c:pt idx="17">
                  <c:v>12</c:v>
                </c:pt>
                <c:pt idx="18">
                  <c:v>11.6</c:v>
                </c:pt>
                <c:pt idx="19">
                  <c:v>10.7</c:v>
                </c:pt>
                <c:pt idx="20">
                  <c:v>9.6999999999999993</c:v>
                </c:pt>
                <c:pt idx="21">
                  <c:v>9.1</c:v>
                </c:pt>
                <c:pt idx="22">
                  <c:v>8.8000000000000007</c:v>
                </c:pt>
                <c:pt idx="23">
                  <c:v>8</c:v>
                </c:pt>
                <c:pt idx="24">
                  <c:v>7.2</c:v>
                </c:pt>
                <c:pt idx="25">
                  <c:v>6.5</c:v>
                </c:pt>
                <c:pt idx="26">
                  <c:v>6</c:v>
                </c:pt>
                <c:pt idx="27">
                  <c:v>6</c:v>
                </c:pt>
                <c:pt idx="28">
                  <c:v>5.8</c:v>
                </c:pt>
                <c:pt idx="29">
                  <c:v>5.5</c:v>
                </c:pt>
                <c:pt idx="30">
                  <c:v>6.1</c:v>
                </c:pt>
                <c:pt idx="31">
                  <c:v>7</c:v>
                </c:pt>
                <c:pt idx="32">
                  <c:v>7.5</c:v>
                </c:pt>
                <c:pt idx="33">
                  <c:v>8.1</c:v>
                </c:pt>
                <c:pt idx="34">
                  <c:v>8.8000000000000007</c:v>
                </c:pt>
                <c:pt idx="35">
                  <c:v>9.6</c:v>
                </c:pt>
                <c:pt idx="36">
                  <c:v>9.5</c:v>
                </c:pt>
                <c:pt idx="37">
                  <c:v>9.5</c:v>
                </c:pt>
                <c:pt idx="38">
                  <c:v>9.6</c:v>
                </c:pt>
                <c:pt idx="39">
                  <c:v>9.6</c:v>
                </c:pt>
                <c:pt idx="40">
                  <c:v>9.4</c:v>
                </c:pt>
                <c:pt idx="41">
                  <c:v>9</c:v>
                </c:pt>
                <c:pt idx="42">
                  <c:v>8.1999999999999993</c:v>
                </c:pt>
                <c:pt idx="43">
                  <c:v>7.2</c:v>
                </c:pt>
                <c:pt idx="44">
                  <c:v>7.2</c:v>
                </c:pt>
                <c:pt idx="45">
                  <c:v>6.8</c:v>
                </c:pt>
                <c:pt idx="46">
                  <c:v>6.1</c:v>
                </c:pt>
                <c:pt idx="47">
                  <c:v>4.2</c:v>
                </c:pt>
                <c:pt idx="48">
                  <c:v>3.7</c:v>
                </c:pt>
                <c:pt idx="49">
                  <c:v>3.7</c:v>
                </c:pt>
                <c:pt idx="50">
                  <c:v>3.6</c:v>
                </c:pt>
                <c:pt idx="51">
                  <c:v>3.6</c:v>
                </c:pt>
                <c:pt idx="52">
                  <c:v>4.3</c:v>
                </c:pt>
                <c:pt idx="53">
                  <c:v>5.6</c:v>
                </c:pt>
                <c:pt idx="54">
                  <c:v>5.9</c:v>
                </c:pt>
                <c:pt idx="55">
                  <c:v>6.6</c:v>
                </c:pt>
                <c:pt idx="56">
                  <c:v>6.5</c:v>
                </c:pt>
                <c:pt idx="57">
                  <c:v>6.5</c:v>
                </c:pt>
                <c:pt idx="58">
                  <c:v>6.6</c:v>
                </c:pt>
                <c:pt idx="59">
                  <c:v>7.1</c:v>
                </c:pt>
                <c:pt idx="60">
                  <c:v>7.3</c:v>
                </c:pt>
                <c:pt idx="61">
                  <c:v>7</c:v>
                </c:pt>
                <c:pt idx="62">
                  <c:v>7.2</c:v>
                </c:pt>
                <c:pt idx="63">
                  <c:v>7.4</c:v>
                </c:pt>
                <c:pt idx="64">
                  <c:v>6.9</c:v>
                </c:pt>
                <c:pt idx="65">
                  <c:v>6.5</c:v>
                </c:pt>
                <c:pt idx="66">
                  <c:v>6.5</c:v>
                </c:pt>
                <c:pt idx="67">
                  <c:v>6.1</c:v>
                </c:pt>
                <c:pt idx="68">
                  <c:v>6.3</c:v>
                </c:pt>
                <c:pt idx="69">
                  <c:v>6.5</c:v>
                </c:pt>
                <c:pt idx="70">
                  <c:v>6.5</c:v>
                </c:pt>
                <c:pt idx="71">
                  <c:v>6.1</c:v>
                </c:pt>
                <c:pt idx="72">
                  <c:v>6.2</c:v>
                </c:pt>
                <c:pt idx="73">
                  <c:v>6.9</c:v>
                </c:pt>
                <c:pt idx="74">
                  <c:v>7.3</c:v>
                </c:pt>
                <c:pt idx="75">
                  <c:v>7.6</c:v>
                </c:pt>
                <c:pt idx="76">
                  <c:v>7.8</c:v>
                </c:pt>
                <c:pt idx="77">
                  <c:v>7.5</c:v>
                </c:pt>
                <c:pt idx="78">
                  <c:v>7.6</c:v>
                </c:pt>
                <c:pt idx="79">
                  <c:v>8</c:v>
                </c:pt>
                <c:pt idx="80">
                  <c:v>8.3000000000000007</c:v>
                </c:pt>
                <c:pt idx="81">
                  <c:v>9.1</c:v>
                </c:pt>
                <c:pt idx="82">
                  <c:v>11.4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96736"/>
        <c:axId val="133395200"/>
      </c:lineChart>
      <c:dateAx>
        <c:axId val="133383680"/>
        <c:scaling>
          <c:orientation val="minMax"/>
        </c:scaling>
        <c:delete val="0"/>
        <c:axPos val="b"/>
        <c:numFmt formatCode="d/mm/yy" sourceLinked="1"/>
        <c:majorTickMark val="out"/>
        <c:minorTickMark val="none"/>
        <c:tickLblPos val="nextTo"/>
        <c:crossAx val="133385216"/>
        <c:crosses val="autoZero"/>
        <c:auto val="1"/>
        <c:lblOffset val="100"/>
        <c:baseTimeUnit val="days"/>
      </c:dateAx>
      <c:valAx>
        <c:axId val="133385216"/>
        <c:scaling>
          <c:orientation val="minMax"/>
          <c:max val="9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3383680"/>
        <c:crosses val="autoZero"/>
        <c:crossBetween val="between"/>
        <c:majorUnit val="3000"/>
      </c:valAx>
      <c:valAx>
        <c:axId val="133395200"/>
        <c:scaling>
          <c:orientation val="minMax"/>
          <c:max val="18"/>
        </c:scaling>
        <c:delete val="0"/>
        <c:axPos val="r"/>
        <c:numFmt formatCode="General" sourceLinked="1"/>
        <c:majorTickMark val="out"/>
        <c:minorTickMark val="none"/>
        <c:tickLblPos val="nextTo"/>
        <c:crossAx val="133396736"/>
        <c:crosses val="max"/>
        <c:crossBetween val="between"/>
        <c:majorUnit val="6"/>
      </c:valAx>
      <c:dateAx>
        <c:axId val="133396736"/>
        <c:scaling>
          <c:orientation val="minMax"/>
        </c:scaling>
        <c:delete val="1"/>
        <c:axPos val="b"/>
        <c:numFmt formatCode="d/mm/yy" sourceLinked="1"/>
        <c:majorTickMark val="out"/>
        <c:minorTickMark val="none"/>
        <c:tickLblPos val="none"/>
        <c:crossAx val="133395200"/>
        <c:crosses val="autoZero"/>
        <c:auto val="1"/>
        <c:lblOffset val="100"/>
        <c:baseTimeUnit val="days"/>
      </c:dateAx>
      <c:spPr>
        <a:noFill/>
        <a:ln>
          <a:noFill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1.5424836601307203E-2"/>
          <c:y val="0.67999834405557424"/>
          <c:w val="0.95794584500466862"/>
          <c:h val="0.294765062884489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объемов рефинансирования, индекса потребительских цен и ключевой ставки Банка России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4494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6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Активы центральных банков к ВВП в %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1438"/>
            <a:ext cx="8064896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2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Инфляционные ожидания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Consensus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реальная процентная ставка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9137598"/>
              </p:ext>
            </p:extLst>
          </p:nvPr>
        </p:nvGraphicFramePr>
        <p:xfrm>
          <a:off x="683567" y="1628799"/>
          <a:ext cx="3600401" cy="453650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13415"/>
                <a:gridCol w="728310"/>
                <a:gridCol w="729338"/>
                <a:gridCol w="729338"/>
              </a:tblGrid>
              <a:tr h="951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США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Зона Евро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Япония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Англия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Объект 1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4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</Words>
  <Application>Microsoft Office PowerPoint</Application>
  <PresentationFormat>Экран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Динамика объемов рефинансирования, индекса потребительских цен и ключевой ставки Банка России</vt:lpstr>
      <vt:lpstr>Активы центральных банков к ВВП в %</vt:lpstr>
      <vt:lpstr>  Инфляционные ожидания (по данным Consensus Economics) и реальная процентная ставка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4</cp:revision>
  <dcterms:created xsi:type="dcterms:W3CDTF">2015-02-08T20:39:38Z</dcterms:created>
  <dcterms:modified xsi:type="dcterms:W3CDTF">2015-02-08T21:02:42Z</dcterms:modified>
</cp:coreProperties>
</file>