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8" r:id="rId2"/>
    <p:sldId id="273" r:id="rId3"/>
    <p:sldId id="313" r:id="rId4"/>
    <p:sldId id="338" r:id="rId5"/>
    <p:sldId id="343" r:id="rId6"/>
    <p:sldId id="344" r:id="rId7"/>
    <p:sldId id="311" r:id="rId8"/>
    <p:sldId id="334" r:id="rId9"/>
    <p:sldId id="345" r:id="rId10"/>
    <p:sldId id="341" r:id="rId11"/>
    <p:sldId id="342" r:id="rId12"/>
    <p:sldId id="335" r:id="rId13"/>
    <p:sldId id="299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94793" autoAdjust="0"/>
  </p:normalViewPr>
  <p:slideViewPr>
    <p:cSldViewPr>
      <p:cViewPr varScale="1">
        <p:scale>
          <a:sx n="106" d="100"/>
          <a:sy n="106" d="100"/>
        </p:scale>
        <p:origin x="666" y="96"/>
      </p:cViewPr>
      <p:guideLst>
        <p:guide orient="horz" pos="754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</c:view3D>
    <c:floor>
      <c:thickness val="0"/>
      <c:spPr>
        <a:gradFill flip="none" rotWithShape="1">
          <a:gsLst>
            <a:gs pos="30000">
              <a:srgbClr val="F27300"/>
            </a:gs>
            <a:gs pos="100000">
              <a:srgbClr val="FFBF00"/>
            </a:gs>
          </a:gsLst>
          <a:lin ang="5400000" scaled="0"/>
          <a:tileRect r="-100000" b="-100000"/>
        </a:gradFill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cene3d>
          <a:camera prst="orthographicFront"/>
          <a:lightRig rig="threePt" dir="t"/>
        </a:scene3d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936026936026935E-2"/>
          <c:y val="3.5947712418300803E-2"/>
          <c:w val="0.60385162146133065"/>
          <c:h val="0.720283567495239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Телефон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Лист1!$B$2:$B$6</c:f>
              <c:strCache>
                <c:ptCount val="5"/>
                <c:pt idx="0">
                  <c:v>2-ое полугодие 2013 года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128</c:v>
                </c:pt>
                <c:pt idx="1">
                  <c:v>189</c:v>
                </c:pt>
                <c:pt idx="2">
                  <c:v>244</c:v>
                </c:pt>
                <c:pt idx="3">
                  <c:v>327</c:v>
                </c:pt>
                <c:pt idx="4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4-44F6-8C70-02C0EC3353EE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E-mail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Лист1!$B$2:$B$6</c:f>
              <c:strCache>
                <c:ptCount val="5"/>
                <c:pt idx="0">
                  <c:v>2-ое полугодие 2013 года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86</c:v>
                </c:pt>
                <c:pt idx="1">
                  <c:v>132</c:v>
                </c:pt>
                <c:pt idx="2">
                  <c:v>102</c:v>
                </c:pt>
                <c:pt idx="3">
                  <c:v>127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74-44F6-8C70-02C0EC3353EE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Письменное обращение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Лист1!$B$2:$B$6</c:f>
              <c:strCache>
                <c:ptCount val="5"/>
                <c:pt idx="0">
                  <c:v>2-ое полугодие 2013 года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128</c:v>
                </c:pt>
                <c:pt idx="1">
                  <c:v>43</c:v>
                </c:pt>
                <c:pt idx="2">
                  <c:v>49</c:v>
                </c:pt>
                <c:pt idx="3">
                  <c:v>41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74-44F6-8C70-02C0EC3353EE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Обращение on-line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Лист1!$B$2:$B$6</c:f>
              <c:strCache>
                <c:ptCount val="5"/>
                <c:pt idx="0">
                  <c:v>2-ое полугодие 2013 года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12</c:v>
                </c:pt>
                <c:pt idx="1">
                  <c:v>180</c:v>
                </c:pt>
                <c:pt idx="2">
                  <c:v>499</c:v>
                </c:pt>
                <c:pt idx="3">
                  <c:v>314</c:v>
                </c:pt>
                <c:pt idx="4">
                  <c:v>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74-44F6-8C70-02C0EC3353EE}"/>
            </c:ext>
          </c:extLst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Прием на выезде в др. городах Казахстана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Лист1!$B$2:$B$6</c:f>
              <c:strCache>
                <c:ptCount val="5"/>
                <c:pt idx="0">
                  <c:v>2-ое полугодие 2013 года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0</c:v>
                </c:pt>
                <c:pt idx="1">
                  <c:v>155</c:v>
                </c:pt>
                <c:pt idx="2">
                  <c:v>85</c:v>
                </c:pt>
                <c:pt idx="3">
                  <c:v>116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74-44F6-8C70-02C0EC3353EE}"/>
            </c:ext>
          </c:extLst>
        </c:ser>
        <c:ser>
          <c:idx val="5"/>
          <c:order val="5"/>
          <c:tx>
            <c:strRef>
              <c:f>Лист1!$H$1</c:f>
              <c:strCache>
                <c:ptCount val="1"/>
                <c:pt idx="0">
                  <c:v>Личный прием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Лист1!$B$2:$B$6</c:f>
              <c:strCache>
                <c:ptCount val="5"/>
                <c:pt idx="0">
                  <c:v>2-ое полугодие 2013 года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88</c:v>
                </c:pt>
                <c:pt idx="1">
                  <c:v>246</c:v>
                </c:pt>
                <c:pt idx="2">
                  <c:v>195</c:v>
                </c:pt>
                <c:pt idx="3">
                  <c:v>235</c:v>
                </c:pt>
                <c:pt idx="4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74-44F6-8C70-02C0EC3353EE}"/>
            </c:ext>
          </c:extLst>
        </c:ser>
        <c:ser>
          <c:idx val="6"/>
          <c:order val="6"/>
          <c:tx>
            <c:strRef>
              <c:f>Лист1!$I$1</c:f>
              <c:strCache>
                <c:ptCount val="1"/>
                <c:pt idx="0">
                  <c:v>WhatsApp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Лист1!$B$2:$B$6</c:f>
              <c:strCache>
                <c:ptCount val="5"/>
                <c:pt idx="0">
                  <c:v>2-ое полугодие 2013 года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3">
                  <c:v>13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2-471F-8D30-58D4EEB50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5075808"/>
        <c:axId val="305076200"/>
        <c:axId val="0"/>
      </c:bar3DChart>
      <c:catAx>
        <c:axId val="3050758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05076200"/>
        <c:crosses val="autoZero"/>
        <c:auto val="1"/>
        <c:lblAlgn val="ctr"/>
        <c:lblOffset val="100"/>
        <c:noMultiLvlLbl val="0"/>
      </c:catAx>
      <c:valAx>
        <c:axId val="305076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0507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08563434609935"/>
          <c:y val="8.9485057981009364E-2"/>
          <c:w val="0.30584036200488129"/>
          <c:h val="0.61309275270267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Georgia" panose="02040502050405020303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2000">
          <a:srgbClr val="5E9EFF"/>
        </a:gs>
        <a:gs pos="39000">
          <a:srgbClr val="85C2FF">
            <a:lumMod val="41000"/>
            <a:lumOff val="59000"/>
          </a:srgbClr>
        </a:gs>
        <a:gs pos="79000">
          <a:srgbClr val="FFEBFA"/>
        </a:gs>
      </a:gsLst>
      <a:path path="circle">
        <a:fillToRect l="100000" t="100000"/>
      </a:path>
      <a:tileRect r="-100000" b="-100000"/>
    </a:gradFill>
    <a:ln w="12700" cap="rnd" cmpd="sng" algn="ctr">
      <a:solidFill>
        <a:schemeClr val="accent4">
          <a:lumMod val="50000"/>
        </a:schemeClr>
      </a:solidFill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06E7D-7B62-4B06-9FFB-08B0C8A74B5F}" type="doc">
      <dgm:prSet loTypeId="urn:microsoft.com/office/officeart/2005/8/layout/matrix2" loCatId="matrix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D07EBF9D-5E1C-4734-9E69-A7EC050CDA95}">
      <dgm:prSet/>
      <dgm:spPr/>
      <dgm:t>
        <a:bodyPr/>
        <a:lstStyle/>
        <a:p>
          <a:pPr rtl="0"/>
          <a:r>
            <a:rPr lang="ru-RU" dirty="0" smtClean="0"/>
            <a:t>Принятые к рассмотрению судом или при наличии судебного решения</a:t>
          </a:r>
          <a:endParaRPr lang="ru-RU" dirty="0"/>
        </a:p>
      </dgm:t>
    </dgm:pt>
    <dgm:pt modelId="{9C7E53E7-F46B-46CA-B4AB-27FE27CAEEB0}" type="parTrans" cxnId="{0D440CC9-AD12-4E7A-9335-D54A245A0C2D}">
      <dgm:prSet/>
      <dgm:spPr/>
      <dgm:t>
        <a:bodyPr/>
        <a:lstStyle/>
        <a:p>
          <a:endParaRPr lang="ru-RU"/>
        </a:p>
      </dgm:t>
    </dgm:pt>
    <dgm:pt modelId="{C2D94E3F-9C7D-4E2C-8AC0-D266F3B00C2E}" type="sibTrans" cxnId="{0D440CC9-AD12-4E7A-9335-D54A245A0C2D}">
      <dgm:prSet/>
      <dgm:spPr/>
      <dgm:t>
        <a:bodyPr/>
        <a:lstStyle/>
        <a:p>
          <a:endParaRPr lang="ru-RU"/>
        </a:p>
      </dgm:t>
    </dgm:pt>
    <dgm:pt modelId="{39B0EE59-082D-459D-98E2-D825FC517877}">
      <dgm:prSet/>
      <dgm:spPr/>
      <dgm:t>
        <a:bodyPr/>
        <a:lstStyle/>
        <a:p>
          <a:pPr rtl="0"/>
          <a:r>
            <a:rPr lang="ru-RU" dirty="0" smtClean="0"/>
            <a:t>При отсутствии доказательств обращения в Банк</a:t>
          </a:r>
          <a:endParaRPr lang="ru-RU" dirty="0"/>
        </a:p>
      </dgm:t>
    </dgm:pt>
    <dgm:pt modelId="{D2D35F34-E479-4F0E-B609-5C876382F058}" type="parTrans" cxnId="{9B38FC6C-7994-46ED-9B44-F8920AFE4B47}">
      <dgm:prSet/>
      <dgm:spPr/>
      <dgm:t>
        <a:bodyPr/>
        <a:lstStyle/>
        <a:p>
          <a:endParaRPr lang="ru-RU"/>
        </a:p>
      </dgm:t>
    </dgm:pt>
    <dgm:pt modelId="{D2EA883E-E97F-4807-8B0D-1CDC50FC1F9D}" type="sibTrans" cxnId="{9B38FC6C-7994-46ED-9B44-F8920AFE4B47}">
      <dgm:prSet/>
      <dgm:spPr/>
      <dgm:t>
        <a:bodyPr/>
        <a:lstStyle/>
        <a:p>
          <a:endParaRPr lang="ru-RU"/>
        </a:p>
      </dgm:t>
    </dgm:pt>
    <dgm:pt modelId="{6DABC0D6-794C-4A04-ACC8-1AD3B8775828}">
      <dgm:prSet/>
      <dgm:spPr/>
      <dgm:t>
        <a:bodyPr/>
        <a:lstStyle/>
        <a:p>
          <a:pPr rtl="0"/>
          <a:r>
            <a:rPr lang="ru-RU" dirty="0" smtClean="0"/>
            <a:t>Повторно, при отсутствии новых обстоятельств</a:t>
          </a:r>
          <a:endParaRPr lang="ru-RU" dirty="0"/>
        </a:p>
      </dgm:t>
    </dgm:pt>
    <dgm:pt modelId="{1B535B6E-E76D-4C83-8BC5-35BF6D2B9270}" type="parTrans" cxnId="{70AE19E9-7477-4B61-A1B1-257589D90275}">
      <dgm:prSet/>
      <dgm:spPr/>
      <dgm:t>
        <a:bodyPr/>
        <a:lstStyle/>
        <a:p>
          <a:endParaRPr lang="ru-RU"/>
        </a:p>
      </dgm:t>
    </dgm:pt>
    <dgm:pt modelId="{DFCCA6CB-003D-4CF7-8E81-CB1914A5FBAE}" type="sibTrans" cxnId="{70AE19E9-7477-4B61-A1B1-257589D90275}">
      <dgm:prSet/>
      <dgm:spPr/>
      <dgm:t>
        <a:bodyPr/>
        <a:lstStyle/>
        <a:p>
          <a:endParaRPr lang="ru-RU"/>
        </a:p>
      </dgm:t>
    </dgm:pt>
    <dgm:pt modelId="{1A2601C7-7403-4CD2-A78B-D739AD574DFE}">
      <dgm:prSet/>
      <dgm:spPr/>
      <dgm:t>
        <a:bodyPr/>
        <a:lstStyle/>
        <a:p>
          <a:pPr rtl="0"/>
          <a:r>
            <a:rPr lang="ru-RU" dirty="0" smtClean="0"/>
            <a:t>При превышении займа </a:t>
          </a:r>
          <a:r>
            <a:rPr lang="ru-RU" b="1" dirty="0" smtClean="0"/>
            <a:t>20.000 </a:t>
          </a:r>
          <a:r>
            <a:rPr lang="ru-RU" dirty="0" smtClean="0"/>
            <a:t>МРП</a:t>
          </a:r>
          <a:r>
            <a:rPr lang="en-US" dirty="0" smtClean="0"/>
            <a:t> </a:t>
          </a:r>
          <a:r>
            <a:rPr lang="hy-AM" dirty="0" smtClean="0"/>
            <a:t> </a:t>
          </a:r>
          <a:endParaRPr lang="ru-RU" dirty="0"/>
        </a:p>
      </dgm:t>
    </dgm:pt>
    <dgm:pt modelId="{1B1244BC-0D63-4C32-80DD-3040C1A7E089}" type="parTrans" cxnId="{D9C74B1F-0C70-4E19-93D1-0619A0D466F1}">
      <dgm:prSet/>
      <dgm:spPr/>
      <dgm:t>
        <a:bodyPr/>
        <a:lstStyle/>
        <a:p>
          <a:endParaRPr lang="ru-RU"/>
        </a:p>
      </dgm:t>
    </dgm:pt>
    <dgm:pt modelId="{F7DE2A82-8BDB-4BB9-9DD0-E72EC24EB967}" type="sibTrans" cxnId="{D9C74B1F-0C70-4E19-93D1-0619A0D466F1}">
      <dgm:prSet/>
      <dgm:spPr/>
      <dgm:t>
        <a:bodyPr/>
        <a:lstStyle/>
        <a:p>
          <a:endParaRPr lang="ru-RU"/>
        </a:p>
      </dgm:t>
    </dgm:pt>
    <dgm:pt modelId="{26090AF5-ADBA-4277-A5C5-18DBBA43FBA3}" type="pres">
      <dgm:prSet presAssocID="{E3C06E7D-7B62-4B06-9FFB-08B0C8A74B5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728710-CE54-4031-897A-4C14018FAD1E}" type="pres">
      <dgm:prSet presAssocID="{E3C06E7D-7B62-4B06-9FFB-08B0C8A74B5F}" presName="axisShape" presStyleLbl="bgShp" presStyleIdx="0" presStyleCnt="1"/>
      <dgm:spPr/>
      <dgm:t>
        <a:bodyPr/>
        <a:lstStyle/>
        <a:p>
          <a:endParaRPr lang="ru-RU"/>
        </a:p>
      </dgm:t>
    </dgm:pt>
    <dgm:pt modelId="{E72CBAF1-72F9-491F-9A3E-0B6F6AD0DB9F}" type="pres">
      <dgm:prSet presAssocID="{E3C06E7D-7B62-4B06-9FFB-08B0C8A74B5F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91F6D-431F-4FED-94CD-08E724525875}" type="pres">
      <dgm:prSet presAssocID="{E3C06E7D-7B62-4B06-9FFB-08B0C8A74B5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F7C23-EE69-4A0A-944D-0430D395A1C7}" type="pres">
      <dgm:prSet presAssocID="{E3C06E7D-7B62-4B06-9FFB-08B0C8A74B5F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46836-863B-4871-BCBE-8ACB6DA0BA3D}" type="pres">
      <dgm:prSet presAssocID="{E3C06E7D-7B62-4B06-9FFB-08B0C8A74B5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0F2A29-C871-4A30-9947-D20770886557}" type="presOf" srcId="{E3C06E7D-7B62-4B06-9FFB-08B0C8A74B5F}" destId="{26090AF5-ADBA-4277-A5C5-18DBBA43FBA3}" srcOrd="0" destOrd="0" presId="urn:microsoft.com/office/officeart/2005/8/layout/matrix2"/>
    <dgm:cxn modelId="{D9C74B1F-0C70-4E19-93D1-0619A0D466F1}" srcId="{E3C06E7D-7B62-4B06-9FFB-08B0C8A74B5F}" destId="{1A2601C7-7403-4CD2-A78B-D739AD574DFE}" srcOrd="3" destOrd="0" parTransId="{1B1244BC-0D63-4C32-80DD-3040C1A7E089}" sibTransId="{F7DE2A82-8BDB-4BB9-9DD0-E72EC24EB967}"/>
    <dgm:cxn modelId="{9B38FC6C-7994-46ED-9B44-F8920AFE4B47}" srcId="{E3C06E7D-7B62-4B06-9FFB-08B0C8A74B5F}" destId="{39B0EE59-082D-459D-98E2-D825FC517877}" srcOrd="1" destOrd="0" parTransId="{D2D35F34-E479-4F0E-B609-5C876382F058}" sibTransId="{D2EA883E-E97F-4807-8B0D-1CDC50FC1F9D}"/>
    <dgm:cxn modelId="{0D440CC9-AD12-4E7A-9335-D54A245A0C2D}" srcId="{E3C06E7D-7B62-4B06-9FFB-08B0C8A74B5F}" destId="{D07EBF9D-5E1C-4734-9E69-A7EC050CDA95}" srcOrd="0" destOrd="0" parTransId="{9C7E53E7-F46B-46CA-B4AB-27FE27CAEEB0}" sibTransId="{C2D94E3F-9C7D-4E2C-8AC0-D266F3B00C2E}"/>
    <dgm:cxn modelId="{96132454-6EF5-46E3-83DC-1E4F55729CCF}" type="presOf" srcId="{D07EBF9D-5E1C-4734-9E69-A7EC050CDA95}" destId="{E72CBAF1-72F9-491F-9A3E-0B6F6AD0DB9F}" srcOrd="0" destOrd="0" presId="urn:microsoft.com/office/officeart/2005/8/layout/matrix2"/>
    <dgm:cxn modelId="{5412772E-7067-4A4C-A6A7-7004DA10D14C}" type="presOf" srcId="{39B0EE59-082D-459D-98E2-D825FC517877}" destId="{D2E91F6D-431F-4FED-94CD-08E724525875}" srcOrd="0" destOrd="0" presId="urn:microsoft.com/office/officeart/2005/8/layout/matrix2"/>
    <dgm:cxn modelId="{6A4D46B2-14BC-4FF4-A615-8E1A9C949F3F}" type="presOf" srcId="{1A2601C7-7403-4CD2-A78B-D739AD574DFE}" destId="{A9C46836-863B-4871-BCBE-8ACB6DA0BA3D}" srcOrd="0" destOrd="0" presId="urn:microsoft.com/office/officeart/2005/8/layout/matrix2"/>
    <dgm:cxn modelId="{B06A78FC-5105-4F2E-84C9-650ADAA1A80C}" type="presOf" srcId="{6DABC0D6-794C-4A04-ACC8-1AD3B8775828}" destId="{CA3F7C23-EE69-4A0A-944D-0430D395A1C7}" srcOrd="0" destOrd="0" presId="urn:microsoft.com/office/officeart/2005/8/layout/matrix2"/>
    <dgm:cxn modelId="{70AE19E9-7477-4B61-A1B1-257589D90275}" srcId="{E3C06E7D-7B62-4B06-9FFB-08B0C8A74B5F}" destId="{6DABC0D6-794C-4A04-ACC8-1AD3B8775828}" srcOrd="2" destOrd="0" parTransId="{1B535B6E-E76D-4C83-8BC5-35BF6D2B9270}" sibTransId="{DFCCA6CB-003D-4CF7-8E81-CB1914A5FBAE}"/>
    <dgm:cxn modelId="{185F2E47-20ED-427C-85CD-46D868EB0F32}" type="presParOf" srcId="{26090AF5-ADBA-4277-A5C5-18DBBA43FBA3}" destId="{D2728710-CE54-4031-897A-4C14018FAD1E}" srcOrd="0" destOrd="0" presId="urn:microsoft.com/office/officeart/2005/8/layout/matrix2"/>
    <dgm:cxn modelId="{830D7D88-A292-437F-AA7B-E789EA755FAA}" type="presParOf" srcId="{26090AF5-ADBA-4277-A5C5-18DBBA43FBA3}" destId="{E72CBAF1-72F9-491F-9A3E-0B6F6AD0DB9F}" srcOrd="1" destOrd="0" presId="urn:microsoft.com/office/officeart/2005/8/layout/matrix2"/>
    <dgm:cxn modelId="{FB987758-BF6C-4C28-B12D-3AF74D754AC0}" type="presParOf" srcId="{26090AF5-ADBA-4277-A5C5-18DBBA43FBA3}" destId="{D2E91F6D-431F-4FED-94CD-08E724525875}" srcOrd="2" destOrd="0" presId="urn:microsoft.com/office/officeart/2005/8/layout/matrix2"/>
    <dgm:cxn modelId="{00646420-2577-4CF2-8E97-C3065CFCE6A1}" type="presParOf" srcId="{26090AF5-ADBA-4277-A5C5-18DBBA43FBA3}" destId="{CA3F7C23-EE69-4A0A-944D-0430D395A1C7}" srcOrd="3" destOrd="0" presId="urn:microsoft.com/office/officeart/2005/8/layout/matrix2"/>
    <dgm:cxn modelId="{D0ABFF7E-C729-41EC-81AF-3BEE591D8E8E}" type="presParOf" srcId="{26090AF5-ADBA-4277-A5C5-18DBBA43FBA3}" destId="{A9C46836-863B-4871-BCBE-8ACB6DA0BA3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28710-CE54-4031-897A-4C14018FAD1E}">
      <dsp:nvSpPr>
        <dsp:cNvPr id="0" name=""/>
        <dsp:cNvSpPr/>
      </dsp:nvSpPr>
      <dsp:spPr>
        <a:xfrm>
          <a:off x="1908212" y="0"/>
          <a:ext cx="4752528" cy="475252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CBAF1-72F9-491F-9A3E-0B6F6AD0DB9F}">
      <dsp:nvSpPr>
        <dsp:cNvPr id="0" name=""/>
        <dsp:cNvSpPr/>
      </dsp:nvSpPr>
      <dsp:spPr>
        <a:xfrm>
          <a:off x="2217126" y="308914"/>
          <a:ext cx="1901011" cy="190101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Принятые к рассмотрению судом или при наличии судебного решения</a:t>
          </a:r>
          <a:endParaRPr lang="ru-RU" sz="1800" kern="1200" dirty="0"/>
        </a:p>
      </dsp:txBody>
      <dsp:txXfrm>
        <a:off x="2309926" y="401714"/>
        <a:ext cx="1715411" cy="1715411"/>
      </dsp:txXfrm>
    </dsp:sp>
    <dsp:sp modelId="{D2E91F6D-431F-4FED-94CD-08E724525875}">
      <dsp:nvSpPr>
        <dsp:cNvPr id="0" name=""/>
        <dsp:cNvSpPr/>
      </dsp:nvSpPr>
      <dsp:spPr>
        <a:xfrm>
          <a:off x="4450814" y="308914"/>
          <a:ext cx="1901011" cy="190101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отсутствии доказательств обращения в Банк</a:t>
          </a:r>
          <a:endParaRPr lang="ru-RU" sz="1800" kern="1200" dirty="0"/>
        </a:p>
      </dsp:txBody>
      <dsp:txXfrm>
        <a:off x="4543614" y="401714"/>
        <a:ext cx="1715411" cy="1715411"/>
      </dsp:txXfrm>
    </dsp:sp>
    <dsp:sp modelId="{CA3F7C23-EE69-4A0A-944D-0430D395A1C7}">
      <dsp:nvSpPr>
        <dsp:cNvPr id="0" name=""/>
        <dsp:cNvSpPr/>
      </dsp:nvSpPr>
      <dsp:spPr>
        <a:xfrm>
          <a:off x="2217126" y="2542602"/>
          <a:ext cx="1901011" cy="190101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Повторно, при отсутствии новых обстоятельств</a:t>
          </a:r>
          <a:endParaRPr lang="ru-RU" sz="1800" kern="1200" dirty="0"/>
        </a:p>
      </dsp:txBody>
      <dsp:txXfrm>
        <a:off x="2309926" y="2635402"/>
        <a:ext cx="1715411" cy="1715411"/>
      </dsp:txXfrm>
    </dsp:sp>
    <dsp:sp modelId="{A9C46836-863B-4871-BCBE-8ACB6DA0BA3D}">
      <dsp:nvSpPr>
        <dsp:cNvPr id="0" name=""/>
        <dsp:cNvSpPr/>
      </dsp:nvSpPr>
      <dsp:spPr>
        <a:xfrm>
          <a:off x="4450814" y="2542602"/>
          <a:ext cx="1901011" cy="190101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 превышении займа </a:t>
          </a:r>
          <a:r>
            <a:rPr lang="ru-RU" sz="1800" b="1" kern="1200" dirty="0" smtClean="0"/>
            <a:t>20.000 </a:t>
          </a:r>
          <a:r>
            <a:rPr lang="ru-RU" sz="1800" kern="1200" dirty="0" smtClean="0"/>
            <a:t>МРП</a:t>
          </a:r>
          <a:r>
            <a:rPr lang="en-US" sz="1800" kern="1200" dirty="0" smtClean="0"/>
            <a:t> </a:t>
          </a:r>
          <a:r>
            <a:rPr lang="hy-AM" sz="1800" kern="1200" dirty="0" smtClean="0"/>
            <a:t> </a:t>
          </a:r>
          <a:endParaRPr lang="ru-RU" sz="1800" kern="1200" dirty="0"/>
        </a:p>
      </dsp:txBody>
      <dsp:txXfrm>
        <a:off x="4543614" y="2635402"/>
        <a:ext cx="1715411" cy="1715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0.14841</cdr:x>
      <cdr:y>0.45074</cdr:y>
    </cdr:from>
    <cdr:to>
      <cdr:x>0.20921</cdr:x>
      <cdr:y>0.52348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11273" y="2398621"/>
          <a:ext cx="537183" cy="387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155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0.031</cdr:x>
      <cdr:y>0.66403</cdr:y>
    </cdr:from>
    <cdr:to>
      <cdr:x>0.09673</cdr:x>
      <cdr:y>0.7201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3871" y="3533681"/>
          <a:ext cx="580740" cy="298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128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0.04053</cdr:x>
      <cdr:y>0.60883</cdr:y>
    </cdr:from>
    <cdr:to>
      <cdr:x>0.10529</cdr:x>
      <cdr:y>0.669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58097" y="3239928"/>
          <a:ext cx="572170" cy="320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86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0.04181</cdr:x>
      <cdr:y>0.51142</cdr:y>
    </cdr:from>
    <cdr:to>
      <cdr:x>0.089</cdr:x>
      <cdr:y>0.56454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69362" y="2721543"/>
          <a:ext cx="416935" cy="282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12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0.14841</cdr:x>
      <cdr:y>0.64653</cdr:y>
    </cdr:from>
    <cdr:to>
      <cdr:x>0.20922</cdr:x>
      <cdr:y>0.71927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311229" y="3440551"/>
          <a:ext cx="537271" cy="387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189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3C972-7ACD-449F-A734-6899D033F2DF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0C07C-D144-47D9-A90E-20B2BBA64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2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BC87D-B7E5-EC4A-8AD4-E016CF9647B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74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BC87D-B7E5-EC4A-8AD4-E016CF9647B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09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BC87D-B7E5-EC4A-8AD4-E016CF9647B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59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bank-ombudsman.kz" TargetMode="External"/><Relationship Id="rId2" Type="http://schemas.openxmlformats.org/officeDocument/2006/relationships/hyperlink" Target="http://www.bank-ombudsman.k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nk-ombudsman.kz/wp-content/uploads/%D0%97%D0%A0%D0%9A-%D0%9E-%D0%B1%D0%B0%D0%BD%D0%BA%D0%B0%D1%85-%D0%B8-%D0%B1%D0%B0%D0%BD%D0%BA%D0%BE%D0%B2%D1%81%D0%BA%D0%BE%D0%B9-%D0%B4%D0%B5%D1%8F%D1%82%D0%B5%D0%BB%D1%8C%D0%BD%D0%BE%D1%81%D1%82%D0%B8-%D0%B2-%D0%A0%D0%9A-%D0%BF%D0%BE-%D1%81%D0%BE%D1%81%D1%82%D0%BE%D1%8F%D0%BD%D0%B8%D1%8E-%D0%BD%D0%B0-15.01.2014-%D0%B3%D0%BE%D0%B4%D0%B0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khalitov\Desktop\Отчет БО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4" y="2132856"/>
            <a:ext cx="2876141" cy="192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88263" y="4869160"/>
            <a:ext cx="8051324" cy="8640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000" b="1" i="1" dirty="0" smtClean="0">
              <a:solidFill>
                <a:srgbClr val="424456"/>
              </a:solidFill>
              <a:latin typeface="Cambria" pitchFamily="18" charset="0"/>
            </a:endParaRPr>
          </a:p>
          <a:p>
            <a:pPr algn="ctr"/>
            <a:endParaRPr lang="ru-RU" sz="18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800" b="1" i="1" dirty="0" smtClean="0">
                <a:solidFill>
                  <a:schemeClr val="accent2"/>
                </a:solidFill>
              </a:rPr>
              <a:t>«</a:t>
            </a:r>
            <a:r>
              <a:rPr lang="ru-RU" sz="1800" b="1" i="1" dirty="0">
                <a:solidFill>
                  <a:schemeClr val="accent2"/>
                </a:solidFill>
              </a:rPr>
              <a:t>Институт Банковского омбудсмана – показатель </a:t>
            </a:r>
            <a:r>
              <a:rPr lang="ru-RU" sz="1800" b="1" i="1" dirty="0" smtClean="0">
                <a:solidFill>
                  <a:schemeClr val="accent2"/>
                </a:solidFill>
              </a:rPr>
              <a:t>высокой </a:t>
            </a:r>
            <a:r>
              <a:rPr lang="ru-RU" sz="1800" b="1" i="1" dirty="0">
                <a:solidFill>
                  <a:schemeClr val="accent2"/>
                </a:solidFill>
              </a:rPr>
              <a:t>ответственности банковской системы </a:t>
            </a:r>
            <a:r>
              <a:rPr lang="ru-RU" sz="1800" b="1" i="1" dirty="0" smtClean="0">
                <a:solidFill>
                  <a:schemeClr val="accent2"/>
                </a:solidFill>
              </a:rPr>
              <a:t>за </a:t>
            </a:r>
            <a:r>
              <a:rPr lang="ru-RU" sz="1800" b="1" i="1" dirty="0">
                <a:solidFill>
                  <a:schemeClr val="accent2"/>
                </a:solidFill>
              </a:rPr>
              <a:t>качество предоставляемых финансовых услуг»</a:t>
            </a:r>
            <a:r>
              <a:rPr lang="ru-RU" sz="1800" b="1" i="1" dirty="0">
                <a:solidFill>
                  <a:srgbClr val="424456"/>
                </a:solidFill>
              </a:rPr>
              <a:t/>
            </a:r>
            <a:br>
              <a:rPr lang="ru-RU" sz="1800" b="1" i="1" dirty="0">
                <a:solidFill>
                  <a:srgbClr val="424456"/>
                </a:solidFill>
              </a:rPr>
            </a:br>
            <a:endParaRPr lang="en-US" sz="1800" b="1" i="1" dirty="0" smtClean="0">
              <a:solidFill>
                <a:srgbClr val="424456"/>
              </a:solidFill>
            </a:endParaRPr>
          </a:p>
          <a:p>
            <a:pPr algn="ctr"/>
            <a:endParaRPr lang="ru-RU" sz="1400" b="1" i="1" dirty="0" smtClean="0">
              <a:solidFill>
                <a:srgbClr val="424456"/>
              </a:solidFill>
              <a:latin typeface="Cambria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25-27 октября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2017 года,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г. Баку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/>
            <a:endParaRPr lang="ru-RU" sz="1600" b="1" i="1" dirty="0" smtClean="0">
              <a:solidFill>
                <a:srgbClr val="424456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7183" y="1268760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</a:rPr>
              <a:t>Банковский омбудсман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5365" y="488359"/>
            <a:ext cx="6317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Заседание Международного Банковского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овета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0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04683"/>
            <a:ext cx="7992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БАНКОВСКОГО ОМБУДСМАНА 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 BANK-OMBUDSMAN.KZ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2538" t="17006" r="2040" b="5003"/>
          <a:stretch/>
        </p:blipFill>
        <p:spPr>
          <a:xfrm>
            <a:off x="0" y="1171562"/>
            <a:ext cx="9007443" cy="523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БАНКОВСКОГО ОМБУДСМАНА 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WWW.BANK-OMBUDSMAN.KZ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galeev_ks06082\Documents\Внутрение документы по страхованию\Прочее\Омман\2015\Сайт\Слай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1" y="1315289"/>
            <a:ext cx="8524875" cy="51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320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/>
              <a:t>Территориальная деятельность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" y="1340768"/>
            <a:ext cx="7043994" cy="3600400"/>
          </a:xfrm>
        </p:spPr>
      </p:pic>
      <p:sp>
        <p:nvSpPr>
          <p:cNvPr id="6" name="TextBox 5"/>
          <p:cNvSpPr txBox="1"/>
          <p:nvPr/>
        </p:nvSpPr>
        <p:spPr>
          <a:xfrm>
            <a:off x="755576" y="5031432"/>
            <a:ext cx="79312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sz="1600" dirty="0" smtClean="0"/>
              <a:t>Офис Банковского омбудсмана расположен в </a:t>
            </a:r>
            <a:r>
              <a:rPr lang="ru-RU" sz="1600" dirty="0" err="1" smtClean="0"/>
              <a:t>г.Алматы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2. </a:t>
            </a:r>
            <a:r>
              <a:rPr lang="ru-RU" sz="1600" dirty="0"/>
              <a:t>В г. Астане и областных центрах к Банковскому омбудсману можно обратиться через общественные </a:t>
            </a:r>
            <a:r>
              <a:rPr lang="ru-RU" sz="1600" dirty="0" smtClean="0"/>
              <a:t>приемные партии «Нур Отан» и Национального Банка РК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05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285860"/>
            <a:ext cx="7200800" cy="100811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+mn-lt"/>
              </a:rPr>
              <a:t>Благодарю за внимание!</a:t>
            </a:r>
            <a:endParaRPr lang="ru-RU" b="1" dirty="0">
              <a:latin typeface="+mn-lt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142632" y="4278276"/>
            <a:ext cx="4753004" cy="116694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 smtClean="0">
                <a:hlinkClick r:id="rId2"/>
              </a:rPr>
              <a:t>www.bank-ombudsman.kz</a:t>
            </a:r>
            <a:endParaRPr lang="ru-RU" sz="1800" b="1" dirty="0" smtClean="0"/>
          </a:p>
          <a:p>
            <a:pPr algn="ctr"/>
            <a:r>
              <a:rPr lang="en-US" sz="1800" b="1" dirty="0" smtClean="0">
                <a:hlinkClick r:id="rId3"/>
              </a:rPr>
              <a:t>office@bank-ombudsman.kz</a:t>
            </a:r>
            <a:endParaRPr lang="ru-RU" sz="1800" b="1" dirty="0" smtClean="0"/>
          </a:p>
        </p:txBody>
      </p:sp>
      <p:pic>
        <p:nvPicPr>
          <p:cNvPr id="9" name="Picture 3" descr="C:\Users\rkhalitov\Desktop\Отчет БО\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09" y="2403220"/>
            <a:ext cx="3029981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55365" y="488359"/>
            <a:ext cx="6317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Заседание Международного Банковского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овета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8263" y="5229200"/>
            <a:ext cx="8051324" cy="8640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000" b="1" i="1" dirty="0" smtClean="0">
              <a:solidFill>
                <a:srgbClr val="424456"/>
              </a:solidFill>
              <a:latin typeface="Cambria" pitchFamily="18" charset="0"/>
            </a:endParaRPr>
          </a:p>
          <a:p>
            <a:pPr algn="ctr"/>
            <a:endParaRPr lang="ru-RU" sz="1800" b="1" i="1" dirty="0" smtClean="0">
              <a:solidFill>
                <a:schemeClr val="accent2"/>
              </a:solidFill>
            </a:endParaRPr>
          </a:p>
          <a:p>
            <a:pPr algn="ctr"/>
            <a:endParaRPr lang="ru-RU" sz="1400" b="1" i="1" dirty="0" smtClean="0">
              <a:solidFill>
                <a:srgbClr val="424456"/>
              </a:solidFill>
              <a:latin typeface="Cambria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25-27 октября </a:t>
            </a:r>
            <a:r>
              <a:rPr lang="ru-RU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2017 года,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г. Баку</a:t>
            </a:r>
            <a:endParaRPr lang="ru-RU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/>
            <a:endParaRPr lang="ru-RU" sz="1600" b="1" i="1" dirty="0" smtClean="0">
              <a:solidFill>
                <a:srgbClr val="424456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5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8280920" cy="381642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US" sz="1600" dirty="0" smtClean="0"/>
              <a:t>	</a:t>
            </a:r>
            <a:r>
              <a:rPr lang="ru-RU" sz="1600" i="1" dirty="0" smtClean="0"/>
              <a:t>Банковский </a:t>
            </a:r>
            <a:r>
              <a:rPr lang="ru-RU" sz="1600" i="1" dirty="0"/>
              <a:t>омбудсман осуществляет свою деятельность </a:t>
            </a:r>
            <a:r>
              <a:rPr lang="ru-RU" sz="1600" i="1" dirty="0" smtClean="0"/>
              <a:t>на </a:t>
            </a:r>
            <a:r>
              <a:rPr lang="ru-RU" sz="1600" i="1" dirty="0"/>
              <a:t>основе следующих нормативно-правовых актов Республики Казахстан:</a:t>
            </a:r>
          </a:p>
          <a:p>
            <a:pPr marL="109728" indent="0" algn="just">
              <a:buNone/>
            </a:pPr>
            <a:endParaRPr lang="ru-RU" sz="1600" dirty="0"/>
          </a:p>
          <a:p>
            <a:pPr lvl="0" algn="just"/>
            <a:r>
              <a:rPr lang="ru-RU" sz="1600" dirty="0" smtClean="0"/>
              <a:t>Гражданский кодекс </a:t>
            </a:r>
            <a:r>
              <a:rPr lang="ru-RU" sz="1600" dirty="0"/>
              <a:t>Республики Казахстан. </a:t>
            </a:r>
          </a:p>
          <a:p>
            <a:pPr lvl="0" algn="just"/>
            <a:r>
              <a:rPr lang="ru-RU" sz="1600" dirty="0" smtClean="0"/>
              <a:t>Закон </a:t>
            </a:r>
            <a:r>
              <a:rPr lang="ru-RU" sz="1600" dirty="0"/>
              <a:t>РК «О банках и банковской деятельности в Республике Казахстан».</a:t>
            </a:r>
          </a:p>
          <a:p>
            <a:pPr lvl="0" algn="just"/>
            <a:r>
              <a:rPr lang="ru-RU" sz="1600" dirty="0" smtClean="0"/>
              <a:t>Закон </a:t>
            </a:r>
            <a:r>
              <a:rPr lang="ru-RU" sz="1600" dirty="0"/>
              <a:t>Республики Казахстан «Об ипотеке недвижимого имущества</a:t>
            </a:r>
            <a:r>
              <a:rPr lang="ru-RU" sz="1600" dirty="0" smtClean="0"/>
              <a:t>».</a:t>
            </a:r>
          </a:p>
          <a:p>
            <a:pPr lvl="0" algn="just"/>
            <a:r>
              <a:rPr lang="ru-RU" sz="1600" dirty="0" smtClean="0"/>
              <a:t>Нормативно-правовые акты Национального Банка Республики Казахстан.</a:t>
            </a:r>
            <a:endParaRPr lang="ru-RU" sz="1600" dirty="0"/>
          </a:p>
          <a:p>
            <a:pPr lvl="0" algn="just"/>
            <a:r>
              <a:rPr lang="ru-RU" sz="1600" dirty="0" smtClean="0"/>
              <a:t>Внутренние </a:t>
            </a:r>
            <a:r>
              <a:rPr lang="ru-RU" sz="1600" dirty="0"/>
              <a:t>правила </a:t>
            </a:r>
            <a:r>
              <a:rPr lang="ru-RU" sz="1600" dirty="0" smtClean="0"/>
              <a:t>Банковского </a:t>
            </a:r>
            <a:r>
              <a:rPr lang="ru-RU" sz="1600" dirty="0"/>
              <a:t>омбудсмана</a:t>
            </a:r>
            <a:r>
              <a:rPr lang="ru-RU" sz="1600" dirty="0" smtClean="0"/>
              <a:t>.</a:t>
            </a:r>
          </a:p>
          <a:p>
            <a:pPr lvl="0" algn="just"/>
            <a:r>
              <a:rPr lang="ru-RU" sz="1600" dirty="0" smtClean="0"/>
              <a:t>Закон РК «О коллекторской деятельности»</a:t>
            </a:r>
          </a:p>
          <a:p>
            <a:pPr lvl="0" algn="just"/>
            <a:r>
              <a:rPr lang="ru-RU" sz="1600" dirty="0" smtClean="0"/>
              <a:t>Закон РК «О микрофинансовых организациях»</a:t>
            </a:r>
          </a:p>
          <a:p>
            <a:pPr marL="109728" indent="0" algn="just">
              <a:buNone/>
            </a:pPr>
            <a:r>
              <a:rPr lang="ru-RU" sz="1600" dirty="0" smtClean="0"/>
              <a:t>                                   </a:t>
            </a:r>
          </a:p>
          <a:p>
            <a:pPr marL="109728" indent="0" algn="just">
              <a:buNone/>
            </a:pPr>
            <a:r>
              <a:rPr lang="ru-RU" sz="1600" i="1" dirty="0" smtClean="0"/>
              <a:t>		</a:t>
            </a:r>
            <a:r>
              <a:rPr lang="ru-RU" sz="1600" i="1" dirty="0"/>
              <a:t> </a:t>
            </a:r>
            <a:r>
              <a:rPr lang="ru-RU" sz="1600" i="1" dirty="0" smtClean="0"/>
              <a:t>       Банковский омбудсман является </a:t>
            </a:r>
            <a:r>
              <a:rPr lang="ru-RU" sz="1600" i="1" dirty="0"/>
              <a:t>участником всемирной сети финансовых </a:t>
            </a:r>
            <a:r>
              <a:rPr lang="ru-RU" sz="1600" i="1" dirty="0" smtClean="0"/>
              <a:t>омбудсманов </a:t>
            </a:r>
            <a:r>
              <a:rPr lang="en-US" sz="1600" i="1" dirty="0" smtClean="0"/>
              <a:t> </a:t>
            </a:r>
            <a:r>
              <a:rPr lang="ru-RU" sz="1600" i="1" dirty="0" smtClean="0"/>
              <a:t>«</a:t>
            </a:r>
            <a:r>
              <a:rPr lang="en-US" sz="1600" i="1" dirty="0" smtClean="0"/>
              <a:t>Info-Net</a:t>
            </a:r>
            <a:r>
              <a:rPr lang="ru-RU" sz="1600" i="1" dirty="0" smtClean="0"/>
              <a:t>».</a:t>
            </a:r>
            <a:endParaRPr lang="ru-RU" sz="1600" i="1" dirty="0"/>
          </a:p>
          <a:p>
            <a:pPr marL="109728" lvl="0" indent="0" algn="just">
              <a:buNone/>
            </a:pP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850800"/>
            <a:ext cx="6552728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/>
              <a:t>Правовые основы функционирования и деятельности</a:t>
            </a:r>
            <a:br>
              <a:rPr lang="ru-RU" sz="2400" b="1" dirty="0"/>
            </a:br>
            <a:r>
              <a:rPr lang="ru-RU" sz="2400" b="1" dirty="0"/>
              <a:t>Банковского омбудсмана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45224"/>
            <a:ext cx="20097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4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dg.by/content/images/news/big/2166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45" y="1484784"/>
            <a:ext cx="4132429" cy="35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577693" y="2194678"/>
            <a:ext cx="1404110" cy="420965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Заемщик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214311" y="2194678"/>
            <a:ext cx="913874" cy="484632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Банк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220072" y="1218321"/>
            <a:ext cx="3096344" cy="484632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Банковский омбудсман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049" y="935580"/>
            <a:ext cx="4572000" cy="472437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Статья 40-1 Закона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РК «О банках и банковской деятельности в Республике Казахстан»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31 августа 1995 года №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2444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500" i="1" dirty="0" smtClean="0"/>
              <a:t>        </a:t>
            </a:r>
          </a:p>
          <a:p>
            <a:endParaRPr lang="ru-RU" sz="1500" i="1" dirty="0"/>
          </a:p>
          <a:p>
            <a:endParaRPr lang="ru-RU" sz="1500" i="1" dirty="0" smtClean="0"/>
          </a:p>
          <a:p>
            <a:endParaRPr lang="ru-RU" sz="1500" i="1" dirty="0" smtClean="0"/>
          </a:p>
          <a:p>
            <a:r>
              <a:rPr lang="ru-RU" sz="1500" i="1" dirty="0" smtClean="0"/>
              <a:t>«</a:t>
            </a:r>
            <a:r>
              <a:rPr lang="ru-RU" sz="1500" b="1" i="1" dirty="0" smtClean="0">
                <a:solidFill>
                  <a:srgbClr val="FF0000"/>
                </a:solidFill>
              </a:rPr>
              <a:t>Банковским </a:t>
            </a:r>
            <a:r>
              <a:rPr lang="ru-RU" sz="1500" b="1" i="1" dirty="0" err="1" smtClean="0">
                <a:solidFill>
                  <a:srgbClr val="FF0000"/>
                </a:solidFill>
              </a:rPr>
              <a:t>омбудсманом</a:t>
            </a:r>
            <a:endParaRPr lang="ru-RU" sz="1500" b="1" i="1" dirty="0" smtClean="0">
              <a:solidFill>
                <a:srgbClr val="FF0000"/>
              </a:solidFill>
            </a:endParaRPr>
          </a:p>
          <a:p>
            <a:r>
              <a:rPr lang="ru-RU" sz="1500" b="1" i="1" dirty="0" smtClean="0">
                <a:solidFill>
                  <a:srgbClr val="FF0000"/>
                </a:solidFill>
              </a:rPr>
              <a:t> </a:t>
            </a:r>
            <a:r>
              <a:rPr lang="ru-RU" sz="1500" b="1" i="1" dirty="0"/>
              <a:t>является независимое в своей деятельности </a:t>
            </a:r>
            <a:br>
              <a:rPr lang="ru-RU" sz="1500" b="1" i="1" dirty="0"/>
            </a:br>
            <a:r>
              <a:rPr lang="ru-RU" sz="1500" b="1" i="1" dirty="0">
                <a:solidFill>
                  <a:srgbClr val="FF0000"/>
                </a:solidFill>
                <a:hlinkClick r:id="rId4"/>
              </a:rPr>
              <a:t>физическое лицо</a:t>
            </a:r>
            <a:r>
              <a:rPr lang="ru-RU" sz="1500" b="1" i="1" dirty="0"/>
              <a:t>,</a:t>
            </a:r>
            <a:r>
              <a:rPr lang="ru-RU" sz="1500" b="1" i="1" dirty="0">
                <a:solidFill>
                  <a:srgbClr val="FF0000"/>
                </a:solidFill>
              </a:rPr>
              <a:t> </a:t>
            </a:r>
            <a:r>
              <a:rPr lang="ru-RU" sz="1500" b="1" i="1" dirty="0"/>
              <a:t>осуществляющее урегулирование разногласий, </a:t>
            </a:r>
            <a:r>
              <a:rPr lang="ru-RU" sz="1500" b="1" i="1" dirty="0" smtClean="0"/>
              <a:t>возникающих</a:t>
            </a:r>
          </a:p>
          <a:p>
            <a:r>
              <a:rPr lang="ru-RU" sz="1500" b="1" i="1" dirty="0" smtClean="0"/>
              <a:t> из </a:t>
            </a:r>
            <a:r>
              <a:rPr lang="ru-RU" sz="1500" b="1" i="1" dirty="0"/>
              <a:t>договора ипотечного займа, между </a:t>
            </a:r>
            <a:endParaRPr lang="ru-RU" sz="1500" b="1" i="1" dirty="0" smtClean="0"/>
          </a:p>
          <a:p>
            <a:r>
              <a:rPr lang="ru-RU" sz="1500" b="1" i="1" dirty="0" smtClean="0"/>
              <a:t>банком </a:t>
            </a:r>
            <a:r>
              <a:rPr lang="ru-RU" sz="1500" b="1" i="1" dirty="0"/>
              <a:t>и заемщиком — физическим лицом </a:t>
            </a:r>
            <a:r>
              <a:rPr lang="ru-RU" sz="1500" b="1" i="1" dirty="0" smtClean="0"/>
              <a:t>с </a:t>
            </a:r>
            <a:r>
              <a:rPr lang="ru-RU" sz="1500" b="1" i="1" dirty="0"/>
              <a:t>целью достижения согласия об удовлетворении прав и охраняемых </a:t>
            </a:r>
            <a:endParaRPr lang="ru-RU" sz="1500" b="1" i="1" dirty="0" smtClean="0"/>
          </a:p>
          <a:p>
            <a:r>
              <a:rPr lang="ru-RU" sz="1500" b="1" i="1" dirty="0" smtClean="0"/>
              <a:t>законом интересов </a:t>
            </a:r>
            <a:r>
              <a:rPr lang="ru-RU" sz="1500" b="1" i="1" dirty="0"/>
              <a:t>заемщика и банка</a:t>
            </a:r>
            <a:r>
              <a:rPr lang="ru-RU" sz="1500" b="1" i="1" dirty="0" smtClean="0"/>
              <a:t>»</a:t>
            </a:r>
            <a:r>
              <a:rPr lang="ru-RU" sz="1500" b="1" dirty="0" smtClean="0"/>
              <a:t>.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</a:t>
            </a:r>
            <a:endParaRPr lang="ru-RU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8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43800" cy="3344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ПРИНЦИПЫ ДЕЯТЕЛЬНОСТИ ОМБУДСМАНА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91859" y="1268748"/>
            <a:ext cx="2379937" cy="5282178"/>
            <a:chOff x="391859" y="1268748"/>
            <a:chExt cx="2379937" cy="5282178"/>
          </a:xfr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43000"/>
                  <a:satMod val="165000"/>
                </a:schemeClr>
              </a:gs>
              <a:gs pos="55000">
                <a:schemeClr val="accent1">
                  <a:hueOff val="0"/>
                  <a:satOff val="0"/>
                  <a:lumOff val="0"/>
                  <a:alphaOff val="0"/>
                  <a:tint val="83000"/>
                  <a:satMod val="155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85000"/>
                </a:schemeClr>
              </a:gs>
            </a:gsLst>
            <a:path path="circle">
              <a:fillToRect l="-40000" t="-90000" r="140000" b="190000"/>
            </a:path>
          </a:gradFill>
        </p:grpSpPr>
        <p:sp>
          <p:nvSpPr>
            <p:cNvPr id="17" name="Полилиния 16"/>
            <p:cNvSpPr/>
            <p:nvPr/>
          </p:nvSpPr>
          <p:spPr>
            <a:xfrm>
              <a:off x="395505" y="1268748"/>
              <a:ext cx="2341547" cy="862385"/>
            </a:xfrm>
            <a:custGeom>
              <a:avLst/>
              <a:gdLst>
                <a:gd name="connsiteX0" fmla="*/ 0 w 2341547"/>
                <a:gd name="connsiteY0" fmla="*/ 0 h 862385"/>
                <a:gd name="connsiteX1" fmla="*/ 2341547 w 2341547"/>
                <a:gd name="connsiteY1" fmla="*/ 0 h 862385"/>
                <a:gd name="connsiteX2" fmla="*/ 2341547 w 2341547"/>
                <a:gd name="connsiteY2" fmla="*/ 862385 h 862385"/>
                <a:gd name="connsiteX3" fmla="*/ 0 w 2341547"/>
                <a:gd name="connsiteY3" fmla="*/ 862385 h 862385"/>
                <a:gd name="connsiteX4" fmla="*/ 0 w 2341547"/>
                <a:gd name="connsiteY4" fmla="*/ 0 h 86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547" h="862385">
                  <a:moveTo>
                    <a:pt x="0" y="0"/>
                  </a:moveTo>
                  <a:lnTo>
                    <a:pt x="2341547" y="0"/>
                  </a:lnTo>
                  <a:lnTo>
                    <a:pt x="2341547" y="862385"/>
                  </a:lnTo>
                  <a:lnTo>
                    <a:pt x="0" y="862385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Равноправие сторон</a:t>
              </a:r>
              <a:endParaRPr lang="ru-RU" sz="1400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95505" y="4698921"/>
              <a:ext cx="2361577" cy="808252"/>
            </a:xfrm>
            <a:custGeom>
              <a:avLst/>
              <a:gdLst>
                <a:gd name="connsiteX0" fmla="*/ 0 w 2361577"/>
                <a:gd name="connsiteY0" fmla="*/ 0 h 808252"/>
                <a:gd name="connsiteX1" fmla="*/ 2361577 w 2361577"/>
                <a:gd name="connsiteY1" fmla="*/ 0 h 808252"/>
                <a:gd name="connsiteX2" fmla="*/ 2361577 w 2361577"/>
                <a:gd name="connsiteY2" fmla="*/ 808252 h 808252"/>
                <a:gd name="connsiteX3" fmla="*/ 0 w 2361577"/>
                <a:gd name="connsiteY3" fmla="*/ 808252 h 808252"/>
                <a:gd name="connsiteX4" fmla="*/ 0 w 2361577"/>
                <a:gd name="connsiteY4" fmla="*/ 0 h 80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1577" h="808252">
                  <a:moveTo>
                    <a:pt x="0" y="0"/>
                  </a:moveTo>
                  <a:lnTo>
                    <a:pt x="2361577" y="0"/>
                  </a:lnTo>
                  <a:lnTo>
                    <a:pt x="2361577" y="808252"/>
                  </a:lnTo>
                  <a:lnTo>
                    <a:pt x="0" y="80825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/>
                <a:t>Соблюдение прав и уважение охраняемых законом интересов сторон</a:t>
              </a:r>
              <a:endParaRPr lang="ru-RU" sz="13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95505" y="2374478"/>
              <a:ext cx="2352792" cy="898492"/>
            </a:xfrm>
            <a:custGeom>
              <a:avLst/>
              <a:gdLst>
                <a:gd name="connsiteX0" fmla="*/ 0 w 2352792"/>
                <a:gd name="connsiteY0" fmla="*/ 0 h 898492"/>
                <a:gd name="connsiteX1" fmla="*/ 2352792 w 2352792"/>
                <a:gd name="connsiteY1" fmla="*/ 0 h 898492"/>
                <a:gd name="connsiteX2" fmla="*/ 2352792 w 2352792"/>
                <a:gd name="connsiteY2" fmla="*/ 898492 h 898492"/>
                <a:gd name="connsiteX3" fmla="*/ 0 w 2352792"/>
                <a:gd name="connsiteY3" fmla="*/ 898492 h 898492"/>
                <a:gd name="connsiteX4" fmla="*/ 0 w 2352792"/>
                <a:gd name="connsiteY4" fmla="*/ 0 h 89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2792" h="898492">
                  <a:moveTo>
                    <a:pt x="0" y="0"/>
                  </a:moveTo>
                  <a:lnTo>
                    <a:pt x="2352792" y="0"/>
                  </a:lnTo>
                  <a:lnTo>
                    <a:pt x="2352792" y="898492"/>
                  </a:lnTo>
                  <a:lnTo>
                    <a:pt x="0" y="89849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Беспристрастность омбудсмана</a:t>
              </a:r>
              <a:endParaRPr lang="ru-RU" sz="1400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395505" y="3546851"/>
              <a:ext cx="2372822" cy="898492"/>
            </a:xfrm>
            <a:custGeom>
              <a:avLst/>
              <a:gdLst>
                <a:gd name="connsiteX0" fmla="*/ 0 w 2372822"/>
                <a:gd name="connsiteY0" fmla="*/ 0 h 898492"/>
                <a:gd name="connsiteX1" fmla="*/ 2372822 w 2372822"/>
                <a:gd name="connsiteY1" fmla="*/ 0 h 898492"/>
                <a:gd name="connsiteX2" fmla="*/ 2372822 w 2372822"/>
                <a:gd name="connsiteY2" fmla="*/ 898492 h 898492"/>
                <a:gd name="connsiteX3" fmla="*/ 0 w 2372822"/>
                <a:gd name="connsiteY3" fmla="*/ 898492 h 898492"/>
                <a:gd name="connsiteX4" fmla="*/ 0 w 2372822"/>
                <a:gd name="connsiteY4" fmla="*/ 0 h 89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2822" h="898492">
                  <a:moveTo>
                    <a:pt x="0" y="0"/>
                  </a:moveTo>
                  <a:lnTo>
                    <a:pt x="2372822" y="0"/>
                  </a:lnTo>
                  <a:lnTo>
                    <a:pt x="2372822" y="898492"/>
                  </a:lnTo>
                  <a:lnTo>
                    <a:pt x="0" y="89849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/>
                <a:t>Соблюдение банковской и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/>
                <a:t>иной охраняемой законом тайны</a:t>
              </a:r>
              <a:endParaRPr lang="ru-RU" sz="1300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91859" y="5760542"/>
              <a:ext cx="2379937" cy="790384"/>
            </a:xfrm>
            <a:custGeom>
              <a:avLst/>
              <a:gdLst>
                <a:gd name="connsiteX0" fmla="*/ 0 w 2379937"/>
                <a:gd name="connsiteY0" fmla="*/ 0 h 790384"/>
                <a:gd name="connsiteX1" fmla="*/ 2379937 w 2379937"/>
                <a:gd name="connsiteY1" fmla="*/ 0 h 790384"/>
                <a:gd name="connsiteX2" fmla="*/ 2379937 w 2379937"/>
                <a:gd name="connsiteY2" fmla="*/ 790384 h 790384"/>
                <a:gd name="connsiteX3" fmla="*/ 0 w 2379937"/>
                <a:gd name="connsiteY3" fmla="*/ 790384 h 790384"/>
                <a:gd name="connsiteX4" fmla="*/ 0 w 2379937"/>
                <a:gd name="connsiteY4" fmla="*/ 0 h 79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937" h="790384">
                  <a:moveTo>
                    <a:pt x="0" y="0"/>
                  </a:moveTo>
                  <a:lnTo>
                    <a:pt x="2379937" y="0"/>
                  </a:lnTo>
                  <a:lnTo>
                    <a:pt x="2379937" y="790384"/>
                  </a:lnTo>
                  <a:lnTo>
                    <a:pt x="0" y="7903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/>
                <a:t>Прозрачность процедуры принятия и обоснованность решения </a:t>
              </a:r>
              <a:endParaRPr lang="ru-RU" sz="1300" kern="1200" dirty="0"/>
            </a:p>
          </p:txBody>
        </p:sp>
      </p:grpSp>
      <p:sp>
        <p:nvSpPr>
          <p:cNvPr id="3" name="Стрелка вправо 2"/>
          <p:cNvSpPr/>
          <p:nvPr/>
        </p:nvSpPr>
        <p:spPr>
          <a:xfrm>
            <a:off x="2763394" y="157960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763394" y="2708137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771800" y="3870875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743837" y="5024069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783445" y="6078795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62358" y="1240189"/>
            <a:ext cx="5602129" cy="9361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</a:t>
            </a:r>
            <a:r>
              <a:rPr lang="ru-RU" sz="1200" dirty="0" smtClean="0"/>
              <a:t>ри </a:t>
            </a:r>
            <a:r>
              <a:rPr lang="ru-RU" sz="1200" dirty="0"/>
              <a:t>урегулировании разногласий банковский омбудсман не вправе предоставлять какой-либо одной стороне дополнительные права, которые не предоставил другой стороне.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59509" y="2425007"/>
            <a:ext cx="5604978" cy="9014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 </a:t>
            </a:r>
            <a:r>
              <a:rPr lang="ru-RU" sz="1200" dirty="0"/>
              <a:t>урегулировании разногласий банковский омбудсман обязан </a:t>
            </a:r>
            <a:endParaRPr lang="ru-RU" sz="1200" dirty="0" smtClean="0"/>
          </a:p>
          <a:p>
            <a:pPr algn="ctr"/>
            <a:r>
              <a:rPr lang="ru-RU" sz="1200" dirty="0" smtClean="0"/>
              <a:t>сохранять </a:t>
            </a:r>
            <a:r>
              <a:rPr lang="ru-RU" sz="1200" dirty="0"/>
              <a:t>объективность, не допускать проявления </a:t>
            </a:r>
            <a:r>
              <a:rPr lang="ru-RU" sz="1200" dirty="0" smtClean="0"/>
              <a:t>предпочтения какой-либо </a:t>
            </a:r>
            <a:r>
              <a:rPr lang="ru-RU" sz="1200" dirty="0"/>
              <a:t>стороне, всестороннее рассматривать разногласия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59509" y="3593777"/>
            <a:ext cx="560497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Банковский </a:t>
            </a:r>
            <a:r>
              <a:rPr lang="ru-RU" sz="1200" dirty="0"/>
              <a:t>омбудсман и работники офиса обязаны соблюдать конфиденциальность в отношении информации, полученной в ходе разрешения споров, и не разглашать ее третьим лицам без соблюдения требований, установленных законодательством Республики Казахстан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19901" y="4731783"/>
            <a:ext cx="5644586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Банковский </a:t>
            </a:r>
            <a:r>
              <a:rPr lang="ru-RU" sz="1200" dirty="0"/>
              <a:t>омбудсман обязан не нарушать права сторон, предусмотренные законодательством Республики Казахстан, предоставить сторонам условия для выражения своих охраняемых законом интересов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59509" y="5760522"/>
            <a:ext cx="5604978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Принятие </a:t>
            </a:r>
            <a:r>
              <a:rPr lang="ru-RU" sz="1200" dirty="0"/>
              <a:t>решений банковским омбудсманом осуществляется в соответствии с процедурами, установленными внутренними </a:t>
            </a:r>
            <a:r>
              <a:rPr lang="ru-RU" sz="1200" dirty="0" smtClean="0"/>
              <a:t>правилами, законодательством </a:t>
            </a:r>
            <a:r>
              <a:rPr lang="ru-RU" sz="1200" dirty="0"/>
              <a:t>Республики Казахстан и условиями заключенных договоров</a:t>
            </a:r>
          </a:p>
        </p:txBody>
      </p:sp>
    </p:spTree>
    <p:extLst>
      <p:ext uri="{BB962C8B-B14F-4D97-AF65-F5344CB8AC3E}">
        <p14:creationId xmlns:p14="http://schemas.microsoft.com/office/powerpoint/2010/main" val="138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dg.by/content/images/news/big/2166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45" y="1484784"/>
            <a:ext cx="4132429" cy="35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4577693" y="2194678"/>
            <a:ext cx="1404110" cy="420965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Заемщик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214311" y="2194678"/>
            <a:ext cx="913874" cy="484632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Банк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220072" y="1218321"/>
            <a:ext cx="3096344" cy="484632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Банковский омбудсман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049" y="935580"/>
            <a:ext cx="4572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Статья 50 Закона РК «О банках и банковской деятельности в Республике Казахстан»: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«</a:t>
            </a:r>
            <a:r>
              <a:rPr lang="ru-RU" b="1" i="1" dirty="0">
                <a:solidFill>
                  <a:srgbClr val="FF0000"/>
                </a:solidFill>
              </a:rPr>
              <a:t>Банковская </a:t>
            </a:r>
            <a:r>
              <a:rPr lang="ru-RU" b="1" i="1" dirty="0" smtClean="0">
                <a:solidFill>
                  <a:srgbClr val="FF0000"/>
                </a:solidFill>
              </a:rPr>
              <a:t>тайна, </a:t>
            </a:r>
          </a:p>
          <a:p>
            <a:r>
              <a:rPr lang="ru-RU" b="1" i="1" dirty="0" smtClean="0"/>
              <a:t>может </a:t>
            </a:r>
            <a:r>
              <a:rPr lang="ru-RU" b="1" i="1" dirty="0"/>
              <a:t>быть раскрыта банковскому омбудсману по находящимся у него на рассмотрении обращениям заемщиков - физических лиц по урегулированию разногласий, возникающих из договоров ипотечных займов. </a:t>
            </a:r>
            <a:r>
              <a:rPr lang="ru-RU" i="1" dirty="0" smtClean="0"/>
              <a:t>»</a:t>
            </a:r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9597202">
            <a:off x="4767416" y="3315966"/>
            <a:ext cx="42017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rgbClr val="FF0000"/>
                </a:solidFill>
                <a:effectLst/>
              </a:rPr>
              <a:t>Банковская тайна</a:t>
            </a:r>
            <a:endParaRPr lang="ru-RU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77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урегулирования разногласий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lvl="0"/>
            <a:r>
              <a:rPr lang="ru-RU" sz="2300" dirty="0"/>
              <a:t>Личный прием </a:t>
            </a:r>
            <a:r>
              <a:rPr lang="ru-RU" sz="2300" dirty="0" smtClean="0"/>
              <a:t>заемщика для дачи разъяснений и полной консультации.</a:t>
            </a:r>
          </a:p>
          <a:p>
            <a:pPr lvl="0"/>
            <a:r>
              <a:rPr lang="ru-RU" sz="2300" dirty="0" smtClean="0"/>
              <a:t>Направление предложений и/или рекомендательных писем в банк/организацию, осуществляющую отдельные виды банковских операций. </a:t>
            </a:r>
            <a:endParaRPr lang="ru-RU" sz="2300" dirty="0"/>
          </a:p>
          <a:p>
            <a:r>
              <a:rPr lang="ru-RU" sz="2300" dirty="0"/>
              <a:t>Проведение протокольных встреч с </a:t>
            </a:r>
            <a:r>
              <a:rPr lang="ru-RU" sz="2300" dirty="0" smtClean="0"/>
              <a:t>участием </a:t>
            </a:r>
            <a:r>
              <a:rPr lang="ru-RU" sz="2300" dirty="0"/>
              <a:t>представителей </a:t>
            </a:r>
            <a:r>
              <a:rPr lang="ru-RU" sz="2300" dirty="0" smtClean="0"/>
              <a:t>банка/организации, осуществляющей </a:t>
            </a:r>
            <a:r>
              <a:rPr lang="ru-RU" sz="2300" dirty="0"/>
              <a:t>отдельные виды банковских </a:t>
            </a:r>
            <a:r>
              <a:rPr lang="ru-RU" sz="2300" dirty="0" smtClean="0"/>
              <a:t>операций </a:t>
            </a:r>
            <a:r>
              <a:rPr lang="ru-RU" sz="2300" dirty="0"/>
              <a:t>и </a:t>
            </a:r>
            <a:r>
              <a:rPr lang="ru-RU" sz="2300" dirty="0" smtClean="0"/>
              <a:t>заемщика.</a:t>
            </a:r>
          </a:p>
          <a:p>
            <a:pPr lvl="0"/>
            <a:r>
              <a:rPr lang="ru-RU" sz="2300" dirty="0"/>
              <a:t>Оказание помощи заемщику в грамотном составлении заявления  в банк</a:t>
            </a:r>
            <a:r>
              <a:rPr lang="ru-RU" sz="2300" dirty="0" smtClean="0"/>
              <a:t>.</a:t>
            </a:r>
          </a:p>
          <a:p>
            <a:pPr lvl="0"/>
            <a:r>
              <a:rPr lang="ru-RU" sz="2300" dirty="0" smtClean="0"/>
              <a:t>Иные способы, исходя из каждого конкретного обращения. </a:t>
            </a:r>
          </a:p>
          <a:p>
            <a:pPr lvl="0"/>
            <a:r>
              <a:rPr lang="ru-RU" sz="2300" dirty="0" smtClean="0"/>
              <a:t>Повышение финансовой грамотности населения.</a:t>
            </a:r>
            <a:endParaRPr lang="ru-RU" sz="2300" dirty="0"/>
          </a:p>
          <a:p>
            <a:pPr marL="109728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407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824298"/>
              </p:ext>
            </p:extLst>
          </p:nvPr>
        </p:nvGraphicFramePr>
        <p:xfrm>
          <a:off x="323528" y="1844824"/>
          <a:ext cx="856895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874086"/>
            <a:ext cx="5565304" cy="8428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/>
              <a:t>Банковский </a:t>
            </a:r>
            <a:r>
              <a:rPr lang="ru-RU" sz="2400" b="1" dirty="0" err="1"/>
              <a:t>омбудсман</a:t>
            </a:r>
            <a:r>
              <a:rPr lang="ru-RU" sz="2400" b="1" dirty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не </a:t>
            </a:r>
            <a:r>
              <a:rPr lang="ru-RU" sz="2400" b="1" dirty="0"/>
              <a:t>рассматривает обращения</a:t>
            </a:r>
            <a:r>
              <a:rPr lang="ru-RU" sz="2400" dirty="0"/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016224" cy="112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51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785937"/>
            <a:ext cx="5565304" cy="79208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/>
              <a:t>Способы приема обращений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2016224" cy="112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2060848"/>
            <a:ext cx="331236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Личный прием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2060848"/>
            <a:ext cx="32403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Передача обращений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560" y="2780928"/>
            <a:ext cx="302433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офисе банковского омбудсмана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9065" y="3780521"/>
            <a:ext cx="3024336" cy="7413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Видеоконференция, </a:t>
            </a:r>
            <a:r>
              <a:rPr lang="en-US" sz="1400" dirty="0" smtClean="0"/>
              <a:t>SKYPE</a:t>
            </a:r>
            <a:endParaRPr lang="ru-RU" sz="1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9065" y="4860851"/>
            <a:ext cx="3024336" cy="6776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Online </a:t>
            </a:r>
            <a:r>
              <a:rPr lang="kk-KZ" sz="1400" dirty="0" smtClean="0"/>
              <a:t>прием на сайте банковского омбудсмана</a:t>
            </a:r>
            <a:endParaRPr lang="ru-RU" sz="1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8024" y="2780928"/>
            <a:ext cx="3024336" cy="71586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dirty="0" smtClean="0"/>
              <a:t>Передача обращений по почте и</a:t>
            </a:r>
            <a:r>
              <a:rPr lang="en-US" sz="1400" dirty="0"/>
              <a:t> </a:t>
            </a:r>
            <a:r>
              <a:rPr lang="en-US" sz="1400" dirty="0" smtClean="0"/>
              <a:t>email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24028" y="3804921"/>
            <a:ext cx="3024336" cy="6925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WhatsAPP</a:t>
            </a:r>
            <a:endParaRPr lang="ru-RU" sz="1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842030" y="4860851"/>
            <a:ext cx="2970330" cy="6776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Республиканские общественные приемные Национального Банка и партии «Нур Отан»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4718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42505" y="1447365"/>
          <a:ext cx="8835240" cy="5321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49382" y="520700"/>
            <a:ext cx="8728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Общая динамика обращений к Банковскому омбудсману 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Всего принято 4329 обращений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9798" y="83843"/>
            <a:ext cx="6083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Отчет 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 деятельности Банковского омбудсмана</a:t>
            </a:r>
            <a:endParaRPr lang="ru-RU" b="1" dirty="0">
              <a:solidFill>
                <a:schemeClr val="bg1">
                  <a:lumMod val="6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511047" y="3976700"/>
            <a:ext cx="416966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latin typeface="Times New Roman" panose="02020603050405020304" pitchFamily="18" charset="0"/>
              </a:rPr>
              <a:t>88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458015" y="4455326"/>
            <a:ext cx="553028" cy="3573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132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458015" y="3341042"/>
            <a:ext cx="512064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180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1539903" y="4171625"/>
            <a:ext cx="389252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43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458015" y="2716457"/>
            <a:ext cx="458724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246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2451466" y="1961591"/>
            <a:ext cx="519764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195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2523656" y="2386355"/>
            <a:ext cx="375385" cy="31917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85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424657" y="3237752"/>
            <a:ext cx="510794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499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2433205" y="4313978"/>
            <a:ext cx="601730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102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411398" y="4365669"/>
            <a:ext cx="526694" cy="4236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128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2523656" y="4095139"/>
            <a:ext cx="375387" cy="31424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49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432467" y="4806398"/>
            <a:ext cx="495174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244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516" y="5393594"/>
            <a:ext cx="1333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Всего </a:t>
            </a:r>
            <a:b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за 2 полугодие </a:t>
            </a:r>
          </a:p>
          <a:p>
            <a: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2013 года: </a:t>
            </a:r>
            <a:r>
              <a:rPr lang="ru-RU" sz="1100" b="1" u="sng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442</a:t>
            </a:r>
            <a:endParaRPr lang="ru-RU" sz="1100" b="1" u="sng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1820" y="5396909"/>
            <a:ext cx="958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Всего за </a:t>
            </a:r>
          </a:p>
          <a:p>
            <a: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2014 год: </a:t>
            </a:r>
            <a:r>
              <a:rPr lang="ru-RU" sz="1100" b="1" u="sng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945</a:t>
            </a:r>
            <a:endParaRPr lang="ru-RU" sz="1100" b="1" u="sng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0154" y="5395916"/>
            <a:ext cx="8878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Всего за </a:t>
            </a:r>
          </a:p>
          <a:p>
            <a: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2015 год: </a:t>
            </a:r>
            <a:r>
              <a:rPr lang="ru-RU" sz="1100" b="1" u="sng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1174</a:t>
            </a:r>
            <a:endParaRPr lang="ru-RU" sz="1100" b="1" u="sng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3456359" y="2024046"/>
            <a:ext cx="519764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235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465984" y="2593021"/>
            <a:ext cx="589840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116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3456359" y="3236158"/>
            <a:ext cx="589840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314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3528026" y="3772535"/>
            <a:ext cx="519763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41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3456359" y="4027554"/>
            <a:ext cx="589840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127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3465984" y="4652139"/>
            <a:ext cx="456087" cy="2744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327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3526435" y="1689953"/>
            <a:ext cx="449688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48661" y="5396908"/>
            <a:ext cx="9960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Всего за </a:t>
            </a:r>
          </a:p>
          <a:p>
            <a: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2016 год: </a:t>
            </a:r>
            <a:r>
              <a:rPr lang="ru-RU" sz="1100" b="1" u="sng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1173</a:t>
            </a:r>
            <a:endParaRPr lang="ru-RU" sz="1100" b="1" u="sng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4476155" y="4940115"/>
            <a:ext cx="589840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161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4523525" y="4665727"/>
            <a:ext cx="589840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45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4523525" y="4543195"/>
            <a:ext cx="589840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12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460414" y="4371084"/>
            <a:ext cx="589840" cy="2826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116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4524954" y="4075117"/>
            <a:ext cx="386440" cy="2437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85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4526096" y="3826652"/>
            <a:ext cx="363414" cy="23922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76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4535896" y="3639833"/>
            <a:ext cx="364556" cy="2699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</a:rPr>
              <a:t>40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13563" y="5393755"/>
            <a:ext cx="1333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Всего за </a:t>
            </a:r>
            <a:r>
              <a:rPr lang="ru-RU" sz="1100" b="1" dirty="0"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-ое </a:t>
            </a:r>
          </a:p>
          <a:p>
            <a: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полугодие </a:t>
            </a:r>
          </a:p>
          <a:p>
            <a:r>
              <a:rPr lang="ru-RU" sz="1100" b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2017 года: </a:t>
            </a:r>
            <a:r>
              <a:rPr lang="ru-RU" sz="1100" b="1" u="sng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595</a:t>
            </a:r>
            <a:endParaRPr lang="ru-RU" sz="1100" b="1" u="sng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7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3948</TotalTime>
  <Words>531</Words>
  <Application>Microsoft Office PowerPoint</Application>
  <PresentationFormat>Экран (4:3)</PresentationFormat>
  <Paragraphs>140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Cambria</vt:lpstr>
      <vt:lpstr>Georgia</vt:lpstr>
      <vt:lpstr>Times New Roman</vt:lpstr>
      <vt:lpstr>Trebuchet MS</vt:lpstr>
      <vt:lpstr>Wingdings 2</vt:lpstr>
      <vt:lpstr>Городская</vt:lpstr>
      <vt:lpstr>Презентация PowerPoint</vt:lpstr>
      <vt:lpstr>Правовые основы функционирования и деятельности Банковского омбудсмана</vt:lpstr>
      <vt:lpstr>Презентация PowerPoint</vt:lpstr>
      <vt:lpstr>ПРИНЦИПЫ ДЕЯТЕЛЬНОСТИ ОМБУДСМАНА</vt:lpstr>
      <vt:lpstr>Презентация PowerPoint</vt:lpstr>
      <vt:lpstr>Основные способы урегулирования разногласий</vt:lpstr>
      <vt:lpstr>Банковский омбудсман  не рассматривает обращения:</vt:lpstr>
      <vt:lpstr>Способы приема обращений</vt:lpstr>
      <vt:lpstr>Презентация PowerPoint</vt:lpstr>
      <vt:lpstr>Презентация PowerPoint</vt:lpstr>
      <vt:lpstr>Презентация PowerPoint</vt:lpstr>
      <vt:lpstr>Территориальная деятельность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Халитов Р.</dc:creator>
  <cp:lastModifiedBy>Админ</cp:lastModifiedBy>
  <cp:revision>286</cp:revision>
  <cp:lastPrinted>2016-05-23T08:46:18Z</cp:lastPrinted>
  <dcterms:created xsi:type="dcterms:W3CDTF">2013-08-20T09:06:45Z</dcterms:created>
  <dcterms:modified xsi:type="dcterms:W3CDTF">2017-10-24T05:13:27Z</dcterms:modified>
</cp:coreProperties>
</file>