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notesSlides/notesSlide5.xml" ContentType="application/vnd.openxmlformats-officedocument.presentationml.notesSlide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_rels/notesSlide32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3.xml.rels" ContentType="application/vnd.openxmlformats-package.relationships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2.png" ContentType="image/png"/>
  <Override PartName="/ppt/media/image5.png" ContentType="image/png"/>
  <Override PartName="/ppt/media/image8.png" ContentType="image/png"/>
  <Override PartName="/ppt/media/image1.png" ContentType="image/png"/>
  <Override PartName="/ppt/media/image4.png" ContentType="image/png"/>
  <Override PartName="/ppt/media/image7.png" ContentType="image/png"/>
  <Override PartName="/ppt/media/image3.png" ContentType="image/png"/>
  <Override PartName="/ppt/media/image6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slideMasters/slideMaster3.xml" ContentType="application/vnd.openxmlformats-officedocument.presentationml.slideMaster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32.xml.rels" ContentType="application/vnd.openxmlformats-package.relationships+xml"/>
  <Override PartName="/ppt/slides/_rels/slide31.xml.rels" ContentType="application/vnd.openxmlformats-package.relationships+xml"/>
  <Override PartName="/ppt/slides/_rels/slide30.xml.rels" ContentType="application/vnd.openxmlformats-package.relationships+xml"/>
  <Override PartName="/ppt/slides/_rels/slide29.xml.rels" ContentType="application/vnd.openxmlformats-package.relationships+xml"/>
  <Override PartName="/ppt/slides/_rels/slide28.xml.rels" ContentType="application/vnd.openxmlformats-package.relationships+xml"/>
  <Override PartName="/ppt/slides/_rels/slide27.xml.rels" ContentType="application/vnd.openxmlformats-package.relationships+xml"/>
  <Override PartName="/ppt/slides/_rels/slide26.xml.rels" ContentType="application/vnd.openxmlformats-package.relationships+xml"/>
  <Override PartName="/ppt/slides/_rels/slide25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22.xml.rels" ContentType="application/vnd.openxmlformats-package.relationships+xml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s/slide22.xml" ContentType="application/vnd.openxmlformats-officedocument.presentationml.slide+xml"/>
  <Override PartName="/ppt/slides/slide2.xml" ContentType="application/vnd.openxmlformats-officedocument.presentationml.slide+xml"/>
  <Override PartName="/ppt/slides/slide25.xml" ContentType="application/vnd.openxmlformats-officedocument.presentationml.slide+xml"/>
  <Override PartName="/ppt/slides/slide5.xml" ContentType="application/vnd.openxmlformats-officedocument.presentationml.slide+xml"/>
  <Override PartName="/ppt/slides/slide28.xml" ContentType="application/vnd.openxmlformats-officedocument.presentationml.slide+xml"/>
  <Override PartName="/ppt/slides/slide8.xml" ContentType="application/vnd.openxmlformats-officedocument.presentationml.slide+xml"/>
  <Override PartName="/ppt/slides/slide32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slides/slide1.xml" ContentType="application/vnd.openxmlformats-officedocument.presentationml.slide+xml"/>
  <Override PartName="/ppt/slides/slide24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s/slide7.xml" ContentType="application/vnd.openxmlformats-officedocument.presentationml.slide+xml"/>
  <Override PartName="/ppt/slides/slide31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50" r:id="rId3"/>
    <p:sldMasterId id="2147483652" r:id="rId4"/>
    <p:sldMasterId id="214748365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/>
  <p:notesSz cx="7099300" cy="102346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ru-RU"/>
              <a:t>Для правки формата примечаний щелкните мышью</a:t>
            </a:r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ru-RU"/>
              <a:t>&lt;заголовок&gt;</a:t>
            </a:r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ru-RU"/>
              <a:t>&lt;дата/время&gt;</a:t>
            </a:r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ru-RU"/>
              <a:t>&lt;нижний колонтитул&gt;</a:t>
            </a:r>
            <a:endParaRPr/>
          </a:p>
        </p:txBody>
      </p:sp>
      <p:sp>
        <p:nvSpPr>
          <p:cNvPr id="2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11710101-C1D1-41C1-81F1-A17141418151}" type="slidenum">
              <a:rPr lang="ru-RU"/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F1C1D1D1-0101-41D1-B131-E11161E1A1F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fld id="{31312191-9191-4161-B101-A1A1B1D1F18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25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F1915111-B1C1-4141-81A1-C1D16161D11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fld id="{417131C1-C191-4171-81F1-91411151813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F131E151-51E1-41E1-8171-C151D1D1C19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fld id="{01B13101-01B1-4161-B181-51317171616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709920" y="4861800"/>
            <a:ext cx="5681160" cy="4606200"/>
          </a:xfrm>
          <a:prstGeom prst="rect">
            <a:avLst/>
          </a:prstGeom>
        </p:spPr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41A1B1F1-3161-4181-91C1-8171E15111E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fld id="{01519171-4151-4181-9121-6151E18161D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endParaRPr/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709920" y="4861800"/>
            <a:ext cx="5681160" cy="4606200"/>
          </a:xfrm>
          <a:prstGeom prst="rect">
            <a:avLst/>
          </a:prstGeom>
        </p:spPr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11E181F1-E1E1-4181-8141-C101E11101C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fld id="{F1412121-B1F1-41F1-B111-61A1C1E161A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endParaRPr/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709920" y="4861800"/>
            <a:ext cx="5681160" cy="4606200"/>
          </a:xfrm>
          <a:prstGeom prst="rect">
            <a:avLst/>
          </a:prstGeom>
        </p:spPr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33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3111F191-81A1-4181-A1D1-A131C1B1A16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fld id="{A1B15131-6131-4101-B131-81117101B1F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17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814161B1-2191-4181-9121-41B1C1F131A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fld id="{01D1C1B1-8131-41A1-81F1-31D1A181216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35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E171F1C1-D1D1-4151-B141-A1D1711171D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fld id="{91C12161-9101-41C1-91B1-D1817171C1B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37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61D1E111-E1F1-4151-9161-617121E1D1B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fld id="{B131C191-41D1-41B1-8171-F1C1D1E1D14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21E1F1F1-1161-41B1-8181-0131A171C16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fld id="{D12151F1-8141-4131-A121-11E1D181F16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endParaRPr/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709920" y="4861800"/>
            <a:ext cx="5681160" cy="4606200"/>
          </a:xfrm>
          <a:prstGeom prst="rect">
            <a:avLst/>
          </a:prstGeom>
        </p:spPr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41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C14171C1-81F1-4161-B101-C1B1A141D1B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fld id="{21B12191-C141-4131-B121-619131E1611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43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A1314181-B1F1-4111-81C1-5191008171F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fld id="{11418121-01D1-4131-9131-D141E121D1A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45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41F1A161-4100-4141-B151-31914171D14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fld id="{F15101E1-6111-4161-A171-81B141B1215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A1710131-4141-41F1-B1A1-11913191312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fld id="{A1717151-D191-4171-81C1-7121314171A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endParaRPr/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709920" y="4861800"/>
            <a:ext cx="5681160" cy="4606200"/>
          </a:xfrm>
          <a:prstGeom prst="rect">
            <a:avLst/>
          </a:prstGeom>
        </p:spPr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31216181-91D1-41A1-91D1-E171E1E141D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fld id="{9101A171-31D1-4121-91B1-01C1611191E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endParaRPr/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709920" y="4861800"/>
            <a:ext cx="5681160" cy="4606200"/>
          </a:xfrm>
          <a:prstGeom prst="rect">
            <a:avLst/>
          </a:prstGeom>
        </p:spPr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51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31B1D121-B101-4141-B191-E1014121710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fld id="{C1415171-31C1-4111-91A1-0171C1C1710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360" cy="360"/>
          </a:xfrm>
          <a:prstGeom prst="rect">
            <a:avLst/>
          </a:prstGeom>
        </p:spPr>
      </p:sp>
      <p:sp>
        <p:nvSpPr>
          <p:cNvPr id="119" name="TextShape 2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C121E151-51A1-4151-91F1-11E171F161C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fld id="{C1E11161-D141-4131-8131-71A1E1116151}" type="slidenum">
              <a:rPr lang="ru-RU" sz="1400">
                <a:solidFill>
                  <a:srgbClr val="ff5050"/>
                </a:solidFill>
                <a:latin typeface="Times New Roman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A1C14111-E1A1-4151-A131-71F191F131E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fld id="{614161C1-E1C1-4171-81D1-61F171D1E12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709920" y="4861800"/>
            <a:ext cx="5681160" cy="4606200"/>
          </a:xfrm>
          <a:prstGeom prst="rect">
            <a:avLst/>
          </a:prstGeom>
        </p:spPr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D141B1D1-6131-4101-A171-C161711131A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fld id="{4171A111-E1B1-4121-81E1-6121A1D191F1}" type="slidenum">
              <a:rPr lang="ru-RU" sz="1200">
                <a:solidFill>
                  <a:srgbClr val="000000"/>
                </a:solidFill>
                <a:latin typeface="Times New Roman"/>
                <a:ea typeface="Lucida Sans Unicode"/>
              </a:rPr>
              <a:t>&lt;номер&gt;</a:t>
            </a:fld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709920" y="4861800"/>
            <a:ext cx="5681160" cy="4606200"/>
          </a:xfrm>
          <a:prstGeom prst="rect">
            <a:avLst/>
          </a:prstGeom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Times New Roman"/>
              </a:rPr>
              <a:t>Для правки текста заголовка щелкните мышьюKliknij, aby edytować styl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Восьмой уровень структуры</a:t>
            </a:r>
            <a:endParaRPr/>
          </a:p>
          <a:p>
            <a:r>
              <a:rPr lang="ru-RU" sz="3200">
                <a:solidFill>
                  <a:srgbClr val="000000"/>
                </a:solidFill>
                <a:latin typeface="Times New Roman"/>
              </a:rPr>
              <a:t>Девятый уровень структурыKliknij, aby edytować styl wzorca podtytułu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Times New Roman"/>
              </a:rPr>
              <a:t>&lt;дата/время&gt;</a:t>
            </a:r>
            <a:r>
              <a:rPr lang="ru-RU">
                <a:solidFill>
                  <a:srgbClr val="000000"/>
                </a:solidFill>
                <a:latin typeface="Times New Roman"/>
              </a:rPr>
              <a:t>28.11.12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/>
              <a:t>&lt;нижний колонтитул&gt;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fld id="{D1A101B1-8111-41D1-9161-D1E111612141}" type="slidenum">
              <a:rPr lang="ru-RU">
                <a:solidFill>
                  <a:srgbClr val="000000"/>
                </a:solidFill>
                <a:latin typeface="Times New Roman"/>
              </a:rPr>
              <a:t>&lt;номер&gt;</a:t>
            </a:fld>
            <a:fld id="{4101F1E1-6151-41B1-B1C1-118131D1F1F1}" type="slidenum">
              <a:rPr lang="ru-RU">
                <a:solidFill>
                  <a:srgbClr val="000000"/>
                </a:solidFill>
                <a:latin typeface="Times New Roman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Times New Roman"/>
              </a:rPr>
              <a:t>Для правки текста заголовка щелкните мышьюKliknij, aby edytować styl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Восьмой уровень структуры</a:t>
            </a:r>
            <a:endParaRPr/>
          </a:p>
          <a:p>
            <a:pPr>
              <a:buSzPct val="45000"/>
              <a:buFont typeface="StarSymbol"/>
              <a:buChar char="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Девятый уровень структурыKliknij, aby edytować style wzorca tekstu</a:t>
            </a:r>
            <a:endParaRPr/>
          </a:p>
          <a:p>
            <a:pPr lvl="1">
              <a:buSzPct val="45000"/>
              <a:buFont typeface="StarSymbol"/>
              <a:buChar char=""/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Drugi poziom</a:t>
            </a:r>
            <a:endParaRPr/>
          </a:p>
          <a:p>
            <a:pPr lvl="1">
              <a:buSzPct val="45000"/>
              <a:buFont typeface="StarSymbol"/>
              <a:buChar char=""/>
            </a:pPr>
            <a:r>
              <a:rPr lang="ru-RU" sz="2400">
                <a:solidFill>
                  <a:srgbClr val="000000"/>
                </a:solidFill>
                <a:latin typeface="Times New Roman"/>
              </a:rPr>
              <a:t>Trzeci poziom</a:t>
            </a:r>
            <a:endParaRPr/>
          </a:p>
          <a:p>
            <a:pPr lvl="2">
              <a:buSzPct val="75000"/>
              <a:buFont typeface="StarSymbol"/>
              <a:buChar char=""/>
            </a:pPr>
            <a:r>
              <a:rPr lang="ru-RU" sz="2000">
                <a:solidFill>
                  <a:srgbClr val="000000"/>
                </a:solidFill>
                <a:latin typeface="Times New Roman"/>
              </a:rPr>
              <a:t>Czwarty poziom</a:t>
            </a:r>
            <a:endParaRPr/>
          </a:p>
          <a:p>
            <a:pPr lvl="3">
              <a:buSzPct val="45000"/>
              <a:buFont typeface="StarSymbol"/>
              <a:buChar char=""/>
            </a:pPr>
            <a:r>
              <a:rPr lang="ru-RU" sz="2000">
                <a:solidFill>
                  <a:srgbClr val="000000"/>
                </a:solidFill>
                <a:latin typeface="Times New Roman"/>
              </a:rPr>
              <a:t>Piąty poziom</a:t>
            </a:r>
            <a:endParaRPr/>
          </a:p>
        </p:txBody>
      </p:sp>
      <p:sp>
        <p:nvSpPr>
          <p:cNvPr id="7" name="PlaceHolder 3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Times New Roman"/>
              </a:rPr>
              <a:t>&lt;дата/время&gt;</a:t>
            </a:r>
            <a:r>
              <a:rPr lang="ru-RU">
                <a:solidFill>
                  <a:srgbClr val="000000"/>
                </a:solidFill>
                <a:latin typeface="Times New Roman"/>
              </a:rPr>
              <a:t>28.11.12</a:t>
            </a:r>
            <a:endParaRPr/>
          </a:p>
        </p:txBody>
      </p:sp>
      <p:sp>
        <p:nvSpPr>
          <p:cNvPr id="8" name="PlaceHolder 4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/>
              <a:t>&lt;нижний колонтитул&gt;</a:t>
            </a:r>
            <a:endParaRPr/>
          </a:p>
        </p:txBody>
      </p:sp>
      <p:sp>
        <p:nvSpPr>
          <p:cNvPr id="9" name="PlaceHolder 5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fld id="{B18161B1-9171-4171-91F1-412111E15141}" type="slidenum">
              <a:rPr lang="ru-RU">
                <a:solidFill>
                  <a:srgbClr val="000000"/>
                </a:solidFill>
                <a:latin typeface="Times New Roman"/>
              </a:rPr>
              <a:t>&lt;номер&gt;</a:t>
            </a:fld>
            <a:fld id="{E1D1E181-C1C1-41E1-9101-C1A1511181A1}" type="slidenum">
              <a:rPr lang="ru-RU">
                <a:solidFill>
                  <a:srgbClr val="000000"/>
                </a:solidFill>
                <a:latin typeface="Times New Roman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1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Times New Roman"/>
              </a:rPr>
              <a:t>&lt;дата/время&gt;</a:t>
            </a:r>
            <a:r>
              <a:rPr lang="ru-RU">
                <a:solidFill>
                  <a:srgbClr val="000000"/>
                </a:solidFill>
                <a:latin typeface="Times New Roman"/>
              </a:rPr>
              <a:t>28.11.12</a:t>
            </a:r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/>
              <a:t>&lt;нижний колонтитул&gt;</a:t>
            </a:r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fld id="{81410191-21D1-4171-A161-C1A1B19161D1}" type="slidenum">
              <a:rPr lang="ru-RU">
                <a:solidFill>
                  <a:srgbClr val="000000"/>
                </a:solidFill>
                <a:latin typeface="Times New Roman"/>
              </a:rPr>
              <a:t>&lt;номер&gt;</a:t>
            </a:fld>
            <a:fld id="{21B1E181-71F1-4181-A131-B181413151F1}" type="slidenum">
              <a:rPr lang="ru-RU">
                <a:solidFill>
                  <a:srgbClr val="000000"/>
                </a:solidFill>
                <a:latin typeface="Times New Roman"/>
              </a:rPr>
              <a:t>&lt;номер&gt;</a:t>
            </a:fld>
            <a:endParaRPr/>
          </a:p>
        </p:txBody>
      </p:sp>
      <p:sp>
        <p:nvSpPr>
          <p:cNvPr id="1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Times New Roman"/>
              </a:rPr>
              <a:t>Для правки текста заголовка щелкните мышьюKliknij, aby edytować styl</a:t>
            </a:r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19807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Восьмой уровень структуры</a:t>
            </a:r>
            <a:endParaRPr/>
          </a:p>
          <a:p>
            <a:pPr>
              <a:buSzPct val="45000"/>
              <a:buFont typeface="StarSymbol"/>
              <a:buChar char="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Девятый уровень структурыKliknij, aby edytować style wzorca tekstu</a:t>
            </a:r>
            <a:endParaRPr/>
          </a:p>
          <a:p>
            <a:pPr lvl="1">
              <a:buSzPct val="45000"/>
              <a:buFont typeface="StarSymbol"/>
              <a:buChar char=""/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Drugi poziom</a:t>
            </a:r>
            <a:endParaRPr/>
          </a:p>
          <a:p>
            <a:pPr lvl="1">
              <a:buSzPct val="45000"/>
              <a:buFont typeface="StarSymbol"/>
              <a:buChar char=""/>
            </a:pPr>
            <a:r>
              <a:rPr lang="ru-RU" sz="2400">
                <a:solidFill>
                  <a:srgbClr val="000000"/>
                </a:solidFill>
                <a:latin typeface="Times New Roman"/>
              </a:rPr>
              <a:t>Trzeci poziom</a:t>
            </a:r>
            <a:endParaRPr/>
          </a:p>
          <a:p>
            <a:pPr lvl="2">
              <a:buSzPct val="75000"/>
              <a:buFont typeface="StarSymbol"/>
              <a:buChar char=""/>
            </a:pPr>
            <a:r>
              <a:rPr lang="ru-RU" sz="2000">
                <a:solidFill>
                  <a:srgbClr val="000000"/>
                </a:solidFill>
                <a:latin typeface="Times New Roman"/>
              </a:rPr>
              <a:t>Czwarty poziom</a:t>
            </a:r>
            <a:endParaRPr/>
          </a:p>
          <a:p>
            <a:pPr lvl="3">
              <a:buSzPct val="45000"/>
              <a:buFont typeface="StarSymbol"/>
              <a:buChar char=""/>
            </a:pPr>
            <a:r>
              <a:rPr lang="ru-RU" sz="2000">
                <a:solidFill>
                  <a:srgbClr val="000000"/>
                </a:solidFill>
                <a:latin typeface="Times New Roman"/>
              </a:rPr>
              <a:t>Piąty poziom</a:t>
            </a:r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85800" y="4114800"/>
            <a:ext cx="7772040" cy="19807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Восьмой уровень структуры</a:t>
            </a:r>
            <a:endParaRPr/>
          </a:p>
          <a:p>
            <a:pPr>
              <a:buSzPct val="45000"/>
              <a:buFont typeface="StarSymbol"/>
              <a:buChar char=""/>
            </a:pPr>
            <a:r>
              <a:rPr lang="ru-RU" sz="3200">
                <a:solidFill>
                  <a:srgbClr val="000000"/>
                </a:solidFill>
                <a:latin typeface="Times New Roman"/>
              </a:rPr>
              <a:t>Девятый уровень структурыKliknij, aby edytować style wzorca tekstu</a:t>
            </a:r>
            <a:endParaRPr/>
          </a:p>
          <a:p>
            <a:pPr lvl="1">
              <a:buSzPct val="45000"/>
              <a:buFont typeface="StarSymbol"/>
              <a:buChar char=""/>
            </a:pPr>
            <a:r>
              <a:rPr lang="ru-RU" sz="2800">
                <a:solidFill>
                  <a:srgbClr val="000000"/>
                </a:solidFill>
                <a:latin typeface="Times New Roman"/>
              </a:rPr>
              <a:t>Drugi poziom</a:t>
            </a:r>
            <a:endParaRPr/>
          </a:p>
          <a:p>
            <a:pPr lvl="1">
              <a:buSzPct val="45000"/>
              <a:buFont typeface="StarSymbol"/>
              <a:buChar char=""/>
            </a:pPr>
            <a:r>
              <a:rPr lang="ru-RU" sz="2400">
                <a:solidFill>
                  <a:srgbClr val="000000"/>
                </a:solidFill>
                <a:latin typeface="Times New Roman"/>
              </a:rPr>
              <a:t>Trzeci poziom</a:t>
            </a:r>
            <a:endParaRPr/>
          </a:p>
          <a:p>
            <a:pPr lvl="2">
              <a:buSzPct val="75000"/>
              <a:buFont typeface="StarSymbol"/>
              <a:buChar char=""/>
            </a:pPr>
            <a:r>
              <a:rPr lang="ru-RU" sz="2000">
                <a:solidFill>
                  <a:srgbClr val="000000"/>
                </a:solidFill>
                <a:latin typeface="Times New Roman"/>
              </a:rPr>
              <a:t>Czwarty poziom</a:t>
            </a:r>
            <a:endParaRPr/>
          </a:p>
          <a:p>
            <a:pPr lvl="3">
              <a:buSzPct val="45000"/>
              <a:buFont typeface="StarSymbol"/>
              <a:buChar char=""/>
            </a:pPr>
            <a:r>
              <a:rPr lang="ru-RU" sz="2000">
                <a:solidFill>
                  <a:srgbClr val="000000"/>
                </a:solidFill>
                <a:latin typeface="Times New Roman"/>
              </a:rPr>
              <a:t>Piąty poziom</a:t>
            </a:r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>
                <a:solidFill>
                  <a:srgbClr val="000000"/>
                </a:solidFill>
                <a:latin typeface="Times New Roman"/>
              </a:rPr>
              <a:t>&lt;дата/время&gt;</a:t>
            </a:r>
            <a:r>
              <a:rPr lang="ru-RU">
                <a:solidFill>
                  <a:srgbClr val="000000"/>
                </a:solidFill>
                <a:latin typeface="Times New Roman"/>
              </a:rPr>
              <a:t>28.11.12</a:t>
            </a:r>
            <a:endParaRPr/>
          </a:p>
        </p:txBody>
      </p:sp>
      <p:sp>
        <p:nvSpPr>
          <p:cNvPr id="19" name="PlaceHolder 5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/>
              <a:t>&lt;нижний колонтитул&gt;</a:t>
            </a:r>
            <a:endParaRPr/>
          </a:p>
        </p:txBody>
      </p:sp>
      <p:sp>
        <p:nvSpPr>
          <p:cNvPr id="20" name="PlaceHolder 6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fld id="{61618191-21B1-41E1-B131-D11121B13121}" type="slidenum">
              <a:rPr lang="ru-RU">
                <a:solidFill>
                  <a:srgbClr val="000000"/>
                </a:solidFill>
                <a:latin typeface="Times New Roman"/>
              </a:rPr>
              <a:t>&lt;номер&gt;</a:t>
            </a:fld>
            <a:fld id="{B1F19151-5181-41A1-81A1-0131619121D1}" type="slidenum">
              <a:rPr lang="ru-RU">
                <a:solidFill>
                  <a:srgbClr val="000000"/>
                </a:solidFill>
                <a:latin typeface="Times New Roman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Shape 1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6171F121-2141-4131-B101-B1C1D151C101}" type="slidenum">
              <a:rPr lang="ru-RU"/>
              <a:t>&lt;номер&gt;</a:t>
            </a:fld>
            <a:fld id="{21519181-31A1-4131-B161-319141210151}" type="slidenum">
              <a:rPr lang="ru-RU"/>
              <a:t>&lt;номер&gt;</a:t>
            </a:fld>
            <a:endParaRPr/>
          </a:p>
        </p:txBody>
      </p:sp>
      <p:sp>
        <p:nvSpPr>
          <p:cNvPr id="27" name="TextShape 2"/>
          <p:cNvSpPr txBox="1"/>
          <p:nvPr/>
        </p:nvSpPr>
        <p:spPr>
          <a:xfrm>
            <a:off x="1371600" y="2286000"/>
            <a:ext cx="7772040" cy="14695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4400">
                <a:solidFill>
                  <a:srgbClr val="000000"/>
                </a:solidFill>
                <a:latin typeface="Times New Roman"/>
              </a:rPr>
              <a:t>Польский банковский </a:t>
            </a:r>
            <a:r>
              <a:rPr b="1" lang="ru-RU" sz="4400">
                <a:solidFill>
                  <a:srgbClr val="000000"/>
                </a:solidFill>
                <a:latin typeface="Times New Roman"/>
              </a:rPr>
              <a:t>
</a:t>
            </a:r>
            <a:r>
              <a:rPr b="1" lang="ru-RU" sz="4400">
                <a:solidFill>
                  <a:srgbClr val="000000"/>
                </a:solidFill>
                <a:latin typeface="Times New Roman"/>
              </a:rPr>
              <a:t>сектор в 2012  г. </a:t>
            </a:r>
            <a:r>
              <a:rPr b="1" lang="ru-RU" sz="4400">
                <a:solidFill>
                  <a:srgbClr val="000066"/>
                </a:solidFill>
                <a:latin typeface="Times New Roman"/>
              </a:rPr>
              <a:t>
</a:t>
            </a:r>
            <a:endParaRPr/>
          </a:p>
        </p:txBody>
      </p:sp>
      <p:sp>
        <p:nvSpPr>
          <p:cNvPr id="28" name="CustomShape 3"/>
          <p:cNvSpPr/>
          <p:nvPr/>
        </p:nvSpPr>
        <p:spPr>
          <a:xfrm>
            <a:off x="2411280" y="0"/>
            <a:ext cx="5544720" cy="15217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2800">
                <a:solidFill>
                  <a:srgbClr val="0000ff"/>
                </a:solidFill>
                <a:latin typeface="Times New Roman"/>
              </a:rPr>
              <a:t>Związek Banków Polskich</a:t>
            </a:r>
            <a:endParaRPr/>
          </a:p>
          <a:p>
            <a:pPr algn="ctr"/>
            <a:r>
              <a:rPr b="1" lang="ru-RU" sz="2800">
                <a:solidFill>
                  <a:srgbClr val="0000ff"/>
                </a:solidFill>
                <a:latin typeface="Times New Roman"/>
              </a:rPr>
              <a:t>Ассоциация польских банков</a:t>
            </a:r>
            <a:endParaRPr/>
          </a:p>
          <a:p>
            <a:endParaRPr/>
          </a:p>
        </p:txBody>
      </p:sp>
      <p:sp>
        <p:nvSpPr>
          <p:cNvPr id="29" name="CustomShape 4"/>
          <p:cNvSpPr/>
          <p:nvPr/>
        </p:nvSpPr>
        <p:spPr>
          <a:xfrm>
            <a:off x="2556000" y="3860640"/>
            <a:ext cx="5687640" cy="13460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3200">
                <a:solidFill>
                  <a:srgbClr val="0000ff"/>
                </a:solidFill>
                <a:latin typeface="Times New Roman"/>
              </a:rPr>
              <a:t>Мечислав  Грошэк </a:t>
            </a:r>
            <a:endParaRPr/>
          </a:p>
          <a:p>
            <a:pPr algn="ctr"/>
            <a:r>
              <a:rPr b="1" lang="ru-RU" sz="2000">
                <a:solidFill>
                  <a:srgbClr val="0000ff"/>
                </a:solidFill>
                <a:latin typeface="Times New Roman"/>
              </a:rPr>
              <a:t>Заместитель Председателя Правления </a:t>
            </a:r>
            <a:endParaRPr/>
          </a:p>
          <a:p>
            <a:pPr algn="ctr"/>
            <a:r>
              <a:rPr b="1" lang="ru-RU" sz="2000">
                <a:solidFill>
                  <a:srgbClr val="0000ff"/>
                </a:solidFill>
                <a:latin typeface="Times New Roman"/>
              </a:rPr>
              <a:t>Ассоциация польских банков</a:t>
            </a:r>
            <a:endParaRPr/>
          </a:p>
        </p:txBody>
      </p:sp>
    </p:spTree>
  </p:cSld>
  <p:transition spd="med">
    <p:pull dir="ld"/>
  </p:transition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2800">
                <a:solidFill>
                  <a:srgbClr val="000066"/>
                </a:solidFill>
                <a:latin typeface="Times New Roman"/>
              </a:rPr>
              <a:t>Собственные средства польских банкoв (в млд. PLN, USD)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E19121A1-5191-41D1-A1B1-A1E1C1318111}" type="slidenum">
              <a:rPr lang="ru-RU"/>
              <a:t>&lt;номер&gt;</a:t>
            </a:fld>
            <a:fld id="{615171A1-A1F1-4111-81E1-51C1E111F1B1}" type="slidenum">
              <a:rPr lang="ru-RU"/>
              <a:t>&lt;номер&gt;</a:t>
            </a:fld>
            <a:endParaRPr/>
          </a:p>
        </p:txBody>
      </p:sp>
    </p:spTree>
  </p:cSld>
  <p:transition spd="med">
    <p:pull dir="ld"/>
  </p:transition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2800">
                <a:solidFill>
                  <a:srgbClr val="000066"/>
                </a:solidFill>
                <a:latin typeface="Times New Roman"/>
              </a:rPr>
              <a:t>Активы в польском банковском секторе (в млд. PLN, USD)</a:t>
            </a:r>
            <a:endParaRPr/>
          </a:p>
        </p:txBody>
      </p:sp>
      <p:sp>
        <p:nvSpPr>
          <p:cNvPr id="52" name="TextShape 2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81E1D1F1-7141-41C1-A1D1-7151B15111D1}" type="slidenum">
              <a:rPr lang="ru-RU"/>
              <a:t>&lt;номер&gt;</a:t>
            </a:fld>
            <a:fld id="{91D10161-8121-4191-A1D1-A141D171D191}" type="slidenum">
              <a:rPr lang="ru-RU"/>
              <a:t>&lt;номер&gt;</a:t>
            </a:fld>
            <a:endParaRPr/>
          </a:p>
        </p:txBody>
      </p:sp>
    </p:spTree>
  </p:cSld>
  <p:transition spd="med">
    <p:pull dir="ld"/>
  </p:transition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2800">
                <a:solidFill>
                  <a:srgbClr val="000066"/>
                </a:solidFill>
                <a:latin typeface="Times New Roman"/>
              </a:rPr>
              <a:t>Финансовые результаты</a:t>
            </a:r>
            <a:r>
              <a:rPr b="1" lang="ru-RU" sz="2800">
                <a:solidFill>
                  <a:srgbClr val="000066"/>
                </a:solidFill>
                <a:latin typeface="Times New Roman"/>
              </a:rPr>
              <a:t>
</a:t>
            </a:r>
            <a:r>
              <a:rPr b="1" lang="ru-RU" sz="2800">
                <a:solidFill>
                  <a:srgbClr val="000066"/>
                </a:solidFill>
                <a:latin typeface="Times New Roman"/>
              </a:rPr>
              <a:t>(чистая прибыль)</a:t>
            </a:r>
            <a:r>
              <a:rPr lang="ru-RU" sz="2800">
                <a:solidFill>
                  <a:srgbClr val="000000"/>
                </a:solidFill>
                <a:latin typeface="Arial"/>
              </a:rPr>
              <a:t>
</a:t>
            </a:r>
            <a:r>
              <a:rPr b="1" lang="ru-RU" sz="2800">
                <a:solidFill>
                  <a:srgbClr val="000066"/>
                </a:solidFill>
                <a:latin typeface="Times New Roman"/>
              </a:rPr>
              <a:t> ( в млд. USD)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415191F1-31D1-4191-91E1-917191C161C1}" type="slidenum">
              <a:rPr lang="ru-RU"/>
              <a:t>&lt;номер&gt;</a:t>
            </a:fld>
            <a:fld id="{C1D191C1-C1A1-41E1-8171-B1A141A1D1D1}" type="slidenum">
              <a:rPr lang="ru-RU"/>
              <a:t>&lt;номер&gt;</a:t>
            </a:fld>
            <a:endParaRPr/>
          </a:p>
        </p:txBody>
      </p:sp>
      <p:sp>
        <p:nvSpPr>
          <p:cNvPr id="55" name="CustomShape 3"/>
          <p:cNvSpPr/>
          <p:nvPr/>
        </p:nvSpPr>
        <p:spPr>
          <a:xfrm>
            <a:off x="2505600" y="6072120"/>
            <a:ext cx="3702600" cy="291600"/>
          </a:xfrm>
          <a:prstGeom prst="rect">
            <a:avLst/>
          </a:prstGeom>
        </p:spPr>
        <p:txBody>
          <a:bodyPr bIns="45000" lIns="90000" rIns="90000" tIns="45000" wrap="none"/>
          <a:p>
            <a:pPr algn="r"/>
            <a:r>
              <a:rPr lang="ru-RU" sz="1400">
                <a:solidFill>
                  <a:srgbClr val="000000"/>
                </a:solidFill>
                <a:latin typeface="Times New Roman"/>
              </a:rPr>
              <a:t>Источник: Национальный банк Польши, КФН</a:t>
            </a:r>
            <a:endParaRPr/>
          </a:p>
        </p:txBody>
      </p:sp>
    </p:spTree>
  </p:cSld>
  <p:transition spd="med">
    <p:pull dir="ld"/>
  </p:transition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11D1B1A1-81D1-4101-9161-61E141A11191}" type="slidenum">
              <a:rPr lang="ru-RU"/>
              <a:t>&lt;номер&gt;</a:t>
            </a:fld>
            <a:fld id="{4181E1D1-71E1-4141-A151-E131F1C1A181}" type="slidenum">
              <a:rPr lang="ru-RU"/>
              <a:t>&lt;номер&gt;</a:t>
            </a:fld>
            <a:endParaRPr/>
          </a:p>
        </p:txBody>
      </p:sp>
      <p:sp>
        <p:nvSpPr>
          <p:cNvPr id="57" name="TextShape 2"/>
          <p:cNvSpPr txBox="1"/>
          <p:nvPr/>
        </p:nvSpPr>
        <p:spPr>
          <a:xfrm>
            <a:off x="1116000" y="0"/>
            <a:ext cx="80276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4400">
                <a:solidFill>
                  <a:srgbClr val="000066"/>
                </a:solidFill>
                <a:latin typeface="Times New Roman"/>
              </a:rPr>
              <a:t>Показатели рентабельности ROA и ROE</a:t>
            </a:r>
            <a:endParaRPr/>
          </a:p>
        </p:txBody>
      </p:sp>
      <p:sp>
        <p:nvSpPr>
          <p:cNvPr id="58" name="CustomShape 3"/>
          <p:cNvSpPr/>
          <p:nvPr/>
        </p:nvSpPr>
        <p:spPr>
          <a:xfrm>
            <a:off x="2210040" y="6165720"/>
            <a:ext cx="3702600" cy="291600"/>
          </a:xfrm>
          <a:prstGeom prst="rect">
            <a:avLst/>
          </a:prstGeom>
        </p:spPr>
        <p:txBody>
          <a:bodyPr bIns="45000" lIns="90000" rIns="90000" tIns="45000" wrap="none"/>
          <a:p>
            <a:pPr algn="r"/>
            <a:r>
              <a:rPr lang="ru-RU" sz="1400">
                <a:solidFill>
                  <a:srgbClr val="000000"/>
                </a:solidFill>
                <a:latin typeface="Times New Roman"/>
              </a:rPr>
              <a:t>Источник: Национальный банк Польши, КФН</a:t>
            </a:r>
            <a:endParaRPr/>
          </a:p>
        </p:txBody>
      </p:sp>
    </p:spTree>
  </p:cSld>
  <p:transition spd="med">
    <p:pull dir="ld"/>
  </p:transition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59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1835280" y="262080"/>
            <a:ext cx="7308360" cy="5900400"/>
          </a:xfrm>
          <a:prstGeom prst="rect">
            <a:avLst/>
          </a:prstGeom>
        </p:spPr>
      </p:pic>
      <p:sp>
        <p:nvSpPr>
          <p:cNvPr id="60" name="CustomShape 1"/>
          <p:cNvSpPr/>
          <p:nvPr/>
        </p:nvSpPr>
        <p:spPr>
          <a:xfrm>
            <a:off x="2916360" y="6583320"/>
            <a:ext cx="3384360" cy="2642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1200">
                <a:solidFill>
                  <a:srgbClr val="000080"/>
                </a:solidFill>
                <a:latin typeface="Times New Roman"/>
                <a:ea typeface="Lucida Sans Unicode"/>
              </a:rPr>
              <a:t>Źródło: ECB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1371600" y="47664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2800">
                <a:solidFill>
                  <a:srgbClr val="000000"/>
                </a:solidFill>
                <a:latin typeface="Times New Roman"/>
              </a:rPr>
              <a:t>Oтношение депозитов нефинансовых организаций к ВВП в EC</a:t>
            </a:r>
            <a:endParaRPr/>
          </a:p>
        </p:txBody>
      </p:sp>
      <p:sp>
        <p:nvSpPr>
          <p:cNvPr id="62" name="TextShape 2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01415181-C131-41F1-9101-A171F1F1B1B1}" type="slidenum">
              <a:rPr lang="ru-RU"/>
              <a:t>&lt;номер&gt;</a:t>
            </a:fld>
            <a:fld id="{41312161-B101-41C1-A171-61B181A16111}" type="slidenum">
              <a:rPr lang="ru-RU"/>
              <a:t>&lt;номер&gt;</a:t>
            </a:fld>
            <a:endParaRPr/>
          </a:p>
        </p:txBody>
      </p:sp>
    </p:spTree>
  </p:cSld>
  <p:transition spd="med">
    <p:pull dir="ld"/>
  </p:transition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1357200" y="42876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Интернет-банк (квартальные данные)</a:t>
            </a:r>
            <a:r>
              <a:rPr b="1" lang="ru-RU" sz="3200">
                <a:solidFill>
                  <a:srgbClr val="000099"/>
                </a:solidFill>
                <a:latin typeface="Times New Roman"/>
                <a:ea typeface="Lucida Sans Unicode"/>
              </a:rPr>
              <a:t>
</a:t>
            </a:r>
            <a:endParaRPr/>
          </a:p>
        </p:txBody>
      </p:sp>
      <p:pic>
        <p:nvPicPr>
          <p:cNvPr descr="" id="64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128520" y="1001880"/>
            <a:ext cx="9013320" cy="5571720"/>
          </a:xfrm>
          <a:prstGeom prst="rect">
            <a:avLst/>
          </a:prstGeom>
        </p:spPr>
      </p:pic>
      <p:sp>
        <p:nvSpPr>
          <p:cNvPr id="65" name="CustomShape 2"/>
          <p:cNvSpPr/>
          <p:nvPr/>
        </p:nvSpPr>
        <p:spPr>
          <a:xfrm>
            <a:off x="128520" y="1001880"/>
            <a:ext cx="9013320" cy="5571720"/>
          </a:xfrm>
          <a:prstGeom prst="rect">
            <a:avLst/>
          </a:prstGeom>
        </p:spPr>
      </p:sp>
      <p:sp>
        <p:nvSpPr>
          <p:cNvPr id="66" name="CustomShape 3"/>
          <p:cNvSpPr/>
          <p:nvPr/>
        </p:nvSpPr>
        <p:spPr>
          <a:xfrm>
            <a:off x="1785960" y="6611760"/>
            <a:ext cx="784080" cy="233640"/>
          </a:xfrm>
          <a:prstGeom prst="rect">
            <a:avLst/>
          </a:prstGeom>
        </p:spPr>
        <p:txBody>
          <a:bodyPr bIns="45000" lIns="90000" rIns="90000" tIns="45000" wrap="none"/>
          <a:p>
            <a:pPr algn="r"/>
            <a:r>
              <a:rPr i="1" lang="ru-RU" sz="1000">
                <a:solidFill>
                  <a:srgbClr val="002060"/>
                </a:solidFill>
                <a:latin typeface="Times New Roman"/>
              </a:rPr>
              <a:t>Źródło ZBP</a:t>
            </a: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496880" y="1231920"/>
            <a:ext cx="7687800" cy="4909680"/>
          </a:xfrm>
          <a:prstGeom prst="rect">
            <a:avLst/>
          </a:prstGeom>
        </p:spPr>
      </p:pic>
      <p:sp>
        <p:nvSpPr>
          <p:cNvPr id="68" name="CustomShape 1"/>
          <p:cNvSpPr/>
          <p:nvPr/>
        </p:nvSpPr>
        <p:spPr>
          <a:xfrm>
            <a:off x="1496880" y="1231920"/>
            <a:ext cx="7687800" cy="4909680"/>
          </a:xfrm>
          <a:prstGeom prst="rect">
            <a:avLst/>
          </a:prstGeom>
        </p:spPr>
      </p:sp>
      <p:sp>
        <p:nvSpPr>
          <p:cNvPr id="69" name="CustomShape 2"/>
          <p:cNvSpPr/>
          <p:nvPr/>
        </p:nvSpPr>
        <p:spPr>
          <a:xfrm>
            <a:off x="1258920" y="333360"/>
            <a:ext cx="7884720" cy="9932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3200">
                <a:solidFill>
                  <a:srgbClr val="1f497d"/>
                </a:solidFill>
                <a:latin typeface="Times New Roman"/>
                <a:ea typeface="Lucida Sans Unicode"/>
              </a:rPr>
              <a:t>Развитие сетей банкоматов в Польше (в штуках)</a:t>
            </a:r>
            <a:endParaRPr/>
          </a:p>
        </p:txBody>
      </p:sp>
      <p:sp>
        <p:nvSpPr>
          <p:cNvPr id="70" name="CustomShape 3"/>
          <p:cNvSpPr/>
          <p:nvPr/>
        </p:nvSpPr>
        <p:spPr>
          <a:xfrm>
            <a:off x="3924360" y="6308640"/>
            <a:ext cx="1599840" cy="233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i="1" lang="ru-RU" sz="1000">
                <a:solidFill>
                  <a:srgbClr val="000000"/>
                </a:solidFill>
                <a:latin typeface="Times New Roman"/>
                <a:ea typeface="Lucida Sans Unicode"/>
              </a:rPr>
              <a:t>Źródło: ZBP</a:t>
            </a:r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3600">
                <a:solidFill>
                  <a:srgbClr val="000066"/>
                </a:solidFill>
                <a:latin typeface="Times New Roman"/>
              </a:rPr>
              <a:t>Количество карточек </a:t>
            </a:r>
            <a:r>
              <a:rPr b="1" lang="ru-RU" sz="3600">
                <a:solidFill>
                  <a:srgbClr val="000066"/>
                </a:solidFill>
                <a:latin typeface="Times New Roman"/>
              </a:rPr>
              <a:t>
</a:t>
            </a:r>
            <a:r>
              <a:rPr b="1" lang="ru-RU" sz="3600">
                <a:solidFill>
                  <a:srgbClr val="000066"/>
                </a:solidFill>
                <a:latin typeface="Times New Roman"/>
              </a:rPr>
              <a:t>в обращении (в миллионах)</a:t>
            </a:r>
            <a:endParaRPr/>
          </a:p>
        </p:txBody>
      </p:sp>
      <p:sp>
        <p:nvSpPr>
          <p:cNvPr id="72" name="TextShape 2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81A161A1-1131-4141-A1D1-9101814131B1}" type="slidenum">
              <a:rPr lang="ru-RU"/>
              <a:t>&lt;номер&gt;</a:t>
            </a:fld>
            <a:fld id="{91912111-9101-4101-8131-01112171C181}" type="slidenum">
              <a:rPr lang="ru-RU"/>
              <a:t>&lt;номер&gt;</a:t>
            </a:fld>
            <a:endParaRPr/>
          </a:p>
        </p:txBody>
      </p:sp>
      <p:sp>
        <p:nvSpPr>
          <p:cNvPr id="73" name="CustomShape 3"/>
          <p:cNvSpPr/>
          <p:nvPr/>
        </p:nvSpPr>
        <p:spPr>
          <a:xfrm>
            <a:off x="3363120" y="6286680"/>
            <a:ext cx="3227040" cy="291600"/>
          </a:xfrm>
          <a:prstGeom prst="rect">
            <a:avLst/>
          </a:prstGeom>
        </p:spPr>
        <p:txBody>
          <a:bodyPr bIns="45000" lIns="90000" rIns="90000" tIns="45000" wrap="none"/>
          <a:p>
            <a:pPr algn="r"/>
            <a:r>
              <a:rPr lang="ru-RU" sz="1400">
                <a:solidFill>
                  <a:srgbClr val="000000"/>
                </a:solidFill>
                <a:latin typeface="Times New Roman"/>
              </a:rPr>
              <a:t>Источник: Национальный банк Польши</a:t>
            </a:r>
            <a:endParaRPr/>
          </a:p>
        </p:txBody>
      </p:sp>
    </p:spTree>
  </p:cSld>
  <p:transition spd="med">
    <p:pull dir="ld"/>
  </p:transition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F1012151-D1B1-4141-A1F1-B12121213141}" type="slidenum">
              <a:rPr lang="ru-RU"/>
              <a:t>&lt;номер&gt;</a:t>
            </a:fld>
            <a:fld id="{3171D161-6111-4181-9171-91D171B131A1}" type="slidenum">
              <a:rPr lang="ru-RU"/>
              <a:t>&lt;номер&gt;</a:t>
            </a:fld>
            <a:endParaRPr/>
          </a:p>
        </p:txBody>
      </p:sp>
      <p:sp>
        <p:nvSpPr>
          <p:cNvPr id="75" name="TextShape 2"/>
          <p:cNvSpPr txBox="1"/>
          <p:nvPr/>
        </p:nvSpPr>
        <p:spPr>
          <a:xfrm>
            <a:off x="1285920" y="0"/>
            <a:ext cx="785772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4400">
                <a:solidFill>
                  <a:srgbClr val="000066"/>
                </a:solidFill>
                <a:latin typeface="Times New Roman"/>
              </a:rPr>
              <a:t>Польский банковский сектор:</a:t>
            </a:r>
            <a:endParaRPr/>
          </a:p>
        </p:txBody>
      </p:sp>
      <p:sp>
        <p:nvSpPr>
          <p:cNvPr id="76" name="TextShape 3"/>
          <p:cNvSpPr txBox="1"/>
          <p:nvPr/>
        </p:nvSpPr>
        <p:spPr>
          <a:xfrm>
            <a:off x="1619280" y="1989000"/>
            <a:ext cx="7772040" cy="41144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Wingdings"/>
              <a:buChar char="Ø"/>
            </a:pPr>
            <a:r>
              <a:rPr lang="ru-RU"/>
              <a:t>Современный; </a:t>
            </a:r>
            <a:endParaRPr/>
          </a:p>
          <a:p>
            <a:pPr>
              <a:buSzPct val="45000"/>
              <a:buFont typeface="Wingdings"/>
              <a:buChar char="Ø"/>
            </a:pPr>
            <a:r>
              <a:rPr lang="ru-RU"/>
              <a:t>Эффективный;</a:t>
            </a:r>
            <a:endParaRPr/>
          </a:p>
          <a:p>
            <a:pPr>
              <a:buSzPct val="45000"/>
              <a:buFont typeface="Wingdings"/>
              <a:buChar char="Ø"/>
            </a:pPr>
            <a:r>
              <a:rPr lang="ru-RU"/>
              <a:t>Надежный в финансовом плане;</a:t>
            </a:r>
            <a:endParaRPr/>
          </a:p>
          <a:p>
            <a:pPr>
              <a:buSzPct val="45000"/>
              <a:buFont typeface="Wingdings"/>
              <a:buChar char="Ø"/>
            </a:pPr>
            <a:r>
              <a:rPr lang="ru-RU"/>
              <a:t>Перспективный.</a:t>
            </a:r>
            <a:endParaRPr/>
          </a:p>
          <a:p>
            <a:endParaRPr/>
          </a:p>
        </p:txBody>
      </p:sp>
    </p:spTree>
  </p:cSld>
  <p:transition spd="med">
    <p:pull dir="ld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Shape 1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41110151-C131-4141-A101-E141612121F1}" type="slidenum">
              <a:rPr lang="ru-RU"/>
              <a:t>&lt;номер&gt;</a:t>
            </a:fld>
            <a:fld id="{C1C151B1-E191-4131-B1C1-91B191813161}" type="slidenum">
              <a:rPr lang="ru-RU"/>
              <a:t>&lt;номер&gt;</a:t>
            </a:fld>
            <a:endParaRPr/>
          </a:p>
        </p:txBody>
      </p:sp>
      <p:sp>
        <p:nvSpPr>
          <p:cNvPr id="31" name="TextShape 2"/>
          <p:cNvSpPr txBox="1"/>
          <p:nvPr/>
        </p:nvSpPr>
        <p:spPr>
          <a:xfrm>
            <a:off x="1619280" y="0"/>
            <a:ext cx="752436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4400">
                <a:solidFill>
                  <a:srgbClr val="000066"/>
                </a:solidFill>
                <a:latin typeface="Times New Roman"/>
              </a:rPr>
              <a:t>Некоторые факты о Польше</a:t>
            </a:r>
            <a:endParaRPr/>
          </a:p>
        </p:txBody>
      </p:sp>
      <p:sp>
        <p:nvSpPr>
          <p:cNvPr id="32" name="TextShape 3"/>
          <p:cNvSpPr txBox="1"/>
          <p:nvPr/>
        </p:nvSpPr>
        <p:spPr>
          <a:xfrm>
            <a:off x="1692360" y="1071720"/>
            <a:ext cx="7272000" cy="51652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90000"/>
              </a:lnSpc>
            </a:pPr>
            <a:r>
              <a:rPr b="1" lang="ru-RU" sz="2800"/>
              <a:t>Общая площадь: 312.685 кв. км </a:t>
            </a:r>
            <a:r>
              <a:rPr lang="ru-RU" sz="1600"/>
              <a:t>5-ое по величине государство в ЕС (после Франции, Великобритании, Испании и Германии). </a:t>
            </a:r>
            <a:endParaRPr/>
          </a:p>
          <a:p>
            <a:pPr>
              <a:lnSpc>
                <a:spcPct val="90000"/>
              </a:lnSpc>
            </a:pPr>
            <a:r>
              <a:rPr b="1" lang="ru-RU" sz="2800"/>
              <a:t>Население: 38,13 млн</a:t>
            </a:r>
            <a:r>
              <a:rPr lang="ru-RU" sz="2800"/>
              <a:t>. </a:t>
            </a:r>
            <a:r>
              <a:rPr lang="ru-RU" sz="1600"/>
              <a:t>6-ое место в ЕС (после Германии, Франции, Великобритании,  Италии, Испании). </a:t>
            </a:r>
            <a:endParaRPr/>
          </a:p>
          <a:p>
            <a:pPr>
              <a:lnSpc>
                <a:spcPct val="90000"/>
              </a:lnSpc>
            </a:pPr>
            <a:r>
              <a:rPr b="1" lang="ru-RU" sz="2800"/>
              <a:t>Общий ВВП в 2011 г.: ок. 1.523 млд. PLN = ок. 445,7 млд. USD </a:t>
            </a:r>
            <a:r>
              <a:rPr lang="ru-RU" sz="2400"/>
              <a:t>GDP: +4,3% (2011 г.) </a:t>
            </a:r>
            <a:r>
              <a:rPr lang="ru-RU" sz="1600"/>
              <a:t>6-е место в ЕС по экономическим показателям</a:t>
            </a:r>
            <a:endParaRPr/>
          </a:p>
          <a:p>
            <a:pPr>
              <a:lnSpc>
                <a:spcPct val="90000"/>
              </a:lnSpc>
            </a:pPr>
            <a:r>
              <a:rPr b="1" lang="ru-RU" sz="2800"/>
              <a:t>ВВП на душу населения (ППС) 65%  </a:t>
            </a:r>
            <a:r>
              <a:rPr lang="ru-RU" sz="1600"/>
              <a:t>(среднего значения для ЕС-27) (2011 г.)</a:t>
            </a:r>
            <a:endParaRPr/>
          </a:p>
          <a:p>
            <a:pPr>
              <a:lnSpc>
                <a:spcPct val="90000"/>
              </a:lnSpc>
            </a:pPr>
            <a:r>
              <a:rPr b="1" lang="ru-RU" sz="2800"/>
              <a:t>Безработица:</a:t>
            </a:r>
            <a:r>
              <a:rPr lang="ru-RU" sz="2800"/>
              <a:t> 10,1% </a:t>
            </a:r>
            <a:r>
              <a:rPr lang="ru-RU" sz="2000"/>
              <a:t>(09 -2012 г.)</a:t>
            </a:r>
            <a:endParaRPr/>
          </a:p>
          <a:p>
            <a:pPr>
              <a:lnSpc>
                <a:spcPct val="90000"/>
              </a:lnSpc>
            </a:pPr>
            <a:r>
              <a:rPr b="1" lang="ru-RU" sz="2800"/>
              <a:t>Инфляция</a:t>
            </a:r>
            <a:r>
              <a:rPr lang="ru-RU" sz="2800"/>
              <a:t>: 3,4% </a:t>
            </a:r>
            <a:r>
              <a:rPr lang="ru-RU" sz="2000"/>
              <a:t>( 10- 2012 г.)</a:t>
            </a:r>
            <a:endParaRPr/>
          </a:p>
        </p:txBody>
      </p:sp>
    </p:spTree>
  </p:cSld>
  <p:transition spd="med">
    <p:pull dir="ld"/>
  </p:transition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4171C131-7111-41E1-91C1-310151718131}" type="slidenum">
              <a:rPr lang="ru-RU"/>
              <a:t>&lt;номер&gt;</a:t>
            </a:fld>
            <a:fld id="{61D141C1-E1C1-4161-A101-C1D1E1A1D141}" type="slidenum">
              <a:rPr lang="ru-RU"/>
              <a:t>&lt;номер&gt;</a:t>
            </a:fld>
            <a:endParaRPr/>
          </a:p>
        </p:txBody>
      </p:sp>
      <p:sp>
        <p:nvSpPr>
          <p:cNvPr id="78" name="TextShape 2"/>
          <p:cNvSpPr txBox="1"/>
          <p:nvPr/>
        </p:nvSpPr>
        <p:spPr>
          <a:xfrm>
            <a:off x="685800" y="609480"/>
            <a:ext cx="817200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Times New Roman"/>
              </a:rPr>
              <a:t>Польша и мировой кризис</a:t>
            </a:r>
            <a:endParaRPr/>
          </a:p>
        </p:txBody>
      </p:sp>
      <p:sp>
        <p:nvSpPr>
          <p:cNvPr id="79" name="TextShape 3"/>
          <p:cNvSpPr txBox="1"/>
          <p:nvPr/>
        </p:nvSpPr>
        <p:spPr>
          <a:xfrm>
            <a:off x="1547640" y="1700280"/>
            <a:ext cx="6910200" cy="46810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/>
              <a:t>Отстутствие токсичных зарубежных активов в портфелях польских банков.</a:t>
            </a:r>
            <a:r>
              <a:rPr lang="ru-RU">
                <a:solidFill>
                  <a:srgbClr val="ff0000"/>
                </a:solidFill>
              </a:rPr>
              <a:t> </a:t>
            </a:r>
            <a:endParaRPr/>
          </a:p>
          <a:p>
            <a:r>
              <a:rPr lang="ru-RU">
                <a:solidFill>
                  <a:srgbClr val="ff0000"/>
                </a:solidFill>
              </a:rPr>
              <a:t>Большой приток капитала для инфраструктурных проектов;</a:t>
            </a:r>
            <a:endParaRPr/>
          </a:p>
          <a:p>
            <a:r>
              <a:rPr lang="ru-RU">
                <a:solidFill>
                  <a:srgbClr val="ff0000"/>
                </a:solidFill>
              </a:rPr>
              <a:t>Широкий отечественный рынок;</a:t>
            </a:r>
            <a:endParaRPr/>
          </a:p>
          <a:p>
            <a:r>
              <a:rPr lang="ru-RU">
                <a:solidFill>
                  <a:srgbClr val="ff0000"/>
                </a:solidFill>
              </a:rPr>
              <a:t>Сбалансированная экономика, умеренный бюджетный дефицит.</a:t>
            </a:r>
            <a:endParaRPr/>
          </a:p>
        </p:txBody>
      </p:sp>
    </p:spTree>
  </p:cSld>
  <p:transition spd="med">
    <p:pull dir="ld"/>
  </p:transition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Times New Roman"/>
              </a:rPr>
              <a:t>Безработица в 2004-2012 гг.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E191F151-A131-4131-A1B1-017171A16131}" type="slidenum">
              <a:rPr lang="ru-RU"/>
              <a:t>&lt;номер&gt;</a:t>
            </a:fld>
            <a:fld id="{E131A101-3161-41A1-9171-91B141410141}" type="slidenum">
              <a:rPr lang="ru-RU"/>
              <a:t>&lt;номер&gt;</a:t>
            </a:fld>
            <a:endParaRPr/>
          </a:p>
        </p:txBody>
      </p:sp>
      <p:sp>
        <p:nvSpPr>
          <p:cNvPr id="82" name="CustomShape 3"/>
          <p:cNvSpPr/>
          <p:nvPr/>
        </p:nvSpPr>
        <p:spPr>
          <a:xfrm>
            <a:off x="3214800" y="5643720"/>
            <a:ext cx="4571640" cy="29160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i="1" lang="ru-RU" sz="1400">
                <a:solidFill>
                  <a:srgbClr val="000000"/>
                </a:solidFill>
                <a:latin typeface="Times New Roman"/>
              </a:rPr>
              <a:t>Источник:</a:t>
            </a:r>
            <a:r>
              <a:rPr lang="ru-RU" sz="1400">
                <a:solidFill>
                  <a:srgbClr val="000000"/>
                </a:solidFill>
                <a:latin typeface="Times New Roman"/>
              </a:rPr>
              <a:t>, Евростат</a:t>
            </a:r>
            <a:endParaRPr/>
          </a:p>
        </p:txBody>
      </p:sp>
    </p:spTree>
  </p:cSld>
  <p:transition spd="med">
    <p:pull dir="ld"/>
  </p:transition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3600">
                <a:solidFill>
                  <a:srgbClr val="000000"/>
                </a:solidFill>
                <a:latin typeface="Times New Roman"/>
              </a:rPr>
              <a:t>Кредиты для нефинансовых секторов в млд. USD </a:t>
            </a:r>
            <a:endParaRPr/>
          </a:p>
        </p:txBody>
      </p:sp>
      <p:sp>
        <p:nvSpPr>
          <p:cNvPr id="84" name="TextShape 2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1121B111-2161-4121-8161-81F18191A141}" type="slidenum">
              <a:rPr lang="ru-RU"/>
              <a:t>&lt;номер&gt;</a:t>
            </a:fld>
            <a:fld id="{D111C181-71D1-4101-A1B1-8101310131C1}" type="slidenum">
              <a:rPr lang="ru-RU"/>
              <a:t>&lt;номер&gt;</a:t>
            </a:fld>
            <a:endParaRPr/>
          </a:p>
        </p:txBody>
      </p:sp>
      <p:sp>
        <p:nvSpPr>
          <p:cNvPr id="85" name="CustomShape 3"/>
          <p:cNvSpPr/>
          <p:nvPr/>
        </p:nvSpPr>
        <p:spPr>
          <a:xfrm>
            <a:off x="3720960" y="6143760"/>
            <a:ext cx="1905840" cy="291600"/>
          </a:xfrm>
          <a:prstGeom prst="rect">
            <a:avLst/>
          </a:prstGeom>
        </p:spPr>
        <p:txBody>
          <a:bodyPr bIns="45000" lIns="90000" rIns="90000" tIns="45000" wrap="none"/>
          <a:p>
            <a:pPr algn="r"/>
            <a:r>
              <a:rPr lang="ru-RU" sz="1400">
                <a:solidFill>
                  <a:srgbClr val="000000"/>
                </a:solidFill>
                <a:latin typeface="Times New Roman"/>
              </a:rPr>
              <a:t>Источник:  НБП, KФH</a:t>
            </a:r>
            <a:endParaRPr/>
          </a:p>
        </p:txBody>
      </p:sp>
    </p:spTree>
  </p:cSld>
  <p:transition spd="med">
    <p:pull dir="ld"/>
  </p:transition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11911141-81D1-4141-B1A1-B161418121E1}" type="slidenum">
              <a:rPr lang="ru-RU"/>
              <a:t>&lt;номер&gt;</a:t>
            </a:fld>
            <a:fld id="{F1B1D1C1-D171-41E1-A1E1-3101F1F1B161}" type="slidenum">
              <a:rPr lang="ru-RU"/>
              <a:t>&lt;номер&gt;</a:t>
            </a:fld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1214280" y="14292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3200">
                <a:solidFill>
                  <a:srgbClr val="000000"/>
                </a:solidFill>
                <a:latin typeface="Times New Roman"/>
              </a:rPr>
              <a:t>Депозиты нефинансовых секторов в млд. USD </a:t>
            </a:r>
            <a:r>
              <a:rPr lang="ru-RU" sz="4400">
                <a:solidFill>
                  <a:srgbClr val="000000"/>
                </a:solidFill>
                <a:latin typeface="Times New Roman"/>
              </a:rPr>
              <a:t>
</a:t>
            </a:r>
            <a:endParaRPr/>
          </a:p>
        </p:txBody>
      </p:sp>
      <p:sp>
        <p:nvSpPr>
          <p:cNvPr id="88" name="CustomShape 3"/>
          <p:cNvSpPr/>
          <p:nvPr/>
        </p:nvSpPr>
        <p:spPr>
          <a:xfrm>
            <a:off x="3607200" y="6021360"/>
            <a:ext cx="1905840" cy="291600"/>
          </a:xfrm>
          <a:prstGeom prst="rect">
            <a:avLst/>
          </a:prstGeom>
        </p:spPr>
        <p:txBody>
          <a:bodyPr bIns="45000" lIns="90000" rIns="90000" tIns="45000" wrap="none"/>
          <a:p>
            <a:pPr algn="r"/>
            <a:r>
              <a:rPr lang="ru-RU" sz="1400">
                <a:solidFill>
                  <a:srgbClr val="000000"/>
                </a:solidFill>
                <a:latin typeface="Times New Roman"/>
              </a:rPr>
              <a:t>Источник:  НБП, KФH</a:t>
            </a:r>
            <a:endParaRPr/>
          </a:p>
        </p:txBody>
      </p:sp>
    </p:spTree>
  </p:cSld>
  <p:transition spd="med">
    <p:pull dir="ld"/>
  </p:transition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1692360" y="-42840"/>
            <a:ext cx="7451280" cy="106632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Валютная структура стоимости новых кредитов вo во втором квартале 2012 года</a:t>
            </a:r>
            <a:endParaRPr/>
          </a:p>
        </p:txBody>
      </p:sp>
      <p:pic>
        <p:nvPicPr>
          <p:cNvPr descr="" id="90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547640" y="1557360"/>
            <a:ext cx="7596000" cy="4824000"/>
          </a:xfrm>
          <a:prstGeom prst="rect">
            <a:avLst/>
          </a:prstGeom>
        </p:spPr>
      </p:pic>
    </p:spTree>
  </p:cSld>
  <p:timing>
    <p:tnLst>
      <p:par>
        <p:cTn dur="indefinite" id="11" nodeType="tmRoot" restart="never">
          <p:childTnLst>
            <p:seq>
              <p:cTn id="1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71A13101-F191-41D1-9121-01A1714151A1}" type="slidenum">
              <a:rPr lang="ru-RU"/>
              <a:t>&lt;номер&gt;</a:t>
            </a:fld>
            <a:fld id="{A1F1E131-8131-41E1-8161-D13141B10101}" type="slidenum">
              <a:rPr lang="ru-RU"/>
              <a:t>&lt;номер&gt;</a:t>
            </a:fld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1042920" y="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2800">
                <a:solidFill>
                  <a:srgbClr val="000000"/>
                </a:solidFill>
                <a:latin typeface="Times New Roman"/>
              </a:rPr>
              <a:t>Коэффициент безнадежных 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
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(плохих) долгов 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
</a:t>
            </a:r>
            <a:r>
              <a:rPr lang="ru-RU" sz="2800">
                <a:solidFill>
                  <a:srgbClr val="000000"/>
                </a:solidFill>
                <a:latin typeface="Times New Roman"/>
              </a:rPr>
              <a:t>(в %)</a:t>
            </a:r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4218120" y="5661360"/>
            <a:ext cx="1905840" cy="291600"/>
          </a:xfrm>
          <a:prstGeom prst="rect">
            <a:avLst/>
          </a:prstGeom>
        </p:spPr>
        <p:txBody>
          <a:bodyPr bIns="45000" lIns="90000" rIns="90000" tIns="45000" wrap="none"/>
          <a:p>
            <a:pPr algn="r"/>
            <a:r>
              <a:rPr lang="ru-RU" sz="1400">
                <a:solidFill>
                  <a:srgbClr val="000000"/>
                </a:solidFill>
                <a:latin typeface="Times New Roman"/>
              </a:rPr>
              <a:t>Источник:  НБП, KФH</a:t>
            </a:r>
            <a:endParaRPr/>
          </a:p>
        </p:txBody>
      </p:sp>
    </p:spTree>
  </p:cSld>
  <p:transition spd="med">
    <p:pull dir="ld"/>
  </p:transition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F1F1C141-C141-4101-8111-E1F1C1C161C1}" type="slidenum">
              <a:rPr lang="ru-RU"/>
              <a:t>&lt;номер&gt;</a:t>
            </a:fld>
            <a:fld id="{61716151-D181-4131-81F1-E191D1F1C121}" type="slidenum">
              <a:rPr lang="ru-RU"/>
              <a:t>&lt;номер&gt;</a:t>
            </a:fld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1371600" y="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3600">
                <a:solidFill>
                  <a:srgbClr val="000066"/>
                </a:solidFill>
                <a:latin typeface="Times New Roman"/>
              </a:rPr>
              <a:t>Валютный курс EUR/PLN,USD/PLN</a:t>
            </a:r>
            <a:endParaRPr/>
          </a:p>
        </p:txBody>
      </p:sp>
      <p:sp>
        <p:nvSpPr>
          <p:cNvPr id="96" name="CustomShape 3"/>
          <p:cNvSpPr/>
          <p:nvPr/>
        </p:nvSpPr>
        <p:spPr>
          <a:xfrm>
            <a:off x="3348000" y="6308640"/>
            <a:ext cx="2987280" cy="26100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1200">
                <a:solidFill>
                  <a:srgbClr val="000000"/>
                </a:solidFill>
                <a:latin typeface="Arial"/>
              </a:rPr>
              <a:t>Источник: Национальный банк Польши</a:t>
            </a:r>
            <a:endParaRPr/>
          </a:p>
        </p:txBody>
      </p:sp>
    </p:spTree>
  </p:cSld>
  <p:transition spd="med">
    <p:pull dir="ld"/>
  </p:transition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F1D141E1-00B1-4121-91F1-E19121312171}" type="slidenum">
              <a:rPr lang="ru-RU"/>
              <a:t>&lt;номер&gt;</a:t>
            </a:fld>
            <a:fld id="{D1819121-E151-4131-A1F1-4111518181C1}" type="slidenum">
              <a:rPr lang="ru-RU"/>
              <a:t>&lt;номер&gt;</a:t>
            </a:fld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1071360" y="21420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2400">
                <a:solidFill>
                  <a:srgbClr val="000066"/>
                </a:solidFill>
                <a:latin typeface="Times New Roman"/>
              </a:rPr>
              <a:t>Польша и мировой кризис</a:t>
            </a:r>
            <a:r>
              <a:rPr b="1" lang="ru-RU" sz="2400">
                <a:solidFill>
                  <a:srgbClr val="000066"/>
                </a:solidFill>
                <a:latin typeface="Times New Roman"/>
              </a:rPr>
              <a:t>
</a:t>
            </a:r>
            <a:r>
              <a:rPr b="1" lang="ru-RU" sz="2400">
                <a:solidFill>
                  <a:srgbClr val="000066"/>
                </a:solidFill>
                <a:latin typeface="Times New Roman"/>
              </a:rPr>
              <a:t>Польский экспорт в млд. EUR </a:t>
            </a:r>
            <a:r>
              <a:rPr b="1" lang="ru-RU" sz="4000">
                <a:solidFill>
                  <a:srgbClr val="000066"/>
                </a:solidFill>
                <a:latin typeface="Times New Roman"/>
              </a:rPr>
              <a:t>
</a:t>
            </a:r>
            <a:endParaRPr/>
          </a:p>
        </p:txBody>
      </p:sp>
      <p:sp>
        <p:nvSpPr>
          <p:cNvPr id="99" name="TextShape 3"/>
          <p:cNvSpPr txBox="1"/>
          <p:nvPr/>
        </p:nvSpPr>
        <p:spPr>
          <a:xfrm>
            <a:off x="2122560" y="5442120"/>
            <a:ext cx="6187680" cy="82836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/>
              <a:t>Экспорт ответственен приблизительно за 40 % BBP</a:t>
            </a:r>
            <a:endParaRPr/>
          </a:p>
        </p:txBody>
      </p:sp>
      <p:sp>
        <p:nvSpPr>
          <p:cNvPr id="100" name="CustomShape 4"/>
          <p:cNvSpPr/>
          <p:nvPr/>
        </p:nvSpPr>
        <p:spPr>
          <a:xfrm>
            <a:off x="3348000" y="6308640"/>
            <a:ext cx="2987280" cy="54576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1200">
                <a:solidFill>
                  <a:srgbClr val="000000"/>
                </a:solidFill>
                <a:latin typeface="Arial"/>
              </a:rPr>
              <a:t>Источник: Министерство экономики, </a:t>
            </a:r>
            <a:endParaRPr/>
          </a:p>
          <a:p>
            <a:endParaRPr/>
          </a:p>
        </p:txBody>
      </p:sp>
      <p:sp>
        <p:nvSpPr>
          <p:cNvPr id="101" name="CustomShape 5"/>
          <p:cNvSpPr/>
          <p:nvPr/>
        </p:nvSpPr>
        <p:spPr>
          <a:xfrm>
            <a:off x="8177040" y="4869000"/>
            <a:ext cx="609120" cy="233640"/>
          </a:xfrm>
          <a:prstGeom prst="rect">
            <a:avLst/>
          </a:prstGeom>
        </p:spPr>
        <p:txBody>
          <a:bodyPr bIns="45000" lIns="90000" rIns="90000" tIns="45000" wrap="none"/>
          <a:p>
            <a:pPr algn="r"/>
            <a:r>
              <a:rPr lang="ru-RU" sz="1000">
                <a:solidFill>
                  <a:srgbClr val="000000"/>
                </a:solidFill>
                <a:latin typeface="Times New Roman"/>
              </a:rPr>
              <a:t>прогноз</a:t>
            </a:r>
            <a:endParaRPr/>
          </a:p>
        </p:txBody>
      </p:sp>
    </p:spTree>
  </p:cSld>
  <p:transition spd="med">
    <p:pull dir="ld"/>
  </p:transition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914400" y="18900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Times New Roman"/>
                <a:ea typeface="Lucida Sans Unicode"/>
              </a:rPr>
              <a:t>Наши общие заботы</a:t>
            </a:r>
            <a:endParaRPr/>
          </a:p>
        </p:txBody>
      </p:sp>
      <p:sp>
        <p:nvSpPr>
          <p:cNvPr id="103" name="CustomShape 2"/>
          <p:cNvSpPr/>
          <p:nvPr/>
        </p:nvSpPr>
        <p:spPr>
          <a:xfrm>
            <a:off x="1547640" y="1557360"/>
            <a:ext cx="7596000" cy="479700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ArialMT"/>
              <a:buChar char="•"/>
            </a:pPr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Наращивание привычки сберегать средства 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Финансирование cтроительства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Финансирование инноваций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Финансирование экспорта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Реструктуризация компаний в разных отраслях промышленности</a:t>
            </a:r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id="1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1042920" y="0"/>
            <a:ext cx="8100720" cy="114264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Times New Roman"/>
                <a:ea typeface="Lucida Sans Unicode"/>
              </a:rPr>
              <a:t>Стратегия совместного роста</a:t>
            </a:r>
            <a:endParaRPr/>
          </a:p>
        </p:txBody>
      </p:sp>
      <p:sp>
        <p:nvSpPr>
          <p:cNvPr id="105" name="CustomShape 2"/>
          <p:cNvSpPr/>
          <p:nvPr/>
        </p:nvSpPr>
        <p:spPr>
          <a:xfrm>
            <a:off x="1547640" y="1773360"/>
            <a:ext cx="7138800" cy="48956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ArialMT"/>
              <a:buChar char="•"/>
            </a:pPr>
            <a:r>
              <a:rPr lang="ru-RU" sz="2800">
                <a:solidFill>
                  <a:srgbClr val="000000"/>
                </a:solidFill>
                <a:latin typeface="Times New Roman"/>
                <a:ea typeface="Lucida Sans Unicode"/>
              </a:rPr>
              <a:t>Поиск лучших способов управления фондами ЕС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2800">
                <a:solidFill>
                  <a:srgbClr val="000000"/>
                </a:solidFill>
                <a:latin typeface="Times New Roman"/>
                <a:ea typeface="Lucida Sans Unicode"/>
              </a:rPr>
              <a:t>Предложение клиентам услуг, укрепляющих доверие к банкам, но также и к государству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2800">
                <a:solidFill>
                  <a:srgbClr val="000000"/>
                </a:solidFill>
                <a:latin typeface="Times New Roman"/>
                <a:ea typeface="Lucida Sans Unicode"/>
              </a:rPr>
              <a:t>Меры по повышению конкурентоспособности польских фирм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2800">
                <a:solidFill>
                  <a:srgbClr val="000000"/>
                </a:solidFill>
                <a:latin typeface="Times New Roman"/>
                <a:ea typeface="Lucida Sans Unicode"/>
              </a:rPr>
              <a:t>Стабильность, хотя также и разнообразие, финансовых институтов</a:t>
            </a:r>
            <a:endParaRPr/>
          </a:p>
        </p:txBody>
      </p:sp>
    </p:spTree>
  </p:cSld>
  <p:timing>
    <p:tnLst>
      <p:par>
        <p:cTn dur="indefinite" id="15" nodeType="tmRoot" restart="never">
          <p:childTnLst>
            <p:seq>
              <p:cTn id="1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3600">
                <a:solidFill>
                  <a:srgbClr val="0000ff"/>
                </a:solidFill>
                <a:latin typeface="Times New Roman"/>
              </a:rPr>
              <a:t>Инфляция в Польше в 2004-2012 гг.</a:t>
            </a:r>
            <a:endParaRPr/>
          </a:p>
        </p:txBody>
      </p:sp>
      <p:sp>
        <p:nvSpPr>
          <p:cNvPr id="34" name="TextShape 2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F1316181-9111-4121-B1C1-71E1D131D151}" type="slidenum">
              <a:rPr lang="ru-RU"/>
              <a:t>&lt;номер&gt;</a:t>
            </a:fld>
            <a:fld id="{A15171A1-61D1-41F1-A121-010101E13151}" type="slidenum">
              <a:rPr lang="ru-RU"/>
              <a:t>&lt;номер&gt;</a:t>
            </a:fld>
            <a:endParaRPr/>
          </a:p>
        </p:txBody>
      </p:sp>
    </p:spTree>
  </p:cSld>
  <p:transition spd="med">
    <p:pull dir="ld"/>
  </p:transition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3600">
                <a:solidFill>
                  <a:srgbClr val="000000"/>
                </a:solidFill>
                <a:latin typeface="Times New Roman"/>
              </a:rPr>
              <a:t>Учреждения банковской инфрастуктуры</a:t>
            </a:r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ru-RU"/>
              <a:t>KIR SA- Национальная Расчeтная Палата</a:t>
            </a:r>
            <a:endParaRPr/>
          </a:p>
          <a:p>
            <a:endParaRPr/>
          </a:p>
          <a:p>
            <a:r>
              <a:rPr lang="ru-RU"/>
              <a:t>BIK SA - Бюро Кредитных Истории</a:t>
            </a:r>
            <a:endParaRPr/>
          </a:p>
          <a:p>
            <a:endParaRPr/>
          </a:p>
          <a:p>
            <a:r>
              <a:rPr lang="ru-RU"/>
              <a:t>Oбмен хозяйственной инфoрмацией</a:t>
            </a:r>
            <a:endParaRPr/>
          </a:p>
          <a:p>
            <a:endParaRPr/>
          </a:p>
        </p:txBody>
      </p:sp>
      <p:sp>
        <p:nvSpPr>
          <p:cNvPr id="108" name="TextShape 3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C1F181F1-B101-4191-8101-313111C1D1D1}" type="slidenum">
              <a:rPr lang="ru-RU"/>
              <a:t>&lt;номер&gt;</a:t>
            </a:fld>
            <a:fld id="{71B16161-3161-4121-A161-51D12141A101}" type="slidenum">
              <a:rPr lang="ru-RU"/>
              <a:t>&lt;номер&gt;</a:t>
            </a:fld>
            <a:endParaRPr/>
          </a:p>
        </p:txBody>
      </p:sp>
    </p:spTree>
  </p:cSld>
  <p:transition spd="med">
    <p:pull dir="ld"/>
  </p:transition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3600">
                <a:solidFill>
                  <a:srgbClr val="000000"/>
                </a:solidFill>
                <a:latin typeface="Times New Roman"/>
              </a:rPr>
              <a:t>BFG-Польский Фонд Гарантии Депозитов</a:t>
            </a:r>
            <a:endParaRPr/>
          </a:p>
        </p:txBody>
      </p:sp>
      <p:sp>
        <p:nvSpPr>
          <p:cNvPr id="110" name="TextShape 2"/>
          <p:cNvSpPr txBox="1"/>
          <p:nvPr/>
        </p:nvSpPr>
        <p:spPr>
          <a:xfrm>
            <a:off x="1285920" y="2071800"/>
            <a:ext cx="8057880" cy="4114440"/>
          </a:xfrm>
          <a:prstGeom prst="rect">
            <a:avLst/>
          </a:prstGeom>
        </p:spPr>
        <p:txBody>
          <a:bodyPr bIns="45000" lIns="90000" rIns="90000" tIns="45000"/>
          <a:p>
            <a:r>
              <a:rPr b="1" lang="ru-RU" sz="1600" u="sng"/>
              <a:t>Все польские банки - члены Фонда </a:t>
            </a:r>
            <a:endParaRPr/>
          </a:p>
          <a:p>
            <a:endParaRPr/>
          </a:p>
          <a:p>
            <a:r>
              <a:rPr lang="ru-RU" sz="1600"/>
              <a:t>Основные задачи Фонда:</a:t>
            </a:r>
            <a:endParaRPr/>
          </a:p>
          <a:p>
            <a:r>
              <a:rPr lang="ru-RU" sz="1600"/>
              <a:t>B случае банкротства банка, который является участником схемы гарантии депозита возмещать, до количества определенного согласно закону </a:t>
            </a:r>
            <a:r>
              <a:rPr lang="ru-RU" sz="1600" u="sng"/>
              <a:t>(100 000 EUR)</a:t>
            </a:r>
            <a:r>
              <a:rPr lang="ru-RU" sz="1600"/>
              <a:t>, cyммы, накопленны на счетах в банке;   </a:t>
            </a:r>
            <a:endParaRPr/>
          </a:p>
          <a:p>
            <a:r>
              <a:rPr lang="ru-RU" sz="1600"/>
              <a:t>Oбеспечивать финансовую помощь банкам, которые сталкивающийся с потерей платежеспособности  и предпринимают реформы, </a:t>
            </a:r>
            <a:endParaRPr/>
          </a:p>
          <a:p>
            <a:r>
              <a:rPr lang="ru-RU" sz="1600"/>
              <a:t>Поддерживать процессы, вовлекающие слияние подвергнутых опасности банков с сильными банками, </a:t>
            </a:r>
            <a:endParaRPr/>
          </a:p>
          <a:p>
            <a:r>
              <a:rPr lang="ru-RU" sz="1600"/>
              <a:t>Cобирать и проанализировать информацию об объектах, покрытых системой гарантии, включая подготовку исследований и прогнозов относительно банковского сектора</a:t>
            </a:r>
            <a:endParaRPr/>
          </a:p>
          <a:p>
            <a:endParaRPr/>
          </a:p>
        </p:txBody>
      </p:sp>
      <p:sp>
        <p:nvSpPr>
          <p:cNvPr id="111" name="TextShape 3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71B181C1-5171-41A1-B111-F1B1A151A181}" type="slidenum">
              <a:rPr lang="ru-RU"/>
              <a:t>&lt;номер&gt;</a:t>
            </a:fld>
            <a:fld id="{61A1F171-6111-41C1-9101-81B151F18151}" type="slidenum">
              <a:rPr lang="ru-RU"/>
              <a:t>&lt;номер&gt;</a:t>
            </a:fld>
            <a:endParaRPr/>
          </a:p>
        </p:txBody>
      </p:sp>
    </p:spTree>
  </p:cSld>
  <p:transition spd="med">
    <p:pull dir="ld"/>
  </p:transition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41E111D1-8171-4141-A101-C111A18131F1}" type="slidenum">
              <a:rPr lang="ru-RU"/>
              <a:t>&lt;номер&gt;</a:t>
            </a:fld>
            <a:fld id="{B191A101-2131-4141-A1F1-E13111B1B1E1}" type="slidenum">
              <a:rPr lang="ru-RU"/>
              <a:t>&lt;номер&gt;</a:t>
            </a:fld>
            <a:endParaRPr/>
          </a:p>
        </p:txBody>
      </p:sp>
      <p:sp>
        <p:nvSpPr>
          <p:cNvPr id="113" name="TextShape 2"/>
          <p:cNvSpPr txBox="1"/>
          <p:nvPr/>
        </p:nvSpPr>
        <p:spPr>
          <a:xfrm>
            <a:off x="1692360" y="2565360"/>
            <a:ext cx="71276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Times New Roman"/>
              </a:rPr>
              <a:t>Спасибо за внимание</a:t>
            </a:r>
            <a:endParaRPr/>
          </a:p>
        </p:txBody>
      </p:sp>
    </p:spTree>
  </p:cSld>
  <p:transition spd="med">
    <p:pull dir="ld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Times New Roman"/>
              </a:rPr>
              <a:t>Польский и немецкий ВВП</a:t>
            </a:r>
            <a:endParaRPr/>
          </a:p>
        </p:txBody>
      </p:sp>
      <p:sp>
        <p:nvSpPr>
          <p:cNvPr id="36" name="TextShape 2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11814181-5171-4101-A1E1-A111F12151F1}" type="slidenum">
              <a:rPr lang="ru-RU"/>
              <a:t>&lt;номер&gt;</a:t>
            </a:fld>
            <a:fld id="{9191B1F1-9191-4131-A1B1-51E111F121F1}" type="slidenum">
              <a:rPr lang="ru-RU"/>
              <a:t>&lt;номер&gt;</a:t>
            </a:fld>
            <a:endParaRPr/>
          </a:p>
        </p:txBody>
      </p:sp>
    </p:spTree>
  </p:cSld>
  <p:transition spd="med">
    <p:pull dir="ld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6141A151-71C1-4181-81F1-51C131214151}" type="slidenum">
              <a:rPr lang="ru-RU"/>
              <a:t>&lt;номер&gt;</a:t>
            </a:fld>
            <a:fld id="{01E161B1-5191-4131-A121-E1A15101E141}" type="slidenum">
              <a:rPr lang="ru-RU"/>
              <a:t>&lt;номер&gt;</a:t>
            </a:fld>
            <a:endParaRPr/>
          </a:p>
        </p:txBody>
      </p:sp>
      <p:sp>
        <p:nvSpPr>
          <p:cNvPr id="38" name="TextShape 2"/>
          <p:cNvSpPr txBox="1"/>
          <p:nvPr/>
        </p:nvSpPr>
        <p:spPr>
          <a:xfrm>
            <a:off x="1571760" y="0"/>
            <a:ext cx="7571880" cy="1223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3600">
                <a:solidFill>
                  <a:srgbClr val="000066"/>
                </a:solidFill>
                <a:latin typeface="Times New Roman"/>
              </a:rPr>
              <a:t>Банки в Польше в 2012 г</a:t>
            </a:r>
            <a:r>
              <a:rPr b="1" lang="ru-RU" sz="4400">
                <a:solidFill>
                  <a:srgbClr val="000066"/>
                </a:solidFill>
                <a:latin typeface="Times New Roman"/>
              </a:rPr>
              <a:t>. </a:t>
            </a:r>
            <a:endParaRPr/>
          </a:p>
        </p:txBody>
      </p:sp>
      <p:sp>
        <p:nvSpPr>
          <p:cNvPr id="39" name="TextShape 3"/>
          <p:cNvSpPr txBox="1"/>
          <p:nvPr/>
        </p:nvSpPr>
        <p:spPr>
          <a:xfrm>
            <a:off x="1619280" y="1357200"/>
            <a:ext cx="7524360" cy="48794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90000"/>
              </a:lnSpc>
            </a:pPr>
            <a:r>
              <a:rPr lang="ru-RU" sz="2800"/>
              <a:t>Государственный банк:</a:t>
            </a:r>
            <a:r>
              <a:rPr lang="ru-RU" sz="2800"/>
              <a:t>	</a:t>
            </a:r>
            <a:r>
              <a:rPr lang="ru-RU" sz="2800"/>
              <a:t>	</a:t>
            </a:r>
            <a:r>
              <a:rPr lang="ru-RU" sz="2800"/>
              <a:t>	</a:t>
            </a:r>
            <a:r>
              <a:rPr lang="ru-RU" sz="2800"/>
              <a:t>	</a:t>
            </a:r>
            <a:r>
              <a:rPr lang="ru-RU" sz="2800"/>
              <a:t>      </a:t>
            </a:r>
            <a:r>
              <a:rPr b="1" lang="ru-RU" sz="2800"/>
              <a:t>1</a:t>
            </a:r>
            <a:endParaRPr/>
          </a:p>
          <a:p>
            <a:pPr>
              <a:lnSpc>
                <a:spcPct val="90000"/>
              </a:lnSpc>
            </a:pPr>
            <a:r>
              <a:rPr lang="ru-RU" sz="2800"/>
              <a:t>Банки, действующие, как акционерное общество (в том числе 2 региональных кооперативных банка)</a:t>
            </a:r>
            <a:r>
              <a:rPr lang="ru-RU" sz="2800"/>
              <a:t>	</a:t>
            </a:r>
            <a:r>
              <a:rPr lang="ru-RU" sz="2800"/>
              <a:t>     </a:t>
            </a:r>
            <a:r>
              <a:rPr lang="ru-RU" sz="2800"/>
              <a:t>	</a:t>
            </a:r>
            <a:r>
              <a:rPr lang="ru-RU" sz="2800"/>
              <a:t>	</a:t>
            </a:r>
            <a:r>
              <a:rPr lang="ru-RU" sz="2800"/>
              <a:t>     </a:t>
            </a:r>
            <a:r>
              <a:rPr b="1" lang="ru-RU" sz="2800"/>
              <a:t>45</a:t>
            </a:r>
            <a:endParaRPr/>
          </a:p>
          <a:p>
            <a:pPr>
              <a:lnSpc>
                <a:spcPct val="90000"/>
              </a:lnSpc>
            </a:pPr>
            <a:r>
              <a:rPr lang="ru-RU" sz="2800"/>
              <a:t>Отделения зарубежных банков:</a:t>
            </a:r>
            <a:r>
              <a:rPr lang="ru-RU" sz="2800"/>
              <a:t>	</a:t>
            </a:r>
            <a:r>
              <a:rPr lang="ru-RU" sz="2800"/>
              <a:t>	</a:t>
            </a:r>
            <a:r>
              <a:rPr lang="ru-RU" sz="2800"/>
              <a:t>     </a:t>
            </a:r>
            <a:r>
              <a:rPr b="1" lang="ru-RU" sz="2800"/>
              <a:t>23</a:t>
            </a:r>
            <a:endParaRPr/>
          </a:p>
          <a:p>
            <a:pPr>
              <a:lnSpc>
                <a:spcPct val="90000"/>
              </a:lnSpc>
            </a:pPr>
            <a:r>
              <a:rPr lang="ru-RU" sz="2800"/>
              <a:t>Кооперативные банки:</a:t>
            </a:r>
            <a:r>
              <a:rPr lang="ru-RU" sz="2800"/>
              <a:t>	</a:t>
            </a:r>
            <a:r>
              <a:rPr lang="ru-RU" sz="2800"/>
              <a:t>	</a:t>
            </a:r>
            <a:r>
              <a:rPr lang="ru-RU" sz="2800"/>
              <a:t>	</a:t>
            </a:r>
            <a:r>
              <a:rPr lang="ru-RU" sz="2800"/>
              <a:t>             </a:t>
            </a:r>
            <a:r>
              <a:rPr b="1" lang="ru-RU" sz="2800"/>
              <a:t>573</a:t>
            </a:r>
            <a:endParaRPr/>
          </a:p>
          <a:p>
            <a:pPr>
              <a:lnSpc>
                <a:spcPct val="90000"/>
              </a:lnSpc>
            </a:pPr>
            <a:r>
              <a:rPr lang="ru-RU" sz="2800"/>
              <a:t>Количество пунктов обслуживания </a:t>
            </a:r>
            <a:r>
              <a:rPr lang="ru-RU" sz="1600"/>
              <a:t>(отделы и подразделения)</a:t>
            </a:r>
            <a:r>
              <a:rPr lang="ru-RU" sz="2800"/>
              <a:t>:</a:t>
            </a:r>
            <a:r>
              <a:rPr lang="ru-RU" sz="1600"/>
              <a:t>      </a:t>
            </a:r>
            <a:r>
              <a:rPr lang="ru-RU" sz="1600"/>
              <a:t>	</a:t>
            </a:r>
            <a:r>
              <a:rPr lang="ru-RU" sz="1600"/>
              <a:t>	</a:t>
            </a:r>
            <a:r>
              <a:rPr lang="ru-RU" sz="1600"/>
              <a:t>	</a:t>
            </a:r>
            <a:r>
              <a:rPr lang="ru-RU" sz="1600"/>
              <a:t>	</a:t>
            </a:r>
            <a:r>
              <a:rPr lang="ru-RU" sz="1600"/>
              <a:t>              </a:t>
            </a:r>
            <a:r>
              <a:rPr b="1" lang="ru-RU" sz="2800"/>
              <a:t>13 610</a:t>
            </a:r>
            <a:endParaRPr/>
          </a:p>
          <a:p>
            <a:pPr>
              <a:lnSpc>
                <a:spcPct val="90000"/>
              </a:lnSpc>
            </a:pPr>
            <a:r>
              <a:rPr lang="ru-RU" sz="2800"/>
              <a:t>Количество сотрудников:</a:t>
            </a:r>
            <a:r>
              <a:rPr lang="ru-RU" sz="2800"/>
              <a:t>	</a:t>
            </a:r>
            <a:r>
              <a:rPr lang="ru-RU" sz="2800"/>
              <a:t>	</a:t>
            </a:r>
            <a:r>
              <a:rPr lang="ru-RU" sz="2800"/>
              <a:t>      </a:t>
            </a:r>
            <a:r>
              <a:rPr b="1" lang="ru-RU" sz="2800"/>
              <a:t>175 183</a:t>
            </a:r>
            <a:endParaRPr/>
          </a:p>
          <a:p>
            <a:pPr>
              <a:lnSpc>
                <a:spcPct val="90000"/>
              </a:lnSpc>
            </a:pPr>
            <a:r>
              <a:rPr lang="ru-RU" sz="2400"/>
              <a:t>- 88 % с ысшим образованием </a:t>
            </a:r>
            <a:endParaRPr/>
          </a:p>
          <a:p>
            <a:pPr>
              <a:lnSpc>
                <a:spcPct val="90000"/>
              </a:lnSpc>
            </a:pPr>
            <a:r>
              <a:rPr lang="ru-RU" sz="2400"/>
              <a:t>- средний возраст: 37 лет</a:t>
            </a:r>
            <a:endParaRPr/>
          </a:p>
        </p:txBody>
      </p:sp>
    </p:spTree>
  </p:cSld>
  <p:transition spd="med">
    <p:pull dir="ld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1258920" y="27000"/>
            <a:ext cx="7884720" cy="132048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4000">
                <a:solidFill>
                  <a:srgbClr val="000000"/>
                </a:solidFill>
                <a:latin typeface="Times New Roman"/>
                <a:ea typeface="Lucida Sans Unicode"/>
              </a:rPr>
              <a:t>Позиция и состояние польских банков</a:t>
            </a:r>
            <a:endParaRPr/>
          </a:p>
        </p:txBody>
      </p:sp>
      <p:sp>
        <p:nvSpPr>
          <p:cNvPr id="41" name="CustomShape 2"/>
          <p:cNvSpPr/>
          <p:nvPr/>
        </p:nvSpPr>
        <p:spPr>
          <a:xfrm>
            <a:off x="1547640" y="1628640"/>
            <a:ext cx="7596000" cy="45255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ArialMT"/>
              <a:buChar char="•"/>
            </a:pPr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Солидные собственные средства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Хорошее качество активов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Эффективная и современная платежная система,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Постоянно совершенствуемая система обмена информацией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3200">
                <a:solidFill>
                  <a:srgbClr val="000000"/>
                </a:solidFill>
                <a:latin typeface="Times New Roman"/>
                <a:ea typeface="Lucida Sans Unicode"/>
              </a:rPr>
              <a:t>Высокий уровень технологического развития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914400" y="115920"/>
            <a:ext cx="8229240" cy="1142640"/>
          </a:xfrm>
          <a:prstGeom prst="rect">
            <a:avLst/>
          </a:prstGeom>
        </p:spPr>
        <p:txBody>
          <a:bodyPr anchor="ctr" bIns="45000" lIns="90000" rIns="90000" tIns="45000"/>
          <a:p>
            <a:pPr algn="ctr"/>
            <a:r>
              <a:rPr lang="ru-RU" sz="4400">
                <a:solidFill>
                  <a:srgbClr val="000000"/>
                </a:solidFill>
                <a:latin typeface="Times New Roman"/>
                <a:ea typeface="Lucida Sans Unicode"/>
              </a:rPr>
              <a:t>Международный контекст</a:t>
            </a:r>
            <a:endParaRPr/>
          </a:p>
        </p:txBody>
      </p:sp>
      <p:sp>
        <p:nvSpPr>
          <p:cNvPr id="43" name="CustomShape 2"/>
          <p:cNvSpPr/>
          <p:nvPr/>
        </p:nvSpPr>
        <p:spPr>
          <a:xfrm>
            <a:off x="1547640" y="1600200"/>
            <a:ext cx="7138800" cy="504000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ArialMT"/>
              <a:buChar char="•"/>
            </a:pPr>
            <a:r>
              <a:rPr lang="ru-RU" sz="2800">
                <a:solidFill>
                  <a:srgbClr val="000000"/>
                </a:solidFill>
                <a:latin typeface="Times New Roman"/>
                <a:ea typeface="Lucida Sans Unicode"/>
              </a:rPr>
              <a:t>Проблемы, связанные с задолженностью государств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2800">
                <a:solidFill>
                  <a:srgbClr val="000000"/>
                </a:solidFill>
                <a:latin typeface="Times New Roman"/>
                <a:ea typeface="Lucida Sans Unicode"/>
              </a:rPr>
              <a:t>Проблемы, связанные с необходимостью уменьшения долговой нагрузки финансовых учреждений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2800">
                <a:solidFill>
                  <a:srgbClr val="000000"/>
                </a:solidFill>
                <a:latin typeface="Times New Roman"/>
                <a:ea typeface="Lucida Sans Unicode"/>
              </a:rPr>
              <a:t>Построение системы защиты депозитов в Европе</a:t>
            </a:r>
            <a:endParaRPr/>
          </a:p>
          <a:p>
            <a:pPr>
              <a:buSzPct val="45000"/>
              <a:buFont typeface="ArialMT"/>
              <a:buChar char="•"/>
            </a:pPr>
            <a:r>
              <a:rPr lang="ru-RU" sz="2800">
                <a:solidFill>
                  <a:srgbClr val="000000"/>
                </a:solidFill>
                <a:latin typeface="Times New Roman"/>
                <a:ea typeface="Lucida Sans Unicode"/>
              </a:rPr>
              <a:t>Антикризисное управление: европейский банковский надзор, упорядоченная ликвидация</a:t>
            </a:r>
            <a:endParaRPr/>
          </a:p>
          <a:p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2800">
                <a:solidFill>
                  <a:srgbClr val="000066"/>
                </a:solidFill>
                <a:latin typeface="Times New Roman"/>
              </a:rPr>
              <a:t>Структура по собственности капиталов в польском банковском секторе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41C1B121-6151-4191-A121-B151E13181E1}" type="slidenum">
              <a:rPr lang="ru-RU"/>
              <a:t>&lt;номер&gt;</a:t>
            </a:fld>
            <a:fld id="{E1C13121-61D1-41A1-9141-017131F1D121}" type="slidenum">
              <a:rPr lang="ru-RU"/>
              <a:t>&lt;номер&gt;</a:t>
            </a:fld>
            <a:endParaRPr/>
          </a:p>
        </p:txBody>
      </p:sp>
    </p:spTree>
  </p:cSld>
  <p:transition spd="med">
    <p:pull dir="ld"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ru-RU" sz="2800">
                <a:solidFill>
                  <a:srgbClr val="0000ff"/>
                </a:solidFill>
                <a:latin typeface="Times New Roman"/>
              </a:rPr>
              <a:t>Коэффициент достаточности капитала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 bIns="45000" lIns="90000" rIns="90000" tIns="45000"/>
          <a:p>
            <a:pPr algn="r"/>
            <a:fld id="{B121B151-9161-41F1-B1E1-A14121F1E121}" type="slidenum">
              <a:rPr lang="ru-RU"/>
              <a:t>&lt;номер&gt;</a:t>
            </a:fld>
            <a:fld id="{D19171A1-4121-4171-A1E1-C1C1C1A11161}" type="slidenum">
              <a:rPr lang="ru-RU"/>
              <a:t>&lt;номер&gt;</a:t>
            </a:fld>
            <a:endParaRPr/>
          </a:p>
        </p:txBody>
      </p:sp>
      <p:sp>
        <p:nvSpPr>
          <p:cNvPr id="48" name="CustomShape 3"/>
          <p:cNvSpPr/>
          <p:nvPr/>
        </p:nvSpPr>
        <p:spPr>
          <a:xfrm>
            <a:off x="3148560" y="6143760"/>
            <a:ext cx="3702600" cy="291600"/>
          </a:xfrm>
          <a:prstGeom prst="rect">
            <a:avLst/>
          </a:prstGeom>
        </p:spPr>
        <p:txBody>
          <a:bodyPr bIns="45000" lIns="90000" rIns="90000" tIns="45000" wrap="none"/>
          <a:p>
            <a:pPr algn="r"/>
            <a:r>
              <a:rPr lang="ru-RU" sz="1400">
                <a:solidFill>
                  <a:srgbClr val="000000"/>
                </a:solidFill>
                <a:latin typeface="Times New Roman"/>
              </a:rPr>
              <a:t>Источник: Национальный банк Польши, КФН</a:t>
            </a:r>
            <a:endParaRPr/>
          </a:p>
        </p:txBody>
      </p:sp>
    </p:spTree>
  </p:cSld>
  <p:transition spd="med">
    <p:pull dir="l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