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4" r:id="rId1"/>
    <p:sldMasterId id="214748371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311" r:id="rId5"/>
    <p:sldId id="320" r:id="rId6"/>
    <p:sldId id="319" r:id="rId7"/>
    <p:sldId id="302" r:id="rId8"/>
    <p:sldId id="321" r:id="rId9"/>
    <p:sldId id="269" r:id="rId10"/>
    <p:sldId id="272" r:id="rId11"/>
    <p:sldId id="318" r:id="rId12"/>
    <p:sldId id="295" r:id="rId13"/>
    <p:sldId id="323" r:id="rId14"/>
    <p:sldId id="274" r:id="rId15"/>
    <p:sldId id="294" r:id="rId16"/>
    <p:sldId id="275" r:id="rId17"/>
    <p:sldId id="276" r:id="rId18"/>
    <p:sldId id="324" r:id="rId19"/>
  </p:sldIdLst>
  <p:sldSz cx="9720263" cy="7196138"/>
  <p:notesSz cx="6864350" cy="9996488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6671" algn="l" rtl="0" eaLnBrk="0" fontAlgn="base" hangingPunct="0">
      <a:spcBef>
        <a:spcPct val="0"/>
      </a:spcBef>
      <a:spcAft>
        <a:spcPct val="0"/>
      </a:spcAft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3342" algn="l" rtl="0" eaLnBrk="0" fontAlgn="base" hangingPunct="0">
      <a:spcBef>
        <a:spcPct val="0"/>
      </a:spcBef>
      <a:spcAft>
        <a:spcPct val="0"/>
      </a:spcAft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0011" algn="l" rtl="0" eaLnBrk="0" fontAlgn="base" hangingPunct="0">
      <a:spcBef>
        <a:spcPct val="0"/>
      </a:spcBef>
      <a:spcAft>
        <a:spcPct val="0"/>
      </a:spcAft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6684" algn="l" rtl="0" eaLnBrk="0" fontAlgn="base" hangingPunct="0">
      <a:spcBef>
        <a:spcPct val="0"/>
      </a:spcBef>
      <a:spcAft>
        <a:spcPct val="0"/>
      </a:spcAft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3355" algn="l" defTabSz="913342" rtl="0" eaLnBrk="1" latinLnBrk="0" hangingPunct="1"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0023" algn="l" defTabSz="913342" rtl="0" eaLnBrk="1" latinLnBrk="0" hangingPunct="1"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196694" algn="l" defTabSz="913342" rtl="0" eaLnBrk="1" latinLnBrk="0" hangingPunct="1"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3365" algn="l" defTabSz="913342" rtl="0" eaLnBrk="1" latinLnBrk="0" hangingPunct="1">
      <a:defRPr sz="1000" u="sng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42">
          <p15:clr>
            <a:srgbClr val="A4A3A4"/>
          </p15:clr>
        </p15:guide>
        <p15:guide id="2" pos="1655">
          <p15:clr>
            <a:srgbClr val="A4A3A4"/>
          </p15:clr>
        </p15:guide>
        <p15:guide id="3" orient="horz" pos="769">
          <p15:clr>
            <a:srgbClr val="A4A3A4"/>
          </p15:clr>
        </p15:guide>
        <p15:guide id="4" pos="612">
          <p15:clr>
            <a:srgbClr val="A4A3A4"/>
          </p15:clr>
        </p15:guide>
        <p15:guide id="5" orient="horz" pos="361">
          <p15:clr>
            <a:srgbClr val="A4A3A4"/>
          </p15:clr>
        </p15:guide>
        <p15:guide id="6" orient="horz" pos="860">
          <p15:clr>
            <a:srgbClr val="A4A3A4"/>
          </p15:clr>
        </p15:guide>
        <p15:guide id="7" orient="horz" pos="3854">
          <p15:clr>
            <a:srgbClr val="A4A3A4"/>
          </p15:clr>
        </p15:guide>
        <p15:guide id="8" orient="horz">
          <p15:clr>
            <a:srgbClr val="A4A3A4"/>
          </p15:clr>
        </p15:guide>
        <p15:guide id="9" pos="5964">
          <p15:clr>
            <a:srgbClr val="A4A3A4"/>
          </p15:clr>
        </p15:guide>
        <p15:guide id="10" pos="158">
          <p15:clr>
            <a:srgbClr val="A4A3A4"/>
          </p15:clr>
        </p15:guide>
        <p15:guide id="11" pos="1235">
          <p15:clr>
            <a:srgbClr val="A4A3A4"/>
          </p15:clr>
        </p15:guide>
        <p15:guide id="12" pos="59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5" userDrawn="1">
          <p15:clr>
            <a:srgbClr val="A4A3A4"/>
          </p15:clr>
        </p15:guide>
        <p15:guide id="2" pos="2187" userDrawn="1">
          <p15:clr>
            <a:srgbClr val="A4A3A4"/>
          </p15:clr>
        </p15:guide>
        <p15:guide id="3" orient="horz" pos="3100" userDrawn="1">
          <p15:clr>
            <a:srgbClr val="A4A3A4"/>
          </p15:clr>
        </p15:guide>
        <p15:guide id="4" pos="2117" userDrawn="1">
          <p15:clr>
            <a:srgbClr val="A4A3A4"/>
          </p15:clr>
        </p15:guide>
        <p15:guide id="5" orient="horz" pos="2925" userDrawn="1">
          <p15:clr>
            <a:srgbClr val="A4A3A4"/>
          </p15:clr>
        </p15:guide>
        <p15:guide id="6" orient="horz" pos="3120" userDrawn="1">
          <p15:clr>
            <a:srgbClr val="A4A3A4"/>
          </p15:clr>
        </p15:guide>
        <p15:guide id="7" pos="2208" userDrawn="1">
          <p15:clr>
            <a:srgbClr val="A4A3A4"/>
          </p15:clr>
        </p15:guide>
        <p15:guide id="8" pos="2138" userDrawn="1">
          <p15:clr>
            <a:srgbClr val="A4A3A4"/>
          </p15:clr>
        </p15:guide>
        <p15:guide id="9" orient="horz" pos="2932">
          <p15:clr>
            <a:srgbClr val="A4A3A4"/>
          </p15:clr>
        </p15:guide>
        <p15:guide id="10" orient="horz" pos="3128">
          <p15:clr>
            <a:srgbClr val="A4A3A4"/>
          </p15:clr>
        </p15:guide>
        <p15:guide id="11" orient="horz" pos="2952">
          <p15:clr>
            <a:srgbClr val="A4A3A4"/>
          </p15:clr>
        </p15:guide>
        <p15:guide id="12" orient="horz" pos="3149">
          <p15:clr>
            <a:srgbClr val="A4A3A4"/>
          </p15:clr>
        </p15:guide>
        <p15:guide id="13" pos="2213">
          <p15:clr>
            <a:srgbClr val="A4A3A4"/>
          </p15:clr>
        </p15:guide>
        <p15:guide id="14" pos="2142">
          <p15:clr>
            <a:srgbClr val="A4A3A4"/>
          </p15:clr>
        </p15:guide>
        <p15:guide id="15" pos="2234">
          <p15:clr>
            <a:srgbClr val="A4A3A4"/>
          </p15:clr>
        </p15:guide>
        <p15:guide id="16" pos="216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roslav Byrka" initials="YBY" lastIdx="8" clrIdx="0"/>
  <p:cmAuthor id="1" name="Бурак Тетяна Вікторівна" initials="БТВ" lastIdx="7" clrIdx="1"/>
  <p:cmAuthor id="2" name="IFC Trainer" initials="IT" lastIdx="12" clrIdx="2">
    <p:extLst/>
  </p:cmAuthor>
  <p:cmAuthor id="3" name="Пользователь НБУ" initials="ПН" lastIdx="19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6C"/>
    <a:srgbClr val="FFCC00"/>
    <a:srgbClr val="E2B700"/>
    <a:srgbClr val="FFBA75"/>
    <a:srgbClr val="FFFFA7"/>
    <a:srgbClr val="E0EBF6"/>
    <a:srgbClr val="002A6C"/>
    <a:srgbClr val="E5E9EE"/>
    <a:srgbClr val="FFC000"/>
    <a:srgbClr val="93C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9" autoAdjust="0"/>
    <p:restoredTop sz="99543" autoAdjust="0"/>
  </p:normalViewPr>
  <p:slideViewPr>
    <p:cSldViewPr>
      <p:cViewPr>
        <p:scale>
          <a:sx n="67" d="100"/>
          <a:sy n="67" d="100"/>
        </p:scale>
        <p:origin x="-1392" y="-78"/>
      </p:cViewPr>
      <p:guideLst>
        <p:guide orient="horz" pos="542"/>
        <p:guide orient="horz" pos="769"/>
        <p:guide orient="horz" pos="361"/>
        <p:guide orient="horz" pos="860"/>
        <p:guide orient="horz" pos="3854"/>
        <p:guide orient="horz"/>
        <p:guide pos="1655"/>
        <p:guide pos="612"/>
        <p:guide pos="5964"/>
        <p:guide pos="158"/>
        <p:guide pos="1235"/>
        <p:guide pos="59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60" y="-96"/>
      </p:cViewPr>
      <p:guideLst>
        <p:guide orient="horz" pos="2905"/>
        <p:guide orient="horz" pos="3100"/>
        <p:guide orient="horz" pos="2925"/>
        <p:guide orient="horz" pos="3120"/>
        <p:guide orient="horz" pos="2932"/>
        <p:guide orient="horz" pos="3128"/>
        <p:guide orient="horz" pos="2952"/>
        <p:guide orient="horz" pos="3149"/>
        <p:guide pos="2187"/>
        <p:guide pos="2117"/>
        <p:guide pos="2208"/>
        <p:guide pos="2138"/>
        <p:guide pos="2213"/>
        <p:guide pos="2142"/>
        <p:guide pos="2234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73843" cy="501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94" tIns="44198" rIns="88394" bIns="44198" numCol="1" anchor="t" anchorCtr="0" compatLnSpc="1">
            <a:prstTxWarp prst="textNoShape">
              <a:avLst/>
            </a:prstTxWarp>
          </a:bodyPr>
          <a:lstStyle>
            <a:lvl1pPr defTabSz="884619">
              <a:defRPr sz="1100" u="none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873" y="1"/>
            <a:ext cx="2973843" cy="501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94" tIns="44198" rIns="88394" bIns="44198" numCol="1" anchor="t" anchorCtr="0" compatLnSpc="1">
            <a:prstTxWarp prst="textNoShape">
              <a:avLst/>
            </a:prstTxWarp>
          </a:bodyPr>
          <a:lstStyle>
            <a:lvl1pPr algn="r" defTabSz="884619">
              <a:defRPr sz="1100" u="none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92988"/>
            <a:ext cx="2973843" cy="501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94" tIns="44198" rIns="88394" bIns="44198" numCol="1" anchor="b" anchorCtr="0" compatLnSpc="1">
            <a:prstTxWarp prst="textNoShape">
              <a:avLst/>
            </a:prstTxWarp>
          </a:bodyPr>
          <a:lstStyle>
            <a:lvl1pPr defTabSz="884619">
              <a:defRPr sz="1100" u="none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873" y="9492988"/>
            <a:ext cx="2973843" cy="501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94" tIns="44198" rIns="88394" bIns="44198" numCol="1" anchor="b" anchorCtr="0" compatLnSpc="1">
            <a:prstTxWarp prst="textNoShape">
              <a:avLst/>
            </a:prstTxWarp>
          </a:bodyPr>
          <a:lstStyle>
            <a:lvl1pPr algn="r" defTabSz="884619">
              <a:defRPr sz="1100" u="none">
                <a:latin typeface="Arial" pitchFamily="34" charset="0"/>
              </a:defRPr>
            </a:lvl1pPr>
          </a:lstStyle>
          <a:p>
            <a:pPr>
              <a:defRPr/>
            </a:pPr>
            <a:fld id="{BE820F3C-6730-46A5-AC9E-EE677A0CE4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255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73843" cy="50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94" tIns="44198" rIns="88394" bIns="44198" numCol="1" anchor="t" anchorCtr="0" compatLnSpc="1">
            <a:prstTxWarp prst="textNoShape">
              <a:avLst/>
            </a:prstTxWarp>
          </a:bodyPr>
          <a:lstStyle>
            <a:lvl1pPr defTabSz="884619">
              <a:defRPr sz="1100" u="none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509" y="1"/>
            <a:ext cx="2973843" cy="50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94" tIns="44198" rIns="88394" bIns="44198" numCol="1" anchor="t" anchorCtr="0" compatLnSpc="1">
            <a:prstTxWarp prst="textNoShape">
              <a:avLst/>
            </a:prstTxWarp>
          </a:bodyPr>
          <a:lstStyle>
            <a:lvl1pPr algn="r" defTabSz="884619">
              <a:defRPr sz="1100" u="none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6463" y="750888"/>
            <a:ext cx="5057775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664" y="4747293"/>
            <a:ext cx="5031024" cy="4497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94" tIns="44198" rIns="88394" bIns="441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94587"/>
            <a:ext cx="2973843" cy="50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94" tIns="44198" rIns="88394" bIns="44198" numCol="1" anchor="b" anchorCtr="0" compatLnSpc="1">
            <a:prstTxWarp prst="textNoShape">
              <a:avLst/>
            </a:prstTxWarp>
          </a:bodyPr>
          <a:lstStyle>
            <a:lvl1pPr defTabSz="884619">
              <a:defRPr sz="1100" u="none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509" y="9494587"/>
            <a:ext cx="2973843" cy="50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94" tIns="44198" rIns="88394" bIns="44198" numCol="1" anchor="b" anchorCtr="0" compatLnSpc="1">
            <a:prstTxWarp prst="textNoShape">
              <a:avLst/>
            </a:prstTxWarp>
          </a:bodyPr>
          <a:lstStyle>
            <a:lvl1pPr algn="r" defTabSz="884619">
              <a:defRPr sz="1100" u="none">
                <a:latin typeface="Arial" pitchFamily="34" charset="0"/>
              </a:defRPr>
            </a:lvl1pPr>
          </a:lstStyle>
          <a:p>
            <a:pPr>
              <a:defRPr/>
            </a:pPr>
            <a:fld id="{163D9870-F593-44C3-A6F5-10A0BD87B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08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667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334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01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668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3355" algn="l" defTabSz="913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023" algn="l" defTabSz="913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6694" algn="l" defTabSz="913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365" algn="l" defTabSz="913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6463" y="750888"/>
            <a:ext cx="5057775" cy="37433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D9870-F593-44C3-A6F5-10A0BD87BCE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28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6463" y="750888"/>
            <a:ext cx="5057775" cy="3743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D9870-F593-44C3-A6F5-10A0BD87BCE4}" type="slidenum">
              <a:rPr lang="uk-UA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uk-U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257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36588" y="804863"/>
            <a:ext cx="5429250" cy="4019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6699"/>
            <a:fld id="{0BC4ECAA-68FA-4F4E-B036-4311177E98EC}" type="slidenum">
              <a:rPr lang="uk-UA">
                <a:solidFill>
                  <a:srgbClr val="000000"/>
                </a:solidFill>
              </a:rPr>
              <a:pPr defTabSz="916699"/>
              <a:t>4</a:t>
            </a:fld>
            <a:endParaRPr lang="uk-U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878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Директиву</a:t>
            </a:r>
            <a:r>
              <a:rPr lang="uk-UA" baseline="0" dirty="0" smtClean="0"/>
              <a:t> о</a:t>
            </a:r>
            <a:r>
              <a:rPr lang="uk-UA" dirty="0" smtClean="0"/>
              <a:t>публіковано</a:t>
            </a:r>
            <a:r>
              <a:rPr lang="uk-UA" baseline="0" dirty="0" smtClean="0"/>
              <a:t> </a:t>
            </a:r>
            <a:r>
              <a:rPr lang="en-US" dirty="0" smtClean="0"/>
              <a:t>21</a:t>
            </a:r>
            <a:r>
              <a:rPr lang="uk-UA" dirty="0" smtClean="0"/>
              <a:t>.05.</a:t>
            </a:r>
            <a:r>
              <a:rPr lang="en-US" dirty="0" smtClean="0"/>
              <a:t>2013</a:t>
            </a:r>
            <a:r>
              <a:rPr lang="uk-UA" dirty="0" smtClean="0"/>
              <a:t>, вступила</a:t>
            </a:r>
            <a:r>
              <a:rPr lang="uk-UA" baseline="0" dirty="0" smtClean="0"/>
              <a:t> в силу через 20 днів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D9870-F593-44C3-A6F5-10A0BD87BCE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66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6463" y="750888"/>
            <a:ext cx="5057775" cy="37433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4ED45-5610-46C6-A090-4B5705702A6C}" type="slidenum">
              <a:rPr lang="uk-UA" smtClean="0">
                <a:solidFill>
                  <a:prstClr val="black"/>
                </a:solidFill>
              </a:rPr>
              <a:pPr/>
              <a:t>6</a:t>
            </a:fld>
            <a:endParaRPr lang="uk-U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776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Відповідь на звернення громадян, після розгляду, з вирішенням по суті викладених питань - </a:t>
            </a:r>
            <a:r>
              <a:rPr lang="uk-UA" sz="10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місячний термін, </a:t>
            </a:r>
            <a:r>
              <a:rPr lang="uk-UA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при наявності проміжної відповіді - </a:t>
            </a:r>
            <a:r>
              <a:rPr lang="uk-UA" sz="10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до 45 календарних днів</a:t>
            </a:r>
            <a:r>
              <a:rPr lang="uk-UA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</a:t>
            </a:r>
            <a:br>
              <a:rPr lang="uk-UA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</a:br>
            <a:r>
              <a:rPr lang="uk-UA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Відповідь на звернення, які не потребують додаткового вивчення, надається невідкладно, але </a:t>
            </a:r>
            <a:r>
              <a:rPr lang="uk-UA" sz="10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не пізніше 15 календарних днів</a:t>
            </a:r>
            <a:r>
              <a:rPr lang="uk-UA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</a:t>
            </a:r>
            <a:br>
              <a:rPr lang="uk-UA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D9870-F593-44C3-A6F5-10A0BD87BCE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21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6463" y="750888"/>
            <a:ext cx="5057775" cy="37433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D9870-F593-44C3-A6F5-10A0BD87BCE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02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 userDrawn="1"/>
        </p:nvCxnSpPr>
        <p:spPr>
          <a:xfrm>
            <a:off x="1259640" y="2733973"/>
            <a:ext cx="7488832" cy="0"/>
          </a:xfrm>
          <a:prstGeom prst="line">
            <a:avLst/>
          </a:prstGeom>
          <a:ln w="9525">
            <a:solidFill>
              <a:srgbClr val="002F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1259640" y="3429000"/>
            <a:ext cx="7488832" cy="0"/>
          </a:xfrm>
          <a:prstGeom prst="line">
            <a:avLst/>
          </a:prstGeom>
          <a:ln w="9525">
            <a:solidFill>
              <a:srgbClr val="002F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1331640" y="6165304"/>
            <a:ext cx="7416824" cy="0"/>
          </a:xfrm>
          <a:prstGeom prst="line">
            <a:avLst/>
          </a:prstGeom>
          <a:ln w="9525">
            <a:solidFill>
              <a:srgbClr val="002F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8906" y="2805981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8" y="6238247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/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82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7" y="1720"/>
          <a:ext cx="1587" cy="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" y="1720"/>
                        <a:ext cx="1587" cy="1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7"/>
          <p:cNvSpPr txBox="1"/>
          <p:nvPr userDrawn="1"/>
        </p:nvSpPr>
        <p:spPr>
          <a:xfrm>
            <a:off x="28575" y="768695"/>
            <a:ext cx="1007897" cy="430601"/>
          </a:xfrm>
          <a:prstGeom prst="rect">
            <a:avLst/>
          </a:prstGeom>
          <a:noFill/>
          <a:ln>
            <a:noFill/>
          </a:ln>
        </p:spPr>
        <p:txBody>
          <a:bodyPr lIns="90886" tIns="45442" rIns="90886" bIns="45442">
            <a:spAutoFit/>
          </a:bodyPr>
          <a:lstStyle/>
          <a:p>
            <a:pPr algn="ctr" defTabSz="960812">
              <a:defRPr/>
            </a:pPr>
            <a:r>
              <a:rPr lang="uk-UA" sz="700" b="1" u="none" dirty="0">
                <a:solidFill>
                  <a:srgbClr val="007236"/>
                </a:solidFill>
                <a:latin typeface="Arial" pitchFamily="34" charset="0"/>
                <a:cs typeface="Arial" pitchFamily="34" charset="0"/>
              </a:rPr>
              <a:t>НАЦІОНАЛЬНИЙ </a:t>
            </a:r>
            <a:endParaRPr lang="en-US" sz="700" b="1" u="none" dirty="0">
              <a:solidFill>
                <a:srgbClr val="007236"/>
              </a:solidFill>
              <a:latin typeface="Arial" pitchFamily="34" charset="0"/>
              <a:cs typeface="Arial" pitchFamily="34" charset="0"/>
            </a:endParaRPr>
          </a:p>
          <a:p>
            <a:pPr algn="ctr" defTabSz="960812">
              <a:defRPr/>
            </a:pPr>
            <a:r>
              <a:rPr lang="uk-UA" sz="700" b="1" u="none" dirty="0">
                <a:solidFill>
                  <a:srgbClr val="007236"/>
                </a:solidFill>
                <a:latin typeface="Arial" pitchFamily="34" charset="0"/>
                <a:cs typeface="Arial" pitchFamily="34" charset="0"/>
              </a:rPr>
              <a:t>БАНК </a:t>
            </a:r>
            <a:endParaRPr lang="en-US" sz="700" b="1" u="none" dirty="0">
              <a:solidFill>
                <a:srgbClr val="007236"/>
              </a:solidFill>
              <a:latin typeface="Arial" pitchFamily="34" charset="0"/>
              <a:cs typeface="Arial" pitchFamily="34" charset="0"/>
            </a:endParaRPr>
          </a:p>
          <a:p>
            <a:pPr algn="ctr" defTabSz="960812">
              <a:defRPr/>
            </a:pPr>
            <a:r>
              <a:rPr lang="uk-UA" sz="700" b="1" u="none" dirty="0">
                <a:solidFill>
                  <a:srgbClr val="007236"/>
                </a:solidFill>
                <a:latin typeface="Arial" pitchFamily="34" charset="0"/>
                <a:cs typeface="Arial" pitchFamily="34" charset="0"/>
              </a:rPr>
              <a:t>УКРАЇНИ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/>
          </a:blip>
          <a:srcRect/>
          <a:stretch>
            <a:fillRect/>
          </a:stretch>
        </p:blipFill>
        <p:spPr bwMode="auto">
          <a:xfrm>
            <a:off x="168552" y="171320"/>
            <a:ext cx="727858" cy="58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38100">
              <a:schemeClr val="bg1">
                <a:alpha val="58000"/>
              </a:schemeClr>
            </a:glow>
            <a:softEdge rad="127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525" y="70284"/>
            <a:ext cx="2664978" cy="78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4"/>
          <p:cNvCxnSpPr>
            <a:cxnSpLocks noChangeShapeType="1"/>
          </p:cNvCxnSpPr>
          <p:nvPr userDrawn="1"/>
        </p:nvCxnSpPr>
        <p:spPr bwMode="auto">
          <a:xfrm flipH="1">
            <a:off x="1188940" y="851482"/>
            <a:ext cx="8280635" cy="0"/>
          </a:xfrm>
          <a:prstGeom prst="line">
            <a:avLst/>
          </a:prstGeom>
          <a:noFill/>
          <a:ln w="9525" algn="ctr">
            <a:solidFill>
              <a:srgbClr val="007236"/>
            </a:solidFill>
            <a:round/>
            <a:headEnd/>
            <a:tailEnd/>
          </a:ln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918618" y="6721708"/>
            <a:ext cx="838063" cy="476767"/>
          </a:xfrm>
        </p:spPr>
        <p:txBody>
          <a:bodyPr lIns="96089" tIns="48045" rIns="96089" bIns="48045"/>
          <a:lstStyle>
            <a:lvl1pPr algn="r" eaLnBrk="1" hangingPunct="1">
              <a:defRPr u="none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9D88EFF-FCB2-4820-861A-2C43255EF1D8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Rectangle 4"/>
          <p:cNvSpPr/>
          <p:nvPr userDrawn="1"/>
        </p:nvSpPr>
        <p:spPr>
          <a:xfrm>
            <a:off x="-1404565" y="2944488"/>
            <a:ext cx="840858" cy="350607"/>
          </a:xfrm>
          <a:prstGeom prst="rect">
            <a:avLst/>
          </a:prstGeom>
          <a:solidFill>
            <a:srgbClr val="255327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Rectangle 5"/>
          <p:cNvSpPr/>
          <p:nvPr userDrawn="1"/>
        </p:nvSpPr>
        <p:spPr>
          <a:xfrm>
            <a:off x="-1404565" y="3509754"/>
            <a:ext cx="840858" cy="350607"/>
          </a:xfrm>
          <a:prstGeom prst="rect">
            <a:avLst/>
          </a:prstGeom>
          <a:solidFill>
            <a:srgbClr val="1C7935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Rectangle 6"/>
          <p:cNvSpPr/>
          <p:nvPr userDrawn="1"/>
        </p:nvSpPr>
        <p:spPr>
          <a:xfrm>
            <a:off x="-1404565" y="5205546"/>
            <a:ext cx="840858" cy="350607"/>
          </a:xfrm>
          <a:prstGeom prst="rect">
            <a:avLst/>
          </a:prstGeom>
          <a:solidFill>
            <a:srgbClr val="DEF0D3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" name="Rectangle 7"/>
          <p:cNvSpPr/>
          <p:nvPr userDrawn="1"/>
        </p:nvSpPr>
        <p:spPr>
          <a:xfrm>
            <a:off x="-1404565" y="4637344"/>
            <a:ext cx="840858" cy="350607"/>
          </a:xfrm>
          <a:prstGeom prst="rect">
            <a:avLst/>
          </a:prstGeom>
          <a:solidFill>
            <a:srgbClr val="93CF96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8"/>
          <p:cNvSpPr/>
          <p:nvPr userDrawn="1"/>
        </p:nvSpPr>
        <p:spPr>
          <a:xfrm>
            <a:off x="-1404565" y="4075016"/>
            <a:ext cx="840858" cy="350607"/>
          </a:xfrm>
          <a:prstGeom prst="rect">
            <a:avLst/>
          </a:prstGeom>
          <a:solidFill>
            <a:srgbClr val="5DB761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Rectangle 34"/>
          <p:cNvSpPr/>
          <p:nvPr userDrawn="1"/>
        </p:nvSpPr>
        <p:spPr>
          <a:xfrm>
            <a:off x="-1404565" y="5770811"/>
            <a:ext cx="840858" cy="350607"/>
          </a:xfrm>
          <a:prstGeom prst="rect">
            <a:avLst/>
          </a:prstGeom>
          <a:solidFill>
            <a:srgbClr val="F1F8ED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Rectangle 35"/>
          <p:cNvSpPr/>
          <p:nvPr userDrawn="1"/>
        </p:nvSpPr>
        <p:spPr>
          <a:xfrm>
            <a:off x="-1404565" y="1813950"/>
            <a:ext cx="840858" cy="350607"/>
          </a:xfrm>
          <a:prstGeom prst="rect">
            <a:avLst/>
          </a:prstGeom>
          <a:solidFill>
            <a:srgbClr val="255327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Rectangle 38"/>
          <p:cNvSpPr/>
          <p:nvPr userDrawn="1"/>
        </p:nvSpPr>
        <p:spPr>
          <a:xfrm>
            <a:off x="-1404565" y="2379216"/>
            <a:ext cx="840858" cy="350607"/>
          </a:xfrm>
          <a:prstGeom prst="rect">
            <a:avLst/>
          </a:prstGeom>
          <a:solidFill>
            <a:srgbClr val="F1F8ED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Rectangle 39"/>
          <p:cNvSpPr/>
          <p:nvPr userDrawn="1"/>
        </p:nvSpPr>
        <p:spPr>
          <a:xfrm>
            <a:off x="-1404565" y="1249979"/>
            <a:ext cx="840858" cy="350607"/>
          </a:xfrm>
          <a:prstGeom prst="rect">
            <a:avLst/>
          </a:prstGeom>
          <a:solidFill>
            <a:srgbClr val="FFFFFF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Rectangle 41"/>
          <p:cNvSpPr/>
          <p:nvPr userDrawn="1"/>
        </p:nvSpPr>
        <p:spPr>
          <a:xfrm>
            <a:off x="-1404565" y="683422"/>
            <a:ext cx="840858" cy="350607"/>
          </a:xfrm>
          <a:prstGeom prst="rect">
            <a:avLst/>
          </a:prstGeom>
          <a:solidFill>
            <a:srgbClr val="0C0C0C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20" name="Straight Connector 48"/>
          <p:cNvCxnSpPr/>
          <p:nvPr userDrawn="1"/>
        </p:nvCxnSpPr>
        <p:spPr>
          <a:xfrm>
            <a:off x="-1714052" y="631274"/>
            <a:ext cx="1454365" cy="0"/>
          </a:xfrm>
          <a:prstGeom prst="line">
            <a:avLst/>
          </a:prstGeom>
          <a:noFill/>
          <a:ln w="9525" cap="flat" cmpd="sng" algn="ctr">
            <a:solidFill>
              <a:srgbClr val="255327"/>
            </a:solidFill>
            <a:prstDash val="solid"/>
          </a:ln>
          <a:effectLst/>
        </p:spPr>
      </p:cxnSp>
      <p:sp>
        <p:nvSpPr>
          <p:cNvPr id="21" name="TextBox 20"/>
          <p:cNvSpPr txBox="1"/>
          <p:nvPr userDrawn="1"/>
        </p:nvSpPr>
        <p:spPr>
          <a:xfrm>
            <a:off x="-1427137" y="304183"/>
            <a:ext cx="880533" cy="276999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algn="ctr"/>
            <a:r>
              <a:rPr lang="uk-UA" sz="12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endParaRPr lang="en-GB" sz="1200" b="1" u="none" dirty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3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 userDrawn="1"/>
        </p:nvSpPr>
        <p:spPr>
          <a:xfrm>
            <a:off x="7" y="0"/>
            <a:ext cx="826953" cy="7196138"/>
          </a:xfrm>
          <a:prstGeom prst="rect">
            <a:avLst/>
          </a:prstGeom>
          <a:solidFill>
            <a:srgbClr val="007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86" tIns="45442" rIns="90886" bIns="45442" anchor="ctr"/>
          <a:lstStyle/>
          <a:p>
            <a:pPr algn="ctr" defTabSz="960812">
              <a:defRPr/>
            </a:pPr>
            <a:endParaRPr lang="uk-UA" sz="100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12"/>
          <p:cNvCxnSpPr/>
          <p:nvPr userDrawn="1"/>
        </p:nvCxnSpPr>
        <p:spPr>
          <a:xfrm>
            <a:off x="1258689" y="2709116"/>
            <a:ext cx="7490189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3"/>
          <p:cNvCxnSpPr/>
          <p:nvPr userDrawn="1"/>
        </p:nvCxnSpPr>
        <p:spPr>
          <a:xfrm>
            <a:off x="1258689" y="3429846"/>
            <a:ext cx="7490189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4"/>
          <p:cNvCxnSpPr/>
          <p:nvPr userDrawn="1"/>
        </p:nvCxnSpPr>
        <p:spPr>
          <a:xfrm>
            <a:off x="1331720" y="6164473"/>
            <a:ext cx="7417176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9016" y="2805983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8" y="6238320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878" y="6623711"/>
            <a:ext cx="838063" cy="476767"/>
          </a:xfrm>
        </p:spPr>
        <p:txBody>
          <a:bodyPr lIns="96089" tIns="48045" rIns="96089" bIns="48045"/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59F4716-C492-4D7D-A838-FB553EC63E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42" y="332662"/>
            <a:ext cx="1149969" cy="9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38100">
              <a:schemeClr val="bg1">
                <a:alpha val="58000"/>
              </a:schemeClr>
            </a:glo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333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7" y="1720"/>
          <a:ext cx="1587" cy="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6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" y="1720"/>
                        <a:ext cx="1587" cy="1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525" y="70284"/>
            <a:ext cx="2664978" cy="78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4"/>
          <p:cNvCxnSpPr>
            <a:cxnSpLocks noChangeShapeType="1"/>
          </p:cNvCxnSpPr>
          <p:nvPr userDrawn="1"/>
        </p:nvCxnSpPr>
        <p:spPr bwMode="auto">
          <a:xfrm flipH="1">
            <a:off x="1188940" y="851482"/>
            <a:ext cx="8280635" cy="0"/>
          </a:xfrm>
          <a:prstGeom prst="line">
            <a:avLst/>
          </a:prstGeom>
          <a:noFill/>
          <a:ln w="9525" algn="ctr">
            <a:solidFill>
              <a:srgbClr val="007236"/>
            </a:solidFill>
            <a:round/>
            <a:headEnd/>
            <a:tailEnd/>
          </a:ln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878" y="6623711"/>
            <a:ext cx="838063" cy="476767"/>
          </a:xfrm>
        </p:spPr>
        <p:txBody>
          <a:bodyPr lIns="96089" tIns="48045" rIns="96089" bIns="48045"/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AC2BE4-8EDC-483A-BE97-9BB85EF7D5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TextBox 7"/>
          <p:cNvSpPr txBox="1"/>
          <p:nvPr userDrawn="1"/>
        </p:nvSpPr>
        <p:spPr>
          <a:xfrm>
            <a:off x="28575" y="768695"/>
            <a:ext cx="1007897" cy="430601"/>
          </a:xfrm>
          <a:prstGeom prst="rect">
            <a:avLst/>
          </a:prstGeom>
          <a:noFill/>
          <a:ln>
            <a:noFill/>
          </a:ln>
        </p:spPr>
        <p:txBody>
          <a:bodyPr lIns="90886" tIns="45442" rIns="90886" bIns="45442">
            <a:spAutoFit/>
          </a:bodyPr>
          <a:lstStyle/>
          <a:p>
            <a:pPr algn="ctr" defTabSz="960812">
              <a:defRPr/>
            </a:pPr>
            <a:r>
              <a:rPr lang="uk-UA" sz="700" b="1" u="none" dirty="0">
                <a:solidFill>
                  <a:srgbClr val="007236"/>
                </a:solidFill>
                <a:latin typeface="Arial" pitchFamily="34" charset="0"/>
                <a:cs typeface="Arial" pitchFamily="34" charset="0"/>
              </a:rPr>
              <a:t>НАЦІОНАЛЬНИЙ </a:t>
            </a:r>
            <a:endParaRPr lang="en-US" sz="700" b="1" u="none" dirty="0">
              <a:solidFill>
                <a:srgbClr val="007236"/>
              </a:solidFill>
              <a:latin typeface="Arial" pitchFamily="34" charset="0"/>
              <a:cs typeface="Arial" pitchFamily="34" charset="0"/>
            </a:endParaRPr>
          </a:p>
          <a:p>
            <a:pPr algn="ctr" defTabSz="960812">
              <a:defRPr/>
            </a:pPr>
            <a:r>
              <a:rPr lang="uk-UA" sz="700" b="1" u="none" dirty="0">
                <a:solidFill>
                  <a:srgbClr val="007236"/>
                </a:solidFill>
                <a:latin typeface="Arial" pitchFamily="34" charset="0"/>
                <a:cs typeface="Arial" pitchFamily="34" charset="0"/>
              </a:rPr>
              <a:t>БАНК </a:t>
            </a:r>
            <a:endParaRPr lang="en-US" sz="700" b="1" u="none" dirty="0">
              <a:solidFill>
                <a:srgbClr val="007236"/>
              </a:solidFill>
              <a:latin typeface="Arial" pitchFamily="34" charset="0"/>
              <a:cs typeface="Arial" pitchFamily="34" charset="0"/>
            </a:endParaRPr>
          </a:p>
          <a:p>
            <a:pPr algn="ctr" defTabSz="960812">
              <a:defRPr/>
            </a:pPr>
            <a:r>
              <a:rPr lang="uk-UA" sz="700" b="1" u="none" dirty="0">
                <a:solidFill>
                  <a:srgbClr val="007236"/>
                </a:solidFill>
                <a:latin typeface="Arial" pitchFamily="34" charset="0"/>
                <a:cs typeface="Arial" pitchFamily="34" charset="0"/>
              </a:rPr>
              <a:t>УКРАЇНИ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>
            <a:off x="168552" y="171320"/>
            <a:ext cx="727858" cy="58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38100">
              <a:schemeClr val="bg1">
                <a:alpha val="58000"/>
              </a:schemeClr>
            </a:glow>
            <a:softEdge rad="12700"/>
          </a:effectLst>
          <a:extLst/>
        </p:spPr>
      </p:pic>
    </p:spTree>
    <p:extLst>
      <p:ext uri="{BB962C8B-B14F-4D97-AF65-F5344CB8AC3E}">
        <p14:creationId xmlns:p14="http://schemas.microsoft.com/office/powerpoint/2010/main" val="2129564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268" y="250306"/>
            <a:ext cx="9032586" cy="6468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44260" y="6669867"/>
            <a:ext cx="2268062" cy="383127"/>
          </a:xfrm>
          <a:prstGeom prst="rect">
            <a:avLst/>
          </a:prstGeom>
        </p:spPr>
        <p:txBody>
          <a:bodyPr lIns="96365" tIns="48183" rIns="96365" bIns="48183"/>
          <a:lstStyle/>
          <a:p>
            <a:pPr defTabSz="961737"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612319" y="6669867"/>
            <a:ext cx="4496466" cy="383127"/>
          </a:xfrm>
          <a:prstGeom prst="rect">
            <a:avLst/>
          </a:prstGeom>
        </p:spPr>
        <p:txBody>
          <a:bodyPr lIns="96365" tIns="48183" rIns="96365" bIns="48183"/>
          <a:lstStyle/>
          <a:p>
            <a:pPr defTabSz="961737"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748571" y="6550496"/>
            <a:ext cx="838200" cy="479424"/>
          </a:xfrm>
          <a:prstGeom prst="rect">
            <a:avLst/>
          </a:prstGeom>
        </p:spPr>
        <p:txBody>
          <a:bodyPr/>
          <a:lstStyle/>
          <a:p>
            <a:fld id="{9DC1E638-3F78-4E0D-883A-B278700C48C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44268" y="897152"/>
            <a:ext cx="9031744" cy="35282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7" name="Rectangle 4"/>
          <p:cNvSpPr/>
          <p:nvPr userDrawn="1"/>
        </p:nvSpPr>
        <p:spPr>
          <a:xfrm>
            <a:off x="-1404565" y="2944488"/>
            <a:ext cx="840858" cy="350607"/>
          </a:xfrm>
          <a:prstGeom prst="rect">
            <a:avLst/>
          </a:prstGeom>
          <a:solidFill>
            <a:srgbClr val="255327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5"/>
          <p:cNvSpPr/>
          <p:nvPr userDrawn="1"/>
        </p:nvSpPr>
        <p:spPr>
          <a:xfrm>
            <a:off x="-1404565" y="3509754"/>
            <a:ext cx="840858" cy="350607"/>
          </a:xfrm>
          <a:prstGeom prst="rect">
            <a:avLst/>
          </a:prstGeom>
          <a:solidFill>
            <a:srgbClr val="1C7935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Rectangle 6"/>
          <p:cNvSpPr/>
          <p:nvPr userDrawn="1"/>
        </p:nvSpPr>
        <p:spPr>
          <a:xfrm>
            <a:off x="-1404565" y="5205546"/>
            <a:ext cx="840858" cy="350607"/>
          </a:xfrm>
          <a:prstGeom prst="rect">
            <a:avLst/>
          </a:prstGeom>
          <a:solidFill>
            <a:srgbClr val="DEF0D3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Rectangle 7"/>
          <p:cNvSpPr/>
          <p:nvPr userDrawn="1"/>
        </p:nvSpPr>
        <p:spPr>
          <a:xfrm>
            <a:off x="-1404565" y="4637344"/>
            <a:ext cx="840858" cy="350607"/>
          </a:xfrm>
          <a:prstGeom prst="rect">
            <a:avLst/>
          </a:prstGeom>
          <a:solidFill>
            <a:srgbClr val="93CF96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Rectangle 8"/>
          <p:cNvSpPr/>
          <p:nvPr userDrawn="1"/>
        </p:nvSpPr>
        <p:spPr>
          <a:xfrm>
            <a:off x="-1404565" y="4075016"/>
            <a:ext cx="840858" cy="350607"/>
          </a:xfrm>
          <a:prstGeom prst="rect">
            <a:avLst/>
          </a:prstGeom>
          <a:solidFill>
            <a:srgbClr val="5DB761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" name="Rectangle 34"/>
          <p:cNvSpPr/>
          <p:nvPr userDrawn="1"/>
        </p:nvSpPr>
        <p:spPr>
          <a:xfrm>
            <a:off x="-1404565" y="5770811"/>
            <a:ext cx="840858" cy="350607"/>
          </a:xfrm>
          <a:prstGeom prst="rect">
            <a:avLst/>
          </a:prstGeom>
          <a:solidFill>
            <a:srgbClr val="F1F8ED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35"/>
          <p:cNvSpPr/>
          <p:nvPr userDrawn="1"/>
        </p:nvSpPr>
        <p:spPr>
          <a:xfrm>
            <a:off x="-1404565" y="1813950"/>
            <a:ext cx="840858" cy="350607"/>
          </a:xfrm>
          <a:prstGeom prst="rect">
            <a:avLst/>
          </a:prstGeom>
          <a:solidFill>
            <a:srgbClr val="255327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Rectangle 38"/>
          <p:cNvSpPr/>
          <p:nvPr userDrawn="1"/>
        </p:nvSpPr>
        <p:spPr>
          <a:xfrm>
            <a:off x="-1404565" y="2379216"/>
            <a:ext cx="840858" cy="350607"/>
          </a:xfrm>
          <a:prstGeom prst="rect">
            <a:avLst/>
          </a:prstGeom>
          <a:solidFill>
            <a:srgbClr val="F1F8ED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Rectangle 39"/>
          <p:cNvSpPr/>
          <p:nvPr userDrawn="1"/>
        </p:nvSpPr>
        <p:spPr>
          <a:xfrm>
            <a:off x="-1404565" y="1249979"/>
            <a:ext cx="840858" cy="350607"/>
          </a:xfrm>
          <a:prstGeom prst="rect">
            <a:avLst/>
          </a:prstGeom>
          <a:solidFill>
            <a:srgbClr val="FFFFFF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Rectangle 41"/>
          <p:cNvSpPr/>
          <p:nvPr userDrawn="1"/>
        </p:nvSpPr>
        <p:spPr>
          <a:xfrm>
            <a:off x="-1404565" y="683422"/>
            <a:ext cx="840858" cy="350607"/>
          </a:xfrm>
          <a:prstGeom prst="rect">
            <a:avLst/>
          </a:prstGeom>
          <a:solidFill>
            <a:srgbClr val="0C0C0C"/>
          </a:solidFill>
          <a:ln w="10795" cap="flat" cmpd="sng" algn="ctr">
            <a:solidFill>
              <a:srgbClr val="0C0C0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u="none" kern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18" name="Straight Connector 48"/>
          <p:cNvCxnSpPr/>
          <p:nvPr userDrawn="1"/>
        </p:nvCxnSpPr>
        <p:spPr>
          <a:xfrm>
            <a:off x="-1714052" y="631274"/>
            <a:ext cx="1454365" cy="0"/>
          </a:xfrm>
          <a:prstGeom prst="line">
            <a:avLst/>
          </a:prstGeom>
          <a:noFill/>
          <a:ln w="9525" cap="flat" cmpd="sng" algn="ctr">
            <a:solidFill>
              <a:srgbClr val="255327"/>
            </a:solidFill>
            <a:prstDash val="solid"/>
          </a:ln>
          <a:effectLst/>
        </p:spPr>
      </p:cxnSp>
      <p:sp>
        <p:nvSpPr>
          <p:cNvPr id="19" name="TextBox 18"/>
          <p:cNvSpPr txBox="1"/>
          <p:nvPr userDrawn="1"/>
        </p:nvSpPr>
        <p:spPr>
          <a:xfrm>
            <a:off x="-1427137" y="304183"/>
            <a:ext cx="880533" cy="276999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algn="ctr"/>
            <a:r>
              <a:rPr lang="uk-UA" sz="12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endParaRPr lang="en-GB" sz="1200" b="1" u="none" dirty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47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6" y="0"/>
            <a:ext cx="827584" cy="7196138"/>
          </a:xfrm>
          <a:prstGeom prst="rect">
            <a:avLst/>
          </a:prstGeom>
          <a:solidFill>
            <a:srgbClr val="007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1" tIns="45695" rIns="91391" bIns="45695" rtlCol="0" anchor="ctr"/>
          <a:lstStyle/>
          <a:p>
            <a:pPr algn="ctr"/>
            <a:endParaRPr lang="uk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619678" y="535581"/>
            <a:ext cx="7056784" cy="461665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r>
              <a:rPr lang="uk-UA" sz="2400" b="1" u="none" dirty="0" smtClean="0">
                <a:solidFill>
                  <a:srgbClr val="007236"/>
                </a:solidFill>
                <a:latin typeface="Arial" pitchFamily="34" charset="0"/>
                <a:cs typeface="Arial" pitchFamily="34" charset="0"/>
              </a:rPr>
              <a:t>НАЦІОНАЛЬНИЙ БАНК УКРАЇНИ</a:t>
            </a:r>
            <a:endParaRPr lang="uk-UA" sz="2400" b="1" u="none" dirty="0">
              <a:solidFill>
                <a:srgbClr val="00723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259638" y="2708920"/>
            <a:ext cx="7488832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1259638" y="3429000"/>
            <a:ext cx="7488832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1331640" y="6165304"/>
            <a:ext cx="7416824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42" y="332662"/>
            <a:ext cx="1149969" cy="9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38100">
              <a:schemeClr val="bg1">
                <a:alpha val="58000"/>
              </a:schemeClr>
            </a:glo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8895" y="2805981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6" y="6238236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725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5" y="6704019"/>
            <a:ext cx="719287" cy="397817"/>
          </a:xfrm>
          <a:prstGeom prst="rect">
            <a:avLst/>
          </a:prstGeom>
        </p:spPr>
        <p:txBody>
          <a:bodyPr lIns="96609" tIns="48304" rIns="96609" bIns="48304" anchor="ctr"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srgbClr val="255327"/>
                </a:solidFill>
              </a:rPr>
              <a:pPr algn="r"/>
              <a:t>‹#›</a:t>
            </a:fld>
            <a:endParaRPr lang="uk-UA" dirty="0">
              <a:solidFill>
                <a:srgbClr val="25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74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5" y="6704019"/>
            <a:ext cx="719287" cy="397817"/>
          </a:xfrm>
          <a:prstGeom prst="rect">
            <a:avLst/>
          </a:prstGeom>
        </p:spPr>
        <p:txBody>
          <a:bodyPr lIns="96609" tIns="48304" rIns="96609" bIns="48304" anchor="ctr"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srgbClr val="255327"/>
                </a:solidFill>
              </a:rPr>
              <a:pPr algn="r"/>
              <a:t>‹#›</a:t>
            </a:fld>
            <a:endParaRPr lang="uk-UA" dirty="0">
              <a:solidFill>
                <a:srgbClr val="25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80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разделител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1034716" y="36096"/>
            <a:ext cx="8554452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uk-UA" dirty="0" smtClean="0">
              <a:solidFill>
                <a:srgbClr val="0C0C0C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2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9" y="0"/>
            <a:ext cx="827584" cy="7196138"/>
          </a:xfrm>
          <a:prstGeom prst="rect">
            <a:avLst/>
          </a:prstGeom>
          <a:solidFill>
            <a:srgbClr val="007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62" tIns="46030" rIns="92062" bIns="46030" rtlCol="0" anchor="ctr"/>
          <a:lstStyle/>
          <a:p>
            <a:pPr algn="ctr" defTabSz="966612"/>
            <a:endParaRPr lang="uk-UA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259641" y="2517949"/>
            <a:ext cx="7488832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1259641" y="3429000"/>
            <a:ext cx="7488832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1331641" y="6165304"/>
            <a:ext cx="7416824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8902" y="2805984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8" y="6238245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565" y="6622420"/>
            <a:ext cx="838199" cy="479425"/>
          </a:xfrm>
          <a:prstGeom prst="rect">
            <a:avLst/>
          </a:prstGeom>
        </p:spPr>
        <p:txBody>
          <a:bodyPr lIns="102116" tIns="51058" rIns="102116" bIns="51058"/>
          <a:lstStyle/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9" y="332660"/>
            <a:ext cx="1149969" cy="9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38100">
              <a:schemeClr val="bg1">
                <a:alpha val="58000"/>
              </a:schemeClr>
            </a:glo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694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5" y="6622420"/>
            <a:ext cx="838199" cy="479425"/>
          </a:xfrm>
          <a:prstGeom prst="rect">
            <a:avLst/>
          </a:prstGeom>
        </p:spPr>
        <p:txBody>
          <a:bodyPr lIns="102116" tIns="51058" rIns="102116" bIns="51058"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65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3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9" y="0"/>
            <a:ext cx="827584" cy="7196138"/>
          </a:xfrm>
          <a:prstGeom prst="rect">
            <a:avLst/>
          </a:prstGeom>
          <a:solidFill>
            <a:srgbClr val="007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62" tIns="46030" rIns="92062" bIns="46030" rtlCol="0" anchor="ctr"/>
          <a:lstStyle/>
          <a:p>
            <a:pPr algn="ctr" defTabSz="966612"/>
            <a:endParaRPr lang="uk-UA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259641" y="2708920"/>
            <a:ext cx="7488832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1259641" y="3429000"/>
            <a:ext cx="7488832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1331641" y="6165304"/>
            <a:ext cx="7416824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8902" y="2805984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8" y="6238245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565" y="6622420"/>
            <a:ext cx="838199" cy="479425"/>
          </a:xfrm>
          <a:prstGeom prst="rect">
            <a:avLst/>
          </a:prstGeom>
        </p:spPr>
        <p:txBody>
          <a:bodyPr lIns="102116" tIns="51058" rIns="102116" bIns="51058"/>
          <a:lstStyle/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9" y="332660"/>
            <a:ext cx="1149969" cy="9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38100">
              <a:schemeClr val="bg1">
                <a:alpha val="58000"/>
              </a:schemeClr>
            </a:glo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008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5" y="6622420"/>
            <a:ext cx="838199" cy="479425"/>
          </a:xfrm>
          <a:prstGeom prst="rect">
            <a:avLst/>
          </a:prstGeom>
        </p:spPr>
        <p:txBody>
          <a:bodyPr lIns="102116" tIns="51058" rIns="102116" bIns="51058"/>
          <a:lstStyle/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57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0" y="0"/>
            <a:ext cx="827584" cy="7196138"/>
          </a:xfrm>
          <a:prstGeom prst="rect">
            <a:avLst/>
          </a:prstGeom>
          <a:solidFill>
            <a:srgbClr val="007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619672" y="535581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u="none" dirty="0" smtClean="0">
                <a:solidFill>
                  <a:srgbClr val="007236"/>
                </a:solidFill>
                <a:latin typeface="Arial" pitchFamily="34" charset="0"/>
                <a:cs typeface="Arial" pitchFamily="34" charset="0"/>
              </a:rPr>
              <a:t>НАЦІОНАЛЬНИЙ БАНК УКРАЇНИ</a:t>
            </a:r>
            <a:endParaRPr lang="uk-UA" sz="2400" b="1" u="none" dirty="0">
              <a:solidFill>
                <a:srgbClr val="00723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259632" y="2708920"/>
            <a:ext cx="7488832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1259632" y="3429000"/>
            <a:ext cx="7488832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1331640" y="6165304"/>
            <a:ext cx="7416824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1149969" cy="9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38100">
              <a:schemeClr val="bg1">
                <a:alpha val="58000"/>
              </a:schemeClr>
            </a:glo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8888" y="2805981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0" y="6238230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3503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3" y="6704013"/>
            <a:ext cx="719287" cy="397817"/>
          </a:xfrm>
          <a:prstGeom prst="rect">
            <a:avLst/>
          </a:prstGeom>
        </p:spPr>
        <p:txBody>
          <a:bodyPr lIns="96661" tIns="48331" rIns="96661" bIns="48331" anchor="ctr"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srgbClr val="255327"/>
                </a:solidFill>
              </a:rPr>
              <a:pPr algn="r"/>
              <a:t>‹#›</a:t>
            </a:fld>
            <a:endParaRPr lang="uk-UA" dirty="0">
              <a:solidFill>
                <a:srgbClr val="25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091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3" y="6704013"/>
            <a:ext cx="719287" cy="397817"/>
          </a:xfrm>
          <a:prstGeom prst="rect">
            <a:avLst/>
          </a:prstGeom>
        </p:spPr>
        <p:txBody>
          <a:bodyPr lIns="96661" tIns="48331" rIns="96661" bIns="48331" anchor="ctr"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srgbClr val="255327"/>
                </a:solidFill>
              </a:rPr>
              <a:pPr algn="r"/>
              <a:t>‹#›</a:t>
            </a:fld>
            <a:endParaRPr lang="uk-UA" dirty="0">
              <a:solidFill>
                <a:srgbClr val="25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51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азделител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1034716" y="36096"/>
            <a:ext cx="8554452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uk-UA" dirty="0" smtClean="0">
              <a:solidFill>
                <a:srgbClr val="0C0C0C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554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 userDrawn="1"/>
        </p:nvCxnSpPr>
        <p:spPr>
          <a:xfrm>
            <a:off x="1331640" y="6165304"/>
            <a:ext cx="7416824" cy="0"/>
          </a:xfrm>
          <a:prstGeom prst="line">
            <a:avLst/>
          </a:prstGeom>
          <a:ln w="9525">
            <a:solidFill>
              <a:srgbClr val="002F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8906" y="2805981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8" y="6238247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/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47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4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1262" y="1258902"/>
            <a:ext cx="4000501" cy="5038725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64169" y="1258902"/>
            <a:ext cx="4002087" cy="5038725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448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/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724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1262" y="1258902"/>
            <a:ext cx="4000501" cy="5038725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64169" y="1258902"/>
            <a:ext cx="4002087" cy="5038725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486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 userDrawn="1"/>
        </p:nvCxnSpPr>
        <p:spPr>
          <a:xfrm>
            <a:off x="1259640" y="2708920"/>
            <a:ext cx="7488832" cy="0"/>
          </a:xfrm>
          <a:prstGeom prst="line">
            <a:avLst/>
          </a:prstGeom>
          <a:ln w="9525">
            <a:solidFill>
              <a:srgbClr val="002F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1259640" y="3429000"/>
            <a:ext cx="7488832" cy="0"/>
          </a:xfrm>
          <a:prstGeom prst="line">
            <a:avLst/>
          </a:prstGeom>
          <a:ln w="9525">
            <a:solidFill>
              <a:srgbClr val="002F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1331640" y="6165304"/>
            <a:ext cx="7416824" cy="0"/>
          </a:xfrm>
          <a:prstGeom prst="line">
            <a:avLst/>
          </a:prstGeom>
          <a:ln w="9525">
            <a:solidFill>
              <a:srgbClr val="002F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8906" y="2805981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8" y="6238247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/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026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3" y="6622422"/>
            <a:ext cx="838200" cy="479425"/>
          </a:xfrm>
          <a:prstGeom prst="rect">
            <a:avLst/>
          </a:prstGeom>
        </p:spPr>
        <p:txBody>
          <a:bodyPr lIns="96547" tIns="48274" rIns="96547" bIns="48274"/>
          <a:lstStyle/>
          <a:p>
            <a:pPr algn="r"/>
            <a:fld id="{53400EF4-D14B-4B3E-8643-5A6D2359419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algn="r"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79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5" y="6704019"/>
            <a:ext cx="719287" cy="397817"/>
          </a:xfrm>
          <a:prstGeom prst="rect">
            <a:avLst/>
          </a:prstGeom>
        </p:spPr>
        <p:txBody>
          <a:bodyPr lIns="96609" tIns="48304" rIns="96609" bIns="48304" anchor="ctr"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srgbClr val="255327"/>
                </a:solidFill>
              </a:rPr>
              <a:pPr algn="r"/>
              <a:t>‹#›</a:t>
            </a:fld>
            <a:endParaRPr lang="uk-UA" dirty="0">
              <a:solidFill>
                <a:srgbClr val="25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20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748565" y="6704019"/>
            <a:ext cx="719287" cy="397817"/>
          </a:xfrm>
          <a:prstGeom prst="rect">
            <a:avLst/>
          </a:prstGeom>
        </p:spPr>
        <p:txBody>
          <a:bodyPr lIns="96609" tIns="48304" rIns="96609" bIns="48304" anchor="ctr"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53400EF4-D14B-4B3E-8643-5A6D23594193}" type="slidenum">
              <a:rPr lang="uk-UA" smtClean="0">
                <a:solidFill>
                  <a:srgbClr val="255327"/>
                </a:solidFill>
              </a:rPr>
              <a:pPr algn="r"/>
              <a:t>‹#›</a:t>
            </a:fld>
            <a:endParaRPr lang="uk-UA" dirty="0">
              <a:solidFill>
                <a:srgbClr val="25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86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разделител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1034716" y="36096"/>
            <a:ext cx="8554452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uk-UA" dirty="0" smtClean="0">
              <a:solidFill>
                <a:srgbClr val="0C0C0C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4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 userDrawn="1"/>
        </p:nvSpPr>
        <p:spPr>
          <a:xfrm>
            <a:off x="7" y="0"/>
            <a:ext cx="826953" cy="7196138"/>
          </a:xfrm>
          <a:prstGeom prst="rect">
            <a:avLst/>
          </a:prstGeom>
          <a:solidFill>
            <a:srgbClr val="007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86" tIns="45442" rIns="90886" bIns="45442" anchor="ctr"/>
          <a:lstStyle/>
          <a:p>
            <a:pPr algn="ctr" defTabSz="960812">
              <a:defRPr/>
            </a:pPr>
            <a:endParaRPr lang="uk-UA" sz="100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12"/>
          <p:cNvCxnSpPr/>
          <p:nvPr userDrawn="1"/>
        </p:nvCxnSpPr>
        <p:spPr>
          <a:xfrm>
            <a:off x="1258689" y="2709116"/>
            <a:ext cx="7490189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3"/>
          <p:cNvCxnSpPr/>
          <p:nvPr userDrawn="1"/>
        </p:nvCxnSpPr>
        <p:spPr>
          <a:xfrm>
            <a:off x="1258689" y="3429846"/>
            <a:ext cx="7490189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4"/>
          <p:cNvCxnSpPr/>
          <p:nvPr userDrawn="1"/>
        </p:nvCxnSpPr>
        <p:spPr>
          <a:xfrm>
            <a:off x="1331720" y="6164473"/>
            <a:ext cx="7417176" cy="0"/>
          </a:xfrm>
          <a:prstGeom prst="line">
            <a:avLst/>
          </a:prstGeom>
          <a:ln w="9525">
            <a:solidFill>
              <a:srgbClr val="007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19"/>
          <p:cNvSpPr>
            <a:spLocks noGrp="1"/>
          </p:cNvSpPr>
          <p:nvPr>
            <p:ph type="body" sz="quarter" idx="10"/>
          </p:nvPr>
        </p:nvSpPr>
        <p:spPr>
          <a:xfrm>
            <a:off x="1259016" y="2805983"/>
            <a:ext cx="7489825" cy="576064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endParaRPr lang="uk-UA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1"/>
          </p:nvPr>
        </p:nvSpPr>
        <p:spPr>
          <a:xfrm>
            <a:off x="1332268" y="6238320"/>
            <a:ext cx="3671887" cy="384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endParaRPr lang="uk-UA" dirty="0"/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918618" y="6721708"/>
            <a:ext cx="838063" cy="476767"/>
          </a:xfrm>
        </p:spPr>
        <p:txBody>
          <a:bodyPr lIns="96089" tIns="48045" rIns="96089" bIns="48045"/>
          <a:lstStyle>
            <a:lvl1pPr algn="r" eaLnBrk="1" hangingPunct="1">
              <a:defRPr u="none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B27F1F6-9EDD-4118-A318-AAEA0605ED17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42" y="332662"/>
            <a:ext cx="1149969" cy="9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38100">
              <a:schemeClr val="bg1">
                <a:alpha val="58000"/>
              </a:schemeClr>
            </a:glo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30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oleObject" Target="../embeddings/oleObject2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vmlDrawing" Target="../drawings/vmlDrawing1.vml"/><Relationship Id="rId30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3" Type="http://schemas.openxmlformats.org/officeDocument/2006/relationships/slideLayout" Target="../slideLayouts/slideLayout28.xml"/><Relationship Id="rId7" Type="http://schemas.openxmlformats.org/officeDocument/2006/relationships/tags" Target="../tags/tag6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vmlDrawing" Target="../drawings/vmlDrawing4.vml"/><Relationship Id="rId11" Type="http://schemas.openxmlformats.org/officeDocument/2006/relationships/oleObject" Target="../embeddings/oleObject6.bin"/><Relationship Id="rId5" Type="http://schemas.openxmlformats.org/officeDocument/2006/relationships/theme" Target="../theme/theme2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29.xml"/><Relationship Id="rId9" Type="http://schemas.openxmlformats.org/officeDocument/2006/relationships/oleObject" Target="../embeddings/oleObject5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1928160610"/>
              </p:ext>
            </p:extLst>
          </p:nvPr>
        </p:nvGraphicFramePr>
        <p:xfrm>
          <a:off x="1606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8" name="think-cell Slide" r:id="rId30" imgW="360" imgH="360" progId="">
                  <p:embed/>
                </p:oleObj>
              </mc:Choice>
              <mc:Fallback>
                <p:oleObj name="think-cell Slide" r:id="rId30" imgW="360" imgH="360" progId="">
                  <p:embed/>
                  <p:pic>
                    <p:nvPicPr>
                      <p:cNvPr id="0" name="Picture 5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1277" y="17"/>
            <a:ext cx="8154987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uk-UA" dirty="0" smtClean="0"/>
              <a:t>Fare </a:t>
            </a:r>
            <a:r>
              <a:rPr lang="en-GB" altLang="uk-UA" dirty="0" err="1" smtClean="0"/>
              <a:t>clic</a:t>
            </a:r>
            <a:r>
              <a:rPr lang="en-GB" altLang="uk-UA" dirty="0" smtClean="0"/>
              <a:t> per </a:t>
            </a:r>
            <a:r>
              <a:rPr lang="en-GB" altLang="uk-UA" dirty="0" err="1" smtClean="0"/>
              <a:t>modificare</a:t>
            </a:r>
            <a:r>
              <a:rPr lang="en-GB" altLang="uk-UA" dirty="0" smtClean="0"/>
              <a:t>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1277" y="1258902"/>
            <a:ext cx="8154987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uk-UA" dirty="0" smtClean="0"/>
              <a:t>Fare </a:t>
            </a:r>
            <a:r>
              <a:rPr lang="en-GB" altLang="uk-UA" dirty="0" err="1" smtClean="0"/>
              <a:t>clic</a:t>
            </a:r>
            <a:r>
              <a:rPr lang="en-GB" altLang="uk-UA" dirty="0" smtClean="0"/>
              <a:t> per </a:t>
            </a:r>
            <a:r>
              <a:rPr lang="en-GB" altLang="uk-UA" dirty="0" err="1" smtClean="0"/>
              <a:t>modificare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gli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stili</a:t>
            </a:r>
            <a:r>
              <a:rPr lang="en-GB" altLang="uk-UA" dirty="0" smtClean="0"/>
              <a:t> del </a:t>
            </a:r>
            <a:r>
              <a:rPr lang="en-GB" altLang="uk-UA" dirty="0" err="1" smtClean="0"/>
              <a:t>testo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dello</a:t>
            </a:r>
            <a:r>
              <a:rPr lang="en-GB" altLang="uk-UA" dirty="0" smtClean="0"/>
              <a:t> schema</a:t>
            </a:r>
          </a:p>
          <a:p>
            <a:pPr lvl="1"/>
            <a:r>
              <a:rPr lang="en-GB" altLang="uk-UA" dirty="0" smtClean="0"/>
              <a:t>Secondo </a:t>
            </a:r>
            <a:r>
              <a:rPr lang="en-GB" altLang="uk-UA" dirty="0" err="1" smtClean="0"/>
              <a:t>livello</a:t>
            </a:r>
            <a:endParaRPr lang="en-GB" altLang="uk-UA" dirty="0" smtClean="0"/>
          </a:p>
          <a:p>
            <a:pPr lvl="2"/>
            <a:r>
              <a:rPr lang="en-GB" altLang="uk-UA" dirty="0" err="1" smtClean="0"/>
              <a:t>Terzo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livello</a:t>
            </a:r>
            <a:endParaRPr lang="en-GB" altLang="uk-UA" dirty="0" smtClean="0"/>
          </a:p>
          <a:p>
            <a:pPr lvl="3"/>
            <a:r>
              <a:rPr lang="en-GB" altLang="uk-UA" dirty="0" smtClean="0"/>
              <a:t>Quarto </a:t>
            </a:r>
            <a:r>
              <a:rPr lang="en-GB" altLang="uk-UA" dirty="0" err="1" smtClean="0"/>
              <a:t>livello</a:t>
            </a:r>
            <a:endParaRPr lang="en-GB" altLang="uk-UA" dirty="0" smtClean="0"/>
          </a:p>
          <a:p>
            <a:pPr lvl="4"/>
            <a:r>
              <a:rPr lang="en-GB" altLang="uk-UA" dirty="0" err="1" smtClean="0"/>
              <a:t>Quinto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livello</a:t>
            </a:r>
            <a:endParaRPr lang="en-GB" altLang="uk-U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48563" y="6550410"/>
            <a:ext cx="838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965666">
              <a:defRPr sz="1400" b="0" u="none">
                <a:solidFill>
                  <a:srgbClr val="0072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41693B4-AE59-479F-B4BA-6CBA5666A4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 flipH="1">
            <a:off x="1187723" y="851009"/>
            <a:ext cx="82809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Object 2"/>
          <p:cNvGraphicFramePr>
            <a:graphicFrameLocks noChangeAspect="1"/>
          </p:cNvGraphicFramePr>
          <p:nvPr userDrawn="1">
            <p:custDataLst>
              <p:tags r:id="rId29"/>
            </p:custDataLst>
          </p:nvPr>
        </p:nvGraphicFramePr>
        <p:xfrm>
          <a:off x="1617" y="1720"/>
          <a:ext cx="1587" cy="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" name="think-cell Slide" r:id="rId32" imgW="360" imgH="360" progId="">
                  <p:embed/>
                </p:oleObj>
              </mc:Choice>
              <mc:Fallback>
                <p:oleObj name="think-cell Slide" r:id="rId32" imgW="360" imgH="360" progId="">
                  <p:embed/>
                  <p:pic>
                    <p:nvPicPr>
                      <p:cNvPr id="0" name="Picture 5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" y="1720"/>
                        <a:ext cx="1587" cy="1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168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25" r:id="rId6"/>
    <p:sldLayoutId id="2147483726" r:id="rId7"/>
    <p:sldLayoutId id="2147483728" r:id="rId8"/>
    <p:sldLayoutId id="2147483731" r:id="rId9"/>
    <p:sldLayoutId id="2147483732" r:id="rId10"/>
    <p:sldLayoutId id="2147483734" r:id="rId11"/>
    <p:sldLayoutId id="2147483735" r:id="rId12"/>
    <p:sldLayoutId id="2147483737" r:id="rId13"/>
    <p:sldLayoutId id="2147483751" r:id="rId14"/>
    <p:sldLayoutId id="2147483752" r:id="rId15"/>
    <p:sldLayoutId id="2147483753" r:id="rId16"/>
    <p:sldLayoutId id="2147483755" r:id="rId17"/>
    <p:sldLayoutId id="2147483758" r:id="rId18"/>
    <p:sldLayoutId id="2147483759" r:id="rId19"/>
    <p:sldLayoutId id="2147483761" r:id="rId20"/>
    <p:sldLayoutId id="2147483762" r:id="rId21"/>
    <p:sldLayoutId id="2147483764" r:id="rId22"/>
    <p:sldLayoutId id="2147483765" r:id="rId23"/>
    <p:sldLayoutId id="2147483766" r:id="rId24"/>
    <p:sldLayoutId id="2147483768" r:id="rId2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2pPr>
      <a:lvl3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3pPr>
      <a:lvl4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4pPr>
      <a:lvl5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5pPr>
      <a:lvl6pPr marL="456671" algn="l" defTabSz="965666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6pPr>
      <a:lvl7pPr marL="913342" algn="l" defTabSz="965666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7pPr>
      <a:lvl8pPr marL="1370011" algn="l" defTabSz="965666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8pPr>
      <a:lvl9pPr marL="1826684" algn="l" defTabSz="965666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9pPr>
    </p:titleStyle>
    <p:bodyStyle>
      <a:lvl1pPr marL="191863" indent="-191863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n"/>
        <a:defRPr sz="1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0837" indent="-190280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§"/>
        <a:defRPr sz="1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52983" indent="-190280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§"/>
        <a:defRPr sz="1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330371" indent="-185522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§"/>
        <a:defRPr sz="1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12515" indent="-191863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§"/>
        <a:defRPr sz="1400" b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169186" indent="-191863" algn="l" defTabSz="965666" rtl="0" fontAlgn="base">
        <a:spcBef>
          <a:spcPct val="20000"/>
        </a:spcBef>
        <a:spcAft>
          <a:spcPct val="0"/>
        </a:spcAft>
        <a:buClr>
          <a:srgbClr val="E2001A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6pPr>
      <a:lvl7pPr marL="2625856" indent="-191863" algn="l" defTabSz="965666" rtl="0" fontAlgn="base">
        <a:spcBef>
          <a:spcPct val="20000"/>
        </a:spcBef>
        <a:spcAft>
          <a:spcPct val="0"/>
        </a:spcAft>
        <a:buClr>
          <a:srgbClr val="E2001A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7pPr>
      <a:lvl8pPr marL="3082528" indent="-191863" algn="l" defTabSz="965666" rtl="0" fontAlgn="base">
        <a:spcBef>
          <a:spcPct val="20000"/>
        </a:spcBef>
        <a:spcAft>
          <a:spcPct val="0"/>
        </a:spcAft>
        <a:buClr>
          <a:srgbClr val="E2001A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8pPr>
      <a:lvl9pPr marL="3539204" indent="-191863" algn="l" defTabSz="965666" rtl="0" fontAlgn="base">
        <a:spcBef>
          <a:spcPct val="20000"/>
        </a:spcBef>
        <a:spcAft>
          <a:spcPct val="0"/>
        </a:spcAft>
        <a:buClr>
          <a:srgbClr val="E2001A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uk-UA"/>
      </a:defPPr>
      <a:lvl1pPr marL="0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71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342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011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684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355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023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694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365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/>
          </p:nvPr>
        </p:nvGraphicFramePr>
        <p:xfrm>
          <a:off x="1606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99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3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1277" y="17"/>
            <a:ext cx="8154987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uk-UA" dirty="0" smtClean="0"/>
              <a:t>Fare </a:t>
            </a:r>
            <a:r>
              <a:rPr lang="en-GB" altLang="uk-UA" dirty="0" err="1" smtClean="0"/>
              <a:t>clic</a:t>
            </a:r>
            <a:r>
              <a:rPr lang="en-GB" altLang="uk-UA" dirty="0" smtClean="0"/>
              <a:t> per </a:t>
            </a:r>
            <a:r>
              <a:rPr lang="en-GB" altLang="uk-UA" dirty="0" err="1" smtClean="0"/>
              <a:t>modificare</a:t>
            </a:r>
            <a:r>
              <a:rPr lang="en-GB" altLang="uk-UA" dirty="0" smtClean="0"/>
              <a:t>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1277" y="1258902"/>
            <a:ext cx="8154987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uk-UA" dirty="0" smtClean="0"/>
              <a:t>Fare </a:t>
            </a:r>
            <a:r>
              <a:rPr lang="en-GB" altLang="uk-UA" dirty="0" err="1" smtClean="0"/>
              <a:t>clic</a:t>
            </a:r>
            <a:r>
              <a:rPr lang="en-GB" altLang="uk-UA" dirty="0" smtClean="0"/>
              <a:t> per </a:t>
            </a:r>
            <a:r>
              <a:rPr lang="en-GB" altLang="uk-UA" dirty="0" err="1" smtClean="0"/>
              <a:t>modificare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gli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stili</a:t>
            </a:r>
            <a:r>
              <a:rPr lang="en-GB" altLang="uk-UA" dirty="0" smtClean="0"/>
              <a:t> del </a:t>
            </a:r>
            <a:r>
              <a:rPr lang="en-GB" altLang="uk-UA" dirty="0" err="1" smtClean="0"/>
              <a:t>testo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dello</a:t>
            </a:r>
            <a:r>
              <a:rPr lang="en-GB" altLang="uk-UA" dirty="0" smtClean="0"/>
              <a:t> schema</a:t>
            </a:r>
          </a:p>
          <a:p>
            <a:pPr lvl="1"/>
            <a:r>
              <a:rPr lang="en-GB" altLang="uk-UA" dirty="0" smtClean="0"/>
              <a:t>Secondo </a:t>
            </a:r>
            <a:r>
              <a:rPr lang="en-GB" altLang="uk-UA" dirty="0" err="1" smtClean="0"/>
              <a:t>livello</a:t>
            </a:r>
            <a:endParaRPr lang="en-GB" altLang="uk-UA" dirty="0" smtClean="0"/>
          </a:p>
          <a:p>
            <a:pPr lvl="2"/>
            <a:r>
              <a:rPr lang="en-GB" altLang="uk-UA" dirty="0" err="1" smtClean="0"/>
              <a:t>Terzo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livello</a:t>
            </a:r>
            <a:endParaRPr lang="en-GB" altLang="uk-UA" dirty="0" smtClean="0"/>
          </a:p>
          <a:p>
            <a:pPr lvl="3"/>
            <a:r>
              <a:rPr lang="en-GB" altLang="uk-UA" dirty="0" smtClean="0"/>
              <a:t>Quarto </a:t>
            </a:r>
            <a:r>
              <a:rPr lang="en-GB" altLang="uk-UA" dirty="0" err="1" smtClean="0"/>
              <a:t>livello</a:t>
            </a:r>
            <a:endParaRPr lang="en-GB" altLang="uk-UA" dirty="0" smtClean="0"/>
          </a:p>
          <a:p>
            <a:pPr lvl="4"/>
            <a:r>
              <a:rPr lang="en-GB" altLang="uk-UA" dirty="0" err="1" smtClean="0"/>
              <a:t>Quinto</a:t>
            </a:r>
            <a:r>
              <a:rPr lang="en-GB" altLang="uk-UA" dirty="0" smtClean="0"/>
              <a:t> </a:t>
            </a:r>
            <a:r>
              <a:rPr lang="en-GB" altLang="uk-UA" dirty="0" err="1" smtClean="0"/>
              <a:t>livello</a:t>
            </a:r>
            <a:endParaRPr lang="en-GB" altLang="uk-U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48563" y="6550410"/>
            <a:ext cx="838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965666">
              <a:defRPr sz="1400" b="0" u="none">
                <a:solidFill>
                  <a:srgbClr val="0072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41693B4-AE59-479F-B4BA-6CBA5666A4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 flipH="1">
            <a:off x="1187723" y="851009"/>
            <a:ext cx="82809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Object 2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617" y="1720"/>
          <a:ext cx="1587" cy="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00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Picture 3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" y="1720"/>
                        <a:ext cx="1587" cy="1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494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2pPr>
      <a:lvl3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3pPr>
      <a:lvl4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4pPr>
      <a:lvl5pPr algn="l" defTabSz="965666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5pPr>
      <a:lvl6pPr marL="456671" algn="l" defTabSz="965666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6pPr>
      <a:lvl7pPr marL="913342" algn="l" defTabSz="965666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7pPr>
      <a:lvl8pPr marL="1370011" algn="l" defTabSz="965666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8pPr>
      <a:lvl9pPr marL="1826684" algn="l" defTabSz="965666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MS PGothic" pitchFamily="34" charset="-128"/>
        </a:defRPr>
      </a:lvl9pPr>
    </p:titleStyle>
    <p:bodyStyle>
      <a:lvl1pPr marL="191863" indent="-191863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n"/>
        <a:defRPr sz="1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0837" indent="-190280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§"/>
        <a:defRPr sz="1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52983" indent="-190280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§"/>
        <a:defRPr sz="1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330371" indent="-185522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§"/>
        <a:defRPr sz="1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12515" indent="-191863" algn="l" defTabSz="965666" rtl="0" eaLnBrk="0" fontAlgn="base" hangingPunct="0">
        <a:spcBef>
          <a:spcPct val="20000"/>
        </a:spcBef>
        <a:spcAft>
          <a:spcPct val="0"/>
        </a:spcAft>
        <a:buClr>
          <a:srgbClr val="002F6C"/>
        </a:buClr>
        <a:buFont typeface="Wingdings" pitchFamily="2" charset="2"/>
        <a:buChar char="§"/>
        <a:defRPr sz="1400" b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169186" indent="-191863" algn="l" defTabSz="965666" rtl="0" fontAlgn="base">
        <a:spcBef>
          <a:spcPct val="20000"/>
        </a:spcBef>
        <a:spcAft>
          <a:spcPct val="0"/>
        </a:spcAft>
        <a:buClr>
          <a:srgbClr val="E2001A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6pPr>
      <a:lvl7pPr marL="2625856" indent="-191863" algn="l" defTabSz="965666" rtl="0" fontAlgn="base">
        <a:spcBef>
          <a:spcPct val="20000"/>
        </a:spcBef>
        <a:spcAft>
          <a:spcPct val="0"/>
        </a:spcAft>
        <a:buClr>
          <a:srgbClr val="E2001A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7pPr>
      <a:lvl8pPr marL="3082528" indent="-191863" algn="l" defTabSz="965666" rtl="0" fontAlgn="base">
        <a:spcBef>
          <a:spcPct val="20000"/>
        </a:spcBef>
        <a:spcAft>
          <a:spcPct val="0"/>
        </a:spcAft>
        <a:buClr>
          <a:srgbClr val="E2001A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8pPr>
      <a:lvl9pPr marL="3539204" indent="-191863" algn="l" defTabSz="965666" rtl="0" fontAlgn="base">
        <a:spcBef>
          <a:spcPct val="20000"/>
        </a:spcBef>
        <a:spcAft>
          <a:spcPct val="0"/>
        </a:spcAft>
        <a:buClr>
          <a:srgbClr val="E2001A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uk-UA"/>
      </a:defPPr>
      <a:lvl1pPr marL="0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71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342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011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684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355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023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694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365" algn="l" defTabSz="913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5.png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6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6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7.xml"/><Relationship Id="rId6" Type="http://schemas.microsoft.com/office/2007/relationships/hdphoto" Target="../media/hdphoto4.wdp"/><Relationship Id="rId5" Type="http://schemas.openxmlformats.org/officeDocument/2006/relationships/image" Target="../media/image20.png"/><Relationship Id="rId4" Type="http://schemas.microsoft.com/office/2007/relationships/hdphoto" Target="../media/hdphoto3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6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7.xml"/><Relationship Id="rId4" Type="http://schemas.openxmlformats.org/officeDocument/2006/relationships/tags" Target="../tags/tag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5.png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7" Type="http://schemas.openxmlformats.org/officeDocument/2006/relationships/image" Target="../media/image6.png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14.xml"/><Relationship Id="rId7" Type="http://schemas.openxmlformats.org/officeDocument/2006/relationships/image" Target="../media/image12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1.png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6.png"/><Relationship Id="rId4" Type="http://schemas.openxmlformats.org/officeDocument/2006/relationships/tags" Target="../tags/tag15.xml"/><Relationship Id="rId9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9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6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31744" y="5542285"/>
            <a:ext cx="5472603" cy="864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892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892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892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892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1600" b="1" u="none" dirty="0" smtClean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u="none" dirty="0" smtClean="0">
                <a:solidFill>
                  <a:prstClr val="black"/>
                </a:solidFill>
              </a:rPr>
              <a:t>Елена Коробкова, Исполнительный директор НАБУ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1600" b="1" u="none" dirty="0" smtClean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b="1" u="none" dirty="0" smtClean="0">
                <a:solidFill>
                  <a:prstClr val="black"/>
                </a:solidFill>
              </a:rPr>
              <a:t>Заседание Международного Банковского Совета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b="1" u="none" dirty="0" smtClean="0">
                <a:solidFill>
                  <a:prstClr val="black"/>
                </a:solidFill>
              </a:rPr>
              <a:t>Баку, 26 октября </a:t>
            </a:r>
            <a:r>
              <a:rPr lang="ru-RU" altLang="ru-RU" sz="1600" b="1" u="none" dirty="0" smtClean="0">
                <a:solidFill>
                  <a:prstClr val="black"/>
                </a:solidFill>
              </a:rPr>
              <a:t>201</a:t>
            </a:r>
            <a:r>
              <a:rPr lang="en-US" altLang="ru-RU" sz="1600" b="1" u="none" dirty="0" smtClean="0">
                <a:solidFill>
                  <a:prstClr val="black"/>
                </a:solidFill>
              </a:rPr>
              <a:t>7</a:t>
            </a:r>
            <a:r>
              <a:rPr lang="ru-RU" altLang="ru-RU" sz="1600" b="1" u="none" dirty="0" smtClean="0">
                <a:solidFill>
                  <a:prstClr val="black"/>
                </a:solidFill>
              </a:rPr>
              <a:t> </a:t>
            </a:r>
            <a:r>
              <a:rPr lang="ru-RU" altLang="ru-RU" sz="1600" b="1" u="none" dirty="0" smtClean="0">
                <a:solidFill>
                  <a:prstClr val="black"/>
                </a:solidFill>
              </a:rPr>
              <a:t>года</a:t>
            </a:r>
            <a:endParaRPr lang="ru-RU" altLang="ru-RU" sz="1600" b="1" u="none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6" y="2118599"/>
            <a:ext cx="9720000" cy="2055534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>
            <a:noAutofit/>
          </a:bodyPr>
          <a:lstStyle/>
          <a:p>
            <a:pPr marL="2063750" algn="ctr"/>
            <a:r>
              <a:rPr lang="ru-RU" sz="2800" b="1" u="none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Концепция СОЗДАНИЯ Финансового омбудсмена в системе защиты прав ПОТРЕБИТЕЛЕЙ</a:t>
            </a:r>
            <a:endParaRPr lang="ru-RU" sz="2800" b="1" u="none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27" y="2288941"/>
            <a:ext cx="1656184" cy="1656184"/>
          </a:xfrm>
          <a:prstGeom prst="rect">
            <a:avLst/>
          </a:prstGeom>
        </p:spPr>
      </p:pic>
      <p:pic>
        <p:nvPicPr>
          <p:cNvPr id="71931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3" y="213692"/>
            <a:ext cx="2880320" cy="91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31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907283" y="6709720"/>
            <a:ext cx="838200" cy="479425"/>
          </a:xfrm>
        </p:spPr>
        <p:txBody>
          <a:bodyPr/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48"/>
          <p:cNvSpPr/>
          <p:nvPr/>
        </p:nvSpPr>
        <p:spPr bwMode="auto">
          <a:xfrm>
            <a:off x="1259019" y="123907"/>
            <a:ext cx="1512001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DEF0D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52" tIns="71962" rIns="89952" bIns="89952" numCol="1" rtlCol="0" anchor="ctr" anchorCtr="0" compatLnSpc="1">
            <a:prstTxWarp prst="textNoShape">
              <a:avLst/>
            </a:prstTxWarp>
          </a:bodyPr>
          <a:lstStyle/>
          <a:p>
            <a:pPr marL="261797">
              <a:spcBef>
                <a:spcPts val="0"/>
              </a:spcBef>
              <a:spcAft>
                <a:spcPts val="0"/>
              </a:spcAft>
            </a:pPr>
            <a:r>
              <a:rPr lang="ru-RU" sz="1200" b="1" u="none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Принципы деят-ти и функции ФО</a:t>
            </a:r>
            <a:endParaRPr lang="ru-RU" sz="1200" b="1" u="non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53"/>
          <p:cNvSpPr/>
          <p:nvPr/>
        </p:nvSpPr>
        <p:spPr>
          <a:xfrm>
            <a:off x="1247514" y="190108"/>
            <a:ext cx="306201" cy="2937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2F6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defTabSz="913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none" kern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400" b="1" u="none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gular Pentagon 1"/>
          <p:cNvSpPr/>
          <p:nvPr/>
        </p:nvSpPr>
        <p:spPr bwMode="auto">
          <a:xfrm rot="10800000">
            <a:off x="3658809" y="2394694"/>
            <a:ext cx="2635021" cy="2390366"/>
          </a:xfrm>
          <a:prstGeom prst="pentagon">
            <a:avLst/>
          </a:prstGeom>
          <a:solidFill>
            <a:srgbClr val="002F6C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 defTabSz="913912"/>
            <a:endParaRPr lang="ru-RU">
              <a:latin typeface="Arial" pitchFamily="34" charset="0"/>
            </a:endParaRPr>
          </a:p>
        </p:txBody>
      </p:sp>
      <p:sp>
        <p:nvSpPr>
          <p:cNvPr id="8" name="Oval 74"/>
          <p:cNvSpPr>
            <a:spLocks noChangeArrowheads="1"/>
          </p:cNvSpPr>
          <p:nvPr/>
        </p:nvSpPr>
        <p:spPr bwMode="gray">
          <a:xfrm>
            <a:off x="4172157" y="2680241"/>
            <a:ext cx="1608319" cy="1587971"/>
          </a:xfrm>
          <a:prstGeom prst="ellipse">
            <a:avLst/>
          </a:prstGeom>
          <a:solidFill>
            <a:srgbClr val="002F6C"/>
          </a:solidFill>
          <a:ln w="3175">
            <a:noFill/>
            <a:miter lim="800000"/>
            <a:headEnd/>
            <a:tailEnd/>
          </a:ln>
        </p:spPr>
        <p:txBody>
          <a:bodyPr wrap="none" lIns="0" tIns="35981" rIns="0" bIns="35981" anchor="ctr">
            <a:normAutofit/>
          </a:bodyPr>
          <a:lstStyle/>
          <a:p>
            <a:pPr algn="ctr" defTabSz="801259"/>
            <a:r>
              <a:rPr lang="ru-RU" sz="1600" b="1" u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</a:t>
            </a:r>
          </a:p>
          <a:p>
            <a:pPr algn="ctr" defTabSz="801259"/>
            <a:r>
              <a:rPr lang="ru-RU" sz="1600" b="1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</a:t>
            </a:r>
            <a:r>
              <a:rPr lang="ru-RU" sz="1600" b="1" u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</a:t>
            </a:r>
            <a:endParaRPr lang="ru-RU" sz="1600" b="1" u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54"/>
          <p:cNvSpPr/>
          <p:nvPr/>
        </p:nvSpPr>
        <p:spPr bwMode="auto">
          <a:xfrm>
            <a:off x="4676756" y="4568826"/>
            <a:ext cx="612000" cy="6120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rgbClr val="002A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>
              <a:latin typeface="Arial" pitchFamily="34" charset="0"/>
            </a:endParaRPr>
          </a:p>
        </p:txBody>
      </p:sp>
      <p:cxnSp>
        <p:nvCxnSpPr>
          <p:cNvPr id="10" name="Straight Arrow Connector 31"/>
          <p:cNvCxnSpPr>
            <a:endCxn id="27" idx="24"/>
          </p:cNvCxnSpPr>
          <p:nvPr/>
        </p:nvCxnSpPr>
        <p:spPr bwMode="auto">
          <a:xfrm flipH="1">
            <a:off x="5896799" y="1293818"/>
            <a:ext cx="539999" cy="71162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33"/>
          <p:cNvCxnSpPr/>
          <p:nvPr/>
        </p:nvCxnSpPr>
        <p:spPr bwMode="auto">
          <a:xfrm>
            <a:off x="6436797" y="1293813"/>
            <a:ext cx="303105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 39"/>
          <p:cNvSpPr/>
          <p:nvPr/>
        </p:nvSpPr>
        <p:spPr>
          <a:xfrm>
            <a:off x="6444314" y="933780"/>
            <a:ext cx="3269775" cy="307777"/>
          </a:xfrm>
          <a:prstGeom prst="rect">
            <a:avLst/>
          </a:prstGeom>
        </p:spPr>
        <p:txBody>
          <a:bodyPr wrap="square" lIns="89952" tIns="45695" rIns="0" bIns="45695">
            <a:spAutoFit/>
          </a:bodyPr>
          <a:lstStyle/>
          <a:p>
            <a:pPr marL="4759"/>
            <a:r>
              <a:rPr lang="ru-RU" sz="1400" b="1" u="none" dirty="0" smtClean="0">
                <a:latin typeface="Arial" pitchFamily="34" charset="0"/>
              </a:rPr>
              <a:t>Прозрачность</a:t>
            </a:r>
            <a:endParaRPr lang="ru-RU" sz="1400" b="1" u="none" dirty="0">
              <a:latin typeface="Arial" pitchFamily="34" charset="0"/>
            </a:endParaRPr>
          </a:p>
        </p:txBody>
      </p:sp>
      <p:sp>
        <p:nvSpPr>
          <p:cNvPr id="13" name="Rectangle 41"/>
          <p:cNvSpPr/>
          <p:nvPr/>
        </p:nvSpPr>
        <p:spPr>
          <a:xfrm>
            <a:off x="6372300" y="1307754"/>
            <a:ext cx="3217096" cy="1354166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cs typeface="Arial"/>
              </a:rPr>
              <a:t>Широкое информирование потребителей о наличии ФО (веб-сайты фин. Учреждений, договоры и т.п.)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cs typeface="Arial"/>
              </a:rPr>
              <a:t>регулярная отчетность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cs typeface="Arial"/>
              </a:rPr>
              <a:t>Прозрачный механизм назначения и финансирования</a:t>
            </a:r>
          </a:p>
        </p:txBody>
      </p:sp>
      <p:cxnSp>
        <p:nvCxnSpPr>
          <p:cNvPr id="14" name="Straight Arrow Connector 58"/>
          <p:cNvCxnSpPr>
            <a:endCxn id="29" idx="3"/>
          </p:cNvCxnSpPr>
          <p:nvPr/>
        </p:nvCxnSpPr>
        <p:spPr bwMode="auto">
          <a:xfrm flipV="1">
            <a:off x="2843907" y="4283537"/>
            <a:ext cx="647042" cy="61067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59"/>
          <p:cNvCxnSpPr/>
          <p:nvPr/>
        </p:nvCxnSpPr>
        <p:spPr bwMode="auto">
          <a:xfrm>
            <a:off x="263524" y="4894213"/>
            <a:ext cx="258038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71"/>
          <p:cNvCxnSpPr>
            <a:endCxn id="23" idx="1"/>
          </p:cNvCxnSpPr>
          <p:nvPr/>
        </p:nvCxnSpPr>
        <p:spPr bwMode="auto">
          <a:xfrm>
            <a:off x="2997184" y="1679846"/>
            <a:ext cx="938482" cy="415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76"/>
          <p:cNvCxnSpPr/>
          <p:nvPr/>
        </p:nvCxnSpPr>
        <p:spPr bwMode="auto">
          <a:xfrm>
            <a:off x="265683" y="1682889"/>
            <a:ext cx="273621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81"/>
          <p:cNvSpPr/>
          <p:nvPr/>
        </p:nvSpPr>
        <p:spPr>
          <a:xfrm>
            <a:off x="250824" y="4586436"/>
            <a:ext cx="3528392" cy="307777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marL="4759"/>
            <a:r>
              <a:rPr lang="ru-RU" sz="1400" b="1" u="none" dirty="0" smtClean="0">
                <a:latin typeface="Arial" pitchFamily="34" charset="0"/>
              </a:rPr>
              <a:t>Компетентность</a:t>
            </a:r>
            <a:endParaRPr lang="ru-RU" sz="1400" b="1" u="none" dirty="0">
              <a:latin typeface="Arial" pitchFamily="34" charset="0"/>
            </a:endParaRPr>
          </a:p>
        </p:txBody>
      </p:sp>
      <p:sp>
        <p:nvSpPr>
          <p:cNvPr id="19" name="Rectangle 82"/>
          <p:cNvSpPr/>
          <p:nvPr/>
        </p:nvSpPr>
        <p:spPr>
          <a:xfrm>
            <a:off x="265677" y="4927448"/>
            <a:ext cx="2832246" cy="1277222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Подразделения предыдущего приема и анализа дел, в соответствии со специализацией на финансовых рынках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Максимальное ограничение по сумме спора (около 200 тыс. Грн.)</a:t>
            </a:r>
          </a:p>
        </p:txBody>
      </p:sp>
      <p:sp>
        <p:nvSpPr>
          <p:cNvPr id="20" name="Rectangle 84"/>
          <p:cNvSpPr/>
          <p:nvPr/>
        </p:nvSpPr>
        <p:spPr>
          <a:xfrm>
            <a:off x="250831" y="1346082"/>
            <a:ext cx="2977797" cy="307777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marL="4759"/>
            <a:r>
              <a:rPr lang="ru-RU" sz="1400" b="1" u="none" dirty="0" smtClean="0">
                <a:latin typeface="Arial" pitchFamily="34" charset="0"/>
              </a:rPr>
              <a:t>Эффективность</a:t>
            </a:r>
            <a:endParaRPr lang="ru-RU" sz="1400" b="1" u="none" dirty="0">
              <a:latin typeface="Arial" pitchFamily="34" charset="0"/>
            </a:endParaRPr>
          </a:p>
        </p:txBody>
      </p:sp>
      <p:sp>
        <p:nvSpPr>
          <p:cNvPr id="21" name="Rectangle 86"/>
          <p:cNvSpPr/>
          <p:nvPr/>
        </p:nvSpPr>
        <p:spPr>
          <a:xfrm>
            <a:off x="265676" y="1653853"/>
            <a:ext cx="2834231" cy="2985382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Охватывает весь финансовый сектор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Обращение в удобном для потребителя виде (бумажная или электронная форма)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Решение обязательно для финансового учреждения, а потребителю дает право выбора (в случае непринятия - право обращения в суд)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Тесное взаимодействие с рынком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Процедура ФО (до 90 дней в соответствии с Директивой ЕС 2013/11 / ЕС)</a:t>
            </a:r>
            <a:endParaRPr lang="ru-RU" sz="1200" u="none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val 46"/>
          <p:cNvSpPr/>
          <p:nvPr/>
        </p:nvSpPr>
        <p:spPr bwMode="auto">
          <a:xfrm>
            <a:off x="3845408" y="2005451"/>
            <a:ext cx="616318" cy="616573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3912"/>
            <a:endParaRPr lang="ru-RU">
              <a:latin typeface="Arial" pitchFamily="34" charset="0"/>
            </a:endParaRPr>
          </a:p>
        </p:txBody>
      </p:sp>
      <p:sp>
        <p:nvSpPr>
          <p:cNvPr id="24" name="Freeform 63"/>
          <p:cNvSpPr>
            <a:spLocks noEditPoints="1"/>
          </p:cNvSpPr>
          <p:nvPr/>
        </p:nvSpPr>
        <p:spPr bwMode="auto">
          <a:xfrm>
            <a:off x="3845408" y="2005451"/>
            <a:ext cx="634113" cy="616573"/>
          </a:xfrm>
          <a:custGeom>
            <a:avLst/>
            <a:gdLst>
              <a:gd name="T0" fmla="*/ 1825 w 2222"/>
              <a:gd name="T1" fmla="*/ 1627 h 2222"/>
              <a:gd name="T2" fmla="*/ 397 w 2222"/>
              <a:gd name="T3" fmla="*/ 1627 h 2222"/>
              <a:gd name="T4" fmla="*/ 397 w 2222"/>
              <a:gd name="T5" fmla="*/ 1715 h 2222"/>
              <a:gd name="T6" fmla="*/ 1825 w 2222"/>
              <a:gd name="T7" fmla="*/ 1715 h 2222"/>
              <a:gd name="T8" fmla="*/ 1825 w 2222"/>
              <a:gd name="T9" fmla="*/ 1627 h 2222"/>
              <a:gd name="T10" fmla="*/ 1781 w 2222"/>
              <a:gd name="T11" fmla="*/ 552 h 2222"/>
              <a:gd name="T12" fmla="*/ 1622 w 2222"/>
              <a:gd name="T13" fmla="*/ 552 h 2222"/>
              <a:gd name="T14" fmla="*/ 1578 w 2222"/>
              <a:gd name="T15" fmla="*/ 596 h 2222"/>
              <a:gd name="T16" fmla="*/ 1578 w 2222"/>
              <a:gd name="T17" fmla="*/ 1489 h 2222"/>
              <a:gd name="T18" fmla="*/ 1622 w 2222"/>
              <a:gd name="T19" fmla="*/ 1533 h 2222"/>
              <a:gd name="T20" fmla="*/ 1781 w 2222"/>
              <a:gd name="T21" fmla="*/ 1533 h 2222"/>
              <a:gd name="T22" fmla="*/ 1825 w 2222"/>
              <a:gd name="T23" fmla="*/ 1489 h 2222"/>
              <a:gd name="T24" fmla="*/ 1825 w 2222"/>
              <a:gd name="T25" fmla="*/ 596 h 2222"/>
              <a:gd name="T26" fmla="*/ 1781 w 2222"/>
              <a:gd name="T27" fmla="*/ 552 h 2222"/>
              <a:gd name="T28" fmla="*/ 1229 w 2222"/>
              <a:gd name="T29" fmla="*/ 1533 h 2222"/>
              <a:gd name="T30" fmla="*/ 1387 w 2222"/>
              <a:gd name="T31" fmla="*/ 1533 h 2222"/>
              <a:gd name="T32" fmla="*/ 1431 w 2222"/>
              <a:gd name="T33" fmla="*/ 1489 h 2222"/>
              <a:gd name="T34" fmla="*/ 1431 w 2222"/>
              <a:gd name="T35" fmla="*/ 933 h 2222"/>
              <a:gd name="T36" fmla="*/ 1387 w 2222"/>
              <a:gd name="T37" fmla="*/ 889 h 2222"/>
              <a:gd name="T38" fmla="*/ 1229 w 2222"/>
              <a:gd name="T39" fmla="*/ 889 h 2222"/>
              <a:gd name="T40" fmla="*/ 1184 w 2222"/>
              <a:gd name="T41" fmla="*/ 933 h 2222"/>
              <a:gd name="T42" fmla="*/ 1184 w 2222"/>
              <a:gd name="T43" fmla="*/ 1489 h 2222"/>
              <a:gd name="T44" fmla="*/ 1229 w 2222"/>
              <a:gd name="T45" fmla="*/ 1533 h 2222"/>
              <a:gd name="T46" fmla="*/ 835 w 2222"/>
              <a:gd name="T47" fmla="*/ 1533 h 2222"/>
              <a:gd name="T48" fmla="*/ 993 w 2222"/>
              <a:gd name="T49" fmla="*/ 1533 h 2222"/>
              <a:gd name="T50" fmla="*/ 1037 w 2222"/>
              <a:gd name="T51" fmla="*/ 1489 h 2222"/>
              <a:gd name="T52" fmla="*/ 1037 w 2222"/>
              <a:gd name="T53" fmla="*/ 814 h 2222"/>
              <a:gd name="T54" fmla="*/ 993 w 2222"/>
              <a:gd name="T55" fmla="*/ 770 h 2222"/>
              <a:gd name="T56" fmla="*/ 835 w 2222"/>
              <a:gd name="T57" fmla="*/ 770 h 2222"/>
              <a:gd name="T58" fmla="*/ 790 w 2222"/>
              <a:gd name="T59" fmla="*/ 814 h 2222"/>
              <a:gd name="T60" fmla="*/ 790 w 2222"/>
              <a:gd name="T61" fmla="*/ 1489 h 2222"/>
              <a:gd name="T62" fmla="*/ 835 w 2222"/>
              <a:gd name="T63" fmla="*/ 1533 h 2222"/>
              <a:gd name="T64" fmla="*/ 441 w 2222"/>
              <a:gd name="T65" fmla="*/ 1533 h 2222"/>
              <a:gd name="T66" fmla="*/ 599 w 2222"/>
              <a:gd name="T67" fmla="*/ 1533 h 2222"/>
              <a:gd name="T68" fmla="*/ 643 w 2222"/>
              <a:gd name="T69" fmla="*/ 1489 h 2222"/>
              <a:gd name="T70" fmla="*/ 643 w 2222"/>
              <a:gd name="T71" fmla="*/ 1155 h 2222"/>
              <a:gd name="T72" fmla="*/ 599 w 2222"/>
              <a:gd name="T73" fmla="*/ 1111 h 2222"/>
              <a:gd name="T74" fmla="*/ 441 w 2222"/>
              <a:gd name="T75" fmla="*/ 1111 h 2222"/>
              <a:gd name="T76" fmla="*/ 397 w 2222"/>
              <a:gd name="T77" fmla="*/ 1155 h 2222"/>
              <a:gd name="T78" fmla="*/ 397 w 2222"/>
              <a:gd name="T79" fmla="*/ 1489 h 2222"/>
              <a:gd name="T80" fmla="*/ 441 w 2222"/>
              <a:gd name="T81" fmla="*/ 1533 h 2222"/>
              <a:gd name="T82" fmla="*/ 1111 w 2222"/>
              <a:gd name="T83" fmla="*/ 0 h 2222"/>
              <a:gd name="T84" fmla="*/ 0 w 2222"/>
              <a:gd name="T85" fmla="*/ 1111 h 2222"/>
              <a:gd name="T86" fmla="*/ 1111 w 2222"/>
              <a:gd name="T87" fmla="*/ 2222 h 2222"/>
              <a:gd name="T88" fmla="*/ 2222 w 2222"/>
              <a:gd name="T89" fmla="*/ 1111 h 2222"/>
              <a:gd name="T90" fmla="*/ 1111 w 2222"/>
              <a:gd name="T91" fmla="*/ 0 h 2222"/>
              <a:gd name="T92" fmla="*/ 1111 w 2222"/>
              <a:gd name="T93" fmla="*/ 88 h 2222"/>
              <a:gd name="T94" fmla="*/ 2134 w 2222"/>
              <a:gd name="T95" fmla="*/ 1111 h 2222"/>
              <a:gd name="T96" fmla="*/ 1111 w 2222"/>
              <a:gd name="T97" fmla="*/ 2134 h 2222"/>
              <a:gd name="T98" fmla="*/ 88 w 2222"/>
              <a:gd name="T99" fmla="*/ 1111 h 2222"/>
              <a:gd name="T100" fmla="*/ 1111 w 2222"/>
              <a:gd name="T101" fmla="*/ 88 h 2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222" h="2222">
                <a:moveTo>
                  <a:pt x="1825" y="1627"/>
                </a:moveTo>
                <a:lnTo>
                  <a:pt x="397" y="1627"/>
                </a:lnTo>
                <a:lnTo>
                  <a:pt x="397" y="1715"/>
                </a:lnTo>
                <a:lnTo>
                  <a:pt x="1825" y="1715"/>
                </a:lnTo>
                <a:lnTo>
                  <a:pt x="1825" y="1627"/>
                </a:lnTo>
                <a:close/>
                <a:moveTo>
                  <a:pt x="1781" y="552"/>
                </a:moveTo>
                <a:lnTo>
                  <a:pt x="1622" y="552"/>
                </a:lnTo>
                <a:cubicBezTo>
                  <a:pt x="1598" y="552"/>
                  <a:pt x="1578" y="571"/>
                  <a:pt x="1578" y="596"/>
                </a:cubicBezTo>
                <a:lnTo>
                  <a:pt x="1578" y="1489"/>
                </a:lnTo>
                <a:cubicBezTo>
                  <a:pt x="1578" y="1513"/>
                  <a:pt x="1598" y="1533"/>
                  <a:pt x="1622" y="1533"/>
                </a:cubicBezTo>
                <a:lnTo>
                  <a:pt x="1781" y="1533"/>
                </a:lnTo>
                <a:cubicBezTo>
                  <a:pt x="1806" y="1533"/>
                  <a:pt x="1825" y="1513"/>
                  <a:pt x="1825" y="1489"/>
                </a:cubicBezTo>
                <a:lnTo>
                  <a:pt x="1825" y="596"/>
                </a:lnTo>
                <a:cubicBezTo>
                  <a:pt x="1825" y="571"/>
                  <a:pt x="1806" y="552"/>
                  <a:pt x="1781" y="552"/>
                </a:cubicBezTo>
                <a:close/>
                <a:moveTo>
                  <a:pt x="1229" y="1533"/>
                </a:moveTo>
                <a:lnTo>
                  <a:pt x="1387" y="1533"/>
                </a:lnTo>
                <a:cubicBezTo>
                  <a:pt x="1412" y="1533"/>
                  <a:pt x="1431" y="1513"/>
                  <a:pt x="1431" y="1489"/>
                </a:cubicBezTo>
                <a:lnTo>
                  <a:pt x="1431" y="933"/>
                </a:lnTo>
                <a:cubicBezTo>
                  <a:pt x="1431" y="909"/>
                  <a:pt x="1412" y="889"/>
                  <a:pt x="1387" y="889"/>
                </a:cubicBezTo>
                <a:lnTo>
                  <a:pt x="1229" y="889"/>
                </a:lnTo>
                <a:cubicBezTo>
                  <a:pt x="1204" y="889"/>
                  <a:pt x="1184" y="909"/>
                  <a:pt x="1184" y="933"/>
                </a:cubicBezTo>
                <a:lnTo>
                  <a:pt x="1184" y="1489"/>
                </a:lnTo>
                <a:cubicBezTo>
                  <a:pt x="1184" y="1513"/>
                  <a:pt x="1204" y="1533"/>
                  <a:pt x="1229" y="1533"/>
                </a:cubicBezTo>
                <a:close/>
                <a:moveTo>
                  <a:pt x="835" y="1533"/>
                </a:moveTo>
                <a:lnTo>
                  <a:pt x="993" y="1533"/>
                </a:lnTo>
                <a:cubicBezTo>
                  <a:pt x="1018" y="1533"/>
                  <a:pt x="1037" y="1513"/>
                  <a:pt x="1037" y="1489"/>
                </a:cubicBezTo>
                <a:lnTo>
                  <a:pt x="1037" y="814"/>
                </a:lnTo>
                <a:cubicBezTo>
                  <a:pt x="1037" y="790"/>
                  <a:pt x="1018" y="770"/>
                  <a:pt x="993" y="770"/>
                </a:cubicBezTo>
                <a:lnTo>
                  <a:pt x="835" y="770"/>
                </a:lnTo>
                <a:cubicBezTo>
                  <a:pt x="810" y="770"/>
                  <a:pt x="790" y="790"/>
                  <a:pt x="790" y="814"/>
                </a:cubicBezTo>
                <a:lnTo>
                  <a:pt x="790" y="1489"/>
                </a:lnTo>
                <a:cubicBezTo>
                  <a:pt x="790" y="1513"/>
                  <a:pt x="810" y="1533"/>
                  <a:pt x="835" y="1533"/>
                </a:cubicBezTo>
                <a:close/>
                <a:moveTo>
                  <a:pt x="441" y="1533"/>
                </a:moveTo>
                <a:lnTo>
                  <a:pt x="599" y="1533"/>
                </a:lnTo>
                <a:cubicBezTo>
                  <a:pt x="624" y="1533"/>
                  <a:pt x="643" y="1513"/>
                  <a:pt x="643" y="1489"/>
                </a:cubicBezTo>
                <a:lnTo>
                  <a:pt x="643" y="1155"/>
                </a:lnTo>
                <a:cubicBezTo>
                  <a:pt x="643" y="1131"/>
                  <a:pt x="624" y="1111"/>
                  <a:pt x="599" y="1111"/>
                </a:cubicBezTo>
                <a:lnTo>
                  <a:pt x="441" y="1111"/>
                </a:lnTo>
                <a:cubicBezTo>
                  <a:pt x="416" y="1111"/>
                  <a:pt x="397" y="1131"/>
                  <a:pt x="397" y="1155"/>
                </a:cubicBezTo>
                <a:lnTo>
                  <a:pt x="397" y="1489"/>
                </a:lnTo>
                <a:cubicBezTo>
                  <a:pt x="397" y="1513"/>
                  <a:pt x="416" y="1533"/>
                  <a:pt x="441" y="1533"/>
                </a:cubicBezTo>
                <a:close/>
                <a:moveTo>
                  <a:pt x="1111" y="0"/>
                </a:moveTo>
                <a:cubicBezTo>
                  <a:pt x="497" y="0"/>
                  <a:pt x="0" y="497"/>
                  <a:pt x="0" y="1111"/>
                </a:cubicBezTo>
                <a:cubicBezTo>
                  <a:pt x="0" y="1725"/>
                  <a:pt x="497" y="2222"/>
                  <a:pt x="1111" y="2222"/>
                </a:cubicBezTo>
                <a:cubicBezTo>
                  <a:pt x="1725" y="2222"/>
                  <a:pt x="2222" y="1725"/>
                  <a:pt x="2222" y="1111"/>
                </a:cubicBezTo>
                <a:cubicBezTo>
                  <a:pt x="2222" y="497"/>
                  <a:pt x="1725" y="0"/>
                  <a:pt x="1111" y="0"/>
                </a:cubicBezTo>
                <a:close/>
                <a:moveTo>
                  <a:pt x="1111" y="88"/>
                </a:moveTo>
                <a:cubicBezTo>
                  <a:pt x="1675" y="88"/>
                  <a:pt x="2134" y="547"/>
                  <a:pt x="2134" y="1111"/>
                </a:cubicBezTo>
                <a:cubicBezTo>
                  <a:pt x="2134" y="1675"/>
                  <a:pt x="1675" y="2134"/>
                  <a:pt x="1111" y="2134"/>
                </a:cubicBezTo>
                <a:cubicBezTo>
                  <a:pt x="547" y="2134"/>
                  <a:pt x="88" y="1675"/>
                  <a:pt x="88" y="1111"/>
                </a:cubicBezTo>
                <a:cubicBezTo>
                  <a:pt x="88" y="547"/>
                  <a:pt x="547" y="88"/>
                  <a:pt x="1111" y="88"/>
                </a:cubicBezTo>
                <a:close/>
              </a:path>
            </a:pathLst>
          </a:custGeom>
          <a:solidFill>
            <a:srgbClr val="002A6C"/>
          </a:solidFill>
          <a:ln>
            <a:noFill/>
          </a:ln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5" name="Group 48"/>
          <p:cNvGrpSpPr/>
          <p:nvPr/>
        </p:nvGrpSpPr>
        <p:grpSpPr>
          <a:xfrm>
            <a:off x="5590799" y="2005445"/>
            <a:ext cx="612000" cy="612000"/>
            <a:chOff x="5402372" y="1170856"/>
            <a:chExt cx="612000" cy="612000"/>
          </a:xfrm>
        </p:grpSpPr>
        <p:sp>
          <p:nvSpPr>
            <p:cNvPr id="26" name="Oval 49"/>
            <p:cNvSpPr/>
            <p:nvPr/>
          </p:nvSpPr>
          <p:spPr bwMode="auto">
            <a:xfrm>
              <a:off x="5402372" y="1170856"/>
              <a:ext cx="612000" cy="612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3912"/>
              <a:endParaRPr lang="ru-RU">
                <a:latin typeface="Arial" pitchFamily="34" charset="0"/>
              </a:endParaRPr>
            </a:p>
          </p:txBody>
        </p:sp>
        <p:sp>
          <p:nvSpPr>
            <p:cNvPr id="27" name="Freeform 72"/>
            <p:cNvSpPr>
              <a:spLocks noEditPoints="1"/>
            </p:cNvSpPr>
            <p:nvPr/>
          </p:nvSpPr>
          <p:spPr bwMode="auto">
            <a:xfrm>
              <a:off x="5402372" y="1170856"/>
              <a:ext cx="612000" cy="612000"/>
            </a:xfrm>
            <a:custGeom>
              <a:avLst/>
              <a:gdLst>
                <a:gd name="T0" fmla="*/ 946 w 2222"/>
                <a:gd name="T1" fmla="*/ 1395 h 2222"/>
                <a:gd name="T2" fmla="*/ 606 w 2222"/>
                <a:gd name="T3" fmla="*/ 1735 h 2222"/>
                <a:gd name="T4" fmla="*/ 519 w 2222"/>
                <a:gd name="T5" fmla="*/ 1771 h 2222"/>
                <a:gd name="T6" fmla="*/ 432 w 2222"/>
                <a:gd name="T7" fmla="*/ 1735 h 2222"/>
                <a:gd name="T8" fmla="*/ 432 w 2222"/>
                <a:gd name="T9" fmla="*/ 1560 h 2222"/>
                <a:gd name="T10" fmla="*/ 772 w 2222"/>
                <a:gd name="T11" fmla="*/ 1220 h 2222"/>
                <a:gd name="T12" fmla="*/ 946 w 2222"/>
                <a:gd name="T13" fmla="*/ 1395 h 2222"/>
                <a:gd name="T14" fmla="*/ 1026 w 2222"/>
                <a:gd name="T15" fmla="*/ 919 h 2222"/>
                <a:gd name="T16" fmla="*/ 982 w 2222"/>
                <a:gd name="T17" fmla="*/ 875 h 2222"/>
                <a:gd name="T18" fmla="*/ 1291 w 2222"/>
                <a:gd name="T19" fmla="*/ 567 h 2222"/>
                <a:gd name="T20" fmla="*/ 1335 w 2222"/>
                <a:gd name="T21" fmla="*/ 611 h 2222"/>
                <a:gd name="T22" fmla="*/ 1291 w 2222"/>
                <a:gd name="T23" fmla="*/ 655 h 2222"/>
                <a:gd name="T24" fmla="*/ 1071 w 2222"/>
                <a:gd name="T25" fmla="*/ 875 h 2222"/>
                <a:gd name="T26" fmla="*/ 1026 w 2222"/>
                <a:gd name="T27" fmla="*/ 919 h 2222"/>
                <a:gd name="T28" fmla="*/ 1291 w 2222"/>
                <a:gd name="T29" fmla="*/ 1277 h 2222"/>
                <a:gd name="T30" fmla="*/ 889 w 2222"/>
                <a:gd name="T31" fmla="*/ 875 h 2222"/>
                <a:gd name="T32" fmla="*/ 1291 w 2222"/>
                <a:gd name="T33" fmla="*/ 474 h 2222"/>
                <a:gd name="T34" fmla="*/ 1693 w 2222"/>
                <a:gd name="T35" fmla="*/ 875 h 2222"/>
                <a:gd name="T36" fmla="*/ 1291 w 2222"/>
                <a:gd name="T37" fmla="*/ 1277 h 2222"/>
                <a:gd name="T38" fmla="*/ 1291 w 2222"/>
                <a:gd name="T39" fmla="*/ 340 h 2222"/>
                <a:gd name="T40" fmla="*/ 756 w 2222"/>
                <a:gd name="T41" fmla="*/ 875 h 2222"/>
                <a:gd name="T42" fmla="*/ 1291 w 2222"/>
                <a:gd name="T43" fmla="*/ 1411 h 2222"/>
                <a:gd name="T44" fmla="*/ 1826 w 2222"/>
                <a:gd name="T45" fmla="*/ 875 h 2222"/>
                <a:gd name="T46" fmla="*/ 1291 w 2222"/>
                <a:gd name="T47" fmla="*/ 340 h 2222"/>
                <a:gd name="T48" fmla="*/ 1111 w 2222"/>
                <a:gd name="T49" fmla="*/ 0 h 2222"/>
                <a:gd name="T50" fmla="*/ 0 w 2222"/>
                <a:gd name="T51" fmla="*/ 1111 h 2222"/>
                <a:gd name="T52" fmla="*/ 1111 w 2222"/>
                <a:gd name="T53" fmla="*/ 2222 h 2222"/>
                <a:gd name="T54" fmla="*/ 2222 w 2222"/>
                <a:gd name="T55" fmla="*/ 1111 h 2222"/>
                <a:gd name="T56" fmla="*/ 1111 w 2222"/>
                <a:gd name="T57" fmla="*/ 0 h 2222"/>
                <a:gd name="T58" fmla="*/ 1111 w 2222"/>
                <a:gd name="T59" fmla="*/ 88 h 2222"/>
                <a:gd name="T60" fmla="*/ 2134 w 2222"/>
                <a:gd name="T61" fmla="*/ 1111 h 2222"/>
                <a:gd name="T62" fmla="*/ 1111 w 2222"/>
                <a:gd name="T63" fmla="*/ 2134 h 2222"/>
                <a:gd name="T64" fmla="*/ 88 w 2222"/>
                <a:gd name="T65" fmla="*/ 1111 h 2222"/>
                <a:gd name="T66" fmla="*/ 1111 w 2222"/>
                <a:gd name="T67" fmla="*/ 88 h 2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22" h="2222">
                  <a:moveTo>
                    <a:pt x="946" y="1395"/>
                  </a:moveTo>
                  <a:lnTo>
                    <a:pt x="606" y="1735"/>
                  </a:lnTo>
                  <a:cubicBezTo>
                    <a:pt x="582" y="1759"/>
                    <a:pt x="551" y="1771"/>
                    <a:pt x="519" y="1771"/>
                  </a:cubicBezTo>
                  <a:cubicBezTo>
                    <a:pt x="487" y="1771"/>
                    <a:pt x="456" y="1759"/>
                    <a:pt x="432" y="1735"/>
                  </a:cubicBezTo>
                  <a:cubicBezTo>
                    <a:pt x="383" y="1687"/>
                    <a:pt x="383" y="1608"/>
                    <a:pt x="432" y="1560"/>
                  </a:cubicBezTo>
                  <a:lnTo>
                    <a:pt x="772" y="1220"/>
                  </a:lnTo>
                  <a:cubicBezTo>
                    <a:pt x="818" y="1289"/>
                    <a:pt x="877" y="1349"/>
                    <a:pt x="946" y="1395"/>
                  </a:cubicBezTo>
                  <a:close/>
                  <a:moveTo>
                    <a:pt x="1026" y="919"/>
                  </a:moveTo>
                  <a:cubicBezTo>
                    <a:pt x="1002" y="919"/>
                    <a:pt x="982" y="900"/>
                    <a:pt x="982" y="875"/>
                  </a:cubicBezTo>
                  <a:cubicBezTo>
                    <a:pt x="982" y="705"/>
                    <a:pt x="1121" y="567"/>
                    <a:pt x="1291" y="567"/>
                  </a:cubicBezTo>
                  <a:cubicBezTo>
                    <a:pt x="1315" y="567"/>
                    <a:pt x="1335" y="586"/>
                    <a:pt x="1335" y="611"/>
                  </a:cubicBezTo>
                  <a:cubicBezTo>
                    <a:pt x="1335" y="635"/>
                    <a:pt x="1315" y="655"/>
                    <a:pt x="1291" y="655"/>
                  </a:cubicBezTo>
                  <a:cubicBezTo>
                    <a:pt x="1169" y="655"/>
                    <a:pt x="1071" y="754"/>
                    <a:pt x="1071" y="875"/>
                  </a:cubicBezTo>
                  <a:cubicBezTo>
                    <a:pt x="1071" y="900"/>
                    <a:pt x="1051" y="919"/>
                    <a:pt x="1026" y="919"/>
                  </a:cubicBezTo>
                  <a:close/>
                  <a:moveTo>
                    <a:pt x="1291" y="1277"/>
                  </a:moveTo>
                  <a:cubicBezTo>
                    <a:pt x="1069" y="1277"/>
                    <a:pt x="889" y="1097"/>
                    <a:pt x="889" y="875"/>
                  </a:cubicBezTo>
                  <a:cubicBezTo>
                    <a:pt x="889" y="654"/>
                    <a:pt x="1069" y="474"/>
                    <a:pt x="1291" y="474"/>
                  </a:cubicBezTo>
                  <a:cubicBezTo>
                    <a:pt x="1513" y="474"/>
                    <a:pt x="1693" y="654"/>
                    <a:pt x="1693" y="875"/>
                  </a:cubicBezTo>
                  <a:cubicBezTo>
                    <a:pt x="1693" y="1097"/>
                    <a:pt x="1513" y="1277"/>
                    <a:pt x="1291" y="1277"/>
                  </a:cubicBezTo>
                  <a:close/>
                  <a:moveTo>
                    <a:pt x="1291" y="340"/>
                  </a:moveTo>
                  <a:cubicBezTo>
                    <a:pt x="995" y="340"/>
                    <a:pt x="756" y="580"/>
                    <a:pt x="756" y="875"/>
                  </a:cubicBezTo>
                  <a:cubicBezTo>
                    <a:pt x="756" y="1171"/>
                    <a:pt x="995" y="1411"/>
                    <a:pt x="1291" y="1411"/>
                  </a:cubicBezTo>
                  <a:cubicBezTo>
                    <a:pt x="1587" y="1411"/>
                    <a:pt x="1826" y="1171"/>
                    <a:pt x="1826" y="875"/>
                  </a:cubicBezTo>
                  <a:cubicBezTo>
                    <a:pt x="1826" y="580"/>
                    <a:pt x="1587" y="340"/>
                    <a:pt x="1291" y="340"/>
                  </a:cubicBezTo>
                  <a:close/>
                  <a:moveTo>
                    <a:pt x="1111" y="0"/>
                  </a:moveTo>
                  <a:cubicBezTo>
                    <a:pt x="497" y="0"/>
                    <a:pt x="0" y="497"/>
                    <a:pt x="0" y="1111"/>
                  </a:cubicBezTo>
                  <a:cubicBezTo>
                    <a:pt x="0" y="1725"/>
                    <a:pt x="497" y="2222"/>
                    <a:pt x="1111" y="2222"/>
                  </a:cubicBezTo>
                  <a:cubicBezTo>
                    <a:pt x="1725" y="2222"/>
                    <a:pt x="2222" y="1725"/>
                    <a:pt x="2222" y="1111"/>
                  </a:cubicBezTo>
                  <a:cubicBezTo>
                    <a:pt x="2222" y="497"/>
                    <a:pt x="1725" y="0"/>
                    <a:pt x="1111" y="0"/>
                  </a:cubicBezTo>
                  <a:close/>
                  <a:moveTo>
                    <a:pt x="1111" y="88"/>
                  </a:moveTo>
                  <a:cubicBezTo>
                    <a:pt x="1675" y="88"/>
                    <a:pt x="2134" y="547"/>
                    <a:pt x="2134" y="1111"/>
                  </a:cubicBezTo>
                  <a:cubicBezTo>
                    <a:pt x="2134" y="1675"/>
                    <a:pt x="1675" y="2134"/>
                    <a:pt x="1111" y="2134"/>
                  </a:cubicBezTo>
                  <a:cubicBezTo>
                    <a:pt x="547" y="2134"/>
                    <a:pt x="88" y="1675"/>
                    <a:pt x="88" y="1111"/>
                  </a:cubicBezTo>
                  <a:cubicBezTo>
                    <a:pt x="88" y="547"/>
                    <a:pt x="547" y="88"/>
                    <a:pt x="1111" y="88"/>
                  </a:cubicBezTo>
                  <a:close/>
                </a:path>
              </a:pathLst>
            </a:custGeom>
            <a:solidFill>
              <a:srgbClr val="002F6C"/>
            </a:solidFill>
            <a:ln>
              <a:noFill/>
            </a:ln>
          </p:spPr>
          <p:txBody>
            <a:bodyPr vert="horz" wrap="square" lIns="80147" tIns="40074" rIns="80147" bIns="40074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9" name="Oval 62"/>
          <p:cNvSpPr/>
          <p:nvPr/>
        </p:nvSpPr>
        <p:spPr bwMode="auto">
          <a:xfrm>
            <a:off x="3401324" y="3761162"/>
            <a:ext cx="612000" cy="6120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3912"/>
            <a:endParaRPr lang="ru-RU">
              <a:latin typeface="Arial" pitchFamily="34" charset="0"/>
            </a:endParaRPr>
          </a:p>
        </p:txBody>
      </p:sp>
      <p:pic>
        <p:nvPicPr>
          <p:cNvPr id="30" name="Picture 63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830" y="3916708"/>
            <a:ext cx="366988" cy="339331"/>
          </a:xfrm>
          <a:prstGeom prst="rect">
            <a:avLst/>
          </a:prstGeom>
          <a:solidFill>
            <a:srgbClr val="002060"/>
          </a:solidFill>
        </p:spPr>
      </p:pic>
      <p:sp>
        <p:nvSpPr>
          <p:cNvPr id="31" name="Rectangle 65"/>
          <p:cNvSpPr/>
          <p:nvPr/>
        </p:nvSpPr>
        <p:spPr>
          <a:xfrm>
            <a:off x="6788561" y="2714234"/>
            <a:ext cx="2931702" cy="307777"/>
          </a:xfrm>
          <a:prstGeom prst="rect">
            <a:avLst/>
          </a:prstGeom>
        </p:spPr>
        <p:txBody>
          <a:bodyPr wrap="square" lIns="89952" tIns="45695" rIns="0" bIns="45695">
            <a:spAutoFit/>
          </a:bodyPr>
          <a:lstStyle/>
          <a:p>
            <a:pPr marL="4759"/>
            <a:r>
              <a:rPr lang="ru-RU" sz="1400" b="1" u="none" dirty="0" smtClean="0">
                <a:latin typeface="Arial" pitchFamily="34" charset="0"/>
              </a:rPr>
              <a:t>Независимость</a:t>
            </a:r>
            <a:endParaRPr lang="ru-RU" sz="1400" b="1" u="none" dirty="0">
              <a:latin typeface="Arial" pitchFamily="34" charset="0"/>
            </a:endParaRPr>
          </a:p>
        </p:txBody>
      </p:sp>
      <p:cxnSp>
        <p:nvCxnSpPr>
          <p:cNvPr id="32" name="Straight Connector 66"/>
          <p:cNvCxnSpPr/>
          <p:nvPr/>
        </p:nvCxnSpPr>
        <p:spPr bwMode="auto">
          <a:xfrm flipV="1">
            <a:off x="6788561" y="3020419"/>
            <a:ext cx="2651978" cy="158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67"/>
          <p:cNvCxnSpPr/>
          <p:nvPr/>
        </p:nvCxnSpPr>
        <p:spPr bwMode="auto">
          <a:xfrm flipH="1">
            <a:off x="6372299" y="3022011"/>
            <a:ext cx="416262" cy="45222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68"/>
          <p:cNvSpPr/>
          <p:nvPr/>
        </p:nvSpPr>
        <p:spPr>
          <a:xfrm>
            <a:off x="6788568" y="3021719"/>
            <a:ext cx="2651979" cy="1538832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cs typeface="Arial"/>
              </a:rPr>
              <a:t>Публичная учреждение, созданное на основе закона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cs typeface="Arial"/>
              </a:rPr>
              <a:t>Механизм назначения Советом, в которой делегированы представители регуляторов, рынка, потребителей, доноров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cs typeface="Arial"/>
              </a:rPr>
              <a:t>самостоятельный бюджет</a:t>
            </a:r>
          </a:p>
        </p:txBody>
      </p:sp>
      <p:sp>
        <p:nvSpPr>
          <p:cNvPr id="35" name="Rectangle 69"/>
          <p:cNvSpPr/>
          <p:nvPr/>
        </p:nvSpPr>
        <p:spPr>
          <a:xfrm>
            <a:off x="5868243" y="4586436"/>
            <a:ext cx="2931702" cy="307777"/>
          </a:xfrm>
          <a:prstGeom prst="rect">
            <a:avLst/>
          </a:prstGeom>
        </p:spPr>
        <p:txBody>
          <a:bodyPr wrap="square" lIns="89952" tIns="45695" rIns="0" bIns="45695">
            <a:spAutoFit/>
          </a:bodyPr>
          <a:lstStyle/>
          <a:p>
            <a:pPr marL="4759"/>
            <a:r>
              <a:rPr lang="ru-RU" sz="1400" b="1" u="none" dirty="0" smtClean="0">
                <a:latin typeface="Arial" pitchFamily="34" charset="0"/>
              </a:rPr>
              <a:t>Справедливость</a:t>
            </a:r>
            <a:endParaRPr lang="ru-RU" sz="1400" b="1" u="none" dirty="0">
              <a:latin typeface="Arial" pitchFamily="34" charset="0"/>
            </a:endParaRPr>
          </a:p>
        </p:txBody>
      </p:sp>
      <p:cxnSp>
        <p:nvCxnSpPr>
          <p:cNvPr id="36" name="Straight Connector 70"/>
          <p:cNvCxnSpPr/>
          <p:nvPr/>
        </p:nvCxnSpPr>
        <p:spPr bwMode="auto">
          <a:xfrm flipV="1">
            <a:off x="5640781" y="4892625"/>
            <a:ext cx="3827071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72"/>
          <p:cNvCxnSpPr>
            <a:endCxn id="9" idx="5"/>
          </p:cNvCxnSpPr>
          <p:nvPr/>
        </p:nvCxnSpPr>
        <p:spPr bwMode="auto">
          <a:xfrm flipH="1">
            <a:off x="5199131" y="4894214"/>
            <a:ext cx="441652" cy="19698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73"/>
          <p:cNvSpPr/>
          <p:nvPr/>
        </p:nvSpPr>
        <p:spPr>
          <a:xfrm>
            <a:off x="5640702" y="4927448"/>
            <a:ext cx="3948693" cy="1800442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Механизм исключительно для заявителей-физических лиц - защита слабой стороны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Обращение для потребителей бесплатное или за минимальную плату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Активная роль в сборе информации, фактов и доказательств</a:t>
            </a:r>
          </a:p>
          <a:p>
            <a:pPr marL="174531" indent="-174531" defTabSz="456956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200" u="none" dirty="0">
                <a:latin typeface="Arial"/>
                <a:cs typeface="Arial"/>
              </a:rPr>
              <a:t>Отсутствие потребности в сторон иметь представителя / адвоката</a:t>
            </a:r>
          </a:p>
        </p:txBody>
      </p:sp>
      <p:sp>
        <p:nvSpPr>
          <p:cNvPr id="39" name="Freeform 4827"/>
          <p:cNvSpPr>
            <a:spLocks noChangeAspect="1" noEditPoints="1"/>
          </p:cNvSpPr>
          <p:nvPr/>
        </p:nvSpPr>
        <p:spPr bwMode="auto">
          <a:xfrm>
            <a:off x="4789575" y="4686876"/>
            <a:ext cx="388724" cy="373263"/>
          </a:xfrm>
          <a:custGeom>
            <a:avLst/>
            <a:gdLst>
              <a:gd name="T0" fmla="*/ 338 w 352"/>
              <a:gd name="T1" fmla="*/ 194 h 338"/>
              <a:gd name="T2" fmla="*/ 294 w 352"/>
              <a:gd name="T3" fmla="*/ 46 h 338"/>
              <a:gd name="T4" fmla="*/ 292 w 352"/>
              <a:gd name="T5" fmla="*/ 46 h 338"/>
              <a:gd name="T6" fmla="*/ 292 w 352"/>
              <a:gd name="T7" fmla="*/ 44 h 338"/>
              <a:gd name="T8" fmla="*/ 290 w 352"/>
              <a:gd name="T9" fmla="*/ 44 h 338"/>
              <a:gd name="T10" fmla="*/ 288 w 352"/>
              <a:gd name="T11" fmla="*/ 42 h 338"/>
              <a:gd name="T12" fmla="*/ 288 w 352"/>
              <a:gd name="T13" fmla="*/ 42 h 338"/>
              <a:gd name="T14" fmla="*/ 286 w 352"/>
              <a:gd name="T15" fmla="*/ 40 h 338"/>
              <a:gd name="T16" fmla="*/ 284 w 352"/>
              <a:gd name="T17" fmla="*/ 40 h 338"/>
              <a:gd name="T18" fmla="*/ 202 w 352"/>
              <a:gd name="T19" fmla="*/ 40 h 338"/>
              <a:gd name="T20" fmla="*/ 192 w 352"/>
              <a:gd name="T21" fmla="*/ 26 h 338"/>
              <a:gd name="T22" fmla="*/ 186 w 352"/>
              <a:gd name="T23" fmla="*/ 10 h 338"/>
              <a:gd name="T24" fmla="*/ 180 w 352"/>
              <a:gd name="T25" fmla="*/ 2 h 338"/>
              <a:gd name="T26" fmla="*/ 172 w 352"/>
              <a:gd name="T27" fmla="*/ 2 h 338"/>
              <a:gd name="T28" fmla="*/ 166 w 352"/>
              <a:gd name="T29" fmla="*/ 10 h 338"/>
              <a:gd name="T30" fmla="*/ 160 w 352"/>
              <a:gd name="T31" fmla="*/ 26 h 338"/>
              <a:gd name="T32" fmla="*/ 150 w 352"/>
              <a:gd name="T33" fmla="*/ 40 h 338"/>
              <a:gd name="T34" fmla="*/ 68 w 352"/>
              <a:gd name="T35" fmla="*/ 40 h 338"/>
              <a:gd name="T36" fmla="*/ 66 w 352"/>
              <a:gd name="T37" fmla="*/ 40 h 338"/>
              <a:gd name="T38" fmla="*/ 64 w 352"/>
              <a:gd name="T39" fmla="*/ 42 h 338"/>
              <a:gd name="T40" fmla="*/ 64 w 352"/>
              <a:gd name="T41" fmla="*/ 42 h 338"/>
              <a:gd name="T42" fmla="*/ 62 w 352"/>
              <a:gd name="T43" fmla="*/ 44 h 338"/>
              <a:gd name="T44" fmla="*/ 60 w 352"/>
              <a:gd name="T45" fmla="*/ 44 h 338"/>
              <a:gd name="T46" fmla="*/ 60 w 352"/>
              <a:gd name="T47" fmla="*/ 46 h 338"/>
              <a:gd name="T48" fmla="*/ 58 w 352"/>
              <a:gd name="T49" fmla="*/ 46 h 338"/>
              <a:gd name="T50" fmla="*/ 14 w 352"/>
              <a:gd name="T51" fmla="*/ 194 h 338"/>
              <a:gd name="T52" fmla="*/ 0 w 352"/>
              <a:gd name="T53" fmla="*/ 194 h 338"/>
              <a:gd name="T54" fmla="*/ 18 w 352"/>
              <a:gd name="T55" fmla="*/ 220 h 338"/>
              <a:gd name="T56" fmla="*/ 46 w 352"/>
              <a:gd name="T57" fmla="*/ 236 h 338"/>
              <a:gd name="T58" fmla="*/ 68 w 352"/>
              <a:gd name="T59" fmla="*/ 240 h 338"/>
              <a:gd name="T60" fmla="*/ 100 w 352"/>
              <a:gd name="T61" fmla="*/ 232 h 338"/>
              <a:gd name="T62" fmla="*/ 124 w 352"/>
              <a:gd name="T63" fmla="*/ 212 h 338"/>
              <a:gd name="T64" fmla="*/ 122 w 352"/>
              <a:gd name="T65" fmla="*/ 194 h 338"/>
              <a:gd name="T66" fmla="*/ 82 w 352"/>
              <a:gd name="T67" fmla="*/ 60 h 338"/>
              <a:gd name="T68" fmla="*/ 152 w 352"/>
              <a:gd name="T69" fmla="*/ 66 h 338"/>
              <a:gd name="T70" fmla="*/ 166 w 352"/>
              <a:gd name="T71" fmla="*/ 78 h 338"/>
              <a:gd name="T72" fmla="*/ 122 w 352"/>
              <a:gd name="T73" fmla="*/ 306 h 338"/>
              <a:gd name="T74" fmla="*/ 108 w 352"/>
              <a:gd name="T75" fmla="*/ 316 h 338"/>
              <a:gd name="T76" fmla="*/ 108 w 352"/>
              <a:gd name="T77" fmla="*/ 328 h 338"/>
              <a:gd name="T78" fmla="*/ 122 w 352"/>
              <a:gd name="T79" fmla="*/ 338 h 338"/>
              <a:gd name="T80" fmla="*/ 236 w 352"/>
              <a:gd name="T81" fmla="*/ 338 h 338"/>
              <a:gd name="T82" fmla="*/ 246 w 352"/>
              <a:gd name="T83" fmla="*/ 322 h 338"/>
              <a:gd name="T84" fmla="*/ 242 w 352"/>
              <a:gd name="T85" fmla="*/ 312 h 338"/>
              <a:gd name="T86" fmla="*/ 186 w 352"/>
              <a:gd name="T87" fmla="*/ 306 h 338"/>
              <a:gd name="T88" fmla="*/ 192 w 352"/>
              <a:gd name="T89" fmla="*/ 74 h 338"/>
              <a:gd name="T90" fmla="*/ 202 w 352"/>
              <a:gd name="T91" fmla="*/ 60 h 338"/>
              <a:gd name="T92" fmla="*/ 230 w 352"/>
              <a:gd name="T93" fmla="*/ 194 h 338"/>
              <a:gd name="T94" fmla="*/ 216 w 352"/>
              <a:gd name="T95" fmla="*/ 194 h 338"/>
              <a:gd name="T96" fmla="*/ 234 w 352"/>
              <a:gd name="T97" fmla="*/ 220 h 338"/>
              <a:gd name="T98" fmla="*/ 262 w 352"/>
              <a:gd name="T99" fmla="*/ 236 h 338"/>
              <a:gd name="T100" fmla="*/ 284 w 352"/>
              <a:gd name="T101" fmla="*/ 240 h 338"/>
              <a:gd name="T102" fmla="*/ 316 w 352"/>
              <a:gd name="T103" fmla="*/ 232 h 338"/>
              <a:gd name="T104" fmla="*/ 340 w 352"/>
              <a:gd name="T105" fmla="*/ 212 h 338"/>
              <a:gd name="T106" fmla="*/ 338 w 352"/>
              <a:gd name="T107" fmla="*/ 194 h 338"/>
              <a:gd name="T108" fmla="*/ 100 w 352"/>
              <a:gd name="T109" fmla="*/ 194 h 338"/>
              <a:gd name="T110" fmla="*/ 284 w 352"/>
              <a:gd name="T111" fmla="*/ 86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52" h="338">
                <a:moveTo>
                  <a:pt x="338" y="194"/>
                </a:moveTo>
                <a:lnTo>
                  <a:pt x="338" y="194"/>
                </a:lnTo>
                <a:lnTo>
                  <a:pt x="338" y="194"/>
                </a:lnTo>
                <a:lnTo>
                  <a:pt x="294" y="48"/>
                </a:lnTo>
                <a:lnTo>
                  <a:pt x="294" y="48"/>
                </a:lnTo>
                <a:lnTo>
                  <a:pt x="294" y="46"/>
                </a:lnTo>
                <a:lnTo>
                  <a:pt x="294" y="46"/>
                </a:lnTo>
                <a:lnTo>
                  <a:pt x="292" y="46"/>
                </a:lnTo>
                <a:lnTo>
                  <a:pt x="292" y="46"/>
                </a:lnTo>
                <a:lnTo>
                  <a:pt x="292" y="44"/>
                </a:lnTo>
                <a:lnTo>
                  <a:pt x="292" y="44"/>
                </a:lnTo>
                <a:lnTo>
                  <a:pt x="292" y="44"/>
                </a:lnTo>
                <a:lnTo>
                  <a:pt x="292" y="44"/>
                </a:lnTo>
                <a:lnTo>
                  <a:pt x="290" y="44"/>
                </a:lnTo>
                <a:lnTo>
                  <a:pt x="290" y="44"/>
                </a:lnTo>
                <a:lnTo>
                  <a:pt x="290" y="42"/>
                </a:lnTo>
                <a:lnTo>
                  <a:pt x="290" y="42"/>
                </a:lnTo>
                <a:lnTo>
                  <a:pt x="288" y="42"/>
                </a:lnTo>
                <a:lnTo>
                  <a:pt x="288" y="42"/>
                </a:lnTo>
                <a:lnTo>
                  <a:pt x="288" y="42"/>
                </a:lnTo>
                <a:lnTo>
                  <a:pt x="288" y="42"/>
                </a:lnTo>
                <a:lnTo>
                  <a:pt x="286" y="40"/>
                </a:lnTo>
                <a:lnTo>
                  <a:pt x="286" y="40"/>
                </a:lnTo>
                <a:lnTo>
                  <a:pt x="286" y="40"/>
                </a:lnTo>
                <a:lnTo>
                  <a:pt x="286" y="40"/>
                </a:lnTo>
                <a:lnTo>
                  <a:pt x="284" y="40"/>
                </a:lnTo>
                <a:lnTo>
                  <a:pt x="284" y="40"/>
                </a:lnTo>
                <a:lnTo>
                  <a:pt x="284" y="40"/>
                </a:lnTo>
                <a:lnTo>
                  <a:pt x="202" y="40"/>
                </a:lnTo>
                <a:lnTo>
                  <a:pt x="202" y="40"/>
                </a:lnTo>
                <a:lnTo>
                  <a:pt x="200" y="34"/>
                </a:lnTo>
                <a:lnTo>
                  <a:pt x="196" y="30"/>
                </a:lnTo>
                <a:lnTo>
                  <a:pt x="192" y="26"/>
                </a:lnTo>
                <a:lnTo>
                  <a:pt x="186" y="24"/>
                </a:lnTo>
                <a:lnTo>
                  <a:pt x="186" y="10"/>
                </a:lnTo>
                <a:lnTo>
                  <a:pt x="186" y="10"/>
                </a:lnTo>
                <a:lnTo>
                  <a:pt x="186" y="6"/>
                </a:lnTo>
                <a:lnTo>
                  <a:pt x="184" y="4"/>
                </a:lnTo>
                <a:lnTo>
                  <a:pt x="180" y="2"/>
                </a:lnTo>
                <a:lnTo>
                  <a:pt x="176" y="0"/>
                </a:lnTo>
                <a:lnTo>
                  <a:pt x="176" y="0"/>
                </a:lnTo>
                <a:lnTo>
                  <a:pt x="172" y="2"/>
                </a:lnTo>
                <a:lnTo>
                  <a:pt x="168" y="4"/>
                </a:lnTo>
                <a:lnTo>
                  <a:pt x="166" y="6"/>
                </a:lnTo>
                <a:lnTo>
                  <a:pt x="166" y="10"/>
                </a:lnTo>
                <a:lnTo>
                  <a:pt x="166" y="24"/>
                </a:lnTo>
                <a:lnTo>
                  <a:pt x="166" y="24"/>
                </a:lnTo>
                <a:lnTo>
                  <a:pt x="160" y="26"/>
                </a:lnTo>
                <a:lnTo>
                  <a:pt x="156" y="30"/>
                </a:lnTo>
                <a:lnTo>
                  <a:pt x="152" y="34"/>
                </a:lnTo>
                <a:lnTo>
                  <a:pt x="150" y="40"/>
                </a:lnTo>
                <a:lnTo>
                  <a:pt x="68" y="40"/>
                </a:lnTo>
                <a:lnTo>
                  <a:pt x="68" y="40"/>
                </a:lnTo>
                <a:lnTo>
                  <a:pt x="68" y="40"/>
                </a:lnTo>
                <a:lnTo>
                  <a:pt x="68" y="40"/>
                </a:lnTo>
                <a:lnTo>
                  <a:pt x="66" y="40"/>
                </a:lnTo>
                <a:lnTo>
                  <a:pt x="66" y="40"/>
                </a:lnTo>
                <a:lnTo>
                  <a:pt x="66" y="40"/>
                </a:lnTo>
                <a:lnTo>
                  <a:pt x="66" y="40"/>
                </a:lnTo>
                <a:lnTo>
                  <a:pt x="64" y="42"/>
                </a:lnTo>
                <a:lnTo>
                  <a:pt x="64" y="42"/>
                </a:lnTo>
                <a:lnTo>
                  <a:pt x="64" y="42"/>
                </a:lnTo>
                <a:lnTo>
                  <a:pt x="64" y="42"/>
                </a:lnTo>
                <a:lnTo>
                  <a:pt x="62" y="42"/>
                </a:lnTo>
                <a:lnTo>
                  <a:pt x="62" y="42"/>
                </a:lnTo>
                <a:lnTo>
                  <a:pt x="62" y="44"/>
                </a:lnTo>
                <a:lnTo>
                  <a:pt x="62" y="44"/>
                </a:lnTo>
                <a:lnTo>
                  <a:pt x="60" y="44"/>
                </a:lnTo>
                <a:lnTo>
                  <a:pt x="60" y="44"/>
                </a:lnTo>
                <a:lnTo>
                  <a:pt x="60" y="44"/>
                </a:lnTo>
                <a:lnTo>
                  <a:pt x="60" y="44"/>
                </a:lnTo>
                <a:lnTo>
                  <a:pt x="60" y="46"/>
                </a:lnTo>
                <a:lnTo>
                  <a:pt x="60" y="46"/>
                </a:lnTo>
                <a:lnTo>
                  <a:pt x="58" y="46"/>
                </a:lnTo>
                <a:lnTo>
                  <a:pt x="58" y="46"/>
                </a:lnTo>
                <a:lnTo>
                  <a:pt x="58" y="48"/>
                </a:lnTo>
                <a:lnTo>
                  <a:pt x="14" y="194"/>
                </a:lnTo>
                <a:lnTo>
                  <a:pt x="14" y="194"/>
                </a:lnTo>
                <a:lnTo>
                  <a:pt x="14" y="194"/>
                </a:lnTo>
                <a:lnTo>
                  <a:pt x="0" y="194"/>
                </a:lnTo>
                <a:lnTo>
                  <a:pt x="0" y="194"/>
                </a:lnTo>
                <a:lnTo>
                  <a:pt x="6" y="204"/>
                </a:lnTo>
                <a:lnTo>
                  <a:pt x="12" y="212"/>
                </a:lnTo>
                <a:lnTo>
                  <a:pt x="18" y="220"/>
                </a:lnTo>
                <a:lnTo>
                  <a:pt x="26" y="228"/>
                </a:lnTo>
                <a:lnTo>
                  <a:pt x="36" y="232"/>
                </a:lnTo>
                <a:lnTo>
                  <a:pt x="46" y="236"/>
                </a:lnTo>
                <a:lnTo>
                  <a:pt x="56" y="240"/>
                </a:lnTo>
                <a:lnTo>
                  <a:pt x="68" y="240"/>
                </a:lnTo>
                <a:lnTo>
                  <a:pt x="68" y="240"/>
                </a:lnTo>
                <a:lnTo>
                  <a:pt x="80" y="240"/>
                </a:lnTo>
                <a:lnTo>
                  <a:pt x="90" y="236"/>
                </a:lnTo>
                <a:lnTo>
                  <a:pt x="100" y="232"/>
                </a:lnTo>
                <a:lnTo>
                  <a:pt x="110" y="228"/>
                </a:lnTo>
                <a:lnTo>
                  <a:pt x="118" y="220"/>
                </a:lnTo>
                <a:lnTo>
                  <a:pt x="124" y="212"/>
                </a:lnTo>
                <a:lnTo>
                  <a:pt x="130" y="204"/>
                </a:lnTo>
                <a:lnTo>
                  <a:pt x="136" y="194"/>
                </a:lnTo>
                <a:lnTo>
                  <a:pt x="122" y="194"/>
                </a:lnTo>
                <a:lnTo>
                  <a:pt x="122" y="194"/>
                </a:lnTo>
                <a:lnTo>
                  <a:pt x="122" y="194"/>
                </a:lnTo>
                <a:lnTo>
                  <a:pt x="82" y="60"/>
                </a:lnTo>
                <a:lnTo>
                  <a:pt x="150" y="60"/>
                </a:lnTo>
                <a:lnTo>
                  <a:pt x="150" y="60"/>
                </a:lnTo>
                <a:lnTo>
                  <a:pt x="152" y="66"/>
                </a:lnTo>
                <a:lnTo>
                  <a:pt x="156" y="70"/>
                </a:lnTo>
                <a:lnTo>
                  <a:pt x="160" y="74"/>
                </a:lnTo>
                <a:lnTo>
                  <a:pt x="166" y="78"/>
                </a:lnTo>
                <a:lnTo>
                  <a:pt x="166" y="306"/>
                </a:lnTo>
                <a:lnTo>
                  <a:pt x="122" y="306"/>
                </a:lnTo>
                <a:lnTo>
                  <a:pt x="122" y="306"/>
                </a:lnTo>
                <a:lnTo>
                  <a:pt x="116" y="308"/>
                </a:lnTo>
                <a:lnTo>
                  <a:pt x="110" y="312"/>
                </a:lnTo>
                <a:lnTo>
                  <a:pt x="108" y="316"/>
                </a:lnTo>
                <a:lnTo>
                  <a:pt x="106" y="322"/>
                </a:lnTo>
                <a:lnTo>
                  <a:pt x="106" y="322"/>
                </a:lnTo>
                <a:lnTo>
                  <a:pt x="108" y="328"/>
                </a:lnTo>
                <a:lnTo>
                  <a:pt x="110" y="334"/>
                </a:lnTo>
                <a:lnTo>
                  <a:pt x="116" y="338"/>
                </a:lnTo>
                <a:lnTo>
                  <a:pt x="122" y="338"/>
                </a:lnTo>
                <a:lnTo>
                  <a:pt x="230" y="338"/>
                </a:lnTo>
                <a:lnTo>
                  <a:pt x="230" y="338"/>
                </a:lnTo>
                <a:lnTo>
                  <a:pt x="236" y="338"/>
                </a:lnTo>
                <a:lnTo>
                  <a:pt x="242" y="334"/>
                </a:lnTo>
                <a:lnTo>
                  <a:pt x="244" y="328"/>
                </a:lnTo>
                <a:lnTo>
                  <a:pt x="246" y="322"/>
                </a:lnTo>
                <a:lnTo>
                  <a:pt x="246" y="322"/>
                </a:lnTo>
                <a:lnTo>
                  <a:pt x="244" y="316"/>
                </a:lnTo>
                <a:lnTo>
                  <a:pt x="242" y="312"/>
                </a:lnTo>
                <a:lnTo>
                  <a:pt x="236" y="308"/>
                </a:lnTo>
                <a:lnTo>
                  <a:pt x="230" y="306"/>
                </a:lnTo>
                <a:lnTo>
                  <a:pt x="186" y="306"/>
                </a:lnTo>
                <a:lnTo>
                  <a:pt x="186" y="78"/>
                </a:lnTo>
                <a:lnTo>
                  <a:pt x="186" y="78"/>
                </a:lnTo>
                <a:lnTo>
                  <a:pt x="192" y="74"/>
                </a:lnTo>
                <a:lnTo>
                  <a:pt x="196" y="70"/>
                </a:lnTo>
                <a:lnTo>
                  <a:pt x="200" y="66"/>
                </a:lnTo>
                <a:lnTo>
                  <a:pt x="202" y="60"/>
                </a:lnTo>
                <a:lnTo>
                  <a:pt x="270" y="60"/>
                </a:lnTo>
                <a:lnTo>
                  <a:pt x="230" y="194"/>
                </a:lnTo>
                <a:lnTo>
                  <a:pt x="230" y="194"/>
                </a:lnTo>
                <a:lnTo>
                  <a:pt x="230" y="194"/>
                </a:lnTo>
                <a:lnTo>
                  <a:pt x="216" y="194"/>
                </a:lnTo>
                <a:lnTo>
                  <a:pt x="216" y="194"/>
                </a:lnTo>
                <a:lnTo>
                  <a:pt x="222" y="204"/>
                </a:lnTo>
                <a:lnTo>
                  <a:pt x="228" y="212"/>
                </a:lnTo>
                <a:lnTo>
                  <a:pt x="234" y="220"/>
                </a:lnTo>
                <a:lnTo>
                  <a:pt x="242" y="228"/>
                </a:lnTo>
                <a:lnTo>
                  <a:pt x="252" y="232"/>
                </a:lnTo>
                <a:lnTo>
                  <a:pt x="262" y="236"/>
                </a:lnTo>
                <a:lnTo>
                  <a:pt x="272" y="240"/>
                </a:lnTo>
                <a:lnTo>
                  <a:pt x="284" y="240"/>
                </a:lnTo>
                <a:lnTo>
                  <a:pt x="284" y="240"/>
                </a:lnTo>
                <a:lnTo>
                  <a:pt x="296" y="240"/>
                </a:lnTo>
                <a:lnTo>
                  <a:pt x="306" y="236"/>
                </a:lnTo>
                <a:lnTo>
                  <a:pt x="316" y="232"/>
                </a:lnTo>
                <a:lnTo>
                  <a:pt x="326" y="228"/>
                </a:lnTo>
                <a:lnTo>
                  <a:pt x="334" y="220"/>
                </a:lnTo>
                <a:lnTo>
                  <a:pt x="340" y="212"/>
                </a:lnTo>
                <a:lnTo>
                  <a:pt x="346" y="204"/>
                </a:lnTo>
                <a:lnTo>
                  <a:pt x="352" y="194"/>
                </a:lnTo>
                <a:lnTo>
                  <a:pt x="338" y="194"/>
                </a:lnTo>
                <a:close/>
                <a:moveTo>
                  <a:pt x="36" y="194"/>
                </a:moveTo>
                <a:lnTo>
                  <a:pt x="68" y="86"/>
                </a:lnTo>
                <a:lnTo>
                  <a:pt x="100" y="194"/>
                </a:lnTo>
                <a:lnTo>
                  <a:pt x="36" y="194"/>
                </a:lnTo>
                <a:close/>
                <a:moveTo>
                  <a:pt x="252" y="194"/>
                </a:moveTo>
                <a:lnTo>
                  <a:pt x="284" y="86"/>
                </a:lnTo>
                <a:lnTo>
                  <a:pt x="316" y="194"/>
                </a:lnTo>
                <a:lnTo>
                  <a:pt x="252" y="194"/>
                </a:lnTo>
                <a:close/>
              </a:path>
            </a:pathLst>
          </a:custGeom>
          <a:solidFill>
            <a:srgbClr val="002F6C"/>
          </a:solidFill>
          <a:ln>
            <a:solidFill>
              <a:schemeClr val="accent1"/>
            </a:solidFill>
          </a:ln>
          <a:extLst/>
        </p:spPr>
        <p:txBody>
          <a:bodyPr vert="horz" wrap="square" lIns="91391" tIns="45695" rIns="91391" bIns="4569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Oval 64"/>
          <p:cNvSpPr/>
          <p:nvPr/>
        </p:nvSpPr>
        <p:spPr bwMode="auto">
          <a:xfrm>
            <a:off x="5971364" y="3473432"/>
            <a:ext cx="612000" cy="612000"/>
          </a:xfrm>
          <a:prstGeom prst="ellipse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>
              <a:latin typeface="Arial" pitchFamily="34" charset="0"/>
            </a:endParaRPr>
          </a:p>
        </p:txBody>
      </p:sp>
      <p:sp>
        <p:nvSpPr>
          <p:cNvPr id="41" name="Freeform 65"/>
          <p:cNvSpPr>
            <a:spLocks noChangeAspect="1" noEditPoints="1"/>
          </p:cNvSpPr>
          <p:nvPr/>
        </p:nvSpPr>
        <p:spPr bwMode="auto">
          <a:xfrm>
            <a:off x="5971366" y="3472784"/>
            <a:ext cx="612648" cy="612648"/>
          </a:xfrm>
          <a:custGeom>
            <a:avLst/>
            <a:gdLst>
              <a:gd name="T0" fmla="*/ 1617 w 2222"/>
              <a:gd name="T1" fmla="*/ 1482 h 2222"/>
              <a:gd name="T2" fmla="*/ 1242 w 2222"/>
              <a:gd name="T3" fmla="*/ 1347 h 2222"/>
              <a:gd name="T4" fmla="*/ 981 w 2222"/>
              <a:gd name="T5" fmla="*/ 1347 h 2222"/>
              <a:gd name="T6" fmla="*/ 605 w 2222"/>
              <a:gd name="T7" fmla="*/ 1481 h 2222"/>
              <a:gd name="T8" fmla="*/ 546 w 2222"/>
              <a:gd name="T9" fmla="*/ 1829 h 2222"/>
              <a:gd name="T10" fmla="*/ 781 w 2222"/>
              <a:gd name="T11" fmla="*/ 1683 h 2222"/>
              <a:gd name="T12" fmla="*/ 823 w 2222"/>
              <a:gd name="T13" fmla="*/ 1978 h 2222"/>
              <a:gd name="T14" fmla="*/ 1399 w 2222"/>
              <a:gd name="T15" fmla="*/ 1977 h 2222"/>
              <a:gd name="T16" fmla="*/ 1441 w 2222"/>
              <a:gd name="T17" fmla="*/ 1683 h 2222"/>
              <a:gd name="T18" fmla="*/ 1676 w 2222"/>
              <a:gd name="T19" fmla="*/ 1827 h 2222"/>
              <a:gd name="T20" fmla="*/ 1111 w 2222"/>
              <a:gd name="T21" fmla="*/ 860 h 2222"/>
              <a:gd name="T22" fmla="*/ 1111 w 2222"/>
              <a:gd name="T23" fmla="*/ 1290 h 2222"/>
              <a:gd name="T24" fmla="*/ 1111 w 2222"/>
              <a:gd name="T25" fmla="*/ 860 h 2222"/>
              <a:gd name="T26" fmla="*/ 505 w 2222"/>
              <a:gd name="T27" fmla="*/ 864 h 2222"/>
              <a:gd name="T28" fmla="*/ 536 w 2222"/>
              <a:gd name="T29" fmla="*/ 1417 h 2222"/>
              <a:gd name="T30" fmla="*/ 869 w 2222"/>
              <a:gd name="T31" fmla="*/ 1258 h 2222"/>
              <a:gd name="T32" fmla="*/ 1055 w 2222"/>
              <a:gd name="T33" fmla="*/ 777 h 2222"/>
              <a:gd name="T34" fmla="*/ 1047 w 2222"/>
              <a:gd name="T35" fmla="*/ 734 h 2222"/>
              <a:gd name="T36" fmla="*/ 803 w 2222"/>
              <a:gd name="T37" fmla="*/ 646 h 2222"/>
              <a:gd name="T38" fmla="*/ 633 w 2222"/>
              <a:gd name="T39" fmla="*/ 646 h 2222"/>
              <a:gd name="T40" fmla="*/ 390 w 2222"/>
              <a:gd name="T41" fmla="*/ 734 h 2222"/>
              <a:gd name="T42" fmla="*/ 315 w 2222"/>
              <a:gd name="T43" fmla="*/ 1183 h 2222"/>
              <a:gd name="T44" fmla="*/ 381 w 2222"/>
              <a:gd name="T45" fmla="*/ 1262 h 2222"/>
              <a:gd name="T46" fmla="*/ 719 w 2222"/>
              <a:gd name="T47" fmla="*/ 601 h 2222"/>
              <a:gd name="T48" fmla="*/ 719 w 2222"/>
              <a:gd name="T49" fmla="*/ 340 h 2222"/>
              <a:gd name="T50" fmla="*/ 719 w 2222"/>
              <a:gd name="T51" fmla="*/ 601 h 2222"/>
              <a:gd name="T52" fmla="*/ 1834 w 2222"/>
              <a:gd name="T53" fmla="*/ 742 h 2222"/>
              <a:gd name="T54" fmla="*/ 1706 w 2222"/>
              <a:gd name="T55" fmla="*/ 646 h 2222"/>
              <a:gd name="T56" fmla="*/ 1504 w 2222"/>
              <a:gd name="T57" fmla="*/ 793 h 2222"/>
              <a:gd name="T58" fmla="*/ 1300 w 2222"/>
              <a:gd name="T59" fmla="*/ 646 h 2222"/>
              <a:gd name="T60" fmla="*/ 1173 w 2222"/>
              <a:gd name="T61" fmla="*/ 742 h 2222"/>
              <a:gd name="T62" fmla="*/ 1414 w 2222"/>
              <a:gd name="T63" fmla="*/ 1075 h 2222"/>
              <a:gd name="T64" fmla="*/ 1424 w 2222"/>
              <a:gd name="T65" fmla="*/ 1258 h 2222"/>
              <a:gd name="T66" fmla="*/ 1674 w 2222"/>
              <a:gd name="T67" fmla="*/ 864 h 2222"/>
              <a:gd name="T68" fmla="*/ 1774 w 2222"/>
              <a:gd name="T69" fmla="*/ 1205 h 2222"/>
              <a:gd name="T70" fmla="*/ 1852 w 2222"/>
              <a:gd name="T71" fmla="*/ 1261 h 2222"/>
              <a:gd name="T72" fmla="*/ 1503 w 2222"/>
              <a:gd name="T73" fmla="*/ 601 h 2222"/>
              <a:gd name="T74" fmla="*/ 1503 w 2222"/>
              <a:gd name="T75" fmla="*/ 340 h 2222"/>
              <a:gd name="T76" fmla="*/ 1503 w 2222"/>
              <a:gd name="T77" fmla="*/ 601 h 2222"/>
              <a:gd name="T78" fmla="*/ 0 w 2222"/>
              <a:gd name="T79" fmla="*/ 1111 h 2222"/>
              <a:gd name="T80" fmla="*/ 2222 w 2222"/>
              <a:gd name="T81" fmla="*/ 1111 h 2222"/>
              <a:gd name="T82" fmla="*/ 1111 w 2222"/>
              <a:gd name="T83" fmla="*/ 88 h 2222"/>
              <a:gd name="T84" fmla="*/ 1111 w 2222"/>
              <a:gd name="T85" fmla="*/ 2134 h 2222"/>
              <a:gd name="T86" fmla="*/ 1111 w 2222"/>
              <a:gd name="T87" fmla="*/ 88 h 2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222" h="2222">
                <a:moveTo>
                  <a:pt x="1620" y="1494"/>
                </a:moveTo>
                <a:cubicBezTo>
                  <a:pt x="1619" y="1490"/>
                  <a:pt x="1618" y="1486"/>
                  <a:pt x="1617" y="1482"/>
                </a:cubicBezTo>
                <a:cubicBezTo>
                  <a:pt x="1593" y="1402"/>
                  <a:pt x="1514" y="1347"/>
                  <a:pt x="1424" y="1347"/>
                </a:cubicBezTo>
                <a:lnTo>
                  <a:pt x="1242" y="1347"/>
                </a:lnTo>
                <a:lnTo>
                  <a:pt x="1112" y="1573"/>
                </a:lnTo>
                <a:lnTo>
                  <a:pt x="981" y="1347"/>
                </a:lnTo>
                <a:lnTo>
                  <a:pt x="798" y="1347"/>
                </a:lnTo>
                <a:cubicBezTo>
                  <a:pt x="708" y="1347"/>
                  <a:pt x="629" y="1402"/>
                  <a:pt x="605" y="1481"/>
                </a:cubicBezTo>
                <a:cubicBezTo>
                  <a:pt x="604" y="1486"/>
                  <a:pt x="602" y="1490"/>
                  <a:pt x="602" y="1494"/>
                </a:cubicBezTo>
                <a:lnTo>
                  <a:pt x="546" y="1829"/>
                </a:lnTo>
                <a:cubicBezTo>
                  <a:pt x="604" y="1875"/>
                  <a:pt x="669" y="1914"/>
                  <a:pt x="737" y="1945"/>
                </a:cubicBezTo>
                <a:lnTo>
                  <a:pt x="781" y="1683"/>
                </a:lnTo>
                <a:lnTo>
                  <a:pt x="836" y="1683"/>
                </a:lnTo>
                <a:lnTo>
                  <a:pt x="823" y="1978"/>
                </a:lnTo>
                <a:cubicBezTo>
                  <a:pt x="913" y="2008"/>
                  <a:pt x="1009" y="2024"/>
                  <a:pt x="1110" y="2024"/>
                </a:cubicBezTo>
                <a:cubicBezTo>
                  <a:pt x="1211" y="2024"/>
                  <a:pt x="1308" y="2007"/>
                  <a:pt x="1399" y="1977"/>
                </a:cubicBezTo>
                <a:lnTo>
                  <a:pt x="1385" y="1683"/>
                </a:lnTo>
                <a:lnTo>
                  <a:pt x="1441" y="1683"/>
                </a:lnTo>
                <a:lnTo>
                  <a:pt x="1484" y="1943"/>
                </a:lnTo>
                <a:cubicBezTo>
                  <a:pt x="1553" y="1913"/>
                  <a:pt x="1617" y="1873"/>
                  <a:pt x="1676" y="1827"/>
                </a:cubicBezTo>
                <a:lnTo>
                  <a:pt x="1620" y="1494"/>
                </a:lnTo>
                <a:close/>
                <a:moveTo>
                  <a:pt x="1111" y="860"/>
                </a:moveTo>
                <a:cubicBezTo>
                  <a:pt x="992" y="860"/>
                  <a:pt x="896" y="956"/>
                  <a:pt x="896" y="1075"/>
                </a:cubicBezTo>
                <a:cubicBezTo>
                  <a:pt x="896" y="1194"/>
                  <a:pt x="992" y="1290"/>
                  <a:pt x="1111" y="1290"/>
                </a:cubicBezTo>
                <a:cubicBezTo>
                  <a:pt x="1230" y="1290"/>
                  <a:pt x="1326" y="1194"/>
                  <a:pt x="1326" y="1075"/>
                </a:cubicBezTo>
                <a:cubicBezTo>
                  <a:pt x="1326" y="956"/>
                  <a:pt x="1230" y="860"/>
                  <a:pt x="1111" y="860"/>
                </a:cubicBezTo>
                <a:close/>
                <a:moveTo>
                  <a:pt x="448" y="1205"/>
                </a:moveTo>
                <a:lnTo>
                  <a:pt x="505" y="864"/>
                </a:lnTo>
                <a:lnTo>
                  <a:pt x="548" y="864"/>
                </a:lnTo>
                <a:lnTo>
                  <a:pt x="536" y="1417"/>
                </a:lnTo>
                <a:cubicBezTo>
                  <a:pt x="583" y="1322"/>
                  <a:pt x="685" y="1258"/>
                  <a:pt x="798" y="1258"/>
                </a:cubicBezTo>
                <a:lnTo>
                  <a:pt x="869" y="1258"/>
                </a:lnTo>
                <a:cubicBezTo>
                  <a:pt x="831" y="1207"/>
                  <a:pt x="808" y="1144"/>
                  <a:pt x="808" y="1075"/>
                </a:cubicBezTo>
                <a:cubicBezTo>
                  <a:pt x="808" y="927"/>
                  <a:pt x="914" y="804"/>
                  <a:pt x="1055" y="777"/>
                </a:cubicBezTo>
                <a:lnTo>
                  <a:pt x="1049" y="742"/>
                </a:lnTo>
                <a:cubicBezTo>
                  <a:pt x="1049" y="739"/>
                  <a:pt x="1048" y="737"/>
                  <a:pt x="1047" y="734"/>
                </a:cubicBezTo>
                <a:cubicBezTo>
                  <a:pt x="1032" y="682"/>
                  <a:pt x="980" y="646"/>
                  <a:pt x="922" y="646"/>
                </a:cubicBezTo>
                <a:lnTo>
                  <a:pt x="803" y="646"/>
                </a:lnTo>
                <a:lnTo>
                  <a:pt x="718" y="793"/>
                </a:lnTo>
                <a:lnTo>
                  <a:pt x="633" y="646"/>
                </a:lnTo>
                <a:lnTo>
                  <a:pt x="516" y="646"/>
                </a:lnTo>
                <a:cubicBezTo>
                  <a:pt x="457" y="646"/>
                  <a:pt x="406" y="682"/>
                  <a:pt x="390" y="734"/>
                </a:cubicBezTo>
                <a:cubicBezTo>
                  <a:pt x="389" y="737"/>
                  <a:pt x="389" y="739"/>
                  <a:pt x="388" y="742"/>
                </a:cubicBezTo>
                <a:lnTo>
                  <a:pt x="315" y="1183"/>
                </a:lnTo>
                <a:cubicBezTo>
                  <a:pt x="308" y="1220"/>
                  <a:pt x="333" y="1255"/>
                  <a:pt x="370" y="1261"/>
                </a:cubicBezTo>
                <a:cubicBezTo>
                  <a:pt x="374" y="1261"/>
                  <a:pt x="378" y="1262"/>
                  <a:pt x="381" y="1262"/>
                </a:cubicBezTo>
                <a:cubicBezTo>
                  <a:pt x="414" y="1262"/>
                  <a:pt x="442" y="1238"/>
                  <a:pt x="448" y="1205"/>
                </a:cubicBezTo>
                <a:close/>
                <a:moveTo>
                  <a:pt x="719" y="601"/>
                </a:moveTo>
                <a:cubicBezTo>
                  <a:pt x="791" y="601"/>
                  <a:pt x="849" y="542"/>
                  <a:pt x="849" y="470"/>
                </a:cubicBezTo>
                <a:cubicBezTo>
                  <a:pt x="849" y="398"/>
                  <a:pt x="791" y="340"/>
                  <a:pt x="719" y="340"/>
                </a:cubicBezTo>
                <a:cubicBezTo>
                  <a:pt x="647" y="340"/>
                  <a:pt x="588" y="398"/>
                  <a:pt x="588" y="470"/>
                </a:cubicBezTo>
                <a:cubicBezTo>
                  <a:pt x="588" y="542"/>
                  <a:pt x="647" y="601"/>
                  <a:pt x="719" y="601"/>
                </a:cubicBezTo>
                <a:close/>
                <a:moveTo>
                  <a:pt x="1907" y="1183"/>
                </a:moveTo>
                <a:lnTo>
                  <a:pt x="1834" y="742"/>
                </a:lnTo>
                <a:cubicBezTo>
                  <a:pt x="1833" y="739"/>
                  <a:pt x="1833" y="737"/>
                  <a:pt x="1832" y="734"/>
                </a:cubicBezTo>
                <a:cubicBezTo>
                  <a:pt x="1816" y="682"/>
                  <a:pt x="1764" y="646"/>
                  <a:pt x="1706" y="646"/>
                </a:cubicBezTo>
                <a:lnTo>
                  <a:pt x="1589" y="646"/>
                </a:lnTo>
                <a:lnTo>
                  <a:pt x="1504" y="793"/>
                </a:lnTo>
                <a:lnTo>
                  <a:pt x="1419" y="646"/>
                </a:lnTo>
                <a:lnTo>
                  <a:pt x="1300" y="646"/>
                </a:lnTo>
                <a:cubicBezTo>
                  <a:pt x="1242" y="646"/>
                  <a:pt x="1190" y="682"/>
                  <a:pt x="1175" y="734"/>
                </a:cubicBezTo>
                <a:cubicBezTo>
                  <a:pt x="1174" y="737"/>
                  <a:pt x="1173" y="739"/>
                  <a:pt x="1173" y="742"/>
                </a:cubicBezTo>
                <a:lnTo>
                  <a:pt x="1167" y="777"/>
                </a:lnTo>
                <a:cubicBezTo>
                  <a:pt x="1308" y="804"/>
                  <a:pt x="1414" y="927"/>
                  <a:pt x="1414" y="1075"/>
                </a:cubicBezTo>
                <a:cubicBezTo>
                  <a:pt x="1414" y="1144"/>
                  <a:pt x="1391" y="1207"/>
                  <a:pt x="1353" y="1258"/>
                </a:cubicBezTo>
                <a:lnTo>
                  <a:pt x="1424" y="1258"/>
                </a:lnTo>
                <a:cubicBezTo>
                  <a:pt x="1537" y="1258"/>
                  <a:pt x="1639" y="1322"/>
                  <a:pt x="1686" y="1416"/>
                </a:cubicBezTo>
                <a:lnTo>
                  <a:pt x="1674" y="864"/>
                </a:lnTo>
                <a:lnTo>
                  <a:pt x="1717" y="864"/>
                </a:lnTo>
                <a:lnTo>
                  <a:pt x="1774" y="1205"/>
                </a:lnTo>
                <a:cubicBezTo>
                  <a:pt x="1780" y="1238"/>
                  <a:pt x="1808" y="1262"/>
                  <a:pt x="1841" y="1262"/>
                </a:cubicBezTo>
                <a:cubicBezTo>
                  <a:pt x="1844" y="1262"/>
                  <a:pt x="1848" y="1261"/>
                  <a:pt x="1852" y="1261"/>
                </a:cubicBezTo>
                <a:cubicBezTo>
                  <a:pt x="1889" y="1255"/>
                  <a:pt x="1913" y="1220"/>
                  <a:pt x="1907" y="1183"/>
                </a:cubicBezTo>
                <a:close/>
                <a:moveTo>
                  <a:pt x="1503" y="601"/>
                </a:moveTo>
                <a:cubicBezTo>
                  <a:pt x="1575" y="601"/>
                  <a:pt x="1634" y="542"/>
                  <a:pt x="1634" y="470"/>
                </a:cubicBezTo>
                <a:cubicBezTo>
                  <a:pt x="1634" y="398"/>
                  <a:pt x="1575" y="340"/>
                  <a:pt x="1503" y="340"/>
                </a:cubicBezTo>
                <a:cubicBezTo>
                  <a:pt x="1431" y="340"/>
                  <a:pt x="1373" y="398"/>
                  <a:pt x="1373" y="470"/>
                </a:cubicBezTo>
                <a:cubicBezTo>
                  <a:pt x="1373" y="542"/>
                  <a:pt x="1431" y="601"/>
                  <a:pt x="1503" y="601"/>
                </a:cubicBezTo>
                <a:close/>
                <a:moveTo>
                  <a:pt x="1111" y="0"/>
                </a:moveTo>
                <a:cubicBezTo>
                  <a:pt x="497" y="0"/>
                  <a:pt x="0" y="497"/>
                  <a:pt x="0" y="1111"/>
                </a:cubicBezTo>
                <a:cubicBezTo>
                  <a:pt x="0" y="1725"/>
                  <a:pt x="497" y="2222"/>
                  <a:pt x="1111" y="2222"/>
                </a:cubicBezTo>
                <a:cubicBezTo>
                  <a:pt x="1725" y="2222"/>
                  <a:pt x="2222" y="1725"/>
                  <a:pt x="2222" y="1111"/>
                </a:cubicBezTo>
                <a:cubicBezTo>
                  <a:pt x="2222" y="497"/>
                  <a:pt x="1725" y="0"/>
                  <a:pt x="1111" y="0"/>
                </a:cubicBezTo>
                <a:close/>
                <a:moveTo>
                  <a:pt x="1111" y="88"/>
                </a:moveTo>
                <a:cubicBezTo>
                  <a:pt x="1675" y="88"/>
                  <a:pt x="2134" y="547"/>
                  <a:pt x="2134" y="1111"/>
                </a:cubicBezTo>
                <a:cubicBezTo>
                  <a:pt x="2134" y="1675"/>
                  <a:pt x="1675" y="2134"/>
                  <a:pt x="1111" y="2134"/>
                </a:cubicBezTo>
                <a:cubicBezTo>
                  <a:pt x="547" y="2134"/>
                  <a:pt x="88" y="1675"/>
                  <a:pt x="88" y="1111"/>
                </a:cubicBezTo>
                <a:cubicBezTo>
                  <a:pt x="88" y="547"/>
                  <a:pt x="547" y="88"/>
                  <a:pt x="1111" y="88"/>
                </a:cubicBezTo>
                <a:close/>
              </a:path>
            </a:pathLst>
          </a:custGeom>
          <a:solidFill>
            <a:srgbClr val="002A6C"/>
          </a:solidFill>
          <a:ln>
            <a:noFill/>
          </a:ln>
        </p:spPr>
        <p:txBody>
          <a:bodyPr vert="horz" wrap="square" lIns="80104" tIns="40052" rIns="80104" bIns="40052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2843907" y="6"/>
            <a:ext cx="6623943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2pPr>
            <a:lvl3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3pPr>
            <a:lvl4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4pPr>
            <a:lvl5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5pPr>
            <a:lvl6pPr marL="457200" algn="l" defTabSz="966788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914400" algn="l" defTabSz="966788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371600" algn="l" defTabSz="966788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828800" algn="l" defTabSz="966788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lnSpc>
                <a:spcPct val="80000"/>
              </a:lnSpc>
              <a:tabLst>
                <a:tab pos="930067" algn="l"/>
              </a:tabLst>
            </a:pPr>
            <a:r>
              <a:rPr lang="ru-RU" altLang="ru-RU" u="none" dirty="0" smtClean="0">
                <a:solidFill>
                  <a:prstClr val="black"/>
                </a:solidFill>
              </a:rPr>
              <a:t>Директивами ЕС определено 5 основных принципов успешной деятельности ФО</a:t>
            </a:r>
            <a:endParaRPr lang="ru-RU" altLang="ru-RU" u="none" kern="0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9209" y="6622401"/>
            <a:ext cx="8819045" cy="504060"/>
          </a:xfrm>
          <a:prstGeom prst="rect">
            <a:avLst/>
          </a:prstGeom>
          <a:noFill/>
          <a:ln>
            <a:solidFill>
              <a:srgbClr val="002A6C"/>
            </a:solidFill>
            <a:prstDash val="solid"/>
          </a:ln>
          <a:extLst/>
        </p:spPr>
        <p:txBody>
          <a:bodyPr wrap="square" lIns="89672" tIns="45551" rIns="91106" bIns="45551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 defTabSz="957838" eaLnBrk="1" hangingPunct="1"/>
            <a:r>
              <a:rPr lang="ru-RU" u="none" dirty="0" smtClean="0"/>
              <a:t>Функционирование ФО </a:t>
            </a:r>
            <a:r>
              <a:rPr lang="ru-RU" u="none" dirty="0"/>
              <a:t>в соответствии с указанными принципами позволит создать условия для его дальнейшей интеграции в международные сети ФО.</a:t>
            </a:r>
          </a:p>
        </p:txBody>
      </p:sp>
      <p:pic>
        <p:nvPicPr>
          <p:cNvPr id="44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184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Соединительная линия уступом 2"/>
          <p:cNvCxnSpPr>
            <a:stCxn id="72" idx="3"/>
            <a:endCxn id="25" idx="1"/>
          </p:cNvCxnSpPr>
          <p:nvPr/>
        </p:nvCxnSpPr>
        <p:spPr bwMode="auto">
          <a:xfrm flipH="1">
            <a:off x="905685" y="2955127"/>
            <a:ext cx="7669222" cy="1636481"/>
          </a:xfrm>
          <a:prstGeom prst="bentConnector5">
            <a:avLst>
              <a:gd name="adj1" fmla="val -2981"/>
              <a:gd name="adj2" fmla="val 18396"/>
              <a:gd name="adj3" fmla="val 102981"/>
            </a:avLst>
          </a:prstGeom>
          <a:solidFill>
            <a:schemeClr val="accent1"/>
          </a:solidFill>
          <a:ln w="2540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Freeform 33"/>
          <p:cNvSpPr>
            <a:spLocks/>
          </p:cNvSpPr>
          <p:nvPr/>
        </p:nvSpPr>
        <p:spPr bwMode="auto">
          <a:xfrm>
            <a:off x="5735629" y="4857903"/>
            <a:ext cx="2019057" cy="952029"/>
          </a:xfrm>
          <a:custGeom>
            <a:avLst/>
            <a:gdLst>
              <a:gd name="T0" fmla="*/ 0 w 977"/>
              <a:gd name="T1" fmla="*/ 0 h 1089"/>
              <a:gd name="T2" fmla="*/ 636 w 977"/>
              <a:gd name="T3" fmla="*/ 0 h 1089"/>
              <a:gd name="T4" fmla="*/ 789 w 977"/>
              <a:gd name="T5" fmla="*/ 363 h 1089"/>
              <a:gd name="T6" fmla="*/ 636 w 977"/>
              <a:gd name="T7" fmla="*/ 720 h 1089"/>
              <a:gd name="T8" fmla="*/ 0 w 977"/>
              <a:gd name="T9" fmla="*/ 720 h 1089"/>
              <a:gd name="T10" fmla="*/ 154 w 977"/>
              <a:gd name="T11" fmla="*/ 363 h 1089"/>
              <a:gd name="T12" fmla="*/ 0 w 977"/>
              <a:gd name="T13" fmla="*/ 0 h 10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77"/>
              <a:gd name="T22" fmla="*/ 0 h 1089"/>
              <a:gd name="T23" fmla="*/ 977 w 977"/>
              <a:gd name="T24" fmla="*/ 1089 h 108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77" h="1089">
                <a:moveTo>
                  <a:pt x="0" y="0"/>
                </a:moveTo>
                <a:lnTo>
                  <a:pt x="786" y="0"/>
                </a:lnTo>
                <a:lnTo>
                  <a:pt x="976" y="548"/>
                </a:lnTo>
                <a:lnTo>
                  <a:pt x="786" y="1088"/>
                </a:lnTo>
                <a:lnTo>
                  <a:pt x="0" y="1088"/>
                </a:lnTo>
                <a:lnTo>
                  <a:pt x="190" y="548"/>
                </a:lnTo>
                <a:lnTo>
                  <a:pt x="0" y="0"/>
                </a:lnTo>
              </a:path>
            </a:pathLst>
          </a:custGeom>
          <a:solidFill>
            <a:srgbClr val="002F6C"/>
          </a:solidFill>
          <a:ln w="12700" cap="rnd" cmpd="sng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89952" tIns="45695" rIns="91391" bIns="45695" anchor="ctr"/>
          <a:lstStyle/>
          <a:p>
            <a:pPr algn="ctr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Исполнение решения фин. учреждением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8" name="Freeform 33"/>
          <p:cNvSpPr>
            <a:spLocks/>
          </p:cNvSpPr>
          <p:nvPr/>
        </p:nvSpPr>
        <p:spPr bwMode="auto">
          <a:xfrm>
            <a:off x="5691377" y="3506713"/>
            <a:ext cx="2063310" cy="952029"/>
          </a:xfrm>
          <a:custGeom>
            <a:avLst/>
            <a:gdLst>
              <a:gd name="T0" fmla="*/ 0 w 977"/>
              <a:gd name="T1" fmla="*/ 0 h 1089"/>
              <a:gd name="T2" fmla="*/ 636 w 977"/>
              <a:gd name="T3" fmla="*/ 0 h 1089"/>
              <a:gd name="T4" fmla="*/ 789 w 977"/>
              <a:gd name="T5" fmla="*/ 363 h 1089"/>
              <a:gd name="T6" fmla="*/ 636 w 977"/>
              <a:gd name="T7" fmla="*/ 720 h 1089"/>
              <a:gd name="T8" fmla="*/ 0 w 977"/>
              <a:gd name="T9" fmla="*/ 720 h 1089"/>
              <a:gd name="T10" fmla="*/ 154 w 977"/>
              <a:gd name="T11" fmla="*/ 363 h 1089"/>
              <a:gd name="T12" fmla="*/ 0 w 977"/>
              <a:gd name="T13" fmla="*/ 0 h 10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77"/>
              <a:gd name="T22" fmla="*/ 0 h 1089"/>
              <a:gd name="T23" fmla="*/ 977 w 977"/>
              <a:gd name="T24" fmla="*/ 1089 h 108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77" h="1089">
                <a:moveTo>
                  <a:pt x="0" y="0"/>
                </a:moveTo>
                <a:lnTo>
                  <a:pt x="786" y="0"/>
                </a:lnTo>
                <a:lnTo>
                  <a:pt x="976" y="548"/>
                </a:lnTo>
                <a:lnTo>
                  <a:pt x="786" y="1088"/>
                </a:lnTo>
                <a:lnTo>
                  <a:pt x="0" y="1088"/>
                </a:lnTo>
                <a:lnTo>
                  <a:pt x="190" y="548"/>
                </a:lnTo>
                <a:lnTo>
                  <a:pt x="0" y="0"/>
                </a:lnTo>
              </a:path>
            </a:pathLst>
          </a:custGeom>
          <a:solidFill>
            <a:schemeClr val="bg2">
              <a:lumMod val="7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0" tIns="35981" rIns="35981" bIns="35981" anchor="ctr"/>
          <a:lstStyle/>
          <a:p>
            <a:pPr algn="ctr" defTabSz="913667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Обращение потребителя в суд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5" name="AutoShape 16"/>
          <p:cNvSpPr>
            <a:spLocks noChangeArrowheads="1"/>
          </p:cNvSpPr>
          <p:nvPr/>
        </p:nvSpPr>
        <p:spPr bwMode="gray">
          <a:xfrm>
            <a:off x="698932" y="1222125"/>
            <a:ext cx="2972357" cy="1475760"/>
          </a:xfrm>
          <a:prstGeom prst="rightArrow">
            <a:avLst>
              <a:gd name="adj1" fmla="val 78944"/>
              <a:gd name="adj2" fmla="val 48558"/>
            </a:avLst>
          </a:prstGeom>
          <a:solidFill>
            <a:srgbClr val="002F6C"/>
          </a:solidFill>
          <a:ln w="9525">
            <a:solidFill>
              <a:srgbClr val="002F6C"/>
            </a:solidFill>
            <a:miter lim="800000"/>
            <a:headEnd/>
            <a:tailEnd/>
          </a:ln>
        </p:spPr>
        <p:txBody>
          <a:bodyPr vert="horz" wrap="square" lIns="251866" tIns="0" rIns="0" bIns="0" anchor="ctr" anchorCtr="1"/>
          <a:lstStyle/>
          <a:p>
            <a:pPr algn="ctr" defTabSz="913667">
              <a:defRPr/>
            </a:pPr>
            <a:endParaRPr lang="ru-RU" sz="1400" b="1" u="none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61789" y="1563261"/>
            <a:ext cx="2514166" cy="738664"/>
          </a:xfrm>
          <a:prstGeom prst="rect">
            <a:avLst/>
          </a:prstGeom>
          <a:noFill/>
        </p:spPr>
        <p:txBody>
          <a:bodyPr wrap="square" lIns="71962" tIns="45695" rIns="91391" bIns="45695" rtlCol="0">
            <a:spAutoFit/>
          </a:bodyPr>
          <a:lstStyle/>
          <a:p>
            <a:pPr algn="ctr" defTabSz="913667">
              <a:defRPr/>
            </a:pPr>
            <a:r>
              <a:rPr lang="ru-RU" sz="1400" b="1" u="none" dirty="0">
                <a:solidFill>
                  <a:prstClr val="white"/>
                </a:solidFill>
                <a:latin typeface="Arial" pitchFamily="34" charset="0"/>
              </a:rPr>
              <a:t>Обращение с проблемным вопросом в финансовое учреждение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918475" y="6719051"/>
            <a:ext cx="838200" cy="479425"/>
          </a:xfrm>
        </p:spPr>
        <p:txBody>
          <a:bodyPr/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55239" y="0"/>
            <a:ext cx="6765024" cy="861765"/>
          </a:xfrm>
        </p:spPr>
        <p:txBody>
          <a:bodyPr/>
          <a:lstStyle/>
          <a:p>
            <a:r>
              <a:rPr lang="ru-RU" dirty="0"/>
              <a:t>Новый процесс обеспечит высокую компетентность, прозрачность и независимость принятия решений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2596" y="6622405"/>
            <a:ext cx="9016048" cy="501725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  <a:extLst/>
        </p:spPr>
        <p:txBody>
          <a:bodyPr wrap="square" lIns="89656" tIns="45545" rIns="91090" bIns="45545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u="none" dirty="0"/>
              <a:t>Согласно Концепции ФО и требований Директивы ЕС 2013/11 / ЕС процедура внесудебного разрешения споров создаст привлекательные условия для потребителя и будет продолжаться не более 90 дней.</a:t>
            </a:r>
            <a:endParaRPr lang="ru-RU" u="none" dirty="0" smtClean="0"/>
          </a:p>
        </p:txBody>
      </p:sp>
      <p:sp>
        <p:nvSpPr>
          <p:cNvPr id="8" name="Bent Arrow 13"/>
          <p:cNvSpPr/>
          <p:nvPr/>
        </p:nvSpPr>
        <p:spPr bwMode="auto">
          <a:xfrm>
            <a:off x="3839800" y="1184845"/>
            <a:ext cx="1170926" cy="682056"/>
          </a:xfrm>
          <a:prstGeom prst="bentArrow">
            <a:avLst>
              <a:gd name="adj1" fmla="val 30329"/>
              <a:gd name="adj2" fmla="val 25000"/>
              <a:gd name="adj3" fmla="val 30862"/>
              <a:gd name="adj4" fmla="val 43750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Bent Arrow 14"/>
          <p:cNvSpPr/>
          <p:nvPr/>
        </p:nvSpPr>
        <p:spPr bwMode="auto">
          <a:xfrm flipV="1">
            <a:off x="3817406" y="2116096"/>
            <a:ext cx="1170926" cy="724933"/>
          </a:xfrm>
          <a:prstGeom prst="bentArrow">
            <a:avLst>
              <a:gd name="adj1" fmla="val 30329"/>
              <a:gd name="adj2" fmla="val 25000"/>
              <a:gd name="adj3" fmla="val 30862"/>
              <a:gd name="adj4" fmla="val 43750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6616" y="1212179"/>
            <a:ext cx="623790" cy="261560"/>
          </a:xfrm>
          <a:prstGeom prst="rect">
            <a:avLst/>
          </a:prstGeom>
          <a:noFill/>
        </p:spPr>
        <p:txBody>
          <a:bodyPr wrap="none" lIns="91391" tIns="45695" rIns="91391" bIns="45695" rtlCol="0">
            <a:spAutoFit/>
          </a:bodyPr>
          <a:lstStyle/>
          <a:p>
            <a:r>
              <a:rPr lang="ru-RU" sz="1100" i="1" u="none" dirty="0" smtClean="0">
                <a:solidFill>
                  <a:prstClr val="black"/>
                </a:solidFill>
              </a:rPr>
              <a:t>Удвол.</a:t>
            </a:r>
            <a:endParaRPr lang="ru-RU" sz="1100" i="1" u="none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98024" y="2508329"/>
            <a:ext cx="785694" cy="261560"/>
          </a:xfrm>
          <a:prstGeom prst="rect">
            <a:avLst/>
          </a:prstGeom>
          <a:noFill/>
        </p:spPr>
        <p:txBody>
          <a:bodyPr wrap="none" lIns="91391" tIns="45695" rIns="91391" bIns="45695" rtlCol="0">
            <a:spAutoFit/>
          </a:bodyPr>
          <a:lstStyle/>
          <a:p>
            <a:r>
              <a:rPr lang="ru-RU" sz="1100" i="1" u="none" dirty="0" smtClean="0">
                <a:solidFill>
                  <a:prstClr val="black"/>
                </a:solidFill>
              </a:rPr>
              <a:t>Неудовл.</a:t>
            </a:r>
            <a:endParaRPr lang="ru-RU" sz="1100" i="1" u="none" dirty="0">
              <a:solidFill>
                <a:prstClr val="black"/>
              </a:solidFill>
            </a:endParaRPr>
          </a:p>
        </p:txBody>
      </p:sp>
      <p:sp>
        <p:nvSpPr>
          <p:cNvPr id="13" name="Oval 24"/>
          <p:cNvSpPr/>
          <p:nvPr/>
        </p:nvSpPr>
        <p:spPr bwMode="auto">
          <a:xfrm>
            <a:off x="3671295" y="1680098"/>
            <a:ext cx="576677" cy="576677"/>
          </a:xfrm>
          <a:prstGeom prst="ellipse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grpSp>
        <p:nvGrpSpPr>
          <p:cNvPr id="14" name="Group 25"/>
          <p:cNvGrpSpPr/>
          <p:nvPr/>
        </p:nvGrpSpPr>
        <p:grpSpPr>
          <a:xfrm>
            <a:off x="3770321" y="1866901"/>
            <a:ext cx="391985" cy="263977"/>
            <a:chOff x="1846659" y="2192263"/>
            <a:chExt cx="6956425" cy="4684712"/>
          </a:xfrm>
          <a:solidFill>
            <a:schemeClr val="bg1"/>
          </a:solidFill>
        </p:grpSpPr>
        <p:sp>
          <p:nvSpPr>
            <p:cNvPr id="15" name="Freeform 4"/>
            <p:cNvSpPr>
              <a:spLocks noEditPoints="1"/>
            </p:cNvSpPr>
            <p:nvPr/>
          </p:nvSpPr>
          <p:spPr bwMode="auto">
            <a:xfrm>
              <a:off x="5206228" y="3271249"/>
              <a:ext cx="3596856" cy="3605726"/>
            </a:xfrm>
            <a:custGeom>
              <a:avLst/>
              <a:gdLst>
                <a:gd name="T0" fmla="*/ 5196 w 1276"/>
                <a:gd name="T1" fmla="*/ 2890 h 1279"/>
                <a:gd name="T2" fmla="*/ 5192 w 1276"/>
                <a:gd name="T3" fmla="*/ 2746 h 1279"/>
                <a:gd name="T4" fmla="*/ 5745 w 1276"/>
                <a:gd name="T5" fmla="*/ 2553 h 1279"/>
                <a:gd name="T6" fmla="*/ 5593 w 1276"/>
                <a:gd name="T7" fmla="*/ 1826 h 1279"/>
                <a:gd name="T8" fmla="*/ 4970 w 1276"/>
                <a:gd name="T9" fmla="*/ 1904 h 1279"/>
                <a:gd name="T10" fmla="*/ 4742 w 1276"/>
                <a:gd name="T11" fmla="*/ 1521 h 1279"/>
                <a:gd name="T12" fmla="*/ 5107 w 1276"/>
                <a:gd name="T13" fmla="*/ 1022 h 1279"/>
                <a:gd name="T14" fmla="*/ 4584 w 1276"/>
                <a:gd name="T15" fmla="*/ 499 h 1279"/>
                <a:gd name="T16" fmla="*/ 4093 w 1276"/>
                <a:gd name="T17" fmla="*/ 941 h 1279"/>
                <a:gd name="T18" fmla="*/ 3790 w 1276"/>
                <a:gd name="T19" fmla="*/ 788 h 1279"/>
                <a:gd name="T20" fmla="*/ 3818 w 1276"/>
                <a:gd name="T21" fmla="*/ 167 h 1279"/>
                <a:gd name="T22" fmla="*/ 3131 w 1276"/>
                <a:gd name="T23" fmla="*/ 0 h 1279"/>
                <a:gd name="T24" fmla="*/ 2926 w 1276"/>
                <a:gd name="T25" fmla="*/ 616 h 1279"/>
                <a:gd name="T26" fmla="*/ 2923 w 1276"/>
                <a:gd name="T27" fmla="*/ 616 h 1279"/>
                <a:gd name="T28" fmla="*/ 2467 w 1276"/>
                <a:gd name="T29" fmla="*/ 662 h 1279"/>
                <a:gd name="T30" fmla="*/ 2161 w 1276"/>
                <a:gd name="T31" fmla="*/ 63 h 1279"/>
                <a:gd name="T32" fmla="*/ 1486 w 1276"/>
                <a:gd name="T33" fmla="*/ 317 h 1279"/>
                <a:gd name="T34" fmla="*/ 1658 w 1276"/>
                <a:gd name="T35" fmla="*/ 1001 h 1279"/>
                <a:gd name="T36" fmla="*/ 1301 w 1276"/>
                <a:gd name="T37" fmla="*/ 1293 h 1279"/>
                <a:gd name="T38" fmla="*/ 733 w 1276"/>
                <a:gd name="T39" fmla="*/ 981 h 1279"/>
                <a:gd name="T40" fmla="*/ 284 w 1276"/>
                <a:gd name="T41" fmla="*/ 1554 h 1279"/>
                <a:gd name="T42" fmla="*/ 829 w 1276"/>
                <a:gd name="T43" fmla="*/ 2005 h 1279"/>
                <a:gd name="T44" fmla="*/ 703 w 1276"/>
                <a:gd name="T45" fmla="*/ 2383 h 1279"/>
                <a:gd name="T46" fmla="*/ 50 w 1276"/>
                <a:gd name="T47" fmla="*/ 2441 h 1279"/>
                <a:gd name="T48" fmla="*/ 0 w 1276"/>
                <a:gd name="T49" fmla="*/ 3152 h 1279"/>
                <a:gd name="T50" fmla="*/ 670 w 1276"/>
                <a:gd name="T51" fmla="*/ 3237 h 1279"/>
                <a:gd name="T52" fmla="*/ 670 w 1276"/>
                <a:gd name="T53" fmla="*/ 3220 h 1279"/>
                <a:gd name="T54" fmla="*/ 766 w 1276"/>
                <a:gd name="T55" fmla="*/ 3610 h 1279"/>
                <a:gd name="T56" fmla="*/ 766 w 1276"/>
                <a:gd name="T57" fmla="*/ 3610 h 1279"/>
                <a:gd name="T58" fmla="*/ 251 w 1276"/>
                <a:gd name="T59" fmla="*/ 4024 h 1279"/>
                <a:gd name="T60" fmla="*/ 608 w 1276"/>
                <a:gd name="T61" fmla="*/ 4668 h 1279"/>
                <a:gd name="T62" fmla="*/ 1215 w 1276"/>
                <a:gd name="T63" fmla="*/ 4396 h 1279"/>
                <a:gd name="T64" fmla="*/ 1215 w 1276"/>
                <a:gd name="T65" fmla="*/ 4396 h 1279"/>
                <a:gd name="T66" fmla="*/ 1536 w 1276"/>
                <a:gd name="T67" fmla="*/ 4693 h 1279"/>
                <a:gd name="T68" fmla="*/ 1516 w 1276"/>
                <a:gd name="T69" fmla="*/ 4681 h 1279"/>
                <a:gd name="T70" fmla="*/ 1298 w 1276"/>
                <a:gd name="T71" fmla="*/ 5282 h 1279"/>
                <a:gd name="T72" fmla="*/ 1935 w 1276"/>
                <a:gd name="T73" fmla="*/ 5601 h 1279"/>
                <a:gd name="T74" fmla="*/ 2274 w 1276"/>
                <a:gd name="T75" fmla="*/ 5074 h 1279"/>
                <a:gd name="T76" fmla="*/ 2252 w 1276"/>
                <a:gd name="T77" fmla="*/ 5066 h 1279"/>
                <a:gd name="T78" fmla="*/ 2743 w 1276"/>
                <a:gd name="T79" fmla="*/ 5157 h 1279"/>
                <a:gd name="T80" fmla="*/ 2730 w 1276"/>
                <a:gd name="T81" fmla="*/ 5159 h 1279"/>
                <a:gd name="T82" fmla="*/ 2850 w 1276"/>
                <a:gd name="T83" fmla="*/ 5760 h 1279"/>
                <a:gd name="T84" fmla="*/ 3547 w 1276"/>
                <a:gd name="T85" fmla="*/ 5689 h 1279"/>
                <a:gd name="T86" fmla="*/ 3568 w 1276"/>
                <a:gd name="T87" fmla="*/ 5069 h 1279"/>
                <a:gd name="T88" fmla="*/ 3927 w 1276"/>
                <a:gd name="T89" fmla="*/ 4931 h 1279"/>
                <a:gd name="T90" fmla="*/ 4404 w 1276"/>
                <a:gd name="T91" fmla="*/ 5325 h 1279"/>
                <a:gd name="T92" fmla="*/ 4929 w 1276"/>
                <a:gd name="T93" fmla="*/ 4886 h 1279"/>
                <a:gd name="T94" fmla="*/ 4610 w 1276"/>
                <a:gd name="T95" fmla="*/ 4412 h 1279"/>
                <a:gd name="T96" fmla="*/ 4924 w 1276"/>
                <a:gd name="T97" fmla="*/ 3961 h 1279"/>
                <a:gd name="T98" fmla="*/ 5467 w 1276"/>
                <a:gd name="T99" fmla="*/ 4125 h 1279"/>
                <a:gd name="T100" fmla="*/ 5732 w 1276"/>
                <a:gd name="T101" fmla="*/ 3463 h 1279"/>
                <a:gd name="T102" fmla="*/ 5178 w 1276"/>
                <a:gd name="T103" fmla="*/ 3174 h 1279"/>
                <a:gd name="T104" fmla="*/ 5196 w 1276"/>
                <a:gd name="T105" fmla="*/ 2890 h 1279"/>
                <a:gd name="T106" fmla="*/ 2918 w 1276"/>
                <a:gd name="T107" fmla="*/ 4345 h 1279"/>
                <a:gd name="T108" fmla="*/ 1465 w 1276"/>
                <a:gd name="T109" fmla="*/ 2896 h 1279"/>
                <a:gd name="T110" fmla="*/ 2918 w 1276"/>
                <a:gd name="T111" fmla="*/ 1445 h 1279"/>
                <a:gd name="T112" fmla="*/ 4368 w 1276"/>
                <a:gd name="T113" fmla="*/ 2896 h 1279"/>
                <a:gd name="T114" fmla="*/ 2918 w 1276"/>
                <a:gd name="T115" fmla="*/ 4345 h 12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276"/>
                <a:gd name="T175" fmla="*/ 0 h 1279"/>
                <a:gd name="T176" fmla="*/ 1276 w 1276"/>
                <a:gd name="T177" fmla="*/ 1279 h 127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276" h="1279">
                  <a:moveTo>
                    <a:pt x="1154" y="642"/>
                  </a:moveTo>
                  <a:cubicBezTo>
                    <a:pt x="1154" y="631"/>
                    <a:pt x="1154" y="620"/>
                    <a:pt x="1153" y="610"/>
                  </a:cubicBezTo>
                  <a:cubicBezTo>
                    <a:pt x="1276" y="567"/>
                    <a:pt x="1276" y="567"/>
                    <a:pt x="1276" y="567"/>
                  </a:cubicBezTo>
                  <a:cubicBezTo>
                    <a:pt x="1242" y="406"/>
                    <a:pt x="1242" y="406"/>
                    <a:pt x="1242" y="406"/>
                  </a:cubicBezTo>
                  <a:cubicBezTo>
                    <a:pt x="1104" y="423"/>
                    <a:pt x="1104" y="423"/>
                    <a:pt x="1104" y="423"/>
                  </a:cubicBezTo>
                  <a:cubicBezTo>
                    <a:pt x="1090" y="393"/>
                    <a:pt x="1073" y="365"/>
                    <a:pt x="1053" y="338"/>
                  </a:cubicBezTo>
                  <a:cubicBezTo>
                    <a:pt x="1134" y="227"/>
                    <a:pt x="1134" y="227"/>
                    <a:pt x="1134" y="227"/>
                  </a:cubicBezTo>
                  <a:cubicBezTo>
                    <a:pt x="1018" y="111"/>
                    <a:pt x="1018" y="111"/>
                    <a:pt x="1018" y="111"/>
                  </a:cubicBezTo>
                  <a:cubicBezTo>
                    <a:pt x="909" y="209"/>
                    <a:pt x="909" y="209"/>
                    <a:pt x="909" y="209"/>
                  </a:cubicBezTo>
                  <a:cubicBezTo>
                    <a:pt x="888" y="196"/>
                    <a:pt x="865" y="184"/>
                    <a:pt x="842" y="175"/>
                  </a:cubicBezTo>
                  <a:cubicBezTo>
                    <a:pt x="848" y="37"/>
                    <a:pt x="848" y="37"/>
                    <a:pt x="848" y="37"/>
                  </a:cubicBezTo>
                  <a:cubicBezTo>
                    <a:pt x="695" y="0"/>
                    <a:pt x="695" y="0"/>
                    <a:pt x="695" y="0"/>
                  </a:cubicBezTo>
                  <a:cubicBezTo>
                    <a:pt x="650" y="137"/>
                    <a:pt x="650" y="137"/>
                    <a:pt x="650" y="137"/>
                  </a:cubicBezTo>
                  <a:cubicBezTo>
                    <a:pt x="650" y="137"/>
                    <a:pt x="649" y="137"/>
                    <a:pt x="649" y="137"/>
                  </a:cubicBezTo>
                  <a:cubicBezTo>
                    <a:pt x="615" y="137"/>
                    <a:pt x="581" y="140"/>
                    <a:pt x="548" y="147"/>
                  </a:cubicBezTo>
                  <a:cubicBezTo>
                    <a:pt x="480" y="14"/>
                    <a:pt x="480" y="14"/>
                    <a:pt x="480" y="14"/>
                  </a:cubicBezTo>
                  <a:cubicBezTo>
                    <a:pt x="330" y="70"/>
                    <a:pt x="330" y="70"/>
                    <a:pt x="330" y="70"/>
                  </a:cubicBezTo>
                  <a:cubicBezTo>
                    <a:pt x="368" y="222"/>
                    <a:pt x="368" y="222"/>
                    <a:pt x="368" y="222"/>
                  </a:cubicBezTo>
                  <a:cubicBezTo>
                    <a:pt x="339" y="241"/>
                    <a:pt x="313" y="263"/>
                    <a:pt x="289" y="287"/>
                  </a:cubicBezTo>
                  <a:cubicBezTo>
                    <a:pt x="163" y="218"/>
                    <a:pt x="163" y="218"/>
                    <a:pt x="163" y="218"/>
                  </a:cubicBezTo>
                  <a:cubicBezTo>
                    <a:pt x="63" y="345"/>
                    <a:pt x="63" y="345"/>
                    <a:pt x="63" y="345"/>
                  </a:cubicBezTo>
                  <a:cubicBezTo>
                    <a:pt x="184" y="445"/>
                    <a:pt x="184" y="445"/>
                    <a:pt x="184" y="445"/>
                  </a:cubicBezTo>
                  <a:cubicBezTo>
                    <a:pt x="172" y="472"/>
                    <a:pt x="163" y="500"/>
                    <a:pt x="156" y="529"/>
                  </a:cubicBezTo>
                  <a:cubicBezTo>
                    <a:pt x="11" y="542"/>
                    <a:pt x="11" y="542"/>
                    <a:pt x="11" y="542"/>
                  </a:cubicBezTo>
                  <a:cubicBezTo>
                    <a:pt x="0" y="700"/>
                    <a:pt x="0" y="700"/>
                    <a:pt x="0" y="700"/>
                  </a:cubicBezTo>
                  <a:cubicBezTo>
                    <a:pt x="149" y="719"/>
                    <a:pt x="149" y="719"/>
                    <a:pt x="149" y="719"/>
                  </a:cubicBezTo>
                  <a:cubicBezTo>
                    <a:pt x="149" y="715"/>
                    <a:pt x="149" y="715"/>
                    <a:pt x="149" y="715"/>
                  </a:cubicBezTo>
                  <a:cubicBezTo>
                    <a:pt x="154" y="745"/>
                    <a:pt x="161" y="774"/>
                    <a:pt x="170" y="802"/>
                  </a:cubicBezTo>
                  <a:cubicBezTo>
                    <a:pt x="170" y="802"/>
                    <a:pt x="170" y="802"/>
                    <a:pt x="170" y="802"/>
                  </a:cubicBezTo>
                  <a:cubicBezTo>
                    <a:pt x="56" y="894"/>
                    <a:pt x="56" y="894"/>
                    <a:pt x="56" y="894"/>
                  </a:cubicBezTo>
                  <a:cubicBezTo>
                    <a:pt x="135" y="1037"/>
                    <a:pt x="135" y="1037"/>
                    <a:pt x="135" y="1037"/>
                  </a:cubicBezTo>
                  <a:cubicBezTo>
                    <a:pt x="270" y="976"/>
                    <a:pt x="270" y="976"/>
                    <a:pt x="270" y="976"/>
                  </a:cubicBezTo>
                  <a:cubicBezTo>
                    <a:pt x="270" y="976"/>
                    <a:pt x="270" y="976"/>
                    <a:pt x="270" y="976"/>
                  </a:cubicBezTo>
                  <a:cubicBezTo>
                    <a:pt x="292" y="1000"/>
                    <a:pt x="316" y="1022"/>
                    <a:pt x="341" y="1042"/>
                  </a:cubicBezTo>
                  <a:cubicBezTo>
                    <a:pt x="337" y="1040"/>
                    <a:pt x="337" y="1040"/>
                    <a:pt x="337" y="1040"/>
                  </a:cubicBezTo>
                  <a:cubicBezTo>
                    <a:pt x="288" y="1173"/>
                    <a:pt x="288" y="1173"/>
                    <a:pt x="288" y="1173"/>
                  </a:cubicBezTo>
                  <a:cubicBezTo>
                    <a:pt x="430" y="1244"/>
                    <a:pt x="430" y="1244"/>
                    <a:pt x="430" y="1244"/>
                  </a:cubicBezTo>
                  <a:cubicBezTo>
                    <a:pt x="505" y="1127"/>
                    <a:pt x="505" y="1127"/>
                    <a:pt x="505" y="1127"/>
                  </a:cubicBezTo>
                  <a:cubicBezTo>
                    <a:pt x="500" y="1125"/>
                    <a:pt x="500" y="1125"/>
                    <a:pt x="500" y="1125"/>
                  </a:cubicBezTo>
                  <a:cubicBezTo>
                    <a:pt x="535" y="1135"/>
                    <a:pt x="572" y="1142"/>
                    <a:pt x="609" y="1145"/>
                  </a:cubicBezTo>
                  <a:cubicBezTo>
                    <a:pt x="606" y="1146"/>
                    <a:pt x="606" y="1146"/>
                    <a:pt x="606" y="1146"/>
                  </a:cubicBezTo>
                  <a:cubicBezTo>
                    <a:pt x="633" y="1279"/>
                    <a:pt x="633" y="1279"/>
                    <a:pt x="633" y="1279"/>
                  </a:cubicBezTo>
                  <a:cubicBezTo>
                    <a:pt x="788" y="1263"/>
                    <a:pt x="788" y="1263"/>
                    <a:pt x="788" y="1263"/>
                  </a:cubicBezTo>
                  <a:cubicBezTo>
                    <a:pt x="793" y="1126"/>
                    <a:pt x="793" y="1126"/>
                    <a:pt x="793" y="1126"/>
                  </a:cubicBezTo>
                  <a:cubicBezTo>
                    <a:pt x="820" y="1118"/>
                    <a:pt x="847" y="1107"/>
                    <a:pt x="872" y="1095"/>
                  </a:cubicBezTo>
                  <a:cubicBezTo>
                    <a:pt x="978" y="1183"/>
                    <a:pt x="978" y="1183"/>
                    <a:pt x="978" y="1183"/>
                  </a:cubicBezTo>
                  <a:cubicBezTo>
                    <a:pt x="1095" y="1085"/>
                    <a:pt x="1095" y="1085"/>
                    <a:pt x="1095" y="1085"/>
                  </a:cubicBezTo>
                  <a:cubicBezTo>
                    <a:pt x="1024" y="980"/>
                    <a:pt x="1024" y="980"/>
                    <a:pt x="1024" y="980"/>
                  </a:cubicBezTo>
                  <a:cubicBezTo>
                    <a:pt x="1051" y="950"/>
                    <a:pt x="1075" y="916"/>
                    <a:pt x="1094" y="880"/>
                  </a:cubicBezTo>
                  <a:cubicBezTo>
                    <a:pt x="1214" y="916"/>
                    <a:pt x="1214" y="916"/>
                    <a:pt x="1214" y="916"/>
                  </a:cubicBezTo>
                  <a:cubicBezTo>
                    <a:pt x="1273" y="769"/>
                    <a:pt x="1273" y="769"/>
                    <a:pt x="1273" y="769"/>
                  </a:cubicBezTo>
                  <a:cubicBezTo>
                    <a:pt x="1150" y="705"/>
                    <a:pt x="1150" y="705"/>
                    <a:pt x="1150" y="705"/>
                  </a:cubicBezTo>
                  <a:cubicBezTo>
                    <a:pt x="1153" y="684"/>
                    <a:pt x="1154" y="663"/>
                    <a:pt x="1154" y="642"/>
                  </a:cubicBezTo>
                  <a:close/>
                  <a:moveTo>
                    <a:pt x="648" y="965"/>
                  </a:moveTo>
                  <a:cubicBezTo>
                    <a:pt x="470" y="965"/>
                    <a:pt x="325" y="821"/>
                    <a:pt x="325" y="643"/>
                  </a:cubicBezTo>
                  <a:cubicBezTo>
                    <a:pt x="325" y="465"/>
                    <a:pt x="470" y="321"/>
                    <a:pt x="648" y="321"/>
                  </a:cubicBezTo>
                  <a:cubicBezTo>
                    <a:pt x="826" y="321"/>
                    <a:pt x="970" y="465"/>
                    <a:pt x="970" y="643"/>
                  </a:cubicBezTo>
                  <a:cubicBezTo>
                    <a:pt x="970" y="821"/>
                    <a:pt x="826" y="965"/>
                    <a:pt x="648" y="96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1846659" y="2192263"/>
              <a:ext cx="3596856" cy="3604019"/>
            </a:xfrm>
            <a:custGeom>
              <a:avLst/>
              <a:gdLst>
                <a:gd name="T0" fmla="*/ 5196 w 1276"/>
                <a:gd name="T1" fmla="*/ 2888 h 1279"/>
                <a:gd name="T2" fmla="*/ 5192 w 1276"/>
                <a:gd name="T3" fmla="*/ 2743 h 1279"/>
                <a:gd name="T4" fmla="*/ 5745 w 1276"/>
                <a:gd name="T5" fmla="*/ 2550 h 1279"/>
                <a:gd name="T6" fmla="*/ 5593 w 1276"/>
                <a:gd name="T7" fmla="*/ 1825 h 1279"/>
                <a:gd name="T8" fmla="*/ 4970 w 1276"/>
                <a:gd name="T9" fmla="*/ 1901 h 1279"/>
                <a:gd name="T10" fmla="*/ 4736 w 1276"/>
                <a:gd name="T11" fmla="*/ 1520 h 1279"/>
                <a:gd name="T12" fmla="*/ 5101 w 1276"/>
                <a:gd name="T13" fmla="*/ 1022 h 1279"/>
                <a:gd name="T14" fmla="*/ 4577 w 1276"/>
                <a:gd name="T15" fmla="*/ 498 h 1279"/>
                <a:gd name="T16" fmla="*/ 4093 w 1276"/>
                <a:gd name="T17" fmla="*/ 939 h 1279"/>
                <a:gd name="T18" fmla="*/ 3788 w 1276"/>
                <a:gd name="T19" fmla="*/ 787 h 1279"/>
                <a:gd name="T20" fmla="*/ 3818 w 1276"/>
                <a:gd name="T21" fmla="*/ 167 h 1279"/>
                <a:gd name="T22" fmla="*/ 3124 w 1276"/>
                <a:gd name="T23" fmla="*/ 0 h 1279"/>
                <a:gd name="T24" fmla="*/ 2926 w 1276"/>
                <a:gd name="T25" fmla="*/ 616 h 1279"/>
                <a:gd name="T26" fmla="*/ 2923 w 1276"/>
                <a:gd name="T27" fmla="*/ 616 h 1279"/>
                <a:gd name="T28" fmla="*/ 2467 w 1276"/>
                <a:gd name="T29" fmla="*/ 662 h 1279"/>
                <a:gd name="T30" fmla="*/ 2161 w 1276"/>
                <a:gd name="T31" fmla="*/ 63 h 1279"/>
                <a:gd name="T32" fmla="*/ 1481 w 1276"/>
                <a:gd name="T33" fmla="*/ 315 h 1279"/>
                <a:gd name="T34" fmla="*/ 1653 w 1276"/>
                <a:gd name="T35" fmla="*/ 997 h 1279"/>
                <a:gd name="T36" fmla="*/ 1301 w 1276"/>
                <a:gd name="T37" fmla="*/ 1291 h 1279"/>
                <a:gd name="T38" fmla="*/ 732 w 1276"/>
                <a:gd name="T39" fmla="*/ 980 h 1279"/>
                <a:gd name="T40" fmla="*/ 284 w 1276"/>
                <a:gd name="T41" fmla="*/ 1550 h 1279"/>
                <a:gd name="T42" fmla="*/ 824 w 1276"/>
                <a:gd name="T43" fmla="*/ 1999 h 1279"/>
                <a:gd name="T44" fmla="*/ 703 w 1276"/>
                <a:gd name="T45" fmla="*/ 2378 h 1279"/>
                <a:gd name="T46" fmla="*/ 46 w 1276"/>
                <a:gd name="T47" fmla="*/ 2438 h 1279"/>
                <a:gd name="T48" fmla="*/ 0 w 1276"/>
                <a:gd name="T49" fmla="*/ 3146 h 1279"/>
                <a:gd name="T50" fmla="*/ 670 w 1276"/>
                <a:gd name="T51" fmla="*/ 3233 h 1279"/>
                <a:gd name="T52" fmla="*/ 670 w 1276"/>
                <a:gd name="T53" fmla="*/ 3215 h 1279"/>
                <a:gd name="T54" fmla="*/ 761 w 1276"/>
                <a:gd name="T55" fmla="*/ 3606 h 1279"/>
                <a:gd name="T56" fmla="*/ 761 w 1276"/>
                <a:gd name="T57" fmla="*/ 3606 h 1279"/>
                <a:gd name="T58" fmla="*/ 251 w 1276"/>
                <a:gd name="T59" fmla="*/ 4021 h 1279"/>
                <a:gd name="T60" fmla="*/ 603 w 1276"/>
                <a:gd name="T61" fmla="*/ 4664 h 1279"/>
                <a:gd name="T62" fmla="*/ 1215 w 1276"/>
                <a:gd name="T63" fmla="*/ 4389 h 1279"/>
                <a:gd name="T64" fmla="*/ 1215 w 1276"/>
                <a:gd name="T65" fmla="*/ 4389 h 1279"/>
                <a:gd name="T66" fmla="*/ 1536 w 1276"/>
                <a:gd name="T67" fmla="*/ 4686 h 1279"/>
                <a:gd name="T68" fmla="*/ 1516 w 1276"/>
                <a:gd name="T69" fmla="*/ 4678 h 1279"/>
                <a:gd name="T70" fmla="*/ 1293 w 1276"/>
                <a:gd name="T71" fmla="*/ 5273 h 1279"/>
                <a:gd name="T72" fmla="*/ 1930 w 1276"/>
                <a:gd name="T73" fmla="*/ 5592 h 1279"/>
                <a:gd name="T74" fmla="*/ 2269 w 1276"/>
                <a:gd name="T75" fmla="*/ 5067 h 1279"/>
                <a:gd name="T76" fmla="*/ 2252 w 1276"/>
                <a:gd name="T77" fmla="*/ 5059 h 1279"/>
                <a:gd name="T78" fmla="*/ 2743 w 1276"/>
                <a:gd name="T79" fmla="*/ 5148 h 1279"/>
                <a:gd name="T80" fmla="*/ 2725 w 1276"/>
                <a:gd name="T81" fmla="*/ 5151 h 1279"/>
                <a:gd name="T82" fmla="*/ 2847 w 1276"/>
                <a:gd name="T83" fmla="*/ 5750 h 1279"/>
                <a:gd name="T84" fmla="*/ 3547 w 1276"/>
                <a:gd name="T85" fmla="*/ 5679 h 1279"/>
                <a:gd name="T86" fmla="*/ 3567 w 1276"/>
                <a:gd name="T87" fmla="*/ 5062 h 1279"/>
                <a:gd name="T88" fmla="*/ 3927 w 1276"/>
                <a:gd name="T89" fmla="*/ 4922 h 1279"/>
                <a:gd name="T90" fmla="*/ 4404 w 1276"/>
                <a:gd name="T91" fmla="*/ 5320 h 1279"/>
                <a:gd name="T92" fmla="*/ 4924 w 1276"/>
                <a:gd name="T93" fmla="*/ 4879 h 1279"/>
                <a:gd name="T94" fmla="*/ 4610 w 1276"/>
                <a:gd name="T95" fmla="*/ 4405 h 1279"/>
                <a:gd name="T96" fmla="*/ 4924 w 1276"/>
                <a:gd name="T97" fmla="*/ 3956 h 1279"/>
                <a:gd name="T98" fmla="*/ 5467 w 1276"/>
                <a:gd name="T99" fmla="*/ 4120 h 1279"/>
                <a:gd name="T100" fmla="*/ 5727 w 1276"/>
                <a:gd name="T101" fmla="*/ 3456 h 1279"/>
                <a:gd name="T102" fmla="*/ 5178 w 1276"/>
                <a:gd name="T103" fmla="*/ 3171 h 1279"/>
                <a:gd name="T104" fmla="*/ 5196 w 1276"/>
                <a:gd name="T105" fmla="*/ 2888 h 1279"/>
                <a:gd name="T106" fmla="*/ 2913 w 1276"/>
                <a:gd name="T107" fmla="*/ 4339 h 1279"/>
                <a:gd name="T108" fmla="*/ 1465 w 1276"/>
                <a:gd name="T109" fmla="*/ 2890 h 1279"/>
                <a:gd name="T110" fmla="*/ 2913 w 1276"/>
                <a:gd name="T111" fmla="*/ 1444 h 1279"/>
                <a:gd name="T112" fmla="*/ 4363 w 1276"/>
                <a:gd name="T113" fmla="*/ 2890 h 1279"/>
                <a:gd name="T114" fmla="*/ 2913 w 1276"/>
                <a:gd name="T115" fmla="*/ 4339 h 12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276"/>
                <a:gd name="T175" fmla="*/ 0 h 1279"/>
                <a:gd name="T176" fmla="*/ 1276 w 1276"/>
                <a:gd name="T177" fmla="*/ 1279 h 127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276" h="1279">
                  <a:moveTo>
                    <a:pt x="1154" y="642"/>
                  </a:moveTo>
                  <a:cubicBezTo>
                    <a:pt x="1154" y="631"/>
                    <a:pt x="1153" y="620"/>
                    <a:pt x="1153" y="610"/>
                  </a:cubicBezTo>
                  <a:cubicBezTo>
                    <a:pt x="1276" y="567"/>
                    <a:pt x="1276" y="567"/>
                    <a:pt x="1276" y="567"/>
                  </a:cubicBezTo>
                  <a:cubicBezTo>
                    <a:pt x="1242" y="406"/>
                    <a:pt x="1242" y="406"/>
                    <a:pt x="1242" y="406"/>
                  </a:cubicBezTo>
                  <a:cubicBezTo>
                    <a:pt x="1104" y="423"/>
                    <a:pt x="1104" y="423"/>
                    <a:pt x="1104" y="423"/>
                  </a:cubicBezTo>
                  <a:cubicBezTo>
                    <a:pt x="1089" y="393"/>
                    <a:pt x="1072" y="365"/>
                    <a:pt x="1052" y="338"/>
                  </a:cubicBezTo>
                  <a:cubicBezTo>
                    <a:pt x="1133" y="227"/>
                    <a:pt x="1133" y="227"/>
                    <a:pt x="1133" y="227"/>
                  </a:cubicBezTo>
                  <a:cubicBezTo>
                    <a:pt x="1017" y="111"/>
                    <a:pt x="1017" y="111"/>
                    <a:pt x="1017" y="111"/>
                  </a:cubicBezTo>
                  <a:cubicBezTo>
                    <a:pt x="909" y="209"/>
                    <a:pt x="909" y="209"/>
                    <a:pt x="909" y="209"/>
                  </a:cubicBezTo>
                  <a:cubicBezTo>
                    <a:pt x="887" y="196"/>
                    <a:pt x="865" y="184"/>
                    <a:pt x="841" y="175"/>
                  </a:cubicBezTo>
                  <a:cubicBezTo>
                    <a:pt x="848" y="37"/>
                    <a:pt x="848" y="37"/>
                    <a:pt x="848" y="37"/>
                  </a:cubicBezTo>
                  <a:cubicBezTo>
                    <a:pt x="694" y="0"/>
                    <a:pt x="694" y="0"/>
                    <a:pt x="694" y="0"/>
                  </a:cubicBezTo>
                  <a:cubicBezTo>
                    <a:pt x="650" y="137"/>
                    <a:pt x="650" y="137"/>
                    <a:pt x="650" y="137"/>
                  </a:cubicBezTo>
                  <a:cubicBezTo>
                    <a:pt x="649" y="137"/>
                    <a:pt x="649" y="137"/>
                    <a:pt x="649" y="137"/>
                  </a:cubicBezTo>
                  <a:cubicBezTo>
                    <a:pt x="614" y="137"/>
                    <a:pt x="580" y="140"/>
                    <a:pt x="548" y="147"/>
                  </a:cubicBezTo>
                  <a:cubicBezTo>
                    <a:pt x="480" y="14"/>
                    <a:pt x="480" y="14"/>
                    <a:pt x="480" y="14"/>
                  </a:cubicBezTo>
                  <a:cubicBezTo>
                    <a:pt x="329" y="70"/>
                    <a:pt x="329" y="70"/>
                    <a:pt x="329" y="70"/>
                  </a:cubicBezTo>
                  <a:cubicBezTo>
                    <a:pt x="367" y="222"/>
                    <a:pt x="367" y="222"/>
                    <a:pt x="367" y="222"/>
                  </a:cubicBezTo>
                  <a:cubicBezTo>
                    <a:pt x="339" y="241"/>
                    <a:pt x="313" y="263"/>
                    <a:pt x="289" y="287"/>
                  </a:cubicBezTo>
                  <a:cubicBezTo>
                    <a:pt x="162" y="218"/>
                    <a:pt x="162" y="218"/>
                    <a:pt x="162" y="218"/>
                  </a:cubicBezTo>
                  <a:cubicBezTo>
                    <a:pt x="63" y="345"/>
                    <a:pt x="63" y="345"/>
                    <a:pt x="63" y="345"/>
                  </a:cubicBezTo>
                  <a:cubicBezTo>
                    <a:pt x="183" y="445"/>
                    <a:pt x="183" y="445"/>
                    <a:pt x="183" y="445"/>
                  </a:cubicBezTo>
                  <a:cubicBezTo>
                    <a:pt x="172" y="472"/>
                    <a:pt x="163" y="500"/>
                    <a:pt x="156" y="529"/>
                  </a:cubicBezTo>
                  <a:cubicBezTo>
                    <a:pt x="10" y="542"/>
                    <a:pt x="10" y="542"/>
                    <a:pt x="10" y="542"/>
                  </a:cubicBezTo>
                  <a:cubicBezTo>
                    <a:pt x="0" y="700"/>
                    <a:pt x="0" y="700"/>
                    <a:pt x="0" y="700"/>
                  </a:cubicBezTo>
                  <a:cubicBezTo>
                    <a:pt x="149" y="719"/>
                    <a:pt x="149" y="719"/>
                    <a:pt x="149" y="719"/>
                  </a:cubicBezTo>
                  <a:cubicBezTo>
                    <a:pt x="149" y="715"/>
                    <a:pt x="149" y="715"/>
                    <a:pt x="149" y="715"/>
                  </a:cubicBezTo>
                  <a:cubicBezTo>
                    <a:pt x="153" y="745"/>
                    <a:pt x="160" y="774"/>
                    <a:pt x="169" y="802"/>
                  </a:cubicBezTo>
                  <a:cubicBezTo>
                    <a:pt x="169" y="802"/>
                    <a:pt x="169" y="802"/>
                    <a:pt x="169" y="802"/>
                  </a:cubicBezTo>
                  <a:cubicBezTo>
                    <a:pt x="56" y="894"/>
                    <a:pt x="56" y="894"/>
                    <a:pt x="56" y="894"/>
                  </a:cubicBezTo>
                  <a:cubicBezTo>
                    <a:pt x="134" y="1037"/>
                    <a:pt x="134" y="1037"/>
                    <a:pt x="134" y="1037"/>
                  </a:cubicBezTo>
                  <a:cubicBezTo>
                    <a:pt x="270" y="976"/>
                    <a:pt x="270" y="976"/>
                    <a:pt x="270" y="976"/>
                  </a:cubicBezTo>
                  <a:cubicBezTo>
                    <a:pt x="270" y="976"/>
                    <a:pt x="270" y="976"/>
                    <a:pt x="270" y="976"/>
                  </a:cubicBezTo>
                  <a:cubicBezTo>
                    <a:pt x="291" y="1000"/>
                    <a:pt x="315" y="1022"/>
                    <a:pt x="341" y="1042"/>
                  </a:cubicBezTo>
                  <a:cubicBezTo>
                    <a:pt x="337" y="1040"/>
                    <a:pt x="337" y="1040"/>
                    <a:pt x="337" y="1040"/>
                  </a:cubicBezTo>
                  <a:cubicBezTo>
                    <a:pt x="287" y="1173"/>
                    <a:pt x="287" y="1173"/>
                    <a:pt x="287" y="1173"/>
                  </a:cubicBezTo>
                  <a:cubicBezTo>
                    <a:pt x="429" y="1244"/>
                    <a:pt x="429" y="1244"/>
                    <a:pt x="429" y="1244"/>
                  </a:cubicBezTo>
                  <a:cubicBezTo>
                    <a:pt x="504" y="1127"/>
                    <a:pt x="504" y="1127"/>
                    <a:pt x="504" y="1127"/>
                  </a:cubicBezTo>
                  <a:cubicBezTo>
                    <a:pt x="500" y="1125"/>
                    <a:pt x="500" y="1125"/>
                    <a:pt x="500" y="1125"/>
                  </a:cubicBezTo>
                  <a:cubicBezTo>
                    <a:pt x="535" y="1135"/>
                    <a:pt x="571" y="1142"/>
                    <a:pt x="609" y="1145"/>
                  </a:cubicBezTo>
                  <a:cubicBezTo>
                    <a:pt x="605" y="1146"/>
                    <a:pt x="605" y="1146"/>
                    <a:pt x="605" y="1146"/>
                  </a:cubicBezTo>
                  <a:cubicBezTo>
                    <a:pt x="632" y="1279"/>
                    <a:pt x="632" y="1279"/>
                    <a:pt x="632" y="1279"/>
                  </a:cubicBezTo>
                  <a:cubicBezTo>
                    <a:pt x="788" y="1263"/>
                    <a:pt x="788" y="1263"/>
                    <a:pt x="788" y="1263"/>
                  </a:cubicBezTo>
                  <a:cubicBezTo>
                    <a:pt x="792" y="1126"/>
                    <a:pt x="792" y="1126"/>
                    <a:pt x="792" y="1126"/>
                  </a:cubicBezTo>
                  <a:cubicBezTo>
                    <a:pt x="820" y="1118"/>
                    <a:pt x="847" y="1107"/>
                    <a:pt x="872" y="1095"/>
                  </a:cubicBezTo>
                  <a:cubicBezTo>
                    <a:pt x="978" y="1183"/>
                    <a:pt x="978" y="1183"/>
                    <a:pt x="978" y="1183"/>
                  </a:cubicBezTo>
                  <a:cubicBezTo>
                    <a:pt x="1094" y="1085"/>
                    <a:pt x="1094" y="1085"/>
                    <a:pt x="1094" y="1085"/>
                  </a:cubicBezTo>
                  <a:cubicBezTo>
                    <a:pt x="1024" y="980"/>
                    <a:pt x="1024" y="980"/>
                    <a:pt x="1024" y="980"/>
                  </a:cubicBezTo>
                  <a:cubicBezTo>
                    <a:pt x="1051" y="950"/>
                    <a:pt x="1075" y="916"/>
                    <a:pt x="1094" y="880"/>
                  </a:cubicBezTo>
                  <a:cubicBezTo>
                    <a:pt x="1214" y="916"/>
                    <a:pt x="1214" y="916"/>
                    <a:pt x="1214" y="916"/>
                  </a:cubicBezTo>
                  <a:cubicBezTo>
                    <a:pt x="1272" y="769"/>
                    <a:pt x="1272" y="769"/>
                    <a:pt x="1272" y="769"/>
                  </a:cubicBezTo>
                  <a:cubicBezTo>
                    <a:pt x="1150" y="705"/>
                    <a:pt x="1150" y="705"/>
                    <a:pt x="1150" y="705"/>
                  </a:cubicBezTo>
                  <a:cubicBezTo>
                    <a:pt x="1152" y="684"/>
                    <a:pt x="1154" y="663"/>
                    <a:pt x="1154" y="642"/>
                  </a:cubicBezTo>
                  <a:close/>
                  <a:moveTo>
                    <a:pt x="647" y="965"/>
                  </a:moveTo>
                  <a:cubicBezTo>
                    <a:pt x="469" y="965"/>
                    <a:pt x="325" y="821"/>
                    <a:pt x="325" y="643"/>
                  </a:cubicBezTo>
                  <a:cubicBezTo>
                    <a:pt x="325" y="465"/>
                    <a:pt x="469" y="321"/>
                    <a:pt x="647" y="321"/>
                  </a:cubicBezTo>
                  <a:cubicBezTo>
                    <a:pt x="825" y="321"/>
                    <a:pt x="969" y="465"/>
                    <a:pt x="969" y="643"/>
                  </a:cubicBezTo>
                  <a:cubicBezTo>
                    <a:pt x="969" y="821"/>
                    <a:pt x="825" y="965"/>
                    <a:pt x="647" y="96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071353" y="933779"/>
            <a:ext cx="1516970" cy="936103"/>
          </a:xfrm>
          <a:prstGeom prst="rect">
            <a:avLst/>
          </a:prstGeom>
          <a:solidFill>
            <a:srgbClr val="002F6C"/>
          </a:solidFill>
          <a:ln w="19050" algn="ctr">
            <a:solidFill>
              <a:srgbClr val="002F6C"/>
            </a:solidFill>
            <a:miter lim="800000"/>
            <a:headEnd/>
            <a:tailEnd/>
          </a:ln>
        </p:spPr>
        <p:txBody>
          <a:bodyPr lIns="0" tIns="35981" rIns="35981" bIns="35981" anchor="ctr"/>
          <a:lstStyle/>
          <a:p>
            <a:pPr algn="ctr" defTabSz="913667">
              <a:defRPr/>
            </a:pPr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Спор решен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grpSp>
        <p:nvGrpSpPr>
          <p:cNvPr id="22" name="Group 47"/>
          <p:cNvGrpSpPr/>
          <p:nvPr/>
        </p:nvGrpSpPr>
        <p:grpSpPr>
          <a:xfrm>
            <a:off x="6164821" y="933773"/>
            <a:ext cx="387459" cy="360040"/>
            <a:chOff x="1467520" y="5907019"/>
            <a:chExt cx="612000" cy="612000"/>
          </a:xfrm>
        </p:grpSpPr>
        <p:sp>
          <p:nvSpPr>
            <p:cNvPr id="23" name="Oval 48"/>
            <p:cNvSpPr/>
            <p:nvPr/>
          </p:nvSpPr>
          <p:spPr bwMode="ltGray">
            <a:xfrm>
              <a:off x="1467520" y="5907019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mtClean="0">
                <a:solidFill>
                  <a:prstClr val="white"/>
                </a:solidFill>
                <a:latin typeface="Georgia" pitchFamily="18" charset="0"/>
              </a:endParaRPr>
            </a:p>
          </p:txBody>
        </p:sp>
        <p:sp>
          <p:nvSpPr>
            <p:cNvPr id="24" name="Freeform 4831"/>
            <p:cNvSpPr>
              <a:spLocks noEditPoints="1"/>
            </p:cNvSpPr>
            <p:nvPr/>
          </p:nvSpPr>
          <p:spPr bwMode="auto">
            <a:xfrm>
              <a:off x="1522671" y="6096691"/>
              <a:ext cx="501699" cy="270719"/>
            </a:xfrm>
            <a:custGeom>
              <a:avLst/>
              <a:gdLst>
                <a:gd name="T0" fmla="*/ 300 w 404"/>
                <a:gd name="T1" fmla="*/ 166 h 218"/>
                <a:gd name="T2" fmla="*/ 288 w 404"/>
                <a:gd name="T3" fmla="*/ 172 h 218"/>
                <a:gd name="T4" fmla="*/ 272 w 404"/>
                <a:gd name="T5" fmla="*/ 184 h 218"/>
                <a:gd name="T6" fmla="*/ 252 w 404"/>
                <a:gd name="T7" fmla="*/ 170 h 218"/>
                <a:gd name="T8" fmla="*/ 244 w 404"/>
                <a:gd name="T9" fmla="*/ 186 h 218"/>
                <a:gd name="T10" fmla="*/ 232 w 404"/>
                <a:gd name="T11" fmla="*/ 188 h 218"/>
                <a:gd name="T12" fmla="*/ 226 w 404"/>
                <a:gd name="T13" fmla="*/ 188 h 218"/>
                <a:gd name="T14" fmla="*/ 216 w 404"/>
                <a:gd name="T15" fmla="*/ 166 h 218"/>
                <a:gd name="T16" fmla="*/ 192 w 404"/>
                <a:gd name="T17" fmla="*/ 154 h 218"/>
                <a:gd name="T18" fmla="*/ 178 w 404"/>
                <a:gd name="T19" fmla="*/ 142 h 218"/>
                <a:gd name="T20" fmla="*/ 160 w 404"/>
                <a:gd name="T21" fmla="*/ 138 h 218"/>
                <a:gd name="T22" fmla="*/ 134 w 404"/>
                <a:gd name="T23" fmla="*/ 120 h 218"/>
                <a:gd name="T24" fmla="*/ 106 w 404"/>
                <a:gd name="T25" fmla="*/ 136 h 218"/>
                <a:gd name="T26" fmla="*/ 74 w 404"/>
                <a:gd name="T27" fmla="*/ 124 h 218"/>
                <a:gd name="T28" fmla="*/ 94 w 404"/>
                <a:gd name="T29" fmla="*/ 42 h 218"/>
                <a:gd name="T30" fmla="*/ 138 w 404"/>
                <a:gd name="T31" fmla="*/ 38 h 218"/>
                <a:gd name="T32" fmla="*/ 134 w 404"/>
                <a:gd name="T33" fmla="*/ 66 h 218"/>
                <a:gd name="T34" fmla="*/ 150 w 404"/>
                <a:gd name="T35" fmla="*/ 88 h 218"/>
                <a:gd name="T36" fmla="*/ 178 w 404"/>
                <a:gd name="T37" fmla="*/ 92 h 218"/>
                <a:gd name="T38" fmla="*/ 288 w 404"/>
                <a:gd name="T39" fmla="*/ 92 h 218"/>
                <a:gd name="T40" fmla="*/ 294 w 404"/>
                <a:gd name="T41" fmla="*/ 100 h 218"/>
                <a:gd name="T42" fmla="*/ 320 w 404"/>
                <a:gd name="T43" fmla="*/ 144 h 218"/>
                <a:gd name="T44" fmla="*/ 134 w 404"/>
                <a:gd name="T45" fmla="*/ 132 h 218"/>
                <a:gd name="T46" fmla="*/ 118 w 404"/>
                <a:gd name="T47" fmla="*/ 142 h 218"/>
                <a:gd name="T48" fmla="*/ 102 w 404"/>
                <a:gd name="T49" fmla="*/ 190 h 218"/>
                <a:gd name="T50" fmla="*/ 118 w 404"/>
                <a:gd name="T51" fmla="*/ 198 h 218"/>
                <a:gd name="T52" fmla="*/ 130 w 404"/>
                <a:gd name="T53" fmla="*/ 204 h 218"/>
                <a:gd name="T54" fmla="*/ 146 w 404"/>
                <a:gd name="T55" fmla="*/ 214 h 218"/>
                <a:gd name="T56" fmla="*/ 162 w 404"/>
                <a:gd name="T57" fmla="*/ 204 h 218"/>
                <a:gd name="T58" fmla="*/ 174 w 404"/>
                <a:gd name="T59" fmla="*/ 216 h 218"/>
                <a:gd name="T60" fmla="*/ 188 w 404"/>
                <a:gd name="T61" fmla="*/ 218 h 218"/>
                <a:gd name="T62" fmla="*/ 208 w 404"/>
                <a:gd name="T63" fmla="*/ 194 h 218"/>
                <a:gd name="T64" fmla="*/ 202 w 404"/>
                <a:gd name="T65" fmla="*/ 168 h 218"/>
                <a:gd name="T66" fmla="*/ 182 w 404"/>
                <a:gd name="T67" fmla="*/ 170 h 218"/>
                <a:gd name="T68" fmla="*/ 172 w 404"/>
                <a:gd name="T69" fmla="*/ 152 h 218"/>
                <a:gd name="T70" fmla="*/ 156 w 404"/>
                <a:gd name="T71" fmla="*/ 150 h 218"/>
                <a:gd name="T72" fmla="*/ 146 w 404"/>
                <a:gd name="T73" fmla="*/ 138 h 218"/>
                <a:gd name="T74" fmla="*/ 378 w 404"/>
                <a:gd name="T75" fmla="*/ 0 h 218"/>
                <a:gd name="T76" fmla="*/ 394 w 404"/>
                <a:gd name="T77" fmla="*/ 160 h 218"/>
                <a:gd name="T78" fmla="*/ 402 w 404"/>
                <a:gd name="T79" fmla="*/ 70 h 218"/>
                <a:gd name="T80" fmla="*/ 26 w 404"/>
                <a:gd name="T81" fmla="*/ 0 h 218"/>
                <a:gd name="T82" fmla="*/ 0 w 404"/>
                <a:gd name="T83" fmla="*/ 96 h 218"/>
                <a:gd name="T84" fmla="*/ 18 w 404"/>
                <a:gd name="T85" fmla="*/ 178 h 218"/>
                <a:gd name="T86" fmla="*/ 96 w 404"/>
                <a:gd name="T87" fmla="*/ 154 h 218"/>
                <a:gd name="T88" fmla="*/ 68 w 404"/>
                <a:gd name="T89" fmla="*/ 142 h 218"/>
                <a:gd name="T90" fmla="*/ 74 w 404"/>
                <a:gd name="T91" fmla="*/ 170 h 218"/>
                <a:gd name="T92" fmla="*/ 88 w 404"/>
                <a:gd name="T93" fmla="*/ 172 h 218"/>
                <a:gd name="T94" fmla="*/ 306 w 404"/>
                <a:gd name="T95" fmla="*/ 34 h 218"/>
                <a:gd name="T96" fmla="*/ 230 w 404"/>
                <a:gd name="T97" fmla="*/ 8 h 218"/>
                <a:gd name="T98" fmla="*/ 192 w 404"/>
                <a:gd name="T99" fmla="*/ 2 h 218"/>
                <a:gd name="T100" fmla="*/ 190 w 404"/>
                <a:gd name="T101" fmla="*/ 0 h 218"/>
                <a:gd name="T102" fmla="*/ 182 w 404"/>
                <a:gd name="T103" fmla="*/ 2 h 218"/>
                <a:gd name="T104" fmla="*/ 148 w 404"/>
                <a:gd name="T105" fmla="*/ 44 h 218"/>
                <a:gd name="T106" fmla="*/ 156 w 404"/>
                <a:gd name="T107" fmla="*/ 78 h 218"/>
                <a:gd name="T108" fmla="*/ 180 w 404"/>
                <a:gd name="T109" fmla="*/ 78 h 218"/>
                <a:gd name="T110" fmla="*/ 292 w 404"/>
                <a:gd name="T111" fmla="*/ 82 h 218"/>
                <a:gd name="T112" fmla="*/ 304 w 404"/>
                <a:gd name="T113" fmla="*/ 94 h 218"/>
                <a:gd name="T114" fmla="*/ 328 w 404"/>
                <a:gd name="T115" fmla="*/ 1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4" h="218">
                  <a:moveTo>
                    <a:pt x="310" y="162"/>
                  </a:moveTo>
                  <a:lnTo>
                    <a:pt x="310" y="162"/>
                  </a:lnTo>
                  <a:lnTo>
                    <a:pt x="306" y="164"/>
                  </a:lnTo>
                  <a:lnTo>
                    <a:pt x="300" y="166"/>
                  </a:lnTo>
                  <a:lnTo>
                    <a:pt x="300" y="166"/>
                  </a:lnTo>
                  <a:lnTo>
                    <a:pt x="296" y="164"/>
                  </a:lnTo>
                  <a:lnTo>
                    <a:pt x="290" y="162"/>
                  </a:lnTo>
                  <a:lnTo>
                    <a:pt x="290" y="162"/>
                  </a:lnTo>
                  <a:lnTo>
                    <a:pt x="290" y="168"/>
                  </a:lnTo>
                  <a:lnTo>
                    <a:pt x="288" y="172"/>
                  </a:lnTo>
                  <a:lnTo>
                    <a:pt x="286" y="176"/>
                  </a:lnTo>
                  <a:lnTo>
                    <a:pt x="282" y="180"/>
                  </a:lnTo>
                  <a:lnTo>
                    <a:pt x="282" y="180"/>
                  </a:lnTo>
                  <a:lnTo>
                    <a:pt x="276" y="182"/>
                  </a:lnTo>
                  <a:lnTo>
                    <a:pt x="272" y="184"/>
                  </a:lnTo>
                  <a:lnTo>
                    <a:pt x="272" y="184"/>
                  </a:lnTo>
                  <a:lnTo>
                    <a:pt x="262" y="180"/>
                  </a:lnTo>
                  <a:lnTo>
                    <a:pt x="258" y="178"/>
                  </a:lnTo>
                  <a:lnTo>
                    <a:pt x="256" y="174"/>
                  </a:lnTo>
                  <a:lnTo>
                    <a:pt x="252" y="170"/>
                  </a:lnTo>
                  <a:lnTo>
                    <a:pt x="252" y="170"/>
                  </a:lnTo>
                  <a:lnTo>
                    <a:pt x="250" y="178"/>
                  </a:lnTo>
                  <a:lnTo>
                    <a:pt x="248" y="182"/>
                  </a:lnTo>
                  <a:lnTo>
                    <a:pt x="244" y="186"/>
                  </a:lnTo>
                  <a:lnTo>
                    <a:pt x="244" y="186"/>
                  </a:lnTo>
                  <a:lnTo>
                    <a:pt x="238" y="188"/>
                  </a:lnTo>
                  <a:lnTo>
                    <a:pt x="234" y="188"/>
                  </a:lnTo>
                  <a:lnTo>
                    <a:pt x="234" y="188"/>
                  </a:lnTo>
                  <a:lnTo>
                    <a:pt x="232" y="188"/>
                  </a:lnTo>
                  <a:lnTo>
                    <a:pt x="232" y="188"/>
                  </a:lnTo>
                  <a:lnTo>
                    <a:pt x="230" y="188"/>
                  </a:lnTo>
                  <a:lnTo>
                    <a:pt x="230" y="188"/>
                  </a:lnTo>
                  <a:lnTo>
                    <a:pt x="228" y="188"/>
                  </a:lnTo>
                  <a:lnTo>
                    <a:pt x="228" y="188"/>
                  </a:lnTo>
                  <a:lnTo>
                    <a:pt x="226" y="188"/>
                  </a:lnTo>
                  <a:lnTo>
                    <a:pt x="222" y="188"/>
                  </a:lnTo>
                  <a:lnTo>
                    <a:pt x="222" y="188"/>
                  </a:lnTo>
                  <a:lnTo>
                    <a:pt x="222" y="176"/>
                  </a:lnTo>
                  <a:lnTo>
                    <a:pt x="222" y="176"/>
                  </a:lnTo>
                  <a:lnTo>
                    <a:pt x="216" y="166"/>
                  </a:lnTo>
                  <a:lnTo>
                    <a:pt x="208" y="158"/>
                  </a:lnTo>
                  <a:lnTo>
                    <a:pt x="208" y="158"/>
                  </a:lnTo>
                  <a:lnTo>
                    <a:pt x="200" y="156"/>
                  </a:lnTo>
                  <a:lnTo>
                    <a:pt x="192" y="154"/>
                  </a:lnTo>
                  <a:lnTo>
                    <a:pt x="192" y="154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46"/>
                  </a:lnTo>
                  <a:lnTo>
                    <a:pt x="178" y="142"/>
                  </a:lnTo>
                  <a:lnTo>
                    <a:pt x="178" y="142"/>
                  </a:lnTo>
                  <a:lnTo>
                    <a:pt x="170" y="138"/>
                  </a:lnTo>
                  <a:lnTo>
                    <a:pt x="162" y="138"/>
                  </a:lnTo>
                  <a:lnTo>
                    <a:pt x="162" y="138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56" y="130"/>
                  </a:lnTo>
                  <a:lnTo>
                    <a:pt x="148" y="124"/>
                  </a:lnTo>
                  <a:lnTo>
                    <a:pt x="148" y="124"/>
                  </a:lnTo>
                  <a:lnTo>
                    <a:pt x="142" y="122"/>
                  </a:lnTo>
                  <a:lnTo>
                    <a:pt x="134" y="120"/>
                  </a:lnTo>
                  <a:lnTo>
                    <a:pt x="134" y="120"/>
                  </a:lnTo>
                  <a:lnTo>
                    <a:pt x="126" y="122"/>
                  </a:lnTo>
                  <a:lnTo>
                    <a:pt x="118" y="124"/>
                  </a:lnTo>
                  <a:lnTo>
                    <a:pt x="112" y="130"/>
                  </a:lnTo>
                  <a:lnTo>
                    <a:pt x="106" y="136"/>
                  </a:lnTo>
                  <a:lnTo>
                    <a:pt x="102" y="144"/>
                  </a:lnTo>
                  <a:lnTo>
                    <a:pt x="80" y="132"/>
                  </a:lnTo>
                  <a:lnTo>
                    <a:pt x="80" y="132"/>
                  </a:lnTo>
                  <a:lnTo>
                    <a:pt x="76" y="128"/>
                  </a:lnTo>
                  <a:lnTo>
                    <a:pt x="74" y="124"/>
                  </a:lnTo>
                  <a:lnTo>
                    <a:pt x="72" y="120"/>
                  </a:lnTo>
                  <a:lnTo>
                    <a:pt x="74" y="114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4" y="42"/>
                  </a:lnTo>
                  <a:lnTo>
                    <a:pt x="98" y="38"/>
                  </a:lnTo>
                  <a:lnTo>
                    <a:pt x="102" y="36"/>
                  </a:lnTo>
                  <a:lnTo>
                    <a:pt x="106" y="36"/>
                  </a:lnTo>
                  <a:lnTo>
                    <a:pt x="140" y="34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4" y="46"/>
                  </a:lnTo>
                  <a:lnTo>
                    <a:pt x="132" y="52"/>
                  </a:lnTo>
                  <a:lnTo>
                    <a:pt x="132" y="60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6" y="72"/>
                  </a:lnTo>
                  <a:lnTo>
                    <a:pt x="140" y="78"/>
                  </a:lnTo>
                  <a:lnTo>
                    <a:pt x="144" y="84"/>
                  </a:lnTo>
                  <a:lnTo>
                    <a:pt x="150" y="88"/>
                  </a:lnTo>
                  <a:lnTo>
                    <a:pt x="150" y="88"/>
                  </a:lnTo>
                  <a:lnTo>
                    <a:pt x="158" y="92"/>
                  </a:lnTo>
                  <a:lnTo>
                    <a:pt x="168" y="92"/>
                  </a:lnTo>
                  <a:lnTo>
                    <a:pt x="168" y="92"/>
                  </a:lnTo>
                  <a:lnTo>
                    <a:pt x="178" y="92"/>
                  </a:lnTo>
                  <a:lnTo>
                    <a:pt x="186" y="88"/>
                  </a:lnTo>
                  <a:lnTo>
                    <a:pt x="194" y="82"/>
                  </a:lnTo>
                  <a:lnTo>
                    <a:pt x="198" y="74"/>
                  </a:lnTo>
                  <a:lnTo>
                    <a:pt x="212" y="52"/>
                  </a:lnTo>
                  <a:lnTo>
                    <a:pt x="288" y="92"/>
                  </a:lnTo>
                  <a:lnTo>
                    <a:pt x="288" y="92"/>
                  </a:lnTo>
                  <a:lnTo>
                    <a:pt x="290" y="94"/>
                  </a:lnTo>
                  <a:lnTo>
                    <a:pt x="294" y="98"/>
                  </a:lnTo>
                  <a:lnTo>
                    <a:pt x="294" y="98"/>
                  </a:lnTo>
                  <a:lnTo>
                    <a:pt x="294" y="100"/>
                  </a:lnTo>
                  <a:lnTo>
                    <a:pt x="294" y="100"/>
                  </a:lnTo>
                  <a:lnTo>
                    <a:pt x="296" y="100"/>
                  </a:lnTo>
                  <a:lnTo>
                    <a:pt x="318" y="136"/>
                  </a:lnTo>
                  <a:lnTo>
                    <a:pt x="318" y="136"/>
                  </a:lnTo>
                  <a:lnTo>
                    <a:pt x="320" y="144"/>
                  </a:lnTo>
                  <a:lnTo>
                    <a:pt x="320" y="150"/>
                  </a:lnTo>
                  <a:lnTo>
                    <a:pt x="316" y="158"/>
                  </a:lnTo>
                  <a:lnTo>
                    <a:pt x="310" y="162"/>
                  </a:lnTo>
                  <a:lnTo>
                    <a:pt x="310" y="162"/>
                  </a:lnTo>
                  <a:close/>
                  <a:moveTo>
                    <a:pt x="134" y="132"/>
                  </a:moveTo>
                  <a:lnTo>
                    <a:pt x="134" y="132"/>
                  </a:lnTo>
                  <a:lnTo>
                    <a:pt x="128" y="132"/>
                  </a:lnTo>
                  <a:lnTo>
                    <a:pt x="124" y="134"/>
                  </a:lnTo>
                  <a:lnTo>
                    <a:pt x="120" y="138"/>
                  </a:lnTo>
                  <a:lnTo>
                    <a:pt x="118" y="142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98" y="176"/>
                  </a:lnTo>
                  <a:lnTo>
                    <a:pt x="100" y="184"/>
                  </a:lnTo>
                  <a:lnTo>
                    <a:pt x="102" y="190"/>
                  </a:lnTo>
                  <a:lnTo>
                    <a:pt x="108" y="194"/>
                  </a:lnTo>
                  <a:lnTo>
                    <a:pt x="108" y="194"/>
                  </a:lnTo>
                  <a:lnTo>
                    <a:pt x="112" y="196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122" y="196"/>
                  </a:lnTo>
                  <a:lnTo>
                    <a:pt x="128" y="194"/>
                  </a:lnTo>
                  <a:lnTo>
                    <a:pt x="128" y="194"/>
                  </a:lnTo>
                  <a:lnTo>
                    <a:pt x="128" y="198"/>
                  </a:lnTo>
                  <a:lnTo>
                    <a:pt x="130" y="204"/>
                  </a:lnTo>
                  <a:lnTo>
                    <a:pt x="132" y="208"/>
                  </a:lnTo>
                  <a:lnTo>
                    <a:pt x="138" y="212"/>
                  </a:lnTo>
                  <a:lnTo>
                    <a:pt x="138" y="212"/>
                  </a:lnTo>
                  <a:lnTo>
                    <a:pt x="142" y="214"/>
                  </a:lnTo>
                  <a:lnTo>
                    <a:pt x="146" y="214"/>
                  </a:lnTo>
                  <a:lnTo>
                    <a:pt x="146" y="214"/>
                  </a:lnTo>
                  <a:lnTo>
                    <a:pt x="152" y="214"/>
                  </a:lnTo>
                  <a:lnTo>
                    <a:pt x="156" y="212"/>
                  </a:lnTo>
                  <a:lnTo>
                    <a:pt x="160" y="208"/>
                  </a:lnTo>
                  <a:lnTo>
                    <a:pt x="162" y="204"/>
                  </a:lnTo>
                  <a:lnTo>
                    <a:pt x="166" y="200"/>
                  </a:lnTo>
                  <a:lnTo>
                    <a:pt x="166" y="200"/>
                  </a:lnTo>
                  <a:lnTo>
                    <a:pt x="168" y="208"/>
                  </a:lnTo>
                  <a:lnTo>
                    <a:pt x="170" y="212"/>
                  </a:lnTo>
                  <a:lnTo>
                    <a:pt x="174" y="216"/>
                  </a:lnTo>
                  <a:lnTo>
                    <a:pt x="174" y="216"/>
                  </a:lnTo>
                  <a:lnTo>
                    <a:pt x="178" y="218"/>
                  </a:lnTo>
                  <a:lnTo>
                    <a:pt x="184" y="218"/>
                  </a:lnTo>
                  <a:lnTo>
                    <a:pt x="184" y="218"/>
                  </a:lnTo>
                  <a:lnTo>
                    <a:pt x="188" y="218"/>
                  </a:lnTo>
                  <a:lnTo>
                    <a:pt x="192" y="216"/>
                  </a:lnTo>
                  <a:lnTo>
                    <a:pt x="196" y="212"/>
                  </a:lnTo>
                  <a:lnTo>
                    <a:pt x="200" y="208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10" y="188"/>
                  </a:lnTo>
                  <a:lnTo>
                    <a:pt x="210" y="180"/>
                  </a:lnTo>
                  <a:lnTo>
                    <a:pt x="206" y="174"/>
                  </a:lnTo>
                  <a:lnTo>
                    <a:pt x="202" y="168"/>
                  </a:lnTo>
                  <a:lnTo>
                    <a:pt x="202" y="168"/>
                  </a:lnTo>
                  <a:lnTo>
                    <a:pt x="196" y="166"/>
                  </a:lnTo>
                  <a:lnTo>
                    <a:pt x="192" y="166"/>
                  </a:lnTo>
                  <a:lnTo>
                    <a:pt x="192" y="166"/>
                  </a:lnTo>
                  <a:lnTo>
                    <a:pt x="186" y="168"/>
                  </a:lnTo>
                  <a:lnTo>
                    <a:pt x="182" y="170"/>
                  </a:lnTo>
                  <a:lnTo>
                    <a:pt x="182" y="170"/>
                  </a:lnTo>
                  <a:lnTo>
                    <a:pt x="180" y="164"/>
                  </a:lnTo>
                  <a:lnTo>
                    <a:pt x="180" y="160"/>
                  </a:lnTo>
                  <a:lnTo>
                    <a:pt x="176" y="156"/>
                  </a:lnTo>
                  <a:lnTo>
                    <a:pt x="172" y="152"/>
                  </a:lnTo>
                  <a:lnTo>
                    <a:pt x="172" y="152"/>
                  </a:lnTo>
                  <a:lnTo>
                    <a:pt x="168" y="150"/>
                  </a:lnTo>
                  <a:lnTo>
                    <a:pt x="162" y="150"/>
                  </a:lnTo>
                  <a:lnTo>
                    <a:pt x="162" y="150"/>
                  </a:lnTo>
                  <a:lnTo>
                    <a:pt x="156" y="150"/>
                  </a:lnTo>
                  <a:lnTo>
                    <a:pt x="152" y="152"/>
                  </a:lnTo>
                  <a:lnTo>
                    <a:pt x="152" y="152"/>
                  </a:lnTo>
                  <a:lnTo>
                    <a:pt x="152" y="148"/>
                  </a:lnTo>
                  <a:lnTo>
                    <a:pt x="150" y="142"/>
                  </a:lnTo>
                  <a:lnTo>
                    <a:pt x="146" y="138"/>
                  </a:lnTo>
                  <a:lnTo>
                    <a:pt x="142" y="134"/>
                  </a:lnTo>
                  <a:lnTo>
                    <a:pt x="142" y="134"/>
                  </a:lnTo>
                  <a:lnTo>
                    <a:pt x="138" y="132"/>
                  </a:lnTo>
                  <a:lnTo>
                    <a:pt x="134" y="132"/>
                  </a:lnTo>
                  <a:close/>
                  <a:moveTo>
                    <a:pt x="378" y="0"/>
                  </a:moveTo>
                  <a:lnTo>
                    <a:pt x="316" y="18"/>
                  </a:lnTo>
                  <a:lnTo>
                    <a:pt x="366" y="184"/>
                  </a:lnTo>
                  <a:lnTo>
                    <a:pt x="386" y="178"/>
                  </a:lnTo>
                  <a:lnTo>
                    <a:pt x="386" y="178"/>
                  </a:lnTo>
                  <a:lnTo>
                    <a:pt x="394" y="160"/>
                  </a:lnTo>
                  <a:lnTo>
                    <a:pt x="398" y="140"/>
                  </a:lnTo>
                  <a:lnTo>
                    <a:pt x="402" y="118"/>
                  </a:lnTo>
                  <a:lnTo>
                    <a:pt x="404" y="96"/>
                  </a:lnTo>
                  <a:lnTo>
                    <a:pt x="404" y="96"/>
                  </a:lnTo>
                  <a:lnTo>
                    <a:pt x="402" y="70"/>
                  </a:lnTo>
                  <a:lnTo>
                    <a:pt x="398" y="46"/>
                  </a:lnTo>
                  <a:lnTo>
                    <a:pt x="390" y="22"/>
                  </a:lnTo>
                  <a:lnTo>
                    <a:pt x="378" y="0"/>
                  </a:lnTo>
                  <a:lnTo>
                    <a:pt x="378" y="0"/>
                  </a:lnTo>
                  <a:close/>
                  <a:moveTo>
                    <a:pt x="26" y="0"/>
                  </a:moveTo>
                  <a:lnTo>
                    <a:pt x="26" y="0"/>
                  </a:lnTo>
                  <a:lnTo>
                    <a:pt x="14" y="22"/>
                  </a:lnTo>
                  <a:lnTo>
                    <a:pt x="6" y="46"/>
                  </a:lnTo>
                  <a:lnTo>
                    <a:pt x="2" y="7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18"/>
                  </a:lnTo>
                  <a:lnTo>
                    <a:pt x="6" y="140"/>
                  </a:lnTo>
                  <a:lnTo>
                    <a:pt x="10" y="160"/>
                  </a:lnTo>
                  <a:lnTo>
                    <a:pt x="18" y="178"/>
                  </a:lnTo>
                  <a:lnTo>
                    <a:pt x="40" y="184"/>
                  </a:lnTo>
                  <a:lnTo>
                    <a:pt x="88" y="18"/>
                  </a:lnTo>
                  <a:lnTo>
                    <a:pt x="26" y="0"/>
                  </a:lnTo>
                  <a:close/>
                  <a:moveTo>
                    <a:pt x="90" y="164"/>
                  </a:moveTo>
                  <a:lnTo>
                    <a:pt x="96" y="154"/>
                  </a:lnTo>
                  <a:lnTo>
                    <a:pt x="74" y="142"/>
                  </a:lnTo>
                  <a:lnTo>
                    <a:pt x="74" y="142"/>
                  </a:lnTo>
                  <a:lnTo>
                    <a:pt x="70" y="138"/>
                  </a:lnTo>
                  <a:lnTo>
                    <a:pt x="68" y="142"/>
                  </a:lnTo>
                  <a:lnTo>
                    <a:pt x="68" y="142"/>
                  </a:lnTo>
                  <a:lnTo>
                    <a:pt x="64" y="150"/>
                  </a:lnTo>
                  <a:lnTo>
                    <a:pt x="66" y="158"/>
                  </a:lnTo>
                  <a:lnTo>
                    <a:pt x="68" y="164"/>
                  </a:lnTo>
                  <a:lnTo>
                    <a:pt x="74" y="170"/>
                  </a:lnTo>
                  <a:lnTo>
                    <a:pt x="74" y="170"/>
                  </a:lnTo>
                  <a:lnTo>
                    <a:pt x="80" y="172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8" y="172"/>
                  </a:lnTo>
                  <a:lnTo>
                    <a:pt x="88" y="172"/>
                  </a:lnTo>
                  <a:lnTo>
                    <a:pt x="90" y="164"/>
                  </a:lnTo>
                  <a:lnTo>
                    <a:pt x="90" y="164"/>
                  </a:lnTo>
                  <a:close/>
                  <a:moveTo>
                    <a:pt x="328" y="106"/>
                  </a:moveTo>
                  <a:lnTo>
                    <a:pt x="306" y="34"/>
                  </a:lnTo>
                  <a:lnTo>
                    <a:pt x="306" y="34"/>
                  </a:lnTo>
                  <a:lnTo>
                    <a:pt x="304" y="30"/>
                  </a:lnTo>
                  <a:lnTo>
                    <a:pt x="300" y="26"/>
                  </a:lnTo>
                  <a:lnTo>
                    <a:pt x="296" y="24"/>
                  </a:lnTo>
                  <a:lnTo>
                    <a:pt x="292" y="22"/>
                  </a:lnTo>
                  <a:lnTo>
                    <a:pt x="230" y="8"/>
                  </a:lnTo>
                  <a:lnTo>
                    <a:pt x="230" y="8"/>
                  </a:lnTo>
                  <a:lnTo>
                    <a:pt x="230" y="8"/>
                  </a:lnTo>
                  <a:lnTo>
                    <a:pt x="194" y="2"/>
                  </a:lnTo>
                  <a:lnTo>
                    <a:pt x="194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88" y="0"/>
                  </a:lnTo>
                  <a:lnTo>
                    <a:pt x="188" y="0"/>
                  </a:lnTo>
                  <a:lnTo>
                    <a:pt x="182" y="2"/>
                  </a:lnTo>
                  <a:lnTo>
                    <a:pt x="176" y="4"/>
                  </a:lnTo>
                  <a:lnTo>
                    <a:pt x="170" y="8"/>
                  </a:lnTo>
                  <a:lnTo>
                    <a:pt x="166" y="12"/>
                  </a:lnTo>
                  <a:lnTo>
                    <a:pt x="148" y="44"/>
                  </a:lnTo>
                  <a:lnTo>
                    <a:pt x="148" y="44"/>
                  </a:lnTo>
                  <a:lnTo>
                    <a:pt x="144" y="54"/>
                  </a:lnTo>
                  <a:lnTo>
                    <a:pt x="146" y="62"/>
                  </a:lnTo>
                  <a:lnTo>
                    <a:pt x="150" y="72"/>
                  </a:lnTo>
                  <a:lnTo>
                    <a:pt x="156" y="78"/>
                  </a:lnTo>
                  <a:lnTo>
                    <a:pt x="156" y="78"/>
                  </a:lnTo>
                  <a:lnTo>
                    <a:pt x="162" y="80"/>
                  </a:lnTo>
                  <a:lnTo>
                    <a:pt x="168" y="80"/>
                  </a:lnTo>
                  <a:lnTo>
                    <a:pt x="168" y="80"/>
                  </a:lnTo>
                  <a:lnTo>
                    <a:pt x="174" y="80"/>
                  </a:lnTo>
                  <a:lnTo>
                    <a:pt x="180" y="78"/>
                  </a:lnTo>
                  <a:lnTo>
                    <a:pt x="184" y="74"/>
                  </a:lnTo>
                  <a:lnTo>
                    <a:pt x="188" y="68"/>
                  </a:lnTo>
                  <a:lnTo>
                    <a:pt x="208" y="36"/>
                  </a:lnTo>
                  <a:lnTo>
                    <a:pt x="292" y="82"/>
                  </a:lnTo>
                  <a:lnTo>
                    <a:pt x="292" y="82"/>
                  </a:lnTo>
                  <a:lnTo>
                    <a:pt x="298" y="86"/>
                  </a:lnTo>
                  <a:lnTo>
                    <a:pt x="304" y="90"/>
                  </a:lnTo>
                  <a:lnTo>
                    <a:pt x="304" y="90"/>
                  </a:lnTo>
                  <a:lnTo>
                    <a:pt x="304" y="94"/>
                  </a:lnTo>
                  <a:lnTo>
                    <a:pt x="304" y="94"/>
                  </a:lnTo>
                  <a:lnTo>
                    <a:pt x="306" y="94"/>
                  </a:lnTo>
                  <a:lnTo>
                    <a:pt x="324" y="124"/>
                  </a:lnTo>
                  <a:lnTo>
                    <a:pt x="324" y="124"/>
                  </a:lnTo>
                  <a:lnTo>
                    <a:pt x="326" y="120"/>
                  </a:lnTo>
                  <a:lnTo>
                    <a:pt x="328" y="116"/>
                  </a:lnTo>
                  <a:lnTo>
                    <a:pt x="330" y="110"/>
                  </a:lnTo>
                  <a:lnTo>
                    <a:pt x="328" y="106"/>
                  </a:lnTo>
                  <a:lnTo>
                    <a:pt x="328" y="106"/>
                  </a:lnTo>
                  <a:close/>
                </a:path>
              </a:pathLst>
            </a:custGeom>
            <a:solidFill>
              <a:srgbClr val="002F6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25" name="Right Arrow 62"/>
          <p:cNvSpPr>
            <a:spLocks noChangeAspect="1"/>
          </p:cNvSpPr>
          <p:nvPr/>
        </p:nvSpPr>
        <p:spPr bwMode="auto">
          <a:xfrm>
            <a:off x="905685" y="3871562"/>
            <a:ext cx="3853879" cy="1440091"/>
          </a:xfrm>
          <a:prstGeom prst="rightArrow">
            <a:avLst>
              <a:gd name="adj1" fmla="val 89741"/>
              <a:gd name="adj2" fmla="val 46493"/>
            </a:avLst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391" tIns="45695" rIns="91391" bIns="4569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ru-RU" sz="1200" u="none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27683" y="3928436"/>
            <a:ext cx="1611180" cy="1169551"/>
          </a:xfrm>
          <a:prstGeom prst="rect">
            <a:avLst/>
          </a:prstGeom>
          <a:noFill/>
        </p:spPr>
        <p:txBody>
          <a:bodyPr wrap="square" lIns="71962" tIns="45695" rIns="91391" bIns="45695" rtlCol="0">
            <a:spAutoFit/>
          </a:bodyPr>
          <a:lstStyle/>
          <a:p>
            <a:pPr algn="ctr"/>
            <a:r>
              <a:rPr lang="ru-RU" sz="1400" b="1" u="none" dirty="0">
                <a:solidFill>
                  <a:prstClr val="white"/>
                </a:solidFill>
                <a:latin typeface="Arial" pitchFamily="34" charset="0"/>
              </a:rPr>
              <a:t>Получение и принятия жалобы финансовым омбудсменом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47805" y="4434106"/>
            <a:ext cx="1669279" cy="307777"/>
          </a:xfrm>
          <a:prstGeom prst="rect">
            <a:avLst/>
          </a:prstGeom>
          <a:noFill/>
        </p:spPr>
        <p:txBody>
          <a:bodyPr wrap="square" lIns="71962" tIns="45695" rIns="0" bIns="45695" rtlCol="0">
            <a:spAutoFit/>
          </a:bodyPr>
          <a:lstStyle/>
          <a:p>
            <a:pPr algn="ctr" defTabSz="913667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Решение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grpSp>
        <p:nvGrpSpPr>
          <p:cNvPr id="28" name="Group 66"/>
          <p:cNvGrpSpPr/>
          <p:nvPr/>
        </p:nvGrpSpPr>
        <p:grpSpPr>
          <a:xfrm>
            <a:off x="2188459" y="3889365"/>
            <a:ext cx="568521" cy="1485900"/>
            <a:chOff x="4455319" y="1652588"/>
            <a:chExt cx="692844" cy="1485900"/>
          </a:xfrm>
        </p:grpSpPr>
        <p:cxnSp>
          <p:nvCxnSpPr>
            <p:cNvPr id="29" name="Straight Connector 67"/>
            <p:cNvCxnSpPr/>
            <p:nvPr/>
          </p:nvCxnSpPr>
          <p:spPr bwMode="auto">
            <a:xfrm>
              <a:off x="4455319" y="1652588"/>
              <a:ext cx="690562" cy="75485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68"/>
            <p:cNvCxnSpPr/>
            <p:nvPr/>
          </p:nvCxnSpPr>
          <p:spPr bwMode="auto">
            <a:xfrm flipV="1">
              <a:off x="4455319" y="2396743"/>
              <a:ext cx="692844" cy="74174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Oval 74"/>
          <p:cNvSpPr/>
          <p:nvPr/>
        </p:nvSpPr>
        <p:spPr bwMode="auto">
          <a:xfrm>
            <a:off x="755704" y="2301949"/>
            <a:ext cx="216001" cy="2160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u="none" smtClean="0">
                <a:solidFill>
                  <a:srgbClr val="255327"/>
                </a:solidFill>
                <a:latin typeface="Arial" pitchFamily="34" charset="0"/>
              </a:rPr>
              <a:t>І</a:t>
            </a:r>
            <a:endParaRPr lang="ru-RU" sz="1200" b="1" u="none">
              <a:solidFill>
                <a:srgbClr val="255327"/>
              </a:solidFill>
              <a:latin typeface="Arial" pitchFamily="34" charset="0"/>
            </a:endParaRPr>
          </a:p>
        </p:txBody>
      </p:sp>
      <p:sp>
        <p:nvSpPr>
          <p:cNvPr id="32" name="Oval 75"/>
          <p:cNvSpPr/>
          <p:nvPr/>
        </p:nvSpPr>
        <p:spPr bwMode="auto">
          <a:xfrm>
            <a:off x="910220" y="5007030"/>
            <a:ext cx="216001" cy="2160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u="none" smtClean="0">
                <a:solidFill>
                  <a:srgbClr val="255327"/>
                </a:solidFill>
                <a:latin typeface="Arial" pitchFamily="34" charset="0"/>
              </a:rPr>
              <a:t>ІІ</a:t>
            </a:r>
            <a:endParaRPr lang="ru-RU" sz="1200" b="1" u="none">
              <a:solidFill>
                <a:srgbClr val="255327"/>
              </a:solidFill>
              <a:latin typeface="Arial" pitchFamily="34" charset="0"/>
            </a:endParaRPr>
          </a:p>
        </p:txBody>
      </p:sp>
      <p:sp>
        <p:nvSpPr>
          <p:cNvPr id="33" name="Bent Arrow 76"/>
          <p:cNvSpPr/>
          <p:nvPr/>
        </p:nvSpPr>
        <p:spPr bwMode="auto">
          <a:xfrm flipV="1">
            <a:off x="4767584" y="4634759"/>
            <a:ext cx="855435" cy="872117"/>
          </a:xfrm>
          <a:prstGeom prst="bentArrow">
            <a:avLst>
              <a:gd name="adj1" fmla="val 30329"/>
              <a:gd name="adj2" fmla="val 25000"/>
              <a:gd name="adj3" fmla="val 30862"/>
              <a:gd name="adj4" fmla="val 43750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4" name="Bent Arrow 77"/>
          <p:cNvSpPr/>
          <p:nvPr/>
        </p:nvSpPr>
        <p:spPr bwMode="auto">
          <a:xfrm>
            <a:off x="4771181" y="3598072"/>
            <a:ext cx="855435" cy="963563"/>
          </a:xfrm>
          <a:prstGeom prst="bentArrow">
            <a:avLst>
              <a:gd name="adj1" fmla="val 30329"/>
              <a:gd name="adj2" fmla="val 25000"/>
              <a:gd name="adj3" fmla="val 30862"/>
              <a:gd name="adj4" fmla="val 43750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27216" y="5379045"/>
            <a:ext cx="1223313" cy="430837"/>
          </a:xfrm>
          <a:prstGeom prst="rect">
            <a:avLst/>
          </a:prstGeom>
          <a:noFill/>
        </p:spPr>
        <p:txBody>
          <a:bodyPr wrap="none" lIns="91391" tIns="45695" rIns="91391" bIns="45695" rtlCol="0">
            <a:spAutoFit/>
          </a:bodyPr>
          <a:lstStyle/>
          <a:p>
            <a:r>
              <a:rPr lang="ru-RU" sz="1100" i="1" u="none" dirty="0" smtClean="0">
                <a:solidFill>
                  <a:prstClr val="black"/>
                </a:solidFill>
              </a:rPr>
              <a:t>Не </a:t>
            </a:r>
            <a:r>
              <a:rPr lang="en-US" sz="1100" i="1" u="none" dirty="0" smtClean="0">
                <a:solidFill>
                  <a:prstClr val="black"/>
                </a:solidFill>
              </a:rPr>
              <a:t>accept</a:t>
            </a:r>
          </a:p>
          <a:p>
            <a:r>
              <a:rPr lang="ru-RU" sz="1100" i="1" u="none" dirty="0" smtClean="0">
                <a:solidFill>
                  <a:prstClr val="black"/>
                </a:solidFill>
              </a:rPr>
              <a:t>потребителем</a:t>
            </a:r>
            <a:endParaRPr lang="ru-RU" sz="1100" i="1" u="none" dirty="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45143" y="3228469"/>
            <a:ext cx="1223313" cy="430837"/>
          </a:xfrm>
          <a:prstGeom prst="rect">
            <a:avLst/>
          </a:prstGeom>
          <a:noFill/>
        </p:spPr>
        <p:txBody>
          <a:bodyPr wrap="none" lIns="91391" tIns="45695" rIns="91391" bIns="45695" rtlCol="0">
            <a:spAutoFit/>
          </a:bodyPr>
          <a:lstStyle/>
          <a:p>
            <a:r>
              <a:rPr lang="en-US" sz="1100" i="1" u="none" dirty="0" smtClean="0">
                <a:solidFill>
                  <a:prstClr val="black"/>
                </a:solidFill>
              </a:rPr>
              <a:t>Accept </a:t>
            </a:r>
          </a:p>
          <a:p>
            <a:r>
              <a:rPr lang="ru-RU" sz="1100" i="1" u="none" dirty="0" smtClean="0">
                <a:solidFill>
                  <a:prstClr val="black"/>
                </a:solidFill>
              </a:rPr>
              <a:t>потребителем</a:t>
            </a:r>
            <a:endParaRPr lang="ru-RU" sz="1100" i="1" u="none" dirty="0">
              <a:solidFill>
                <a:prstClr val="black"/>
              </a:solidFill>
            </a:endParaRPr>
          </a:p>
        </p:txBody>
      </p:sp>
      <p:sp>
        <p:nvSpPr>
          <p:cNvPr id="37" name="Oval 83"/>
          <p:cNvSpPr/>
          <p:nvPr/>
        </p:nvSpPr>
        <p:spPr bwMode="auto">
          <a:xfrm>
            <a:off x="1029301" y="5667074"/>
            <a:ext cx="3851877" cy="613567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u="none" dirty="0" smtClean="0">
                <a:solidFill>
                  <a:srgbClr val="C00000"/>
                </a:solidFill>
                <a:latin typeface="Arial" pitchFamily="34" charset="0"/>
              </a:rPr>
              <a:t>Не более 90 дней</a:t>
            </a:r>
            <a:endParaRPr lang="ru-RU" sz="1600" u="none" dirty="0">
              <a:solidFill>
                <a:srgbClr val="C00000"/>
              </a:solidFill>
              <a:latin typeface="Arial" pitchFamily="34" charset="0"/>
            </a:endParaRPr>
          </a:p>
        </p:txBody>
      </p:sp>
      <p:grpSp>
        <p:nvGrpSpPr>
          <p:cNvPr id="40" name="Group 40"/>
          <p:cNvGrpSpPr/>
          <p:nvPr/>
        </p:nvGrpSpPr>
        <p:grpSpPr>
          <a:xfrm>
            <a:off x="7106659" y="3506871"/>
            <a:ext cx="360001" cy="360000"/>
            <a:chOff x="5220171" y="1508202"/>
            <a:chExt cx="360000" cy="360000"/>
          </a:xfrm>
        </p:grpSpPr>
        <p:sp>
          <p:nvSpPr>
            <p:cNvPr id="42" name="Oval 75"/>
            <p:cNvSpPr/>
            <p:nvPr/>
          </p:nvSpPr>
          <p:spPr bwMode="auto">
            <a:xfrm>
              <a:off x="5220171" y="1508202"/>
              <a:ext cx="360000" cy="3600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43" name="Plus 35"/>
            <p:cNvSpPr/>
            <p:nvPr/>
          </p:nvSpPr>
          <p:spPr bwMode="auto">
            <a:xfrm>
              <a:off x="5352203" y="1633749"/>
              <a:ext cx="102337" cy="102337"/>
            </a:xfrm>
            <a:prstGeom prst="mathPlus">
              <a:avLst>
                <a:gd name="adj1" fmla="val 6985"/>
              </a:avLst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pic>
        <p:nvPicPr>
          <p:cNvPr id="41" name="Picture 51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734" y="3580469"/>
            <a:ext cx="216001" cy="216000"/>
          </a:xfrm>
          <a:prstGeom prst="rect">
            <a:avLst/>
          </a:prstGeom>
        </p:spPr>
      </p:pic>
      <p:grpSp>
        <p:nvGrpSpPr>
          <p:cNvPr id="44" name="Group 66"/>
          <p:cNvGrpSpPr/>
          <p:nvPr/>
        </p:nvGrpSpPr>
        <p:grpSpPr>
          <a:xfrm>
            <a:off x="3392294" y="3927927"/>
            <a:ext cx="568521" cy="1485900"/>
            <a:chOff x="4455319" y="1652588"/>
            <a:chExt cx="692844" cy="1485900"/>
          </a:xfrm>
        </p:grpSpPr>
        <p:cxnSp>
          <p:nvCxnSpPr>
            <p:cNvPr id="45" name="Straight Connector 67"/>
            <p:cNvCxnSpPr/>
            <p:nvPr/>
          </p:nvCxnSpPr>
          <p:spPr bwMode="auto">
            <a:xfrm>
              <a:off x="4455319" y="1652588"/>
              <a:ext cx="690562" cy="75485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68"/>
            <p:cNvCxnSpPr/>
            <p:nvPr/>
          </p:nvCxnSpPr>
          <p:spPr bwMode="auto">
            <a:xfrm flipV="1">
              <a:off x="4455319" y="2396743"/>
              <a:ext cx="692844" cy="74174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7" name="TextBox 46"/>
          <p:cNvSpPr txBox="1"/>
          <p:nvPr/>
        </p:nvSpPr>
        <p:spPr>
          <a:xfrm>
            <a:off x="2516433" y="4303548"/>
            <a:ext cx="1432695" cy="523170"/>
          </a:xfrm>
          <a:prstGeom prst="rect">
            <a:avLst/>
          </a:prstGeom>
          <a:noFill/>
        </p:spPr>
        <p:txBody>
          <a:bodyPr wrap="square" lIns="71962" tIns="45695" rIns="0" bIns="45695" rtlCol="0">
            <a:spAutoFit/>
          </a:bodyPr>
          <a:lstStyle/>
          <a:p>
            <a:pPr algn="ctr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Сбор </a:t>
            </a:r>
          </a:p>
          <a:p>
            <a:pPr algn="ctr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инф-ции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7884472" y="4857903"/>
            <a:ext cx="1440161" cy="952029"/>
          </a:xfrm>
          <a:prstGeom prst="rect">
            <a:avLst/>
          </a:prstGeom>
          <a:solidFill>
            <a:srgbClr val="002F6C"/>
          </a:solidFill>
          <a:ln w="19050" algn="ctr">
            <a:solidFill>
              <a:srgbClr val="002F6C"/>
            </a:solidFill>
            <a:miter lim="800000"/>
            <a:headEnd/>
            <a:tailEnd/>
          </a:ln>
        </p:spPr>
        <p:txBody>
          <a:bodyPr lIns="0" tIns="35981" rIns="35981" bIns="35981" anchor="ctr"/>
          <a:lstStyle/>
          <a:p>
            <a:pPr algn="ctr" defTabSz="913667">
              <a:defRPr/>
            </a:pPr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Решение исполнено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5" name="Rectangle 5"/>
          <p:cNvSpPr>
            <a:spLocks noChangeArrowheads="1"/>
          </p:cNvSpPr>
          <p:nvPr/>
        </p:nvSpPr>
        <p:spPr bwMode="auto">
          <a:xfrm>
            <a:off x="7884472" y="3506719"/>
            <a:ext cx="1443286" cy="952028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0" tIns="35981" rIns="35981" bIns="35981" anchor="ctr"/>
          <a:lstStyle/>
          <a:p>
            <a:pPr algn="ctr" defTabSz="913667">
              <a:defRPr/>
            </a:pPr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Решение суда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grpSp>
        <p:nvGrpSpPr>
          <p:cNvPr id="58" name="Group 53"/>
          <p:cNvGrpSpPr/>
          <p:nvPr/>
        </p:nvGrpSpPr>
        <p:grpSpPr>
          <a:xfrm>
            <a:off x="8964591" y="4875500"/>
            <a:ext cx="360001" cy="359529"/>
            <a:chOff x="929635" y="3834080"/>
            <a:chExt cx="360000" cy="359529"/>
          </a:xfrm>
        </p:grpSpPr>
        <p:sp>
          <p:nvSpPr>
            <p:cNvPr id="59" name="Oval 101"/>
            <p:cNvSpPr/>
            <p:nvPr/>
          </p:nvSpPr>
          <p:spPr bwMode="auto">
            <a:xfrm>
              <a:off x="931702" y="3834080"/>
              <a:ext cx="356526" cy="3565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723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dirty="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60" name="Freeform 47"/>
            <p:cNvSpPr>
              <a:spLocks noEditPoints="1"/>
            </p:cNvSpPr>
            <p:nvPr/>
          </p:nvSpPr>
          <p:spPr bwMode="auto">
            <a:xfrm>
              <a:off x="929635" y="3836441"/>
              <a:ext cx="360000" cy="357168"/>
            </a:xfrm>
            <a:custGeom>
              <a:avLst/>
              <a:gdLst>
                <a:gd name="T0" fmla="*/ 1746 w 2223"/>
                <a:gd name="T1" fmla="*/ 738 h 2222"/>
                <a:gd name="T2" fmla="*/ 1343 w 2223"/>
                <a:gd name="T3" fmla="*/ 1030 h 2222"/>
                <a:gd name="T4" fmla="*/ 1464 w 2223"/>
                <a:gd name="T5" fmla="*/ 1552 h 2222"/>
                <a:gd name="T6" fmla="*/ 517 w 2223"/>
                <a:gd name="T7" fmla="*/ 1048 h 2222"/>
                <a:gd name="T8" fmla="*/ 368 w 2223"/>
                <a:gd name="T9" fmla="*/ 1092 h 2222"/>
                <a:gd name="T10" fmla="*/ 412 w 2223"/>
                <a:gd name="T11" fmla="*/ 1241 h 2222"/>
                <a:gd name="T12" fmla="*/ 561 w 2223"/>
                <a:gd name="T13" fmla="*/ 1197 h 2222"/>
                <a:gd name="T14" fmla="*/ 517 w 2223"/>
                <a:gd name="T15" fmla="*/ 1048 h 2222"/>
                <a:gd name="T16" fmla="*/ 710 w 2223"/>
                <a:gd name="T17" fmla="*/ 1359 h 2222"/>
                <a:gd name="T18" fmla="*/ 666 w 2223"/>
                <a:gd name="T19" fmla="*/ 1508 h 2222"/>
                <a:gd name="T20" fmla="*/ 1304 w 2223"/>
                <a:gd name="T21" fmla="*/ 1552 h 2222"/>
                <a:gd name="T22" fmla="*/ 517 w 2223"/>
                <a:gd name="T23" fmla="*/ 1359 h 2222"/>
                <a:gd name="T24" fmla="*/ 368 w 2223"/>
                <a:gd name="T25" fmla="*/ 1403 h 2222"/>
                <a:gd name="T26" fmla="*/ 412 w 2223"/>
                <a:gd name="T27" fmla="*/ 1552 h 2222"/>
                <a:gd name="T28" fmla="*/ 561 w 2223"/>
                <a:gd name="T29" fmla="*/ 1508 h 2222"/>
                <a:gd name="T30" fmla="*/ 517 w 2223"/>
                <a:gd name="T31" fmla="*/ 1359 h 2222"/>
                <a:gd name="T32" fmla="*/ 1134 w 2223"/>
                <a:gd name="T33" fmla="*/ 1241 h 2222"/>
                <a:gd name="T34" fmla="*/ 1028 w 2223"/>
                <a:gd name="T35" fmla="*/ 1048 h 2222"/>
                <a:gd name="T36" fmla="*/ 666 w 2223"/>
                <a:gd name="T37" fmla="*/ 1092 h 2222"/>
                <a:gd name="T38" fmla="*/ 710 w 2223"/>
                <a:gd name="T39" fmla="*/ 1241 h 2222"/>
                <a:gd name="T40" fmla="*/ 412 w 2223"/>
                <a:gd name="T41" fmla="*/ 737 h 2222"/>
                <a:gd name="T42" fmla="*/ 368 w 2223"/>
                <a:gd name="T43" fmla="*/ 886 h 2222"/>
                <a:gd name="T44" fmla="*/ 517 w 2223"/>
                <a:gd name="T45" fmla="*/ 930 h 2222"/>
                <a:gd name="T46" fmla="*/ 561 w 2223"/>
                <a:gd name="T47" fmla="*/ 781 h 2222"/>
                <a:gd name="T48" fmla="*/ 1440 w 2223"/>
                <a:gd name="T49" fmla="*/ 781 h 2222"/>
                <a:gd name="T50" fmla="*/ 1396 w 2223"/>
                <a:gd name="T51" fmla="*/ 930 h 2222"/>
                <a:gd name="T52" fmla="*/ 666 w 2223"/>
                <a:gd name="T53" fmla="*/ 886 h 2222"/>
                <a:gd name="T54" fmla="*/ 710 w 2223"/>
                <a:gd name="T55" fmla="*/ 737 h 2222"/>
                <a:gd name="T56" fmla="*/ 1440 w 2223"/>
                <a:gd name="T57" fmla="*/ 781 h 2222"/>
                <a:gd name="T58" fmla="*/ 0 w 2223"/>
                <a:gd name="T59" fmla="*/ 1111 h 2222"/>
                <a:gd name="T60" fmla="*/ 2223 w 2223"/>
                <a:gd name="T61" fmla="*/ 1111 h 2222"/>
                <a:gd name="T62" fmla="*/ 1111 w 2223"/>
                <a:gd name="T63" fmla="*/ 88 h 2222"/>
                <a:gd name="T64" fmla="*/ 1111 w 2223"/>
                <a:gd name="T65" fmla="*/ 2134 h 2222"/>
                <a:gd name="T66" fmla="*/ 1111 w 2223"/>
                <a:gd name="T67" fmla="*/ 88 h 2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23" h="2222">
                  <a:moveTo>
                    <a:pt x="1911" y="738"/>
                  </a:moveTo>
                  <a:lnTo>
                    <a:pt x="1746" y="738"/>
                  </a:lnTo>
                  <a:lnTo>
                    <a:pt x="1465" y="1251"/>
                  </a:lnTo>
                  <a:lnTo>
                    <a:pt x="1343" y="1030"/>
                  </a:lnTo>
                  <a:lnTo>
                    <a:pt x="1179" y="1030"/>
                  </a:lnTo>
                  <a:lnTo>
                    <a:pt x="1464" y="1552"/>
                  </a:lnTo>
                  <a:lnTo>
                    <a:pt x="1911" y="738"/>
                  </a:lnTo>
                  <a:close/>
                  <a:moveTo>
                    <a:pt x="517" y="1048"/>
                  </a:moveTo>
                  <a:lnTo>
                    <a:pt x="412" y="1048"/>
                  </a:lnTo>
                  <a:cubicBezTo>
                    <a:pt x="388" y="1048"/>
                    <a:pt x="368" y="1068"/>
                    <a:pt x="368" y="1092"/>
                  </a:cubicBezTo>
                  <a:lnTo>
                    <a:pt x="368" y="1197"/>
                  </a:lnTo>
                  <a:cubicBezTo>
                    <a:pt x="368" y="1222"/>
                    <a:pt x="388" y="1241"/>
                    <a:pt x="412" y="1241"/>
                  </a:cubicBezTo>
                  <a:lnTo>
                    <a:pt x="517" y="1241"/>
                  </a:lnTo>
                  <a:cubicBezTo>
                    <a:pt x="541" y="1241"/>
                    <a:pt x="561" y="1222"/>
                    <a:pt x="561" y="1197"/>
                  </a:cubicBezTo>
                  <a:lnTo>
                    <a:pt x="561" y="1092"/>
                  </a:lnTo>
                  <a:cubicBezTo>
                    <a:pt x="561" y="1068"/>
                    <a:pt x="541" y="1048"/>
                    <a:pt x="517" y="1048"/>
                  </a:cubicBezTo>
                  <a:close/>
                  <a:moveTo>
                    <a:pt x="1198" y="1359"/>
                  </a:moveTo>
                  <a:lnTo>
                    <a:pt x="710" y="1359"/>
                  </a:lnTo>
                  <a:cubicBezTo>
                    <a:pt x="686" y="1359"/>
                    <a:pt x="666" y="1379"/>
                    <a:pt x="666" y="1403"/>
                  </a:cubicBezTo>
                  <a:lnTo>
                    <a:pt x="666" y="1508"/>
                  </a:lnTo>
                  <a:cubicBezTo>
                    <a:pt x="666" y="1533"/>
                    <a:pt x="686" y="1552"/>
                    <a:pt x="710" y="1552"/>
                  </a:cubicBezTo>
                  <a:lnTo>
                    <a:pt x="1304" y="1552"/>
                  </a:lnTo>
                  <a:lnTo>
                    <a:pt x="1198" y="1359"/>
                  </a:lnTo>
                  <a:close/>
                  <a:moveTo>
                    <a:pt x="517" y="1359"/>
                  </a:moveTo>
                  <a:lnTo>
                    <a:pt x="412" y="1359"/>
                  </a:lnTo>
                  <a:cubicBezTo>
                    <a:pt x="388" y="1359"/>
                    <a:pt x="368" y="1379"/>
                    <a:pt x="368" y="1403"/>
                  </a:cubicBezTo>
                  <a:lnTo>
                    <a:pt x="368" y="1508"/>
                  </a:lnTo>
                  <a:cubicBezTo>
                    <a:pt x="368" y="1533"/>
                    <a:pt x="388" y="1552"/>
                    <a:pt x="412" y="1552"/>
                  </a:cubicBezTo>
                  <a:lnTo>
                    <a:pt x="517" y="1552"/>
                  </a:lnTo>
                  <a:cubicBezTo>
                    <a:pt x="541" y="1552"/>
                    <a:pt x="561" y="1533"/>
                    <a:pt x="561" y="1508"/>
                  </a:cubicBezTo>
                  <a:lnTo>
                    <a:pt x="561" y="1403"/>
                  </a:lnTo>
                  <a:cubicBezTo>
                    <a:pt x="561" y="1379"/>
                    <a:pt x="541" y="1359"/>
                    <a:pt x="517" y="1359"/>
                  </a:cubicBezTo>
                  <a:close/>
                  <a:moveTo>
                    <a:pt x="710" y="1241"/>
                  </a:moveTo>
                  <a:lnTo>
                    <a:pt x="1134" y="1241"/>
                  </a:lnTo>
                  <a:lnTo>
                    <a:pt x="1055" y="1098"/>
                  </a:lnTo>
                  <a:lnTo>
                    <a:pt x="1028" y="1048"/>
                  </a:lnTo>
                  <a:lnTo>
                    <a:pt x="710" y="1048"/>
                  </a:lnTo>
                  <a:cubicBezTo>
                    <a:pt x="686" y="1048"/>
                    <a:pt x="666" y="1068"/>
                    <a:pt x="666" y="1092"/>
                  </a:cubicBezTo>
                  <a:lnTo>
                    <a:pt x="666" y="1197"/>
                  </a:lnTo>
                  <a:cubicBezTo>
                    <a:pt x="666" y="1222"/>
                    <a:pt x="686" y="1241"/>
                    <a:pt x="710" y="1241"/>
                  </a:cubicBezTo>
                  <a:close/>
                  <a:moveTo>
                    <a:pt x="517" y="737"/>
                  </a:moveTo>
                  <a:lnTo>
                    <a:pt x="412" y="737"/>
                  </a:lnTo>
                  <a:cubicBezTo>
                    <a:pt x="388" y="737"/>
                    <a:pt x="368" y="757"/>
                    <a:pt x="368" y="781"/>
                  </a:cubicBezTo>
                  <a:lnTo>
                    <a:pt x="368" y="886"/>
                  </a:lnTo>
                  <a:cubicBezTo>
                    <a:pt x="368" y="911"/>
                    <a:pt x="388" y="930"/>
                    <a:pt x="412" y="930"/>
                  </a:cubicBezTo>
                  <a:lnTo>
                    <a:pt x="517" y="930"/>
                  </a:lnTo>
                  <a:cubicBezTo>
                    <a:pt x="541" y="930"/>
                    <a:pt x="561" y="911"/>
                    <a:pt x="561" y="886"/>
                  </a:cubicBezTo>
                  <a:lnTo>
                    <a:pt x="561" y="781"/>
                  </a:lnTo>
                  <a:cubicBezTo>
                    <a:pt x="561" y="757"/>
                    <a:pt x="541" y="737"/>
                    <a:pt x="517" y="737"/>
                  </a:cubicBezTo>
                  <a:close/>
                  <a:moveTo>
                    <a:pt x="1440" y="781"/>
                  </a:moveTo>
                  <a:lnTo>
                    <a:pt x="1440" y="886"/>
                  </a:lnTo>
                  <a:cubicBezTo>
                    <a:pt x="1440" y="911"/>
                    <a:pt x="1420" y="930"/>
                    <a:pt x="1396" y="930"/>
                  </a:cubicBezTo>
                  <a:lnTo>
                    <a:pt x="710" y="930"/>
                  </a:lnTo>
                  <a:cubicBezTo>
                    <a:pt x="686" y="930"/>
                    <a:pt x="666" y="911"/>
                    <a:pt x="666" y="886"/>
                  </a:cubicBezTo>
                  <a:lnTo>
                    <a:pt x="666" y="781"/>
                  </a:lnTo>
                  <a:cubicBezTo>
                    <a:pt x="666" y="757"/>
                    <a:pt x="686" y="737"/>
                    <a:pt x="710" y="737"/>
                  </a:cubicBezTo>
                  <a:lnTo>
                    <a:pt x="1396" y="737"/>
                  </a:lnTo>
                  <a:cubicBezTo>
                    <a:pt x="1420" y="737"/>
                    <a:pt x="1440" y="757"/>
                    <a:pt x="1440" y="781"/>
                  </a:cubicBezTo>
                  <a:close/>
                  <a:moveTo>
                    <a:pt x="1111" y="0"/>
                  </a:moveTo>
                  <a:cubicBezTo>
                    <a:pt x="498" y="0"/>
                    <a:pt x="0" y="497"/>
                    <a:pt x="0" y="1111"/>
                  </a:cubicBezTo>
                  <a:cubicBezTo>
                    <a:pt x="0" y="1725"/>
                    <a:pt x="498" y="2222"/>
                    <a:pt x="1111" y="2222"/>
                  </a:cubicBezTo>
                  <a:cubicBezTo>
                    <a:pt x="1725" y="2222"/>
                    <a:pt x="2223" y="1725"/>
                    <a:pt x="2223" y="1111"/>
                  </a:cubicBezTo>
                  <a:cubicBezTo>
                    <a:pt x="2223" y="497"/>
                    <a:pt x="1725" y="0"/>
                    <a:pt x="1111" y="0"/>
                  </a:cubicBezTo>
                  <a:close/>
                  <a:moveTo>
                    <a:pt x="1111" y="88"/>
                  </a:moveTo>
                  <a:cubicBezTo>
                    <a:pt x="1676" y="88"/>
                    <a:pt x="2134" y="547"/>
                    <a:pt x="2134" y="1111"/>
                  </a:cubicBezTo>
                  <a:cubicBezTo>
                    <a:pt x="2134" y="1675"/>
                    <a:pt x="1676" y="2134"/>
                    <a:pt x="1111" y="2134"/>
                  </a:cubicBezTo>
                  <a:cubicBezTo>
                    <a:pt x="547" y="2134"/>
                    <a:pt x="88" y="1675"/>
                    <a:pt x="88" y="1111"/>
                  </a:cubicBezTo>
                  <a:cubicBezTo>
                    <a:pt x="88" y="547"/>
                    <a:pt x="547" y="88"/>
                    <a:pt x="1111" y="88"/>
                  </a:cubicBezTo>
                  <a:close/>
                </a:path>
              </a:pathLst>
            </a:custGeom>
            <a:solidFill>
              <a:srgbClr val="002F6C"/>
            </a:solidFill>
            <a:ln>
              <a:noFill/>
            </a:ln>
          </p:spPr>
          <p:txBody>
            <a:bodyPr vert="horz" wrap="square" lIns="80147" tIns="40074" rIns="80147" bIns="40074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3" name="Прямая со стрелкой 62"/>
          <p:cNvCxnSpPr/>
          <p:nvPr/>
        </p:nvCxnSpPr>
        <p:spPr bwMode="auto">
          <a:xfrm flipV="1">
            <a:off x="879883" y="6315150"/>
            <a:ext cx="4773581" cy="4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Прямая соединительная линия 63"/>
          <p:cNvCxnSpPr/>
          <p:nvPr/>
        </p:nvCxnSpPr>
        <p:spPr bwMode="auto">
          <a:xfrm flipH="1">
            <a:off x="879879" y="3928436"/>
            <a:ext cx="30336" cy="237366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Прямая соединительная линия 64"/>
          <p:cNvCxnSpPr>
            <a:stCxn id="36" idx="3"/>
          </p:cNvCxnSpPr>
          <p:nvPr/>
        </p:nvCxnSpPr>
        <p:spPr bwMode="auto">
          <a:xfrm flipH="1">
            <a:off x="5663164" y="3443888"/>
            <a:ext cx="205292" cy="2767765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Box 65"/>
          <p:cNvSpPr txBox="1"/>
          <p:nvPr/>
        </p:nvSpPr>
        <p:spPr>
          <a:xfrm>
            <a:off x="5354120" y="6190357"/>
            <a:ext cx="636514" cy="360040"/>
          </a:xfrm>
          <a:prstGeom prst="rect">
            <a:avLst/>
          </a:prstGeom>
          <a:noFill/>
          <a:ln>
            <a:noFill/>
            <a:prstDash val="solid"/>
          </a:ln>
          <a:extLst/>
        </p:spPr>
        <p:txBody>
          <a:bodyPr wrap="square" lIns="89672" tIns="45551" rIns="91106" bIns="45551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 defTabSz="91342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u="none" kern="0" dirty="0" smtClean="0">
                <a:solidFill>
                  <a:srgbClr val="C00000"/>
                </a:solidFill>
              </a:rPr>
              <a:t>t</a:t>
            </a:r>
            <a:endParaRPr lang="ru-RU" sz="2400" b="1" u="none" kern="0" dirty="0">
              <a:solidFill>
                <a:srgbClr val="C00000"/>
              </a:solidFill>
            </a:endParaRPr>
          </a:p>
        </p:txBody>
      </p:sp>
      <p:grpSp>
        <p:nvGrpSpPr>
          <p:cNvPr id="68" name="Group 43"/>
          <p:cNvGrpSpPr/>
          <p:nvPr/>
        </p:nvGrpSpPr>
        <p:grpSpPr>
          <a:xfrm>
            <a:off x="6146015" y="2097871"/>
            <a:ext cx="360001" cy="360000"/>
            <a:chOff x="1943827" y="2667981"/>
            <a:chExt cx="360000" cy="360000"/>
          </a:xfrm>
        </p:grpSpPr>
        <p:sp>
          <p:nvSpPr>
            <p:cNvPr id="69" name="Oval 44"/>
            <p:cNvSpPr/>
            <p:nvPr/>
          </p:nvSpPr>
          <p:spPr bwMode="auto">
            <a:xfrm>
              <a:off x="1943827" y="2667981"/>
              <a:ext cx="360000" cy="360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dirty="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70" name="Picture 4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6939" y="2704995"/>
              <a:ext cx="193777" cy="285973"/>
            </a:xfrm>
            <a:prstGeom prst="rect">
              <a:avLst/>
            </a:prstGeom>
          </p:spPr>
        </p:pic>
      </p:grpSp>
      <p:sp>
        <p:nvSpPr>
          <p:cNvPr id="85" name="Rectangle 48"/>
          <p:cNvSpPr/>
          <p:nvPr/>
        </p:nvSpPr>
        <p:spPr bwMode="auto">
          <a:xfrm>
            <a:off x="1226289" y="111934"/>
            <a:ext cx="1512168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DEF0D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52" tIns="71962" rIns="89952" bIns="89952" numCol="1" rtlCol="0" anchor="ctr" anchorCtr="0" compatLnSpc="1">
            <a:prstTxWarp prst="textNoShape">
              <a:avLst/>
            </a:prstTxWarp>
          </a:bodyPr>
          <a:lstStyle/>
          <a:p>
            <a:pPr marL="358583">
              <a:spcBef>
                <a:spcPts val="0"/>
              </a:spcBef>
              <a:spcAft>
                <a:spcPts val="0"/>
              </a:spcAft>
            </a:pPr>
            <a:r>
              <a:rPr lang="ru-RU" sz="1200" b="1" u="non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Процесс решения спора</a:t>
            </a:r>
            <a:endParaRPr lang="ru-RU" sz="1200" b="1" u="none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Oval 53"/>
          <p:cNvSpPr/>
          <p:nvPr/>
        </p:nvSpPr>
        <p:spPr>
          <a:xfrm>
            <a:off x="1298300" y="183949"/>
            <a:ext cx="306201" cy="2937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2A6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defTabSz="913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none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400" b="1" u="none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7057937" y="2026434"/>
            <a:ext cx="1516970" cy="357189"/>
          </a:xfrm>
          <a:prstGeom prst="rect">
            <a:avLst/>
          </a:prstGeom>
          <a:solidFill>
            <a:srgbClr val="002F6C"/>
          </a:solidFill>
          <a:ln w="19050" algn="ctr">
            <a:solidFill>
              <a:srgbClr val="002F6C"/>
            </a:solidFill>
            <a:miter lim="800000"/>
            <a:headEnd/>
            <a:tailEnd/>
          </a:ln>
        </p:spPr>
        <p:txBody>
          <a:bodyPr lIns="0" tIns="35981" rIns="35981" bIns="35981" anchor="ctr"/>
          <a:lstStyle/>
          <a:p>
            <a:pPr algn="ctr" defTabSz="913667">
              <a:defRPr/>
            </a:pPr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Регулятору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7057937" y="2455061"/>
            <a:ext cx="1516970" cy="285752"/>
          </a:xfrm>
          <a:prstGeom prst="rect">
            <a:avLst/>
          </a:prstGeom>
          <a:solidFill>
            <a:srgbClr val="002F6C"/>
          </a:solidFill>
          <a:ln w="19050" algn="ctr">
            <a:solidFill>
              <a:srgbClr val="002F6C"/>
            </a:solidFill>
            <a:miter lim="800000"/>
            <a:headEnd/>
            <a:tailEnd/>
          </a:ln>
        </p:spPr>
        <p:txBody>
          <a:bodyPr lIns="0" tIns="35981" rIns="35981" bIns="35981" anchor="ctr"/>
          <a:lstStyle/>
          <a:p>
            <a:pPr algn="ctr" defTabSz="913667">
              <a:defRPr/>
            </a:pPr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Суду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7057937" y="2812251"/>
            <a:ext cx="1516970" cy="285752"/>
          </a:xfrm>
          <a:prstGeom prst="rect">
            <a:avLst/>
          </a:prstGeom>
          <a:solidFill>
            <a:srgbClr val="002F6C"/>
          </a:solidFill>
          <a:ln w="19050" algn="ctr">
            <a:solidFill>
              <a:srgbClr val="002F6C"/>
            </a:solidFill>
            <a:miter lim="800000"/>
            <a:headEnd/>
            <a:tailEnd/>
          </a:ln>
        </p:spPr>
        <p:txBody>
          <a:bodyPr lIns="0" tIns="35981" rIns="35981" bIns="35981" anchor="ctr"/>
          <a:lstStyle/>
          <a:p>
            <a:pPr algn="ctr" defTabSz="913667">
              <a:defRPr/>
            </a:pPr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ФО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3" name="Rectangle 5"/>
          <p:cNvSpPr>
            <a:spLocks noChangeArrowheads="1"/>
          </p:cNvSpPr>
          <p:nvPr/>
        </p:nvSpPr>
        <p:spPr bwMode="auto">
          <a:xfrm>
            <a:off x="5074445" y="2026433"/>
            <a:ext cx="1500198" cy="1071570"/>
          </a:xfrm>
          <a:prstGeom prst="rect">
            <a:avLst/>
          </a:prstGeom>
          <a:solidFill>
            <a:srgbClr val="002F6C"/>
          </a:solidFill>
          <a:ln w="19050" algn="ctr">
            <a:solidFill>
              <a:srgbClr val="002F6C"/>
            </a:solidFill>
            <a:miter lim="800000"/>
            <a:headEnd/>
            <a:tailEnd/>
          </a:ln>
        </p:spPr>
        <p:txBody>
          <a:bodyPr lIns="0" tIns="35981" rIns="35981" bIns="35981" anchor="ctr"/>
          <a:lstStyle/>
          <a:p>
            <a:pPr algn="ctr" defTabSz="913667">
              <a:defRPr/>
            </a:pPr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Обращение к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90" name="Соединительная линия уступом 2"/>
          <p:cNvCxnSpPr>
            <a:stCxn id="73" idx="3"/>
            <a:endCxn id="62" idx="1"/>
          </p:cNvCxnSpPr>
          <p:nvPr/>
        </p:nvCxnSpPr>
        <p:spPr bwMode="auto">
          <a:xfrm flipV="1">
            <a:off x="6574643" y="2205029"/>
            <a:ext cx="483294" cy="35718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Соединительная линия уступом 2"/>
          <p:cNvCxnSpPr>
            <a:stCxn id="73" idx="3"/>
            <a:endCxn id="72" idx="1"/>
          </p:cNvCxnSpPr>
          <p:nvPr/>
        </p:nvCxnSpPr>
        <p:spPr bwMode="auto">
          <a:xfrm>
            <a:off x="6574643" y="2562218"/>
            <a:ext cx="483294" cy="3929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7" name="Group 40"/>
          <p:cNvGrpSpPr/>
          <p:nvPr/>
        </p:nvGrpSpPr>
        <p:grpSpPr>
          <a:xfrm>
            <a:off x="8941594" y="3467540"/>
            <a:ext cx="360001" cy="360000"/>
            <a:chOff x="5220171" y="1508202"/>
            <a:chExt cx="360000" cy="360000"/>
          </a:xfrm>
        </p:grpSpPr>
        <p:sp>
          <p:nvSpPr>
            <p:cNvPr id="74" name="Oval 75"/>
            <p:cNvSpPr/>
            <p:nvPr/>
          </p:nvSpPr>
          <p:spPr bwMode="auto">
            <a:xfrm>
              <a:off x="5220171" y="1508202"/>
              <a:ext cx="360000" cy="3600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dirty="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79" name="Plus 35"/>
            <p:cNvSpPr/>
            <p:nvPr/>
          </p:nvSpPr>
          <p:spPr bwMode="auto">
            <a:xfrm>
              <a:off x="5352203" y="1633749"/>
              <a:ext cx="102337" cy="102337"/>
            </a:xfrm>
            <a:prstGeom prst="mathPlus">
              <a:avLst>
                <a:gd name="adj1" fmla="val 6985"/>
              </a:avLst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dirty="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cxnSp>
        <p:nvCxnSpPr>
          <p:cNvPr id="110" name="Соединительная линия уступом 2"/>
          <p:cNvCxnSpPr>
            <a:stCxn id="73" idx="3"/>
            <a:endCxn id="71" idx="1"/>
          </p:cNvCxnSpPr>
          <p:nvPr/>
        </p:nvCxnSpPr>
        <p:spPr bwMode="auto">
          <a:xfrm>
            <a:off x="6574643" y="2562218"/>
            <a:ext cx="483294" cy="357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Freeform 4827"/>
          <p:cNvSpPr>
            <a:spLocks noChangeAspect="1" noEditPoints="1"/>
          </p:cNvSpPr>
          <p:nvPr/>
        </p:nvSpPr>
        <p:spPr bwMode="auto">
          <a:xfrm>
            <a:off x="8964587" y="3507831"/>
            <a:ext cx="298921" cy="287032"/>
          </a:xfrm>
          <a:custGeom>
            <a:avLst/>
            <a:gdLst>
              <a:gd name="T0" fmla="*/ 338 w 352"/>
              <a:gd name="T1" fmla="*/ 194 h 338"/>
              <a:gd name="T2" fmla="*/ 294 w 352"/>
              <a:gd name="T3" fmla="*/ 46 h 338"/>
              <a:gd name="T4" fmla="*/ 292 w 352"/>
              <a:gd name="T5" fmla="*/ 46 h 338"/>
              <a:gd name="T6" fmla="*/ 292 w 352"/>
              <a:gd name="T7" fmla="*/ 44 h 338"/>
              <a:gd name="T8" fmla="*/ 290 w 352"/>
              <a:gd name="T9" fmla="*/ 44 h 338"/>
              <a:gd name="T10" fmla="*/ 288 w 352"/>
              <a:gd name="T11" fmla="*/ 42 h 338"/>
              <a:gd name="T12" fmla="*/ 288 w 352"/>
              <a:gd name="T13" fmla="*/ 42 h 338"/>
              <a:gd name="T14" fmla="*/ 286 w 352"/>
              <a:gd name="T15" fmla="*/ 40 h 338"/>
              <a:gd name="T16" fmla="*/ 284 w 352"/>
              <a:gd name="T17" fmla="*/ 40 h 338"/>
              <a:gd name="T18" fmla="*/ 202 w 352"/>
              <a:gd name="T19" fmla="*/ 40 h 338"/>
              <a:gd name="T20" fmla="*/ 192 w 352"/>
              <a:gd name="T21" fmla="*/ 26 h 338"/>
              <a:gd name="T22" fmla="*/ 186 w 352"/>
              <a:gd name="T23" fmla="*/ 10 h 338"/>
              <a:gd name="T24" fmla="*/ 180 w 352"/>
              <a:gd name="T25" fmla="*/ 2 h 338"/>
              <a:gd name="T26" fmla="*/ 172 w 352"/>
              <a:gd name="T27" fmla="*/ 2 h 338"/>
              <a:gd name="T28" fmla="*/ 166 w 352"/>
              <a:gd name="T29" fmla="*/ 10 h 338"/>
              <a:gd name="T30" fmla="*/ 160 w 352"/>
              <a:gd name="T31" fmla="*/ 26 h 338"/>
              <a:gd name="T32" fmla="*/ 150 w 352"/>
              <a:gd name="T33" fmla="*/ 40 h 338"/>
              <a:gd name="T34" fmla="*/ 68 w 352"/>
              <a:gd name="T35" fmla="*/ 40 h 338"/>
              <a:gd name="T36" fmla="*/ 66 w 352"/>
              <a:gd name="T37" fmla="*/ 40 h 338"/>
              <a:gd name="T38" fmla="*/ 64 w 352"/>
              <a:gd name="T39" fmla="*/ 42 h 338"/>
              <a:gd name="T40" fmla="*/ 64 w 352"/>
              <a:gd name="T41" fmla="*/ 42 h 338"/>
              <a:gd name="T42" fmla="*/ 62 w 352"/>
              <a:gd name="T43" fmla="*/ 44 h 338"/>
              <a:gd name="T44" fmla="*/ 60 w 352"/>
              <a:gd name="T45" fmla="*/ 44 h 338"/>
              <a:gd name="T46" fmla="*/ 60 w 352"/>
              <a:gd name="T47" fmla="*/ 46 h 338"/>
              <a:gd name="T48" fmla="*/ 58 w 352"/>
              <a:gd name="T49" fmla="*/ 46 h 338"/>
              <a:gd name="T50" fmla="*/ 14 w 352"/>
              <a:gd name="T51" fmla="*/ 194 h 338"/>
              <a:gd name="T52" fmla="*/ 0 w 352"/>
              <a:gd name="T53" fmla="*/ 194 h 338"/>
              <a:gd name="T54" fmla="*/ 18 w 352"/>
              <a:gd name="T55" fmla="*/ 220 h 338"/>
              <a:gd name="T56" fmla="*/ 46 w 352"/>
              <a:gd name="T57" fmla="*/ 236 h 338"/>
              <a:gd name="T58" fmla="*/ 68 w 352"/>
              <a:gd name="T59" fmla="*/ 240 h 338"/>
              <a:gd name="T60" fmla="*/ 100 w 352"/>
              <a:gd name="T61" fmla="*/ 232 h 338"/>
              <a:gd name="T62" fmla="*/ 124 w 352"/>
              <a:gd name="T63" fmla="*/ 212 h 338"/>
              <a:gd name="T64" fmla="*/ 122 w 352"/>
              <a:gd name="T65" fmla="*/ 194 h 338"/>
              <a:gd name="T66" fmla="*/ 82 w 352"/>
              <a:gd name="T67" fmla="*/ 60 h 338"/>
              <a:gd name="T68" fmla="*/ 152 w 352"/>
              <a:gd name="T69" fmla="*/ 66 h 338"/>
              <a:gd name="T70" fmla="*/ 166 w 352"/>
              <a:gd name="T71" fmla="*/ 78 h 338"/>
              <a:gd name="T72" fmla="*/ 122 w 352"/>
              <a:gd name="T73" fmla="*/ 306 h 338"/>
              <a:gd name="T74" fmla="*/ 108 w 352"/>
              <a:gd name="T75" fmla="*/ 316 h 338"/>
              <a:gd name="T76" fmla="*/ 108 w 352"/>
              <a:gd name="T77" fmla="*/ 328 h 338"/>
              <a:gd name="T78" fmla="*/ 122 w 352"/>
              <a:gd name="T79" fmla="*/ 338 h 338"/>
              <a:gd name="T80" fmla="*/ 236 w 352"/>
              <a:gd name="T81" fmla="*/ 338 h 338"/>
              <a:gd name="T82" fmla="*/ 246 w 352"/>
              <a:gd name="T83" fmla="*/ 322 h 338"/>
              <a:gd name="T84" fmla="*/ 242 w 352"/>
              <a:gd name="T85" fmla="*/ 312 h 338"/>
              <a:gd name="T86" fmla="*/ 186 w 352"/>
              <a:gd name="T87" fmla="*/ 306 h 338"/>
              <a:gd name="T88" fmla="*/ 192 w 352"/>
              <a:gd name="T89" fmla="*/ 74 h 338"/>
              <a:gd name="T90" fmla="*/ 202 w 352"/>
              <a:gd name="T91" fmla="*/ 60 h 338"/>
              <a:gd name="T92" fmla="*/ 230 w 352"/>
              <a:gd name="T93" fmla="*/ 194 h 338"/>
              <a:gd name="T94" fmla="*/ 216 w 352"/>
              <a:gd name="T95" fmla="*/ 194 h 338"/>
              <a:gd name="T96" fmla="*/ 234 w 352"/>
              <a:gd name="T97" fmla="*/ 220 h 338"/>
              <a:gd name="T98" fmla="*/ 262 w 352"/>
              <a:gd name="T99" fmla="*/ 236 h 338"/>
              <a:gd name="T100" fmla="*/ 284 w 352"/>
              <a:gd name="T101" fmla="*/ 240 h 338"/>
              <a:gd name="T102" fmla="*/ 316 w 352"/>
              <a:gd name="T103" fmla="*/ 232 h 338"/>
              <a:gd name="T104" fmla="*/ 340 w 352"/>
              <a:gd name="T105" fmla="*/ 212 h 338"/>
              <a:gd name="T106" fmla="*/ 338 w 352"/>
              <a:gd name="T107" fmla="*/ 194 h 338"/>
              <a:gd name="T108" fmla="*/ 100 w 352"/>
              <a:gd name="T109" fmla="*/ 194 h 338"/>
              <a:gd name="T110" fmla="*/ 284 w 352"/>
              <a:gd name="T111" fmla="*/ 86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52" h="338">
                <a:moveTo>
                  <a:pt x="338" y="194"/>
                </a:moveTo>
                <a:lnTo>
                  <a:pt x="338" y="194"/>
                </a:lnTo>
                <a:lnTo>
                  <a:pt x="338" y="194"/>
                </a:lnTo>
                <a:lnTo>
                  <a:pt x="294" y="48"/>
                </a:lnTo>
                <a:lnTo>
                  <a:pt x="294" y="48"/>
                </a:lnTo>
                <a:lnTo>
                  <a:pt x="294" y="46"/>
                </a:lnTo>
                <a:lnTo>
                  <a:pt x="294" y="46"/>
                </a:lnTo>
                <a:lnTo>
                  <a:pt x="292" y="46"/>
                </a:lnTo>
                <a:lnTo>
                  <a:pt x="292" y="46"/>
                </a:lnTo>
                <a:lnTo>
                  <a:pt x="292" y="44"/>
                </a:lnTo>
                <a:lnTo>
                  <a:pt x="292" y="44"/>
                </a:lnTo>
                <a:lnTo>
                  <a:pt x="292" y="44"/>
                </a:lnTo>
                <a:lnTo>
                  <a:pt x="292" y="44"/>
                </a:lnTo>
                <a:lnTo>
                  <a:pt x="290" y="44"/>
                </a:lnTo>
                <a:lnTo>
                  <a:pt x="290" y="44"/>
                </a:lnTo>
                <a:lnTo>
                  <a:pt x="290" y="42"/>
                </a:lnTo>
                <a:lnTo>
                  <a:pt x="290" y="42"/>
                </a:lnTo>
                <a:lnTo>
                  <a:pt x="288" y="42"/>
                </a:lnTo>
                <a:lnTo>
                  <a:pt x="288" y="42"/>
                </a:lnTo>
                <a:lnTo>
                  <a:pt x="288" y="42"/>
                </a:lnTo>
                <a:lnTo>
                  <a:pt x="288" y="42"/>
                </a:lnTo>
                <a:lnTo>
                  <a:pt x="286" y="40"/>
                </a:lnTo>
                <a:lnTo>
                  <a:pt x="286" y="40"/>
                </a:lnTo>
                <a:lnTo>
                  <a:pt x="286" y="40"/>
                </a:lnTo>
                <a:lnTo>
                  <a:pt x="286" y="40"/>
                </a:lnTo>
                <a:lnTo>
                  <a:pt x="284" y="40"/>
                </a:lnTo>
                <a:lnTo>
                  <a:pt x="284" y="40"/>
                </a:lnTo>
                <a:lnTo>
                  <a:pt x="284" y="40"/>
                </a:lnTo>
                <a:lnTo>
                  <a:pt x="202" y="40"/>
                </a:lnTo>
                <a:lnTo>
                  <a:pt x="202" y="40"/>
                </a:lnTo>
                <a:lnTo>
                  <a:pt x="200" y="34"/>
                </a:lnTo>
                <a:lnTo>
                  <a:pt x="196" y="30"/>
                </a:lnTo>
                <a:lnTo>
                  <a:pt x="192" y="26"/>
                </a:lnTo>
                <a:lnTo>
                  <a:pt x="186" y="24"/>
                </a:lnTo>
                <a:lnTo>
                  <a:pt x="186" y="10"/>
                </a:lnTo>
                <a:lnTo>
                  <a:pt x="186" y="10"/>
                </a:lnTo>
                <a:lnTo>
                  <a:pt x="186" y="6"/>
                </a:lnTo>
                <a:lnTo>
                  <a:pt x="184" y="4"/>
                </a:lnTo>
                <a:lnTo>
                  <a:pt x="180" y="2"/>
                </a:lnTo>
                <a:lnTo>
                  <a:pt x="176" y="0"/>
                </a:lnTo>
                <a:lnTo>
                  <a:pt x="176" y="0"/>
                </a:lnTo>
                <a:lnTo>
                  <a:pt x="172" y="2"/>
                </a:lnTo>
                <a:lnTo>
                  <a:pt x="168" y="4"/>
                </a:lnTo>
                <a:lnTo>
                  <a:pt x="166" y="6"/>
                </a:lnTo>
                <a:lnTo>
                  <a:pt x="166" y="10"/>
                </a:lnTo>
                <a:lnTo>
                  <a:pt x="166" y="24"/>
                </a:lnTo>
                <a:lnTo>
                  <a:pt x="166" y="24"/>
                </a:lnTo>
                <a:lnTo>
                  <a:pt x="160" y="26"/>
                </a:lnTo>
                <a:lnTo>
                  <a:pt x="156" y="30"/>
                </a:lnTo>
                <a:lnTo>
                  <a:pt x="152" y="34"/>
                </a:lnTo>
                <a:lnTo>
                  <a:pt x="150" y="40"/>
                </a:lnTo>
                <a:lnTo>
                  <a:pt x="68" y="40"/>
                </a:lnTo>
                <a:lnTo>
                  <a:pt x="68" y="40"/>
                </a:lnTo>
                <a:lnTo>
                  <a:pt x="68" y="40"/>
                </a:lnTo>
                <a:lnTo>
                  <a:pt x="68" y="40"/>
                </a:lnTo>
                <a:lnTo>
                  <a:pt x="66" y="40"/>
                </a:lnTo>
                <a:lnTo>
                  <a:pt x="66" y="40"/>
                </a:lnTo>
                <a:lnTo>
                  <a:pt x="66" y="40"/>
                </a:lnTo>
                <a:lnTo>
                  <a:pt x="66" y="40"/>
                </a:lnTo>
                <a:lnTo>
                  <a:pt x="64" y="42"/>
                </a:lnTo>
                <a:lnTo>
                  <a:pt x="64" y="42"/>
                </a:lnTo>
                <a:lnTo>
                  <a:pt x="64" y="42"/>
                </a:lnTo>
                <a:lnTo>
                  <a:pt x="64" y="42"/>
                </a:lnTo>
                <a:lnTo>
                  <a:pt x="62" y="42"/>
                </a:lnTo>
                <a:lnTo>
                  <a:pt x="62" y="42"/>
                </a:lnTo>
                <a:lnTo>
                  <a:pt x="62" y="44"/>
                </a:lnTo>
                <a:lnTo>
                  <a:pt x="62" y="44"/>
                </a:lnTo>
                <a:lnTo>
                  <a:pt x="60" y="44"/>
                </a:lnTo>
                <a:lnTo>
                  <a:pt x="60" y="44"/>
                </a:lnTo>
                <a:lnTo>
                  <a:pt x="60" y="44"/>
                </a:lnTo>
                <a:lnTo>
                  <a:pt x="60" y="44"/>
                </a:lnTo>
                <a:lnTo>
                  <a:pt x="60" y="46"/>
                </a:lnTo>
                <a:lnTo>
                  <a:pt x="60" y="46"/>
                </a:lnTo>
                <a:lnTo>
                  <a:pt x="58" y="46"/>
                </a:lnTo>
                <a:lnTo>
                  <a:pt x="58" y="46"/>
                </a:lnTo>
                <a:lnTo>
                  <a:pt x="58" y="48"/>
                </a:lnTo>
                <a:lnTo>
                  <a:pt x="14" y="194"/>
                </a:lnTo>
                <a:lnTo>
                  <a:pt x="14" y="194"/>
                </a:lnTo>
                <a:lnTo>
                  <a:pt x="14" y="194"/>
                </a:lnTo>
                <a:lnTo>
                  <a:pt x="0" y="194"/>
                </a:lnTo>
                <a:lnTo>
                  <a:pt x="0" y="194"/>
                </a:lnTo>
                <a:lnTo>
                  <a:pt x="6" y="204"/>
                </a:lnTo>
                <a:lnTo>
                  <a:pt x="12" y="212"/>
                </a:lnTo>
                <a:lnTo>
                  <a:pt x="18" y="220"/>
                </a:lnTo>
                <a:lnTo>
                  <a:pt x="26" y="228"/>
                </a:lnTo>
                <a:lnTo>
                  <a:pt x="36" y="232"/>
                </a:lnTo>
                <a:lnTo>
                  <a:pt x="46" y="236"/>
                </a:lnTo>
                <a:lnTo>
                  <a:pt x="56" y="240"/>
                </a:lnTo>
                <a:lnTo>
                  <a:pt x="68" y="240"/>
                </a:lnTo>
                <a:lnTo>
                  <a:pt x="68" y="240"/>
                </a:lnTo>
                <a:lnTo>
                  <a:pt x="80" y="240"/>
                </a:lnTo>
                <a:lnTo>
                  <a:pt x="90" y="236"/>
                </a:lnTo>
                <a:lnTo>
                  <a:pt x="100" y="232"/>
                </a:lnTo>
                <a:lnTo>
                  <a:pt x="110" y="228"/>
                </a:lnTo>
                <a:lnTo>
                  <a:pt x="118" y="220"/>
                </a:lnTo>
                <a:lnTo>
                  <a:pt x="124" y="212"/>
                </a:lnTo>
                <a:lnTo>
                  <a:pt x="130" y="204"/>
                </a:lnTo>
                <a:lnTo>
                  <a:pt x="136" y="194"/>
                </a:lnTo>
                <a:lnTo>
                  <a:pt x="122" y="194"/>
                </a:lnTo>
                <a:lnTo>
                  <a:pt x="122" y="194"/>
                </a:lnTo>
                <a:lnTo>
                  <a:pt x="122" y="194"/>
                </a:lnTo>
                <a:lnTo>
                  <a:pt x="82" y="60"/>
                </a:lnTo>
                <a:lnTo>
                  <a:pt x="150" y="60"/>
                </a:lnTo>
                <a:lnTo>
                  <a:pt x="150" y="60"/>
                </a:lnTo>
                <a:lnTo>
                  <a:pt x="152" y="66"/>
                </a:lnTo>
                <a:lnTo>
                  <a:pt x="156" y="70"/>
                </a:lnTo>
                <a:lnTo>
                  <a:pt x="160" y="74"/>
                </a:lnTo>
                <a:lnTo>
                  <a:pt x="166" y="78"/>
                </a:lnTo>
                <a:lnTo>
                  <a:pt x="166" y="306"/>
                </a:lnTo>
                <a:lnTo>
                  <a:pt x="122" y="306"/>
                </a:lnTo>
                <a:lnTo>
                  <a:pt x="122" y="306"/>
                </a:lnTo>
                <a:lnTo>
                  <a:pt x="116" y="308"/>
                </a:lnTo>
                <a:lnTo>
                  <a:pt x="110" y="312"/>
                </a:lnTo>
                <a:lnTo>
                  <a:pt x="108" y="316"/>
                </a:lnTo>
                <a:lnTo>
                  <a:pt x="106" y="322"/>
                </a:lnTo>
                <a:lnTo>
                  <a:pt x="106" y="322"/>
                </a:lnTo>
                <a:lnTo>
                  <a:pt x="108" y="328"/>
                </a:lnTo>
                <a:lnTo>
                  <a:pt x="110" y="334"/>
                </a:lnTo>
                <a:lnTo>
                  <a:pt x="116" y="338"/>
                </a:lnTo>
                <a:lnTo>
                  <a:pt x="122" y="338"/>
                </a:lnTo>
                <a:lnTo>
                  <a:pt x="230" y="338"/>
                </a:lnTo>
                <a:lnTo>
                  <a:pt x="230" y="338"/>
                </a:lnTo>
                <a:lnTo>
                  <a:pt x="236" y="338"/>
                </a:lnTo>
                <a:lnTo>
                  <a:pt x="242" y="334"/>
                </a:lnTo>
                <a:lnTo>
                  <a:pt x="244" y="328"/>
                </a:lnTo>
                <a:lnTo>
                  <a:pt x="246" y="322"/>
                </a:lnTo>
                <a:lnTo>
                  <a:pt x="246" y="322"/>
                </a:lnTo>
                <a:lnTo>
                  <a:pt x="244" y="316"/>
                </a:lnTo>
                <a:lnTo>
                  <a:pt x="242" y="312"/>
                </a:lnTo>
                <a:lnTo>
                  <a:pt x="236" y="308"/>
                </a:lnTo>
                <a:lnTo>
                  <a:pt x="230" y="306"/>
                </a:lnTo>
                <a:lnTo>
                  <a:pt x="186" y="306"/>
                </a:lnTo>
                <a:lnTo>
                  <a:pt x="186" y="78"/>
                </a:lnTo>
                <a:lnTo>
                  <a:pt x="186" y="78"/>
                </a:lnTo>
                <a:lnTo>
                  <a:pt x="192" y="74"/>
                </a:lnTo>
                <a:lnTo>
                  <a:pt x="196" y="70"/>
                </a:lnTo>
                <a:lnTo>
                  <a:pt x="200" y="66"/>
                </a:lnTo>
                <a:lnTo>
                  <a:pt x="202" y="60"/>
                </a:lnTo>
                <a:lnTo>
                  <a:pt x="270" y="60"/>
                </a:lnTo>
                <a:lnTo>
                  <a:pt x="230" y="194"/>
                </a:lnTo>
                <a:lnTo>
                  <a:pt x="230" y="194"/>
                </a:lnTo>
                <a:lnTo>
                  <a:pt x="230" y="194"/>
                </a:lnTo>
                <a:lnTo>
                  <a:pt x="216" y="194"/>
                </a:lnTo>
                <a:lnTo>
                  <a:pt x="216" y="194"/>
                </a:lnTo>
                <a:lnTo>
                  <a:pt x="222" y="204"/>
                </a:lnTo>
                <a:lnTo>
                  <a:pt x="228" y="212"/>
                </a:lnTo>
                <a:lnTo>
                  <a:pt x="234" y="220"/>
                </a:lnTo>
                <a:lnTo>
                  <a:pt x="242" y="228"/>
                </a:lnTo>
                <a:lnTo>
                  <a:pt x="252" y="232"/>
                </a:lnTo>
                <a:lnTo>
                  <a:pt x="262" y="236"/>
                </a:lnTo>
                <a:lnTo>
                  <a:pt x="272" y="240"/>
                </a:lnTo>
                <a:lnTo>
                  <a:pt x="284" y="240"/>
                </a:lnTo>
                <a:lnTo>
                  <a:pt x="284" y="240"/>
                </a:lnTo>
                <a:lnTo>
                  <a:pt x="296" y="240"/>
                </a:lnTo>
                <a:lnTo>
                  <a:pt x="306" y="236"/>
                </a:lnTo>
                <a:lnTo>
                  <a:pt x="316" y="232"/>
                </a:lnTo>
                <a:lnTo>
                  <a:pt x="326" y="228"/>
                </a:lnTo>
                <a:lnTo>
                  <a:pt x="334" y="220"/>
                </a:lnTo>
                <a:lnTo>
                  <a:pt x="340" y="212"/>
                </a:lnTo>
                <a:lnTo>
                  <a:pt x="346" y="204"/>
                </a:lnTo>
                <a:lnTo>
                  <a:pt x="352" y="194"/>
                </a:lnTo>
                <a:lnTo>
                  <a:pt x="338" y="194"/>
                </a:lnTo>
                <a:close/>
                <a:moveTo>
                  <a:pt x="36" y="194"/>
                </a:moveTo>
                <a:lnTo>
                  <a:pt x="68" y="86"/>
                </a:lnTo>
                <a:lnTo>
                  <a:pt x="100" y="194"/>
                </a:lnTo>
                <a:lnTo>
                  <a:pt x="36" y="194"/>
                </a:lnTo>
                <a:close/>
                <a:moveTo>
                  <a:pt x="252" y="194"/>
                </a:moveTo>
                <a:lnTo>
                  <a:pt x="284" y="86"/>
                </a:lnTo>
                <a:lnTo>
                  <a:pt x="316" y="194"/>
                </a:lnTo>
                <a:lnTo>
                  <a:pt x="252" y="194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bg1"/>
            </a:solidFill>
          </a:ln>
          <a:extLst/>
        </p:spPr>
        <p:txBody>
          <a:bodyPr vert="horz" wrap="square" lIns="91391" tIns="45695" rIns="91391" bIns="45695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80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617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894" y="17"/>
            <a:ext cx="6666370" cy="950913"/>
          </a:xfrm>
        </p:spPr>
        <p:txBody>
          <a:bodyPr/>
          <a:lstStyle/>
          <a:p>
            <a:r>
              <a:rPr lang="ru-RU" dirty="0"/>
              <a:t>Пути реализации </a:t>
            </a:r>
            <a:r>
              <a:rPr lang="ru-RU" dirty="0" smtClean="0"/>
              <a:t>исполнения </a:t>
            </a:r>
            <a:r>
              <a:rPr lang="ru-RU" dirty="0"/>
              <a:t>решений финансового омбудсмена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>
          <a:xfrm>
            <a:off x="8918475" y="6694413"/>
            <a:ext cx="838200" cy="479425"/>
          </a:xfrm>
        </p:spPr>
        <p:txBody>
          <a:bodyPr/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25"/>
          <p:cNvSpPr/>
          <p:nvPr/>
        </p:nvSpPr>
        <p:spPr bwMode="auto">
          <a:xfrm>
            <a:off x="251619" y="3040287"/>
            <a:ext cx="1332417" cy="1255776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45679" rIns="91359" bIns="45679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u="none" dirty="0" smtClean="0">
                <a:solidFill>
                  <a:prstClr val="white"/>
                </a:solidFill>
                <a:latin typeface="Arial" pitchFamily="34" charset="0"/>
              </a:rPr>
              <a:t>Варианты исполнения решений ФО</a:t>
            </a:r>
            <a:endParaRPr lang="ru-RU" sz="16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6" name="Elbow Connector 27"/>
          <p:cNvCxnSpPr>
            <a:stCxn id="5" idx="3"/>
            <a:endCxn id="9" idx="1"/>
          </p:cNvCxnSpPr>
          <p:nvPr/>
        </p:nvCxnSpPr>
        <p:spPr bwMode="auto">
          <a:xfrm flipV="1">
            <a:off x="1584036" y="2446639"/>
            <a:ext cx="479129" cy="122153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lbow Connector 27"/>
          <p:cNvCxnSpPr>
            <a:stCxn id="5" idx="3"/>
            <a:endCxn id="8" idx="1"/>
          </p:cNvCxnSpPr>
          <p:nvPr/>
        </p:nvCxnSpPr>
        <p:spPr bwMode="auto">
          <a:xfrm>
            <a:off x="1584036" y="3668175"/>
            <a:ext cx="479129" cy="122052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16"/>
          <p:cNvSpPr/>
          <p:nvPr/>
        </p:nvSpPr>
        <p:spPr bwMode="auto">
          <a:xfrm>
            <a:off x="2063165" y="3886101"/>
            <a:ext cx="1440000" cy="2005200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107905" rIns="91359" bIns="107905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Добровольное </a:t>
            </a:r>
            <a:r>
              <a:rPr lang="ru-RU" sz="1400" b="1" u="none" dirty="0">
                <a:solidFill>
                  <a:prstClr val="white"/>
                </a:solidFill>
                <a:latin typeface="Arial" pitchFamily="34" charset="0"/>
              </a:rPr>
              <a:t>исполнение решений ФО</a:t>
            </a:r>
          </a:p>
        </p:txBody>
      </p:sp>
      <p:sp>
        <p:nvSpPr>
          <p:cNvPr id="9" name="Rectangle 16"/>
          <p:cNvSpPr/>
          <p:nvPr/>
        </p:nvSpPr>
        <p:spPr bwMode="auto">
          <a:xfrm>
            <a:off x="2063165" y="1444476"/>
            <a:ext cx="1440000" cy="2004325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107905" rIns="91359" bIns="107905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Обязательное исполнение решений ФО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0233" y="6309979"/>
            <a:ext cx="9118652" cy="600458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  <a:extLst/>
        </p:spPr>
        <p:txBody>
          <a:bodyPr wrap="square" lIns="89656" tIns="45545" rIns="91090" bIns="45545" rtlCol="0">
            <a:noAutofit/>
          </a:bodyPr>
          <a:lstStyle>
            <a:defPPr>
              <a:defRPr lang="en-US"/>
            </a:defPPr>
            <a:lvl1pPr algn="ctr" defTabSz="958350" eaLnBrk="1" hangingPunct="1">
              <a:defRPr sz="1400" u="none"/>
            </a:lvl1pPr>
          </a:lstStyle>
          <a:p>
            <a:pPr eaLnBrk="0" hangingPunct="0">
              <a:spcBef>
                <a:spcPts val="0"/>
              </a:spcBef>
              <a:spcAft>
                <a:spcPts val="600"/>
              </a:spcAft>
            </a:pPr>
            <a:r>
              <a:rPr lang="ru-RU" dirty="0">
                <a:solidFill>
                  <a:prstClr val="black"/>
                </a:solidFill>
              </a:rPr>
              <a:t>Исходя из текущей ситуации на рынке первый вариант обеспечит максимальную защиту потребителей финансовых услуг.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00643" y="985838"/>
            <a:ext cx="2268000" cy="523137"/>
          </a:xfrm>
          <a:prstGeom prst="rect">
            <a:avLst/>
          </a:prstGeom>
          <a:noFill/>
        </p:spPr>
        <p:txBody>
          <a:bodyPr wrap="square" lIns="91359" tIns="45679" rIns="91359" bIns="45679" rtlCol="0">
            <a:spAutoFit/>
          </a:bodyPr>
          <a:lstStyle/>
          <a:p>
            <a:pPr algn="ctr"/>
            <a:r>
              <a:rPr lang="ru-RU" sz="1400" b="1" u="none" dirty="0" smtClean="0">
                <a:solidFill>
                  <a:prstClr val="black"/>
                </a:solidFill>
              </a:rPr>
              <a:t>Преимущества и недостатки</a:t>
            </a:r>
            <a:endParaRPr lang="ru-RU" sz="1400" b="1" u="none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32"/>
          <p:cNvCxnSpPr/>
          <p:nvPr/>
        </p:nvCxnSpPr>
        <p:spPr bwMode="auto">
          <a:xfrm>
            <a:off x="7236395" y="1269485"/>
            <a:ext cx="223224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33"/>
          <p:cNvCxnSpPr/>
          <p:nvPr/>
        </p:nvCxnSpPr>
        <p:spPr bwMode="auto">
          <a:xfrm>
            <a:off x="3639708" y="1269485"/>
            <a:ext cx="331703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032291" y="1005781"/>
            <a:ext cx="2268000" cy="307975"/>
          </a:xfrm>
          <a:prstGeom prst="rect">
            <a:avLst/>
          </a:prstGeom>
          <a:noFill/>
        </p:spPr>
        <p:txBody>
          <a:bodyPr wrap="square" lIns="91359" tIns="45679" rIns="91359" bIns="45679" rtlCol="0">
            <a:spAutoFit/>
          </a:bodyPr>
          <a:lstStyle/>
          <a:p>
            <a:pPr algn="ctr"/>
            <a:r>
              <a:rPr lang="ru-RU" sz="1400" b="1" u="none" dirty="0" smtClean="0">
                <a:solidFill>
                  <a:prstClr val="black"/>
                </a:solidFill>
              </a:rPr>
              <a:t>Условия</a:t>
            </a:r>
            <a:endParaRPr lang="ru-RU" sz="1400" b="1" u="none" dirty="0">
              <a:solidFill>
                <a:prstClr val="black"/>
              </a:solidFill>
            </a:endParaRPr>
          </a:p>
        </p:txBody>
      </p:sp>
      <p:sp>
        <p:nvSpPr>
          <p:cNvPr id="19" name="Прямокутник 18"/>
          <p:cNvSpPr/>
          <p:nvPr/>
        </p:nvSpPr>
        <p:spPr>
          <a:xfrm>
            <a:off x="3788395" y="3958109"/>
            <a:ext cx="316835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</a:rPr>
              <a:t>Декларативный характер обязательства исполнение решений ФО путем предоставления финансовым учреждением письмо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</a:rPr>
              <a:t>Возможность присоединения к сотрудничеству с ФО на любом этапе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</a:rPr>
              <a:t>Обязательность присоединения финансовых учреждений по определенным критериям (виды операций, размер капитала, объем активов и т.п.)</a:t>
            </a:r>
          </a:p>
        </p:txBody>
      </p:sp>
      <p:sp>
        <p:nvSpPr>
          <p:cNvPr id="29" name="Прямокутник 28"/>
          <p:cNvSpPr/>
          <p:nvPr/>
        </p:nvSpPr>
        <p:spPr>
          <a:xfrm>
            <a:off x="7402601" y="1776090"/>
            <a:ext cx="206604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u="none" dirty="0">
                <a:solidFill>
                  <a:prstClr val="black"/>
                </a:solidFill>
              </a:rPr>
              <a:t>Максимальная защита потребителей услуг в любых финансовых учреждениях</a:t>
            </a:r>
          </a:p>
          <a:p>
            <a:pPr>
              <a:spcBef>
                <a:spcPts val="300"/>
              </a:spcBef>
            </a:pPr>
            <a:endParaRPr lang="ru-RU" sz="1200" u="none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</a:pPr>
            <a:r>
              <a:rPr lang="ru-RU" sz="1200" u="none" dirty="0">
                <a:solidFill>
                  <a:prstClr val="black"/>
                </a:solidFill>
              </a:rPr>
              <a:t>Риск </a:t>
            </a:r>
            <a:r>
              <a:rPr lang="ru-RU" sz="1200" u="none" dirty="0" smtClean="0">
                <a:solidFill>
                  <a:prstClr val="black"/>
                </a:solidFill>
              </a:rPr>
              <a:t>непринятия </a:t>
            </a:r>
            <a:r>
              <a:rPr lang="ru-RU" sz="1200" u="none" dirty="0">
                <a:solidFill>
                  <a:prstClr val="black"/>
                </a:solidFill>
              </a:rPr>
              <a:t>рынком</a:t>
            </a:r>
          </a:p>
        </p:txBody>
      </p:sp>
      <p:sp>
        <p:nvSpPr>
          <p:cNvPr id="30" name="Прямокутник 29"/>
          <p:cNvSpPr/>
          <p:nvPr/>
        </p:nvSpPr>
        <p:spPr>
          <a:xfrm>
            <a:off x="3940795" y="1433180"/>
            <a:ext cx="316835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u="none" dirty="0">
                <a:solidFill>
                  <a:prstClr val="black"/>
                </a:solidFill>
              </a:rPr>
              <a:t>Финансовое учреждение обязано выполнить решение ФО в определенные сроки (например, 30 календарных дней).</a:t>
            </a:r>
          </a:p>
          <a:p>
            <a:pPr>
              <a:spcBef>
                <a:spcPts val="300"/>
              </a:spcBef>
            </a:pPr>
            <a:r>
              <a:rPr lang="ru-RU" sz="1200" u="none" dirty="0">
                <a:solidFill>
                  <a:prstClr val="black"/>
                </a:solidFill>
              </a:rPr>
              <a:t>Законодательное закрепление в:</a:t>
            </a:r>
          </a:p>
          <a:p>
            <a:pPr marL="171450" indent="-171450">
              <a:spcBef>
                <a:spcPts val="300"/>
              </a:spcBef>
              <a:buFont typeface="Arial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</a:rPr>
              <a:t>Законопроекте "О финансового омбудсмена"</a:t>
            </a:r>
          </a:p>
          <a:p>
            <a:pPr marL="171450" indent="-171450">
              <a:spcBef>
                <a:spcPts val="300"/>
              </a:spcBef>
              <a:buFont typeface="Arial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</a:rPr>
              <a:t>ЗУ «Об исполнительном производстве»</a:t>
            </a:r>
          </a:p>
          <a:p>
            <a:pPr marL="171450" indent="-171450">
              <a:spcBef>
                <a:spcPts val="300"/>
              </a:spcBef>
              <a:buFont typeface="Arial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</a:rPr>
              <a:t>ЗУ «Об органах и лиц, осуществляющих принудительное исполнение судебных решений и решений других органов»</a:t>
            </a:r>
          </a:p>
        </p:txBody>
      </p:sp>
      <p:cxnSp>
        <p:nvCxnSpPr>
          <p:cNvPr id="31" name="Straight Connector 35"/>
          <p:cNvCxnSpPr/>
          <p:nvPr/>
        </p:nvCxnSpPr>
        <p:spPr bwMode="auto">
          <a:xfrm>
            <a:off x="7092379" y="1444476"/>
            <a:ext cx="0" cy="45298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Прямоугольник 32"/>
          <p:cNvSpPr/>
          <p:nvPr/>
        </p:nvSpPr>
        <p:spPr>
          <a:xfrm>
            <a:off x="7092379" y="1706837"/>
            <a:ext cx="394659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+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3"/>
          <p:cNvSpPr/>
          <p:nvPr/>
        </p:nvSpPr>
        <p:spPr>
          <a:xfrm>
            <a:off x="7137262" y="2602150"/>
            <a:ext cx="304892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-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40"/>
          <p:cNvSpPr/>
          <p:nvPr/>
        </p:nvSpPr>
        <p:spPr>
          <a:xfrm>
            <a:off x="7092379" y="3962758"/>
            <a:ext cx="394659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+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41"/>
          <p:cNvSpPr/>
          <p:nvPr/>
        </p:nvSpPr>
        <p:spPr>
          <a:xfrm>
            <a:off x="7137262" y="4538822"/>
            <a:ext cx="304892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-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кутник 40"/>
          <p:cNvSpPr/>
          <p:nvPr/>
        </p:nvSpPr>
        <p:spPr>
          <a:xfrm>
            <a:off x="7402601" y="3958109"/>
            <a:ext cx="206604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u="none" dirty="0">
                <a:solidFill>
                  <a:prstClr val="black"/>
                </a:solidFill>
              </a:rPr>
              <a:t>Лояльные условия для участия / вступления</a:t>
            </a:r>
          </a:p>
          <a:p>
            <a:pPr>
              <a:spcBef>
                <a:spcPts val="300"/>
              </a:spcBef>
            </a:pPr>
            <a:endParaRPr lang="ru-RU" sz="1200" u="none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</a:pPr>
            <a:r>
              <a:rPr lang="ru-RU" sz="1200" u="none" dirty="0">
                <a:solidFill>
                  <a:prstClr val="black"/>
                </a:solidFill>
              </a:rPr>
              <a:t>Риск недостаточной защищенности потребителей</a:t>
            </a:r>
          </a:p>
          <a:p>
            <a:pPr>
              <a:spcBef>
                <a:spcPts val="300"/>
              </a:spcBef>
            </a:pPr>
            <a:endParaRPr lang="ru-RU" sz="1200" u="none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</a:pPr>
            <a:r>
              <a:rPr lang="ru-RU" sz="1200" u="none" dirty="0">
                <a:solidFill>
                  <a:prstClr val="black"/>
                </a:solidFill>
              </a:rPr>
              <a:t>Риск неприсоединения финансовыми учреждениями к сотрудничеству с ФО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137262" y="5311745"/>
            <a:ext cx="304892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-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Placeholder 3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1547763" y="1708646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ru-RU" sz="60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60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sp>
        <p:nvSpPr>
          <p:cNvPr id="25" name="Rectangle 48"/>
          <p:cNvSpPr/>
          <p:nvPr/>
        </p:nvSpPr>
        <p:spPr bwMode="auto">
          <a:xfrm>
            <a:off x="1115715" y="116580"/>
            <a:ext cx="1512168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DEF0D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52" tIns="71962" rIns="89952" bIns="89952" numCol="1" rtlCol="0" anchor="ctr" anchorCtr="0" compatLnSpc="1">
            <a:prstTxWarp prst="textNoShape">
              <a:avLst/>
            </a:prstTxWarp>
          </a:bodyPr>
          <a:lstStyle/>
          <a:p>
            <a:pPr marL="358583">
              <a:spcBef>
                <a:spcPts val="0"/>
              </a:spcBef>
              <a:spcAft>
                <a:spcPts val="0"/>
              </a:spcAft>
            </a:pPr>
            <a:r>
              <a:rPr lang="ru-RU" sz="1200" b="1" u="none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Процесс решения спора</a:t>
            </a:r>
            <a:endParaRPr lang="ru-RU" sz="1200" b="1" u="non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val 53"/>
          <p:cNvSpPr/>
          <p:nvPr/>
        </p:nvSpPr>
        <p:spPr>
          <a:xfrm>
            <a:off x="1187726" y="188595"/>
            <a:ext cx="306201" cy="2937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2A6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defTabSz="913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none" kern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400" b="1" u="none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303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>
            <a:off x="1619771" y="4237615"/>
            <a:ext cx="1872208" cy="1232662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t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100" b="1" u="none" dirty="0">
                <a:solidFill>
                  <a:prstClr val="white"/>
                </a:solidFill>
                <a:latin typeface="Arial" pitchFamily="34" charset="0"/>
              </a:rPr>
              <a:t>вспомогательный персонал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570006" y="4227372"/>
            <a:ext cx="2103098" cy="1242905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695" rIns="0" bIns="45695" numCol="1" rtlCol="0" anchor="t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100" b="1" u="none" dirty="0">
                <a:solidFill>
                  <a:prstClr val="white"/>
                </a:solidFill>
                <a:latin typeface="Arial" pitchFamily="34" charset="0"/>
              </a:rPr>
              <a:t>Группа по приему и рассмотрению дел в банковской сфере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884" y="141685"/>
            <a:ext cx="6738372" cy="576065"/>
          </a:xfrm>
        </p:spPr>
        <p:txBody>
          <a:bodyPr/>
          <a:lstStyle/>
          <a:p>
            <a:r>
              <a:rPr lang="ru-RU" dirty="0"/>
              <a:t>Предложенный состав и орг. структура службы ФО соответствует международным требованиям к аналогичным </a:t>
            </a:r>
            <a:r>
              <a:rPr lang="ru-RU" dirty="0" smtClean="0"/>
              <a:t>учреждениям </a:t>
            </a:r>
            <a:r>
              <a:rPr lang="ru-RU" dirty="0"/>
              <a:t>в ЕС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918475" y="6721580"/>
            <a:ext cx="838200" cy="4794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547" tIns="48274" rIns="96547" bIns="48274" numCol="1" anchor="b" anchorCtr="0" compatLnSpc="1">
            <a:prstTxWarp prst="textNoShape">
              <a:avLst/>
            </a:prstTxWarp>
          </a:bodyPr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50301" y="2733973"/>
            <a:ext cx="2030238" cy="1094442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t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400" b="1" u="none" smtClean="0">
                <a:solidFill>
                  <a:prstClr val="white"/>
                </a:solidFill>
                <a:latin typeface="Arial" pitchFamily="34" charset="0"/>
              </a:rPr>
              <a:t>ОМБУДСМЕН</a:t>
            </a:r>
          </a:p>
          <a:p>
            <a:pPr algn="ctr" defTabSz="913667"/>
            <a:endParaRPr lang="ru-RU" sz="1400" b="1" u="none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563993" y="1437829"/>
            <a:ext cx="2027792" cy="590386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13667"/>
            <a:endParaRPr lang="ru-RU" sz="1400" b="1" u="none" dirty="0" smtClean="0">
              <a:solidFill>
                <a:prstClr val="white"/>
              </a:solidFill>
              <a:latin typeface="Arial" pitchFamily="34" charset="0"/>
            </a:endParaRPr>
          </a:p>
          <a:p>
            <a:pPr algn="ctr" defTabSz="913667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СОВЕТ</a:t>
            </a:r>
          </a:p>
          <a:p>
            <a:pPr algn="ctr" defTabSz="913667"/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777140" y="4237615"/>
            <a:ext cx="2035325" cy="1232662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t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b="1" u="none" dirty="0">
                <a:solidFill>
                  <a:prstClr val="white"/>
                </a:solidFill>
                <a:latin typeface="Arial" pitchFamily="34" charset="0"/>
              </a:rPr>
              <a:t>Группа по приему и рассмотрению дел в небанковской сфере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475756" y="1005781"/>
            <a:ext cx="1296143" cy="590386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100" b="1" u="none" dirty="0" smtClean="0">
                <a:solidFill>
                  <a:prstClr val="white"/>
                </a:solidFill>
                <a:latin typeface="Arial" pitchFamily="34" charset="0"/>
              </a:rPr>
              <a:t>Фин. регулятор 1</a:t>
            </a:r>
            <a:endParaRPr lang="ru-RU" sz="11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475756" y="1653853"/>
            <a:ext cx="1296143" cy="590386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100" b="1" u="none" dirty="0">
                <a:solidFill>
                  <a:prstClr val="white"/>
                </a:solidFill>
                <a:latin typeface="Arial" pitchFamily="34" charset="0"/>
              </a:rPr>
              <a:t>Фин. регулятор 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475756" y="2301926"/>
            <a:ext cx="1296143" cy="590386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100" b="1" u="none" dirty="0" smtClean="0">
                <a:solidFill>
                  <a:prstClr val="white"/>
                </a:solidFill>
                <a:latin typeface="Arial" pitchFamily="34" charset="0"/>
              </a:rPr>
              <a:t>Представитель межд. Орг-ции</a:t>
            </a:r>
            <a:endParaRPr lang="ru-RU" sz="11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372299" y="1149797"/>
            <a:ext cx="1814214" cy="590386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100" b="1" u="none" dirty="0">
                <a:solidFill>
                  <a:prstClr val="white"/>
                </a:solidFill>
                <a:latin typeface="Arial" pitchFamily="34" charset="0"/>
              </a:rPr>
              <a:t>Созданные фин. сообществом ассоциации / союзы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372299" y="1797868"/>
            <a:ext cx="1814214" cy="590386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100" b="1" u="none" dirty="0">
                <a:solidFill>
                  <a:prstClr val="white"/>
                </a:solidFill>
                <a:latin typeface="Arial" pitchFamily="34" charset="0"/>
              </a:rPr>
              <a:t>Объединения потребителей фин. услуг</a:t>
            </a:r>
          </a:p>
        </p:txBody>
      </p:sp>
      <p:sp>
        <p:nvSpPr>
          <p:cNvPr id="44" name="Стрелка вправо 49"/>
          <p:cNvSpPr/>
          <p:nvPr/>
        </p:nvSpPr>
        <p:spPr bwMode="auto">
          <a:xfrm rot="1973033">
            <a:off x="2880772" y="1217964"/>
            <a:ext cx="609516" cy="315670"/>
          </a:xfrm>
          <a:prstGeom prst="rightArrow">
            <a:avLst>
              <a:gd name="adj1" fmla="val 45895"/>
              <a:gd name="adj2" fmla="val 57862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 defTabSz="965320"/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5" name="Стрелка вправо 49"/>
          <p:cNvSpPr/>
          <p:nvPr/>
        </p:nvSpPr>
        <p:spPr bwMode="auto">
          <a:xfrm>
            <a:off x="2843913" y="1653853"/>
            <a:ext cx="609516" cy="315670"/>
          </a:xfrm>
          <a:prstGeom prst="rightArrow">
            <a:avLst>
              <a:gd name="adj1" fmla="val 45895"/>
              <a:gd name="adj2" fmla="val 57862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 defTabSz="965320"/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" name="Стрелка вправо 49"/>
          <p:cNvSpPr/>
          <p:nvPr/>
        </p:nvSpPr>
        <p:spPr bwMode="auto">
          <a:xfrm rot="19305508">
            <a:off x="2881730" y="2051924"/>
            <a:ext cx="609516" cy="315670"/>
          </a:xfrm>
          <a:prstGeom prst="rightArrow">
            <a:avLst>
              <a:gd name="adj1" fmla="val 43447"/>
              <a:gd name="adj2" fmla="val 57862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7" name="Стрелка вправо 49"/>
          <p:cNvSpPr/>
          <p:nvPr/>
        </p:nvSpPr>
        <p:spPr bwMode="auto">
          <a:xfrm rot="9214184">
            <a:off x="5690618" y="1412967"/>
            <a:ext cx="609516" cy="315670"/>
          </a:xfrm>
          <a:prstGeom prst="rightArrow">
            <a:avLst>
              <a:gd name="adj1" fmla="val 45895"/>
              <a:gd name="adj2" fmla="val 57862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 defTabSz="965320"/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8" name="Стрелка вправо 49"/>
          <p:cNvSpPr/>
          <p:nvPr/>
        </p:nvSpPr>
        <p:spPr bwMode="auto">
          <a:xfrm rot="12146964">
            <a:off x="5689402" y="1830278"/>
            <a:ext cx="609516" cy="315670"/>
          </a:xfrm>
          <a:prstGeom prst="rightArrow">
            <a:avLst>
              <a:gd name="adj1" fmla="val 45895"/>
              <a:gd name="adj2" fmla="val 57862"/>
            </a:avLst>
          </a:prstGeom>
          <a:solidFill>
            <a:schemeClr val="bg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 defTabSz="965320"/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1366052">
            <a:off x="5823081" y="2270856"/>
            <a:ext cx="306494" cy="353943"/>
          </a:xfrm>
          <a:prstGeom prst="rect">
            <a:avLst/>
          </a:prstGeom>
        </p:spPr>
        <p:txBody>
          <a:bodyPr wrap="none" lIns="91391" tIns="45695" rIns="91391" bIns="45695">
            <a:spAutoFit/>
          </a:bodyPr>
          <a:lstStyle/>
          <a:p>
            <a:pPr algn="ctr" defTabSz="965320"/>
            <a:r>
              <a:rPr lang="ru-RU" sz="1700" b="1" smtClean="0">
                <a:solidFill>
                  <a:prstClr val="white"/>
                </a:solidFill>
                <a:latin typeface="Arial" pitchFamily="34" charset="0"/>
              </a:rPr>
              <a:t>2</a:t>
            </a:r>
            <a:endParaRPr lang="ru-RU" sz="1700" b="1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20549" y="6433165"/>
            <a:ext cx="8804078" cy="621288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  <a:extLst/>
        </p:spPr>
        <p:txBody>
          <a:bodyPr wrap="square" lIns="89656" tIns="45545" rIns="91090" bIns="45545" rtlCol="0">
            <a:no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ru-RU" sz="1400" u="none" dirty="0">
                <a:solidFill>
                  <a:prstClr val="black"/>
                </a:solidFill>
              </a:rPr>
              <a:t>Всего планируется: 32 человека, из которых 24 - непосредственно будут заниматься принятием и анализом </a:t>
            </a:r>
            <a:r>
              <a:rPr lang="ru-RU" sz="1400" u="none" dirty="0" smtClean="0">
                <a:solidFill>
                  <a:prstClr val="black"/>
                </a:solidFill>
              </a:rPr>
              <a:t>жалоб. Как </a:t>
            </a:r>
            <a:r>
              <a:rPr lang="ru-RU" sz="1400" u="none" dirty="0">
                <a:solidFill>
                  <a:prstClr val="black"/>
                </a:solidFill>
              </a:rPr>
              <a:t>показывает опыт других стран, указано количество человек способна рассматривать более 50,000 жалоб / год</a:t>
            </a:r>
            <a:r>
              <a:rPr lang="ru-RU" sz="1400" u="none" baseline="30000" dirty="0" smtClean="0"/>
              <a:t>1</a:t>
            </a:r>
            <a:endParaRPr lang="ru-RU" sz="1400" u="none" dirty="0"/>
          </a:p>
        </p:txBody>
      </p:sp>
      <p:sp>
        <p:nvSpPr>
          <p:cNvPr id="33" name="TextBox 32"/>
          <p:cNvSpPr txBox="1"/>
          <p:nvPr/>
        </p:nvSpPr>
        <p:spPr>
          <a:xfrm>
            <a:off x="4644114" y="2085907"/>
            <a:ext cx="923651" cy="291886"/>
          </a:xfrm>
          <a:prstGeom prst="rect">
            <a:avLst/>
          </a:prstGeom>
          <a:noFill/>
        </p:spPr>
        <p:txBody>
          <a:bodyPr wrap="square" lIns="71962" tIns="0" rIns="0" bIns="0" rtlCol="0" anchor="ctr">
            <a:noAutofit/>
          </a:bodyPr>
          <a:lstStyle/>
          <a:p>
            <a:r>
              <a:rPr lang="ru-RU" u="none" dirty="0" smtClean="0">
                <a:solidFill>
                  <a:prstClr val="black"/>
                </a:solidFill>
              </a:rPr>
              <a:t>Назначение</a:t>
            </a:r>
            <a:endParaRPr lang="ru-RU" u="none" dirty="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08003" y="2085907"/>
            <a:ext cx="720080" cy="291886"/>
          </a:xfrm>
          <a:prstGeom prst="rect">
            <a:avLst/>
          </a:prstGeom>
          <a:noFill/>
        </p:spPr>
        <p:txBody>
          <a:bodyPr wrap="square" lIns="71962" tIns="0" rIns="0" bIns="0" rtlCol="0" anchor="ctr">
            <a:noAutofit/>
          </a:bodyPr>
          <a:lstStyle/>
          <a:p>
            <a:r>
              <a:rPr lang="ru-RU" u="none" smtClean="0">
                <a:solidFill>
                  <a:prstClr val="black"/>
                </a:solidFill>
              </a:rPr>
              <a:t>Контроль</a:t>
            </a:r>
            <a:endParaRPr lang="ru-RU" u="none">
              <a:solidFill>
                <a:prstClr val="black"/>
              </a:solidFill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156275" y="3022005"/>
            <a:ext cx="2030238" cy="590386"/>
          </a:xfrm>
          <a:prstGeom prst="rect">
            <a:avLst/>
          </a:prstGeom>
          <a:solidFill>
            <a:srgbClr val="002F6C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962" tIns="45695" rIns="71962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13667"/>
            <a:r>
              <a:rPr lang="ru-RU" sz="1300" b="1" u="none" dirty="0">
                <a:solidFill>
                  <a:prstClr val="white"/>
                </a:solidFill>
                <a:latin typeface="Arial" pitchFamily="34" charset="0"/>
              </a:rPr>
              <a:t>Независимая аудиторская компания</a:t>
            </a:r>
          </a:p>
        </p:txBody>
      </p:sp>
      <p:pic>
        <p:nvPicPr>
          <p:cNvPr id="38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302" y="4853946"/>
            <a:ext cx="706998" cy="541530"/>
          </a:xfrm>
          <a:prstGeom prst="rect">
            <a:avLst/>
          </a:prstGeom>
        </p:spPr>
      </p:pic>
      <p:pic>
        <p:nvPicPr>
          <p:cNvPr id="42" name="Picture 50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90" y="3022011"/>
            <a:ext cx="289283" cy="741495"/>
          </a:xfrm>
          <a:prstGeom prst="rect">
            <a:avLst/>
          </a:prstGeom>
        </p:spPr>
      </p:pic>
      <p:pic>
        <p:nvPicPr>
          <p:cNvPr id="43" name="Picture 3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062" y="4853946"/>
            <a:ext cx="706998" cy="541530"/>
          </a:xfrm>
          <a:prstGeom prst="rect">
            <a:avLst/>
          </a:prstGeom>
        </p:spPr>
      </p:pic>
      <p:grpSp>
        <p:nvGrpSpPr>
          <p:cNvPr id="52" name="Group 35"/>
          <p:cNvGrpSpPr/>
          <p:nvPr/>
        </p:nvGrpSpPr>
        <p:grpSpPr>
          <a:xfrm>
            <a:off x="2195836" y="4678189"/>
            <a:ext cx="720000" cy="720000"/>
            <a:chOff x="-1120790" y="695858"/>
            <a:chExt cx="720000" cy="720000"/>
          </a:xfrm>
        </p:grpSpPr>
        <p:sp>
          <p:nvSpPr>
            <p:cNvPr id="53" name="Oval 54"/>
            <p:cNvSpPr/>
            <p:nvPr/>
          </p:nvSpPr>
          <p:spPr bwMode="auto">
            <a:xfrm>
              <a:off x="-1120790" y="695858"/>
              <a:ext cx="720000" cy="720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54" name="Freeform 55"/>
            <p:cNvSpPr>
              <a:spLocks noEditPoints="1"/>
            </p:cNvSpPr>
            <p:nvPr/>
          </p:nvSpPr>
          <p:spPr bwMode="auto">
            <a:xfrm>
              <a:off x="-1120790" y="695858"/>
              <a:ext cx="720000" cy="720000"/>
            </a:xfrm>
            <a:custGeom>
              <a:avLst/>
              <a:gdLst>
                <a:gd name="T0" fmla="*/ 1742 w 2223"/>
                <a:gd name="T1" fmla="*/ 1478 h 2222"/>
                <a:gd name="T2" fmla="*/ 1356 w 2223"/>
                <a:gd name="T3" fmla="*/ 1141 h 2222"/>
                <a:gd name="T4" fmla="*/ 1742 w 2223"/>
                <a:gd name="T5" fmla="*/ 754 h 2222"/>
                <a:gd name="T6" fmla="*/ 1742 w 2223"/>
                <a:gd name="T7" fmla="*/ 1478 h 2222"/>
                <a:gd name="T8" fmla="*/ 554 w 2223"/>
                <a:gd name="T9" fmla="*/ 1531 h 2222"/>
                <a:gd name="T10" fmla="*/ 929 w 2223"/>
                <a:gd name="T11" fmla="*/ 1203 h 2222"/>
                <a:gd name="T12" fmla="*/ 1111 w 2223"/>
                <a:gd name="T13" fmla="*/ 1386 h 2222"/>
                <a:gd name="T14" fmla="*/ 1294 w 2223"/>
                <a:gd name="T15" fmla="*/ 1203 h 2222"/>
                <a:gd name="T16" fmla="*/ 1669 w 2223"/>
                <a:gd name="T17" fmla="*/ 1531 h 2222"/>
                <a:gd name="T18" fmla="*/ 554 w 2223"/>
                <a:gd name="T19" fmla="*/ 1531 h 2222"/>
                <a:gd name="T20" fmla="*/ 481 w 2223"/>
                <a:gd name="T21" fmla="*/ 754 h 2222"/>
                <a:gd name="T22" fmla="*/ 866 w 2223"/>
                <a:gd name="T23" fmla="*/ 1141 h 2222"/>
                <a:gd name="T24" fmla="*/ 481 w 2223"/>
                <a:gd name="T25" fmla="*/ 1478 h 2222"/>
                <a:gd name="T26" fmla="*/ 481 w 2223"/>
                <a:gd name="T27" fmla="*/ 754 h 2222"/>
                <a:gd name="T28" fmla="*/ 1680 w 2223"/>
                <a:gd name="T29" fmla="*/ 691 h 2222"/>
                <a:gd name="T30" fmla="*/ 1111 w 2223"/>
                <a:gd name="T31" fmla="*/ 1261 h 2222"/>
                <a:gd name="T32" fmla="*/ 543 w 2223"/>
                <a:gd name="T33" fmla="*/ 691 h 2222"/>
                <a:gd name="T34" fmla="*/ 1680 w 2223"/>
                <a:gd name="T35" fmla="*/ 691 h 2222"/>
                <a:gd name="T36" fmla="*/ 1786 w 2223"/>
                <a:gd name="T37" fmla="*/ 603 h 2222"/>
                <a:gd name="T38" fmla="*/ 437 w 2223"/>
                <a:gd name="T39" fmla="*/ 603 h 2222"/>
                <a:gd name="T40" fmla="*/ 393 w 2223"/>
                <a:gd name="T41" fmla="*/ 647 h 2222"/>
                <a:gd name="T42" fmla="*/ 393 w 2223"/>
                <a:gd name="T43" fmla="*/ 666 h 2222"/>
                <a:gd name="T44" fmla="*/ 393 w 2223"/>
                <a:gd name="T45" fmla="*/ 1575 h 2222"/>
                <a:gd name="T46" fmla="*/ 393 w 2223"/>
                <a:gd name="T47" fmla="*/ 1576 h 2222"/>
                <a:gd name="T48" fmla="*/ 395 w 2223"/>
                <a:gd name="T49" fmla="*/ 1591 h 2222"/>
                <a:gd name="T50" fmla="*/ 396 w 2223"/>
                <a:gd name="T51" fmla="*/ 1591 h 2222"/>
                <a:gd name="T52" fmla="*/ 398 w 2223"/>
                <a:gd name="T53" fmla="*/ 1595 h 2222"/>
                <a:gd name="T54" fmla="*/ 404 w 2223"/>
                <a:gd name="T55" fmla="*/ 1605 h 2222"/>
                <a:gd name="T56" fmla="*/ 408 w 2223"/>
                <a:gd name="T57" fmla="*/ 1608 h 2222"/>
                <a:gd name="T58" fmla="*/ 417 w 2223"/>
                <a:gd name="T59" fmla="*/ 1614 h 2222"/>
                <a:gd name="T60" fmla="*/ 421 w 2223"/>
                <a:gd name="T61" fmla="*/ 1616 h 2222"/>
                <a:gd name="T62" fmla="*/ 437 w 2223"/>
                <a:gd name="T63" fmla="*/ 1619 h 2222"/>
                <a:gd name="T64" fmla="*/ 1786 w 2223"/>
                <a:gd name="T65" fmla="*/ 1619 h 2222"/>
                <a:gd name="T66" fmla="*/ 1802 w 2223"/>
                <a:gd name="T67" fmla="*/ 1616 h 2222"/>
                <a:gd name="T68" fmla="*/ 1806 w 2223"/>
                <a:gd name="T69" fmla="*/ 1614 h 2222"/>
                <a:gd name="T70" fmla="*/ 1815 w 2223"/>
                <a:gd name="T71" fmla="*/ 1608 h 2222"/>
                <a:gd name="T72" fmla="*/ 1819 w 2223"/>
                <a:gd name="T73" fmla="*/ 1605 h 2222"/>
                <a:gd name="T74" fmla="*/ 1825 w 2223"/>
                <a:gd name="T75" fmla="*/ 1595 h 2222"/>
                <a:gd name="T76" fmla="*/ 1827 w 2223"/>
                <a:gd name="T77" fmla="*/ 1591 h 2222"/>
                <a:gd name="T78" fmla="*/ 1827 w 2223"/>
                <a:gd name="T79" fmla="*/ 1591 h 2222"/>
                <a:gd name="T80" fmla="*/ 1830 w 2223"/>
                <a:gd name="T81" fmla="*/ 1576 h 2222"/>
                <a:gd name="T82" fmla="*/ 1830 w 2223"/>
                <a:gd name="T83" fmla="*/ 1575 h 2222"/>
                <a:gd name="T84" fmla="*/ 1830 w 2223"/>
                <a:gd name="T85" fmla="*/ 666 h 2222"/>
                <a:gd name="T86" fmla="*/ 1830 w 2223"/>
                <a:gd name="T87" fmla="*/ 647 h 2222"/>
                <a:gd name="T88" fmla="*/ 1786 w 2223"/>
                <a:gd name="T89" fmla="*/ 603 h 2222"/>
                <a:gd name="T90" fmla="*/ 1111 w 2223"/>
                <a:gd name="T91" fmla="*/ 2134 h 2222"/>
                <a:gd name="T92" fmla="*/ 88 w 2223"/>
                <a:gd name="T93" fmla="*/ 1111 h 2222"/>
                <a:gd name="T94" fmla="*/ 1111 w 2223"/>
                <a:gd name="T95" fmla="*/ 88 h 2222"/>
                <a:gd name="T96" fmla="*/ 2134 w 2223"/>
                <a:gd name="T97" fmla="*/ 1111 h 2222"/>
                <a:gd name="T98" fmla="*/ 1111 w 2223"/>
                <a:gd name="T99" fmla="*/ 2134 h 2222"/>
                <a:gd name="T100" fmla="*/ 1111 w 2223"/>
                <a:gd name="T101" fmla="*/ 0 h 2222"/>
                <a:gd name="T102" fmla="*/ 0 w 2223"/>
                <a:gd name="T103" fmla="*/ 1111 h 2222"/>
                <a:gd name="T104" fmla="*/ 1111 w 2223"/>
                <a:gd name="T105" fmla="*/ 2222 h 2222"/>
                <a:gd name="T106" fmla="*/ 2223 w 2223"/>
                <a:gd name="T107" fmla="*/ 1111 h 2222"/>
                <a:gd name="T108" fmla="*/ 1111 w 2223"/>
                <a:gd name="T109" fmla="*/ 0 h 2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23" h="2222">
                  <a:moveTo>
                    <a:pt x="1742" y="1478"/>
                  </a:moveTo>
                  <a:lnTo>
                    <a:pt x="1356" y="1141"/>
                  </a:lnTo>
                  <a:lnTo>
                    <a:pt x="1742" y="754"/>
                  </a:lnTo>
                  <a:lnTo>
                    <a:pt x="1742" y="1478"/>
                  </a:lnTo>
                  <a:close/>
                  <a:moveTo>
                    <a:pt x="554" y="1531"/>
                  </a:moveTo>
                  <a:lnTo>
                    <a:pt x="929" y="1203"/>
                  </a:lnTo>
                  <a:lnTo>
                    <a:pt x="1111" y="1386"/>
                  </a:lnTo>
                  <a:lnTo>
                    <a:pt x="1294" y="1203"/>
                  </a:lnTo>
                  <a:lnTo>
                    <a:pt x="1669" y="1531"/>
                  </a:lnTo>
                  <a:lnTo>
                    <a:pt x="554" y="1531"/>
                  </a:lnTo>
                  <a:close/>
                  <a:moveTo>
                    <a:pt x="481" y="754"/>
                  </a:moveTo>
                  <a:lnTo>
                    <a:pt x="866" y="1141"/>
                  </a:lnTo>
                  <a:lnTo>
                    <a:pt x="481" y="1478"/>
                  </a:lnTo>
                  <a:lnTo>
                    <a:pt x="481" y="754"/>
                  </a:lnTo>
                  <a:close/>
                  <a:moveTo>
                    <a:pt x="1680" y="691"/>
                  </a:moveTo>
                  <a:lnTo>
                    <a:pt x="1111" y="1261"/>
                  </a:lnTo>
                  <a:lnTo>
                    <a:pt x="543" y="691"/>
                  </a:lnTo>
                  <a:lnTo>
                    <a:pt x="1680" y="691"/>
                  </a:lnTo>
                  <a:close/>
                  <a:moveTo>
                    <a:pt x="1786" y="603"/>
                  </a:moveTo>
                  <a:lnTo>
                    <a:pt x="437" y="603"/>
                  </a:lnTo>
                  <a:cubicBezTo>
                    <a:pt x="412" y="603"/>
                    <a:pt x="393" y="623"/>
                    <a:pt x="393" y="647"/>
                  </a:cubicBezTo>
                  <a:lnTo>
                    <a:pt x="393" y="666"/>
                  </a:lnTo>
                  <a:lnTo>
                    <a:pt x="393" y="1575"/>
                  </a:lnTo>
                  <a:cubicBezTo>
                    <a:pt x="393" y="1575"/>
                    <a:pt x="393" y="1576"/>
                    <a:pt x="393" y="1576"/>
                  </a:cubicBezTo>
                  <a:cubicBezTo>
                    <a:pt x="393" y="1581"/>
                    <a:pt x="394" y="1586"/>
                    <a:pt x="395" y="1591"/>
                  </a:cubicBezTo>
                  <a:cubicBezTo>
                    <a:pt x="395" y="1591"/>
                    <a:pt x="396" y="1591"/>
                    <a:pt x="396" y="1591"/>
                  </a:cubicBezTo>
                  <a:cubicBezTo>
                    <a:pt x="396" y="1593"/>
                    <a:pt x="397" y="1594"/>
                    <a:pt x="398" y="1595"/>
                  </a:cubicBezTo>
                  <a:cubicBezTo>
                    <a:pt x="400" y="1598"/>
                    <a:pt x="402" y="1602"/>
                    <a:pt x="404" y="1605"/>
                  </a:cubicBezTo>
                  <a:cubicBezTo>
                    <a:pt x="405" y="1606"/>
                    <a:pt x="407" y="1607"/>
                    <a:pt x="408" y="1608"/>
                  </a:cubicBezTo>
                  <a:cubicBezTo>
                    <a:pt x="411" y="1610"/>
                    <a:pt x="414" y="1612"/>
                    <a:pt x="417" y="1614"/>
                  </a:cubicBezTo>
                  <a:cubicBezTo>
                    <a:pt x="418" y="1615"/>
                    <a:pt x="420" y="1616"/>
                    <a:pt x="421" y="1616"/>
                  </a:cubicBezTo>
                  <a:cubicBezTo>
                    <a:pt x="426" y="1618"/>
                    <a:pt x="431" y="1619"/>
                    <a:pt x="437" y="1619"/>
                  </a:cubicBezTo>
                  <a:lnTo>
                    <a:pt x="1786" y="1619"/>
                  </a:lnTo>
                  <a:cubicBezTo>
                    <a:pt x="1792" y="1619"/>
                    <a:pt x="1797" y="1618"/>
                    <a:pt x="1802" y="1616"/>
                  </a:cubicBezTo>
                  <a:cubicBezTo>
                    <a:pt x="1803" y="1616"/>
                    <a:pt x="1805" y="1615"/>
                    <a:pt x="1806" y="1614"/>
                  </a:cubicBezTo>
                  <a:cubicBezTo>
                    <a:pt x="1809" y="1612"/>
                    <a:pt x="1812" y="1610"/>
                    <a:pt x="1815" y="1608"/>
                  </a:cubicBezTo>
                  <a:cubicBezTo>
                    <a:pt x="1816" y="1607"/>
                    <a:pt x="1817" y="1606"/>
                    <a:pt x="1819" y="1605"/>
                  </a:cubicBezTo>
                  <a:cubicBezTo>
                    <a:pt x="1821" y="1602"/>
                    <a:pt x="1823" y="1598"/>
                    <a:pt x="1825" y="1595"/>
                  </a:cubicBezTo>
                  <a:cubicBezTo>
                    <a:pt x="1826" y="1594"/>
                    <a:pt x="1827" y="1593"/>
                    <a:pt x="1827" y="1591"/>
                  </a:cubicBezTo>
                  <a:cubicBezTo>
                    <a:pt x="1827" y="1591"/>
                    <a:pt x="1827" y="1591"/>
                    <a:pt x="1827" y="1591"/>
                  </a:cubicBezTo>
                  <a:cubicBezTo>
                    <a:pt x="1829" y="1586"/>
                    <a:pt x="1830" y="1581"/>
                    <a:pt x="1830" y="1576"/>
                  </a:cubicBezTo>
                  <a:cubicBezTo>
                    <a:pt x="1830" y="1576"/>
                    <a:pt x="1830" y="1575"/>
                    <a:pt x="1830" y="1575"/>
                  </a:cubicBezTo>
                  <a:lnTo>
                    <a:pt x="1830" y="666"/>
                  </a:lnTo>
                  <a:lnTo>
                    <a:pt x="1830" y="647"/>
                  </a:lnTo>
                  <a:cubicBezTo>
                    <a:pt x="1830" y="623"/>
                    <a:pt x="1811" y="603"/>
                    <a:pt x="1786" y="603"/>
                  </a:cubicBezTo>
                  <a:close/>
                  <a:moveTo>
                    <a:pt x="1111" y="2134"/>
                  </a:moveTo>
                  <a:cubicBezTo>
                    <a:pt x="547" y="2134"/>
                    <a:pt x="88" y="1675"/>
                    <a:pt x="88" y="1111"/>
                  </a:cubicBezTo>
                  <a:cubicBezTo>
                    <a:pt x="88" y="547"/>
                    <a:pt x="547" y="88"/>
                    <a:pt x="1111" y="88"/>
                  </a:cubicBezTo>
                  <a:cubicBezTo>
                    <a:pt x="1675" y="88"/>
                    <a:pt x="2134" y="547"/>
                    <a:pt x="2134" y="1111"/>
                  </a:cubicBezTo>
                  <a:cubicBezTo>
                    <a:pt x="2134" y="1675"/>
                    <a:pt x="1675" y="2134"/>
                    <a:pt x="1111" y="2134"/>
                  </a:cubicBezTo>
                  <a:close/>
                  <a:moveTo>
                    <a:pt x="1111" y="0"/>
                  </a:moveTo>
                  <a:cubicBezTo>
                    <a:pt x="498" y="0"/>
                    <a:pt x="0" y="497"/>
                    <a:pt x="0" y="1111"/>
                  </a:cubicBezTo>
                  <a:cubicBezTo>
                    <a:pt x="0" y="1725"/>
                    <a:pt x="498" y="2222"/>
                    <a:pt x="1111" y="2222"/>
                  </a:cubicBezTo>
                  <a:cubicBezTo>
                    <a:pt x="1725" y="2222"/>
                    <a:pt x="2223" y="1725"/>
                    <a:pt x="2223" y="1111"/>
                  </a:cubicBezTo>
                  <a:cubicBezTo>
                    <a:pt x="2223" y="497"/>
                    <a:pt x="1725" y="0"/>
                    <a:pt x="11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80147" tIns="40074" rIns="80147" bIns="40074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Elbow Connector 16"/>
          <p:cNvCxnSpPr>
            <a:stCxn id="27" idx="0"/>
            <a:endCxn id="28" idx="0"/>
          </p:cNvCxnSpPr>
          <p:nvPr/>
        </p:nvCxnSpPr>
        <p:spPr bwMode="auto">
          <a:xfrm rot="16200000" flipH="1">
            <a:off x="5703054" y="3145872"/>
            <a:ext cx="10243" cy="2173242"/>
          </a:xfrm>
          <a:prstGeom prst="bentConnector3">
            <a:avLst>
              <a:gd name="adj1" fmla="val -1952797"/>
            </a:avLst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Elbow Connector 16"/>
          <p:cNvCxnSpPr>
            <a:stCxn id="11" idx="2"/>
            <a:endCxn id="27" idx="0"/>
          </p:cNvCxnSpPr>
          <p:nvPr/>
        </p:nvCxnSpPr>
        <p:spPr bwMode="auto">
          <a:xfrm rot="16200000" flipH="1">
            <a:off x="4394010" y="3999832"/>
            <a:ext cx="398956" cy="56135"/>
          </a:xfrm>
          <a:prstGeom prst="bentConnector3">
            <a:avLst>
              <a:gd name="adj1" fmla="val -4912"/>
            </a:avLst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Elbow Connector 16"/>
          <p:cNvCxnSpPr>
            <a:endCxn id="34" idx="0"/>
          </p:cNvCxnSpPr>
          <p:nvPr/>
        </p:nvCxnSpPr>
        <p:spPr bwMode="auto">
          <a:xfrm rot="10800000" flipV="1">
            <a:off x="2555875" y="4027897"/>
            <a:ext cx="2088232" cy="209723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Elbow Connector 16"/>
          <p:cNvCxnSpPr/>
          <p:nvPr/>
        </p:nvCxnSpPr>
        <p:spPr bwMode="auto">
          <a:xfrm rot="16200000" flipH="1">
            <a:off x="5254759" y="1043208"/>
            <a:ext cx="1275201" cy="2640510"/>
          </a:xfrm>
          <a:prstGeom prst="bentConnector3">
            <a:avLst>
              <a:gd name="adj1" fmla="val 60457"/>
            </a:avLst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65"/>
          <p:cNvCxnSpPr>
            <a:endCxn id="11" idx="0"/>
          </p:cNvCxnSpPr>
          <p:nvPr/>
        </p:nvCxnSpPr>
        <p:spPr bwMode="auto">
          <a:xfrm flipH="1">
            <a:off x="4565427" y="2013893"/>
            <a:ext cx="6681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 rot="1992631">
            <a:off x="2913105" y="1146985"/>
            <a:ext cx="360040" cy="360040"/>
          </a:xfrm>
          <a:prstGeom prst="rect">
            <a:avLst/>
          </a:prstGeom>
          <a:noFill/>
        </p:spPr>
        <p:txBody>
          <a:bodyPr wrap="square" lIns="91391" tIns="35981" rIns="91391" bIns="35981" rtlCol="0" anchor="ctr">
            <a:noAutofit/>
          </a:bodyPr>
          <a:lstStyle/>
          <a:p>
            <a:pPr algn="ctr" defTabSz="913749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b="1" u="none" kern="0" smtClean="0">
                <a:solidFill>
                  <a:srgbClr val="255327"/>
                </a:solidFill>
              </a:rPr>
              <a:t>1</a:t>
            </a:r>
            <a:endParaRPr lang="ru-RU" sz="1400" u="none" kern="0">
              <a:solidFill>
                <a:srgbClr val="255327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43913" y="1653852"/>
            <a:ext cx="360040" cy="360040"/>
          </a:xfrm>
          <a:prstGeom prst="rect">
            <a:avLst/>
          </a:prstGeom>
          <a:noFill/>
        </p:spPr>
        <p:txBody>
          <a:bodyPr wrap="square" lIns="91391" tIns="35981" rIns="91391" bIns="35981" rtlCol="0" anchor="ctr">
            <a:noAutofit/>
          </a:bodyPr>
          <a:lstStyle/>
          <a:p>
            <a:pPr algn="ctr" defTabSz="913749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b="1" u="none" kern="0" smtClean="0">
                <a:solidFill>
                  <a:srgbClr val="255327"/>
                </a:solidFill>
              </a:rPr>
              <a:t>1</a:t>
            </a:r>
            <a:endParaRPr lang="ru-RU" sz="1400" u="none" kern="0">
              <a:solidFill>
                <a:srgbClr val="255327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19038546">
            <a:off x="2918267" y="2088253"/>
            <a:ext cx="360040" cy="360040"/>
          </a:xfrm>
          <a:prstGeom prst="rect">
            <a:avLst/>
          </a:prstGeom>
          <a:noFill/>
          <a:ln>
            <a:noFill/>
          </a:ln>
        </p:spPr>
        <p:txBody>
          <a:bodyPr wrap="square" lIns="91391" tIns="35981" rIns="91391" bIns="35981" rtlCol="0" anchor="ctr">
            <a:noAutofit/>
          </a:bodyPr>
          <a:lstStyle/>
          <a:p>
            <a:pPr algn="ctr" defTabSz="913749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b="1" u="none" kern="0" smtClean="0">
                <a:solidFill>
                  <a:srgbClr val="255327"/>
                </a:solidFill>
              </a:rPr>
              <a:t>1</a:t>
            </a:r>
            <a:endParaRPr lang="ru-RU" sz="1400" u="none" kern="0">
              <a:solidFill>
                <a:srgbClr val="255327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19864982">
            <a:off x="5860844" y="1358416"/>
            <a:ext cx="360040" cy="360040"/>
          </a:xfrm>
          <a:prstGeom prst="rect">
            <a:avLst/>
          </a:prstGeom>
          <a:noFill/>
          <a:ln>
            <a:noFill/>
          </a:ln>
        </p:spPr>
        <p:txBody>
          <a:bodyPr wrap="square" lIns="91391" tIns="35981" rIns="91391" bIns="35981" rtlCol="0" anchor="ctr">
            <a:noAutofit/>
          </a:bodyPr>
          <a:lstStyle/>
          <a:p>
            <a:pPr algn="ctr" defTabSz="913749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b="1" u="none" kern="0" smtClean="0">
                <a:solidFill>
                  <a:srgbClr val="255327"/>
                </a:solidFill>
              </a:rPr>
              <a:t>2</a:t>
            </a:r>
            <a:endParaRPr lang="ru-RU" sz="1400" u="none" kern="0">
              <a:solidFill>
                <a:srgbClr val="255327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1391228">
            <a:off x="5862098" y="1829825"/>
            <a:ext cx="360040" cy="360040"/>
          </a:xfrm>
          <a:prstGeom prst="rect">
            <a:avLst/>
          </a:prstGeom>
          <a:noFill/>
        </p:spPr>
        <p:txBody>
          <a:bodyPr wrap="square" lIns="91391" tIns="35981" rIns="91391" bIns="35981" rtlCol="0" anchor="ctr">
            <a:noAutofit/>
          </a:bodyPr>
          <a:lstStyle/>
          <a:p>
            <a:pPr algn="ctr" defTabSz="913749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b="1" u="none" kern="0" smtClean="0">
                <a:solidFill>
                  <a:srgbClr val="255327"/>
                </a:solidFill>
              </a:rPr>
              <a:t>2</a:t>
            </a:r>
            <a:endParaRPr lang="ru-RU" sz="1400" u="none" kern="0">
              <a:solidFill>
                <a:srgbClr val="255327"/>
              </a:solidFill>
            </a:endParaRPr>
          </a:p>
        </p:txBody>
      </p:sp>
      <p:cxnSp>
        <p:nvCxnSpPr>
          <p:cNvPr id="58" name="Straight Arrow Connector 65"/>
          <p:cNvCxnSpPr/>
          <p:nvPr/>
        </p:nvCxnSpPr>
        <p:spPr bwMode="auto">
          <a:xfrm flipV="1">
            <a:off x="4428083" y="2013893"/>
            <a:ext cx="0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Прямоугольник 58"/>
          <p:cNvSpPr/>
          <p:nvPr/>
        </p:nvSpPr>
        <p:spPr>
          <a:xfrm>
            <a:off x="539651" y="5955014"/>
            <a:ext cx="5646471" cy="477011"/>
          </a:xfrm>
          <a:prstGeom prst="rect">
            <a:avLst/>
          </a:prstGeom>
        </p:spPr>
        <p:txBody>
          <a:bodyPr wrap="square" lIns="91359" tIns="45679" rIns="91359" bIns="45679">
            <a:spAutoFit/>
          </a:bodyPr>
          <a:lstStyle/>
          <a:p>
            <a:pPr defTabSz="913423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ru-RU" u="none" baseline="30000" dirty="0" smtClean="0">
                <a:solidFill>
                  <a:prstClr val="black"/>
                </a:solidFill>
              </a:rPr>
              <a:t>1 </a:t>
            </a:r>
            <a:r>
              <a:rPr lang="ru-RU" u="none" kern="0" dirty="0">
                <a:solidFill>
                  <a:prstClr val="black"/>
                </a:solidFill>
              </a:rPr>
              <a:t>Пример: Армения 4000 жалоб / год, Великобритания 1,786,973 жалоб / год.</a:t>
            </a:r>
          </a:p>
          <a:p>
            <a:pPr defTabSz="913423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ru-RU" u="none" kern="0" dirty="0">
                <a:solidFill>
                  <a:prstClr val="black"/>
                </a:solidFill>
              </a:rPr>
              <a:t>   Для Украины оптимальный показатель - 50,000 жалоб / год.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71990" y="5450677"/>
            <a:ext cx="713558" cy="276948"/>
          </a:xfrm>
          <a:prstGeom prst="rect">
            <a:avLst/>
          </a:prstGeom>
          <a:noFill/>
        </p:spPr>
        <p:txBody>
          <a:bodyPr wrap="none" lIns="91391" tIns="45695" rIns="91391" bIns="45695" rtlCol="0">
            <a:spAutoFit/>
          </a:bodyPr>
          <a:lstStyle/>
          <a:p>
            <a:r>
              <a:rPr lang="ru-RU" sz="1200" b="1" u="none" dirty="0"/>
              <a:t>10 чел.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004153" y="5450677"/>
            <a:ext cx="713558" cy="276948"/>
          </a:xfrm>
          <a:prstGeom prst="rect">
            <a:avLst/>
          </a:prstGeom>
          <a:noFill/>
        </p:spPr>
        <p:txBody>
          <a:bodyPr wrap="none" lIns="91391" tIns="45695" rIns="91391" bIns="45695" rtlCol="0">
            <a:spAutoFit/>
          </a:bodyPr>
          <a:lstStyle/>
          <a:p>
            <a:r>
              <a:rPr lang="ru-RU" sz="1200" b="1" u="none" dirty="0"/>
              <a:t>14 чел.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915921" y="5470284"/>
            <a:ext cx="628599" cy="276948"/>
          </a:xfrm>
          <a:prstGeom prst="rect">
            <a:avLst/>
          </a:prstGeom>
          <a:noFill/>
        </p:spPr>
        <p:txBody>
          <a:bodyPr wrap="none" lIns="91391" tIns="45695" rIns="91391" bIns="45695" rtlCol="0">
            <a:spAutoFit/>
          </a:bodyPr>
          <a:lstStyle/>
          <a:p>
            <a:r>
              <a:rPr lang="ru-RU" sz="1200" b="1" u="none" dirty="0" smtClean="0"/>
              <a:t>8 чел.</a:t>
            </a:r>
            <a:endParaRPr lang="ru-RU" sz="1200" b="1" u="none" dirty="0"/>
          </a:p>
        </p:txBody>
      </p:sp>
      <p:sp>
        <p:nvSpPr>
          <p:cNvPr id="61" name="Rectangle 48"/>
          <p:cNvSpPr/>
          <p:nvPr/>
        </p:nvSpPr>
        <p:spPr bwMode="auto">
          <a:xfrm>
            <a:off x="1043711" y="116580"/>
            <a:ext cx="1512001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DEF0D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52" tIns="71962" rIns="89952" bIns="89952" numCol="1" rtlCol="0" anchor="ctr" anchorCtr="0" compatLnSpc="1">
            <a:prstTxWarp prst="textNoShape">
              <a:avLst/>
            </a:prstTxWarp>
          </a:bodyPr>
          <a:lstStyle/>
          <a:p>
            <a:pPr marL="263384">
              <a:spcBef>
                <a:spcPts val="0"/>
              </a:spcBef>
              <a:spcAft>
                <a:spcPts val="0"/>
              </a:spcAft>
            </a:pPr>
            <a:r>
              <a:rPr lang="ru-RU" sz="1200" b="1" u="none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Назначение  и орг. структура</a:t>
            </a:r>
            <a:endParaRPr lang="ru-RU" sz="1200" b="1" u="non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val 53"/>
          <p:cNvSpPr/>
          <p:nvPr/>
        </p:nvSpPr>
        <p:spPr>
          <a:xfrm>
            <a:off x="1043709" y="188595"/>
            <a:ext cx="306201" cy="2937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2A6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defTabSz="913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none" kern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400" b="1" u="none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14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955" y="116586"/>
            <a:ext cx="6444308" cy="7599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dirty="0"/>
              <a:t>Концепция ФО включает перечень основных требований к лицу, которое может занимать должность ФО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918475" y="6719051"/>
            <a:ext cx="838200" cy="479425"/>
          </a:xfrm>
        </p:spPr>
        <p:txBody>
          <a:bodyPr/>
          <a:lstStyle/>
          <a:p>
            <a:pPr algn="r">
              <a:lnSpc>
                <a:spcPct val="80000"/>
              </a:lnSpc>
            </a:pPr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>
                <a:lnSpc>
                  <a:spcPct val="80000"/>
                </a:lnSpc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13"/>
          <p:cNvSpPr/>
          <p:nvPr/>
        </p:nvSpPr>
        <p:spPr bwMode="auto">
          <a:xfrm>
            <a:off x="2051815" y="1221811"/>
            <a:ext cx="6696745" cy="642258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marL="285598" indent="-28559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400" u="none" dirty="0" smtClean="0">
                <a:latin typeface="Arial" pitchFamily="34" charset="0"/>
              </a:rPr>
              <a:t>Должен </a:t>
            </a:r>
            <a:r>
              <a:rPr lang="ru-RU" sz="1400" u="none" dirty="0">
                <a:latin typeface="Arial" pitchFamily="34" charset="0"/>
              </a:rPr>
              <a:t>иметь безупречную деловую репутацию, высокие моральные качества, высшее экономическое или юридическое образование, глубокие знания о финансовых услуг</a:t>
            </a:r>
          </a:p>
        </p:txBody>
      </p:sp>
      <p:sp>
        <p:nvSpPr>
          <p:cNvPr id="12" name="Rectangle 189"/>
          <p:cNvSpPr/>
          <p:nvPr/>
        </p:nvSpPr>
        <p:spPr bwMode="auto">
          <a:xfrm rot="16200000">
            <a:off x="-1098935" y="3259867"/>
            <a:ext cx="4785106" cy="643837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13912">
              <a:lnSpc>
                <a:spcPct val="80000"/>
              </a:lnSpc>
            </a:pPr>
            <a:r>
              <a:rPr lang="ru-RU" sz="1800" b="1" u="none" dirty="0">
                <a:solidFill>
                  <a:schemeClr val="bg1"/>
                </a:solidFill>
                <a:latin typeface="Arial" pitchFamily="34" charset="0"/>
              </a:rPr>
              <a:t>Основные требования и ограничения</a:t>
            </a:r>
          </a:p>
          <a:p>
            <a:pPr algn="ctr" defTabSz="913912">
              <a:lnSpc>
                <a:spcPct val="80000"/>
              </a:lnSpc>
            </a:pPr>
            <a:r>
              <a:rPr lang="ru-RU" sz="1800" b="1" u="none" dirty="0">
                <a:solidFill>
                  <a:schemeClr val="bg1"/>
                </a:solidFill>
                <a:latin typeface="Arial" pitchFamily="34" charset="0"/>
              </a:rPr>
              <a:t>(В соответствии с Директивой ЕС)</a:t>
            </a:r>
          </a:p>
        </p:txBody>
      </p:sp>
      <p:sp>
        <p:nvSpPr>
          <p:cNvPr id="14" name="Rectangle 113"/>
          <p:cNvSpPr/>
          <p:nvPr/>
        </p:nvSpPr>
        <p:spPr bwMode="auto">
          <a:xfrm>
            <a:off x="2051815" y="4251956"/>
            <a:ext cx="6696745" cy="792088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marL="285598" indent="-28559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400" u="none" dirty="0">
                <a:latin typeface="Arial" pitchFamily="34" charset="0"/>
              </a:rPr>
              <a:t>Не могут занимать любые выборные должности или занимать другие должности в органах государственной власти</a:t>
            </a:r>
          </a:p>
        </p:txBody>
      </p:sp>
      <p:sp>
        <p:nvSpPr>
          <p:cNvPr id="16" name="Rectangle 113"/>
          <p:cNvSpPr/>
          <p:nvPr/>
        </p:nvSpPr>
        <p:spPr bwMode="auto">
          <a:xfrm>
            <a:off x="2051815" y="2085901"/>
            <a:ext cx="6696745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marL="285598" indent="-28559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400" u="none" dirty="0">
                <a:latin typeface="Arial" pitchFamily="34" charset="0"/>
              </a:rPr>
              <a:t>Не может быть лицо, которое в течение последних 3 лет была государственным служащим или занимало должность в органах государственной власти, органах местного самоуправления или финансовых учреждениях или их ассоциациях</a:t>
            </a:r>
          </a:p>
        </p:txBody>
      </p:sp>
      <p:sp>
        <p:nvSpPr>
          <p:cNvPr id="17" name="Равнобедренный треугольник 16"/>
          <p:cNvSpPr/>
          <p:nvPr/>
        </p:nvSpPr>
        <p:spPr bwMode="auto">
          <a:xfrm rot="5400000">
            <a:off x="-558473" y="3508056"/>
            <a:ext cx="4752524" cy="180023"/>
          </a:xfrm>
          <a:prstGeom prst="triangle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endParaRPr lang="ru-RU" sz="1600" b="1" u="none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" name="Rectangle 113"/>
          <p:cNvSpPr/>
          <p:nvPr/>
        </p:nvSpPr>
        <p:spPr bwMode="auto">
          <a:xfrm>
            <a:off x="2051815" y="3204937"/>
            <a:ext cx="6696745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marL="285598" indent="-28559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400" u="none" dirty="0">
                <a:latin typeface="Arial" pitchFamily="34" charset="0"/>
              </a:rPr>
              <a:t>Не может иметь какой-либо финансовой или иной заинтересованности в деятельности финансовых учреждений, в том числе не может быть их основателем, акционером, участником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1665" y="6406387"/>
            <a:ext cx="8712969" cy="504056"/>
          </a:xfrm>
          <a:prstGeom prst="rect">
            <a:avLst/>
          </a:prstGeom>
          <a:noFill/>
          <a:ln>
            <a:solidFill>
              <a:srgbClr val="002A6C"/>
            </a:solidFill>
            <a:prstDash val="solid"/>
          </a:ln>
          <a:extLst/>
        </p:spPr>
        <p:txBody>
          <a:bodyPr wrap="square" lIns="89656" tIns="45545" rIns="91090" bIns="45545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u="none" dirty="0"/>
              <a:t>Профессиональный и независимый Финансовый омбудсмен, выбран рынком и в соответствии со всеми указанных требований, будет решать дела беспристрастно и объективно.</a:t>
            </a:r>
          </a:p>
        </p:txBody>
      </p:sp>
      <p:sp>
        <p:nvSpPr>
          <p:cNvPr id="23" name="Rectangle 48"/>
          <p:cNvSpPr/>
          <p:nvPr/>
        </p:nvSpPr>
        <p:spPr bwMode="auto">
          <a:xfrm>
            <a:off x="1379750" y="26457"/>
            <a:ext cx="1728195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E0EBF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52" tIns="71962" rIns="89952" bIns="89952" numCol="1" rtlCol="0" anchor="ctr" anchorCtr="0" compatLnSpc="1">
            <a:prstTxWarp prst="textNoShape">
              <a:avLst/>
            </a:prstTxWarp>
          </a:bodyPr>
          <a:lstStyle/>
          <a:p>
            <a:pPr marL="266558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u="non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Квалифицированный персонал и продвижение</a:t>
            </a:r>
            <a:endParaRPr lang="ru-RU" sz="1200" b="1" u="none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53"/>
          <p:cNvSpPr/>
          <p:nvPr/>
        </p:nvSpPr>
        <p:spPr>
          <a:xfrm>
            <a:off x="1379750" y="92658"/>
            <a:ext cx="306201" cy="2937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1C7935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defTabSz="913586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none" kern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1400" b="1" u="none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3"/>
          <p:cNvSpPr/>
          <p:nvPr/>
        </p:nvSpPr>
        <p:spPr bwMode="auto">
          <a:xfrm>
            <a:off x="2051815" y="5332072"/>
            <a:ext cx="6696745" cy="642258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marL="285598" indent="-28559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400" u="none" dirty="0">
                <a:latin typeface="Arial" pitchFamily="34" charset="0"/>
              </a:rPr>
              <a:t>Не могут быть лица, признанные судом недееспособными или лица, имеющие неснятую судимость за совершенные преступления</a:t>
            </a:r>
          </a:p>
        </p:txBody>
      </p:sp>
      <p:pic>
        <p:nvPicPr>
          <p:cNvPr id="18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437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891" y="141685"/>
            <a:ext cx="6609139" cy="720080"/>
          </a:xfrm>
        </p:spPr>
        <p:txBody>
          <a:bodyPr/>
          <a:lstStyle/>
          <a:p>
            <a:r>
              <a:rPr lang="ru-RU" dirty="0">
                <a:solidFill>
                  <a:prstClr val="black"/>
                </a:solidFill>
              </a:rPr>
              <a:t>Финансирование ФО должно осуществляться только за счет взносов участников </a:t>
            </a:r>
            <a:r>
              <a:rPr lang="ru-RU" dirty="0" smtClean="0">
                <a:solidFill>
                  <a:prstClr val="black"/>
                </a:solidFill>
              </a:rPr>
              <a:t>фин. </a:t>
            </a:r>
            <a:r>
              <a:rPr lang="ru-RU" dirty="0">
                <a:solidFill>
                  <a:prstClr val="black"/>
                </a:solidFill>
              </a:rPr>
              <a:t>рынка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324627" y="6719055"/>
            <a:ext cx="395636" cy="479425"/>
          </a:xfrm>
        </p:spPr>
        <p:txBody>
          <a:bodyPr/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50"/>
          <p:cNvSpPr/>
          <p:nvPr/>
        </p:nvSpPr>
        <p:spPr bwMode="auto">
          <a:xfrm>
            <a:off x="533350" y="6622401"/>
            <a:ext cx="8863286" cy="504060"/>
          </a:xfrm>
          <a:prstGeom prst="rect">
            <a:avLst/>
          </a:prstGeom>
          <a:noFill/>
          <a:ln>
            <a:solidFill>
              <a:srgbClr val="002A6C"/>
            </a:solidFill>
            <a:prstDash val="solid"/>
          </a:ln>
          <a:extLst/>
        </p:spPr>
        <p:txBody>
          <a:bodyPr wrap="square" lIns="89656" tIns="45545" rIns="91090" bIns="45545" rtlCol="0">
            <a:noAutofit/>
          </a:bodyPr>
          <a:lstStyle/>
          <a:p>
            <a:pPr algn="ctr" defTabSz="913423">
              <a:spcBef>
                <a:spcPts val="0"/>
              </a:spcBef>
              <a:spcAft>
                <a:spcPts val="600"/>
              </a:spcAft>
            </a:pPr>
            <a:r>
              <a:rPr lang="ru-RU" sz="1400" u="none" dirty="0">
                <a:solidFill>
                  <a:prstClr val="black"/>
                </a:solidFill>
              </a:rPr>
              <a:t>Одним из главных преимуществ обращения к ФО является доступность и бесплатность этого сервиса для потребителя.</a:t>
            </a:r>
          </a:p>
        </p:txBody>
      </p:sp>
      <p:sp>
        <p:nvSpPr>
          <p:cNvPr id="14" name="Rectangle 48"/>
          <p:cNvSpPr/>
          <p:nvPr/>
        </p:nvSpPr>
        <p:spPr bwMode="auto">
          <a:xfrm>
            <a:off x="2857041" y="2717663"/>
            <a:ext cx="1901174" cy="15284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45679" rIns="91359" bIns="45679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ru-RU" sz="1400" b="1" u="none" dirty="0" smtClean="0">
                <a:solidFill>
                  <a:prstClr val="black"/>
                </a:solidFill>
                <a:latin typeface="Arial" pitchFamily="34" charset="0"/>
              </a:rPr>
              <a:t>Пропорционально кол-ву жалоб</a:t>
            </a:r>
            <a:endParaRPr lang="ru-RU" sz="1400" b="1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5" name="Rectangle 25"/>
          <p:cNvSpPr/>
          <p:nvPr/>
        </p:nvSpPr>
        <p:spPr bwMode="auto">
          <a:xfrm>
            <a:off x="269014" y="2095974"/>
            <a:ext cx="1764465" cy="1255776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45679" rIns="91359" bIns="45679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Комбинация</a:t>
            </a:r>
          </a:p>
          <a:p>
            <a:pPr algn="ctr"/>
            <a:r>
              <a:rPr lang="ru-RU" sz="1400" b="1" u="none" dirty="0" smtClean="0">
                <a:solidFill>
                  <a:prstClr val="white"/>
                </a:solidFill>
                <a:latin typeface="Arial" pitchFamily="34" charset="0"/>
              </a:rPr>
              <a:t>2 видов взносов</a:t>
            </a:r>
            <a:endParaRPr lang="ru-RU" sz="14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2857041" y="1277510"/>
            <a:ext cx="1901174" cy="12241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45679" rIns="91359" bIns="45679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00"/>
              </a:spcBef>
            </a:pPr>
            <a:r>
              <a:rPr lang="ru-RU" sz="1400" b="1" u="none" dirty="0">
                <a:solidFill>
                  <a:prstClr val="black"/>
                </a:solidFill>
                <a:latin typeface="Arial" pitchFamily="34" charset="0"/>
              </a:rPr>
              <a:t>Пропорционально активам финансового учреждения</a:t>
            </a:r>
            <a:r>
              <a:rPr lang="ru-RU" sz="1400" b="1" u="none" baseline="30000" dirty="0" smtClean="0">
                <a:solidFill>
                  <a:prstClr val="black"/>
                </a:solidFill>
                <a:latin typeface="Arial" pitchFamily="34" charset="0"/>
              </a:rPr>
              <a:t>1</a:t>
            </a:r>
            <a:endParaRPr lang="ru-RU" sz="1400" b="1" u="none" baseline="30000" dirty="0">
              <a:solidFill>
                <a:prstClr val="black"/>
              </a:solidFill>
              <a:latin typeface="Arial" pitchFamily="34" charset="0"/>
            </a:endParaRPr>
          </a:p>
        </p:txBody>
      </p:sp>
      <p:cxnSp>
        <p:nvCxnSpPr>
          <p:cNvPr id="18" name="Elbow Connector 27"/>
          <p:cNvCxnSpPr>
            <a:stCxn id="15" idx="3"/>
            <a:endCxn id="16" idx="1"/>
          </p:cNvCxnSpPr>
          <p:nvPr/>
        </p:nvCxnSpPr>
        <p:spPr bwMode="auto">
          <a:xfrm flipV="1">
            <a:off x="2033473" y="1889582"/>
            <a:ext cx="823573" cy="83429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7231934" y="845455"/>
            <a:ext cx="2268000" cy="307975"/>
          </a:xfrm>
          <a:prstGeom prst="rect">
            <a:avLst/>
          </a:prstGeom>
          <a:noFill/>
        </p:spPr>
        <p:txBody>
          <a:bodyPr wrap="square" lIns="91359" tIns="45679" rIns="91359" bIns="45679" rtlCol="0">
            <a:spAutoFit/>
          </a:bodyPr>
          <a:lstStyle/>
          <a:p>
            <a:pPr algn="ctr"/>
            <a:r>
              <a:rPr lang="ru-RU" sz="1400" b="1" u="none" dirty="0" smtClean="0">
                <a:solidFill>
                  <a:prstClr val="black"/>
                </a:solidFill>
              </a:rPr>
              <a:t>За и против</a:t>
            </a:r>
            <a:endParaRPr lang="ru-RU" sz="1400" b="1" u="none" dirty="0">
              <a:solidFill>
                <a:prstClr val="black"/>
              </a:solidFill>
            </a:endParaRPr>
          </a:p>
        </p:txBody>
      </p:sp>
      <p:cxnSp>
        <p:nvCxnSpPr>
          <p:cNvPr id="25" name="Straight Connector 32"/>
          <p:cNvCxnSpPr/>
          <p:nvPr/>
        </p:nvCxnSpPr>
        <p:spPr bwMode="auto">
          <a:xfrm>
            <a:off x="7380416" y="1181167"/>
            <a:ext cx="208902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33"/>
          <p:cNvCxnSpPr/>
          <p:nvPr/>
        </p:nvCxnSpPr>
        <p:spPr bwMode="auto">
          <a:xfrm>
            <a:off x="4895135" y="1181167"/>
            <a:ext cx="2268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4889834" y="845455"/>
            <a:ext cx="2268000" cy="307975"/>
          </a:xfrm>
          <a:prstGeom prst="rect">
            <a:avLst/>
          </a:prstGeom>
          <a:noFill/>
        </p:spPr>
        <p:txBody>
          <a:bodyPr wrap="square" lIns="91359" tIns="45679" rIns="91359" bIns="45679" rtlCol="0">
            <a:spAutoFit/>
          </a:bodyPr>
          <a:lstStyle/>
          <a:p>
            <a:pPr algn="ctr"/>
            <a:r>
              <a:rPr lang="ru-RU" sz="1400" b="1" u="none" dirty="0" smtClean="0">
                <a:solidFill>
                  <a:prstClr val="black"/>
                </a:solidFill>
              </a:rPr>
              <a:t>Условия</a:t>
            </a:r>
            <a:endParaRPr lang="ru-RU" sz="1400" b="1" u="none" dirty="0">
              <a:solidFill>
                <a:prstClr val="black"/>
              </a:solidFill>
            </a:endParaRPr>
          </a:p>
        </p:txBody>
      </p:sp>
      <p:cxnSp>
        <p:nvCxnSpPr>
          <p:cNvPr id="28" name="Straight Connector 35"/>
          <p:cNvCxnSpPr/>
          <p:nvPr/>
        </p:nvCxnSpPr>
        <p:spPr bwMode="auto">
          <a:xfrm>
            <a:off x="7308403" y="1313958"/>
            <a:ext cx="0" cy="31382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4758219" y="1277510"/>
            <a:ext cx="2550184" cy="1104448"/>
          </a:xfrm>
          <a:prstGeom prst="rect">
            <a:avLst/>
          </a:prstGeom>
          <a:noFill/>
        </p:spPr>
        <p:txBody>
          <a:bodyPr wrap="square" lIns="91359" tIns="71937" rIns="91359" bIns="71937" rtlCol="0" anchor="ctr" anchorCtr="0">
            <a:noAutofit/>
          </a:bodyPr>
          <a:lstStyle/>
          <a:p>
            <a:pPr marL="342593" indent="-342593" defTabSz="965666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  <a:latin typeface="Arial" pitchFamily="34" charset="0"/>
              </a:rPr>
              <a:t>Порядок расчета будет утверждаться Советом ФО</a:t>
            </a:r>
          </a:p>
          <a:p>
            <a:pPr marL="342593" indent="-342593" defTabSz="965666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  <a:latin typeface="Arial" pitchFamily="34" charset="0"/>
              </a:rPr>
              <a:t>Будет уплачиваться вперед за квартал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50271" y="1272238"/>
            <a:ext cx="1868414" cy="1278394"/>
          </a:xfrm>
          <a:prstGeom prst="rect">
            <a:avLst/>
          </a:prstGeom>
          <a:noFill/>
        </p:spPr>
        <p:txBody>
          <a:bodyPr wrap="square" lIns="91359" tIns="71937" rIns="91359" bIns="71937" rtlCol="0" anchor="ctr" anchorCtr="0">
            <a:noAutofit/>
          </a:bodyPr>
          <a:lstStyle>
            <a:defPPr>
              <a:defRPr lang="en-US"/>
            </a:defPPr>
            <a:lvl1pPr marL="342900" lvl="0" indent="-342900" defTabSz="966529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  <a:defRPr sz="1200" u="none">
                <a:latin typeface="Arial" pitchFamily="34" charset="0"/>
              </a:defRPr>
            </a:lvl1pPr>
          </a:lstStyle>
          <a:p>
            <a:pPr marL="0" indent="0">
              <a:buNone/>
            </a:pPr>
            <a:r>
              <a:rPr lang="ru-RU" dirty="0">
                <a:solidFill>
                  <a:prstClr val="black"/>
                </a:solidFill>
              </a:rPr>
              <a:t>Все финансовые учреждения выигрывают от повышения доверия</a:t>
            </a:r>
          </a:p>
          <a:p>
            <a:pPr marL="0" indent="0">
              <a:buNone/>
            </a:pPr>
            <a:r>
              <a:rPr lang="ru-RU" dirty="0">
                <a:solidFill>
                  <a:prstClr val="black"/>
                </a:solidFill>
              </a:rPr>
              <a:t>Не всегда отражает реальную ситуацию с количеством жалоб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16121" y="2679641"/>
            <a:ext cx="2776225" cy="1566500"/>
          </a:xfrm>
          <a:prstGeom prst="rect">
            <a:avLst/>
          </a:prstGeom>
          <a:noFill/>
        </p:spPr>
        <p:txBody>
          <a:bodyPr wrap="square" lIns="91359" tIns="71937" rIns="91359" bIns="71937" rtlCol="0" anchor="ctr" anchorCtr="0">
            <a:noAutofit/>
          </a:bodyPr>
          <a:lstStyle/>
          <a:p>
            <a:pPr marL="342593" indent="-342593" defTabSz="965666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  <a:latin typeface="Arial" pitchFamily="34" charset="0"/>
              </a:rPr>
              <a:t>Учитывается количество жалоб, поданных против финансового учреждения на конец предыдущего квартала</a:t>
            </a:r>
          </a:p>
          <a:p>
            <a:pPr marL="342593" indent="-342593" defTabSz="965666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</a:pPr>
            <a:r>
              <a:rPr lang="ru-RU" sz="1200" u="none" dirty="0">
                <a:solidFill>
                  <a:prstClr val="black"/>
                </a:solidFill>
                <a:latin typeface="Arial" pitchFamily="34" charset="0"/>
              </a:rPr>
              <a:t>Будет исчисляться Секретариатом ФО соответствии с процедурой, утвержденной Советом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30486" y="3202261"/>
            <a:ext cx="2180423" cy="521271"/>
          </a:xfrm>
          <a:prstGeom prst="rect">
            <a:avLst/>
          </a:prstGeom>
          <a:noFill/>
        </p:spPr>
        <p:txBody>
          <a:bodyPr wrap="square" lIns="91359" tIns="71937" rIns="91359" bIns="71937" rtlCol="0" anchor="ctr" anchorCtr="0">
            <a:noAutofit/>
          </a:bodyPr>
          <a:lstStyle>
            <a:defPPr>
              <a:defRPr lang="en-US"/>
            </a:defPPr>
            <a:lvl1pPr marL="342900" lvl="0" indent="-342900" defTabSz="966529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  <a:defRPr sz="1200" b="1" u="none">
                <a:latin typeface="Arial" pitchFamily="34" charset="0"/>
              </a:defRPr>
            </a:lvl1pPr>
          </a:lstStyle>
          <a:p>
            <a:pPr marL="0" indent="0">
              <a:spcAft>
                <a:spcPts val="600"/>
              </a:spcAft>
              <a:buNone/>
            </a:pPr>
            <a:r>
              <a:rPr lang="ru-RU" b="0" dirty="0">
                <a:solidFill>
                  <a:prstClr val="black"/>
                </a:solidFill>
              </a:rPr>
              <a:t>Большие расходы несет тот, за кого большее количество жалоб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b="0" dirty="0">
                <a:solidFill>
                  <a:prstClr val="black"/>
                </a:solidFill>
              </a:rPr>
              <a:t>Может использоваться как нечестная практика ("blackmail") против финансового учреждения фиктивными жалобами</a:t>
            </a:r>
          </a:p>
        </p:txBody>
      </p:sp>
      <p:cxnSp>
        <p:nvCxnSpPr>
          <p:cNvPr id="39" name="Elbow Connector 27"/>
          <p:cNvCxnSpPr>
            <a:stCxn id="15" idx="3"/>
            <a:endCxn id="14" idx="1"/>
          </p:cNvCxnSpPr>
          <p:nvPr/>
        </p:nvCxnSpPr>
        <p:spPr bwMode="auto">
          <a:xfrm>
            <a:off x="2033473" y="2723868"/>
            <a:ext cx="823573" cy="75804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931392" y="6376216"/>
            <a:ext cx="2968919" cy="246138"/>
          </a:xfrm>
          <a:prstGeom prst="rect">
            <a:avLst/>
          </a:prstGeom>
          <a:noFill/>
        </p:spPr>
        <p:txBody>
          <a:bodyPr wrap="none" lIns="91359" tIns="45679" rIns="91359" bIns="45679" rtlCol="0">
            <a:spAutoFit/>
          </a:bodyPr>
          <a:lstStyle/>
          <a:p>
            <a:r>
              <a:rPr lang="ru-RU" u="none" baseline="30000" dirty="0" smtClean="0">
                <a:solidFill>
                  <a:prstClr val="black"/>
                </a:solidFill>
              </a:rPr>
              <a:t>1</a:t>
            </a:r>
            <a:r>
              <a:rPr lang="ru-RU" u="none" dirty="0" smtClean="0">
                <a:solidFill>
                  <a:prstClr val="black"/>
                </a:solidFill>
              </a:rPr>
              <a:t> </a:t>
            </a:r>
            <a:r>
              <a:rPr lang="ru-RU" u="none" dirty="0">
                <a:solidFill>
                  <a:prstClr val="black"/>
                </a:solidFill>
                <a:latin typeface="Arial" pitchFamily="34" charset="0"/>
              </a:rPr>
              <a:t>страховых премий - для страховых компаний</a:t>
            </a:r>
            <a:endParaRPr lang="ru-RU" u="none" dirty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44067" y="4678189"/>
            <a:ext cx="5095477" cy="478371"/>
          </a:xfrm>
          <a:prstGeom prst="rect">
            <a:avLst/>
          </a:prstGeom>
          <a:noFill/>
        </p:spPr>
        <p:txBody>
          <a:bodyPr wrap="square" lIns="91359" tIns="71937" rIns="91359" bIns="71937" rtlCol="0" anchor="ctr" anchorCtr="0">
            <a:noAutofit/>
          </a:bodyPr>
          <a:lstStyle>
            <a:defPPr>
              <a:defRPr lang="en-US"/>
            </a:defPPr>
            <a:lvl1pPr marL="342900" lvl="0" indent="-342900" defTabSz="966529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  <a:defRPr sz="1200" b="1" u="none">
                <a:latin typeface="Arial" pitchFamily="34" charset="0"/>
              </a:defRPr>
            </a:lvl1pPr>
          </a:lstStyle>
          <a:p>
            <a:pPr marL="0" indent="0">
              <a:buNone/>
            </a:pPr>
            <a:r>
              <a:rPr lang="ru-RU" sz="1300" dirty="0" smtClean="0">
                <a:solidFill>
                  <a:prstClr val="black"/>
                </a:solidFill>
              </a:rPr>
              <a:t>Бесплатно для потребителя</a:t>
            </a:r>
            <a:endParaRPr lang="ru-RU" sz="1300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50940" y="5420586"/>
            <a:ext cx="6821559" cy="426940"/>
          </a:xfrm>
          <a:prstGeom prst="rect">
            <a:avLst/>
          </a:prstGeom>
          <a:noFill/>
        </p:spPr>
        <p:txBody>
          <a:bodyPr wrap="square" lIns="91359" tIns="71937" rIns="91359" bIns="71937" rtlCol="0" anchor="ctr" anchorCtr="0">
            <a:noAutofit/>
          </a:bodyPr>
          <a:lstStyle>
            <a:defPPr>
              <a:defRPr lang="en-US"/>
            </a:defPPr>
            <a:lvl1pPr marL="342900" lvl="0" indent="-342900" defTabSz="966529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  <a:defRPr sz="1200" b="1" u="none">
                <a:latin typeface="Arial" pitchFamily="34" charset="0"/>
              </a:defRPr>
            </a:lvl1pPr>
          </a:lstStyle>
          <a:p>
            <a:pPr marL="0" indent="0">
              <a:buNone/>
            </a:pPr>
            <a:r>
              <a:rPr lang="ru-RU" sz="1300" dirty="0" smtClean="0">
                <a:solidFill>
                  <a:prstClr val="black"/>
                </a:solidFill>
              </a:rPr>
              <a:t>Взнос, независима от размера активов, устанавливается раз в год Советом</a:t>
            </a:r>
            <a:endParaRPr lang="ru-RU" sz="1300" dirty="0">
              <a:solidFill>
                <a:prstClr val="black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455459" y="1154567"/>
            <a:ext cx="394659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+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500337" y="1884782"/>
            <a:ext cx="304892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-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455452" y="2600527"/>
            <a:ext cx="394659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+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492341" y="3150422"/>
            <a:ext cx="304892" cy="523221"/>
          </a:xfrm>
          <a:prstGeom prst="rect">
            <a:avLst/>
          </a:prstGeom>
        </p:spPr>
        <p:txBody>
          <a:bodyPr wrap="none" lIns="91359" tIns="45679" rIns="91359" bIns="45679">
            <a:spAutoFit/>
          </a:bodyPr>
          <a:lstStyle/>
          <a:p>
            <a:pPr algn="ctr" defTabSz="965925">
              <a:buClr>
                <a:srgbClr val="007236"/>
              </a:buClr>
            </a:pPr>
            <a:r>
              <a:rPr lang="ru-RU" sz="2700" u="none" smtClean="0">
                <a:solidFill>
                  <a:srgbClr val="002F6C"/>
                </a:solidFill>
                <a:cs typeface="Arial" pitchFamily="34" charset="0"/>
              </a:rPr>
              <a:t>-</a:t>
            </a:r>
            <a:endParaRPr lang="ru-RU" sz="2700" u="none">
              <a:solidFill>
                <a:srgbClr val="002F6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Placeholder 3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850732" y="4684255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9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39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sp>
        <p:nvSpPr>
          <p:cNvPr id="47" name="Text Placeholder 3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850733" y="5476343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9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39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50939" y="5830317"/>
            <a:ext cx="7685656" cy="521271"/>
          </a:xfrm>
          <a:prstGeom prst="rect">
            <a:avLst/>
          </a:prstGeom>
          <a:noFill/>
        </p:spPr>
        <p:txBody>
          <a:bodyPr wrap="square" lIns="91359" tIns="71937" rIns="91359" bIns="71937" rtlCol="0" anchor="ctr" anchorCtr="0">
            <a:noAutofit/>
          </a:bodyPr>
          <a:lstStyle>
            <a:defPPr>
              <a:defRPr lang="en-US"/>
            </a:defPPr>
            <a:lvl1pPr marL="342900" lvl="0" indent="-342900" defTabSz="966529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  <a:defRPr sz="1200" b="1" u="none">
                <a:latin typeface="Arial" pitchFamily="34" charset="0"/>
              </a:defRPr>
            </a:lvl1pPr>
          </a:lstStyle>
          <a:p>
            <a:pPr marL="0" indent="0">
              <a:buNone/>
            </a:pPr>
            <a:r>
              <a:rPr lang="ru-RU" sz="1300" dirty="0">
                <a:solidFill>
                  <a:prstClr val="black"/>
                </a:solidFill>
              </a:rPr>
              <a:t>Дифференцированный вклад рассчитывается Секретариатом Омбудсмена раз в квартал в зависимости от количества дел против фин. учреждения в предыдущем квартале</a:t>
            </a:r>
          </a:p>
        </p:txBody>
      </p:sp>
      <p:sp>
        <p:nvSpPr>
          <p:cNvPr id="43" name="Text Placeholder 3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850733" y="5902325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9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39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47033" y="5084552"/>
            <a:ext cx="5095477" cy="396995"/>
          </a:xfrm>
          <a:prstGeom prst="rect">
            <a:avLst/>
          </a:prstGeom>
          <a:noFill/>
        </p:spPr>
        <p:txBody>
          <a:bodyPr wrap="square" lIns="91359" tIns="71937" rIns="91359" bIns="71937" rtlCol="0" anchor="ctr" anchorCtr="0">
            <a:noAutofit/>
          </a:bodyPr>
          <a:lstStyle>
            <a:defPPr>
              <a:defRPr lang="en-US"/>
            </a:defPPr>
            <a:lvl1pPr marL="342900" lvl="0" indent="-342900" defTabSz="966529">
              <a:spcBef>
                <a:spcPts val="0"/>
              </a:spcBef>
              <a:buClr>
                <a:srgbClr val="007236"/>
              </a:buClr>
              <a:buFont typeface="Arial" pitchFamily="34" charset="0"/>
              <a:buChar char="•"/>
              <a:defRPr sz="1200" b="1" u="none">
                <a:latin typeface="Arial" pitchFamily="34" charset="0"/>
              </a:defRPr>
            </a:lvl1pPr>
          </a:lstStyle>
          <a:p>
            <a:pPr marL="0" indent="0">
              <a:buNone/>
            </a:pPr>
            <a:r>
              <a:rPr lang="ru-RU" sz="1300" dirty="0" smtClean="0">
                <a:solidFill>
                  <a:prstClr val="black"/>
                </a:solidFill>
              </a:rPr>
              <a:t>Порядок расчета взносов устанавливается Советом</a:t>
            </a:r>
            <a:endParaRPr lang="ru-RU" sz="1300" dirty="0">
              <a:solidFill>
                <a:prstClr val="black"/>
              </a:solidFill>
            </a:endParaRPr>
          </a:p>
        </p:txBody>
      </p:sp>
      <p:sp>
        <p:nvSpPr>
          <p:cNvPr id="45" name="Text Placeholder 3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814900" y="5116303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9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39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sp>
        <p:nvSpPr>
          <p:cNvPr id="48" name="Rectangle 48"/>
          <p:cNvSpPr/>
          <p:nvPr/>
        </p:nvSpPr>
        <p:spPr bwMode="auto">
          <a:xfrm>
            <a:off x="1043711" y="116580"/>
            <a:ext cx="1512001" cy="720000"/>
          </a:xfrm>
          <a:prstGeom prst="rect">
            <a:avLst/>
          </a:prstGeom>
          <a:solidFill>
            <a:srgbClr val="E0EBF6"/>
          </a:solidFill>
          <a:ln w="12700" cap="flat" cmpd="sng" algn="ctr">
            <a:solidFill>
              <a:srgbClr val="DEF0D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52" tIns="71962" rIns="89952" bIns="89952" numCol="1" rtlCol="0" anchor="ctr" anchorCtr="0" compatLnSpc="1">
            <a:prstTxWarp prst="textNoShape">
              <a:avLst/>
            </a:prstTxWarp>
          </a:bodyPr>
          <a:lstStyle/>
          <a:p>
            <a:pPr marL="263384">
              <a:spcBef>
                <a:spcPts val="0"/>
              </a:spcBef>
              <a:spcAft>
                <a:spcPts val="0"/>
              </a:spcAft>
            </a:pPr>
            <a:r>
              <a:rPr lang="ru-RU" sz="1200" b="1" u="none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Бюджет и источники финансирования</a:t>
            </a:r>
            <a:endParaRPr lang="ru-RU" sz="1200" b="1" u="non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53"/>
          <p:cNvSpPr/>
          <p:nvPr/>
        </p:nvSpPr>
        <p:spPr>
          <a:xfrm>
            <a:off x="1043709" y="188595"/>
            <a:ext cx="306201" cy="2937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2F6C"/>
            </a:solidFill>
            <a:prstDash val="solid"/>
          </a:ln>
          <a:effectLst/>
        </p:spPr>
        <p:txBody>
          <a:bodyPr lIns="91391" tIns="45695" rIns="91391" bIns="45695" rtlCol="0" anchor="ctr"/>
          <a:lstStyle/>
          <a:p>
            <a:pPr algn="ctr" defTabSz="913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none" kern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1400" b="1" u="none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0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4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rapezoid 58"/>
          <p:cNvSpPr/>
          <p:nvPr/>
        </p:nvSpPr>
        <p:spPr bwMode="auto">
          <a:xfrm>
            <a:off x="251624" y="1077795"/>
            <a:ext cx="9253028" cy="1296143"/>
          </a:xfrm>
          <a:prstGeom prst="trapezoid">
            <a:avLst>
              <a:gd name="adj" fmla="val 101655"/>
            </a:avLst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960032" y="2445941"/>
            <a:ext cx="1800200" cy="3168352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796235" y="2445941"/>
            <a:ext cx="1800200" cy="3168352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668443" y="2445941"/>
            <a:ext cx="1800200" cy="3168352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105825" y="2445941"/>
            <a:ext cx="1800200" cy="3168352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79611" y="2445941"/>
            <a:ext cx="1800200" cy="3168352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140051" y="1725861"/>
            <a:ext cx="1440000" cy="1440000"/>
          </a:xfrm>
          <a:prstGeom prst="ellipse">
            <a:avLst/>
          </a:prstGeom>
          <a:solidFill>
            <a:srgbClr val="002F6C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300" b="1" u="none" dirty="0" smtClean="0">
                <a:solidFill>
                  <a:prstClr val="white"/>
                </a:solidFill>
                <a:latin typeface="Arial" pitchFamily="34" charset="0"/>
              </a:rPr>
              <a:t>Прозрачность и доверие</a:t>
            </a:r>
            <a:endParaRPr lang="ru-RU" sz="13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812619" y="1725861"/>
            <a:ext cx="1440000" cy="1440000"/>
          </a:xfrm>
          <a:prstGeom prst="ellipse">
            <a:avLst/>
          </a:prstGeom>
          <a:solidFill>
            <a:srgbClr val="002F6C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36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300" b="1" u="none" dirty="0">
                <a:solidFill>
                  <a:prstClr val="white"/>
                </a:solidFill>
                <a:latin typeface="Arial" pitchFamily="34" charset="0"/>
              </a:rPr>
              <a:t>международные</a:t>
            </a:r>
          </a:p>
          <a:p>
            <a:pPr algn="ctr"/>
            <a:r>
              <a:rPr lang="ru-RU" sz="1300" b="1" u="none" dirty="0">
                <a:solidFill>
                  <a:prstClr val="white"/>
                </a:solidFill>
                <a:latin typeface="Arial" pitchFamily="34" charset="0"/>
              </a:rPr>
              <a:t>стандарты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467643" y="1731687"/>
            <a:ext cx="1440000" cy="1440000"/>
          </a:xfrm>
          <a:prstGeom prst="ellipse">
            <a:avLst/>
          </a:prstGeom>
          <a:solidFill>
            <a:srgbClr val="002F6C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300" b="1" u="none" smtClean="0">
                <a:solidFill>
                  <a:prstClr val="white"/>
                </a:solidFill>
                <a:latin typeface="Arial" pitchFamily="34" charset="0"/>
              </a:rPr>
              <a:t>Продолжительность и экономия</a:t>
            </a:r>
            <a:endParaRPr lang="ru-RU" sz="1300" b="1" u="none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827643" y="2667871"/>
            <a:ext cx="720000" cy="720000"/>
          </a:xfrm>
          <a:prstGeom prst="ellipse">
            <a:avLst/>
          </a:prstGeom>
          <a:solidFill>
            <a:srgbClr val="002A6C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" name="Freeform 81"/>
          <p:cNvSpPr>
            <a:spLocks noEditPoints="1"/>
          </p:cNvSpPr>
          <p:nvPr/>
        </p:nvSpPr>
        <p:spPr bwMode="auto">
          <a:xfrm>
            <a:off x="827643" y="2667871"/>
            <a:ext cx="720000" cy="720000"/>
          </a:xfrm>
          <a:custGeom>
            <a:avLst/>
            <a:gdLst>
              <a:gd name="T0" fmla="*/ 1087 w 2223"/>
              <a:gd name="T1" fmla="*/ 971 h 2222"/>
              <a:gd name="T2" fmla="*/ 1171 w 2223"/>
              <a:gd name="T3" fmla="*/ 1054 h 2222"/>
              <a:gd name="T4" fmla="*/ 1047 w 2223"/>
              <a:gd name="T5" fmla="*/ 1030 h 2222"/>
              <a:gd name="T6" fmla="*/ 1111 w 2223"/>
              <a:gd name="T7" fmla="*/ 1403 h 2222"/>
              <a:gd name="T8" fmla="*/ 1058 w 2223"/>
              <a:gd name="T9" fmla="*/ 1310 h 2222"/>
              <a:gd name="T10" fmla="*/ 1142 w 2223"/>
              <a:gd name="T11" fmla="*/ 1287 h 2222"/>
              <a:gd name="T12" fmla="*/ 1165 w 2223"/>
              <a:gd name="T13" fmla="*/ 1372 h 2222"/>
              <a:gd name="T14" fmla="*/ 1178 w 2223"/>
              <a:gd name="T15" fmla="*/ 1226 h 2222"/>
              <a:gd name="T16" fmla="*/ 1046 w 2223"/>
              <a:gd name="T17" fmla="*/ 1226 h 2222"/>
              <a:gd name="T18" fmla="*/ 972 w 2223"/>
              <a:gd name="T19" fmla="*/ 1202 h 2222"/>
              <a:gd name="T20" fmla="*/ 996 w 2223"/>
              <a:gd name="T21" fmla="*/ 1276 h 2222"/>
              <a:gd name="T22" fmla="*/ 1111 w 2223"/>
              <a:gd name="T23" fmla="*/ 1473 h 2222"/>
              <a:gd name="T24" fmla="*/ 1400 w 2223"/>
              <a:gd name="T25" fmla="*/ 1679 h 2222"/>
              <a:gd name="T26" fmla="*/ 1449 w 2223"/>
              <a:gd name="T27" fmla="*/ 1679 h 2222"/>
              <a:gd name="T28" fmla="*/ 1226 w 2223"/>
              <a:gd name="T29" fmla="*/ 1406 h 2222"/>
              <a:gd name="T30" fmla="*/ 1147 w 2223"/>
              <a:gd name="T31" fmla="*/ 1821 h 2222"/>
              <a:gd name="T32" fmla="*/ 1076 w 2223"/>
              <a:gd name="T33" fmla="*/ 1821 h 2222"/>
              <a:gd name="T34" fmla="*/ 563 w 2223"/>
              <a:gd name="T35" fmla="*/ 1376 h 2222"/>
              <a:gd name="T36" fmla="*/ 700 w 2223"/>
              <a:gd name="T37" fmla="*/ 1341 h 2222"/>
              <a:gd name="T38" fmla="*/ 563 w 2223"/>
              <a:gd name="T39" fmla="*/ 1306 h 2222"/>
              <a:gd name="T40" fmla="*/ 1660 w 2223"/>
              <a:gd name="T41" fmla="*/ 1306 h 2222"/>
              <a:gd name="T42" fmla="*/ 1523 w 2223"/>
              <a:gd name="T43" fmla="*/ 1341 h 2222"/>
              <a:gd name="T44" fmla="*/ 1660 w 2223"/>
              <a:gd name="T45" fmla="*/ 1376 h 2222"/>
              <a:gd name="T46" fmla="*/ 918 w 2223"/>
              <a:gd name="T47" fmla="*/ 428 h 2222"/>
              <a:gd name="T48" fmla="*/ 1305 w 2223"/>
              <a:gd name="T49" fmla="*/ 428 h 2222"/>
              <a:gd name="T50" fmla="*/ 1155 w 2223"/>
              <a:gd name="T51" fmla="*/ 532 h 2222"/>
              <a:gd name="T52" fmla="*/ 1195 w 2223"/>
              <a:gd name="T53" fmla="*/ 365 h 2222"/>
              <a:gd name="T54" fmla="*/ 1028 w 2223"/>
              <a:gd name="T55" fmla="*/ 532 h 2222"/>
              <a:gd name="T56" fmla="*/ 1067 w 2223"/>
              <a:gd name="T57" fmla="*/ 616 h 2222"/>
              <a:gd name="T58" fmla="*/ 1658 w 2223"/>
              <a:gd name="T59" fmla="*/ 919 h 2222"/>
              <a:gd name="T60" fmla="*/ 1707 w 2223"/>
              <a:gd name="T61" fmla="*/ 745 h 2222"/>
              <a:gd name="T62" fmla="*/ 1533 w 2223"/>
              <a:gd name="T63" fmla="*/ 794 h 2222"/>
              <a:gd name="T64" fmla="*/ 1376 w 2223"/>
              <a:gd name="T65" fmla="*/ 428 h 2222"/>
              <a:gd name="T66" fmla="*/ 847 w 2223"/>
              <a:gd name="T67" fmla="*/ 428 h 2222"/>
              <a:gd name="T68" fmla="*/ 420 w 2223"/>
              <a:gd name="T69" fmla="*/ 1341 h 2222"/>
              <a:gd name="T70" fmla="*/ 1803 w 2223"/>
              <a:gd name="T71" fmla="*/ 1341 h 2222"/>
              <a:gd name="T72" fmla="*/ 1111 w 2223"/>
              <a:gd name="T73" fmla="*/ 0 h 2222"/>
              <a:gd name="T74" fmla="*/ 1111 w 2223"/>
              <a:gd name="T75" fmla="*/ 2222 h 2222"/>
              <a:gd name="T76" fmla="*/ 1111 w 2223"/>
              <a:gd name="T77" fmla="*/ 0 h 2222"/>
              <a:gd name="T78" fmla="*/ 2134 w 2223"/>
              <a:gd name="T79" fmla="*/ 1111 h 2222"/>
              <a:gd name="T80" fmla="*/ 88 w 2223"/>
              <a:gd name="T81" fmla="*/ 1111 h 2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223" h="2222">
                <a:moveTo>
                  <a:pt x="1047" y="1030"/>
                </a:moveTo>
                <a:cubicBezTo>
                  <a:pt x="1047" y="1003"/>
                  <a:pt x="1064" y="980"/>
                  <a:pt x="1087" y="971"/>
                </a:cubicBezTo>
                <a:lnTo>
                  <a:pt x="1275" y="866"/>
                </a:lnTo>
                <a:lnTo>
                  <a:pt x="1171" y="1054"/>
                </a:lnTo>
                <a:cubicBezTo>
                  <a:pt x="1161" y="1077"/>
                  <a:pt x="1138" y="1094"/>
                  <a:pt x="1111" y="1094"/>
                </a:cubicBezTo>
                <a:cubicBezTo>
                  <a:pt x="1076" y="1094"/>
                  <a:pt x="1047" y="1065"/>
                  <a:pt x="1047" y="1030"/>
                </a:cubicBezTo>
                <a:close/>
                <a:moveTo>
                  <a:pt x="1165" y="1372"/>
                </a:moveTo>
                <a:cubicBezTo>
                  <a:pt x="1154" y="1391"/>
                  <a:pt x="1133" y="1403"/>
                  <a:pt x="1111" y="1403"/>
                </a:cubicBezTo>
                <a:cubicBezTo>
                  <a:pt x="1100" y="1403"/>
                  <a:pt x="1090" y="1400"/>
                  <a:pt x="1080" y="1394"/>
                </a:cubicBezTo>
                <a:cubicBezTo>
                  <a:pt x="1051" y="1377"/>
                  <a:pt x="1041" y="1339"/>
                  <a:pt x="1058" y="1310"/>
                </a:cubicBezTo>
                <a:cubicBezTo>
                  <a:pt x="1069" y="1291"/>
                  <a:pt x="1089" y="1279"/>
                  <a:pt x="1111" y="1279"/>
                </a:cubicBezTo>
                <a:cubicBezTo>
                  <a:pt x="1122" y="1279"/>
                  <a:pt x="1133" y="1282"/>
                  <a:pt x="1142" y="1287"/>
                </a:cubicBezTo>
                <a:cubicBezTo>
                  <a:pt x="1157" y="1295"/>
                  <a:pt x="1167" y="1309"/>
                  <a:pt x="1171" y="1325"/>
                </a:cubicBezTo>
                <a:cubicBezTo>
                  <a:pt x="1175" y="1341"/>
                  <a:pt x="1173" y="1357"/>
                  <a:pt x="1165" y="1372"/>
                </a:cubicBezTo>
                <a:close/>
                <a:moveTo>
                  <a:pt x="1226" y="1406"/>
                </a:moveTo>
                <a:cubicBezTo>
                  <a:pt x="1262" y="1343"/>
                  <a:pt x="1241" y="1263"/>
                  <a:pt x="1178" y="1226"/>
                </a:cubicBezTo>
                <a:cubicBezTo>
                  <a:pt x="1157" y="1214"/>
                  <a:pt x="1134" y="1208"/>
                  <a:pt x="1111" y="1208"/>
                </a:cubicBezTo>
                <a:cubicBezTo>
                  <a:pt x="1089" y="1208"/>
                  <a:pt x="1066" y="1214"/>
                  <a:pt x="1046" y="1226"/>
                </a:cubicBezTo>
                <a:lnTo>
                  <a:pt x="1022" y="1202"/>
                </a:lnTo>
                <a:cubicBezTo>
                  <a:pt x="1009" y="1188"/>
                  <a:pt x="986" y="1188"/>
                  <a:pt x="972" y="1202"/>
                </a:cubicBezTo>
                <a:cubicBezTo>
                  <a:pt x="959" y="1216"/>
                  <a:pt x="959" y="1238"/>
                  <a:pt x="972" y="1252"/>
                </a:cubicBezTo>
                <a:lnTo>
                  <a:pt x="996" y="1276"/>
                </a:lnTo>
                <a:cubicBezTo>
                  <a:pt x="961" y="1339"/>
                  <a:pt x="982" y="1419"/>
                  <a:pt x="1045" y="1456"/>
                </a:cubicBezTo>
                <a:cubicBezTo>
                  <a:pt x="1066" y="1468"/>
                  <a:pt x="1089" y="1473"/>
                  <a:pt x="1111" y="1473"/>
                </a:cubicBezTo>
                <a:cubicBezTo>
                  <a:pt x="1134" y="1473"/>
                  <a:pt x="1157" y="1467"/>
                  <a:pt x="1177" y="1456"/>
                </a:cubicBezTo>
                <a:lnTo>
                  <a:pt x="1400" y="1679"/>
                </a:lnTo>
                <a:cubicBezTo>
                  <a:pt x="1406" y="1686"/>
                  <a:pt x="1416" y="1689"/>
                  <a:pt x="1425" y="1689"/>
                </a:cubicBezTo>
                <a:cubicBezTo>
                  <a:pt x="1434" y="1689"/>
                  <a:pt x="1443" y="1686"/>
                  <a:pt x="1449" y="1679"/>
                </a:cubicBezTo>
                <a:cubicBezTo>
                  <a:pt x="1463" y="1665"/>
                  <a:pt x="1463" y="1643"/>
                  <a:pt x="1449" y="1629"/>
                </a:cubicBezTo>
                <a:lnTo>
                  <a:pt x="1226" y="1406"/>
                </a:lnTo>
                <a:close/>
                <a:moveTo>
                  <a:pt x="1147" y="1889"/>
                </a:moveTo>
                <a:lnTo>
                  <a:pt x="1147" y="1821"/>
                </a:lnTo>
                <a:cubicBezTo>
                  <a:pt x="1147" y="1801"/>
                  <a:pt x="1131" y="1785"/>
                  <a:pt x="1111" y="1785"/>
                </a:cubicBezTo>
                <a:cubicBezTo>
                  <a:pt x="1092" y="1785"/>
                  <a:pt x="1076" y="1801"/>
                  <a:pt x="1076" y="1821"/>
                </a:cubicBezTo>
                <a:lnTo>
                  <a:pt x="1076" y="1889"/>
                </a:lnTo>
                <a:cubicBezTo>
                  <a:pt x="801" y="1872"/>
                  <a:pt x="580" y="1651"/>
                  <a:pt x="563" y="1376"/>
                </a:cubicBezTo>
                <a:lnTo>
                  <a:pt x="664" y="1376"/>
                </a:lnTo>
                <a:cubicBezTo>
                  <a:pt x="684" y="1376"/>
                  <a:pt x="700" y="1360"/>
                  <a:pt x="700" y="1341"/>
                </a:cubicBezTo>
                <a:cubicBezTo>
                  <a:pt x="700" y="1321"/>
                  <a:pt x="684" y="1306"/>
                  <a:pt x="664" y="1306"/>
                </a:cubicBezTo>
                <a:lnTo>
                  <a:pt x="563" y="1306"/>
                </a:lnTo>
                <a:cubicBezTo>
                  <a:pt x="581" y="1018"/>
                  <a:pt x="820" y="790"/>
                  <a:pt x="1111" y="790"/>
                </a:cubicBezTo>
                <a:cubicBezTo>
                  <a:pt x="1403" y="790"/>
                  <a:pt x="1642" y="1018"/>
                  <a:pt x="1660" y="1306"/>
                </a:cubicBezTo>
                <a:lnTo>
                  <a:pt x="1558" y="1306"/>
                </a:lnTo>
                <a:cubicBezTo>
                  <a:pt x="1539" y="1306"/>
                  <a:pt x="1523" y="1321"/>
                  <a:pt x="1523" y="1341"/>
                </a:cubicBezTo>
                <a:cubicBezTo>
                  <a:pt x="1523" y="1360"/>
                  <a:pt x="1539" y="1376"/>
                  <a:pt x="1558" y="1376"/>
                </a:cubicBezTo>
                <a:lnTo>
                  <a:pt x="1660" y="1376"/>
                </a:lnTo>
                <a:cubicBezTo>
                  <a:pt x="1642" y="1651"/>
                  <a:pt x="1422" y="1872"/>
                  <a:pt x="1147" y="1889"/>
                </a:cubicBezTo>
                <a:close/>
                <a:moveTo>
                  <a:pt x="918" y="428"/>
                </a:moveTo>
                <a:cubicBezTo>
                  <a:pt x="918" y="321"/>
                  <a:pt x="1005" y="234"/>
                  <a:pt x="1111" y="234"/>
                </a:cubicBezTo>
                <a:cubicBezTo>
                  <a:pt x="1218" y="234"/>
                  <a:pt x="1305" y="321"/>
                  <a:pt x="1305" y="428"/>
                </a:cubicBezTo>
                <a:cubicBezTo>
                  <a:pt x="1305" y="519"/>
                  <a:pt x="1241" y="596"/>
                  <a:pt x="1155" y="616"/>
                </a:cubicBezTo>
                <a:lnTo>
                  <a:pt x="1155" y="532"/>
                </a:lnTo>
                <a:lnTo>
                  <a:pt x="1195" y="532"/>
                </a:lnTo>
                <a:lnTo>
                  <a:pt x="1195" y="365"/>
                </a:lnTo>
                <a:lnTo>
                  <a:pt x="1028" y="365"/>
                </a:lnTo>
                <a:lnTo>
                  <a:pt x="1028" y="532"/>
                </a:lnTo>
                <a:lnTo>
                  <a:pt x="1067" y="532"/>
                </a:lnTo>
                <a:lnTo>
                  <a:pt x="1067" y="616"/>
                </a:lnTo>
                <a:cubicBezTo>
                  <a:pt x="982" y="596"/>
                  <a:pt x="918" y="519"/>
                  <a:pt x="918" y="428"/>
                </a:cubicBezTo>
                <a:close/>
                <a:moveTo>
                  <a:pt x="1658" y="919"/>
                </a:moveTo>
                <a:lnTo>
                  <a:pt x="1707" y="870"/>
                </a:lnTo>
                <a:cubicBezTo>
                  <a:pt x="1741" y="835"/>
                  <a:pt x="1741" y="780"/>
                  <a:pt x="1707" y="745"/>
                </a:cubicBezTo>
                <a:cubicBezTo>
                  <a:pt x="1672" y="711"/>
                  <a:pt x="1617" y="711"/>
                  <a:pt x="1582" y="745"/>
                </a:cubicBezTo>
                <a:lnTo>
                  <a:pt x="1533" y="794"/>
                </a:lnTo>
                <a:cubicBezTo>
                  <a:pt x="1448" y="728"/>
                  <a:pt x="1346" y="681"/>
                  <a:pt x="1236" y="661"/>
                </a:cubicBezTo>
                <a:cubicBezTo>
                  <a:pt x="1319" y="617"/>
                  <a:pt x="1376" y="529"/>
                  <a:pt x="1376" y="428"/>
                </a:cubicBezTo>
                <a:cubicBezTo>
                  <a:pt x="1376" y="282"/>
                  <a:pt x="1257" y="164"/>
                  <a:pt x="1111" y="164"/>
                </a:cubicBezTo>
                <a:cubicBezTo>
                  <a:pt x="966" y="164"/>
                  <a:pt x="847" y="282"/>
                  <a:pt x="847" y="428"/>
                </a:cubicBezTo>
                <a:cubicBezTo>
                  <a:pt x="847" y="529"/>
                  <a:pt x="904" y="617"/>
                  <a:pt x="987" y="661"/>
                </a:cubicBezTo>
                <a:cubicBezTo>
                  <a:pt x="665" y="720"/>
                  <a:pt x="420" y="1002"/>
                  <a:pt x="420" y="1341"/>
                </a:cubicBezTo>
                <a:cubicBezTo>
                  <a:pt x="420" y="1722"/>
                  <a:pt x="730" y="2032"/>
                  <a:pt x="1111" y="2032"/>
                </a:cubicBezTo>
                <a:cubicBezTo>
                  <a:pt x="1493" y="2032"/>
                  <a:pt x="1803" y="1722"/>
                  <a:pt x="1803" y="1341"/>
                </a:cubicBezTo>
                <a:cubicBezTo>
                  <a:pt x="1803" y="1182"/>
                  <a:pt x="1748" y="1036"/>
                  <a:pt x="1658" y="919"/>
                </a:cubicBezTo>
                <a:close/>
                <a:moveTo>
                  <a:pt x="1111" y="0"/>
                </a:moveTo>
                <a:cubicBezTo>
                  <a:pt x="498" y="0"/>
                  <a:pt x="0" y="497"/>
                  <a:pt x="0" y="1111"/>
                </a:cubicBezTo>
                <a:cubicBezTo>
                  <a:pt x="0" y="1725"/>
                  <a:pt x="498" y="2222"/>
                  <a:pt x="1111" y="2222"/>
                </a:cubicBezTo>
                <a:cubicBezTo>
                  <a:pt x="1725" y="2222"/>
                  <a:pt x="2223" y="1725"/>
                  <a:pt x="2223" y="1111"/>
                </a:cubicBezTo>
                <a:cubicBezTo>
                  <a:pt x="2223" y="497"/>
                  <a:pt x="1725" y="0"/>
                  <a:pt x="1111" y="0"/>
                </a:cubicBezTo>
                <a:close/>
                <a:moveTo>
                  <a:pt x="1111" y="88"/>
                </a:moveTo>
                <a:cubicBezTo>
                  <a:pt x="1675" y="88"/>
                  <a:pt x="2134" y="547"/>
                  <a:pt x="2134" y="1111"/>
                </a:cubicBezTo>
                <a:cubicBezTo>
                  <a:pt x="2134" y="1675"/>
                  <a:pt x="1675" y="2134"/>
                  <a:pt x="1111" y="2134"/>
                </a:cubicBezTo>
                <a:cubicBezTo>
                  <a:pt x="547" y="2134"/>
                  <a:pt x="88" y="1675"/>
                  <a:pt x="88" y="1111"/>
                </a:cubicBezTo>
                <a:cubicBezTo>
                  <a:pt x="88" y="547"/>
                  <a:pt x="547" y="88"/>
                  <a:pt x="1111" y="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084267" y="1797869"/>
            <a:ext cx="1440000" cy="1440000"/>
          </a:xfrm>
          <a:prstGeom prst="ellipse">
            <a:avLst/>
          </a:prstGeom>
          <a:solidFill>
            <a:srgbClr val="002F6C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36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1300" b="1" u="none" dirty="0" smtClean="0">
              <a:solidFill>
                <a:prstClr val="white"/>
              </a:solidFill>
              <a:latin typeface="Arial" pitchFamily="34" charset="0"/>
            </a:endParaRPr>
          </a:p>
          <a:p>
            <a:pPr algn="ctr"/>
            <a:r>
              <a:rPr lang="ru-RU" sz="1300" b="1" u="none" dirty="0" smtClean="0">
                <a:solidFill>
                  <a:prstClr val="white"/>
                </a:solidFill>
                <a:latin typeface="Arial" pitchFamily="34" charset="0"/>
              </a:rPr>
              <a:t>Доступность</a:t>
            </a:r>
            <a:endParaRPr lang="ru-RU" sz="13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500091" y="2661965"/>
            <a:ext cx="720000" cy="720000"/>
          </a:xfrm>
          <a:prstGeom prst="ellipse">
            <a:avLst/>
          </a:prstGeom>
          <a:solidFill>
            <a:srgbClr val="002A6C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67843" y="1725861"/>
            <a:ext cx="1440000" cy="1440000"/>
          </a:xfrm>
          <a:prstGeom prst="ellipse">
            <a:avLst/>
          </a:prstGeom>
          <a:solidFill>
            <a:srgbClr val="002F6C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1300" b="1" u="none" smtClean="0">
              <a:solidFill>
                <a:prstClr val="white"/>
              </a:solidFill>
              <a:latin typeface="Arial" pitchFamily="34" charset="0"/>
            </a:endParaRPr>
          </a:p>
          <a:p>
            <a:pPr algn="ctr"/>
            <a:r>
              <a:rPr lang="ru-RU" sz="1300" b="1" u="none" smtClean="0">
                <a:solidFill>
                  <a:prstClr val="white"/>
                </a:solidFill>
                <a:latin typeface="Arial" pitchFamily="34" charset="0"/>
              </a:rPr>
              <a:t>компетентность</a:t>
            </a:r>
            <a:endParaRPr lang="ru-RU" sz="1300" b="1" u="none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444307" y="2733973"/>
            <a:ext cx="720000" cy="720000"/>
          </a:xfrm>
          <a:prstGeom prst="ellipse">
            <a:avLst/>
          </a:prstGeom>
          <a:solidFill>
            <a:srgbClr val="002A6C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05825" y="3454054"/>
            <a:ext cx="1904850" cy="600114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marL="171358" indent="-17135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100" u="none" dirty="0">
                <a:solidFill>
                  <a:prstClr val="black"/>
                </a:solidFill>
              </a:rPr>
              <a:t>Менее 10% решений ФО оспариваются в суде </a:t>
            </a:r>
            <a:r>
              <a:rPr lang="ru-RU" sz="1100" u="none" baseline="30000" dirty="0" smtClean="0">
                <a:solidFill>
                  <a:prstClr val="black"/>
                </a:solidFill>
              </a:rPr>
              <a:t>1</a:t>
            </a:r>
            <a:r>
              <a:rPr lang="ru-RU" sz="1100" u="none" dirty="0" smtClean="0">
                <a:solidFill>
                  <a:prstClr val="black"/>
                </a:solidFill>
              </a:rPr>
              <a:t> </a:t>
            </a:r>
            <a:endParaRPr lang="ru-RU" sz="1100" b="1" u="none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07426" y="4408166"/>
            <a:ext cx="1868846" cy="430880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marL="171358" indent="-171358"/>
            <a:endParaRPr lang="ru-RU" sz="1100" u="none" smtClean="0">
              <a:solidFill>
                <a:prstClr val="black"/>
              </a:solidFill>
            </a:endParaRPr>
          </a:p>
          <a:p>
            <a:endParaRPr lang="ru-RU" sz="1100" u="none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10675" y="3454058"/>
            <a:ext cx="1728192" cy="769391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marL="171358" indent="-17135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100" u="none" dirty="0">
                <a:solidFill>
                  <a:prstClr val="black"/>
                </a:solidFill>
              </a:rPr>
              <a:t>Не менее 40% граждан и фин. учреждений доверяют ФО</a:t>
            </a:r>
          </a:p>
        </p:txBody>
      </p:sp>
      <p:sp>
        <p:nvSpPr>
          <p:cNvPr id="46" name="Freeform 72"/>
          <p:cNvSpPr>
            <a:spLocks noEditPoints="1"/>
          </p:cNvSpPr>
          <p:nvPr/>
        </p:nvSpPr>
        <p:spPr bwMode="auto">
          <a:xfrm>
            <a:off x="4500091" y="2662045"/>
            <a:ext cx="720000" cy="720000"/>
          </a:xfrm>
          <a:custGeom>
            <a:avLst/>
            <a:gdLst>
              <a:gd name="T0" fmla="*/ 946 w 2222"/>
              <a:gd name="T1" fmla="*/ 1395 h 2222"/>
              <a:gd name="T2" fmla="*/ 606 w 2222"/>
              <a:gd name="T3" fmla="*/ 1735 h 2222"/>
              <a:gd name="T4" fmla="*/ 519 w 2222"/>
              <a:gd name="T5" fmla="*/ 1771 h 2222"/>
              <a:gd name="T6" fmla="*/ 432 w 2222"/>
              <a:gd name="T7" fmla="*/ 1735 h 2222"/>
              <a:gd name="T8" fmla="*/ 432 w 2222"/>
              <a:gd name="T9" fmla="*/ 1560 h 2222"/>
              <a:gd name="T10" fmla="*/ 772 w 2222"/>
              <a:gd name="T11" fmla="*/ 1220 h 2222"/>
              <a:gd name="T12" fmla="*/ 946 w 2222"/>
              <a:gd name="T13" fmla="*/ 1395 h 2222"/>
              <a:gd name="T14" fmla="*/ 1026 w 2222"/>
              <a:gd name="T15" fmla="*/ 919 h 2222"/>
              <a:gd name="T16" fmla="*/ 982 w 2222"/>
              <a:gd name="T17" fmla="*/ 875 h 2222"/>
              <a:gd name="T18" fmla="*/ 1291 w 2222"/>
              <a:gd name="T19" fmla="*/ 567 h 2222"/>
              <a:gd name="T20" fmla="*/ 1335 w 2222"/>
              <a:gd name="T21" fmla="*/ 611 h 2222"/>
              <a:gd name="T22" fmla="*/ 1291 w 2222"/>
              <a:gd name="T23" fmla="*/ 655 h 2222"/>
              <a:gd name="T24" fmla="*/ 1071 w 2222"/>
              <a:gd name="T25" fmla="*/ 875 h 2222"/>
              <a:gd name="T26" fmla="*/ 1026 w 2222"/>
              <a:gd name="T27" fmla="*/ 919 h 2222"/>
              <a:gd name="T28" fmla="*/ 1291 w 2222"/>
              <a:gd name="T29" fmla="*/ 1277 h 2222"/>
              <a:gd name="T30" fmla="*/ 889 w 2222"/>
              <a:gd name="T31" fmla="*/ 875 h 2222"/>
              <a:gd name="T32" fmla="*/ 1291 w 2222"/>
              <a:gd name="T33" fmla="*/ 474 h 2222"/>
              <a:gd name="T34" fmla="*/ 1693 w 2222"/>
              <a:gd name="T35" fmla="*/ 875 h 2222"/>
              <a:gd name="T36" fmla="*/ 1291 w 2222"/>
              <a:gd name="T37" fmla="*/ 1277 h 2222"/>
              <a:gd name="T38" fmla="*/ 1291 w 2222"/>
              <a:gd name="T39" fmla="*/ 340 h 2222"/>
              <a:gd name="T40" fmla="*/ 756 w 2222"/>
              <a:gd name="T41" fmla="*/ 875 h 2222"/>
              <a:gd name="T42" fmla="*/ 1291 w 2222"/>
              <a:gd name="T43" fmla="*/ 1411 h 2222"/>
              <a:gd name="T44" fmla="*/ 1826 w 2222"/>
              <a:gd name="T45" fmla="*/ 875 h 2222"/>
              <a:gd name="T46" fmla="*/ 1291 w 2222"/>
              <a:gd name="T47" fmla="*/ 340 h 2222"/>
              <a:gd name="T48" fmla="*/ 1111 w 2222"/>
              <a:gd name="T49" fmla="*/ 0 h 2222"/>
              <a:gd name="T50" fmla="*/ 0 w 2222"/>
              <a:gd name="T51" fmla="*/ 1111 h 2222"/>
              <a:gd name="T52" fmla="*/ 1111 w 2222"/>
              <a:gd name="T53" fmla="*/ 2222 h 2222"/>
              <a:gd name="T54" fmla="*/ 2222 w 2222"/>
              <a:gd name="T55" fmla="*/ 1111 h 2222"/>
              <a:gd name="T56" fmla="*/ 1111 w 2222"/>
              <a:gd name="T57" fmla="*/ 0 h 2222"/>
              <a:gd name="T58" fmla="*/ 1111 w 2222"/>
              <a:gd name="T59" fmla="*/ 88 h 2222"/>
              <a:gd name="T60" fmla="*/ 2134 w 2222"/>
              <a:gd name="T61" fmla="*/ 1111 h 2222"/>
              <a:gd name="T62" fmla="*/ 1111 w 2222"/>
              <a:gd name="T63" fmla="*/ 2134 h 2222"/>
              <a:gd name="T64" fmla="*/ 88 w 2222"/>
              <a:gd name="T65" fmla="*/ 1111 h 2222"/>
              <a:gd name="T66" fmla="*/ 1111 w 2222"/>
              <a:gd name="T67" fmla="*/ 88 h 2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22" h="2222">
                <a:moveTo>
                  <a:pt x="946" y="1395"/>
                </a:moveTo>
                <a:lnTo>
                  <a:pt x="606" y="1735"/>
                </a:lnTo>
                <a:cubicBezTo>
                  <a:pt x="582" y="1759"/>
                  <a:pt x="551" y="1771"/>
                  <a:pt x="519" y="1771"/>
                </a:cubicBezTo>
                <a:cubicBezTo>
                  <a:pt x="487" y="1771"/>
                  <a:pt x="456" y="1759"/>
                  <a:pt x="432" y="1735"/>
                </a:cubicBezTo>
                <a:cubicBezTo>
                  <a:pt x="383" y="1687"/>
                  <a:pt x="383" y="1608"/>
                  <a:pt x="432" y="1560"/>
                </a:cubicBezTo>
                <a:lnTo>
                  <a:pt x="772" y="1220"/>
                </a:lnTo>
                <a:cubicBezTo>
                  <a:pt x="818" y="1289"/>
                  <a:pt x="877" y="1349"/>
                  <a:pt x="946" y="1395"/>
                </a:cubicBezTo>
                <a:close/>
                <a:moveTo>
                  <a:pt x="1026" y="919"/>
                </a:moveTo>
                <a:cubicBezTo>
                  <a:pt x="1002" y="919"/>
                  <a:pt x="982" y="900"/>
                  <a:pt x="982" y="875"/>
                </a:cubicBezTo>
                <a:cubicBezTo>
                  <a:pt x="982" y="705"/>
                  <a:pt x="1121" y="567"/>
                  <a:pt x="1291" y="567"/>
                </a:cubicBezTo>
                <a:cubicBezTo>
                  <a:pt x="1315" y="567"/>
                  <a:pt x="1335" y="586"/>
                  <a:pt x="1335" y="611"/>
                </a:cubicBezTo>
                <a:cubicBezTo>
                  <a:pt x="1335" y="635"/>
                  <a:pt x="1315" y="655"/>
                  <a:pt x="1291" y="655"/>
                </a:cubicBezTo>
                <a:cubicBezTo>
                  <a:pt x="1169" y="655"/>
                  <a:pt x="1071" y="754"/>
                  <a:pt x="1071" y="875"/>
                </a:cubicBezTo>
                <a:cubicBezTo>
                  <a:pt x="1071" y="900"/>
                  <a:pt x="1051" y="919"/>
                  <a:pt x="1026" y="919"/>
                </a:cubicBezTo>
                <a:close/>
                <a:moveTo>
                  <a:pt x="1291" y="1277"/>
                </a:moveTo>
                <a:cubicBezTo>
                  <a:pt x="1069" y="1277"/>
                  <a:pt x="889" y="1097"/>
                  <a:pt x="889" y="875"/>
                </a:cubicBezTo>
                <a:cubicBezTo>
                  <a:pt x="889" y="654"/>
                  <a:pt x="1069" y="474"/>
                  <a:pt x="1291" y="474"/>
                </a:cubicBezTo>
                <a:cubicBezTo>
                  <a:pt x="1513" y="474"/>
                  <a:pt x="1693" y="654"/>
                  <a:pt x="1693" y="875"/>
                </a:cubicBezTo>
                <a:cubicBezTo>
                  <a:pt x="1693" y="1097"/>
                  <a:pt x="1513" y="1277"/>
                  <a:pt x="1291" y="1277"/>
                </a:cubicBezTo>
                <a:close/>
                <a:moveTo>
                  <a:pt x="1291" y="340"/>
                </a:moveTo>
                <a:cubicBezTo>
                  <a:pt x="995" y="340"/>
                  <a:pt x="756" y="580"/>
                  <a:pt x="756" y="875"/>
                </a:cubicBezTo>
                <a:cubicBezTo>
                  <a:pt x="756" y="1171"/>
                  <a:pt x="995" y="1411"/>
                  <a:pt x="1291" y="1411"/>
                </a:cubicBezTo>
                <a:cubicBezTo>
                  <a:pt x="1587" y="1411"/>
                  <a:pt x="1826" y="1171"/>
                  <a:pt x="1826" y="875"/>
                </a:cubicBezTo>
                <a:cubicBezTo>
                  <a:pt x="1826" y="580"/>
                  <a:pt x="1587" y="340"/>
                  <a:pt x="1291" y="340"/>
                </a:cubicBezTo>
                <a:close/>
                <a:moveTo>
                  <a:pt x="1111" y="0"/>
                </a:moveTo>
                <a:cubicBezTo>
                  <a:pt x="497" y="0"/>
                  <a:pt x="0" y="497"/>
                  <a:pt x="0" y="1111"/>
                </a:cubicBezTo>
                <a:cubicBezTo>
                  <a:pt x="0" y="1725"/>
                  <a:pt x="497" y="2222"/>
                  <a:pt x="1111" y="2222"/>
                </a:cubicBezTo>
                <a:cubicBezTo>
                  <a:pt x="1725" y="2222"/>
                  <a:pt x="2222" y="1725"/>
                  <a:pt x="2222" y="1111"/>
                </a:cubicBezTo>
                <a:cubicBezTo>
                  <a:pt x="2222" y="497"/>
                  <a:pt x="1725" y="0"/>
                  <a:pt x="1111" y="0"/>
                </a:cubicBezTo>
                <a:close/>
                <a:moveTo>
                  <a:pt x="1111" y="88"/>
                </a:moveTo>
                <a:cubicBezTo>
                  <a:pt x="1675" y="88"/>
                  <a:pt x="2134" y="547"/>
                  <a:pt x="2134" y="1111"/>
                </a:cubicBezTo>
                <a:cubicBezTo>
                  <a:pt x="2134" y="1675"/>
                  <a:pt x="1675" y="2134"/>
                  <a:pt x="1111" y="2134"/>
                </a:cubicBezTo>
                <a:cubicBezTo>
                  <a:pt x="547" y="2134"/>
                  <a:pt x="88" y="1675"/>
                  <a:pt x="88" y="1111"/>
                </a:cubicBezTo>
                <a:cubicBezTo>
                  <a:pt x="88" y="547"/>
                  <a:pt x="547" y="88"/>
                  <a:pt x="1111" y="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104" tIns="40052" rIns="80104" bIns="40052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96235" y="3526062"/>
            <a:ext cx="1839020" cy="938668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marL="171358" indent="-171358">
              <a:buFont typeface="Arial" panose="020B0604020202020204" pitchFamily="34" charset="0"/>
              <a:buChar char="•"/>
            </a:pPr>
            <a:r>
              <a:rPr lang="ru-RU" sz="1100" u="none" dirty="0">
                <a:solidFill>
                  <a:prstClr val="black"/>
                </a:solidFill>
              </a:rPr>
              <a:t>Обращение для потребителей бесплатное или за минимальную плату (50 грн.)</a:t>
            </a:r>
          </a:p>
        </p:txBody>
      </p:sp>
      <p:sp>
        <p:nvSpPr>
          <p:cNvPr id="43" name="Oval 42"/>
          <p:cNvSpPr/>
          <p:nvPr/>
        </p:nvSpPr>
        <p:spPr bwMode="auto">
          <a:xfrm>
            <a:off x="8180564" y="2661965"/>
            <a:ext cx="720000" cy="720000"/>
          </a:xfrm>
          <a:prstGeom prst="ellipse">
            <a:avLst/>
          </a:prstGeom>
          <a:solidFill>
            <a:srgbClr val="002A6C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9" name="Freeform 88"/>
          <p:cNvSpPr>
            <a:spLocks noEditPoints="1"/>
          </p:cNvSpPr>
          <p:nvPr/>
        </p:nvSpPr>
        <p:spPr bwMode="auto">
          <a:xfrm>
            <a:off x="8180564" y="2662045"/>
            <a:ext cx="720000" cy="720000"/>
          </a:xfrm>
          <a:custGeom>
            <a:avLst/>
            <a:gdLst>
              <a:gd name="T0" fmla="*/ 1368 w 2223"/>
              <a:gd name="T1" fmla="*/ 1712 h 2223"/>
              <a:gd name="T2" fmla="*/ 1803 w 2223"/>
              <a:gd name="T3" fmla="*/ 1452 h 2223"/>
              <a:gd name="T4" fmla="*/ 801 w 2223"/>
              <a:gd name="T5" fmla="*/ 1817 h 2223"/>
              <a:gd name="T6" fmla="*/ 944 w 2223"/>
              <a:gd name="T7" fmla="*/ 1797 h 2223"/>
              <a:gd name="T8" fmla="*/ 1342 w 2223"/>
              <a:gd name="T9" fmla="*/ 1847 h 2223"/>
              <a:gd name="T10" fmla="*/ 801 w 2223"/>
              <a:gd name="T11" fmla="*/ 1817 h 2223"/>
              <a:gd name="T12" fmla="*/ 1617 w 2223"/>
              <a:gd name="T13" fmla="*/ 1055 h 2223"/>
              <a:gd name="T14" fmla="*/ 1779 w 2223"/>
              <a:gd name="T15" fmla="*/ 1321 h 2223"/>
              <a:gd name="T16" fmla="*/ 1230 w 2223"/>
              <a:gd name="T17" fmla="*/ 1334 h 2223"/>
              <a:gd name="T18" fmla="*/ 689 w 2223"/>
              <a:gd name="T19" fmla="*/ 1394 h 2223"/>
              <a:gd name="T20" fmla="*/ 852 w 2223"/>
              <a:gd name="T21" fmla="*/ 1410 h 2223"/>
              <a:gd name="T22" fmla="*/ 1277 w 2223"/>
              <a:gd name="T23" fmla="*/ 1670 h 2223"/>
              <a:gd name="T24" fmla="*/ 733 w 2223"/>
              <a:gd name="T25" fmla="*/ 1694 h 2223"/>
              <a:gd name="T26" fmla="*/ 653 w 2223"/>
              <a:gd name="T27" fmla="*/ 1675 h 2223"/>
              <a:gd name="T28" fmla="*/ 387 w 2223"/>
              <a:gd name="T29" fmla="*/ 1375 h 2223"/>
              <a:gd name="T30" fmla="*/ 619 w 2223"/>
              <a:gd name="T31" fmla="*/ 1377 h 2223"/>
              <a:gd name="T32" fmla="*/ 1294 w 2223"/>
              <a:gd name="T33" fmla="*/ 776 h 2223"/>
              <a:gd name="T34" fmla="*/ 1206 w 2223"/>
              <a:gd name="T35" fmla="*/ 1268 h 2223"/>
              <a:gd name="T36" fmla="*/ 756 w 2223"/>
              <a:gd name="T37" fmla="*/ 971 h 2223"/>
              <a:gd name="T38" fmla="*/ 1016 w 2223"/>
              <a:gd name="T39" fmla="*/ 952 h 2223"/>
              <a:gd name="T40" fmla="*/ 852 w 2223"/>
              <a:gd name="T41" fmla="*/ 1339 h 2223"/>
              <a:gd name="T42" fmla="*/ 691 w 2223"/>
              <a:gd name="T43" fmla="*/ 1323 h 2223"/>
              <a:gd name="T44" fmla="*/ 969 w 2223"/>
              <a:gd name="T45" fmla="*/ 616 h 2223"/>
              <a:gd name="T46" fmla="*/ 1058 w 2223"/>
              <a:gd name="T47" fmla="*/ 862 h 2223"/>
              <a:gd name="T48" fmla="*/ 903 w 2223"/>
              <a:gd name="T49" fmla="*/ 640 h 2223"/>
              <a:gd name="T50" fmla="*/ 845 w 2223"/>
              <a:gd name="T51" fmla="*/ 908 h 2223"/>
              <a:gd name="T52" fmla="*/ 903 w 2223"/>
              <a:gd name="T53" fmla="*/ 640 h 2223"/>
              <a:gd name="T54" fmla="*/ 855 w 2223"/>
              <a:gd name="T55" fmla="*/ 585 h 2223"/>
              <a:gd name="T56" fmla="*/ 573 w 2223"/>
              <a:gd name="T57" fmla="*/ 762 h 2223"/>
              <a:gd name="T58" fmla="*/ 815 w 2223"/>
              <a:gd name="T59" fmla="*/ 399 h 2223"/>
              <a:gd name="T60" fmla="*/ 662 w 2223"/>
              <a:gd name="T61" fmla="*/ 498 h 2223"/>
              <a:gd name="T62" fmla="*/ 815 w 2223"/>
              <a:gd name="T63" fmla="*/ 399 h 2223"/>
              <a:gd name="T64" fmla="*/ 1061 w 2223"/>
              <a:gd name="T65" fmla="*/ 352 h 2223"/>
              <a:gd name="T66" fmla="*/ 881 w 2223"/>
              <a:gd name="T67" fmla="*/ 376 h 2223"/>
              <a:gd name="T68" fmla="*/ 1028 w 2223"/>
              <a:gd name="T69" fmla="*/ 350 h 2223"/>
              <a:gd name="T70" fmla="*/ 970 w 2223"/>
              <a:gd name="T71" fmla="*/ 543 h 2223"/>
              <a:gd name="T72" fmla="*/ 1300 w 2223"/>
              <a:gd name="T73" fmla="*/ 497 h 2223"/>
              <a:gd name="T74" fmla="*/ 358 w 2223"/>
              <a:gd name="T75" fmla="*/ 1069 h 2223"/>
              <a:gd name="T76" fmla="*/ 497 w 2223"/>
              <a:gd name="T77" fmla="*/ 645 h 2223"/>
              <a:gd name="T78" fmla="*/ 689 w 2223"/>
              <a:gd name="T79" fmla="*/ 953 h 2223"/>
              <a:gd name="T80" fmla="*/ 358 w 2223"/>
              <a:gd name="T81" fmla="*/ 1069 h 2223"/>
              <a:gd name="T82" fmla="*/ 1610 w 2223"/>
              <a:gd name="T83" fmla="*/ 944 h 2223"/>
              <a:gd name="T84" fmla="*/ 1366 w 2223"/>
              <a:gd name="T85" fmla="*/ 473 h 2223"/>
              <a:gd name="T86" fmla="*/ 1642 w 2223"/>
              <a:gd name="T87" fmla="*/ 552 h 2223"/>
              <a:gd name="T88" fmla="*/ 1883 w 2223"/>
              <a:gd name="T89" fmla="*/ 1101 h 2223"/>
              <a:gd name="T90" fmla="*/ 1659 w 2223"/>
              <a:gd name="T91" fmla="*/ 997 h 2223"/>
              <a:gd name="T92" fmla="*/ 1837 w 2223"/>
              <a:gd name="T93" fmla="*/ 847 h 2223"/>
              <a:gd name="T94" fmla="*/ 1936 w 2223"/>
              <a:gd name="T95" fmla="*/ 811 h 2223"/>
              <a:gd name="T96" fmla="*/ 812 w 2223"/>
              <a:gd name="T97" fmla="*/ 287 h 2223"/>
              <a:gd name="T98" fmla="*/ 1112 w 2223"/>
              <a:gd name="T99" fmla="*/ 1989 h 2223"/>
              <a:gd name="T100" fmla="*/ 1936 w 2223"/>
              <a:gd name="T101" fmla="*/ 811 h 2223"/>
              <a:gd name="T102" fmla="*/ 0 w 2223"/>
              <a:gd name="T103" fmla="*/ 1111 h 2223"/>
              <a:gd name="T104" fmla="*/ 2223 w 2223"/>
              <a:gd name="T105" fmla="*/ 1111 h 2223"/>
              <a:gd name="T106" fmla="*/ 1112 w 2223"/>
              <a:gd name="T107" fmla="*/ 88 h 2223"/>
              <a:gd name="T108" fmla="*/ 1112 w 2223"/>
              <a:gd name="T109" fmla="*/ 2134 h 2223"/>
              <a:gd name="T110" fmla="*/ 1112 w 2223"/>
              <a:gd name="T111" fmla="*/ 88 h 2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23" h="2223">
                <a:moveTo>
                  <a:pt x="1408" y="1823"/>
                </a:moveTo>
                <a:lnTo>
                  <a:pt x="1368" y="1712"/>
                </a:lnTo>
                <a:cubicBezTo>
                  <a:pt x="1542" y="1643"/>
                  <a:pt x="1693" y="1538"/>
                  <a:pt x="1800" y="1409"/>
                </a:cubicBezTo>
                <a:cubicBezTo>
                  <a:pt x="1802" y="1424"/>
                  <a:pt x="1803" y="1439"/>
                  <a:pt x="1803" y="1452"/>
                </a:cubicBezTo>
                <a:cubicBezTo>
                  <a:pt x="1720" y="1621"/>
                  <a:pt x="1581" y="1751"/>
                  <a:pt x="1408" y="1823"/>
                </a:cubicBezTo>
                <a:close/>
                <a:moveTo>
                  <a:pt x="801" y="1817"/>
                </a:moveTo>
                <a:cubicBezTo>
                  <a:pt x="792" y="1806"/>
                  <a:pt x="784" y="1794"/>
                  <a:pt x="775" y="1782"/>
                </a:cubicBezTo>
                <a:cubicBezTo>
                  <a:pt x="830" y="1791"/>
                  <a:pt x="886" y="1797"/>
                  <a:pt x="944" y="1797"/>
                </a:cubicBezTo>
                <a:cubicBezTo>
                  <a:pt x="1061" y="1797"/>
                  <a:pt x="1182" y="1776"/>
                  <a:pt x="1302" y="1737"/>
                </a:cubicBezTo>
                <a:lnTo>
                  <a:pt x="1342" y="1847"/>
                </a:lnTo>
                <a:cubicBezTo>
                  <a:pt x="1267" y="1870"/>
                  <a:pt x="1190" y="1883"/>
                  <a:pt x="1112" y="1883"/>
                </a:cubicBezTo>
                <a:cubicBezTo>
                  <a:pt x="1003" y="1883"/>
                  <a:pt x="897" y="1859"/>
                  <a:pt x="801" y="1817"/>
                </a:cubicBezTo>
                <a:close/>
                <a:moveTo>
                  <a:pt x="1230" y="1334"/>
                </a:moveTo>
                <a:cubicBezTo>
                  <a:pt x="1392" y="1269"/>
                  <a:pt x="1526" y="1170"/>
                  <a:pt x="1617" y="1055"/>
                </a:cubicBezTo>
                <a:cubicBezTo>
                  <a:pt x="1689" y="1140"/>
                  <a:pt x="1745" y="1228"/>
                  <a:pt x="1776" y="1314"/>
                </a:cubicBezTo>
                <a:cubicBezTo>
                  <a:pt x="1777" y="1317"/>
                  <a:pt x="1778" y="1319"/>
                  <a:pt x="1779" y="1321"/>
                </a:cubicBezTo>
                <a:cubicBezTo>
                  <a:pt x="1678" y="1460"/>
                  <a:pt x="1526" y="1573"/>
                  <a:pt x="1344" y="1646"/>
                </a:cubicBezTo>
                <a:lnTo>
                  <a:pt x="1230" y="1334"/>
                </a:lnTo>
                <a:close/>
                <a:moveTo>
                  <a:pt x="733" y="1694"/>
                </a:moveTo>
                <a:cubicBezTo>
                  <a:pt x="702" y="1608"/>
                  <a:pt x="688" y="1505"/>
                  <a:pt x="689" y="1394"/>
                </a:cubicBezTo>
                <a:cubicBezTo>
                  <a:pt x="740" y="1404"/>
                  <a:pt x="794" y="1410"/>
                  <a:pt x="852" y="1410"/>
                </a:cubicBezTo>
                <a:lnTo>
                  <a:pt x="852" y="1410"/>
                </a:lnTo>
                <a:cubicBezTo>
                  <a:pt x="955" y="1410"/>
                  <a:pt x="1060" y="1392"/>
                  <a:pt x="1164" y="1358"/>
                </a:cubicBezTo>
                <a:lnTo>
                  <a:pt x="1277" y="1670"/>
                </a:lnTo>
                <a:cubicBezTo>
                  <a:pt x="1092" y="1731"/>
                  <a:pt x="901" y="1742"/>
                  <a:pt x="735" y="1701"/>
                </a:cubicBezTo>
                <a:cubicBezTo>
                  <a:pt x="735" y="1698"/>
                  <a:pt x="734" y="1696"/>
                  <a:pt x="733" y="1694"/>
                </a:cubicBezTo>
                <a:close/>
                <a:moveTo>
                  <a:pt x="619" y="1377"/>
                </a:moveTo>
                <a:cubicBezTo>
                  <a:pt x="616" y="1485"/>
                  <a:pt x="628" y="1587"/>
                  <a:pt x="653" y="1675"/>
                </a:cubicBezTo>
                <a:cubicBezTo>
                  <a:pt x="601" y="1655"/>
                  <a:pt x="555" y="1629"/>
                  <a:pt x="515" y="1599"/>
                </a:cubicBezTo>
                <a:cubicBezTo>
                  <a:pt x="461" y="1533"/>
                  <a:pt x="417" y="1458"/>
                  <a:pt x="387" y="1375"/>
                </a:cubicBezTo>
                <a:cubicBezTo>
                  <a:pt x="365" y="1315"/>
                  <a:pt x="351" y="1253"/>
                  <a:pt x="344" y="1192"/>
                </a:cubicBezTo>
                <a:cubicBezTo>
                  <a:pt x="406" y="1277"/>
                  <a:pt x="501" y="1341"/>
                  <a:pt x="619" y="1377"/>
                </a:cubicBezTo>
                <a:close/>
                <a:moveTo>
                  <a:pt x="1083" y="928"/>
                </a:moveTo>
                <a:cubicBezTo>
                  <a:pt x="1167" y="892"/>
                  <a:pt x="1241" y="839"/>
                  <a:pt x="1294" y="776"/>
                </a:cubicBezTo>
                <a:cubicBezTo>
                  <a:pt x="1396" y="842"/>
                  <a:pt x="1490" y="920"/>
                  <a:pt x="1570" y="1003"/>
                </a:cubicBezTo>
                <a:cubicBezTo>
                  <a:pt x="1486" y="1111"/>
                  <a:pt x="1360" y="1205"/>
                  <a:pt x="1206" y="1268"/>
                </a:cubicBezTo>
                <a:lnTo>
                  <a:pt x="1083" y="928"/>
                </a:lnTo>
                <a:close/>
                <a:moveTo>
                  <a:pt x="756" y="971"/>
                </a:moveTo>
                <a:cubicBezTo>
                  <a:pt x="784" y="976"/>
                  <a:pt x="814" y="979"/>
                  <a:pt x="845" y="979"/>
                </a:cubicBezTo>
                <a:cubicBezTo>
                  <a:pt x="902" y="979"/>
                  <a:pt x="959" y="970"/>
                  <a:pt x="1016" y="952"/>
                </a:cubicBezTo>
                <a:lnTo>
                  <a:pt x="1140" y="1291"/>
                </a:lnTo>
                <a:cubicBezTo>
                  <a:pt x="1044" y="1322"/>
                  <a:pt x="946" y="1339"/>
                  <a:pt x="852" y="1339"/>
                </a:cubicBezTo>
                <a:lnTo>
                  <a:pt x="852" y="1339"/>
                </a:lnTo>
                <a:cubicBezTo>
                  <a:pt x="795" y="1339"/>
                  <a:pt x="741" y="1334"/>
                  <a:pt x="691" y="1323"/>
                </a:cubicBezTo>
                <a:cubicBezTo>
                  <a:pt x="698" y="1208"/>
                  <a:pt x="721" y="1088"/>
                  <a:pt x="756" y="971"/>
                </a:cubicBezTo>
                <a:close/>
                <a:moveTo>
                  <a:pt x="969" y="616"/>
                </a:moveTo>
                <a:cubicBezTo>
                  <a:pt x="1058" y="646"/>
                  <a:pt x="1148" y="688"/>
                  <a:pt x="1233" y="738"/>
                </a:cubicBezTo>
                <a:cubicBezTo>
                  <a:pt x="1188" y="789"/>
                  <a:pt x="1128" y="832"/>
                  <a:pt x="1058" y="862"/>
                </a:cubicBezTo>
                <a:lnTo>
                  <a:pt x="969" y="616"/>
                </a:lnTo>
                <a:close/>
                <a:moveTo>
                  <a:pt x="903" y="640"/>
                </a:moveTo>
                <a:lnTo>
                  <a:pt x="992" y="886"/>
                </a:lnTo>
                <a:cubicBezTo>
                  <a:pt x="943" y="900"/>
                  <a:pt x="893" y="908"/>
                  <a:pt x="845" y="908"/>
                </a:cubicBezTo>
                <a:cubicBezTo>
                  <a:pt x="822" y="908"/>
                  <a:pt x="800" y="906"/>
                  <a:pt x="779" y="903"/>
                </a:cubicBezTo>
                <a:cubicBezTo>
                  <a:pt x="812" y="810"/>
                  <a:pt x="853" y="720"/>
                  <a:pt x="903" y="640"/>
                </a:cubicBezTo>
                <a:close/>
                <a:moveTo>
                  <a:pt x="598" y="578"/>
                </a:moveTo>
                <a:cubicBezTo>
                  <a:pt x="668" y="562"/>
                  <a:pt x="756" y="564"/>
                  <a:pt x="855" y="585"/>
                </a:cubicBezTo>
                <a:cubicBezTo>
                  <a:pt x="797" y="676"/>
                  <a:pt x="748" y="779"/>
                  <a:pt x="711" y="886"/>
                </a:cubicBezTo>
                <a:cubicBezTo>
                  <a:pt x="643" y="862"/>
                  <a:pt x="594" y="819"/>
                  <a:pt x="573" y="762"/>
                </a:cubicBezTo>
                <a:cubicBezTo>
                  <a:pt x="552" y="705"/>
                  <a:pt x="561" y="641"/>
                  <a:pt x="598" y="578"/>
                </a:cubicBezTo>
                <a:close/>
                <a:moveTo>
                  <a:pt x="815" y="399"/>
                </a:moveTo>
                <a:lnTo>
                  <a:pt x="856" y="513"/>
                </a:lnTo>
                <a:cubicBezTo>
                  <a:pt x="786" y="499"/>
                  <a:pt x="721" y="494"/>
                  <a:pt x="662" y="498"/>
                </a:cubicBezTo>
                <a:cubicBezTo>
                  <a:pt x="687" y="473"/>
                  <a:pt x="717" y="450"/>
                  <a:pt x="749" y="430"/>
                </a:cubicBezTo>
                <a:cubicBezTo>
                  <a:pt x="770" y="419"/>
                  <a:pt x="792" y="409"/>
                  <a:pt x="815" y="399"/>
                </a:cubicBezTo>
                <a:close/>
                <a:moveTo>
                  <a:pt x="1028" y="350"/>
                </a:moveTo>
                <a:cubicBezTo>
                  <a:pt x="1039" y="350"/>
                  <a:pt x="1050" y="351"/>
                  <a:pt x="1061" y="352"/>
                </a:cubicBezTo>
                <a:cubicBezTo>
                  <a:pt x="1014" y="387"/>
                  <a:pt x="967" y="433"/>
                  <a:pt x="923" y="489"/>
                </a:cubicBezTo>
                <a:lnTo>
                  <a:pt x="881" y="376"/>
                </a:lnTo>
                <a:cubicBezTo>
                  <a:pt x="905" y="368"/>
                  <a:pt x="929" y="362"/>
                  <a:pt x="953" y="357"/>
                </a:cubicBezTo>
                <a:cubicBezTo>
                  <a:pt x="978" y="353"/>
                  <a:pt x="1004" y="350"/>
                  <a:pt x="1028" y="350"/>
                </a:cubicBezTo>
                <a:close/>
                <a:moveTo>
                  <a:pt x="1274" y="681"/>
                </a:moveTo>
                <a:cubicBezTo>
                  <a:pt x="1176" y="623"/>
                  <a:pt x="1073" y="575"/>
                  <a:pt x="970" y="543"/>
                </a:cubicBezTo>
                <a:cubicBezTo>
                  <a:pt x="1032" y="463"/>
                  <a:pt x="1098" y="405"/>
                  <a:pt x="1163" y="373"/>
                </a:cubicBezTo>
                <a:cubicBezTo>
                  <a:pt x="1230" y="397"/>
                  <a:pt x="1279" y="440"/>
                  <a:pt x="1300" y="497"/>
                </a:cubicBezTo>
                <a:cubicBezTo>
                  <a:pt x="1320" y="554"/>
                  <a:pt x="1311" y="618"/>
                  <a:pt x="1274" y="681"/>
                </a:cubicBezTo>
                <a:close/>
                <a:moveTo>
                  <a:pt x="358" y="1069"/>
                </a:moveTo>
                <a:cubicBezTo>
                  <a:pt x="353" y="1054"/>
                  <a:pt x="349" y="1039"/>
                  <a:pt x="345" y="1023"/>
                </a:cubicBezTo>
                <a:cubicBezTo>
                  <a:pt x="361" y="886"/>
                  <a:pt x="414" y="755"/>
                  <a:pt x="497" y="645"/>
                </a:cubicBezTo>
                <a:cubicBezTo>
                  <a:pt x="488" y="693"/>
                  <a:pt x="490" y="741"/>
                  <a:pt x="507" y="786"/>
                </a:cubicBezTo>
                <a:cubicBezTo>
                  <a:pt x="535" y="864"/>
                  <a:pt x="601" y="922"/>
                  <a:pt x="689" y="953"/>
                </a:cubicBezTo>
                <a:cubicBezTo>
                  <a:pt x="654" y="1069"/>
                  <a:pt x="631" y="1189"/>
                  <a:pt x="622" y="1304"/>
                </a:cubicBezTo>
                <a:cubicBezTo>
                  <a:pt x="493" y="1260"/>
                  <a:pt x="398" y="1178"/>
                  <a:pt x="358" y="1069"/>
                </a:cubicBezTo>
                <a:close/>
                <a:moveTo>
                  <a:pt x="1662" y="595"/>
                </a:moveTo>
                <a:cubicBezTo>
                  <a:pt x="1702" y="706"/>
                  <a:pt x="1680" y="830"/>
                  <a:pt x="1610" y="944"/>
                </a:cubicBezTo>
                <a:cubicBezTo>
                  <a:pt x="1530" y="862"/>
                  <a:pt x="1435" y="785"/>
                  <a:pt x="1334" y="719"/>
                </a:cubicBezTo>
                <a:cubicBezTo>
                  <a:pt x="1382" y="637"/>
                  <a:pt x="1394" y="550"/>
                  <a:pt x="1366" y="473"/>
                </a:cubicBezTo>
                <a:cubicBezTo>
                  <a:pt x="1350" y="428"/>
                  <a:pt x="1321" y="390"/>
                  <a:pt x="1283" y="359"/>
                </a:cubicBezTo>
                <a:cubicBezTo>
                  <a:pt x="1418" y="390"/>
                  <a:pt x="1542" y="457"/>
                  <a:pt x="1642" y="552"/>
                </a:cubicBezTo>
                <a:cubicBezTo>
                  <a:pt x="1650" y="566"/>
                  <a:pt x="1656" y="580"/>
                  <a:pt x="1662" y="595"/>
                </a:cubicBezTo>
                <a:close/>
                <a:moveTo>
                  <a:pt x="1883" y="1101"/>
                </a:moveTo>
                <a:cubicBezTo>
                  <a:pt x="1871" y="1150"/>
                  <a:pt x="1853" y="1200"/>
                  <a:pt x="1825" y="1249"/>
                </a:cubicBezTo>
                <a:cubicBezTo>
                  <a:pt x="1788" y="1164"/>
                  <a:pt x="1731" y="1079"/>
                  <a:pt x="1659" y="997"/>
                </a:cubicBezTo>
                <a:cubicBezTo>
                  <a:pt x="1725" y="896"/>
                  <a:pt x="1759" y="786"/>
                  <a:pt x="1751" y="681"/>
                </a:cubicBezTo>
                <a:cubicBezTo>
                  <a:pt x="1786" y="732"/>
                  <a:pt x="1815" y="788"/>
                  <a:pt x="1837" y="847"/>
                </a:cubicBezTo>
                <a:cubicBezTo>
                  <a:pt x="1867" y="930"/>
                  <a:pt x="1881" y="1016"/>
                  <a:pt x="1883" y="1101"/>
                </a:cubicBezTo>
                <a:close/>
                <a:moveTo>
                  <a:pt x="1936" y="811"/>
                </a:moveTo>
                <a:cubicBezTo>
                  <a:pt x="1806" y="455"/>
                  <a:pt x="1470" y="234"/>
                  <a:pt x="1112" y="234"/>
                </a:cubicBezTo>
                <a:cubicBezTo>
                  <a:pt x="1012" y="234"/>
                  <a:pt x="911" y="251"/>
                  <a:pt x="812" y="287"/>
                </a:cubicBezTo>
                <a:cubicBezTo>
                  <a:pt x="356" y="453"/>
                  <a:pt x="121" y="956"/>
                  <a:pt x="287" y="1411"/>
                </a:cubicBezTo>
                <a:cubicBezTo>
                  <a:pt x="417" y="1768"/>
                  <a:pt x="753" y="1989"/>
                  <a:pt x="1112" y="1989"/>
                </a:cubicBezTo>
                <a:cubicBezTo>
                  <a:pt x="1211" y="1989"/>
                  <a:pt x="1313" y="1972"/>
                  <a:pt x="1412" y="1936"/>
                </a:cubicBezTo>
                <a:cubicBezTo>
                  <a:pt x="1867" y="1770"/>
                  <a:pt x="2102" y="1267"/>
                  <a:pt x="1936" y="811"/>
                </a:cubicBezTo>
                <a:close/>
                <a:moveTo>
                  <a:pt x="1112" y="0"/>
                </a:moveTo>
                <a:cubicBezTo>
                  <a:pt x="498" y="0"/>
                  <a:pt x="0" y="498"/>
                  <a:pt x="0" y="1111"/>
                </a:cubicBezTo>
                <a:cubicBezTo>
                  <a:pt x="0" y="1725"/>
                  <a:pt x="498" y="2223"/>
                  <a:pt x="1112" y="2223"/>
                </a:cubicBezTo>
                <a:cubicBezTo>
                  <a:pt x="1725" y="2223"/>
                  <a:pt x="2223" y="1725"/>
                  <a:pt x="2223" y="1111"/>
                </a:cubicBezTo>
                <a:cubicBezTo>
                  <a:pt x="2223" y="498"/>
                  <a:pt x="1725" y="0"/>
                  <a:pt x="1112" y="0"/>
                </a:cubicBezTo>
                <a:close/>
                <a:moveTo>
                  <a:pt x="1112" y="88"/>
                </a:moveTo>
                <a:cubicBezTo>
                  <a:pt x="1676" y="88"/>
                  <a:pt x="2135" y="547"/>
                  <a:pt x="2135" y="1111"/>
                </a:cubicBezTo>
                <a:cubicBezTo>
                  <a:pt x="2135" y="1675"/>
                  <a:pt x="1676" y="2134"/>
                  <a:pt x="1112" y="2134"/>
                </a:cubicBezTo>
                <a:cubicBezTo>
                  <a:pt x="547" y="2134"/>
                  <a:pt x="89" y="1675"/>
                  <a:pt x="89" y="1111"/>
                </a:cubicBezTo>
                <a:cubicBezTo>
                  <a:pt x="89" y="547"/>
                  <a:pt x="547" y="88"/>
                  <a:pt x="1112" y="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668445" y="3454054"/>
            <a:ext cx="2051817" cy="600114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marL="171358" indent="-171358">
              <a:buFont typeface="Arial" pitchFamily="34" charset="0"/>
              <a:buChar char="•"/>
            </a:pPr>
            <a:r>
              <a:rPr lang="ru-RU" sz="1100" u="none" dirty="0">
                <a:solidFill>
                  <a:prstClr val="black"/>
                </a:solidFill>
              </a:rPr>
              <a:t>100% - имплементация Директивы ЕС и принципов G20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740451" y="4030122"/>
            <a:ext cx="1728192" cy="261610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marL="171358" indent="-171358" algn="just">
              <a:buFont typeface="Arial" panose="020B0604020202020204" pitchFamily="34" charset="0"/>
              <a:buChar char="•"/>
            </a:pPr>
            <a:r>
              <a:rPr lang="ru-RU" sz="1100" u="none" dirty="0" smtClean="0">
                <a:solidFill>
                  <a:prstClr val="black"/>
                </a:solidFill>
              </a:rPr>
              <a:t>Имидж гос-ва</a:t>
            </a:r>
            <a:endParaRPr lang="ru-RU" sz="1100" u="none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40451" y="4390159"/>
            <a:ext cx="1728192" cy="769391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pPr marL="171358" indent="-171358">
              <a:buFont typeface="Arial" panose="020B0604020202020204" pitchFamily="34" charset="0"/>
              <a:buChar char="•"/>
            </a:pPr>
            <a:r>
              <a:rPr lang="ru-RU" sz="1100" u="none" dirty="0">
                <a:solidFill>
                  <a:prstClr val="black"/>
                </a:solidFill>
              </a:rPr>
              <a:t>Снижение нагрузки на регуляторов и судебную ветвь власти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51619" y="3454054"/>
            <a:ext cx="1800200" cy="600114"/>
          </a:xfrm>
          <a:prstGeom prst="rect">
            <a:avLst/>
          </a:prstGeom>
          <a:noFill/>
        </p:spPr>
        <p:txBody>
          <a:bodyPr wrap="square" lIns="71962" tIns="45695" rIns="35981" bIns="45695" rtlCol="0">
            <a:spAutoFit/>
          </a:bodyPr>
          <a:lstStyle/>
          <a:p>
            <a:pPr marL="171358" indent="-17135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u="none" dirty="0">
                <a:solidFill>
                  <a:prstClr val="black"/>
                </a:solidFill>
              </a:rPr>
              <a:t>Сокращение срока рассмотрения дела на 50% (до 3 месяцев)</a:t>
            </a:r>
            <a:endParaRPr lang="ru-RU" sz="1100" b="1" u="none" dirty="0">
              <a:solidFill>
                <a:prstClr val="black"/>
              </a:solidFill>
            </a:endParaRPr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1403747" y="-74333"/>
            <a:ext cx="8316516" cy="950913"/>
          </a:xfrm>
        </p:spPr>
        <p:txBody>
          <a:bodyPr/>
          <a:lstStyle/>
          <a:p>
            <a:r>
              <a:rPr lang="ru-RU" dirty="0" smtClean="0"/>
              <a:t>Введение ФО окажет положительное влияние на финансовый сектор и непосредственно на потребителей финансовых услуг</a:t>
            </a:r>
            <a:endParaRPr lang="ru-RU" dirty="0"/>
          </a:p>
        </p:txBody>
      </p:sp>
      <p:sp>
        <p:nvSpPr>
          <p:cNvPr id="6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391" y="6800658"/>
            <a:ext cx="719287" cy="397817"/>
          </a:xfrm>
        </p:spPr>
        <p:txBody>
          <a:bodyPr/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7" name="Freeform 2000"/>
          <p:cNvSpPr>
            <a:spLocks noEditPoints="1"/>
          </p:cNvSpPr>
          <p:nvPr/>
        </p:nvSpPr>
        <p:spPr bwMode="auto">
          <a:xfrm>
            <a:off x="6444307" y="2733973"/>
            <a:ext cx="720000" cy="720000"/>
          </a:xfrm>
          <a:custGeom>
            <a:avLst/>
            <a:gdLst>
              <a:gd name="T0" fmla="*/ 126 w 252"/>
              <a:gd name="T1" fmla="*/ 242 h 252"/>
              <a:gd name="T2" fmla="*/ 126 w 252"/>
              <a:gd name="T3" fmla="*/ 0 h 252"/>
              <a:gd name="T4" fmla="*/ 252 w 252"/>
              <a:gd name="T5" fmla="*/ 126 h 252"/>
              <a:gd name="T6" fmla="*/ 217 w 252"/>
              <a:gd name="T7" fmla="*/ 116 h 252"/>
              <a:gd name="T8" fmla="*/ 220 w 252"/>
              <a:gd name="T9" fmla="*/ 102 h 252"/>
              <a:gd name="T10" fmla="*/ 205 w 252"/>
              <a:gd name="T11" fmla="*/ 89 h 252"/>
              <a:gd name="T12" fmla="*/ 168 w 252"/>
              <a:gd name="T13" fmla="*/ 96 h 252"/>
              <a:gd name="T14" fmla="*/ 130 w 252"/>
              <a:gd name="T15" fmla="*/ 82 h 252"/>
              <a:gd name="T16" fmla="*/ 33 w 252"/>
              <a:gd name="T17" fmla="*/ 127 h 252"/>
              <a:gd name="T18" fmla="*/ 34 w 252"/>
              <a:gd name="T19" fmla="*/ 141 h 252"/>
              <a:gd name="T20" fmla="*/ 47 w 252"/>
              <a:gd name="T21" fmla="*/ 153 h 252"/>
              <a:gd name="T22" fmla="*/ 34 w 252"/>
              <a:gd name="T23" fmla="*/ 166 h 252"/>
              <a:gd name="T24" fmla="*/ 109 w 252"/>
              <a:gd name="T25" fmla="*/ 191 h 252"/>
              <a:gd name="T26" fmla="*/ 205 w 252"/>
              <a:gd name="T27" fmla="*/ 179 h 252"/>
              <a:gd name="T28" fmla="*/ 168 w 252"/>
              <a:gd name="T29" fmla="*/ 186 h 252"/>
              <a:gd name="T30" fmla="*/ 130 w 252"/>
              <a:gd name="T31" fmla="*/ 172 h 252"/>
              <a:gd name="T32" fmla="*/ 107 w 252"/>
              <a:gd name="T33" fmla="*/ 183 h 252"/>
              <a:gd name="T34" fmla="*/ 106 w 252"/>
              <a:gd name="T35" fmla="*/ 173 h 252"/>
              <a:gd name="T36" fmla="*/ 131 w 252"/>
              <a:gd name="T37" fmla="*/ 163 h 252"/>
              <a:gd name="T38" fmla="*/ 205 w 252"/>
              <a:gd name="T39" fmla="*/ 154 h 252"/>
              <a:gd name="T40" fmla="*/ 137 w 252"/>
              <a:gd name="T41" fmla="*/ 161 h 252"/>
              <a:gd name="T42" fmla="*/ 130 w 252"/>
              <a:gd name="T43" fmla="*/ 154 h 252"/>
              <a:gd name="T44" fmla="*/ 68 w 252"/>
              <a:gd name="T45" fmla="*/ 152 h 252"/>
              <a:gd name="T46" fmla="*/ 58 w 252"/>
              <a:gd name="T47" fmla="*/ 139 h 252"/>
              <a:gd name="T48" fmla="*/ 110 w 252"/>
              <a:gd name="T49" fmla="*/ 156 h 252"/>
              <a:gd name="T50" fmla="*/ 204 w 252"/>
              <a:gd name="T51" fmla="*/ 146 h 252"/>
              <a:gd name="T52" fmla="*/ 217 w 252"/>
              <a:gd name="T53" fmla="*/ 133 h 252"/>
              <a:gd name="T54" fmla="*/ 220 w 252"/>
              <a:gd name="T55" fmla="*/ 119 h 252"/>
              <a:gd name="T56" fmla="*/ 203 w 252"/>
              <a:gd name="T57" fmla="*/ 95 h 252"/>
              <a:gd name="T58" fmla="*/ 168 w 252"/>
              <a:gd name="T59" fmla="*/ 114 h 252"/>
              <a:gd name="T60" fmla="*/ 130 w 252"/>
              <a:gd name="T61" fmla="*/ 100 h 252"/>
              <a:gd name="T62" fmla="*/ 168 w 252"/>
              <a:gd name="T63" fmla="*/ 121 h 252"/>
              <a:gd name="T64" fmla="*/ 205 w 252"/>
              <a:gd name="T65" fmla="*/ 120 h 252"/>
              <a:gd name="T66" fmla="*/ 201 w 252"/>
              <a:gd name="T67" fmla="*/ 124 h 252"/>
              <a:gd name="T68" fmla="*/ 139 w 252"/>
              <a:gd name="T69" fmla="*/ 127 h 252"/>
              <a:gd name="T70" fmla="*/ 133 w 252"/>
              <a:gd name="T71" fmla="*/ 113 h 252"/>
              <a:gd name="T72" fmla="*/ 84 w 252"/>
              <a:gd name="T73" fmla="*/ 128 h 252"/>
              <a:gd name="T74" fmla="*/ 116 w 252"/>
              <a:gd name="T75" fmla="*/ 125 h 252"/>
              <a:gd name="T76" fmla="*/ 205 w 252"/>
              <a:gd name="T77" fmla="*/ 137 h 252"/>
              <a:gd name="T78" fmla="*/ 204 w 252"/>
              <a:gd name="T79" fmla="*/ 139 h 252"/>
              <a:gd name="T80" fmla="*/ 202 w 252"/>
              <a:gd name="T81" fmla="*/ 141 h 252"/>
              <a:gd name="T82" fmla="*/ 168 w 252"/>
              <a:gd name="T83" fmla="*/ 150 h 252"/>
              <a:gd name="T84" fmla="*/ 136 w 252"/>
              <a:gd name="T85" fmla="*/ 143 h 252"/>
              <a:gd name="T86" fmla="*/ 131 w 252"/>
              <a:gd name="T87" fmla="*/ 138 h 252"/>
              <a:gd name="T88" fmla="*/ 168 w 252"/>
              <a:gd name="T89" fmla="*/ 139 h 252"/>
              <a:gd name="T90" fmla="*/ 205 w 252"/>
              <a:gd name="T91" fmla="*/ 120 h 252"/>
              <a:gd name="T92" fmla="*/ 205 w 252"/>
              <a:gd name="T93" fmla="*/ 120 h 252"/>
              <a:gd name="T94" fmla="*/ 199 w 252"/>
              <a:gd name="T95" fmla="*/ 78 h 252"/>
              <a:gd name="T96" fmla="*/ 130 w 252"/>
              <a:gd name="T97" fmla="*/ 7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52" h="252">
                <a:moveTo>
                  <a:pt x="126" y="10"/>
                </a:moveTo>
                <a:cubicBezTo>
                  <a:pt x="190" y="10"/>
                  <a:pt x="242" y="62"/>
                  <a:pt x="242" y="126"/>
                </a:cubicBezTo>
                <a:cubicBezTo>
                  <a:pt x="242" y="190"/>
                  <a:pt x="190" y="242"/>
                  <a:pt x="126" y="242"/>
                </a:cubicBezTo>
                <a:cubicBezTo>
                  <a:pt x="62" y="242"/>
                  <a:pt x="10" y="190"/>
                  <a:pt x="10" y="126"/>
                </a:cubicBezTo>
                <a:cubicBezTo>
                  <a:pt x="10" y="62"/>
                  <a:pt x="62" y="10"/>
                  <a:pt x="126" y="10"/>
                </a:cubicBezTo>
                <a:moveTo>
                  <a:pt x="126" y="0"/>
                </a:moveTo>
                <a:cubicBezTo>
                  <a:pt x="56" y="0"/>
                  <a:pt x="0" y="56"/>
                  <a:pt x="0" y="126"/>
                </a:cubicBezTo>
                <a:cubicBezTo>
                  <a:pt x="0" y="196"/>
                  <a:pt x="56" y="252"/>
                  <a:pt x="126" y="252"/>
                </a:cubicBezTo>
                <a:cubicBezTo>
                  <a:pt x="196" y="252"/>
                  <a:pt x="252" y="196"/>
                  <a:pt x="252" y="126"/>
                </a:cubicBezTo>
                <a:cubicBezTo>
                  <a:pt x="252" y="56"/>
                  <a:pt x="196" y="0"/>
                  <a:pt x="126" y="0"/>
                </a:cubicBezTo>
                <a:moveTo>
                  <a:pt x="220" y="119"/>
                </a:moveTo>
                <a:cubicBezTo>
                  <a:pt x="220" y="117"/>
                  <a:pt x="219" y="116"/>
                  <a:pt x="217" y="116"/>
                </a:cubicBezTo>
                <a:cubicBezTo>
                  <a:pt x="205" y="111"/>
                  <a:pt x="205" y="111"/>
                  <a:pt x="205" y="111"/>
                </a:cubicBezTo>
                <a:cubicBezTo>
                  <a:pt x="218" y="105"/>
                  <a:pt x="218" y="105"/>
                  <a:pt x="218" y="105"/>
                </a:cubicBezTo>
                <a:cubicBezTo>
                  <a:pt x="220" y="105"/>
                  <a:pt x="220" y="103"/>
                  <a:pt x="220" y="102"/>
                </a:cubicBezTo>
                <a:cubicBezTo>
                  <a:pt x="220" y="100"/>
                  <a:pt x="219" y="99"/>
                  <a:pt x="218" y="98"/>
                </a:cubicBezTo>
                <a:cubicBezTo>
                  <a:pt x="204" y="93"/>
                  <a:pt x="204" y="93"/>
                  <a:pt x="204" y="93"/>
                </a:cubicBezTo>
                <a:cubicBezTo>
                  <a:pt x="205" y="92"/>
                  <a:pt x="205" y="91"/>
                  <a:pt x="205" y="89"/>
                </a:cubicBezTo>
                <a:cubicBezTo>
                  <a:pt x="205" y="82"/>
                  <a:pt x="205" y="82"/>
                  <a:pt x="205" y="82"/>
                </a:cubicBezTo>
                <a:cubicBezTo>
                  <a:pt x="205" y="85"/>
                  <a:pt x="203" y="88"/>
                  <a:pt x="199" y="90"/>
                </a:cubicBezTo>
                <a:cubicBezTo>
                  <a:pt x="192" y="94"/>
                  <a:pt x="181" y="96"/>
                  <a:pt x="168" y="96"/>
                </a:cubicBezTo>
                <a:cubicBezTo>
                  <a:pt x="156" y="96"/>
                  <a:pt x="146" y="94"/>
                  <a:pt x="139" y="91"/>
                </a:cubicBezTo>
                <a:cubicBezTo>
                  <a:pt x="138" y="91"/>
                  <a:pt x="137" y="90"/>
                  <a:pt x="137" y="90"/>
                </a:cubicBezTo>
                <a:cubicBezTo>
                  <a:pt x="133" y="88"/>
                  <a:pt x="130" y="85"/>
                  <a:pt x="130" y="82"/>
                </a:cubicBezTo>
                <a:cubicBezTo>
                  <a:pt x="130" y="81"/>
                  <a:pt x="131" y="80"/>
                  <a:pt x="131" y="79"/>
                </a:cubicBezTo>
                <a:cubicBezTo>
                  <a:pt x="35" y="124"/>
                  <a:pt x="35" y="124"/>
                  <a:pt x="35" y="124"/>
                </a:cubicBezTo>
                <a:cubicBezTo>
                  <a:pt x="33" y="124"/>
                  <a:pt x="33" y="126"/>
                  <a:pt x="33" y="127"/>
                </a:cubicBezTo>
                <a:cubicBezTo>
                  <a:pt x="33" y="129"/>
                  <a:pt x="34" y="130"/>
                  <a:pt x="35" y="131"/>
                </a:cubicBezTo>
                <a:cubicBezTo>
                  <a:pt x="47" y="135"/>
                  <a:pt x="47" y="135"/>
                  <a:pt x="47" y="135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3" y="142"/>
                  <a:pt x="32" y="143"/>
                  <a:pt x="32" y="145"/>
                </a:cubicBezTo>
                <a:cubicBezTo>
                  <a:pt x="32" y="147"/>
                  <a:pt x="33" y="148"/>
                  <a:pt x="35" y="148"/>
                </a:cubicBezTo>
                <a:cubicBezTo>
                  <a:pt x="47" y="153"/>
                  <a:pt x="47" y="153"/>
                  <a:pt x="47" y="153"/>
                </a:cubicBezTo>
                <a:cubicBezTo>
                  <a:pt x="34" y="159"/>
                  <a:pt x="34" y="159"/>
                  <a:pt x="34" y="159"/>
                </a:cubicBezTo>
                <a:cubicBezTo>
                  <a:pt x="32" y="159"/>
                  <a:pt x="32" y="161"/>
                  <a:pt x="32" y="162"/>
                </a:cubicBezTo>
                <a:cubicBezTo>
                  <a:pt x="32" y="164"/>
                  <a:pt x="33" y="165"/>
                  <a:pt x="34" y="166"/>
                </a:cubicBezTo>
                <a:cubicBezTo>
                  <a:pt x="106" y="191"/>
                  <a:pt x="106" y="191"/>
                  <a:pt x="106" y="191"/>
                </a:cubicBezTo>
                <a:cubicBezTo>
                  <a:pt x="106" y="191"/>
                  <a:pt x="107" y="191"/>
                  <a:pt x="107" y="191"/>
                </a:cubicBezTo>
                <a:cubicBezTo>
                  <a:pt x="108" y="191"/>
                  <a:pt x="108" y="191"/>
                  <a:pt x="109" y="191"/>
                </a:cubicBezTo>
                <a:cubicBezTo>
                  <a:pt x="131" y="181"/>
                  <a:pt x="131" y="181"/>
                  <a:pt x="131" y="181"/>
                </a:cubicBezTo>
                <a:cubicBezTo>
                  <a:pt x="133" y="188"/>
                  <a:pt x="149" y="193"/>
                  <a:pt x="168" y="193"/>
                </a:cubicBezTo>
                <a:cubicBezTo>
                  <a:pt x="188" y="193"/>
                  <a:pt x="205" y="187"/>
                  <a:pt x="205" y="179"/>
                </a:cubicBezTo>
                <a:cubicBezTo>
                  <a:pt x="205" y="171"/>
                  <a:pt x="205" y="171"/>
                  <a:pt x="205" y="171"/>
                </a:cubicBezTo>
                <a:cubicBezTo>
                  <a:pt x="205" y="174"/>
                  <a:pt x="203" y="177"/>
                  <a:pt x="199" y="179"/>
                </a:cubicBezTo>
                <a:cubicBezTo>
                  <a:pt x="192" y="183"/>
                  <a:pt x="181" y="186"/>
                  <a:pt x="168" y="186"/>
                </a:cubicBezTo>
                <a:cubicBezTo>
                  <a:pt x="155" y="186"/>
                  <a:pt x="143" y="183"/>
                  <a:pt x="137" y="179"/>
                </a:cubicBezTo>
                <a:cubicBezTo>
                  <a:pt x="136" y="179"/>
                  <a:pt x="136" y="179"/>
                  <a:pt x="135" y="178"/>
                </a:cubicBezTo>
                <a:cubicBezTo>
                  <a:pt x="132" y="176"/>
                  <a:pt x="131" y="174"/>
                  <a:pt x="130" y="172"/>
                </a:cubicBezTo>
                <a:cubicBezTo>
                  <a:pt x="130" y="172"/>
                  <a:pt x="130" y="172"/>
                  <a:pt x="130" y="171"/>
                </a:cubicBezTo>
                <a:cubicBezTo>
                  <a:pt x="130" y="172"/>
                  <a:pt x="130" y="172"/>
                  <a:pt x="130" y="172"/>
                </a:cubicBezTo>
                <a:cubicBezTo>
                  <a:pt x="107" y="183"/>
                  <a:pt x="107" y="183"/>
                  <a:pt x="107" y="183"/>
                </a:cubicBezTo>
                <a:cubicBezTo>
                  <a:pt x="46" y="162"/>
                  <a:pt x="46" y="162"/>
                  <a:pt x="46" y="162"/>
                </a:cubicBezTo>
                <a:cubicBezTo>
                  <a:pt x="58" y="156"/>
                  <a:pt x="58" y="156"/>
                  <a:pt x="58" y="156"/>
                </a:cubicBezTo>
                <a:cubicBezTo>
                  <a:pt x="106" y="173"/>
                  <a:pt x="106" y="173"/>
                  <a:pt x="106" y="173"/>
                </a:cubicBezTo>
                <a:cubicBezTo>
                  <a:pt x="107" y="173"/>
                  <a:pt x="107" y="173"/>
                  <a:pt x="108" y="173"/>
                </a:cubicBezTo>
                <a:cubicBezTo>
                  <a:pt x="108" y="173"/>
                  <a:pt x="109" y="173"/>
                  <a:pt x="109" y="173"/>
                </a:cubicBezTo>
                <a:cubicBezTo>
                  <a:pt x="131" y="163"/>
                  <a:pt x="131" y="163"/>
                  <a:pt x="131" y="163"/>
                </a:cubicBezTo>
                <a:cubicBezTo>
                  <a:pt x="134" y="170"/>
                  <a:pt x="149" y="175"/>
                  <a:pt x="168" y="175"/>
                </a:cubicBezTo>
                <a:cubicBezTo>
                  <a:pt x="188" y="175"/>
                  <a:pt x="205" y="169"/>
                  <a:pt x="205" y="161"/>
                </a:cubicBezTo>
                <a:cubicBezTo>
                  <a:pt x="205" y="154"/>
                  <a:pt x="205" y="154"/>
                  <a:pt x="205" y="154"/>
                </a:cubicBezTo>
                <a:cubicBezTo>
                  <a:pt x="205" y="156"/>
                  <a:pt x="203" y="159"/>
                  <a:pt x="199" y="161"/>
                </a:cubicBezTo>
                <a:cubicBezTo>
                  <a:pt x="192" y="165"/>
                  <a:pt x="181" y="168"/>
                  <a:pt x="168" y="168"/>
                </a:cubicBezTo>
                <a:cubicBezTo>
                  <a:pt x="155" y="168"/>
                  <a:pt x="143" y="165"/>
                  <a:pt x="137" y="161"/>
                </a:cubicBezTo>
                <a:cubicBezTo>
                  <a:pt x="136" y="161"/>
                  <a:pt x="136" y="161"/>
                  <a:pt x="136" y="161"/>
                </a:cubicBezTo>
                <a:cubicBezTo>
                  <a:pt x="133" y="159"/>
                  <a:pt x="131" y="157"/>
                  <a:pt x="131" y="155"/>
                </a:cubicBezTo>
                <a:cubicBezTo>
                  <a:pt x="131" y="154"/>
                  <a:pt x="130" y="154"/>
                  <a:pt x="130" y="154"/>
                </a:cubicBezTo>
                <a:cubicBezTo>
                  <a:pt x="130" y="155"/>
                  <a:pt x="130" y="155"/>
                  <a:pt x="130" y="155"/>
                </a:cubicBezTo>
                <a:cubicBezTo>
                  <a:pt x="108" y="165"/>
                  <a:pt x="108" y="165"/>
                  <a:pt x="108" y="165"/>
                </a:cubicBezTo>
                <a:cubicBezTo>
                  <a:pt x="68" y="152"/>
                  <a:pt x="68" y="152"/>
                  <a:pt x="68" y="152"/>
                </a:cubicBezTo>
                <a:cubicBezTo>
                  <a:pt x="57" y="148"/>
                  <a:pt x="57" y="148"/>
                  <a:pt x="57" y="148"/>
                </a:cubicBezTo>
                <a:cubicBezTo>
                  <a:pt x="46" y="144"/>
                  <a:pt x="46" y="144"/>
                  <a:pt x="46" y="144"/>
                </a:cubicBezTo>
                <a:cubicBezTo>
                  <a:pt x="58" y="139"/>
                  <a:pt x="58" y="139"/>
                  <a:pt x="58" y="139"/>
                </a:cubicBezTo>
                <a:cubicBezTo>
                  <a:pt x="107" y="156"/>
                  <a:pt x="107" y="156"/>
                  <a:pt x="107" y="156"/>
                </a:cubicBezTo>
                <a:cubicBezTo>
                  <a:pt x="107" y="156"/>
                  <a:pt x="108" y="156"/>
                  <a:pt x="108" y="156"/>
                </a:cubicBezTo>
                <a:cubicBezTo>
                  <a:pt x="109" y="156"/>
                  <a:pt x="109" y="156"/>
                  <a:pt x="110" y="156"/>
                </a:cubicBezTo>
                <a:cubicBezTo>
                  <a:pt x="131" y="146"/>
                  <a:pt x="131" y="146"/>
                  <a:pt x="131" y="146"/>
                </a:cubicBezTo>
                <a:cubicBezTo>
                  <a:pt x="134" y="152"/>
                  <a:pt x="150" y="157"/>
                  <a:pt x="168" y="157"/>
                </a:cubicBezTo>
                <a:cubicBezTo>
                  <a:pt x="185" y="157"/>
                  <a:pt x="200" y="153"/>
                  <a:pt x="204" y="146"/>
                </a:cubicBezTo>
                <a:cubicBezTo>
                  <a:pt x="217" y="140"/>
                  <a:pt x="217" y="140"/>
                  <a:pt x="217" y="140"/>
                </a:cubicBezTo>
                <a:cubicBezTo>
                  <a:pt x="219" y="140"/>
                  <a:pt x="219" y="138"/>
                  <a:pt x="219" y="137"/>
                </a:cubicBezTo>
                <a:cubicBezTo>
                  <a:pt x="219" y="135"/>
                  <a:pt x="218" y="134"/>
                  <a:pt x="217" y="133"/>
                </a:cubicBezTo>
                <a:cubicBezTo>
                  <a:pt x="205" y="129"/>
                  <a:pt x="205" y="129"/>
                  <a:pt x="205" y="129"/>
                </a:cubicBezTo>
                <a:cubicBezTo>
                  <a:pt x="218" y="123"/>
                  <a:pt x="218" y="123"/>
                  <a:pt x="218" y="123"/>
                </a:cubicBezTo>
                <a:cubicBezTo>
                  <a:pt x="219" y="122"/>
                  <a:pt x="220" y="121"/>
                  <a:pt x="220" y="119"/>
                </a:cubicBezTo>
                <a:moveTo>
                  <a:pt x="133" y="95"/>
                </a:moveTo>
                <a:cubicBezTo>
                  <a:pt x="139" y="100"/>
                  <a:pt x="152" y="104"/>
                  <a:pt x="168" y="104"/>
                </a:cubicBezTo>
                <a:cubicBezTo>
                  <a:pt x="184" y="104"/>
                  <a:pt x="197" y="100"/>
                  <a:pt x="203" y="95"/>
                </a:cubicBezTo>
                <a:cubicBezTo>
                  <a:pt x="204" y="96"/>
                  <a:pt x="205" y="98"/>
                  <a:pt x="205" y="100"/>
                </a:cubicBezTo>
                <a:cubicBezTo>
                  <a:pt x="205" y="103"/>
                  <a:pt x="203" y="105"/>
                  <a:pt x="199" y="108"/>
                </a:cubicBezTo>
                <a:cubicBezTo>
                  <a:pt x="192" y="111"/>
                  <a:pt x="181" y="114"/>
                  <a:pt x="168" y="114"/>
                </a:cubicBezTo>
                <a:cubicBezTo>
                  <a:pt x="156" y="114"/>
                  <a:pt x="146" y="112"/>
                  <a:pt x="139" y="109"/>
                </a:cubicBezTo>
                <a:cubicBezTo>
                  <a:pt x="138" y="108"/>
                  <a:pt x="137" y="108"/>
                  <a:pt x="137" y="108"/>
                </a:cubicBezTo>
                <a:cubicBezTo>
                  <a:pt x="133" y="105"/>
                  <a:pt x="130" y="103"/>
                  <a:pt x="130" y="100"/>
                </a:cubicBezTo>
                <a:cubicBezTo>
                  <a:pt x="130" y="98"/>
                  <a:pt x="131" y="96"/>
                  <a:pt x="133" y="95"/>
                </a:cubicBezTo>
                <a:moveTo>
                  <a:pt x="133" y="113"/>
                </a:moveTo>
                <a:cubicBezTo>
                  <a:pt x="139" y="118"/>
                  <a:pt x="152" y="121"/>
                  <a:pt x="168" y="121"/>
                </a:cubicBezTo>
                <a:cubicBezTo>
                  <a:pt x="184" y="121"/>
                  <a:pt x="197" y="118"/>
                  <a:pt x="203" y="113"/>
                </a:cubicBezTo>
                <a:cubicBezTo>
                  <a:pt x="204" y="114"/>
                  <a:pt x="205" y="116"/>
                  <a:pt x="205" y="118"/>
                </a:cubicBezTo>
                <a:cubicBezTo>
                  <a:pt x="205" y="119"/>
                  <a:pt x="205" y="119"/>
                  <a:pt x="205" y="120"/>
                </a:cubicBezTo>
                <a:cubicBezTo>
                  <a:pt x="204" y="121"/>
                  <a:pt x="204" y="122"/>
                  <a:pt x="203" y="122"/>
                </a:cubicBezTo>
                <a:cubicBezTo>
                  <a:pt x="203" y="123"/>
                  <a:pt x="202" y="123"/>
                  <a:pt x="202" y="123"/>
                </a:cubicBezTo>
                <a:cubicBezTo>
                  <a:pt x="202" y="124"/>
                  <a:pt x="202" y="124"/>
                  <a:pt x="201" y="124"/>
                </a:cubicBezTo>
                <a:cubicBezTo>
                  <a:pt x="201" y="125"/>
                  <a:pt x="200" y="125"/>
                  <a:pt x="199" y="126"/>
                </a:cubicBezTo>
                <a:cubicBezTo>
                  <a:pt x="192" y="129"/>
                  <a:pt x="181" y="132"/>
                  <a:pt x="168" y="132"/>
                </a:cubicBezTo>
                <a:cubicBezTo>
                  <a:pt x="156" y="132"/>
                  <a:pt x="146" y="130"/>
                  <a:pt x="139" y="127"/>
                </a:cubicBezTo>
                <a:cubicBezTo>
                  <a:pt x="138" y="126"/>
                  <a:pt x="137" y="126"/>
                  <a:pt x="137" y="126"/>
                </a:cubicBezTo>
                <a:cubicBezTo>
                  <a:pt x="133" y="123"/>
                  <a:pt x="130" y="121"/>
                  <a:pt x="130" y="118"/>
                </a:cubicBezTo>
                <a:cubicBezTo>
                  <a:pt x="130" y="116"/>
                  <a:pt x="131" y="114"/>
                  <a:pt x="133" y="113"/>
                </a:cubicBezTo>
                <a:moveTo>
                  <a:pt x="113" y="128"/>
                </a:moveTo>
                <a:cubicBezTo>
                  <a:pt x="110" y="130"/>
                  <a:pt x="105" y="131"/>
                  <a:pt x="99" y="131"/>
                </a:cubicBezTo>
                <a:cubicBezTo>
                  <a:pt x="93" y="131"/>
                  <a:pt x="87" y="130"/>
                  <a:pt x="84" y="128"/>
                </a:cubicBezTo>
                <a:cubicBezTo>
                  <a:pt x="83" y="127"/>
                  <a:pt x="81" y="126"/>
                  <a:pt x="81" y="125"/>
                </a:cubicBezTo>
                <a:cubicBezTo>
                  <a:pt x="81" y="121"/>
                  <a:pt x="89" y="118"/>
                  <a:pt x="99" y="118"/>
                </a:cubicBezTo>
                <a:cubicBezTo>
                  <a:pt x="108" y="118"/>
                  <a:pt x="116" y="121"/>
                  <a:pt x="116" y="125"/>
                </a:cubicBezTo>
                <a:cubicBezTo>
                  <a:pt x="116" y="126"/>
                  <a:pt x="115" y="127"/>
                  <a:pt x="113" y="128"/>
                </a:cubicBezTo>
                <a:moveTo>
                  <a:pt x="205" y="136"/>
                </a:moveTo>
                <a:cubicBezTo>
                  <a:pt x="205" y="136"/>
                  <a:pt x="205" y="137"/>
                  <a:pt x="205" y="137"/>
                </a:cubicBezTo>
                <a:cubicBezTo>
                  <a:pt x="205" y="137"/>
                  <a:pt x="205" y="137"/>
                  <a:pt x="205" y="137"/>
                </a:cubicBezTo>
                <a:cubicBezTo>
                  <a:pt x="205" y="137"/>
                  <a:pt x="205" y="137"/>
                  <a:pt x="205" y="137"/>
                </a:cubicBezTo>
                <a:cubicBezTo>
                  <a:pt x="205" y="138"/>
                  <a:pt x="205" y="138"/>
                  <a:pt x="204" y="139"/>
                </a:cubicBezTo>
                <a:cubicBezTo>
                  <a:pt x="204" y="139"/>
                  <a:pt x="204" y="139"/>
                  <a:pt x="204" y="139"/>
                </a:cubicBezTo>
                <a:cubicBezTo>
                  <a:pt x="204" y="140"/>
                  <a:pt x="203" y="140"/>
                  <a:pt x="203" y="140"/>
                </a:cubicBezTo>
                <a:cubicBezTo>
                  <a:pt x="203" y="141"/>
                  <a:pt x="203" y="141"/>
                  <a:pt x="202" y="141"/>
                </a:cubicBezTo>
                <a:cubicBezTo>
                  <a:pt x="202" y="141"/>
                  <a:pt x="202" y="142"/>
                  <a:pt x="201" y="142"/>
                </a:cubicBezTo>
                <a:cubicBezTo>
                  <a:pt x="201" y="142"/>
                  <a:pt x="200" y="143"/>
                  <a:pt x="199" y="143"/>
                </a:cubicBezTo>
                <a:cubicBezTo>
                  <a:pt x="192" y="147"/>
                  <a:pt x="181" y="150"/>
                  <a:pt x="168" y="150"/>
                </a:cubicBezTo>
                <a:cubicBezTo>
                  <a:pt x="155" y="150"/>
                  <a:pt x="143" y="147"/>
                  <a:pt x="137" y="143"/>
                </a:cubicBezTo>
                <a:cubicBezTo>
                  <a:pt x="136" y="143"/>
                  <a:pt x="136" y="143"/>
                  <a:pt x="136" y="143"/>
                </a:cubicBezTo>
                <a:cubicBezTo>
                  <a:pt x="136" y="143"/>
                  <a:pt x="136" y="143"/>
                  <a:pt x="136" y="143"/>
                </a:cubicBezTo>
                <a:cubicBezTo>
                  <a:pt x="134" y="142"/>
                  <a:pt x="133" y="141"/>
                  <a:pt x="132" y="140"/>
                </a:cubicBezTo>
                <a:cubicBezTo>
                  <a:pt x="132" y="140"/>
                  <a:pt x="132" y="139"/>
                  <a:pt x="132" y="139"/>
                </a:cubicBezTo>
                <a:cubicBezTo>
                  <a:pt x="131" y="139"/>
                  <a:pt x="131" y="138"/>
                  <a:pt x="131" y="138"/>
                </a:cubicBezTo>
                <a:cubicBezTo>
                  <a:pt x="131" y="137"/>
                  <a:pt x="130" y="136"/>
                  <a:pt x="130" y="136"/>
                </a:cubicBezTo>
                <a:cubicBezTo>
                  <a:pt x="130" y="134"/>
                  <a:pt x="131" y="132"/>
                  <a:pt x="133" y="130"/>
                </a:cubicBezTo>
                <a:cubicBezTo>
                  <a:pt x="139" y="136"/>
                  <a:pt x="152" y="139"/>
                  <a:pt x="168" y="139"/>
                </a:cubicBezTo>
                <a:cubicBezTo>
                  <a:pt x="184" y="139"/>
                  <a:pt x="197" y="136"/>
                  <a:pt x="203" y="130"/>
                </a:cubicBezTo>
                <a:cubicBezTo>
                  <a:pt x="204" y="132"/>
                  <a:pt x="205" y="134"/>
                  <a:pt x="205" y="136"/>
                </a:cubicBezTo>
                <a:moveTo>
                  <a:pt x="205" y="120"/>
                </a:moveTo>
                <a:cubicBezTo>
                  <a:pt x="205" y="120"/>
                  <a:pt x="205" y="120"/>
                  <a:pt x="205" y="120"/>
                </a:cubicBezTo>
                <a:cubicBezTo>
                  <a:pt x="206" y="120"/>
                  <a:pt x="206" y="120"/>
                  <a:pt x="206" y="120"/>
                </a:cubicBezTo>
                <a:lnTo>
                  <a:pt x="205" y="120"/>
                </a:lnTo>
                <a:close/>
                <a:moveTo>
                  <a:pt x="137" y="78"/>
                </a:moveTo>
                <a:cubicBezTo>
                  <a:pt x="143" y="82"/>
                  <a:pt x="155" y="85"/>
                  <a:pt x="168" y="85"/>
                </a:cubicBezTo>
                <a:cubicBezTo>
                  <a:pt x="181" y="85"/>
                  <a:pt x="192" y="82"/>
                  <a:pt x="199" y="78"/>
                </a:cubicBezTo>
                <a:cubicBezTo>
                  <a:pt x="203" y="76"/>
                  <a:pt x="205" y="73"/>
                  <a:pt x="205" y="70"/>
                </a:cubicBezTo>
                <a:cubicBezTo>
                  <a:pt x="205" y="63"/>
                  <a:pt x="188" y="56"/>
                  <a:pt x="168" y="56"/>
                </a:cubicBezTo>
                <a:cubicBezTo>
                  <a:pt x="147" y="56"/>
                  <a:pt x="130" y="63"/>
                  <a:pt x="130" y="70"/>
                </a:cubicBezTo>
                <a:cubicBezTo>
                  <a:pt x="130" y="73"/>
                  <a:pt x="133" y="76"/>
                  <a:pt x="137" y="7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104" tIns="40052" rIns="80104" bIns="40052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1619" y="4102127"/>
            <a:ext cx="1800200" cy="1277222"/>
          </a:xfrm>
          <a:prstGeom prst="rect">
            <a:avLst/>
          </a:prstGeom>
          <a:noFill/>
        </p:spPr>
        <p:txBody>
          <a:bodyPr wrap="square" lIns="71962" tIns="45695" rIns="35981" bIns="45695" rtlCol="0">
            <a:spAutoFit/>
          </a:bodyPr>
          <a:lstStyle/>
          <a:p>
            <a:pPr marL="171358" indent="-17135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u="none" dirty="0">
                <a:solidFill>
                  <a:prstClr val="black"/>
                </a:solidFill>
              </a:rPr>
              <a:t>Уменьшение расходов фин. учреждения на рассмотрение дела на 25% уже в течение 1-го года деятельности, а в дальнейшем на 50%</a:t>
            </a:r>
          </a:p>
        </p:txBody>
      </p:sp>
      <p:sp>
        <p:nvSpPr>
          <p:cNvPr id="41" name="Rectangle 50"/>
          <p:cNvSpPr/>
          <p:nvPr/>
        </p:nvSpPr>
        <p:spPr bwMode="auto">
          <a:xfrm>
            <a:off x="179612" y="6406381"/>
            <a:ext cx="9289032" cy="534440"/>
          </a:xfrm>
          <a:prstGeom prst="rect">
            <a:avLst/>
          </a:prstGeom>
          <a:noFill/>
          <a:ln>
            <a:solidFill>
              <a:srgbClr val="002A6C"/>
            </a:solidFill>
            <a:prstDash val="solid"/>
          </a:ln>
          <a:extLst/>
        </p:spPr>
        <p:txBody>
          <a:bodyPr wrap="square" lIns="89656" tIns="45545" rIns="91090" bIns="45545" rtlCol="0">
            <a:noAutofit/>
          </a:bodyPr>
          <a:lstStyle/>
          <a:p>
            <a:pPr algn="ctr" defTabSz="913423">
              <a:spcBef>
                <a:spcPts val="0"/>
              </a:spcBef>
              <a:spcAft>
                <a:spcPts val="600"/>
              </a:spcAft>
            </a:pPr>
            <a:r>
              <a:rPr lang="ru-RU" sz="1400" u="none" smtClean="0">
                <a:solidFill>
                  <a:prstClr val="black"/>
                </a:solidFill>
              </a:rPr>
              <a:t>Финансовый омбудсмен будет «учить» потребителей, нести лучшие практики и способствовать переговорам и решению споров между сторонами.</a:t>
            </a:r>
            <a:endParaRPr lang="ru-RU" sz="1400" u="none">
              <a:solidFill>
                <a:prstClr val="black"/>
              </a:solidFill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2627843" y="2654070"/>
            <a:ext cx="720000" cy="720000"/>
          </a:xfrm>
          <a:prstGeom prst="ellipse">
            <a:avLst/>
          </a:prstGeom>
          <a:solidFill>
            <a:srgbClr val="002A6C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5898" y="6025394"/>
            <a:ext cx="6997265" cy="246138"/>
          </a:xfrm>
          <a:prstGeom prst="rect">
            <a:avLst/>
          </a:prstGeom>
          <a:noFill/>
        </p:spPr>
        <p:txBody>
          <a:bodyPr wrap="none" lIns="91359" tIns="45679" rIns="91359" bIns="45679" rtlCol="0">
            <a:spAutoFit/>
          </a:bodyPr>
          <a:lstStyle/>
          <a:p>
            <a:r>
              <a:rPr lang="ru-RU" u="none" baseline="30000" dirty="0" smtClean="0">
                <a:solidFill>
                  <a:prstClr val="black"/>
                </a:solidFill>
              </a:rPr>
              <a:t>1</a:t>
            </a:r>
            <a:r>
              <a:rPr lang="ru-RU" u="none" dirty="0" smtClean="0">
                <a:solidFill>
                  <a:prstClr val="black"/>
                </a:solidFill>
              </a:rPr>
              <a:t> </a:t>
            </a:r>
            <a:r>
              <a:rPr lang="ru-RU" u="none" dirty="0">
                <a:solidFill>
                  <a:prstClr val="black"/>
                </a:solidFill>
                <a:latin typeface="Arial" pitchFamily="34" charset="0"/>
              </a:rPr>
              <a:t>расчеты указаны, учитывая международные практики функционирования аналогичных институтов в странах ЕС</a:t>
            </a:r>
            <a:endParaRPr lang="ru-RU" u="none" dirty="0">
              <a:solidFill>
                <a:prstClr val="black"/>
              </a:solidFill>
            </a:endParaRPr>
          </a:p>
        </p:txBody>
      </p:sp>
      <p:sp>
        <p:nvSpPr>
          <p:cNvPr id="19" name="Freeform 67"/>
          <p:cNvSpPr>
            <a:spLocks noEditPoints="1"/>
          </p:cNvSpPr>
          <p:nvPr/>
        </p:nvSpPr>
        <p:spPr bwMode="auto">
          <a:xfrm>
            <a:off x="2627887" y="2661965"/>
            <a:ext cx="720000" cy="720000"/>
          </a:xfrm>
          <a:custGeom>
            <a:avLst/>
            <a:gdLst>
              <a:gd name="T0" fmla="*/ 1626 w 2223"/>
              <a:gd name="T1" fmla="*/ 949 h 2222"/>
              <a:gd name="T2" fmla="*/ 1567 w 2223"/>
              <a:gd name="T3" fmla="*/ 739 h 2222"/>
              <a:gd name="T4" fmla="*/ 1656 w 2223"/>
              <a:gd name="T5" fmla="*/ 847 h 2222"/>
              <a:gd name="T6" fmla="*/ 1637 w 2223"/>
              <a:gd name="T7" fmla="*/ 734 h 2222"/>
              <a:gd name="T8" fmla="*/ 1865 w 2223"/>
              <a:gd name="T9" fmla="*/ 734 h 2222"/>
              <a:gd name="T10" fmla="*/ 1160 w 2223"/>
              <a:gd name="T11" fmla="*/ 1340 h 2222"/>
              <a:gd name="T12" fmla="*/ 1115 w 2223"/>
              <a:gd name="T13" fmla="*/ 1317 h 2222"/>
              <a:gd name="T14" fmla="*/ 1421 w 2223"/>
              <a:gd name="T15" fmla="*/ 652 h 2222"/>
              <a:gd name="T16" fmla="*/ 1286 w 2223"/>
              <a:gd name="T17" fmla="*/ 617 h 2222"/>
              <a:gd name="T18" fmla="*/ 1459 w 2223"/>
              <a:gd name="T19" fmla="*/ 582 h 2222"/>
              <a:gd name="T20" fmla="*/ 1494 w 2223"/>
              <a:gd name="T21" fmla="*/ 619 h 2222"/>
              <a:gd name="T22" fmla="*/ 597 w 2223"/>
              <a:gd name="T23" fmla="*/ 949 h 2222"/>
              <a:gd name="T24" fmla="*/ 358 w 2223"/>
              <a:gd name="T25" fmla="*/ 734 h 2222"/>
              <a:gd name="T26" fmla="*/ 586 w 2223"/>
              <a:gd name="T27" fmla="*/ 734 h 2222"/>
              <a:gd name="T28" fmla="*/ 567 w 2223"/>
              <a:gd name="T29" fmla="*/ 847 h 2222"/>
              <a:gd name="T30" fmla="*/ 656 w 2223"/>
              <a:gd name="T31" fmla="*/ 739 h 2222"/>
              <a:gd name="T32" fmla="*/ 597 w 2223"/>
              <a:gd name="T33" fmla="*/ 949 h 2222"/>
              <a:gd name="T34" fmla="*/ 1572 w 2223"/>
              <a:gd name="T35" fmla="*/ 692 h 2222"/>
              <a:gd name="T36" fmla="*/ 640 w 2223"/>
              <a:gd name="T37" fmla="*/ 498 h 2222"/>
              <a:gd name="T38" fmla="*/ 472 w 2223"/>
              <a:gd name="T39" fmla="*/ 560 h 2222"/>
              <a:gd name="T40" fmla="*/ 477 w 2223"/>
              <a:gd name="T41" fmla="*/ 977 h 2222"/>
              <a:gd name="T42" fmla="*/ 757 w 2223"/>
              <a:gd name="T43" fmla="*/ 1129 h 2222"/>
              <a:gd name="T44" fmla="*/ 693 w 2223"/>
              <a:gd name="T45" fmla="*/ 1176 h 2222"/>
              <a:gd name="T46" fmla="*/ 661 w 2223"/>
              <a:gd name="T47" fmla="*/ 1239 h 2222"/>
              <a:gd name="T48" fmla="*/ 791 w 2223"/>
              <a:gd name="T49" fmla="*/ 1230 h 2222"/>
              <a:gd name="T50" fmla="*/ 1111 w 2223"/>
              <a:gd name="T51" fmla="*/ 1432 h 2222"/>
              <a:gd name="T52" fmla="*/ 1432 w 2223"/>
              <a:gd name="T53" fmla="*/ 1230 h 2222"/>
              <a:gd name="T54" fmla="*/ 1562 w 2223"/>
              <a:gd name="T55" fmla="*/ 1239 h 2222"/>
              <a:gd name="T56" fmla="*/ 1530 w 2223"/>
              <a:gd name="T57" fmla="*/ 1176 h 2222"/>
              <a:gd name="T58" fmla="*/ 1465 w 2223"/>
              <a:gd name="T59" fmla="*/ 1129 h 2222"/>
              <a:gd name="T60" fmla="*/ 1745 w 2223"/>
              <a:gd name="T61" fmla="*/ 977 h 2222"/>
              <a:gd name="T62" fmla="*/ 1751 w 2223"/>
              <a:gd name="T63" fmla="*/ 560 h 2222"/>
              <a:gd name="T64" fmla="*/ 723 w 2223"/>
              <a:gd name="T65" fmla="*/ 1908 h 2222"/>
              <a:gd name="T66" fmla="*/ 1362 w 2223"/>
              <a:gd name="T67" fmla="*/ 1656 h 2222"/>
              <a:gd name="T68" fmla="*/ 1178 w 2223"/>
              <a:gd name="T69" fmla="*/ 1594 h 2222"/>
              <a:gd name="T70" fmla="*/ 1178 w 2223"/>
              <a:gd name="T71" fmla="*/ 1488 h 2222"/>
              <a:gd name="T72" fmla="*/ 992 w 2223"/>
              <a:gd name="T73" fmla="*/ 1541 h 2222"/>
              <a:gd name="T74" fmla="*/ 1178 w 2223"/>
              <a:gd name="T75" fmla="*/ 1594 h 2222"/>
              <a:gd name="T76" fmla="*/ 0 w 2223"/>
              <a:gd name="T77" fmla="*/ 1111 h 2222"/>
              <a:gd name="T78" fmla="*/ 2223 w 2223"/>
              <a:gd name="T79" fmla="*/ 1111 h 2222"/>
              <a:gd name="T80" fmla="*/ 1111 w 2223"/>
              <a:gd name="T81" fmla="*/ 88 h 2222"/>
              <a:gd name="T82" fmla="*/ 1111 w 2223"/>
              <a:gd name="T83" fmla="*/ 2134 h 2222"/>
              <a:gd name="T84" fmla="*/ 1111 w 2223"/>
              <a:gd name="T85" fmla="*/ 88 h 2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223" h="2222">
                <a:moveTo>
                  <a:pt x="1715" y="913"/>
                </a:moveTo>
                <a:cubicBezTo>
                  <a:pt x="1689" y="925"/>
                  <a:pt x="1659" y="937"/>
                  <a:pt x="1626" y="949"/>
                </a:cubicBezTo>
                <a:cubicBezTo>
                  <a:pt x="1586" y="965"/>
                  <a:pt x="1545" y="980"/>
                  <a:pt x="1509" y="999"/>
                </a:cubicBezTo>
                <a:cubicBezTo>
                  <a:pt x="1534" y="919"/>
                  <a:pt x="1554" y="832"/>
                  <a:pt x="1567" y="739"/>
                </a:cubicBezTo>
                <a:cubicBezTo>
                  <a:pt x="1568" y="777"/>
                  <a:pt x="1582" y="814"/>
                  <a:pt x="1606" y="843"/>
                </a:cubicBezTo>
                <a:cubicBezTo>
                  <a:pt x="1619" y="858"/>
                  <a:pt x="1641" y="860"/>
                  <a:pt x="1656" y="847"/>
                </a:cubicBezTo>
                <a:cubicBezTo>
                  <a:pt x="1671" y="835"/>
                  <a:pt x="1673" y="812"/>
                  <a:pt x="1660" y="797"/>
                </a:cubicBezTo>
                <a:cubicBezTo>
                  <a:pt x="1645" y="779"/>
                  <a:pt x="1637" y="757"/>
                  <a:pt x="1637" y="734"/>
                </a:cubicBezTo>
                <a:cubicBezTo>
                  <a:pt x="1637" y="677"/>
                  <a:pt x="1688" y="630"/>
                  <a:pt x="1751" y="630"/>
                </a:cubicBezTo>
                <a:cubicBezTo>
                  <a:pt x="1812" y="630"/>
                  <a:pt x="1865" y="678"/>
                  <a:pt x="1865" y="734"/>
                </a:cubicBezTo>
                <a:cubicBezTo>
                  <a:pt x="1865" y="789"/>
                  <a:pt x="1846" y="849"/>
                  <a:pt x="1715" y="913"/>
                </a:cubicBezTo>
                <a:close/>
                <a:moveTo>
                  <a:pt x="1160" y="1340"/>
                </a:moveTo>
                <a:cubicBezTo>
                  <a:pt x="1156" y="1341"/>
                  <a:pt x="1153" y="1342"/>
                  <a:pt x="1149" y="1342"/>
                </a:cubicBezTo>
                <a:cubicBezTo>
                  <a:pt x="1134" y="1342"/>
                  <a:pt x="1120" y="1332"/>
                  <a:pt x="1115" y="1317"/>
                </a:cubicBezTo>
                <a:cubicBezTo>
                  <a:pt x="1110" y="1298"/>
                  <a:pt x="1120" y="1279"/>
                  <a:pt x="1139" y="1273"/>
                </a:cubicBezTo>
                <a:cubicBezTo>
                  <a:pt x="1255" y="1237"/>
                  <a:pt x="1389" y="997"/>
                  <a:pt x="1421" y="652"/>
                </a:cubicBezTo>
                <a:lnTo>
                  <a:pt x="1321" y="652"/>
                </a:lnTo>
                <a:cubicBezTo>
                  <a:pt x="1301" y="652"/>
                  <a:pt x="1286" y="636"/>
                  <a:pt x="1286" y="617"/>
                </a:cubicBezTo>
                <a:cubicBezTo>
                  <a:pt x="1286" y="598"/>
                  <a:pt x="1301" y="582"/>
                  <a:pt x="1321" y="582"/>
                </a:cubicBezTo>
                <a:lnTo>
                  <a:pt x="1459" y="582"/>
                </a:lnTo>
                <a:cubicBezTo>
                  <a:pt x="1469" y="582"/>
                  <a:pt x="1478" y="586"/>
                  <a:pt x="1485" y="593"/>
                </a:cubicBezTo>
                <a:cubicBezTo>
                  <a:pt x="1492" y="600"/>
                  <a:pt x="1495" y="610"/>
                  <a:pt x="1494" y="619"/>
                </a:cubicBezTo>
                <a:cubicBezTo>
                  <a:pt x="1469" y="986"/>
                  <a:pt x="1328" y="1289"/>
                  <a:pt x="1160" y="1340"/>
                </a:cubicBezTo>
                <a:close/>
                <a:moveTo>
                  <a:pt x="597" y="949"/>
                </a:moveTo>
                <a:cubicBezTo>
                  <a:pt x="564" y="937"/>
                  <a:pt x="533" y="925"/>
                  <a:pt x="508" y="913"/>
                </a:cubicBezTo>
                <a:cubicBezTo>
                  <a:pt x="376" y="849"/>
                  <a:pt x="358" y="789"/>
                  <a:pt x="358" y="734"/>
                </a:cubicBezTo>
                <a:cubicBezTo>
                  <a:pt x="358" y="678"/>
                  <a:pt x="410" y="630"/>
                  <a:pt x="472" y="630"/>
                </a:cubicBezTo>
                <a:cubicBezTo>
                  <a:pt x="535" y="630"/>
                  <a:pt x="586" y="677"/>
                  <a:pt x="586" y="734"/>
                </a:cubicBezTo>
                <a:cubicBezTo>
                  <a:pt x="586" y="757"/>
                  <a:pt x="578" y="779"/>
                  <a:pt x="562" y="797"/>
                </a:cubicBezTo>
                <a:cubicBezTo>
                  <a:pt x="550" y="812"/>
                  <a:pt x="552" y="835"/>
                  <a:pt x="567" y="847"/>
                </a:cubicBezTo>
                <a:cubicBezTo>
                  <a:pt x="581" y="860"/>
                  <a:pt x="604" y="858"/>
                  <a:pt x="616" y="843"/>
                </a:cubicBezTo>
                <a:cubicBezTo>
                  <a:pt x="641" y="814"/>
                  <a:pt x="655" y="777"/>
                  <a:pt x="656" y="739"/>
                </a:cubicBezTo>
                <a:cubicBezTo>
                  <a:pt x="669" y="832"/>
                  <a:pt x="688" y="919"/>
                  <a:pt x="714" y="999"/>
                </a:cubicBezTo>
                <a:cubicBezTo>
                  <a:pt x="678" y="980"/>
                  <a:pt x="637" y="965"/>
                  <a:pt x="597" y="949"/>
                </a:cubicBezTo>
                <a:close/>
                <a:moveTo>
                  <a:pt x="1751" y="560"/>
                </a:moveTo>
                <a:cubicBezTo>
                  <a:pt x="1664" y="560"/>
                  <a:pt x="1592" y="616"/>
                  <a:pt x="1572" y="692"/>
                </a:cubicBezTo>
                <a:cubicBezTo>
                  <a:pt x="1579" y="629"/>
                  <a:pt x="1583" y="564"/>
                  <a:pt x="1583" y="498"/>
                </a:cubicBezTo>
                <a:lnTo>
                  <a:pt x="640" y="498"/>
                </a:lnTo>
                <a:cubicBezTo>
                  <a:pt x="640" y="564"/>
                  <a:pt x="644" y="629"/>
                  <a:pt x="650" y="692"/>
                </a:cubicBezTo>
                <a:cubicBezTo>
                  <a:pt x="630" y="616"/>
                  <a:pt x="558" y="560"/>
                  <a:pt x="472" y="560"/>
                </a:cubicBezTo>
                <a:cubicBezTo>
                  <a:pt x="370" y="560"/>
                  <a:pt x="288" y="638"/>
                  <a:pt x="288" y="734"/>
                </a:cubicBezTo>
                <a:cubicBezTo>
                  <a:pt x="288" y="838"/>
                  <a:pt x="346" y="913"/>
                  <a:pt x="477" y="977"/>
                </a:cubicBezTo>
                <a:cubicBezTo>
                  <a:pt x="505" y="990"/>
                  <a:pt x="538" y="1002"/>
                  <a:pt x="572" y="1015"/>
                </a:cubicBezTo>
                <a:cubicBezTo>
                  <a:pt x="648" y="1044"/>
                  <a:pt x="743" y="1080"/>
                  <a:pt x="757" y="1129"/>
                </a:cubicBezTo>
                <a:cubicBezTo>
                  <a:pt x="763" y="1146"/>
                  <a:pt x="758" y="1166"/>
                  <a:pt x="745" y="1176"/>
                </a:cubicBezTo>
                <a:cubicBezTo>
                  <a:pt x="733" y="1187"/>
                  <a:pt x="714" y="1187"/>
                  <a:pt x="693" y="1176"/>
                </a:cubicBezTo>
                <a:cubicBezTo>
                  <a:pt x="675" y="1168"/>
                  <a:pt x="654" y="1175"/>
                  <a:pt x="645" y="1192"/>
                </a:cubicBezTo>
                <a:cubicBezTo>
                  <a:pt x="637" y="1210"/>
                  <a:pt x="644" y="1231"/>
                  <a:pt x="661" y="1239"/>
                </a:cubicBezTo>
                <a:cubicBezTo>
                  <a:pt x="681" y="1250"/>
                  <a:pt x="702" y="1255"/>
                  <a:pt x="722" y="1255"/>
                </a:cubicBezTo>
                <a:cubicBezTo>
                  <a:pt x="748" y="1255"/>
                  <a:pt x="771" y="1246"/>
                  <a:pt x="791" y="1230"/>
                </a:cubicBezTo>
                <a:cubicBezTo>
                  <a:pt x="797" y="1225"/>
                  <a:pt x="803" y="1218"/>
                  <a:pt x="808" y="1212"/>
                </a:cubicBezTo>
                <a:cubicBezTo>
                  <a:pt x="890" y="1349"/>
                  <a:pt x="996" y="1432"/>
                  <a:pt x="1111" y="1432"/>
                </a:cubicBezTo>
                <a:cubicBezTo>
                  <a:pt x="1227" y="1432"/>
                  <a:pt x="1333" y="1349"/>
                  <a:pt x="1415" y="1212"/>
                </a:cubicBezTo>
                <a:cubicBezTo>
                  <a:pt x="1420" y="1218"/>
                  <a:pt x="1425" y="1225"/>
                  <a:pt x="1432" y="1230"/>
                </a:cubicBezTo>
                <a:cubicBezTo>
                  <a:pt x="1451" y="1246"/>
                  <a:pt x="1475" y="1255"/>
                  <a:pt x="1501" y="1255"/>
                </a:cubicBezTo>
                <a:cubicBezTo>
                  <a:pt x="1520" y="1255"/>
                  <a:pt x="1541" y="1250"/>
                  <a:pt x="1562" y="1239"/>
                </a:cubicBezTo>
                <a:cubicBezTo>
                  <a:pt x="1579" y="1231"/>
                  <a:pt x="1586" y="1210"/>
                  <a:pt x="1577" y="1192"/>
                </a:cubicBezTo>
                <a:cubicBezTo>
                  <a:pt x="1569" y="1175"/>
                  <a:pt x="1547" y="1168"/>
                  <a:pt x="1530" y="1176"/>
                </a:cubicBezTo>
                <a:cubicBezTo>
                  <a:pt x="1509" y="1187"/>
                  <a:pt x="1490" y="1187"/>
                  <a:pt x="1477" y="1176"/>
                </a:cubicBezTo>
                <a:cubicBezTo>
                  <a:pt x="1465" y="1166"/>
                  <a:pt x="1460" y="1146"/>
                  <a:pt x="1465" y="1129"/>
                </a:cubicBezTo>
                <a:cubicBezTo>
                  <a:pt x="1480" y="1080"/>
                  <a:pt x="1575" y="1044"/>
                  <a:pt x="1651" y="1015"/>
                </a:cubicBezTo>
                <a:cubicBezTo>
                  <a:pt x="1685" y="1002"/>
                  <a:pt x="1717" y="990"/>
                  <a:pt x="1745" y="977"/>
                </a:cubicBezTo>
                <a:cubicBezTo>
                  <a:pt x="1877" y="913"/>
                  <a:pt x="1935" y="838"/>
                  <a:pt x="1935" y="734"/>
                </a:cubicBezTo>
                <a:cubicBezTo>
                  <a:pt x="1935" y="638"/>
                  <a:pt x="1852" y="560"/>
                  <a:pt x="1751" y="560"/>
                </a:cubicBezTo>
                <a:close/>
                <a:moveTo>
                  <a:pt x="861" y="1656"/>
                </a:moveTo>
                <a:lnTo>
                  <a:pt x="723" y="1908"/>
                </a:lnTo>
                <a:lnTo>
                  <a:pt x="1499" y="1908"/>
                </a:lnTo>
                <a:lnTo>
                  <a:pt x="1362" y="1656"/>
                </a:lnTo>
                <a:lnTo>
                  <a:pt x="861" y="1656"/>
                </a:lnTo>
                <a:close/>
                <a:moveTo>
                  <a:pt x="1178" y="1594"/>
                </a:moveTo>
                <a:cubicBezTo>
                  <a:pt x="1207" y="1594"/>
                  <a:pt x="1231" y="1570"/>
                  <a:pt x="1231" y="1541"/>
                </a:cubicBezTo>
                <a:cubicBezTo>
                  <a:pt x="1231" y="1512"/>
                  <a:pt x="1207" y="1488"/>
                  <a:pt x="1178" y="1488"/>
                </a:cubicBezTo>
                <a:lnTo>
                  <a:pt x="1045" y="1488"/>
                </a:lnTo>
                <a:cubicBezTo>
                  <a:pt x="1015" y="1488"/>
                  <a:pt x="992" y="1512"/>
                  <a:pt x="992" y="1541"/>
                </a:cubicBezTo>
                <a:cubicBezTo>
                  <a:pt x="992" y="1570"/>
                  <a:pt x="1015" y="1594"/>
                  <a:pt x="1045" y="1594"/>
                </a:cubicBezTo>
                <a:lnTo>
                  <a:pt x="1178" y="1594"/>
                </a:lnTo>
                <a:close/>
                <a:moveTo>
                  <a:pt x="1111" y="0"/>
                </a:moveTo>
                <a:cubicBezTo>
                  <a:pt x="498" y="0"/>
                  <a:pt x="0" y="497"/>
                  <a:pt x="0" y="1111"/>
                </a:cubicBezTo>
                <a:cubicBezTo>
                  <a:pt x="0" y="1725"/>
                  <a:pt x="498" y="2222"/>
                  <a:pt x="1111" y="2222"/>
                </a:cubicBezTo>
                <a:cubicBezTo>
                  <a:pt x="1725" y="2222"/>
                  <a:pt x="2223" y="1725"/>
                  <a:pt x="2223" y="1111"/>
                </a:cubicBezTo>
                <a:cubicBezTo>
                  <a:pt x="2223" y="497"/>
                  <a:pt x="1725" y="0"/>
                  <a:pt x="1111" y="0"/>
                </a:cubicBezTo>
                <a:close/>
                <a:moveTo>
                  <a:pt x="1111" y="88"/>
                </a:moveTo>
                <a:cubicBezTo>
                  <a:pt x="1675" y="88"/>
                  <a:pt x="2134" y="547"/>
                  <a:pt x="2134" y="1111"/>
                </a:cubicBezTo>
                <a:cubicBezTo>
                  <a:pt x="2134" y="1675"/>
                  <a:pt x="1675" y="2134"/>
                  <a:pt x="1111" y="2134"/>
                </a:cubicBezTo>
                <a:cubicBezTo>
                  <a:pt x="547" y="2134"/>
                  <a:pt x="88" y="1675"/>
                  <a:pt x="88" y="1111"/>
                </a:cubicBezTo>
                <a:cubicBezTo>
                  <a:pt x="88" y="547"/>
                  <a:pt x="547" y="88"/>
                  <a:pt x="1111" y="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39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35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9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24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31744" y="5542285"/>
            <a:ext cx="5472603" cy="864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892175" eaLnBrk="0" hangingPunct="0">
              <a:spcBef>
                <a:spcPct val="20000"/>
              </a:spcBef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892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892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892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892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1600" b="1" u="none" dirty="0" smtClean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u="none" dirty="0" smtClean="0">
                <a:solidFill>
                  <a:prstClr val="black"/>
                </a:solidFill>
              </a:rPr>
              <a:t>Заседание Международного Банковского Совета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1600" b="1" u="none" dirty="0" smtClean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b="1" u="none" dirty="0" smtClean="0">
                <a:solidFill>
                  <a:prstClr val="black"/>
                </a:solidFill>
              </a:rPr>
              <a:t>Баку, 26 октября </a:t>
            </a:r>
            <a:r>
              <a:rPr lang="ru-RU" altLang="ru-RU" sz="1600" b="1" u="none" dirty="0" smtClean="0">
                <a:solidFill>
                  <a:prstClr val="black"/>
                </a:solidFill>
              </a:rPr>
              <a:t>201</a:t>
            </a:r>
            <a:r>
              <a:rPr lang="en-US" altLang="ru-RU" sz="1600" b="1" u="none" smtClean="0">
                <a:solidFill>
                  <a:prstClr val="black"/>
                </a:solidFill>
              </a:rPr>
              <a:t>7</a:t>
            </a:r>
            <a:r>
              <a:rPr lang="ru-RU" altLang="ru-RU" sz="1600" b="1" u="none" smtClean="0">
                <a:solidFill>
                  <a:prstClr val="black"/>
                </a:solidFill>
              </a:rPr>
              <a:t> </a:t>
            </a:r>
            <a:r>
              <a:rPr lang="ru-RU" altLang="ru-RU" sz="1600" b="1" u="none" smtClean="0">
                <a:solidFill>
                  <a:prstClr val="black"/>
                </a:solidFill>
              </a:rPr>
              <a:t>года</a:t>
            </a:r>
            <a:endParaRPr lang="ru-RU" altLang="ru-RU" sz="1600" b="1" u="none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6" y="2118599"/>
            <a:ext cx="9720000" cy="2055534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>
            <a:noAutofit/>
          </a:bodyPr>
          <a:lstStyle/>
          <a:p>
            <a:pPr marL="2063750" algn="ctr"/>
            <a:r>
              <a:rPr lang="ru-RU" sz="2800" b="1" u="none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  <a:endParaRPr lang="ru-RU" sz="2800" b="1" u="none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27" y="2288941"/>
            <a:ext cx="1656184" cy="1656184"/>
          </a:xfrm>
          <a:prstGeom prst="rect">
            <a:avLst/>
          </a:prstGeom>
        </p:spPr>
      </p:pic>
      <p:pic>
        <p:nvPicPr>
          <p:cNvPr id="71931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3" y="213692"/>
            <a:ext cx="2880320" cy="91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46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603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9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2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 bwMode="auto">
          <a:xfrm>
            <a:off x="238142" y="2862759"/>
            <a:ext cx="92162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itle 1"/>
          <p:cNvSpPr txBox="1">
            <a:spLocks/>
          </p:cNvSpPr>
          <p:nvPr/>
        </p:nvSpPr>
        <p:spPr bwMode="auto">
          <a:xfrm>
            <a:off x="1475755" y="141692"/>
            <a:ext cx="8208923" cy="806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2pPr>
            <a:lvl3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3pPr>
            <a:lvl4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4pPr>
            <a:lvl5pPr algn="l" defTabSz="96678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5pPr>
            <a:lvl6pPr marL="457200" algn="l" defTabSz="966788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914400" algn="l" defTabSz="966788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371600" algn="l" defTabSz="966788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828800" algn="l" defTabSz="966788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lnSpc>
                <a:spcPct val="80000"/>
              </a:lnSpc>
              <a:tabLst>
                <a:tab pos="929735" algn="l"/>
              </a:tabLst>
            </a:pPr>
            <a:r>
              <a:rPr lang="ru-RU" altLang="ru-RU" u="none" kern="0" dirty="0" smtClean="0">
                <a:solidFill>
                  <a:prstClr val="black"/>
                </a:solidFill>
              </a:rPr>
              <a:t>КРАТКОЕ РЕЗЮМЕ</a:t>
            </a:r>
            <a:endParaRPr lang="ru-RU" altLang="ru-RU" u="none" kern="0" dirty="0">
              <a:solidFill>
                <a:prstClr val="black"/>
              </a:solidFill>
            </a:endParaRPr>
          </a:p>
        </p:txBody>
      </p:sp>
      <p:cxnSp>
        <p:nvCxnSpPr>
          <p:cNvPr id="41" name="Straight Connector 28"/>
          <p:cNvCxnSpPr/>
          <p:nvPr/>
        </p:nvCxnSpPr>
        <p:spPr bwMode="auto">
          <a:xfrm>
            <a:off x="251630" y="5398269"/>
            <a:ext cx="92162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2F6C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Rectangle 16"/>
          <p:cNvSpPr/>
          <p:nvPr/>
        </p:nvSpPr>
        <p:spPr bwMode="auto">
          <a:xfrm>
            <a:off x="250009" y="861765"/>
            <a:ext cx="1585786" cy="1872208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107905" rIns="91359" bIns="107905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b="1" u="none" dirty="0" smtClean="0">
                <a:solidFill>
                  <a:prstClr val="white"/>
                </a:solidFill>
                <a:latin typeface="Arial" pitchFamily="34" charset="0"/>
              </a:rPr>
              <a:t>Предпосылки и ключевые проблемы</a:t>
            </a:r>
            <a:endParaRPr lang="ru-RU" sz="16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46" name="Rectangle 16"/>
          <p:cNvSpPr/>
          <p:nvPr/>
        </p:nvSpPr>
        <p:spPr bwMode="auto">
          <a:xfrm>
            <a:off x="250009" y="2937956"/>
            <a:ext cx="1585786" cy="2328338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107905" rIns="91359" bIns="107905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b="1" u="none" dirty="0" smtClean="0">
                <a:solidFill>
                  <a:prstClr val="white"/>
                </a:solidFill>
                <a:latin typeface="Arial" pitchFamily="34" charset="0"/>
              </a:rPr>
              <a:t>Что сделано</a:t>
            </a:r>
            <a:endParaRPr lang="ru-RU" sz="16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1" name="Rectangle 16"/>
          <p:cNvSpPr/>
          <p:nvPr/>
        </p:nvSpPr>
        <p:spPr bwMode="auto">
          <a:xfrm>
            <a:off x="250009" y="5542285"/>
            <a:ext cx="1585786" cy="1512166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107905" rIns="91359" bIns="107905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b="1" u="none" dirty="0" smtClean="0">
                <a:solidFill>
                  <a:prstClr val="white"/>
                </a:solidFill>
                <a:latin typeface="Arial" pitchFamily="34" charset="0"/>
              </a:rPr>
              <a:t>Следующие шаги</a:t>
            </a:r>
            <a:endParaRPr lang="ru-RU" sz="16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79815" y="5542285"/>
            <a:ext cx="7474558" cy="1512168"/>
          </a:xfrm>
          <a:prstGeom prst="rect">
            <a:avLst/>
          </a:prstGeom>
          <a:solidFill>
            <a:srgbClr val="E5E9EE"/>
          </a:solidFill>
          <a:ln w="9525">
            <a:noFill/>
          </a:ln>
        </p:spPr>
        <p:txBody>
          <a:bodyPr wrap="square" lIns="91359" tIns="71937" rIns="91359" bIns="71937" rtlCol="0" anchor="ctr">
            <a:noAutofit/>
          </a:bodyPr>
          <a:lstStyle/>
          <a:p>
            <a:pPr marL="342593" indent="-342593">
              <a:spcAft>
                <a:spcPts val="600"/>
              </a:spcAft>
              <a:buFont typeface="+mj-lt"/>
              <a:buAutoNum type="arabicPeriod"/>
            </a:pP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Сопровождение принятия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во II чтении проекта Закона №2456-д.</a:t>
            </a:r>
          </a:p>
          <a:p>
            <a:pPr marL="342593" indent="-342593">
              <a:spcAft>
                <a:spcPts val="600"/>
              </a:spcAft>
              <a:buFont typeface="+mj-lt"/>
              <a:buAutoNum type="arabicPeriod"/>
            </a:pP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Подготовка окончательной редакции проекта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Закона Украины "О 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финансовом омбудсмене"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и 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предоставление его на рассмотрение Правительству.</a:t>
            </a:r>
            <a:endParaRPr lang="ru-RU" sz="1300" u="none" dirty="0">
              <a:solidFill>
                <a:prstClr val="black"/>
              </a:solidFill>
              <a:latin typeface="Arial" pitchFamily="34" charset="0"/>
            </a:endParaRPr>
          </a:p>
          <a:p>
            <a:pPr marL="342593" indent="-342593">
              <a:spcAft>
                <a:spcPts val="600"/>
              </a:spcAft>
              <a:buFont typeface="+mj-lt"/>
              <a:buAutoNum type="arabicPeriod"/>
            </a:pP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Разработка детальной дорожной карты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по запуску работы финансового омбудсмена, в т. 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ч. организационной структуры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и 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внутренних процессов, проведение обучения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персонала и 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информационной кампании.</a:t>
            </a:r>
            <a:endParaRPr lang="ru-RU" sz="1300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57567" y="2949997"/>
            <a:ext cx="7511076" cy="2304256"/>
          </a:xfrm>
          <a:prstGeom prst="rect">
            <a:avLst/>
          </a:prstGeom>
          <a:solidFill>
            <a:srgbClr val="E5E9EE"/>
          </a:solidFill>
          <a:ln w="9525">
            <a:noFill/>
          </a:ln>
        </p:spPr>
        <p:txBody>
          <a:bodyPr wrap="square" lIns="91359" tIns="71937" rIns="91359" bIns="71937" rtlCol="0">
            <a:noAutofit/>
          </a:bodyPr>
          <a:lstStyle/>
          <a:p>
            <a:pPr marL="342593" indent="-342593">
              <a:spcAft>
                <a:spcPts val="600"/>
              </a:spcAft>
              <a:buFont typeface="+mj-lt"/>
              <a:buAutoNum type="arabicPeriod"/>
            </a:pP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ЗУ №1734-VIII (про потребительское кредитование) 15.11.2016 принят в целом, проект Закона №2456-д (про защиту прав потребителей) прошел I чтение в Правительстве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и подготовлен для рассмотрения в повторном II чтении.</a:t>
            </a:r>
            <a:endParaRPr lang="ru-RU" sz="1300" u="none" dirty="0" smtClean="0">
              <a:solidFill>
                <a:prstClr val="black"/>
              </a:solidFill>
              <a:latin typeface="Arial" pitchFamily="34" charset="0"/>
            </a:endParaRPr>
          </a:p>
          <a:p>
            <a:pPr marL="342593" indent="-342593">
              <a:spcAft>
                <a:spcPts val="600"/>
              </a:spcAft>
              <a:buFont typeface="+mj-lt"/>
              <a:buAutoNum type="arabicPeriod"/>
            </a:pP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Проанализирован международный опыт по функционированию финансовых омбудсменов в других странах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.</a:t>
            </a:r>
          </a:p>
          <a:p>
            <a:pPr marL="342593" indent="-342593">
              <a:spcAft>
                <a:spcPts val="600"/>
              </a:spcAft>
              <a:buFont typeface="+mj-lt"/>
              <a:buAutoNum type="arabicPeriod"/>
            </a:pP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Концепция финансового омбудсмена 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обсуждена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и поддержана рынком (банки-члены НАБУ, ГО, профессиональные ассоциации) и другими регуляторами (НКФП, НКЦБФР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).</a:t>
            </a:r>
          </a:p>
          <a:p>
            <a:pPr marL="342593" indent="-342593">
              <a:spcAft>
                <a:spcPts val="600"/>
              </a:spcAft>
              <a:buFont typeface="+mj-lt"/>
              <a:buAutoNum type="arabicPeriod"/>
            </a:pP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Концепция финансового омбудсмена впервые представлена и 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поддержана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на заседании Целевой команды реформ фин. сектора в октябре 2015 и ее 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доработанная версия </a:t>
            </a:r>
            <a:r>
              <a:rPr lang="ru-RU" sz="1300" u="none" dirty="0">
                <a:solidFill>
                  <a:prstClr val="black"/>
                </a:solidFill>
                <a:latin typeface="Arial" pitchFamily="34" charset="0"/>
              </a:rPr>
              <a:t>- повторно на заседании в марте 2017</a:t>
            </a:r>
            <a:r>
              <a:rPr lang="ru-RU" sz="1300" u="none" dirty="0" smtClean="0">
                <a:solidFill>
                  <a:prstClr val="black"/>
                </a:solidFill>
                <a:latin typeface="Arial" pitchFamily="34" charset="0"/>
              </a:rPr>
              <a:t>.</a:t>
            </a:r>
            <a:endParaRPr lang="ru-RU" sz="1300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57561" y="861765"/>
            <a:ext cx="7496812" cy="1872208"/>
          </a:xfrm>
          <a:prstGeom prst="rect">
            <a:avLst/>
          </a:prstGeom>
          <a:solidFill>
            <a:srgbClr val="E5E9EE"/>
          </a:solidFill>
          <a:ln w="9525">
            <a:noFill/>
          </a:ln>
        </p:spPr>
        <p:txBody>
          <a:bodyPr wrap="square" lIns="91359" tIns="71937" rIns="91359" bIns="71937" rtlCol="0" anchor="ctr">
            <a:noAutofit/>
          </a:bodyPr>
          <a:lstStyle/>
          <a:p>
            <a:pPr marL="230677" indent="-228479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30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сегодня в Украине ни один из государственных или негосударственных органов не наделен реальными полномочиями для защиты прав потребителей финансовых услуг.</a:t>
            </a:r>
          </a:p>
          <a:p>
            <a:pPr marL="230677" indent="-228479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30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Отсутствуют органы внесудебного урегулирования споров между фин. учреждениями и потребителями. При этом такие органы функционируют во всех странах ЕС и во многих других странах мира.</a:t>
            </a:r>
          </a:p>
          <a:p>
            <a:pPr marL="230677" indent="-228479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30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Суды продемонстрировали свою неэффективность, длительность, коррумпированность в решении споров, а значит, пользуются низким доверием обеих сторон (доверие к судам в 2015 году составляла 5%).</a:t>
            </a:r>
            <a:endParaRPr lang="ru-RU" sz="1300" b="1" u="non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9454379" y="6719051"/>
            <a:ext cx="302303" cy="4794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09" tIns="48304" rIns="96609" bIns="48304" numCol="1" anchor="ctr" anchorCtr="0" compatLnSpc="1">
            <a:prstTxWarp prst="textNoShape">
              <a:avLst/>
            </a:prstTxWarp>
          </a:bodyPr>
          <a:lstStyle/>
          <a:p>
            <a:pPr algn="r" defTabSz="966270"/>
            <a:fld id="{89D88EFF-FCB2-4820-861A-2C43255EF1D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 defTabSz="966270"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77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7380410" y="5038229"/>
            <a:ext cx="2044840" cy="936104"/>
          </a:xfrm>
          <a:prstGeom prst="rect">
            <a:avLst/>
          </a:prstGeom>
          <a:solidFill>
            <a:srgbClr val="FFC000"/>
          </a:solidFill>
          <a:ln>
            <a:noFill/>
            <a:prstDash val="solid"/>
          </a:ln>
        </p:spPr>
        <p:txBody>
          <a:bodyPr wrap="square" lIns="90377" tIns="45911" rIns="91824" bIns="45911" rtlCol="0">
            <a:noAutofit/>
          </a:bodyPr>
          <a:lstStyle/>
          <a:p>
            <a:pPr algn="ctr" defTabSz="920586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2700" b="1" u="none" kern="0" dirty="0">
              <a:solidFill>
                <a:prstClr val="black"/>
              </a:solidFill>
            </a:endParaRPr>
          </a:p>
        </p:txBody>
      </p:sp>
      <p:sp>
        <p:nvSpPr>
          <p:cNvPr id="39" name="AutoShape 4"/>
          <p:cNvSpPr>
            <a:spLocks noChangeArrowheads="1"/>
          </p:cNvSpPr>
          <p:nvPr/>
        </p:nvSpPr>
        <p:spPr bwMode="auto">
          <a:xfrm>
            <a:off x="7397592" y="3347445"/>
            <a:ext cx="2027658" cy="1690784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40" name="AutoShape 4"/>
          <p:cNvSpPr>
            <a:spLocks noChangeArrowheads="1"/>
          </p:cNvSpPr>
          <p:nvPr/>
        </p:nvSpPr>
        <p:spPr bwMode="auto">
          <a:xfrm>
            <a:off x="4834439" y="2906368"/>
            <a:ext cx="1930143" cy="2834104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43" name="AutoShape 4"/>
          <p:cNvSpPr>
            <a:spLocks noChangeArrowheads="1"/>
          </p:cNvSpPr>
          <p:nvPr/>
        </p:nvSpPr>
        <p:spPr bwMode="auto">
          <a:xfrm>
            <a:off x="2880137" y="2906368"/>
            <a:ext cx="1809167" cy="2834104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45" name="AutoShape 4"/>
          <p:cNvSpPr>
            <a:spLocks noChangeArrowheads="1"/>
          </p:cNvSpPr>
          <p:nvPr/>
        </p:nvSpPr>
        <p:spPr bwMode="auto">
          <a:xfrm>
            <a:off x="1052055" y="2906368"/>
            <a:ext cx="1710876" cy="3196951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59" name="AutoShape 4"/>
          <p:cNvSpPr>
            <a:spLocks noChangeArrowheads="1"/>
          </p:cNvSpPr>
          <p:nvPr/>
        </p:nvSpPr>
        <p:spPr bwMode="auto">
          <a:xfrm>
            <a:off x="7380410" y="2897799"/>
            <a:ext cx="2044839" cy="4496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algn="ctr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50" name="Pentagon 49"/>
          <p:cNvSpPr/>
          <p:nvPr/>
        </p:nvSpPr>
        <p:spPr bwMode="auto">
          <a:xfrm rot="5400000">
            <a:off x="2126361" y="3189822"/>
            <a:ext cx="3743186" cy="1927041"/>
          </a:xfrm>
          <a:prstGeom prst="homePlate">
            <a:avLst>
              <a:gd name="adj" fmla="val 18366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dirty="0" smtClean="0">
              <a:solidFill>
                <a:srgbClr val="0C0C0C"/>
              </a:solidFill>
              <a:latin typeface="Arial" pitchFamily="34" charset="0"/>
            </a:endParaRPr>
          </a:p>
        </p:txBody>
      </p:sp>
      <p:sp>
        <p:nvSpPr>
          <p:cNvPr id="51" name="Pentagon 50"/>
          <p:cNvSpPr/>
          <p:nvPr/>
        </p:nvSpPr>
        <p:spPr bwMode="auto">
          <a:xfrm rot="5400000">
            <a:off x="4048713" y="3249848"/>
            <a:ext cx="3863240" cy="1927041"/>
          </a:xfrm>
          <a:prstGeom prst="homePlate">
            <a:avLst>
              <a:gd name="adj" fmla="val 18366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dirty="0" smtClean="0">
              <a:solidFill>
                <a:srgbClr val="0C0C0C"/>
              </a:solidFill>
              <a:latin typeface="Arial" pitchFamily="34" charset="0"/>
            </a:endParaRPr>
          </a:p>
        </p:txBody>
      </p:sp>
      <p:sp>
        <p:nvSpPr>
          <p:cNvPr id="52" name="Pentagon 51"/>
          <p:cNvSpPr/>
          <p:nvPr/>
        </p:nvSpPr>
        <p:spPr bwMode="auto">
          <a:xfrm rot="5400000">
            <a:off x="6059482" y="3249848"/>
            <a:ext cx="3863240" cy="1927041"/>
          </a:xfrm>
          <a:prstGeom prst="homePlate">
            <a:avLst>
              <a:gd name="adj" fmla="val 18366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dirty="0" smtClean="0">
              <a:solidFill>
                <a:srgbClr val="0C0C0C"/>
              </a:solidFill>
              <a:latin typeface="Arial" pitchFamily="34" charset="0"/>
            </a:endParaRPr>
          </a:p>
        </p:txBody>
      </p:sp>
      <p:sp>
        <p:nvSpPr>
          <p:cNvPr id="3" name="Pentagon 2"/>
          <p:cNvSpPr/>
          <p:nvPr/>
        </p:nvSpPr>
        <p:spPr bwMode="auto">
          <a:xfrm rot="5400000">
            <a:off x="75610" y="3249848"/>
            <a:ext cx="3863240" cy="1927041"/>
          </a:xfrm>
          <a:prstGeom prst="homePlate">
            <a:avLst>
              <a:gd name="adj" fmla="val 18366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endParaRPr lang="ru-RU" dirty="0" smtClean="0">
              <a:solidFill>
                <a:srgbClr val="0C0C0C"/>
              </a:solidFill>
              <a:latin typeface="Arial" pitchFamily="34" charset="0"/>
            </a:endParaRPr>
          </a:p>
        </p:txBody>
      </p:sp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94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3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4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391" y="6793000"/>
            <a:ext cx="719287" cy="397817"/>
          </a:xfrm>
        </p:spPr>
        <p:txBody>
          <a:bodyPr/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03747" y="151767"/>
            <a:ext cx="8182695" cy="63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848" tIns="46927" rIns="93848" bIns="46927" numCol="1" anchor="ctr" anchorCtr="0" compatLnSpc="1">
            <a:prstTxWarp prst="textNoShape">
              <a:avLst/>
            </a:prstTxWarp>
          </a:bodyPr>
          <a:lstStyle>
            <a:lvl1pPr defTabSz="961855" eaLnBrk="1" hangingPunct="1">
              <a:lnSpc>
                <a:spcPct val="80000"/>
              </a:lnSpc>
              <a:spcBef>
                <a:spcPct val="20000"/>
              </a:spcBef>
              <a:tabLst>
                <a:tab pos="925105" algn="l"/>
              </a:tabLst>
              <a:defRPr sz="2000" b="1">
                <a:solidFill>
                  <a:prstClr val="black"/>
                </a:solidFill>
                <a:cs typeface="Arial" charset="0"/>
              </a:defRPr>
            </a:lvl1pPr>
            <a:lvl2pPr defTabSz="966339">
              <a:defRPr sz="2000" b="1">
                <a:solidFill>
                  <a:schemeClr val="tx2"/>
                </a:solidFill>
                <a:latin typeface="Arial" pitchFamily="34" charset="0"/>
              </a:defRPr>
            </a:lvl2pPr>
            <a:lvl3pPr defTabSz="966339">
              <a:defRPr sz="2000" b="1">
                <a:solidFill>
                  <a:schemeClr val="tx2"/>
                </a:solidFill>
                <a:latin typeface="Arial" pitchFamily="34" charset="0"/>
              </a:defRPr>
            </a:lvl3pPr>
            <a:lvl4pPr defTabSz="966339">
              <a:defRPr sz="2000" b="1">
                <a:solidFill>
                  <a:schemeClr val="tx2"/>
                </a:solidFill>
                <a:latin typeface="Arial" pitchFamily="34" charset="0"/>
              </a:defRPr>
            </a:lvl4pPr>
            <a:lvl5pPr defTabSz="966339">
              <a:defRPr sz="2000" b="1">
                <a:solidFill>
                  <a:schemeClr val="tx2"/>
                </a:solidFill>
                <a:latin typeface="Arial" pitchFamily="34" charset="0"/>
              </a:defRPr>
            </a:lvl5pPr>
            <a:lvl6pPr marL="456988" defTabSz="966339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</a:defRPr>
            </a:lvl6pPr>
            <a:lvl7pPr marL="913977" defTabSz="966339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</a:defRPr>
            </a:lvl7pPr>
            <a:lvl8pPr marL="1370965" defTabSz="966339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</a:defRPr>
            </a:lvl8pPr>
            <a:lvl9pPr marL="1827955" defTabSz="966339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u="none" dirty="0" smtClean="0"/>
              <a:t>Сейчас ни один из государственных или негосударственных органов не наделен реальными полномочиями для защиты прав потребителей финансовых услуг</a:t>
            </a:r>
            <a:endParaRPr lang="ru-RU" u="none" dirty="0"/>
          </a:p>
        </p:txBody>
      </p:sp>
      <p:grpSp>
        <p:nvGrpSpPr>
          <p:cNvPr id="2" name="Group 1"/>
          <p:cNvGrpSpPr/>
          <p:nvPr/>
        </p:nvGrpSpPr>
        <p:grpSpPr>
          <a:xfrm>
            <a:off x="1079937" y="1322136"/>
            <a:ext cx="8388711" cy="841688"/>
            <a:chOff x="657715" y="1555941"/>
            <a:chExt cx="8998960" cy="841688"/>
          </a:xfrm>
        </p:grpSpPr>
        <p:sp>
          <p:nvSpPr>
            <p:cNvPr id="6" name="Pentagon 5"/>
            <p:cNvSpPr/>
            <p:nvPr/>
          </p:nvSpPr>
          <p:spPr bwMode="auto">
            <a:xfrm>
              <a:off x="657715" y="1555941"/>
              <a:ext cx="2201284" cy="841194"/>
            </a:xfrm>
            <a:prstGeom prst="homePlate">
              <a:avLst>
                <a:gd name="adj" fmla="val 3154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sz="1200" b="1" u="none" dirty="0" smtClean="0">
                  <a:solidFill>
                    <a:srgbClr val="0C0C0C"/>
                  </a:solidFill>
                  <a:latin typeface="Arial" pitchFamily="34" charset="0"/>
                </a:rPr>
                <a:t>Регулирование</a:t>
              </a:r>
              <a:endParaRPr lang="ru-RU" sz="1200" b="1" u="none" dirty="0">
                <a:solidFill>
                  <a:srgbClr val="0C0C0C"/>
                </a:solidFill>
                <a:latin typeface="Arial" pitchFamily="34" charset="0"/>
              </a:endParaRPr>
            </a:p>
          </p:txBody>
        </p:sp>
        <p:sp>
          <p:nvSpPr>
            <p:cNvPr id="18" name="Chevron 17"/>
            <p:cNvSpPr/>
            <p:nvPr/>
          </p:nvSpPr>
          <p:spPr bwMode="auto">
            <a:xfrm>
              <a:off x="2588873" y="1555996"/>
              <a:ext cx="2232754" cy="841633"/>
            </a:xfrm>
            <a:prstGeom prst="chevron">
              <a:avLst>
                <a:gd name="adj" fmla="val 3241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sz="1200" b="1" u="none" dirty="0" smtClean="0">
                  <a:solidFill>
                    <a:srgbClr val="0C0C0C"/>
                  </a:solidFill>
                  <a:latin typeface="Arial" pitchFamily="34" charset="0"/>
                </a:rPr>
                <a:t>Информирование </a:t>
              </a:r>
              <a:endParaRPr lang="ru-RU" sz="1200" b="1" u="none" dirty="0">
                <a:solidFill>
                  <a:srgbClr val="0C0C0C"/>
                </a:solidFill>
                <a:latin typeface="Arial" pitchFamily="34" charset="0"/>
              </a:endParaRPr>
            </a:p>
          </p:txBody>
        </p:sp>
        <p:sp>
          <p:nvSpPr>
            <p:cNvPr id="19" name="Chevron 18"/>
            <p:cNvSpPr/>
            <p:nvPr/>
          </p:nvSpPr>
          <p:spPr bwMode="auto">
            <a:xfrm>
              <a:off x="4558419" y="1555996"/>
              <a:ext cx="2124038" cy="841633"/>
            </a:xfrm>
            <a:prstGeom prst="chevron">
              <a:avLst>
                <a:gd name="adj" fmla="val 3241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sz="1200" b="1" u="none" dirty="0" smtClean="0">
                  <a:solidFill>
                    <a:prstClr val="black"/>
                  </a:solidFill>
                  <a:latin typeface="Arial" pitchFamily="34" charset="0"/>
                </a:rPr>
                <a:t>Контроль</a:t>
              </a:r>
              <a:endParaRPr lang="ru-RU" sz="1200" b="1" u="none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" name="Chevron 19"/>
            <p:cNvSpPr/>
            <p:nvPr/>
          </p:nvSpPr>
          <p:spPr bwMode="auto">
            <a:xfrm>
              <a:off x="7416532" y="1555996"/>
              <a:ext cx="2240143" cy="841633"/>
            </a:xfrm>
            <a:prstGeom prst="chevron">
              <a:avLst>
                <a:gd name="adj" fmla="val 3241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sz="1200" b="1" u="none" dirty="0">
                  <a:solidFill>
                    <a:srgbClr val="0C0C0C"/>
                  </a:solidFill>
                  <a:latin typeface="Arial" pitchFamily="34" charset="0"/>
                </a:rPr>
                <a:t>Работа с потребителем в случае нарушения его прав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1052062" y="2301929"/>
            <a:ext cx="1927041" cy="49090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81" tIns="45695" rIns="35981" bIns="45695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600"/>
              </a:spcAft>
            </a:pPr>
            <a:r>
              <a:rPr lang="ru-RU" sz="1100" b="1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Регуляторы</a:t>
            </a:r>
          </a:p>
          <a:p>
            <a:pPr algn="ctr">
              <a:spcAft>
                <a:spcPts val="600"/>
              </a:spcAft>
            </a:pPr>
            <a:r>
              <a:rPr lang="ru-RU" sz="1100" b="1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Правительство</a:t>
            </a:r>
            <a:endParaRPr lang="ru-RU" sz="1100" b="1" u="none" dirty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987444" y="2301925"/>
            <a:ext cx="1701854" cy="2943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81" tIns="45695" rIns="35981" bIns="45695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600"/>
              </a:spcAft>
            </a:pPr>
            <a:r>
              <a:rPr lang="ru-RU" sz="1100" b="1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Регуляторы</a:t>
            </a:r>
          </a:p>
          <a:p>
            <a:pPr algn="ctr">
              <a:spcAft>
                <a:spcPts val="600"/>
              </a:spcAft>
            </a:pPr>
            <a:r>
              <a:rPr lang="ru-RU" sz="1100" b="1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Фин. учреждения</a:t>
            </a:r>
            <a:endParaRPr lang="ru-RU" sz="1100" b="1" u="none" dirty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16114" y="2301925"/>
            <a:ext cx="1872208" cy="2943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81" tIns="45695" rIns="35981" bIns="45695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600"/>
              </a:spcAft>
            </a:pP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Регуляторы</a:t>
            </a:r>
          </a:p>
          <a:p>
            <a:pPr algn="ctr">
              <a:spcAft>
                <a:spcPts val="600"/>
              </a:spcAft>
            </a:pP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Фин. учреждения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7397585" y="2301925"/>
            <a:ext cx="1927042" cy="2943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81" tIns="45695" rIns="35981" bIns="45695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600"/>
              </a:spcAft>
            </a:pP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Регуляторы</a:t>
            </a:r>
          </a:p>
          <a:p>
            <a:pPr algn="ctr">
              <a:spcAft>
                <a:spcPts val="600"/>
              </a:spcAft>
            </a:pP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Фин. учреждения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1060881" y="2899413"/>
            <a:ext cx="1800198" cy="320390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 marL="228479" indent="-228479">
              <a:spcAft>
                <a:spcPts val="600"/>
              </a:spcAft>
              <a:buFont typeface="+mj-lt"/>
              <a:buAutoNum type="arabicPeriod"/>
            </a:pP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законодательной, нормативной и надзорной базы, определяющей:</a:t>
            </a:r>
          </a:p>
          <a:p>
            <a:pPr marL="228479" indent="-228479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учреждения, ответственные за защиту прав потребителей;</a:t>
            </a:r>
          </a:p>
          <a:p>
            <a:pPr marL="228479" indent="-228479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полномочия и институциональную способность учреждений для правоприменения;</a:t>
            </a:r>
          </a:p>
          <a:p>
            <a:pPr marL="228479" indent="-228479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 и санкции за нарушение требований законодательства</a:t>
            </a:r>
            <a:endParaRPr lang="ru-RU" sz="1100" u="none" dirty="0" smtClean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ru-RU" sz="1100" u="none" dirty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970753" y="2899416"/>
            <a:ext cx="1800001" cy="1692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81" tIns="45695" rIns="35981" bIns="45695" numCol="1" rtlCol="0" anchor="t" anchorCtr="0" compatLnSpc="1">
            <a:prstTxWarp prst="textNoShape">
              <a:avLst/>
            </a:prstTxWarp>
          </a:bodyPr>
          <a:lstStyle/>
          <a:p>
            <a:pPr marL="228479" indent="-228479">
              <a:spcAft>
                <a:spcPts val="600"/>
              </a:spcAft>
              <a:buFont typeface="+mj-lt"/>
              <a:buAutoNum type="arabicPeriod"/>
            </a:pP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Раскрытие информации и реклама</a:t>
            </a:r>
          </a:p>
          <a:p>
            <a:pPr marL="228479" indent="-228479">
              <a:spcAft>
                <a:spcPts val="600"/>
              </a:spcAft>
              <a:buFont typeface="+mj-lt"/>
              <a:buAutoNum type="arabicPeriod"/>
            </a:pP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требований законодательства при заключении договоров</a:t>
            </a:r>
          </a:p>
          <a:p>
            <a:pPr marL="228479" indent="-228479">
              <a:spcAft>
                <a:spcPts val="600"/>
              </a:spcAft>
              <a:buFont typeface="+mj-lt"/>
              <a:buAutoNum type="arabicPeriod"/>
            </a:pP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финансовой осведомленности потребителей (включая ответственность потребителей)</a:t>
            </a:r>
            <a:endParaRPr lang="ru-RU" sz="1100" u="none" dirty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842161" y="2899415"/>
            <a:ext cx="1962186" cy="229163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 marL="185738" indent="-185738">
              <a:spcAft>
                <a:spcPts val="600"/>
              </a:spcAft>
              <a:buAutoNum type="arabicPeriod"/>
            </a:pP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соблюдения требований законодательства о защите прав потребителей </a:t>
            </a:r>
            <a:r>
              <a:rPr lang="ru-RU" sz="1100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фин. учреждениями </a:t>
            </a: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(выездных / дистанционных, плановых / не запланировано)</a:t>
            </a:r>
          </a:p>
          <a:p>
            <a:pPr marL="185738" indent="-185738">
              <a:spcAft>
                <a:spcPts val="600"/>
              </a:spcAft>
              <a:buAutoNum type="arabicPeriod"/>
            </a:pP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к </a:t>
            </a:r>
            <a:r>
              <a:rPr lang="ru-RU" sz="1100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фин. </a:t>
            </a: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учреждениям санкций за нарушение требований </a:t>
            </a:r>
            <a:r>
              <a:rPr lang="ru-RU" sz="1100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закон-ва </a:t>
            </a: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защите прав потребителей</a:t>
            </a:r>
            <a:endParaRPr lang="ru-RU" sz="1100" u="none" dirty="0" smtClean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5738" indent="-185738">
              <a:spcAft>
                <a:spcPts val="600"/>
              </a:spcAft>
              <a:buAutoNum type="arabicPeriod"/>
            </a:pPr>
            <a:endParaRPr lang="ru-RU" sz="1100" u="none" dirty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AutoShape 4"/>
          <p:cNvSpPr>
            <a:spLocks noChangeArrowheads="1"/>
          </p:cNvSpPr>
          <p:nvPr/>
        </p:nvSpPr>
        <p:spPr bwMode="auto">
          <a:xfrm>
            <a:off x="187147" y="2281748"/>
            <a:ext cx="793075" cy="511088"/>
          </a:xfrm>
          <a:prstGeom prst="rect">
            <a:avLst/>
          </a:prstGeom>
          <a:solidFill>
            <a:srgbClr val="002F6C"/>
          </a:solidFill>
          <a:ln w="2857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ru-RU" sz="1100" b="1" u="none" dirty="0" smtClean="0">
                <a:solidFill>
                  <a:srgbClr val="FFFFFF"/>
                </a:solidFill>
              </a:rPr>
              <a:t>исполнители</a:t>
            </a: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187153" y="2897799"/>
            <a:ext cx="785539" cy="3210724"/>
          </a:xfrm>
          <a:prstGeom prst="rect">
            <a:avLst/>
          </a:prstGeom>
          <a:solidFill>
            <a:srgbClr val="002F6C"/>
          </a:solidFill>
          <a:ln w="2857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ru-RU" sz="1100" b="1" u="none" dirty="0" smtClean="0">
                <a:solidFill>
                  <a:srgbClr val="FFFFFF"/>
                </a:solidFill>
              </a:rPr>
              <a:t>функции</a:t>
            </a:r>
            <a:endParaRPr lang="ru-RU" sz="1100" b="1" u="none" dirty="0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043714" y="2258296"/>
            <a:ext cx="8424935" cy="0"/>
          </a:xfrm>
          <a:prstGeom prst="line">
            <a:avLst/>
          </a:prstGeom>
          <a:noFill/>
          <a:ln>
            <a:solidFill>
              <a:schemeClr val="accent2"/>
            </a:solidFill>
            <a:prstDash val="lgDash"/>
          </a:ln>
          <a:ex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43714" y="2805981"/>
            <a:ext cx="8424935" cy="0"/>
          </a:xfrm>
          <a:prstGeom prst="line">
            <a:avLst/>
          </a:prstGeom>
          <a:noFill/>
          <a:ln>
            <a:solidFill>
              <a:schemeClr val="accent2"/>
            </a:solidFill>
            <a:prstDash val="lgDash"/>
          </a:ln>
          <a:extLst/>
        </p:spPr>
      </p:cxnSp>
      <p:sp>
        <p:nvSpPr>
          <p:cNvPr id="47" name="AutoShape 4"/>
          <p:cNvSpPr>
            <a:spLocks noChangeArrowheads="1"/>
          </p:cNvSpPr>
          <p:nvPr/>
        </p:nvSpPr>
        <p:spPr bwMode="auto">
          <a:xfrm>
            <a:off x="179611" y="1322191"/>
            <a:ext cx="793075" cy="841633"/>
          </a:xfrm>
          <a:prstGeom prst="rect">
            <a:avLst/>
          </a:prstGeom>
          <a:solidFill>
            <a:srgbClr val="002F6C"/>
          </a:solidFill>
          <a:ln w="2857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ru-RU" sz="1100" b="1" u="none" dirty="0" smtClean="0">
                <a:solidFill>
                  <a:srgbClr val="FFFFFF"/>
                </a:solidFill>
              </a:rPr>
              <a:t>Процесс</a:t>
            </a: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63015" y="6694412"/>
            <a:ext cx="9039570" cy="501725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</p:spPr>
        <p:txBody>
          <a:bodyPr wrap="square" lIns="89672" tIns="45551" rIns="91106" bIns="45551" rtlCol="0">
            <a:noAutofit/>
          </a:bodyPr>
          <a:lstStyle>
            <a:defPPr>
              <a:defRPr lang="en-US"/>
            </a:defPPr>
            <a:lvl1pPr algn="ctr" defTabSz="958350" eaLnBrk="1" hangingPunct="1">
              <a:defRPr sz="1400" u="none">
                <a:solidFill>
                  <a:prstClr val="black"/>
                </a:solidFill>
              </a:defRPr>
            </a:lvl1pPr>
          </a:lstStyle>
          <a:p>
            <a:r>
              <a:rPr lang="ru-RU" dirty="0">
                <a:solidFill>
                  <a:schemeClr val="tx1"/>
                </a:solidFill>
              </a:rPr>
              <a:t>В то время как превентивные меры в системе защиты прав потребителей предусмотрены в законопроекте №2456-д, меры реагирования остаются не до конца урегулированными.</a:t>
            </a:r>
          </a:p>
        </p:txBody>
      </p:sp>
      <p:pic>
        <p:nvPicPr>
          <p:cNvPr id="1034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344" y="1028648"/>
            <a:ext cx="648071" cy="113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834301" y="5923866"/>
            <a:ext cx="3590949" cy="215393"/>
          </a:xfrm>
          <a:prstGeom prst="rect">
            <a:avLst/>
          </a:prstGeom>
        </p:spPr>
        <p:txBody>
          <a:bodyPr wrap="none" lIns="91391" tIns="45695" rIns="91391" bIns="45695" rtlCol="0">
            <a:spAutoFit/>
          </a:bodyPr>
          <a:lstStyle/>
          <a:p>
            <a:r>
              <a:rPr lang="ru-RU" sz="800" u="none" kern="0" dirty="0"/>
              <a:t>функции, на сегодня выполняются в сфере защиты прав потребителей</a:t>
            </a:r>
          </a:p>
        </p:txBody>
      </p:sp>
      <p:sp>
        <p:nvSpPr>
          <p:cNvPr id="58" name="AutoShape 4"/>
          <p:cNvSpPr>
            <a:spLocks noChangeArrowheads="1"/>
          </p:cNvSpPr>
          <p:nvPr/>
        </p:nvSpPr>
        <p:spPr bwMode="auto">
          <a:xfrm>
            <a:off x="5474261" y="5909052"/>
            <a:ext cx="397814" cy="2308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algn="ctr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68245" y="6133042"/>
            <a:ext cx="3888430" cy="338504"/>
          </a:xfrm>
          <a:prstGeom prst="rect">
            <a:avLst/>
          </a:prstGeom>
        </p:spPr>
        <p:txBody>
          <a:bodyPr wrap="square" lIns="91391" tIns="45695" rIns="91391" bIns="45695" rtlCol="0">
            <a:spAutoFit/>
          </a:bodyPr>
          <a:lstStyle/>
          <a:p>
            <a:r>
              <a:rPr lang="ru-RU" sz="800" u="none" kern="0" dirty="0">
                <a:solidFill>
                  <a:srgbClr val="0C0C0C"/>
                </a:solidFill>
              </a:rPr>
              <a:t>функции, которые будут выполняться в сфере защиты прав потребителей после принятия ПЗУ 2456-д</a:t>
            </a:r>
          </a:p>
        </p:txBody>
      </p:sp>
      <p:sp>
        <p:nvSpPr>
          <p:cNvPr id="38" name="AutoShape 4"/>
          <p:cNvSpPr>
            <a:spLocks noChangeArrowheads="1"/>
          </p:cNvSpPr>
          <p:nvPr/>
        </p:nvSpPr>
        <p:spPr bwMode="auto">
          <a:xfrm>
            <a:off x="5474261" y="6211893"/>
            <a:ext cx="397814" cy="191996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ru-RU" sz="1100" b="1" u="none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9931" y="933774"/>
            <a:ext cx="5616184" cy="307777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 lIns="91391" tIns="45695" rIns="91391" bIns="45695" rtlCol="0">
            <a:spAutoFit/>
          </a:bodyPr>
          <a:lstStyle/>
          <a:p>
            <a:pPr algn="ctr"/>
            <a:r>
              <a:rPr lang="ru-RU" sz="1400" b="1" u="none" kern="0" dirty="0" smtClean="0"/>
              <a:t>Превентивные меры</a:t>
            </a:r>
            <a:endParaRPr lang="ru-RU" sz="1400" b="1" u="none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7380411" y="933773"/>
            <a:ext cx="2088232" cy="307777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 lIns="91391" tIns="45695" rIns="91391" bIns="45695" rtlCol="0">
            <a:spAutoFit/>
          </a:bodyPr>
          <a:lstStyle>
            <a:defPPr>
              <a:defRPr lang="en-US"/>
            </a:defPPr>
            <a:lvl1pPr algn="ctr">
              <a:defRPr sz="1200" b="1" u="none" kern="0"/>
            </a:lvl1pPr>
          </a:lstStyle>
          <a:p>
            <a:r>
              <a:rPr lang="ru-RU" sz="1400" dirty="0" smtClean="0"/>
              <a:t>меры реагирования</a:t>
            </a:r>
            <a:endParaRPr lang="ru-RU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5834302" y="6406381"/>
            <a:ext cx="3922374" cy="338504"/>
          </a:xfrm>
          <a:prstGeom prst="rect">
            <a:avLst/>
          </a:prstGeom>
        </p:spPr>
        <p:txBody>
          <a:bodyPr wrap="square" lIns="91391" tIns="45695" rIns="91391" bIns="45695" rtlCol="0">
            <a:spAutoFit/>
          </a:bodyPr>
          <a:lstStyle/>
          <a:p>
            <a:r>
              <a:rPr lang="ru-RU" sz="800" u="none" kern="0" dirty="0"/>
              <a:t>функции, остаются урегулированными и будут отражены в презентации Концепции дальше</a:t>
            </a:r>
          </a:p>
        </p:txBody>
      </p:sp>
      <p:sp>
        <p:nvSpPr>
          <p:cNvPr id="54" name="AutoShape 4"/>
          <p:cNvSpPr>
            <a:spLocks noChangeArrowheads="1"/>
          </p:cNvSpPr>
          <p:nvPr/>
        </p:nvSpPr>
        <p:spPr bwMode="auto">
          <a:xfrm>
            <a:off x="5470429" y="6450011"/>
            <a:ext cx="401646" cy="225198"/>
          </a:xfrm>
          <a:prstGeom prst="rect">
            <a:avLst/>
          </a:prstGeom>
          <a:solidFill>
            <a:srgbClr val="FFC000"/>
          </a:solidFill>
          <a:ln>
            <a:noFill/>
            <a:prstDash val="solid"/>
          </a:ln>
        </p:spPr>
        <p:txBody>
          <a:bodyPr wrap="square" lIns="90377" tIns="45911" rIns="91824" bIns="45911" rtlCol="0">
            <a:noAutofit/>
          </a:bodyPr>
          <a:lstStyle/>
          <a:p>
            <a:pPr algn="ctr" defTabSz="920586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2700" b="1" u="none" kern="0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397584" y="2899416"/>
            <a:ext cx="1927043" cy="250193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 marL="228479" indent="-228479">
              <a:spcAft>
                <a:spcPts val="600"/>
              </a:spcAft>
              <a:buFont typeface="+mj-lt"/>
              <a:buAutoNum type="arabicPeriod"/>
            </a:pPr>
            <a:r>
              <a:rPr lang="ru-RU" sz="1100" b="1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 обращений и жалоб</a:t>
            </a:r>
          </a:p>
          <a:p>
            <a:pPr marL="228479" indent="-228479">
              <a:spcAft>
                <a:spcPts val="600"/>
              </a:spcAft>
              <a:buFont typeface="+mj-lt"/>
              <a:buAutoNum type="arabicPeriod"/>
            </a:pPr>
            <a:r>
              <a:rPr lang="ru-RU" sz="1100" b="1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Реагирование на обращения:</a:t>
            </a:r>
          </a:p>
          <a:p>
            <a:pPr marL="171358" indent="-171358">
              <a:buFontTx/>
              <a:buChar char="-"/>
            </a:pPr>
            <a:r>
              <a:rPr lang="ru-RU" sz="1100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фин. учреждений, в т.ч. Анализ договоров,</a:t>
            </a:r>
          </a:p>
          <a:p>
            <a:pPr marL="171358" indent="-171358">
              <a:buFontTx/>
              <a:buChar char="-"/>
            </a:pPr>
            <a:r>
              <a: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 дел о нарушении прав и применения мер </a:t>
            </a:r>
            <a:r>
              <a:rPr lang="ru-RU" sz="1100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воздействия</a:t>
            </a:r>
          </a:p>
          <a:p>
            <a:pPr marL="171358" indent="-171358">
              <a:buFontTx/>
              <a:buChar char="-"/>
            </a:pPr>
            <a:endParaRPr lang="ru-RU" sz="1100" u="none" dirty="0" smtClean="0">
              <a:solidFill>
                <a:srgbClr val="0C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/>
            <a:r>
              <a:rPr lang="ru-RU" sz="1100" b="1" u="none" dirty="0" smtClea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100" b="1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Внесудебное (альтернативное) разрешение споров между потребителями и фин. учреждениями</a:t>
            </a:r>
          </a:p>
        </p:txBody>
      </p:sp>
      <p:pic>
        <p:nvPicPr>
          <p:cNvPr id="55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19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3"/>
          <p:cNvSpPr txBox="1">
            <a:spLocks noChangeArrowheads="1"/>
          </p:cNvSpPr>
          <p:nvPr/>
        </p:nvSpPr>
        <p:spPr bwMode="auto">
          <a:xfrm>
            <a:off x="1403746" y="141690"/>
            <a:ext cx="8229574" cy="63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48" tIns="46927" rIns="93848" bIns="46927" anchor="ctr"/>
          <a:lstStyle>
            <a:defPPr>
              <a:defRPr lang="en-US"/>
            </a:defPPr>
            <a:lvl1pPr defTabSz="961855" eaLnBrk="1" hangingPunct="1">
              <a:lnSpc>
                <a:spcPct val="80000"/>
              </a:lnSpc>
              <a:spcBef>
                <a:spcPct val="20000"/>
              </a:spcBef>
              <a:tabLst>
                <a:tab pos="925105" algn="l"/>
              </a:tabLst>
              <a:defRPr sz="2000" b="1" u="none">
                <a:solidFill>
                  <a:prstClr val="black"/>
                </a:solidFill>
                <a:cs typeface="Arial" charset="0"/>
              </a:defRPr>
            </a:lvl1pPr>
          </a:lstStyle>
          <a:p>
            <a:r>
              <a:rPr lang="ru-RU" dirty="0"/>
              <a:t>Меры реагирования большинства государственных и негосударственных органов ограничивается лишь рассмотрением обращений граждан</a:t>
            </a:r>
            <a:endParaRPr lang="ru-RU" alt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323628" y="6571877"/>
            <a:ext cx="9194650" cy="482576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  <a:extLst/>
        </p:spPr>
        <p:txBody>
          <a:bodyPr wrap="square" lIns="89672" tIns="45551" rIns="91106" bIns="45551" rtlCol="0">
            <a:noAutofit/>
          </a:bodyPr>
          <a:lstStyle>
            <a:defPPr>
              <a:defRPr lang="en-US"/>
            </a:defPPr>
            <a:lvl1pPr algn="ctr" defTabSz="958350" eaLnBrk="1" hangingPunct="1">
              <a:defRPr sz="1400" u="none"/>
            </a:lvl1pPr>
          </a:lstStyle>
          <a:p>
            <a:r>
              <a:rPr lang="ru-RU" dirty="0">
                <a:solidFill>
                  <a:prstClr val="black"/>
                </a:solidFill>
              </a:rPr>
              <a:t>В итоге потребитель фин. услуг остается не до конца доволен, так как не получает конкретного решения спора, возникшего между ним и провайдером услуг.</a:t>
            </a:r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68" name="Овал 67"/>
          <p:cNvSpPr/>
          <p:nvPr/>
        </p:nvSpPr>
        <p:spPr bwMode="auto">
          <a:xfrm>
            <a:off x="2339853" y="1414973"/>
            <a:ext cx="4967740" cy="3671811"/>
          </a:xfrm>
          <a:prstGeom prst="ellipse">
            <a:avLst/>
          </a:prstGeom>
          <a:solidFill>
            <a:srgbClr val="004384">
              <a:alpha val="21961"/>
            </a:srgbClr>
          </a:solidFill>
          <a:ln w="1270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76" tIns="45689" rIns="91376" bIns="45689" numCol="1" rtlCol="0" anchor="t" anchorCtr="0" compatLnSpc="1">
            <a:prstTxWarp prst="textNoShape">
              <a:avLst/>
            </a:prstTxWarp>
          </a:bodyPr>
          <a:lstStyle/>
          <a:p>
            <a:pPr defTabSz="911544"/>
            <a:endParaRPr lang="ru-RU" u="none" dirty="0">
              <a:solidFill>
                <a:prstClr val="black"/>
              </a:solidFill>
              <a:latin typeface="Arial" pitchFamily="34" charset="0"/>
            </a:endParaRPr>
          </a:p>
        </p:txBody>
      </p:sp>
      <p:grpSp>
        <p:nvGrpSpPr>
          <p:cNvPr id="81" name="Группа 80"/>
          <p:cNvGrpSpPr/>
          <p:nvPr/>
        </p:nvGrpSpPr>
        <p:grpSpPr>
          <a:xfrm>
            <a:off x="5740868" y="874068"/>
            <a:ext cx="3464422" cy="1859905"/>
            <a:chOff x="6555029" y="1556684"/>
            <a:chExt cx="2267052" cy="1748640"/>
          </a:xfrm>
        </p:grpSpPr>
        <p:sp>
          <p:nvSpPr>
            <p:cNvPr id="88" name="Овал 87"/>
            <p:cNvSpPr/>
            <p:nvPr/>
          </p:nvSpPr>
          <p:spPr bwMode="auto">
            <a:xfrm>
              <a:off x="6555029" y="1556684"/>
              <a:ext cx="2267052" cy="1748640"/>
            </a:xfrm>
            <a:prstGeom prst="ellipse">
              <a:avLst/>
            </a:prstGeom>
            <a:solidFill>
              <a:srgbClr val="FFFFA7">
                <a:alpha val="64706"/>
              </a:srgbClr>
            </a:solidFill>
            <a:ln w="12700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25" tIns="45713" rIns="91425" bIns="45713" numCol="1" rtlCol="0" anchor="t" anchorCtr="0" compatLnSpc="1">
              <a:prstTxWarp prst="textNoShape">
                <a:avLst/>
              </a:prstTxWarp>
            </a:bodyPr>
            <a:lstStyle/>
            <a:p>
              <a:pPr defTabSz="911544"/>
              <a:endParaRPr lang="ru-RU" u="none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6913171" y="1933165"/>
              <a:ext cx="1635897" cy="54979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1600" b="1" u="none" dirty="0">
                  <a:solidFill>
                    <a:prstClr val="black"/>
                  </a:solidFill>
                </a:rPr>
                <a:t>Фонд гарантирования </a:t>
              </a:r>
              <a:endParaRPr lang="ru-RU" sz="1600" b="1" u="none" dirty="0" smtClean="0">
                <a:solidFill>
                  <a:prstClr val="black"/>
                </a:solidFill>
              </a:endParaRPr>
            </a:p>
            <a:p>
              <a:pPr algn="ctr"/>
              <a:r>
                <a:rPr lang="ru-RU" sz="1600" b="1" u="none" dirty="0" smtClean="0">
                  <a:solidFill>
                    <a:prstClr val="black"/>
                  </a:solidFill>
                </a:rPr>
                <a:t>вкладов</a:t>
              </a:r>
              <a:endParaRPr lang="ru-RU" sz="1600" b="1" u="none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4021059" y="4682398"/>
            <a:ext cx="1934831" cy="1560750"/>
            <a:chOff x="4357585" y="4492492"/>
            <a:chExt cx="1499424" cy="1905427"/>
          </a:xfrm>
        </p:grpSpPr>
        <p:sp>
          <p:nvSpPr>
            <p:cNvPr id="98" name="Овал 97"/>
            <p:cNvSpPr/>
            <p:nvPr/>
          </p:nvSpPr>
          <p:spPr bwMode="auto">
            <a:xfrm>
              <a:off x="4357585" y="4492492"/>
              <a:ext cx="1499424" cy="1905427"/>
            </a:xfrm>
            <a:prstGeom prst="ellipse">
              <a:avLst/>
            </a:prstGeom>
            <a:solidFill>
              <a:srgbClr val="E5F8FF">
                <a:alpha val="64706"/>
              </a:srgbClr>
            </a:solidFill>
            <a:ln w="12700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25" tIns="45713" rIns="91425" bIns="45713" numCol="1" rtlCol="0" anchor="t" anchorCtr="0" compatLnSpc="1">
              <a:prstTxWarp prst="textNoShape">
                <a:avLst/>
              </a:prstTxWarp>
            </a:bodyPr>
            <a:lstStyle/>
            <a:p>
              <a:pPr defTabSz="911544"/>
              <a:endParaRPr lang="ru-RU" u="none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4611118" y="4729523"/>
              <a:ext cx="1015774" cy="49284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000" b="1" u="none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НКЦПФР</a:t>
              </a:r>
              <a:endParaRPr lang="ru-RU" sz="2000" b="1" u="none" dirty="0">
                <a:solidFill>
                  <a:prstClr val="black"/>
                </a:solidFill>
              </a:endParaRP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9286991" y="6792811"/>
            <a:ext cx="469684" cy="54967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09" tIns="48304" rIns="96609" bIns="48304" numCol="1" anchor="ctr" anchorCtr="0" compatLnSpc="1">
            <a:prstTxWarp prst="textNoShape">
              <a:avLst/>
            </a:prstTxWarp>
          </a:bodyPr>
          <a:lstStyle/>
          <a:p>
            <a:pPr algn="r" defTabSz="966270"/>
            <a:fld id="{89D88EFF-FCB2-4820-861A-2C43255EF1D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 defTabSz="966270"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789259" y="3948048"/>
            <a:ext cx="3497732" cy="2146712"/>
            <a:chOff x="6133694" y="4763836"/>
            <a:chExt cx="3497732" cy="1604372"/>
          </a:xfrm>
        </p:grpSpPr>
        <p:grpSp>
          <p:nvGrpSpPr>
            <p:cNvPr id="112" name="Группа 111"/>
            <p:cNvGrpSpPr/>
            <p:nvPr/>
          </p:nvGrpSpPr>
          <p:grpSpPr>
            <a:xfrm>
              <a:off x="6133694" y="4763836"/>
              <a:ext cx="3497732" cy="1604372"/>
              <a:chOff x="5797773" y="3531453"/>
              <a:chExt cx="3168352" cy="2866439"/>
            </a:xfrm>
          </p:grpSpPr>
          <p:sp>
            <p:nvSpPr>
              <p:cNvPr id="113" name="Овал 112"/>
              <p:cNvSpPr/>
              <p:nvPr/>
            </p:nvSpPr>
            <p:spPr bwMode="auto">
              <a:xfrm>
                <a:off x="5797773" y="3531453"/>
                <a:ext cx="3168352" cy="2866439"/>
              </a:xfrm>
              <a:prstGeom prst="ellipse">
                <a:avLst/>
              </a:prstGeom>
              <a:solidFill>
                <a:srgbClr val="DFF1E2">
                  <a:alpha val="64706"/>
                </a:srgbClr>
              </a:solidFill>
              <a:ln w="12700" cap="flat" cmpd="sng" algn="ctr">
                <a:solidFill>
                  <a:srgbClr val="002F6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25" tIns="45713" rIns="91425" bIns="45713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1544"/>
                <a:endParaRPr lang="ru-RU" u="none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14" name="Прямоугольник 113"/>
              <p:cNvSpPr/>
              <p:nvPr/>
            </p:nvSpPr>
            <p:spPr>
              <a:xfrm>
                <a:off x="6260386" y="3922905"/>
                <a:ext cx="2243126" cy="45206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b="1" u="none" dirty="0" smtClean="0">
                    <a:solidFill>
                      <a:prstClr val="black"/>
                    </a:solidFill>
                  </a:rPr>
                  <a:t>Госпродпотребслужба</a:t>
                </a:r>
                <a:endParaRPr lang="ru-RU" sz="1600" b="1" u="none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0" name="Группа 99"/>
            <p:cNvGrpSpPr/>
            <p:nvPr/>
          </p:nvGrpSpPr>
          <p:grpSpPr>
            <a:xfrm>
              <a:off x="7686820" y="5214178"/>
              <a:ext cx="1944602" cy="774568"/>
              <a:chOff x="5132502" y="3140626"/>
              <a:chExt cx="1117437" cy="686788"/>
            </a:xfrm>
          </p:grpSpPr>
          <p:sp>
            <p:nvSpPr>
              <p:cNvPr id="101" name="Овал 100"/>
              <p:cNvSpPr/>
              <p:nvPr/>
            </p:nvSpPr>
            <p:spPr bwMode="auto">
              <a:xfrm>
                <a:off x="5132502" y="3140626"/>
                <a:ext cx="1117437" cy="686788"/>
              </a:xfrm>
              <a:prstGeom prst="ellipse">
                <a:avLst/>
              </a:prstGeom>
              <a:solidFill>
                <a:schemeClr val="bg1">
                  <a:alpha val="65000"/>
                </a:schemeClr>
              </a:solidFill>
              <a:ln w="9525" cap="flat" cmpd="sng" algn="ctr">
                <a:solidFill>
                  <a:srgbClr val="002F6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25" tIns="45713" rIns="91425" bIns="45713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1544"/>
                <a:endParaRPr lang="ru-RU" u="none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2" name="Прямоугольник 101"/>
              <p:cNvSpPr/>
              <p:nvPr/>
            </p:nvSpPr>
            <p:spPr>
              <a:xfrm>
                <a:off x="5204184" y="3281771"/>
                <a:ext cx="986141" cy="42830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200" u="none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продукты питания</a:t>
                </a:r>
              </a:p>
              <a:p>
                <a:pPr algn="ctr"/>
                <a:r>
                  <a:rPr lang="ru-RU" sz="1200" u="none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безопасность</a:t>
                </a:r>
              </a:p>
              <a:p>
                <a:pPr algn="ctr"/>
                <a:r>
                  <a:rPr lang="ru-RU" sz="1200" u="none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качество</a:t>
                </a:r>
              </a:p>
            </p:txBody>
          </p:sp>
        </p:grpSp>
        <p:sp>
          <p:nvSpPr>
            <p:cNvPr id="103" name="Овал 102"/>
            <p:cNvSpPr/>
            <p:nvPr/>
          </p:nvSpPr>
          <p:spPr bwMode="auto">
            <a:xfrm>
              <a:off x="6208868" y="5219015"/>
              <a:ext cx="1463709" cy="853577"/>
            </a:xfrm>
            <a:prstGeom prst="ellipse">
              <a:avLst/>
            </a:prstGeom>
            <a:solidFill>
              <a:schemeClr val="bg1">
                <a:alpha val="65000"/>
              </a:schemeClr>
            </a:solidFill>
            <a:ln w="9525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392" tIns="45697" rIns="91392" bIns="456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1544"/>
              <a:r>
                <a:rPr lang="ru-RU" sz="1200" u="none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Контроль бытовых услуг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51624" y="887917"/>
            <a:ext cx="3959792" cy="2832959"/>
            <a:chOff x="420980" y="2951330"/>
            <a:chExt cx="3959792" cy="2832959"/>
          </a:xfrm>
        </p:grpSpPr>
        <p:grpSp>
          <p:nvGrpSpPr>
            <p:cNvPr id="91" name="Группа 90"/>
            <p:cNvGrpSpPr/>
            <p:nvPr/>
          </p:nvGrpSpPr>
          <p:grpSpPr>
            <a:xfrm>
              <a:off x="420980" y="2951330"/>
              <a:ext cx="3959792" cy="2832959"/>
              <a:chOff x="469181" y="3347596"/>
              <a:chExt cx="3960440" cy="3050295"/>
            </a:xfrm>
          </p:grpSpPr>
          <p:sp>
            <p:nvSpPr>
              <p:cNvPr id="92" name="Овал 91"/>
              <p:cNvSpPr/>
              <p:nvPr/>
            </p:nvSpPr>
            <p:spPr bwMode="auto">
              <a:xfrm>
                <a:off x="469181" y="3347596"/>
                <a:ext cx="3960440" cy="3050295"/>
              </a:xfrm>
              <a:prstGeom prst="ellipse">
                <a:avLst/>
              </a:prstGeom>
              <a:solidFill>
                <a:srgbClr val="F3EBF9">
                  <a:alpha val="64706"/>
                </a:srgbClr>
              </a:solidFill>
              <a:ln w="12700" cap="flat" cmpd="sng" algn="ctr">
                <a:solidFill>
                  <a:srgbClr val="002F6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25" tIns="45713" rIns="91425" bIns="45713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1544"/>
                <a:endParaRPr lang="ru-RU" u="none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93" name="Прямоугольник 92"/>
              <p:cNvSpPr/>
              <p:nvPr/>
            </p:nvSpPr>
            <p:spPr>
              <a:xfrm>
                <a:off x="1313485" y="4110550"/>
                <a:ext cx="2206413" cy="762193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000" b="1" u="none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Национальный </a:t>
                </a:r>
              </a:p>
              <a:p>
                <a:pPr algn="ctr"/>
                <a:r>
                  <a:rPr lang="ru-RU" sz="2000" b="1" u="none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банк Украины</a:t>
                </a:r>
                <a:endParaRPr lang="ru-RU" sz="2000" b="1" u="none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5" name="Прямоугольник 84"/>
            <p:cNvSpPr/>
            <p:nvPr/>
          </p:nvSpPr>
          <p:spPr>
            <a:xfrm>
              <a:off x="512604" y="4361887"/>
              <a:ext cx="3753875" cy="523188"/>
            </a:xfrm>
            <a:prstGeom prst="rect">
              <a:avLst/>
            </a:prstGeom>
            <a:ln>
              <a:noFill/>
            </a:ln>
          </p:spPr>
          <p:txBody>
            <a:bodyPr wrap="square" lIns="91407" tIns="45704" rIns="91407" bIns="45704">
              <a:spAutoFit/>
            </a:bodyPr>
            <a:lstStyle/>
            <a:p>
              <a:pPr algn="ctr"/>
              <a:r>
                <a:rPr lang="ru-RU" sz="1400" u="none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Обращения относительно </a:t>
              </a:r>
              <a:endParaRPr lang="ru-RU" sz="1400" u="non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400" u="none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банковских </a:t>
              </a:r>
              <a:r>
                <a:rPr lang="ru-RU" sz="1400" u="none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услуг</a:t>
              </a:r>
            </a:p>
          </p:txBody>
        </p:sp>
      </p:grpSp>
      <p:sp>
        <p:nvSpPr>
          <p:cNvPr id="87" name="Прямоугольник 86"/>
          <p:cNvSpPr/>
          <p:nvPr/>
        </p:nvSpPr>
        <p:spPr>
          <a:xfrm>
            <a:off x="4124787" y="5200705"/>
            <a:ext cx="1831096" cy="954025"/>
          </a:xfrm>
          <a:prstGeom prst="rect">
            <a:avLst/>
          </a:prstGeom>
        </p:spPr>
        <p:txBody>
          <a:bodyPr wrap="square" lIns="91359" tIns="45679" rIns="91359" bIns="45679">
            <a:spAutoFit/>
          </a:bodyPr>
          <a:lstStyle/>
          <a:p>
            <a:pPr algn="ctr"/>
            <a:r>
              <a:rPr lang="ru-RU" sz="1400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Обращения относительно услуг на рынке ценных бумаг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63192" y="1785668"/>
            <a:ext cx="3464235" cy="738613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algn="ctr"/>
            <a:r>
              <a:rPr lang="ru-RU" sz="1400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Устанавливает требования к содержанию договоров, касающихся системы гарантирования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149599" y="3352606"/>
            <a:ext cx="3653082" cy="400059"/>
          </a:xfrm>
          <a:prstGeom prst="rect">
            <a:avLst/>
          </a:prstGeom>
        </p:spPr>
        <p:txBody>
          <a:bodyPr wrap="none" lIns="91391" tIns="45695" rIns="91391" bIns="45695">
            <a:spAutoFit/>
          </a:bodyPr>
          <a:lstStyle/>
          <a:p>
            <a:pPr algn="ctr"/>
            <a:r>
              <a:rPr lang="ru-RU" sz="2000" b="1" u="none" dirty="0">
                <a:solidFill>
                  <a:prstClr val="black"/>
                </a:solidFill>
              </a:rPr>
              <a:t>Защита прав потребителей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251618" y="3804480"/>
            <a:ext cx="3959793" cy="2097851"/>
            <a:chOff x="1260379" y="840339"/>
            <a:chExt cx="3959792" cy="1911766"/>
          </a:xfrm>
        </p:grpSpPr>
        <p:grpSp>
          <p:nvGrpSpPr>
            <p:cNvPr id="75" name="Группа 74"/>
            <p:cNvGrpSpPr/>
            <p:nvPr/>
          </p:nvGrpSpPr>
          <p:grpSpPr>
            <a:xfrm>
              <a:off x="1260379" y="840339"/>
              <a:ext cx="3959792" cy="1911766"/>
              <a:chOff x="469181" y="833992"/>
              <a:chExt cx="3960440" cy="2582085"/>
            </a:xfrm>
          </p:grpSpPr>
          <p:sp>
            <p:nvSpPr>
              <p:cNvPr id="76" name="Овал 75"/>
              <p:cNvSpPr/>
              <p:nvPr/>
            </p:nvSpPr>
            <p:spPr bwMode="auto">
              <a:xfrm>
                <a:off x="469181" y="833992"/>
                <a:ext cx="3960440" cy="2582085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  <a:alpha val="63922"/>
                </a:schemeClr>
              </a:solidFill>
              <a:ln w="12700" cap="flat" cmpd="sng" algn="ctr">
                <a:solidFill>
                  <a:srgbClr val="002F6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25" tIns="45713" rIns="91425" bIns="45713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1544"/>
                <a:endParaRPr lang="ru-RU" u="none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78" name="Прямоугольник 77"/>
              <p:cNvSpPr/>
              <p:nvPr/>
            </p:nvSpPr>
            <p:spPr>
              <a:xfrm>
                <a:off x="1268827" y="1422089"/>
                <a:ext cx="2361160" cy="4924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000" b="1" u="none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Нацкомфинуслуг</a:t>
                </a:r>
                <a:endParaRPr lang="ru-RU" sz="2700" b="1" u="none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4" name="Прямоугольник 43"/>
            <p:cNvSpPr/>
            <p:nvPr/>
          </p:nvSpPr>
          <p:spPr>
            <a:xfrm>
              <a:off x="1330639" y="1623183"/>
              <a:ext cx="3753875" cy="476780"/>
            </a:xfrm>
            <a:prstGeom prst="rect">
              <a:avLst/>
            </a:prstGeom>
            <a:ln>
              <a:noFill/>
            </a:ln>
          </p:spPr>
          <p:txBody>
            <a:bodyPr wrap="square" lIns="91407" tIns="45704" rIns="91407" bIns="45704">
              <a:spAutoFit/>
            </a:bodyPr>
            <a:lstStyle/>
            <a:p>
              <a:pPr algn="ctr"/>
              <a:r>
                <a:rPr lang="ru-RU" sz="1400" u="none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Обращения относительно небанковских услуг</a:t>
              </a: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7473080" y="2699773"/>
            <a:ext cx="2160240" cy="1248271"/>
            <a:chOff x="6555029" y="1556684"/>
            <a:chExt cx="2267052" cy="1974797"/>
          </a:xfrm>
        </p:grpSpPr>
        <p:sp>
          <p:nvSpPr>
            <p:cNvPr id="49" name="Овал 48"/>
            <p:cNvSpPr/>
            <p:nvPr/>
          </p:nvSpPr>
          <p:spPr bwMode="auto">
            <a:xfrm>
              <a:off x="6555029" y="1556684"/>
              <a:ext cx="2267052" cy="1974797"/>
            </a:xfrm>
            <a:prstGeom prst="ellipse">
              <a:avLst/>
            </a:prstGeom>
            <a:solidFill>
              <a:srgbClr val="FFCC00">
                <a:alpha val="64706"/>
              </a:srgbClr>
            </a:solidFill>
            <a:ln w="12700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25" tIns="45713" rIns="91425" bIns="45713" numCol="1" rtlCol="0" anchor="t" anchorCtr="0" compatLnSpc="1">
              <a:prstTxWarp prst="textNoShape">
                <a:avLst/>
              </a:prstTxWarp>
            </a:bodyPr>
            <a:lstStyle/>
            <a:p>
              <a:pPr defTabSz="911544"/>
              <a:endParaRPr lang="ru-RU" u="none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6612270" y="1842460"/>
              <a:ext cx="2152569" cy="53560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u="none" dirty="0" smtClean="0">
                  <a:solidFill>
                    <a:prstClr val="black"/>
                  </a:solidFill>
                </a:rPr>
                <a:t>Третейские </a:t>
              </a:r>
              <a:r>
                <a:rPr lang="ru-RU" sz="1600" b="1" u="none" dirty="0">
                  <a:solidFill>
                    <a:prstClr val="black"/>
                  </a:solidFill>
                </a:rPr>
                <a:t>суды</a:t>
              </a:r>
            </a:p>
          </p:txBody>
        </p:sp>
      </p:grpSp>
      <p:sp>
        <p:nvSpPr>
          <p:cNvPr id="51" name="Прямоугольник 50"/>
          <p:cNvSpPr/>
          <p:nvPr/>
        </p:nvSpPr>
        <p:spPr>
          <a:xfrm>
            <a:off x="7475076" y="3218966"/>
            <a:ext cx="2177428" cy="612072"/>
          </a:xfrm>
          <a:prstGeom prst="rect">
            <a:avLst/>
          </a:prstGeom>
        </p:spPr>
        <p:txBody>
          <a:bodyPr wrap="square" lIns="91359" tIns="45679" rIns="91359" bIns="45679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200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Исключено рассмотрение </a:t>
            </a:r>
            <a:r>
              <a:rPr lang="ru-RU" sz="1200" u="non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споров о </a:t>
            </a:r>
            <a:r>
              <a:rPr lang="ru-RU" sz="1200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защите прав потребителей </a:t>
            </a:r>
            <a:endParaRPr lang="ru-RU" sz="1200" u="none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70000"/>
              </a:lnSpc>
            </a:pPr>
            <a:r>
              <a:rPr lang="ru-RU" sz="1200" u="non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фин. услуг</a:t>
            </a:r>
            <a:endParaRPr lang="ru-RU" sz="1200" u="non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85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430975" y="1150486"/>
            <a:ext cx="9072626" cy="2179464"/>
            <a:chOff x="417603" y="1220788"/>
            <a:chExt cx="8955566" cy="2179464"/>
          </a:xfrm>
        </p:grpSpPr>
        <p:sp>
          <p:nvSpPr>
            <p:cNvPr id="49" name="AutoShape 5"/>
            <p:cNvSpPr>
              <a:spLocks noChangeArrowheads="1"/>
            </p:cNvSpPr>
            <p:nvPr/>
          </p:nvSpPr>
          <p:spPr bwMode="auto">
            <a:xfrm>
              <a:off x="4591190" y="1240252"/>
              <a:ext cx="1620000" cy="21600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36000" tIns="49685" rIns="0" bIns="49685" anchor="ctr"/>
            <a:lstStyle/>
            <a:p>
              <a:pPr algn="ctr" defTabSz="966526"/>
              <a:r>
                <a:rPr lang="ru-RU" sz="1400" b="1" u="none" dirty="0">
                  <a:latin typeface="Arial" pitchFamily="34" charset="0"/>
                </a:rPr>
                <a:t>если</a:t>
              </a:r>
            </a:p>
            <a:p>
              <a:pPr algn="ctr" defTabSz="966526"/>
              <a:r>
                <a:rPr lang="ru-RU" sz="1400" b="1" u="none" dirty="0">
                  <a:latin typeface="Arial" pitchFamily="34" charset="0"/>
                </a:rPr>
                <a:t>спор не</a:t>
              </a:r>
            </a:p>
            <a:p>
              <a:pPr algn="ctr" defTabSz="966526"/>
              <a:r>
                <a:rPr lang="ru-RU" sz="1400" b="1" u="none" dirty="0">
                  <a:latin typeface="Arial" pitchFamily="34" charset="0"/>
                </a:rPr>
                <a:t>решен</a:t>
              </a:r>
              <a:endParaRPr lang="ru-RU" sz="1400" b="1" u="none" dirty="0" smtClean="0">
                <a:latin typeface="Arial" pitchFamily="34" charset="0"/>
                <a:cs typeface="Arial" panose="020B0604020202020204" pitchFamily="34" charset="0"/>
              </a:endParaRPr>
            </a:p>
            <a:p>
              <a:pPr algn="ctr" defTabSz="966526"/>
              <a:endParaRPr lang="ru-RU" sz="1400" b="1" u="none" dirty="0" smtClean="0">
                <a:latin typeface="Arial" pitchFamily="34" charset="0"/>
                <a:cs typeface="Arial" panose="020B0604020202020204" pitchFamily="34" charset="0"/>
              </a:endParaRPr>
            </a:p>
            <a:p>
              <a:pPr algn="ctr" defTabSz="966526"/>
              <a:endParaRPr lang="ru-RU" sz="1400" b="1" u="none" dirty="0" smtClean="0">
                <a:latin typeface="Arial" pitchFamily="34" charset="0"/>
                <a:cs typeface="Arial" panose="020B0604020202020204" pitchFamily="34" charset="0"/>
              </a:endParaRPr>
            </a:p>
            <a:p>
              <a:pPr algn="ctr" defTabSz="966526"/>
              <a:endParaRPr lang="ru-RU" sz="1400" b="1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AutoShape 5"/>
            <p:cNvSpPr>
              <a:spLocks noChangeArrowheads="1"/>
            </p:cNvSpPr>
            <p:nvPr/>
          </p:nvSpPr>
          <p:spPr bwMode="auto">
            <a:xfrm>
              <a:off x="6160028" y="1220788"/>
              <a:ext cx="1802816" cy="2160000"/>
            </a:xfrm>
            <a:prstGeom prst="chevron">
              <a:avLst>
                <a:gd name="adj" fmla="val 2525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102925" tIns="49685" rIns="0" bIns="49685" anchor="ctr"/>
            <a:lstStyle/>
            <a:p>
              <a:pPr defTabSz="966526"/>
              <a:r>
                <a:rPr lang="ru-RU" sz="14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потребитель</a:t>
              </a:r>
            </a:p>
            <a:p>
              <a:pPr defTabSz="966526"/>
              <a:r>
                <a:rPr lang="ru-RU" sz="14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подает</a:t>
              </a:r>
            </a:p>
            <a:p>
              <a:pPr defTabSz="966526"/>
              <a:r>
                <a:rPr lang="ru-RU" sz="14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гражданский</a:t>
              </a:r>
            </a:p>
            <a:p>
              <a:pPr defTabSz="966526"/>
              <a:r>
                <a:rPr lang="ru-RU" sz="14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иск</a:t>
              </a:r>
            </a:p>
            <a:p>
              <a:pPr defTabSz="966526"/>
              <a:r>
                <a:rPr lang="ru-RU" sz="14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в суд</a:t>
              </a:r>
            </a:p>
          </p:txBody>
        </p:sp>
        <p:sp>
          <p:nvSpPr>
            <p:cNvPr id="51" name="AutoShape 5"/>
            <p:cNvSpPr>
              <a:spLocks noChangeArrowheads="1"/>
            </p:cNvSpPr>
            <p:nvPr/>
          </p:nvSpPr>
          <p:spPr bwMode="auto">
            <a:xfrm>
              <a:off x="2779819" y="1220788"/>
              <a:ext cx="1811371" cy="2160000"/>
            </a:xfrm>
            <a:prstGeom prst="chevron">
              <a:avLst>
                <a:gd name="adj" fmla="val 25252"/>
              </a:avLst>
            </a:prstGeom>
            <a:solidFill>
              <a:schemeClr val="bg2">
                <a:lumMod val="90000"/>
              </a:schemeClr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102925" tIns="49685" rIns="0" bIns="49685" anchor="ctr"/>
            <a:lstStyle/>
            <a:p>
              <a:pPr algn="ctr" defTabSz="966526"/>
              <a:r>
                <a:rPr lang="ru-RU" sz="1400" b="1" u="none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провайдер</a:t>
              </a:r>
            </a:p>
            <a:p>
              <a:pPr algn="ctr" defTabSz="966526"/>
              <a:r>
                <a:rPr lang="ru-RU" sz="1400" b="1" u="none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услуг</a:t>
              </a:r>
            </a:p>
            <a:p>
              <a:pPr algn="ctr" defTabSz="966526"/>
              <a:r>
                <a:rPr lang="ru-RU" sz="1400" b="1" u="none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предоставляет</a:t>
              </a:r>
            </a:p>
            <a:p>
              <a:pPr algn="ctr" defTabSz="966526"/>
              <a:r>
                <a:rPr lang="ru-RU" sz="1400" b="1" u="none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ответ</a:t>
              </a:r>
            </a:p>
            <a:p>
              <a:pPr algn="ctr" defTabSz="966526"/>
              <a:r>
                <a:rPr lang="ru-RU" sz="1400" b="1" u="none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регулятору</a:t>
              </a:r>
            </a:p>
            <a:p>
              <a:pPr algn="ctr" defTabSz="966526"/>
              <a:r>
                <a:rPr lang="ru-RU" sz="1400" b="1" u="none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 потребителю</a:t>
              </a:r>
            </a:p>
          </p:txBody>
        </p:sp>
        <p:sp>
          <p:nvSpPr>
            <p:cNvPr id="56" name="AutoShape 5"/>
            <p:cNvSpPr>
              <a:spLocks noChangeArrowheads="1"/>
            </p:cNvSpPr>
            <p:nvPr/>
          </p:nvSpPr>
          <p:spPr bwMode="auto">
            <a:xfrm>
              <a:off x="1512810" y="1220788"/>
              <a:ext cx="1620000" cy="2160000"/>
            </a:xfrm>
            <a:prstGeom prst="chevron">
              <a:avLst>
                <a:gd name="adj" fmla="val 25252"/>
              </a:avLst>
            </a:prstGeom>
            <a:solidFill>
              <a:schemeClr val="bg2">
                <a:lumMod val="75000"/>
              </a:schemeClr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102925" tIns="49685" rIns="0" bIns="49685" anchor="ctr"/>
            <a:lstStyle/>
            <a:p>
              <a:pPr algn="ctr" defTabSz="1050229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регулятор</a:t>
              </a:r>
            </a:p>
            <a:p>
              <a:pPr algn="ctr" defTabSz="1050229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направляет</a:t>
              </a:r>
            </a:p>
            <a:p>
              <a:pPr algn="ctr" defTabSz="1050229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запрос</a:t>
              </a:r>
            </a:p>
            <a:p>
              <a:pPr algn="ctr" defTabSz="1050229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провайдеру</a:t>
              </a:r>
            </a:p>
            <a:p>
              <a:pPr algn="ctr" defTabSz="1050229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услуг</a:t>
              </a:r>
              <a:endParaRPr lang="ru-RU" sz="1400" b="1" u="none" dirty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57" name="AutoShape 5"/>
            <p:cNvSpPr>
              <a:spLocks noChangeArrowheads="1"/>
            </p:cNvSpPr>
            <p:nvPr/>
          </p:nvSpPr>
          <p:spPr bwMode="auto">
            <a:xfrm>
              <a:off x="417603" y="1223392"/>
              <a:ext cx="1410325" cy="2160000"/>
            </a:xfrm>
            <a:prstGeom prst="homePlate">
              <a:avLst>
                <a:gd name="adj" fmla="val 28216"/>
              </a:avLst>
            </a:prstGeom>
            <a:solidFill>
              <a:srgbClr val="002F6C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102925" tIns="49685" rIns="0" bIns="49685" anchor="ctr"/>
            <a:lstStyle/>
            <a:p>
              <a:pPr algn="ctr" defTabSz="966526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потребитель</a:t>
              </a:r>
            </a:p>
            <a:p>
              <a:pPr algn="ctr" defTabSz="966526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подает</a:t>
              </a:r>
            </a:p>
            <a:p>
              <a:pPr algn="ctr" defTabSz="966526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жалобу</a:t>
              </a:r>
            </a:p>
            <a:p>
              <a:pPr algn="ctr" defTabSz="966526"/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</a:rPr>
                <a:t>регулятору</a:t>
              </a:r>
              <a:endParaRPr lang="ru-RU" sz="1400" b="1" u="none" dirty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58" name="AutoShape 5"/>
            <p:cNvSpPr>
              <a:spLocks noChangeArrowheads="1"/>
            </p:cNvSpPr>
            <p:nvPr/>
          </p:nvSpPr>
          <p:spPr bwMode="auto">
            <a:xfrm>
              <a:off x="7539746" y="1223392"/>
              <a:ext cx="1833423" cy="2160000"/>
            </a:xfrm>
            <a:prstGeom prst="chevron">
              <a:avLst>
                <a:gd name="adj" fmla="val 25252"/>
              </a:avLst>
            </a:prstGeom>
            <a:solidFill>
              <a:srgbClr val="BFBFB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102925" tIns="49685" rIns="0" bIns="49685" anchor="ctr"/>
            <a:lstStyle/>
            <a:p>
              <a:pPr defTabSz="966526"/>
              <a:r>
                <a:rPr lang="ru-RU" sz="14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судебные</a:t>
              </a:r>
            </a:p>
            <a:p>
              <a:pPr defTabSz="966526"/>
              <a:r>
                <a:rPr lang="ru-RU" sz="14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процедуры</a:t>
              </a:r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945290" y="6637150"/>
            <a:ext cx="849157" cy="4794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309" tIns="48655" rIns="97309" bIns="48655" numCol="1" anchor="b" anchorCtr="0" compatLnSpc="1">
            <a:prstTxWarp prst="textNoShape">
              <a:avLst/>
            </a:prstTxWarp>
          </a:bodyPr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0233" y="6505903"/>
            <a:ext cx="9118652" cy="672466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  <a:extLst/>
        </p:spPr>
        <p:txBody>
          <a:bodyPr wrap="square" lIns="90377" tIns="45911" rIns="91824" bIns="45911" rtlCol="0">
            <a:noAutofit/>
          </a:bodyPr>
          <a:lstStyle>
            <a:defPPr>
              <a:defRPr lang="en-US"/>
            </a:defPPr>
            <a:lvl1pPr algn="ctr" defTabSz="958350" eaLnBrk="1" hangingPunct="1">
              <a:defRPr sz="1400" u="none"/>
            </a:lvl1pPr>
          </a:lstStyle>
          <a:p>
            <a:r>
              <a:rPr lang="ru-RU" dirty="0">
                <a:solidFill>
                  <a:prstClr val="black"/>
                </a:solidFill>
              </a:rPr>
              <a:t>Поэтому Европейское сообщество внедряет внесудебное (альтернативное) разрешение споров (ADR) как одну из мер реагирования на нарушения прав потребителей</a:t>
            </a:r>
          </a:p>
          <a:p>
            <a:r>
              <a:rPr lang="ru-RU" dirty="0">
                <a:solidFill>
                  <a:prstClr val="black"/>
                </a:solidFill>
              </a:rPr>
              <a:t>(Обязательно в странах ЕС с 1 января 2016 в соответствии с Директивой ЕС 2013/11 / ЕС).</a:t>
            </a:r>
          </a:p>
        </p:txBody>
      </p:sp>
      <p:sp>
        <p:nvSpPr>
          <p:cNvPr id="34" name="Oval 41"/>
          <p:cNvSpPr/>
          <p:nvPr/>
        </p:nvSpPr>
        <p:spPr bwMode="auto">
          <a:xfrm>
            <a:off x="516288" y="1241388"/>
            <a:ext cx="271877" cy="26836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6526"/>
            <a:r>
              <a:rPr lang="ru-RU" sz="1600" b="1" u="none" dirty="0" smtClean="0">
                <a:solidFill>
                  <a:prstClr val="black"/>
                </a:solidFill>
                <a:latin typeface="Arial" pitchFamily="34" charset="0"/>
              </a:rPr>
              <a:t>1</a:t>
            </a:r>
            <a:endParaRPr lang="ru-RU" sz="1600" b="1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5" name="Oval 42"/>
          <p:cNvSpPr/>
          <p:nvPr/>
        </p:nvSpPr>
        <p:spPr bwMode="auto">
          <a:xfrm>
            <a:off x="1730734" y="1241388"/>
            <a:ext cx="271877" cy="26836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6526"/>
            <a:r>
              <a:rPr lang="ru-RU" sz="1600" b="1" u="none" dirty="0" smtClean="0">
                <a:solidFill>
                  <a:prstClr val="black"/>
                </a:solidFill>
                <a:latin typeface="Arial" pitchFamily="34" charset="0"/>
              </a:rPr>
              <a:t>2</a:t>
            </a:r>
            <a:endParaRPr lang="ru-RU" sz="1600" b="1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6" name="Oval 43"/>
          <p:cNvSpPr/>
          <p:nvPr/>
        </p:nvSpPr>
        <p:spPr bwMode="auto">
          <a:xfrm>
            <a:off x="2962147" y="1241388"/>
            <a:ext cx="271877" cy="26836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6526"/>
            <a:r>
              <a:rPr lang="ru-RU" sz="1600" b="1" u="none" dirty="0" smtClean="0">
                <a:solidFill>
                  <a:prstClr val="black"/>
                </a:solidFill>
                <a:latin typeface="Arial" pitchFamily="34" charset="0"/>
              </a:rPr>
              <a:t>3</a:t>
            </a:r>
            <a:endParaRPr lang="ru-RU" sz="1600" b="1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" name="Oval 43"/>
          <p:cNvSpPr/>
          <p:nvPr/>
        </p:nvSpPr>
        <p:spPr bwMode="auto">
          <a:xfrm>
            <a:off x="4717255" y="1241388"/>
            <a:ext cx="271877" cy="26836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6526"/>
            <a:r>
              <a:rPr lang="ru-RU" sz="1600" b="1" u="none" dirty="0" smtClean="0">
                <a:solidFill>
                  <a:prstClr val="black"/>
                </a:solidFill>
                <a:latin typeface="Arial" pitchFamily="34" charset="0"/>
              </a:rPr>
              <a:t>4</a:t>
            </a:r>
            <a:endParaRPr lang="ru-RU" sz="1600" b="1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0884" y="6010764"/>
            <a:ext cx="4902225" cy="495139"/>
          </a:xfrm>
          <a:prstGeom prst="rect">
            <a:avLst/>
          </a:prstGeom>
        </p:spPr>
        <p:txBody>
          <a:bodyPr wrap="square" lIns="92078" tIns="46039" rIns="92078" bIns="46039" anchor="ctr">
            <a:spAutoFit/>
          </a:bodyPr>
          <a:lstStyle/>
          <a:p>
            <a:pPr defTabSz="966526">
              <a:lnSpc>
                <a:spcPct val="80000"/>
              </a:lnSpc>
            </a:pPr>
            <a:r>
              <a:rPr lang="ru-RU" u="none" kern="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400" u="none" kern="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Единый государственный реестр судебных решений 2015 года</a:t>
            </a:r>
          </a:p>
          <a:p>
            <a:pPr defTabSz="966526">
              <a:lnSpc>
                <a:spcPct val="80000"/>
              </a:lnSpc>
            </a:pPr>
            <a:r>
              <a:rPr lang="ru-RU" u="none" kern="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400" u="none" kern="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USAID / FINREP за 2016</a:t>
            </a:r>
            <a:endParaRPr lang="ru-RU" sz="1200" u="none" kern="0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66526">
              <a:lnSpc>
                <a:spcPct val="80000"/>
              </a:lnSpc>
            </a:pPr>
            <a:r>
              <a:rPr lang="ru-RU" u="none" kern="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400" u="none" kern="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USAID Проект «Справедливое правосудие» 2015 года</a:t>
            </a:r>
            <a:endParaRPr lang="ru-RU" sz="1400" u="none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747" y="141689"/>
            <a:ext cx="8052184" cy="64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588" tIns="47298" rIns="94588" bIns="47298" numCol="1" anchor="ctr" anchorCtr="0" compatLnSpc="1">
            <a:prstTxWarp prst="textNoShape">
              <a:avLst/>
            </a:prstTxWarp>
          </a:bodyPr>
          <a:lstStyle/>
          <a:p>
            <a:pPr defTabSz="968878" eaLnBrk="1" hangingPunct="1">
              <a:lnSpc>
                <a:spcPct val="80000"/>
              </a:lnSpc>
              <a:spcBef>
                <a:spcPct val="20000"/>
              </a:spcBef>
              <a:tabLst>
                <a:tab pos="931860" algn="l"/>
              </a:tabLst>
            </a:pPr>
            <a:r>
              <a:rPr lang="ru-RU" sz="2000" b="1" u="none" dirty="0">
                <a:solidFill>
                  <a:prstClr val="black"/>
                </a:solidFill>
                <a:cs typeface="Arial" charset="0"/>
              </a:rPr>
              <a:t>Единственный существующий способ решения споров в сфере защиты прав потребителей </a:t>
            </a:r>
            <a:r>
              <a:rPr lang="ru-RU" sz="2000" b="1" u="none" dirty="0" smtClean="0">
                <a:solidFill>
                  <a:prstClr val="black"/>
                </a:solidFill>
                <a:cs typeface="Arial" charset="0"/>
              </a:rPr>
              <a:t>фин. </a:t>
            </a:r>
            <a:r>
              <a:rPr lang="ru-RU" sz="2000" b="1" u="none" dirty="0">
                <a:solidFill>
                  <a:prstClr val="black"/>
                </a:solidFill>
                <a:cs typeface="Arial" charset="0"/>
              </a:rPr>
              <a:t>услуг - судебный, который является сложным, неэффективным и длительным</a:t>
            </a:r>
          </a:p>
        </p:txBody>
      </p:sp>
      <p:grpSp>
        <p:nvGrpSpPr>
          <p:cNvPr id="52" name="Group 2"/>
          <p:cNvGrpSpPr/>
          <p:nvPr/>
        </p:nvGrpSpPr>
        <p:grpSpPr>
          <a:xfrm>
            <a:off x="192189" y="3392623"/>
            <a:ext cx="9337500" cy="206134"/>
            <a:chOff x="395635" y="4678189"/>
            <a:chExt cx="9076638" cy="206131"/>
          </a:xfrm>
          <a:solidFill>
            <a:schemeClr val="accent2"/>
          </a:solidFill>
        </p:grpSpPr>
        <p:cxnSp>
          <p:nvCxnSpPr>
            <p:cNvPr id="53" name="Straight Connector 97"/>
            <p:cNvCxnSpPr/>
            <p:nvPr/>
          </p:nvCxnSpPr>
          <p:spPr bwMode="auto">
            <a:xfrm>
              <a:off x="395635" y="4750197"/>
              <a:ext cx="9076638" cy="0"/>
            </a:xfrm>
            <a:prstGeom prst="line">
              <a:avLst/>
            </a:prstGeom>
            <a:grpFill/>
            <a:ln w="19050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</p:cxnSp>
        <p:sp>
          <p:nvSpPr>
            <p:cNvPr id="54" name="Isosceles Triangle 105"/>
            <p:cNvSpPr/>
            <p:nvPr/>
          </p:nvSpPr>
          <p:spPr bwMode="auto">
            <a:xfrm rot="10800000">
              <a:off x="4259892" y="4678189"/>
              <a:ext cx="1348123" cy="206131"/>
            </a:xfrm>
            <a:prstGeom prst="triangl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617" rIns="68617" rtlCol="0" anchor="ctr"/>
            <a:lstStyle/>
            <a:p>
              <a:pPr algn="ctr" defTabSz="966526"/>
              <a:endParaRPr lang="ru-RU" sz="1200" b="1" u="none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88123" y="3670850"/>
            <a:ext cx="9342588" cy="504001"/>
          </a:xfrm>
          <a:prstGeom prst="rect">
            <a:avLst/>
          </a:prstGeom>
          <a:solidFill>
            <a:srgbClr val="F1F8ED"/>
          </a:solidFill>
        </p:spPr>
        <p:txBody>
          <a:bodyPr wrap="square" lIns="96653" tIns="48326" rIns="96653" bIns="48326" anchor="ctr">
            <a:noAutofit/>
          </a:bodyPr>
          <a:lstStyle/>
          <a:p>
            <a:pPr marL="1813142" defTabSz="920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u="none" kern="0" dirty="0">
                <a:solidFill>
                  <a:prstClr val="black"/>
                </a:solidFill>
              </a:rPr>
              <a:t>жалоб, поданных в суды потребителями против фин. учреждений, в год</a:t>
            </a:r>
            <a:r>
              <a:rPr lang="ru-RU" sz="1300" u="none" kern="0" baseline="30000" dirty="0" smtClean="0">
                <a:solidFill>
                  <a:prstClr val="black"/>
                </a:solidFill>
              </a:rPr>
              <a:t>1</a:t>
            </a:r>
            <a:endParaRPr lang="ru-RU" sz="1300" u="none" kern="0" baseline="30000" dirty="0">
              <a:solidFill>
                <a:prstClr val="black"/>
              </a:solidFill>
            </a:endParaRPr>
          </a:p>
        </p:txBody>
      </p:sp>
      <p:sp>
        <p:nvSpPr>
          <p:cNvPr id="60" name="Oval 43"/>
          <p:cNvSpPr/>
          <p:nvPr/>
        </p:nvSpPr>
        <p:spPr bwMode="auto">
          <a:xfrm>
            <a:off x="6445642" y="1241388"/>
            <a:ext cx="271877" cy="26836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6526"/>
            <a:r>
              <a:rPr lang="ru-RU" sz="1600" b="1" u="none" dirty="0" smtClean="0">
                <a:solidFill>
                  <a:prstClr val="black"/>
                </a:solidFill>
                <a:latin typeface="Arial" pitchFamily="34" charset="0"/>
              </a:rPr>
              <a:t>5</a:t>
            </a:r>
            <a:endParaRPr lang="ru-RU" sz="1600" b="1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" name="Oval 43"/>
          <p:cNvSpPr/>
          <p:nvPr/>
        </p:nvSpPr>
        <p:spPr bwMode="auto">
          <a:xfrm>
            <a:off x="7874402" y="1241388"/>
            <a:ext cx="271877" cy="26836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6526"/>
            <a:r>
              <a:rPr lang="ru-RU" sz="1600" b="1" u="none" dirty="0" smtClean="0">
                <a:solidFill>
                  <a:prstClr val="black"/>
                </a:solidFill>
                <a:latin typeface="Arial" pitchFamily="34" charset="0"/>
              </a:rPr>
              <a:t>6</a:t>
            </a:r>
            <a:endParaRPr lang="ru-RU" sz="1600" b="1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92188" y="4308739"/>
            <a:ext cx="9342588" cy="504001"/>
          </a:xfrm>
          <a:prstGeom prst="rect">
            <a:avLst/>
          </a:prstGeom>
          <a:solidFill>
            <a:srgbClr val="F1F8ED"/>
          </a:solidFill>
        </p:spPr>
        <p:txBody>
          <a:bodyPr wrap="square" lIns="96653" tIns="48326" rIns="96653" bIns="48326" anchor="ctr">
            <a:noAutofit/>
          </a:bodyPr>
          <a:lstStyle/>
          <a:p>
            <a:pPr marL="1813142" defTabSz="920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u="none" kern="0" dirty="0">
                <a:solidFill>
                  <a:prstClr val="black"/>
                </a:solidFill>
              </a:rPr>
              <a:t>минимальная продолжительность рассмотрения дела, включая обжалованием</a:t>
            </a:r>
            <a:r>
              <a:rPr lang="ru-RU" sz="1300" u="none" kern="0" baseline="30000" dirty="0" smtClean="0">
                <a:solidFill>
                  <a:prstClr val="black"/>
                </a:solidFill>
              </a:rPr>
              <a:t>1</a:t>
            </a:r>
            <a:endParaRPr lang="ru-RU" sz="1300" u="none" kern="0" baseline="30000" dirty="0">
              <a:solidFill>
                <a:prstClr val="black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87102" y="4888281"/>
            <a:ext cx="9342588" cy="504001"/>
          </a:xfrm>
          <a:prstGeom prst="rect">
            <a:avLst/>
          </a:prstGeom>
          <a:solidFill>
            <a:srgbClr val="F1F8ED"/>
          </a:solidFill>
        </p:spPr>
        <p:txBody>
          <a:bodyPr wrap="square" lIns="96653" tIns="48326" rIns="96653" bIns="48326" anchor="ctr">
            <a:noAutofit/>
          </a:bodyPr>
          <a:lstStyle/>
          <a:p>
            <a:pPr marL="1813142" defTabSz="920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u="none" kern="0" dirty="0">
                <a:solidFill>
                  <a:prstClr val="black"/>
                </a:solidFill>
              </a:rPr>
              <a:t>количество потребителей, которые выбирают отказ от услуг в случае возникновения проблемы </a:t>
            </a:r>
            <a:r>
              <a:rPr lang="ru-RU" sz="1300" u="none" kern="0" baseline="30000" dirty="0" smtClean="0">
                <a:solidFill>
                  <a:prstClr val="black"/>
                </a:solidFill>
              </a:rPr>
              <a:t>2 </a:t>
            </a:r>
            <a:endParaRPr lang="ru-RU" sz="1300" u="none" kern="0" baseline="30000" dirty="0">
              <a:solidFill>
                <a:prstClr val="black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88273" y="5469328"/>
            <a:ext cx="9342588" cy="497076"/>
          </a:xfrm>
          <a:prstGeom prst="rect">
            <a:avLst/>
          </a:prstGeom>
          <a:solidFill>
            <a:srgbClr val="F1F8ED"/>
          </a:solidFill>
        </p:spPr>
        <p:txBody>
          <a:bodyPr wrap="square" lIns="96653" tIns="48326" rIns="96653" bIns="48326" anchor="ctr">
            <a:spAutoFit/>
          </a:bodyPr>
          <a:lstStyle/>
          <a:p>
            <a:pPr marL="1813142" defTabSz="920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u="none" kern="0" dirty="0">
                <a:solidFill>
                  <a:prstClr val="black"/>
                </a:solidFill>
              </a:rPr>
              <a:t>количество потребителей, которые выбирают способ защиты - обращение в суд в случае возникновения спора по фин. учреждением</a:t>
            </a:r>
            <a:r>
              <a:rPr lang="ru-RU" sz="1300" u="none" kern="0" baseline="30000" dirty="0" smtClean="0">
                <a:solidFill>
                  <a:prstClr val="black"/>
                </a:solidFill>
              </a:rPr>
              <a:t>2</a:t>
            </a:r>
            <a:endParaRPr lang="ru-RU" sz="1300" u="none" kern="0" dirty="0">
              <a:solidFill>
                <a:prstClr val="black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01184" y="3724332"/>
            <a:ext cx="1641176" cy="50400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  <a:extLst/>
        </p:spPr>
        <p:txBody>
          <a:bodyPr wrap="square" lIns="90377" tIns="45911" rIns="91824" bIns="45911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 defTabSz="920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u="none" kern="0" dirty="0" smtClean="0"/>
              <a:t>&gt;70 000</a:t>
            </a:r>
            <a:endParaRPr lang="ru-RU" sz="2400" u="none" kern="0" baseline="30000" dirty="0"/>
          </a:p>
        </p:txBody>
      </p:sp>
      <p:sp>
        <p:nvSpPr>
          <p:cNvPr id="69" name="TextBox 68"/>
          <p:cNvSpPr txBox="1"/>
          <p:nvPr/>
        </p:nvSpPr>
        <p:spPr>
          <a:xfrm>
            <a:off x="301184" y="4307532"/>
            <a:ext cx="1641176" cy="50400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  <a:extLst/>
        </p:spPr>
        <p:txBody>
          <a:bodyPr wrap="square" lIns="90377" tIns="45911" rIns="91824" bIns="45911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 defTabSz="920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u="none" kern="0" dirty="0" smtClean="0"/>
              <a:t>1 год</a:t>
            </a:r>
            <a:endParaRPr lang="ru-RU" sz="2700" b="1" u="none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301184" y="4888287"/>
            <a:ext cx="1641176" cy="50400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  <a:extLst/>
        </p:spPr>
        <p:txBody>
          <a:bodyPr wrap="square" lIns="90377" tIns="45911" rIns="91824" bIns="45911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 defTabSz="920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u="none" kern="0" dirty="0" smtClean="0"/>
              <a:t>30%</a:t>
            </a:r>
            <a:endParaRPr lang="ru-RU" sz="2700" b="1" u="none" kern="0" dirty="0"/>
          </a:p>
        </p:txBody>
      </p:sp>
      <p:sp>
        <p:nvSpPr>
          <p:cNvPr id="71" name="TextBox 70"/>
          <p:cNvSpPr txBox="1"/>
          <p:nvPr/>
        </p:nvSpPr>
        <p:spPr>
          <a:xfrm>
            <a:off x="301184" y="5470332"/>
            <a:ext cx="1641176" cy="50400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  <a:extLst/>
        </p:spPr>
        <p:txBody>
          <a:bodyPr wrap="square" lIns="90377" tIns="45911" rIns="91824" bIns="45911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 defTabSz="920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u="none" kern="0" dirty="0" smtClean="0"/>
              <a:t>2-4%</a:t>
            </a:r>
            <a:endParaRPr lang="ru-RU" sz="4400" u="none" kern="0" dirty="0"/>
          </a:p>
        </p:txBody>
      </p:sp>
      <p:pic>
        <p:nvPicPr>
          <p:cNvPr id="150529" name="Picture 1" descr="C:\Documents and Settings\Admin\Мои документы\Downloads\customer-problem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1569" y="2312958"/>
            <a:ext cx="815962" cy="815962"/>
          </a:xfrm>
          <a:prstGeom prst="rect">
            <a:avLst/>
          </a:prstGeom>
          <a:noFill/>
        </p:spPr>
      </p:pic>
      <p:pic>
        <p:nvPicPr>
          <p:cNvPr id="31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8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7"/>
          <p:cNvSpPr txBox="1">
            <a:spLocks noChangeArrowheads="1"/>
          </p:cNvSpPr>
          <p:nvPr/>
        </p:nvSpPr>
        <p:spPr bwMode="auto">
          <a:xfrm>
            <a:off x="504642" y="6550397"/>
            <a:ext cx="8891999" cy="479426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  <a:extLst/>
        </p:spPr>
        <p:txBody>
          <a:bodyPr wrap="square" lIns="71962" tIns="45551" rIns="91106" bIns="45551" rtlCol="0">
            <a:noAutofit/>
          </a:bodyPr>
          <a:lstStyle>
            <a:defPPr>
              <a:defRPr lang="en-US"/>
            </a:defPPr>
            <a:lvl1pPr marL="355600" algn="ctr" defTabSz="958350" eaLnBrk="1" hangingPunct="1">
              <a:defRPr sz="1400" u="non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/>
            <a:r>
              <a:rPr lang="ru-RU" dirty="0"/>
              <a:t>Больше преимуществ для всех участников процесса разрешения споров будет иметь создание финансового омбудсмена с распространением компетенции на весь финансовый сектор.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711" y="122553"/>
            <a:ext cx="8104947" cy="7258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ru-RU" dirty="0" smtClean="0"/>
              <a:t>Опыт стран ЕС предлагает 3 основных модели организации внесудебного (альтернативного) разрешения споров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37391" y="6785091"/>
            <a:ext cx="719287" cy="39781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547" tIns="48274" rIns="96547" bIns="48274" numCol="1" anchor="b" anchorCtr="0" compatLnSpc="1">
            <a:prstTxWarp prst="textNoShape">
              <a:avLst/>
            </a:prstTxWarp>
          </a:bodyPr>
          <a:lstStyle/>
          <a:p>
            <a:pPr algn="r" defTabSz="965666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 defTabSz="965666"/>
              <a:t>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167701" y="4543305"/>
            <a:ext cx="2880000" cy="1719066"/>
            <a:chOff x="1260000" y="4680000"/>
            <a:chExt cx="2880000" cy="1719066"/>
          </a:xfrm>
        </p:grpSpPr>
        <p:sp>
          <p:nvSpPr>
            <p:cNvPr id="10" name="Прямоугольник 9"/>
            <p:cNvSpPr/>
            <p:nvPr/>
          </p:nvSpPr>
          <p:spPr bwMode="auto">
            <a:xfrm>
              <a:off x="1260000" y="4680000"/>
              <a:ext cx="2880000" cy="360000"/>
            </a:xfrm>
            <a:prstGeom prst="rect">
              <a:avLst/>
            </a:prstGeom>
            <a:solidFill>
              <a:srgbClr val="002F6C"/>
            </a:solidFill>
            <a:ln w="9525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68709" tIns="34353" rIns="68709" bIns="34353" numCol="1" rtlCol="0" anchor="ctr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  <a:ea typeface="MS PGothic" pitchFamily="34" charset="-128"/>
                </a:rPr>
                <a:t>  ФИНАНСОВЫЙ ОМБУДСМЕН</a:t>
              </a:r>
              <a:endParaRPr lang="ru-RU" sz="1400" b="1" u="none" dirty="0">
                <a:solidFill>
                  <a:prstClr val="white"/>
                </a:solidFill>
                <a:latin typeface="Arial" pitchFamily="34" charset="0"/>
                <a:ea typeface="MS PGothic" pitchFamily="34" charset="-128"/>
              </a:endParaRPr>
            </a:p>
          </p:txBody>
        </p:sp>
        <p:sp>
          <p:nvSpPr>
            <p:cNvPr id="5" name="Прямоугольник 4"/>
            <p:cNvSpPr/>
            <p:nvPr/>
          </p:nvSpPr>
          <p:spPr bwMode="auto">
            <a:xfrm>
              <a:off x="1260000" y="5040000"/>
              <a:ext cx="2880000" cy="1359066"/>
            </a:xfrm>
            <a:prstGeom prst="rect">
              <a:avLst/>
            </a:prstGeom>
            <a:solidFill>
              <a:srgbClr val="E5E9EE"/>
            </a:solidFill>
            <a:ln w="9525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108000" tIns="36000" rIns="72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ru-RU" sz="1100" u="none" dirty="0">
                  <a:solidFill>
                    <a:srgbClr val="0C0C0C"/>
                  </a:solidFill>
                  <a:latin typeface="Arial" pitchFamily="34" charset="0"/>
                </a:rPr>
                <a:t>Альтернативное разрешение споров по всем видам фин. деятельности сконцентрировано в рамках одного независимого органа (финансового омбудсмена)</a:t>
              </a: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1167701" y="1186158"/>
            <a:ext cx="2880000" cy="1440000"/>
            <a:chOff x="720000" y="900000"/>
            <a:chExt cx="2880000" cy="144000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720000" y="900000"/>
              <a:ext cx="2880000" cy="360000"/>
            </a:xfrm>
            <a:prstGeom prst="rect">
              <a:avLst/>
            </a:prstGeom>
            <a:solidFill>
              <a:srgbClr val="002F6C"/>
            </a:solidFill>
            <a:ln w="9525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68709" tIns="34353" rIns="68709" bIns="34353" numCol="1" rtlCol="0" anchor="ctr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6818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  <a:ea typeface="MS PGothic" pitchFamily="34" charset="-128"/>
                </a:rPr>
                <a:t>РЕГУЛЯТОР</a:t>
              </a:r>
              <a:endParaRPr lang="ru-RU" sz="1400" b="1" u="none" dirty="0">
                <a:solidFill>
                  <a:prstClr val="white"/>
                </a:solidFill>
                <a:latin typeface="Arial" pitchFamily="34" charset="0"/>
                <a:ea typeface="MS PGothic" pitchFamily="34" charset="-128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 bwMode="auto">
            <a:xfrm>
              <a:off x="720000" y="1260000"/>
              <a:ext cx="2880000" cy="1080000"/>
            </a:xfrm>
            <a:prstGeom prst="rect">
              <a:avLst/>
            </a:prstGeom>
            <a:solidFill>
              <a:srgbClr val="E5E9EE"/>
            </a:solidFill>
            <a:ln w="9525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108000" tIns="36000" rIns="72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ru-RU" sz="1100" u="none" dirty="0">
                  <a:solidFill>
                    <a:srgbClr val="0C0C0C"/>
                  </a:solidFill>
                  <a:latin typeface="Arial" pitchFamily="34" charset="0"/>
                </a:rPr>
                <a:t>Функции альтернативного разрешения споров закреплены за каждым регулятором соответствующего сегмента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167701" y="2806161"/>
            <a:ext cx="2880000" cy="1511991"/>
            <a:chOff x="3600000" y="899999"/>
            <a:chExt cx="2880000" cy="1511991"/>
          </a:xfrm>
        </p:grpSpPr>
        <p:sp>
          <p:nvSpPr>
            <p:cNvPr id="9" name="Прямоугольник 8"/>
            <p:cNvSpPr/>
            <p:nvPr/>
          </p:nvSpPr>
          <p:spPr bwMode="auto">
            <a:xfrm>
              <a:off x="3600000" y="899999"/>
              <a:ext cx="2880000" cy="431871"/>
            </a:xfrm>
            <a:prstGeom prst="rect">
              <a:avLst/>
            </a:prstGeom>
            <a:solidFill>
              <a:srgbClr val="002F6C"/>
            </a:solidFill>
            <a:ln w="9525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68709" tIns="34353" rIns="68709" bIns="34353" numCol="1" rtlCol="0" anchor="ctr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6818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  <a:ea typeface="MS PGothic" pitchFamily="34" charset="-128"/>
                </a:rPr>
                <a:t>ОБЩЕЕ АГЕНСТВО</a:t>
              </a:r>
            </a:p>
            <a:p>
              <a:pPr algn="ctr" defTabSz="686818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u="none" dirty="0" smtClean="0">
                  <a:solidFill>
                    <a:prstClr val="white"/>
                  </a:solidFill>
                  <a:latin typeface="Arial" pitchFamily="34" charset="0"/>
                  <a:ea typeface="MS PGothic" pitchFamily="34" charset="-128"/>
                </a:rPr>
                <a:t>по защите прав потребителей</a:t>
              </a:r>
              <a:endParaRPr lang="ru-RU" sz="1400" b="1" u="none" dirty="0">
                <a:solidFill>
                  <a:prstClr val="white"/>
                </a:solidFill>
                <a:latin typeface="Arial" pitchFamily="34" charset="0"/>
                <a:ea typeface="MS PGothic" pitchFamily="34" charset="-128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 bwMode="auto">
            <a:xfrm>
              <a:off x="3600000" y="1331869"/>
              <a:ext cx="2880000" cy="1080121"/>
            </a:xfrm>
            <a:prstGeom prst="rect">
              <a:avLst/>
            </a:prstGeom>
            <a:solidFill>
              <a:srgbClr val="E5E9EE"/>
            </a:solidFill>
            <a:ln w="9525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108000" tIns="36000" rIns="72000" bIns="36000" numCol="1" rtlCol="0" anchor="ctr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100" u="none" dirty="0">
                  <a:solidFill>
                    <a:srgbClr val="0C0C0C"/>
                  </a:solidFill>
                  <a:latin typeface="Arial" pitchFamily="34" charset="0"/>
                </a:rPr>
                <a:t>Отдельное учреждение, занимающееся функциями по защите прав потребителей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100" u="none" dirty="0">
                  <a:solidFill>
                    <a:srgbClr val="0C0C0C"/>
                  </a:solidFill>
                  <a:latin typeface="Arial" pitchFamily="34" charset="0"/>
                </a:rPr>
                <a:t>всех услуг, в т.ч. финансовых, вместе с альтернативным решением споров</a:t>
              </a:r>
              <a:endParaRPr lang="ru-RU" sz="1100" u="none" dirty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4212060" y="826164"/>
            <a:ext cx="2447942" cy="288000"/>
            <a:chOff x="4392059" y="1080000"/>
            <a:chExt cx="2447941" cy="288000"/>
          </a:xfrm>
        </p:grpSpPr>
        <p:cxnSp>
          <p:nvCxnSpPr>
            <p:cNvPr id="26" name="Прямая соединительная линия 25"/>
            <p:cNvCxnSpPr/>
            <p:nvPr/>
          </p:nvCxnSpPr>
          <p:spPr bwMode="auto">
            <a:xfrm>
              <a:off x="4392059" y="1368000"/>
              <a:ext cx="24479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TextBox 39"/>
            <p:cNvSpPr txBox="1"/>
            <p:nvPr/>
          </p:nvSpPr>
          <p:spPr>
            <a:xfrm>
              <a:off x="4500000" y="1080000"/>
              <a:ext cx="2340000" cy="288000"/>
            </a:xfrm>
            <a:prstGeom prst="rect">
              <a:avLst/>
            </a:prstGeom>
          </p:spPr>
          <p:txBody>
            <a:bodyPr wrap="none" rtlCol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200" b="1" u="none" kern="0" dirty="0" err="1" smtClean="0">
                  <a:solidFill>
                    <a:srgbClr val="0C0C0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Переваги</a:t>
              </a:r>
              <a:endParaRPr lang="ru-RU" sz="1200" b="1" u="none" ker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984000" y="826164"/>
            <a:ext cx="2340000" cy="288000"/>
            <a:chOff x="4500000" y="1080000"/>
            <a:chExt cx="2340000" cy="288000"/>
          </a:xfrm>
        </p:grpSpPr>
        <p:cxnSp>
          <p:nvCxnSpPr>
            <p:cNvPr id="43" name="Прямая соединительная линия 42"/>
            <p:cNvCxnSpPr/>
            <p:nvPr/>
          </p:nvCxnSpPr>
          <p:spPr bwMode="auto">
            <a:xfrm>
              <a:off x="4500000" y="1368000"/>
              <a:ext cx="2340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TextBox 43"/>
            <p:cNvSpPr txBox="1"/>
            <p:nvPr/>
          </p:nvSpPr>
          <p:spPr>
            <a:xfrm>
              <a:off x="4500000" y="1080000"/>
              <a:ext cx="2340000" cy="288000"/>
            </a:xfrm>
            <a:prstGeom prst="rect">
              <a:avLst/>
            </a:prstGeom>
          </p:spPr>
          <p:txBody>
            <a:bodyPr wrap="none" rtlCol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200" b="1" u="none" kern="0" smtClean="0">
                  <a:solidFill>
                    <a:srgbClr val="0C0C0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Недоліки</a:t>
              </a:r>
              <a:endParaRPr lang="ru-RU" sz="1200" b="1" u="none" kern="0">
                <a:solidFill>
                  <a:srgbClr val="0C0C0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7" name="Прямоугольник 46"/>
          <p:cNvSpPr/>
          <p:nvPr/>
        </p:nvSpPr>
        <p:spPr>
          <a:xfrm>
            <a:off x="4140207" y="1180343"/>
            <a:ext cx="2663825" cy="830946"/>
          </a:xfrm>
          <a:prstGeom prst="rect">
            <a:avLst/>
          </a:prstGeom>
        </p:spPr>
        <p:txBody>
          <a:bodyPr wrap="square" lIns="91391" tIns="45695" rIns="91391" bIns="45695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Простота в организации деятельности</a:t>
            </a:r>
            <a:endParaRPr lang="ru-RU" sz="1200" u="none" dirty="0"/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Синергия функций</a:t>
            </a:r>
            <a:r>
              <a:rPr lang="ru-RU" sz="1200" u="none" dirty="0"/>
              <a:t> по защите прав потребителей и ADR</a:t>
            </a:r>
          </a:p>
        </p:txBody>
      </p:sp>
      <p:sp>
        <p:nvSpPr>
          <p:cNvPr id="48" name="Rectangle 21"/>
          <p:cNvSpPr/>
          <p:nvPr/>
        </p:nvSpPr>
        <p:spPr bwMode="auto">
          <a:xfrm>
            <a:off x="6875238" y="1180347"/>
            <a:ext cx="2663826" cy="1384944"/>
          </a:xfrm>
          <a:prstGeom prst="rect">
            <a:avLst/>
          </a:prstGeom>
          <a:extLst/>
        </p:spPr>
        <p:txBody>
          <a:bodyPr wrap="square" lIns="91391" tIns="45695" rIns="91391" bIns="45695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Риск конфликта интересов</a:t>
            </a:r>
            <a:endParaRPr lang="ru-RU" sz="1200" u="none" dirty="0"/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Риск недоверия</a:t>
            </a:r>
            <a:r>
              <a:rPr lang="ru-RU" sz="1200" u="none" dirty="0"/>
              <a:t> со стороны потребителей к регуляторам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Увеличение ресурсов</a:t>
            </a:r>
            <a:r>
              <a:rPr lang="ru-RU" sz="1200" u="none" dirty="0"/>
              <a:t> регуляторов (дополнительный персонал и бюджет)</a:t>
            </a:r>
          </a:p>
        </p:txBody>
      </p:sp>
      <p:sp>
        <p:nvSpPr>
          <p:cNvPr id="49" name="Rectangle 21"/>
          <p:cNvSpPr/>
          <p:nvPr/>
        </p:nvSpPr>
        <p:spPr bwMode="auto">
          <a:xfrm>
            <a:off x="6875238" y="2733973"/>
            <a:ext cx="2663826" cy="1569610"/>
          </a:xfrm>
          <a:prstGeom prst="rect">
            <a:avLst/>
          </a:prstGeom>
          <a:extLst/>
        </p:spPr>
        <p:txBody>
          <a:bodyPr wrap="square" lIns="91391" tIns="45695" rIns="91391" bIns="45695" anchor="ctr">
            <a:spAutoFit/>
          </a:bodyPr>
          <a:lstStyle/>
          <a:p>
            <a:pPr marL="171450" indent="-171450">
              <a:lnSpc>
                <a:spcPct val="80000"/>
              </a:lnSpc>
              <a:buFont typeface="Arial" pitchFamily="34" charset="0"/>
              <a:buChar char="•"/>
            </a:pPr>
            <a:r>
              <a:rPr lang="ru-RU" sz="1200" b="1" u="none" dirty="0"/>
              <a:t>Общий подход</a:t>
            </a:r>
            <a:r>
              <a:rPr lang="ru-RU" sz="1200" u="none" dirty="0"/>
              <a:t> к защите прав потребителей различных секторов экономики</a:t>
            </a:r>
          </a:p>
          <a:p>
            <a:pPr marL="171450" indent="-171450">
              <a:lnSpc>
                <a:spcPct val="80000"/>
              </a:lnSpc>
              <a:buFont typeface="Arial" pitchFamily="34" charset="0"/>
              <a:buChar char="•"/>
            </a:pPr>
            <a:r>
              <a:rPr lang="ru-RU" sz="1200" b="1" u="none" dirty="0"/>
              <a:t>Отсутствие информации в полном объеме</a:t>
            </a:r>
            <a:r>
              <a:rPr lang="ru-RU" sz="1200" u="none" dirty="0"/>
              <a:t> и необходимость обращаться к регулятору для решения вопроса</a:t>
            </a:r>
          </a:p>
          <a:p>
            <a:pPr marL="171450" indent="-171450">
              <a:lnSpc>
                <a:spcPct val="80000"/>
              </a:lnSpc>
              <a:buFont typeface="Arial" pitchFamily="34" charset="0"/>
              <a:buChar char="•"/>
            </a:pPr>
            <a:r>
              <a:rPr lang="ru-RU" sz="1200" b="1" u="none" dirty="0"/>
              <a:t>Продолжительность решения</a:t>
            </a:r>
            <a:r>
              <a:rPr lang="ru-RU" sz="1200" u="none" dirty="0"/>
              <a:t> вопросов</a:t>
            </a:r>
          </a:p>
        </p:txBody>
      </p:sp>
      <p:sp>
        <p:nvSpPr>
          <p:cNvPr id="50" name="Rectangle 21"/>
          <p:cNvSpPr/>
          <p:nvPr/>
        </p:nvSpPr>
        <p:spPr bwMode="auto">
          <a:xfrm>
            <a:off x="4140200" y="2746642"/>
            <a:ext cx="2663826" cy="1384944"/>
          </a:xfrm>
          <a:prstGeom prst="rect">
            <a:avLst/>
          </a:prstGeom>
          <a:extLst/>
        </p:spPr>
        <p:txBody>
          <a:bodyPr wrap="square" lIns="91391" tIns="45695" rIns="91391" bIns="45695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Отсутствие конфликта интересов</a:t>
            </a:r>
            <a:r>
              <a:rPr lang="ru-RU" sz="1200" u="none" dirty="0"/>
              <a:t> между пруденциального надзора и наблюдением за рынком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Единственный орган</a:t>
            </a:r>
            <a:r>
              <a:rPr lang="ru-RU" sz="1200" u="none" dirty="0"/>
              <a:t> для обращений потребителей по вопросам защиты их прав</a:t>
            </a:r>
          </a:p>
        </p:txBody>
      </p:sp>
      <p:sp>
        <p:nvSpPr>
          <p:cNvPr id="51" name="Rectangle 21"/>
          <p:cNvSpPr/>
          <p:nvPr/>
        </p:nvSpPr>
        <p:spPr bwMode="auto">
          <a:xfrm>
            <a:off x="4140199" y="4426162"/>
            <a:ext cx="2843800" cy="1938942"/>
          </a:xfrm>
          <a:prstGeom prst="rect">
            <a:avLst/>
          </a:prstGeom>
          <a:extLst/>
        </p:spPr>
        <p:txBody>
          <a:bodyPr wrap="square" lIns="91391" tIns="45695" rIns="71962" bIns="45695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u="none" dirty="0"/>
              <a:t>Комплексный подход в решении споров, охватывая </a:t>
            </a:r>
            <a:r>
              <a:rPr lang="ru-RU" sz="1200" b="1" u="none" dirty="0"/>
              <a:t>все сегменты фин.</a:t>
            </a:r>
            <a:r>
              <a:rPr lang="ru-RU" sz="1200" u="none" dirty="0"/>
              <a:t> </a:t>
            </a:r>
            <a:r>
              <a:rPr lang="ru-RU" sz="1200" b="1" u="none" dirty="0"/>
              <a:t>сектора</a:t>
            </a:r>
            <a:endParaRPr lang="ru-RU" sz="1200" u="none" dirty="0"/>
          </a:p>
          <a:p>
            <a:pPr marL="171450" indent="-171450">
              <a:buFont typeface="Arial" pitchFamily="34" charset="0"/>
              <a:buChar char="•"/>
            </a:pPr>
            <a:r>
              <a:rPr lang="ru-RU" sz="1200" u="none" dirty="0"/>
              <a:t>Наличие требований к </a:t>
            </a:r>
            <a:r>
              <a:rPr lang="ru-RU" sz="1200" b="1" u="none" dirty="0"/>
              <a:t>компетентности, прозрачности и скорости</a:t>
            </a:r>
            <a:r>
              <a:rPr lang="ru-RU" sz="1200" u="none" dirty="0"/>
              <a:t> в принятии решений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Справедливость и независимость в принятии решений</a:t>
            </a:r>
            <a:r>
              <a:rPr lang="ru-RU" sz="1200" u="none" dirty="0"/>
              <a:t> и залог восстановления доверия потребителей</a:t>
            </a:r>
          </a:p>
        </p:txBody>
      </p:sp>
      <p:sp>
        <p:nvSpPr>
          <p:cNvPr id="52" name="Rectangle 21"/>
          <p:cNvSpPr/>
          <p:nvPr/>
        </p:nvSpPr>
        <p:spPr bwMode="auto">
          <a:xfrm>
            <a:off x="6875244" y="4426165"/>
            <a:ext cx="2663825" cy="1569610"/>
          </a:xfrm>
          <a:prstGeom prst="rect">
            <a:avLst/>
          </a:prstGeom>
          <a:extLst/>
        </p:spPr>
        <p:txBody>
          <a:bodyPr wrap="square" lIns="91391" tIns="45695" rIns="91391" bIns="45695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b="1" u="none" dirty="0"/>
              <a:t>Необходимость создания</a:t>
            </a:r>
            <a:r>
              <a:rPr lang="ru-RU" sz="1200" u="none" dirty="0"/>
              <a:t> и полноценного запуска омбудсмена до 1 года (но есть шанс ускорения при необходимости)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u="none" dirty="0"/>
              <a:t>Риск </a:t>
            </a:r>
            <a:r>
              <a:rPr lang="ru-RU" sz="1200" b="1" u="none" dirty="0"/>
              <a:t>неприятие рынком</a:t>
            </a:r>
            <a:r>
              <a:rPr lang="ru-RU" sz="1200" u="none" dirty="0"/>
              <a:t> необходимости финансирования </a:t>
            </a:r>
            <a:r>
              <a:rPr lang="ru-RU" sz="1200" u="none" dirty="0" smtClean="0"/>
              <a:t>омбудсмена</a:t>
            </a:r>
            <a:endParaRPr lang="ru-RU" sz="1200" u="none" dirty="0"/>
          </a:p>
        </p:txBody>
      </p:sp>
      <p:cxnSp>
        <p:nvCxnSpPr>
          <p:cNvPr id="54" name="Прямая соединительная линия 53"/>
          <p:cNvCxnSpPr/>
          <p:nvPr/>
        </p:nvCxnSpPr>
        <p:spPr bwMode="auto">
          <a:xfrm>
            <a:off x="1167701" y="2716158"/>
            <a:ext cx="83009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Прямая соединительная линия 54"/>
          <p:cNvCxnSpPr/>
          <p:nvPr/>
        </p:nvCxnSpPr>
        <p:spPr bwMode="auto">
          <a:xfrm>
            <a:off x="1167701" y="4426158"/>
            <a:ext cx="83009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Oval 115"/>
          <p:cNvSpPr>
            <a:spLocks noChangeArrowheads="1"/>
          </p:cNvSpPr>
          <p:nvPr/>
        </p:nvSpPr>
        <p:spPr bwMode="auto">
          <a:xfrm>
            <a:off x="1187723" y="1198123"/>
            <a:ext cx="247988" cy="239713"/>
          </a:xfrm>
          <a:prstGeom prst="ellipse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uk-UA" sz="1200" b="1" u="none" smtClean="0">
                <a:latin typeface="Arial" panose="020B0604020202020204" pitchFamily="34" charset="0"/>
              </a:rPr>
              <a:t>1</a:t>
            </a:r>
            <a:endParaRPr lang="ru-RU" altLang="uk-UA" sz="1200" b="1" u="none">
              <a:latin typeface="Arial" panose="020B0604020202020204" pitchFamily="34" charset="0"/>
            </a:endParaRPr>
          </a:p>
        </p:txBody>
      </p:sp>
      <p:sp>
        <p:nvSpPr>
          <p:cNvPr id="53" name="Oval 115"/>
          <p:cNvSpPr>
            <a:spLocks noChangeArrowheads="1"/>
          </p:cNvSpPr>
          <p:nvPr/>
        </p:nvSpPr>
        <p:spPr bwMode="auto">
          <a:xfrm>
            <a:off x="1187723" y="2805987"/>
            <a:ext cx="247988" cy="239713"/>
          </a:xfrm>
          <a:prstGeom prst="ellipse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uk-UA" sz="1200" b="1" u="none" smtClean="0">
                <a:latin typeface="Arial" panose="020B0604020202020204" pitchFamily="34" charset="0"/>
              </a:rPr>
              <a:t>2</a:t>
            </a:r>
            <a:endParaRPr lang="ru-RU" altLang="uk-UA" sz="1200" b="1" u="none">
              <a:latin typeface="Arial" panose="020B0604020202020204" pitchFamily="34" charset="0"/>
            </a:endParaRPr>
          </a:p>
        </p:txBody>
      </p:sp>
      <p:sp>
        <p:nvSpPr>
          <p:cNvPr id="61" name="Oval 115"/>
          <p:cNvSpPr>
            <a:spLocks noChangeArrowheads="1"/>
          </p:cNvSpPr>
          <p:nvPr/>
        </p:nvSpPr>
        <p:spPr bwMode="auto">
          <a:xfrm>
            <a:off x="1187723" y="4543305"/>
            <a:ext cx="247988" cy="239713"/>
          </a:xfrm>
          <a:prstGeom prst="ellipse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uk-UA" sz="1200" b="1" u="none" smtClean="0">
                <a:latin typeface="Arial" panose="020B0604020202020204" pitchFamily="34" charset="0"/>
              </a:rPr>
              <a:t>3</a:t>
            </a:r>
            <a:endParaRPr lang="ru-RU" altLang="uk-UA" sz="1200" b="1" u="none">
              <a:latin typeface="Arial" panose="020B0604020202020204" pitchFamily="34" charset="0"/>
            </a:endParaRPr>
          </a:p>
        </p:txBody>
      </p:sp>
      <p:sp>
        <p:nvSpPr>
          <p:cNvPr id="35" name="Text Placeholder 3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718444" y="4534179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60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60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pic>
        <p:nvPicPr>
          <p:cNvPr id="32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77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кутник 34"/>
          <p:cNvSpPr/>
          <p:nvPr/>
        </p:nvSpPr>
        <p:spPr bwMode="auto">
          <a:xfrm>
            <a:off x="5939615" y="5193861"/>
            <a:ext cx="3507574" cy="434732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u="none" dirty="0"/>
              <a:t>Положение о </a:t>
            </a:r>
            <a:r>
              <a:rPr lang="ru-RU" sz="1100" u="none" dirty="0" smtClean="0"/>
              <a:t>Госпродпотребслужбу, </a:t>
            </a:r>
            <a:r>
              <a:rPr lang="ru-RU" sz="1100" u="none" dirty="0"/>
              <a:t>утвержденное Постановлением КМУ № 667 от 02.09.15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747" y="-2331"/>
            <a:ext cx="8316516" cy="950913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588" tIns="47298" rIns="94588" bIns="47298" numCol="1" anchor="ctr" anchorCtr="0" compatLnSpc="1">
            <a:prstTxWarp prst="textNoShape">
              <a:avLst/>
            </a:prstTxWarp>
          </a:bodyPr>
          <a:lstStyle/>
          <a:p>
            <a:pPr defTabSz="968878" eaLnBrk="1" hangingPunct="1">
              <a:lnSpc>
                <a:spcPct val="80000"/>
              </a:lnSpc>
              <a:spcBef>
                <a:spcPts val="0"/>
              </a:spcBef>
              <a:tabLst>
                <a:tab pos="931860" algn="l"/>
              </a:tabLst>
            </a:pPr>
            <a:r>
              <a:rPr lang="ru-RU" dirty="0" smtClean="0"/>
              <a:t>Создание функции внесудебного (альтернативного) разрешения споров на базе существующих Третейских судов или Госпродпотребслужбы нецелесообразно</a:t>
            </a:r>
            <a:r>
              <a:rPr lang="ru-RU" kern="1200" dirty="0" smtClean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… </a:t>
            </a:r>
            <a:endParaRPr lang="ru-RU" kern="1200" dirty="0">
              <a:solidFill>
                <a:prstClr val="black"/>
              </a:solidFill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lnSpc>
                <a:spcPct val="80000"/>
              </a:lnSpc>
              <a:spcBef>
                <a:spcPts val="0"/>
              </a:spcBef>
            </a:pPr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>
                <a:lnSpc>
                  <a:spcPct val="80000"/>
                </a:lnSpc>
                <a:spcBef>
                  <a:spcPts val="0"/>
                </a:spcBef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9"/>
          <p:cNvSpPr/>
          <p:nvPr/>
        </p:nvSpPr>
        <p:spPr bwMode="auto">
          <a:xfrm>
            <a:off x="270998" y="1700078"/>
            <a:ext cx="1780820" cy="519000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smtClean="0">
                <a:solidFill>
                  <a:prstClr val="white"/>
                </a:solidFill>
                <a:latin typeface="Arial" pitchFamily="34" charset="0"/>
              </a:rPr>
              <a:t>Обязательность выполнения решения</a:t>
            </a:r>
            <a:endParaRPr lang="ru-RU" sz="1300" b="1" u="none" ker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" name="Rectangle 59"/>
          <p:cNvSpPr/>
          <p:nvPr/>
        </p:nvSpPr>
        <p:spPr bwMode="auto">
          <a:xfrm>
            <a:off x="270998" y="2999466"/>
            <a:ext cx="1780820" cy="447376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Бюджет и финансирование</a:t>
            </a:r>
          </a:p>
        </p:txBody>
      </p:sp>
      <p:sp>
        <p:nvSpPr>
          <p:cNvPr id="7" name="Rectangle 59"/>
          <p:cNvSpPr/>
          <p:nvPr/>
        </p:nvSpPr>
        <p:spPr bwMode="auto">
          <a:xfrm>
            <a:off x="270998" y="2250493"/>
            <a:ext cx="1780820" cy="717558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Стоимость услуг для потребителей</a:t>
            </a:r>
          </a:p>
        </p:txBody>
      </p:sp>
      <p:sp>
        <p:nvSpPr>
          <p:cNvPr id="8" name="Rectangle 59"/>
          <p:cNvSpPr/>
          <p:nvPr/>
        </p:nvSpPr>
        <p:spPr bwMode="auto">
          <a:xfrm>
            <a:off x="270998" y="1276657"/>
            <a:ext cx="1780821" cy="392006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модель организации</a:t>
            </a:r>
          </a:p>
        </p:txBody>
      </p:sp>
      <p:sp>
        <p:nvSpPr>
          <p:cNvPr id="12" name="Rectangle 59"/>
          <p:cNvSpPr/>
          <p:nvPr/>
        </p:nvSpPr>
        <p:spPr bwMode="auto">
          <a:xfrm>
            <a:off x="270998" y="3478257"/>
            <a:ext cx="1780820" cy="551864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Специализация на </a:t>
            </a:r>
            <a:r>
              <a:rPr lang="ru-RU" sz="1300" b="1" u="none" kern="0" dirty="0" smtClean="0">
                <a:solidFill>
                  <a:prstClr val="white"/>
                </a:solidFill>
                <a:latin typeface="Arial" pitchFamily="34" charset="0"/>
              </a:rPr>
              <a:t>фин. </a:t>
            </a: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рынках</a:t>
            </a:r>
          </a:p>
        </p:txBody>
      </p:sp>
      <p:sp>
        <p:nvSpPr>
          <p:cNvPr id="13" name="Rectangle 59"/>
          <p:cNvSpPr/>
          <p:nvPr/>
        </p:nvSpPr>
        <p:spPr bwMode="auto">
          <a:xfrm>
            <a:off x="270998" y="4082331"/>
            <a:ext cx="1780820" cy="1080120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механизм назначения</a:t>
            </a:r>
          </a:p>
        </p:txBody>
      </p:sp>
      <p:sp>
        <p:nvSpPr>
          <p:cNvPr id="14" name="Rectangle 59"/>
          <p:cNvSpPr/>
          <p:nvPr/>
        </p:nvSpPr>
        <p:spPr bwMode="auto">
          <a:xfrm>
            <a:off x="270998" y="5193866"/>
            <a:ext cx="1780820" cy="434731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Нормативно- </a:t>
            </a:r>
            <a:r>
              <a:rPr lang="ru-RU" sz="1300" b="1" u="none" kern="0" dirty="0" smtClean="0">
                <a:solidFill>
                  <a:prstClr val="white"/>
                </a:solidFill>
                <a:latin typeface="Arial" pitchFamily="34" charset="0"/>
              </a:rPr>
              <a:t>правовая база</a:t>
            </a:r>
            <a:endParaRPr lang="ru-RU" sz="1300" b="1" u="none" kern="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5" name="Rectangle 59"/>
          <p:cNvSpPr/>
          <p:nvPr/>
        </p:nvSpPr>
        <p:spPr bwMode="auto">
          <a:xfrm>
            <a:off x="270998" y="5660012"/>
            <a:ext cx="1780820" cy="540000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Срок рассмотрения дел</a:t>
            </a:r>
          </a:p>
        </p:txBody>
      </p:sp>
      <p:sp>
        <p:nvSpPr>
          <p:cNvPr id="16" name="Rectangle 59"/>
          <p:cNvSpPr/>
          <p:nvPr/>
        </p:nvSpPr>
        <p:spPr bwMode="auto">
          <a:xfrm>
            <a:off x="270998" y="6231424"/>
            <a:ext cx="1780820" cy="318973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подотчетность</a:t>
            </a:r>
          </a:p>
        </p:txBody>
      </p:sp>
      <p:sp>
        <p:nvSpPr>
          <p:cNvPr id="17" name="Rectangle 59"/>
          <p:cNvSpPr/>
          <p:nvPr/>
        </p:nvSpPr>
        <p:spPr bwMode="auto">
          <a:xfrm>
            <a:off x="2123827" y="861766"/>
            <a:ext cx="3744416" cy="39187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третейские суды</a:t>
            </a:r>
          </a:p>
        </p:txBody>
      </p:sp>
      <p:sp>
        <p:nvSpPr>
          <p:cNvPr id="18" name="Rectangle 59"/>
          <p:cNvSpPr/>
          <p:nvPr/>
        </p:nvSpPr>
        <p:spPr bwMode="auto">
          <a:xfrm>
            <a:off x="5940251" y="861765"/>
            <a:ext cx="3507574" cy="39187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algn="ctr" defTabSz="965924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300" b="1" u="none" kern="0" dirty="0">
                <a:solidFill>
                  <a:prstClr val="white"/>
                </a:solidFill>
                <a:latin typeface="Arial" pitchFamily="34" charset="0"/>
              </a:rPr>
              <a:t>Госпродпотребслужба</a:t>
            </a:r>
          </a:p>
        </p:txBody>
      </p:sp>
      <p:sp>
        <p:nvSpPr>
          <p:cNvPr id="22" name="Прямокутник 21"/>
          <p:cNvSpPr/>
          <p:nvPr/>
        </p:nvSpPr>
        <p:spPr bwMode="auto">
          <a:xfrm>
            <a:off x="2123827" y="1276657"/>
            <a:ext cx="3744416" cy="392006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u="none" dirty="0"/>
              <a:t>Создаются конкретными орг-циями </a:t>
            </a:r>
            <a:r>
              <a:rPr lang="ru-RU" sz="1100" u="none" dirty="0" smtClean="0"/>
              <a:t>, отсутствует </a:t>
            </a:r>
            <a:r>
              <a:rPr lang="ru-RU" sz="1100" u="none" dirty="0"/>
              <a:t>консолидированная практика рассмотрения дел</a:t>
            </a:r>
            <a:endParaRPr kumimoji="0" lang="ru-RU" sz="11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3" name="Прямокутник 22"/>
          <p:cNvSpPr/>
          <p:nvPr/>
        </p:nvSpPr>
        <p:spPr bwMode="auto">
          <a:xfrm>
            <a:off x="5940251" y="1276657"/>
            <a:ext cx="3507574" cy="392006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u="none" dirty="0">
                <a:latin typeface="Arial" pitchFamily="34" charset="0"/>
              </a:rPr>
              <a:t>государственный орган</a:t>
            </a:r>
            <a:endParaRPr kumimoji="0" lang="ru-RU" sz="11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4" name="Прямокутник 23"/>
          <p:cNvSpPr/>
          <p:nvPr/>
        </p:nvSpPr>
        <p:spPr bwMode="auto">
          <a:xfrm>
            <a:off x="2123827" y="1700590"/>
            <a:ext cx="3744416" cy="519000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u="none" dirty="0">
                <a:latin typeface="Arial" pitchFamily="34" charset="0"/>
              </a:rPr>
              <a:t>Обязательное для обеих сторон в соответствии с ЗУ «Об исполнительном производстве»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" name="Прямокутник 24"/>
          <p:cNvSpPr/>
          <p:nvPr/>
        </p:nvSpPr>
        <p:spPr bwMode="auto">
          <a:xfrm>
            <a:off x="5940251" y="1700077"/>
            <a:ext cx="3507574" cy="519000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u="none" dirty="0">
                <a:latin typeface="Arial" pitchFamily="34" charset="0"/>
              </a:rPr>
              <a:t>Обязательные к исполнению предписания об устранении нарушений требований: осуществляется реагирования на нарушения зак-ва, а не решение спора по существу</a:t>
            </a:r>
          </a:p>
        </p:txBody>
      </p:sp>
      <p:sp>
        <p:nvSpPr>
          <p:cNvPr id="26" name="Прямокутник 25"/>
          <p:cNvSpPr/>
          <p:nvPr/>
        </p:nvSpPr>
        <p:spPr bwMode="auto">
          <a:xfrm>
            <a:off x="2051818" y="2251517"/>
            <a:ext cx="3888433" cy="717558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u="none" dirty="0">
                <a:latin typeface="Arial" pitchFamily="34" charset="0"/>
              </a:rPr>
              <a:t>На платной основе, стоимость зависит от организации, например</a:t>
            </a:r>
            <a:r>
              <a:rPr lang="ru-RU" sz="1100" u="none" dirty="0" smtClean="0">
                <a:latin typeface="Arial" pitchFamily="34" charset="0"/>
              </a:rPr>
              <a:t>:</a:t>
            </a:r>
            <a:endParaRPr lang="ru-RU" sz="1100" u="none" dirty="0">
              <a:latin typeface="Arial" pitchFamily="34" charset="0"/>
            </a:endParaRPr>
          </a:p>
          <a:p>
            <a:pPr marL="171450" indent="-17145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1100" u="none" dirty="0">
                <a:latin typeface="Arial" pitchFamily="34" charset="0"/>
              </a:rPr>
              <a:t>Сумма иска </a:t>
            </a:r>
            <a:r>
              <a:rPr lang="ru-RU" sz="1100" u="none" dirty="0" smtClean="0">
                <a:latin typeface="Arial" pitchFamily="34" charset="0"/>
              </a:rPr>
              <a:t>до 30000 </a:t>
            </a:r>
            <a:r>
              <a:rPr lang="ru-RU" sz="1100" u="none" dirty="0">
                <a:latin typeface="Arial" pitchFamily="34" charset="0"/>
              </a:rPr>
              <a:t>грн (80грн + 1,5% от суммы иска)</a:t>
            </a:r>
          </a:p>
          <a:p>
            <a:pPr marL="171450" indent="-17145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1100" u="none" dirty="0">
                <a:latin typeface="Arial" pitchFamily="34" charset="0"/>
              </a:rPr>
              <a:t>Сумма иска больше 30 000 (400грн + 1% от сумму иска)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5940251" y="2250491"/>
            <a:ext cx="3507574" cy="717558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Бесплатно</a:t>
            </a:r>
          </a:p>
        </p:txBody>
      </p:sp>
      <p:sp>
        <p:nvSpPr>
          <p:cNvPr id="28" name="Прямокутник 27"/>
          <p:cNvSpPr/>
          <p:nvPr/>
        </p:nvSpPr>
        <p:spPr bwMode="auto">
          <a:xfrm>
            <a:off x="2123827" y="3001002"/>
            <a:ext cx="3744416" cy="447376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</a:rPr>
              <a:t>Принцип самоврядування,</a:t>
            </a:r>
          </a:p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u="none" smtClean="0">
                <a:latin typeface="Arial" pitchFamily="34" charset="0"/>
              </a:rPr>
              <a:t>Фінансування за рахунок організації-засновника та учасників спору</a:t>
            </a:r>
            <a:endParaRPr kumimoji="0" lang="ru-RU" sz="1100" b="0" i="0" u="none" strike="noStrike" cap="none" normalizeH="0" baseline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9" name="Прямокутник 28"/>
          <p:cNvSpPr/>
          <p:nvPr/>
        </p:nvSpPr>
        <p:spPr bwMode="auto">
          <a:xfrm>
            <a:off x="5939615" y="2999463"/>
            <a:ext cx="3507574" cy="447376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Финансируется из гос. бюджета </a:t>
            </a:r>
          </a:p>
        </p:txBody>
      </p:sp>
      <p:sp>
        <p:nvSpPr>
          <p:cNvPr id="30" name="Прямокутник 29"/>
          <p:cNvSpPr/>
          <p:nvPr/>
        </p:nvSpPr>
        <p:spPr bwMode="auto">
          <a:xfrm>
            <a:off x="2123827" y="3480305"/>
            <a:ext cx="3744416" cy="551864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Есть </a:t>
            </a:r>
          </a:p>
        </p:txBody>
      </p:sp>
      <p:sp>
        <p:nvSpPr>
          <p:cNvPr id="31" name="Прямокутник 30"/>
          <p:cNvSpPr/>
          <p:nvPr/>
        </p:nvSpPr>
        <p:spPr bwMode="auto">
          <a:xfrm>
            <a:off x="5939615" y="3478253"/>
            <a:ext cx="3507574" cy="551864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ru-RU" sz="1100" u="none" dirty="0"/>
              <a:t>Финансовые услуги исключены из сферы деятельности с 2011 года (текущая сфера деятельности: продукты питания, реклама, безопасность, качество, санитария и т.д.)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3" name="Прямокутник 32"/>
          <p:cNvSpPr/>
          <p:nvPr/>
        </p:nvSpPr>
        <p:spPr bwMode="auto">
          <a:xfrm>
            <a:off x="5939615" y="4082326"/>
            <a:ext cx="3507574" cy="1080120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S PGothic" pitchFamily="34" charset="-128"/>
              </a:rPr>
              <a:t>Гос. служба</a:t>
            </a:r>
          </a:p>
        </p:txBody>
      </p:sp>
      <p:sp>
        <p:nvSpPr>
          <p:cNvPr id="34" name="Прямокутник 33"/>
          <p:cNvSpPr/>
          <p:nvPr/>
        </p:nvSpPr>
        <p:spPr bwMode="auto">
          <a:xfrm>
            <a:off x="2123827" y="5192842"/>
            <a:ext cx="3744416" cy="434731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u="none" dirty="0" smtClean="0">
                <a:latin typeface="Arial" pitchFamily="34" charset="0"/>
              </a:rPr>
              <a:t>ЗУ «Про третейские суди»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6" name="Прямокутник 35"/>
          <p:cNvSpPr/>
          <p:nvPr/>
        </p:nvSpPr>
        <p:spPr bwMode="auto">
          <a:xfrm>
            <a:off x="2123827" y="5659500"/>
            <a:ext cx="3744416" cy="540000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u="none" dirty="0"/>
              <a:t>Рассмотрение дел третейским судом не ограничен какими-либо сроками, если иное не установлено регламентом третейского суда или соглашением сторон</a:t>
            </a:r>
            <a:endParaRPr kumimoji="0" lang="ru-RU" sz="11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7" name="Прямокутник 36"/>
          <p:cNvSpPr/>
          <p:nvPr/>
        </p:nvSpPr>
        <p:spPr bwMode="auto">
          <a:xfrm>
            <a:off x="2123827" y="6231424"/>
            <a:ext cx="3744416" cy="318973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S PGothic" pitchFamily="34" charset="-128"/>
              </a:rPr>
              <a:t>Не подотчетны</a:t>
            </a:r>
          </a:p>
        </p:txBody>
      </p:sp>
      <p:sp>
        <p:nvSpPr>
          <p:cNvPr id="38" name="Прямокутник 37"/>
          <p:cNvSpPr/>
          <p:nvPr/>
        </p:nvSpPr>
        <p:spPr bwMode="auto">
          <a:xfrm>
            <a:off x="5939615" y="5660008"/>
            <a:ext cx="3507574" cy="540000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S PGothic" pitchFamily="34" charset="-128"/>
              </a:rPr>
              <a:t>15-45 днів</a:t>
            </a:r>
          </a:p>
        </p:txBody>
      </p:sp>
      <p:sp>
        <p:nvSpPr>
          <p:cNvPr id="39" name="Прямокутник 38"/>
          <p:cNvSpPr/>
          <p:nvPr/>
        </p:nvSpPr>
        <p:spPr bwMode="auto">
          <a:xfrm>
            <a:off x="5939615" y="6231424"/>
            <a:ext cx="3507574" cy="318973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S PGothic" pitchFamily="34" charset="-128"/>
              </a:rPr>
              <a:t>Подотчетна Кабинету</a:t>
            </a:r>
            <a:r>
              <a:rPr kumimoji="0" lang="ru-RU" sz="11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MS PGothic" pitchFamily="34" charset="-128"/>
              </a:rPr>
              <a:t> Министров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2" name="Прямокутник 31"/>
          <p:cNvSpPr/>
          <p:nvPr/>
        </p:nvSpPr>
        <p:spPr bwMode="auto">
          <a:xfrm>
            <a:off x="2123827" y="4084891"/>
            <a:ext cx="3744416" cy="1076024"/>
          </a:xfrm>
          <a:prstGeom prst="rect">
            <a:avLst/>
          </a:prstGeom>
          <a:solidFill>
            <a:srgbClr val="E5E9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100" u="none" dirty="0"/>
              <a:t>Судьи назначаются в зависимости от суммы спора (пример):</a:t>
            </a:r>
          </a:p>
          <a:p>
            <a:r>
              <a:rPr lang="ru-RU" sz="1100" u="none" dirty="0"/>
              <a:t>Более 10 тыс. Грн - 3 судьи: 1 - потребитель, 1 - провайдер, 1 - обеими сторонами</a:t>
            </a:r>
          </a:p>
          <a:p>
            <a:r>
              <a:rPr lang="ru-RU" sz="1100" u="none" dirty="0"/>
              <a:t>Менее 10 тыс. Грн - судей избирает Председатель Третейского суда</a:t>
            </a: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603" y="861765"/>
            <a:ext cx="361821" cy="361821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762" y="861765"/>
            <a:ext cx="361821" cy="361821"/>
          </a:xfrm>
          <a:prstGeom prst="rect">
            <a:avLst/>
          </a:prstGeom>
        </p:spPr>
      </p:pic>
      <p:sp>
        <p:nvSpPr>
          <p:cNvPr id="43" name="TextBox 7"/>
          <p:cNvSpPr txBox="1">
            <a:spLocks noChangeArrowheads="1"/>
          </p:cNvSpPr>
          <p:nvPr/>
        </p:nvSpPr>
        <p:spPr bwMode="auto">
          <a:xfrm>
            <a:off x="504642" y="6647035"/>
            <a:ext cx="8891999" cy="479426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  <a:extLst/>
        </p:spPr>
        <p:txBody>
          <a:bodyPr wrap="square" lIns="71962" tIns="45551" rIns="91106" bIns="45551" rtlCol="0">
            <a:noAutofit/>
          </a:bodyPr>
          <a:lstStyle>
            <a:defPPr>
              <a:defRPr lang="en-US"/>
            </a:defPPr>
            <a:lvl1pPr marL="355600" algn="ctr" defTabSz="958350" eaLnBrk="1" hangingPunct="1">
              <a:defRPr sz="1400" u="non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>
              <a:lnSpc>
                <a:spcPct val="80000"/>
              </a:lnSpc>
              <a:spcBef>
                <a:spcPts val="0"/>
              </a:spcBef>
            </a:pPr>
            <a:r>
              <a:rPr lang="ru-RU" dirty="0" smtClean="0"/>
              <a:t>…потому что третейские суды осуществляют рассмотрение дел долго и затратно, а Госпродпотребслужба - неэффективно и обобщенно. </a:t>
            </a:r>
          </a:p>
        </p:txBody>
      </p:sp>
      <p:pic>
        <p:nvPicPr>
          <p:cNvPr id="40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46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19"/>
          <p:cNvSpPr/>
          <p:nvPr/>
        </p:nvSpPr>
        <p:spPr bwMode="auto">
          <a:xfrm>
            <a:off x="1975763" y="1274189"/>
            <a:ext cx="1829775" cy="5039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  <a:buClr>
                <a:srgbClr val="1C7935"/>
              </a:buClr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4" name="Rectangle 19"/>
          <p:cNvSpPr/>
          <p:nvPr/>
        </p:nvSpPr>
        <p:spPr bwMode="auto">
          <a:xfrm>
            <a:off x="5746720" y="1295060"/>
            <a:ext cx="1831076" cy="5039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6591" tIns="48296" rIns="96591" bIns="48296" numCol="1" rtlCol="0" anchor="t" anchorCtr="0" compatLnSpc="1">
            <a:prstTxWarp prst="textNoShape">
              <a:avLst/>
            </a:prstTxWarp>
          </a:bodyPr>
          <a:lstStyle/>
          <a:p>
            <a:pPr defTabSz="965924">
              <a:spcAft>
                <a:spcPts val="634"/>
              </a:spcAft>
              <a:buClr>
                <a:srgbClr val="1C7935"/>
              </a:buClr>
            </a:pPr>
            <a:endParaRPr lang="ru-RU" u="none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5" name="Rectangle 19"/>
          <p:cNvSpPr/>
          <p:nvPr/>
        </p:nvSpPr>
        <p:spPr bwMode="auto">
          <a:xfrm>
            <a:off x="3860585" y="1279529"/>
            <a:ext cx="1831076" cy="5039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6591" tIns="48296" rIns="96591" bIns="48296" numCol="1" rtlCol="0" anchor="t" anchorCtr="0" compatLnSpc="1">
            <a:prstTxWarp prst="textNoShape">
              <a:avLst/>
            </a:prstTxWarp>
          </a:bodyPr>
          <a:lstStyle/>
          <a:p>
            <a:pPr defTabSz="965924">
              <a:spcAft>
                <a:spcPts val="634"/>
              </a:spcAft>
              <a:buClr>
                <a:srgbClr val="1C7935"/>
              </a:buClr>
            </a:pPr>
            <a:endParaRPr lang="ru-RU" u="none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755" y="122383"/>
            <a:ext cx="7974776" cy="687032"/>
          </a:xfrm>
        </p:spPr>
        <p:txBody>
          <a:bodyPr>
            <a:noAutofit/>
          </a:bodyPr>
          <a:lstStyle/>
          <a:p>
            <a:r>
              <a:rPr lang="ru-RU"/>
              <a:t>Преимущества применения модели финансового омбудсмена подтверждает успешная практика стран ЕС (19 стран из 28)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904213" y="6716719"/>
            <a:ext cx="838200" cy="4794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547" tIns="48274" rIns="96547" bIns="48274" numCol="1" anchor="b" anchorCtr="0" compatLnSpc="1">
            <a:prstTxWarp prst="textNoShape">
              <a:avLst/>
            </a:prstTxWarp>
          </a:bodyPr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17"/>
          <p:cNvSpPr/>
          <p:nvPr/>
        </p:nvSpPr>
        <p:spPr bwMode="auto">
          <a:xfrm>
            <a:off x="1969538" y="899150"/>
            <a:ext cx="1836000" cy="32265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91" tIns="45695" rIns="91391" bIns="45695" numCol="1" rtlCol="0" anchor="ctr" anchorCtr="0" compatLnSpc="1">
            <a:prstTxWarp prst="textNoShape">
              <a:avLst/>
            </a:prstTxWarp>
          </a:bodyPr>
          <a:lstStyle/>
          <a:p>
            <a:pPr algn="ctr" defTabSz="908389" eaLnBrk="1" hangingPunct="1"/>
            <a:r>
              <a:rPr lang="ru-RU" sz="1200" b="1" u="none" dirty="0" smtClean="0">
                <a:solidFill>
                  <a:prstClr val="white"/>
                </a:solidFill>
                <a:latin typeface="Arial" pitchFamily="34" charset="0"/>
              </a:rPr>
              <a:t>Франция</a:t>
            </a:r>
            <a:endParaRPr lang="ru-RU" sz="12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1" name="Rectangle 17"/>
          <p:cNvSpPr/>
          <p:nvPr/>
        </p:nvSpPr>
        <p:spPr bwMode="auto">
          <a:xfrm>
            <a:off x="3855661" y="899150"/>
            <a:ext cx="1836000" cy="32265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6591" tIns="48296" rIns="96591" bIns="48296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ru-RU" sz="1100" b="1" u="none" dirty="0" smtClean="0">
                <a:solidFill>
                  <a:prstClr val="white"/>
                </a:solidFill>
                <a:latin typeface="Arial" pitchFamily="34" charset="0"/>
              </a:rPr>
              <a:t>        Великобритания</a:t>
            </a:r>
            <a:endParaRPr lang="ru-RU" sz="11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2" name="Rectangle 17"/>
          <p:cNvSpPr/>
          <p:nvPr/>
        </p:nvSpPr>
        <p:spPr bwMode="auto">
          <a:xfrm>
            <a:off x="5741795" y="899150"/>
            <a:ext cx="1836000" cy="32265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6591" tIns="48296" rIns="96591" bIns="48296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u="none" smtClean="0">
                <a:solidFill>
                  <a:prstClr val="white"/>
                </a:solidFill>
                <a:latin typeface="Arial" pitchFamily="34" charset="0"/>
              </a:rPr>
              <a:t>   Литва</a:t>
            </a:r>
            <a:endParaRPr lang="ru-RU" sz="1200" b="1" u="none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2642" y="6550397"/>
            <a:ext cx="9025315" cy="50405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lIns="89672" tIns="45551" rIns="91106" bIns="45551" rtlCol="0">
            <a:noAutofit/>
          </a:bodyPr>
          <a:lstStyle>
            <a:defPPr>
              <a:defRPr lang="en-US"/>
            </a:defPPr>
            <a:lvl1pPr algn="ctr" defTabSz="958350" eaLnBrk="1" hangingPunct="1">
              <a:defRPr sz="1400" u="none">
                <a:solidFill>
                  <a:prstClr val="black"/>
                </a:solidFill>
              </a:defRPr>
            </a:lvl1pPr>
          </a:lstStyle>
          <a:p>
            <a:r>
              <a:rPr lang="ru-RU" dirty="0"/>
              <a:t>Введение института финансового омбудсмена в Украине предусматривает сочетание в себе наиболее успешных подходов к его организации и функционирования.</a:t>
            </a:r>
          </a:p>
        </p:txBody>
      </p:sp>
      <p:sp>
        <p:nvSpPr>
          <p:cNvPr id="18" name="Rectangle 59"/>
          <p:cNvSpPr/>
          <p:nvPr/>
        </p:nvSpPr>
        <p:spPr bwMode="auto">
          <a:xfrm>
            <a:off x="432649" y="3253771"/>
            <a:ext cx="1490144" cy="833116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>
              <a:defRPr/>
            </a:pPr>
            <a:r>
              <a:rPr lang="ru-RU" sz="1300" b="1" u="none" kern="0" dirty="0" smtClean="0">
                <a:solidFill>
                  <a:prstClr val="white"/>
                </a:solidFill>
                <a:latin typeface="Arial" pitchFamily="34" charset="0"/>
              </a:rPr>
              <a:t>Обязательность исполнения решения</a:t>
            </a:r>
            <a:endParaRPr lang="ru-RU" sz="1300" b="1" u="none" kern="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9" name="Rectangle 59"/>
          <p:cNvSpPr/>
          <p:nvPr/>
        </p:nvSpPr>
        <p:spPr bwMode="auto">
          <a:xfrm>
            <a:off x="432649" y="5314700"/>
            <a:ext cx="1490144" cy="828000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>
              <a:defRPr/>
            </a:pPr>
            <a:r>
              <a:rPr lang="ru-RU" sz="1300" b="1" u="none" kern="0" dirty="0" smtClean="0">
                <a:solidFill>
                  <a:prstClr val="white"/>
                </a:solidFill>
                <a:latin typeface="Arial" pitchFamily="34" charset="0"/>
              </a:rPr>
              <a:t>Бюджет и финансирование омбудсмена</a:t>
            </a:r>
            <a:endParaRPr lang="ru-RU" sz="1300" b="1" u="none" kern="0" dirty="0">
              <a:solidFill>
                <a:prstClr val="white"/>
              </a:solidFill>
              <a:latin typeface="Arial" pitchFamily="34" charset="0"/>
            </a:endParaRP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796" y="899156"/>
            <a:ext cx="535887" cy="322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538" y="899157"/>
            <a:ext cx="523785" cy="322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59"/>
          <p:cNvSpPr/>
          <p:nvPr/>
        </p:nvSpPr>
        <p:spPr bwMode="auto">
          <a:xfrm>
            <a:off x="432649" y="4278767"/>
            <a:ext cx="1490144" cy="831477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>
              <a:defRPr/>
            </a:pPr>
            <a:r>
              <a:rPr lang="ru-RU" sz="1300" b="1" u="none" kern="0" dirty="0" smtClean="0">
                <a:solidFill>
                  <a:prstClr val="white"/>
                </a:solidFill>
                <a:latin typeface="Arial" pitchFamily="34" charset="0"/>
              </a:rPr>
              <a:t>Стоимость услуг для потребителей</a:t>
            </a:r>
            <a:endParaRPr lang="ru-RU" sz="1300" b="1" u="none" kern="0" dirty="0">
              <a:solidFill>
                <a:prstClr val="white"/>
              </a:solidFill>
              <a:latin typeface="Arial" pitchFamily="34" charset="0"/>
            </a:endParaRPr>
          </a:p>
        </p:txBody>
      </p:sp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667" y="902878"/>
            <a:ext cx="553241" cy="31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angle 17"/>
          <p:cNvSpPr/>
          <p:nvPr/>
        </p:nvSpPr>
        <p:spPr bwMode="auto">
          <a:xfrm>
            <a:off x="7626885" y="896318"/>
            <a:ext cx="1836000" cy="32265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6591" tIns="48296" rIns="96591" bIns="48296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u="none" dirty="0" smtClean="0">
                <a:solidFill>
                  <a:prstClr val="white"/>
                </a:solidFill>
                <a:latin typeface="Arial" pitchFamily="34" charset="0"/>
              </a:rPr>
              <a:t>   Польша</a:t>
            </a:r>
            <a:endParaRPr lang="ru-RU" sz="1200" b="1" u="none" dirty="0">
              <a:solidFill>
                <a:prstClr val="white"/>
              </a:solidFill>
              <a:latin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882" y="894851"/>
            <a:ext cx="568253" cy="324000"/>
          </a:xfrm>
          <a:prstGeom prst="rect">
            <a:avLst/>
          </a:prstGeom>
        </p:spPr>
      </p:pic>
      <p:sp>
        <p:nvSpPr>
          <p:cNvPr id="48" name="Rectangle 19"/>
          <p:cNvSpPr/>
          <p:nvPr/>
        </p:nvSpPr>
        <p:spPr bwMode="auto">
          <a:xfrm>
            <a:off x="7626885" y="1295060"/>
            <a:ext cx="1831074" cy="5039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6591" tIns="48296" rIns="96591" bIns="48296" numCol="1" rtlCol="0" anchor="t" anchorCtr="0" compatLnSpc="1">
            <a:prstTxWarp prst="textNoShape">
              <a:avLst/>
            </a:prstTxWarp>
          </a:bodyPr>
          <a:lstStyle/>
          <a:p>
            <a:pPr defTabSz="965924">
              <a:spcAft>
                <a:spcPts val="634"/>
              </a:spcAft>
              <a:buClr>
                <a:srgbClr val="1C7935"/>
              </a:buClr>
            </a:pPr>
            <a:endParaRPr lang="ru-RU" u="none">
              <a:solidFill>
                <a:prstClr val="black"/>
              </a:solidFill>
              <a:latin typeface="Arial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>
            <a:off x="432643" y="3159206"/>
            <a:ext cx="903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>
            <a:off x="432643" y="5182245"/>
            <a:ext cx="903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59"/>
          <p:cNvSpPr/>
          <p:nvPr/>
        </p:nvSpPr>
        <p:spPr bwMode="auto">
          <a:xfrm>
            <a:off x="2058368" y="4282243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b="1" u="none" kern="0" dirty="0">
                <a:solidFill>
                  <a:prstClr val="black"/>
                </a:solidFill>
                <a:latin typeface="Arial" pitchFamily="34" charset="0"/>
              </a:rPr>
              <a:t>Бесплатный сервис</a:t>
            </a:r>
          </a:p>
          <a:p>
            <a:pPr defTabSz="965924"/>
            <a:r>
              <a:rPr lang="ru-RU" u="none" kern="0" dirty="0">
                <a:solidFill>
                  <a:prstClr val="black"/>
                </a:solidFill>
                <a:latin typeface="Arial" pitchFamily="34" charset="0"/>
              </a:rPr>
              <a:t>для потребителей</a:t>
            </a:r>
          </a:p>
        </p:txBody>
      </p:sp>
      <p:sp>
        <p:nvSpPr>
          <p:cNvPr id="52" name="Rectangle 59"/>
          <p:cNvSpPr/>
          <p:nvPr/>
        </p:nvSpPr>
        <p:spPr bwMode="auto">
          <a:xfrm>
            <a:off x="2058368" y="3274125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b="1" u="none" kern="0" dirty="0" smtClean="0">
                <a:solidFill>
                  <a:prstClr val="black"/>
                </a:solidFill>
                <a:latin typeface="Arial" pitchFamily="34" charset="0"/>
              </a:rPr>
              <a:t>Решения-рекомендации</a:t>
            </a:r>
          </a:p>
          <a:p>
            <a:pPr defTabSz="965924"/>
            <a:r>
              <a:rPr lang="ru-RU" u="none" kern="0" dirty="0" smtClean="0">
                <a:solidFill>
                  <a:prstClr val="black"/>
                </a:solidFill>
                <a:latin typeface="Arial" pitchFamily="34" charset="0"/>
              </a:rPr>
              <a:t>(с правом обеих сторон обратиться в суд)</a:t>
            </a:r>
            <a:endParaRPr lang="ru-RU" u="none" kern="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3" name="Rectangle 59"/>
          <p:cNvSpPr/>
          <p:nvPr/>
        </p:nvSpPr>
        <p:spPr bwMode="auto">
          <a:xfrm>
            <a:off x="2058368" y="5311771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u="none" kern="0" dirty="0" smtClean="0">
                <a:solidFill>
                  <a:prstClr val="black"/>
                </a:solidFill>
                <a:latin typeface="Arial" pitchFamily="34" charset="0"/>
              </a:rPr>
              <a:t>За счет взносов фин. учреждений </a:t>
            </a:r>
            <a:endParaRPr lang="ru-RU" u="none" kern="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7" name="Rectangle 59"/>
          <p:cNvSpPr/>
          <p:nvPr/>
        </p:nvSpPr>
        <p:spPr bwMode="auto">
          <a:xfrm>
            <a:off x="3933101" y="4278760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b="1" u="none" kern="0" dirty="0" smtClean="0">
                <a:solidFill>
                  <a:prstClr val="black"/>
                </a:solidFill>
                <a:latin typeface="Arial" pitchFamily="34" charset="0"/>
              </a:rPr>
              <a:t>Бесплатный сервис</a:t>
            </a:r>
          </a:p>
          <a:p>
            <a:pPr defTabSz="965924"/>
            <a:r>
              <a:rPr lang="ru-RU" u="none" kern="0" dirty="0" smtClean="0">
                <a:solidFill>
                  <a:prstClr val="black"/>
                </a:solidFill>
                <a:latin typeface="Arial" pitchFamily="34" charset="0"/>
              </a:rPr>
              <a:t>для потребителей</a:t>
            </a:r>
            <a:endParaRPr lang="ru-RU" u="none" kern="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8" name="Rectangle 59"/>
          <p:cNvSpPr/>
          <p:nvPr/>
        </p:nvSpPr>
        <p:spPr bwMode="auto">
          <a:xfrm>
            <a:off x="3933101" y="3253771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b="1" u="none" kern="0" dirty="0" smtClean="0">
                <a:latin typeface="Arial" pitchFamily="34" charset="0"/>
              </a:rPr>
              <a:t>Решение обязательно</a:t>
            </a:r>
          </a:p>
          <a:p>
            <a:pPr defTabSz="965924"/>
            <a:r>
              <a:rPr lang="ru-RU" u="none" kern="0" dirty="0" smtClean="0">
                <a:latin typeface="Arial" pitchFamily="34" charset="0"/>
              </a:rPr>
              <a:t>для провайдера услуг. Потребитель имеет право обратиться в суд</a:t>
            </a:r>
            <a:endParaRPr lang="ru-RU" u="none" kern="0" dirty="0">
              <a:latin typeface="Arial" pitchFamily="34" charset="0"/>
            </a:endParaRPr>
          </a:p>
        </p:txBody>
      </p:sp>
      <p:sp>
        <p:nvSpPr>
          <p:cNvPr id="59" name="Rectangle 59"/>
          <p:cNvSpPr/>
          <p:nvPr/>
        </p:nvSpPr>
        <p:spPr bwMode="auto">
          <a:xfrm>
            <a:off x="3933101" y="5308298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u="none" kern="0" dirty="0">
                <a:solidFill>
                  <a:prstClr val="black"/>
                </a:solidFill>
                <a:latin typeface="Arial" pitchFamily="34" charset="0"/>
              </a:rPr>
              <a:t>За счет взносов фин. учреждений </a:t>
            </a:r>
          </a:p>
        </p:txBody>
      </p:sp>
      <p:sp>
        <p:nvSpPr>
          <p:cNvPr id="63" name="Rectangle 59"/>
          <p:cNvSpPr/>
          <p:nvPr/>
        </p:nvSpPr>
        <p:spPr bwMode="auto">
          <a:xfrm>
            <a:off x="5823050" y="4278760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b="1" u="none" kern="0" dirty="0">
                <a:solidFill>
                  <a:prstClr val="black"/>
                </a:solidFill>
                <a:latin typeface="Arial" pitchFamily="34" charset="0"/>
              </a:rPr>
              <a:t>Бесплатный сервис</a:t>
            </a:r>
          </a:p>
          <a:p>
            <a:pPr defTabSz="965924"/>
            <a:r>
              <a:rPr lang="ru-RU" u="none" kern="0" dirty="0">
                <a:solidFill>
                  <a:prstClr val="black"/>
                </a:solidFill>
                <a:latin typeface="Arial" pitchFamily="34" charset="0"/>
              </a:rPr>
              <a:t>для потребителей</a:t>
            </a:r>
          </a:p>
        </p:txBody>
      </p:sp>
      <p:sp>
        <p:nvSpPr>
          <p:cNvPr id="64" name="Rectangle 59"/>
          <p:cNvSpPr/>
          <p:nvPr/>
        </p:nvSpPr>
        <p:spPr bwMode="auto">
          <a:xfrm>
            <a:off x="5823050" y="3253771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b="1" u="none" kern="0" dirty="0">
                <a:solidFill>
                  <a:prstClr val="black"/>
                </a:solidFill>
                <a:latin typeface="Arial" pitchFamily="34" charset="0"/>
              </a:rPr>
              <a:t>Решения-рекомендации</a:t>
            </a:r>
          </a:p>
          <a:p>
            <a:pPr defTabSz="965924"/>
            <a:r>
              <a:rPr lang="ru-RU" u="none" kern="0" dirty="0">
                <a:solidFill>
                  <a:prstClr val="black"/>
                </a:solidFill>
                <a:latin typeface="Arial" pitchFamily="34" charset="0"/>
              </a:rPr>
              <a:t>(с правом обеих сторон обратиться в суд)</a:t>
            </a:r>
          </a:p>
        </p:txBody>
      </p:sp>
      <p:sp>
        <p:nvSpPr>
          <p:cNvPr id="65" name="Rectangle 59"/>
          <p:cNvSpPr/>
          <p:nvPr/>
        </p:nvSpPr>
        <p:spPr bwMode="auto">
          <a:xfrm>
            <a:off x="5823050" y="5308298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u="none" kern="0" dirty="0" smtClean="0">
                <a:solidFill>
                  <a:prstClr val="black"/>
                </a:solidFill>
                <a:latin typeface="Arial" pitchFamily="34" charset="0"/>
              </a:rPr>
              <a:t>Финансируется гос-вом </a:t>
            </a:r>
            <a:endParaRPr lang="ru-RU" u="none" kern="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9" name="Rectangle 59"/>
          <p:cNvSpPr/>
          <p:nvPr/>
        </p:nvSpPr>
        <p:spPr bwMode="auto">
          <a:xfrm>
            <a:off x="7717861" y="4278760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b="1" u="none" kern="0" dirty="0" smtClean="0">
                <a:solidFill>
                  <a:prstClr val="black"/>
                </a:solidFill>
                <a:latin typeface="Arial" pitchFamily="34" charset="0"/>
              </a:rPr>
              <a:t>Плата за ходатайство </a:t>
            </a:r>
            <a:r>
              <a:rPr lang="ru-RU" u="none" kern="0" dirty="0" smtClean="0">
                <a:solidFill>
                  <a:prstClr val="black"/>
                </a:solidFill>
                <a:latin typeface="Arial" pitchFamily="34" charset="0"/>
              </a:rPr>
              <a:t>50 злотых  (12 евро)</a:t>
            </a:r>
            <a:endParaRPr lang="ru-RU" u="none" kern="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0" name="Rectangle 59"/>
          <p:cNvSpPr/>
          <p:nvPr/>
        </p:nvSpPr>
        <p:spPr bwMode="auto">
          <a:xfrm>
            <a:off x="7717861" y="3253771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b="1" u="none" kern="0" dirty="0">
                <a:latin typeface="Arial" pitchFamily="34" charset="0"/>
              </a:rPr>
              <a:t>Решение обязательно</a:t>
            </a:r>
          </a:p>
          <a:p>
            <a:pPr defTabSz="965924"/>
            <a:r>
              <a:rPr lang="ru-RU" u="none" kern="0" dirty="0">
                <a:latin typeface="Arial" pitchFamily="34" charset="0"/>
              </a:rPr>
              <a:t>для провайдера услуг. Потребитель имеет право обратиться в суд</a:t>
            </a:r>
          </a:p>
        </p:txBody>
      </p:sp>
      <p:sp>
        <p:nvSpPr>
          <p:cNvPr id="71" name="Rectangle 59"/>
          <p:cNvSpPr/>
          <p:nvPr/>
        </p:nvSpPr>
        <p:spPr bwMode="auto">
          <a:xfrm>
            <a:off x="7717861" y="5308298"/>
            <a:ext cx="1680095" cy="8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/>
            <a:r>
              <a:rPr lang="ru-RU" u="none" kern="0" dirty="0">
                <a:solidFill>
                  <a:prstClr val="black"/>
                </a:solidFill>
                <a:latin typeface="Arial" pitchFamily="34" charset="0"/>
              </a:rPr>
              <a:t>За счет взносов фин. учреждений </a:t>
            </a:r>
          </a:p>
        </p:txBody>
      </p:sp>
      <p:sp>
        <p:nvSpPr>
          <p:cNvPr id="46" name="Rectangle 59"/>
          <p:cNvSpPr/>
          <p:nvPr/>
        </p:nvSpPr>
        <p:spPr bwMode="auto">
          <a:xfrm>
            <a:off x="432643" y="1274195"/>
            <a:ext cx="1490145" cy="463881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>
              <a:defRPr/>
            </a:pPr>
            <a:r>
              <a:rPr lang="ru-RU" sz="1300" b="1" u="none" kern="0" smtClean="0">
                <a:solidFill>
                  <a:prstClr val="white"/>
                </a:solidFill>
                <a:latin typeface="Arial" pitchFamily="34" charset="0"/>
              </a:rPr>
              <a:t>Модель организации</a:t>
            </a:r>
            <a:endParaRPr lang="ru-RU" sz="1300" b="1" u="none" ker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4" name="Rectangle 59"/>
          <p:cNvSpPr/>
          <p:nvPr/>
        </p:nvSpPr>
        <p:spPr bwMode="auto">
          <a:xfrm>
            <a:off x="683674" y="1837275"/>
            <a:ext cx="1239120" cy="392642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>
              <a:defRPr/>
            </a:pPr>
            <a:r>
              <a:rPr lang="ru-RU" sz="1200" b="1" u="none" kern="0" smtClean="0">
                <a:solidFill>
                  <a:prstClr val="white"/>
                </a:solidFill>
                <a:latin typeface="Arial" pitchFamily="34" charset="0"/>
              </a:rPr>
              <a:t>Регулятор</a:t>
            </a:r>
            <a:endParaRPr lang="ru-RU" sz="1200" b="1" u="none" ker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3669" y="2272377"/>
            <a:ext cx="1239119" cy="392642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>
              <a:defRPr/>
            </a:pPr>
            <a:r>
              <a:rPr lang="ru-RU" sz="1200" b="1" u="none" kern="0" smtClean="0">
                <a:solidFill>
                  <a:prstClr val="white"/>
                </a:solidFill>
                <a:latin typeface="Arial" pitchFamily="34" charset="0"/>
              </a:rPr>
              <a:t>Общее агентство</a:t>
            </a:r>
            <a:endParaRPr lang="ru-RU" sz="1200" b="1" u="none" ker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6" name="Rectangle 59"/>
          <p:cNvSpPr/>
          <p:nvPr/>
        </p:nvSpPr>
        <p:spPr bwMode="auto">
          <a:xfrm>
            <a:off x="683669" y="2707480"/>
            <a:ext cx="1239119" cy="392642"/>
          </a:xfrm>
          <a:prstGeom prst="rect">
            <a:avLst/>
          </a:prstGeom>
          <a:solidFill>
            <a:srgbClr val="002F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8028" tIns="0" rIns="38028" bIns="0" numCol="1" rtlCol="0" anchor="ctr" anchorCtr="0" compatLnSpc="1">
            <a:prstTxWarp prst="textNoShape">
              <a:avLst/>
            </a:prstTxWarp>
          </a:bodyPr>
          <a:lstStyle/>
          <a:p>
            <a:pPr defTabSz="965924">
              <a:defRPr/>
            </a:pPr>
            <a:r>
              <a:rPr lang="ru-RU" sz="1200" b="1" u="none" kern="0" smtClean="0">
                <a:solidFill>
                  <a:prstClr val="white"/>
                </a:solidFill>
                <a:latin typeface="Arial" pitchFamily="34" charset="0"/>
              </a:rPr>
              <a:t>Финансовый омбудсмен</a:t>
            </a:r>
            <a:endParaRPr lang="ru-RU" sz="1200" b="1" u="none" kern="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 bwMode="auto">
          <a:xfrm>
            <a:off x="1922794" y="2232685"/>
            <a:ext cx="753516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Прямая соединительная линия 72"/>
          <p:cNvCxnSpPr/>
          <p:nvPr/>
        </p:nvCxnSpPr>
        <p:spPr bwMode="auto">
          <a:xfrm>
            <a:off x="1922793" y="2665019"/>
            <a:ext cx="753516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Прямая соединительная линия 77"/>
          <p:cNvCxnSpPr/>
          <p:nvPr/>
        </p:nvCxnSpPr>
        <p:spPr bwMode="auto">
          <a:xfrm>
            <a:off x="432643" y="4174133"/>
            <a:ext cx="903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 Placeholder 3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662906" y="2679175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9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39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sp>
        <p:nvSpPr>
          <p:cNvPr id="80" name="Text Placeholder 3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4496042" y="2679175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9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39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sp>
        <p:nvSpPr>
          <p:cNvPr id="81" name="Text Placeholder 3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372305" y="1738076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9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39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sp>
        <p:nvSpPr>
          <p:cNvPr id="82" name="Text Placeholder 3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8317794" y="2679174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sz="3900" u="none" smtClean="0">
                <a:solidFill>
                  <a:srgbClr val="002F6C"/>
                </a:solidFill>
                <a:sym typeface="Wingdings" panose="05000000000000000000" pitchFamily="2" charset="2"/>
              </a:rPr>
              <a:t></a:t>
            </a:r>
            <a:endParaRPr lang="ru-RU" sz="3900" u="none">
              <a:solidFill>
                <a:srgbClr val="002F6C"/>
              </a:solidFill>
              <a:sym typeface="Wingdings" panose="05000000000000000000" pitchFamily="2" charset="2"/>
            </a:endParaRPr>
          </a:p>
        </p:txBody>
      </p:sp>
      <p:pic>
        <p:nvPicPr>
          <p:cNvPr id="45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72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918475" y="6719055"/>
            <a:ext cx="838200" cy="479425"/>
          </a:xfrm>
        </p:spPr>
        <p:txBody>
          <a:bodyPr/>
          <a:lstStyle/>
          <a:p>
            <a:pPr algn="r"/>
            <a:fld id="{53400EF4-D14B-4B3E-8643-5A6D235941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r"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entagon 31"/>
          <p:cNvSpPr/>
          <p:nvPr/>
        </p:nvSpPr>
        <p:spPr bwMode="auto">
          <a:xfrm>
            <a:off x="323627" y="1149796"/>
            <a:ext cx="1512174" cy="4968545"/>
          </a:xfrm>
          <a:prstGeom prst="homePlate">
            <a:avLst>
              <a:gd name="adj" fmla="val 35486"/>
            </a:avLst>
          </a:prstGeom>
          <a:solidFill>
            <a:srgbClr val="002A6C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359" tIns="143872" rIns="0" bIns="45679" numCol="1" rtlCol="0" anchor="t" anchorCtr="0" compatLnSpc="1">
            <a:prstTxWarp prst="textNoShape">
              <a:avLst/>
            </a:prstTxWarp>
          </a:bodyPr>
          <a:lstStyle/>
          <a:p>
            <a:pPr defTabSz="1042061">
              <a:defRPr/>
            </a:pPr>
            <a:endParaRPr lang="ru-RU" sz="1600" b="1" u="none" dirty="0" smtClean="0">
              <a:solidFill>
                <a:prstClr val="white"/>
              </a:solidFill>
            </a:endParaRPr>
          </a:p>
          <a:p>
            <a:pPr defTabSz="1042061">
              <a:defRPr/>
            </a:pPr>
            <a:endParaRPr lang="ru-RU" sz="1600" b="1" u="none" dirty="0" smtClean="0">
              <a:solidFill>
                <a:prstClr val="white"/>
              </a:solidFill>
            </a:endParaRPr>
          </a:p>
          <a:p>
            <a:pPr defTabSz="1042061">
              <a:defRPr/>
            </a:pPr>
            <a:endParaRPr lang="ru-RU" sz="1600" b="1" u="none" dirty="0" smtClean="0">
              <a:solidFill>
                <a:prstClr val="white"/>
              </a:solidFill>
            </a:endParaRPr>
          </a:p>
          <a:p>
            <a:pPr defTabSz="1042061">
              <a:defRPr/>
            </a:pPr>
            <a:endParaRPr lang="ru-RU" sz="1600" b="1" u="none" dirty="0" smtClean="0">
              <a:solidFill>
                <a:prstClr val="white"/>
              </a:solidFill>
            </a:endParaRPr>
          </a:p>
          <a:p>
            <a:pPr defTabSz="1042061">
              <a:defRPr/>
            </a:pPr>
            <a:endParaRPr lang="ru-RU" sz="1600" b="1" u="none" dirty="0" smtClean="0">
              <a:solidFill>
                <a:prstClr val="white"/>
              </a:solidFill>
            </a:endParaRPr>
          </a:p>
          <a:p>
            <a:pPr defTabSz="1042061">
              <a:defRPr/>
            </a:pPr>
            <a:endParaRPr lang="ru-RU" sz="1600" b="1" u="none" dirty="0" smtClean="0">
              <a:solidFill>
                <a:prstClr val="white"/>
              </a:solidFill>
            </a:endParaRPr>
          </a:p>
          <a:p>
            <a:pPr defTabSz="1042061">
              <a:defRPr/>
            </a:pPr>
            <a:endParaRPr lang="ru-RU" sz="1600" b="1" u="none" dirty="0" smtClean="0">
              <a:solidFill>
                <a:prstClr val="white"/>
              </a:solidFill>
            </a:endParaRPr>
          </a:p>
          <a:p>
            <a:pPr defTabSz="1042061">
              <a:defRPr/>
            </a:pPr>
            <a:r>
              <a:rPr lang="ru-RU" sz="1600" b="1" u="none" dirty="0" smtClean="0">
                <a:solidFill>
                  <a:prstClr val="white"/>
                </a:solidFill>
              </a:rPr>
              <a:t>Основные элементы</a:t>
            </a:r>
          </a:p>
          <a:p>
            <a:pPr defTabSz="1042061">
              <a:defRPr/>
            </a:pPr>
            <a:r>
              <a:rPr lang="ru-RU" sz="1600" b="1" u="none" dirty="0" smtClean="0">
                <a:solidFill>
                  <a:prstClr val="white"/>
                </a:solidFill>
              </a:rPr>
              <a:t>Концепции</a:t>
            </a:r>
            <a:endParaRPr lang="ru-RU" sz="1600" b="1" u="none" dirty="0">
              <a:solidFill>
                <a:prstClr val="white"/>
              </a:solidFill>
            </a:endParaRPr>
          </a:p>
        </p:txBody>
      </p:sp>
      <p:sp>
        <p:nvSpPr>
          <p:cNvPr id="7" name="Freeform 2011"/>
          <p:cNvSpPr>
            <a:spLocks noEditPoints="1"/>
          </p:cNvSpPr>
          <p:nvPr/>
        </p:nvSpPr>
        <p:spPr bwMode="auto">
          <a:xfrm>
            <a:off x="402728" y="3749341"/>
            <a:ext cx="496960" cy="496800"/>
          </a:xfrm>
          <a:custGeom>
            <a:avLst/>
            <a:gdLst>
              <a:gd name="T0" fmla="*/ 242 w 252"/>
              <a:gd name="T1" fmla="*/ 126 h 252"/>
              <a:gd name="T2" fmla="*/ 10 w 252"/>
              <a:gd name="T3" fmla="*/ 126 h 252"/>
              <a:gd name="T4" fmla="*/ 126 w 252"/>
              <a:gd name="T5" fmla="*/ 0 h 252"/>
              <a:gd name="T6" fmla="*/ 126 w 252"/>
              <a:gd name="T7" fmla="*/ 252 h 252"/>
              <a:gd name="T8" fmla="*/ 126 w 252"/>
              <a:gd name="T9" fmla="*/ 0 h 252"/>
              <a:gd name="T10" fmla="*/ 131 w 252"/>
              <a:gd name="T11" fmla="*/ 184 h 252"/>
              <a:gd name="T12" fmla="*/ 131 w 252"/>
              <a:gd name="T13" fmla="*/ 82 h 252"/>
              <a:gd name="T14" fmla="*/ 137 w 252"/>
              <a:gd name="T15" fmla="*/ 33 h 252"/>
              <a:gd name="T16" fmla="*/ 110 w 252"/>
              <a:gd name="T17" fmla="*/ 57 h 252"/>
              <a:gd name="T18" fmla="*/ 96 w 252"/>
              <a:gd name="T19" fmla="*/ 57 h 252"/>
              <a:gd name="T20" fmla="*/ 115 w 252"/>
              <a:gd name="T21" fmla="*/ 183 h 252"/>
              <a:gd name="T22" fmla="*/ 105 w 252"/>
              <a:gd name="T23" fmla="*/ 201 h 252"/>
              <a:gd name="T24" fmla="*/ 123 w 252"/>
              <a:gd name="T25" fmla="*/ 219 h 252"/>
              <a:gd name="T26" fmla="*/ 136 w 252"/>
              <a:gd name="T27" fmla="*/ 188 h 252"/>
              <a:gd name="T28" fmla="*/ 123 w 252"/>
              <a:gd name="T29" fmla="*/ 209 h 252"/>
              <a:gd name="T30" fmla="*/ 115 w 252"/>
              <a:gd name="T31" fmla="*/ 201 h 252"/>
              <a:gd name="T32" fmla="*/ 123 w 252"/>
              <a:gd name="T33" fmla="*/ 193 h 252"/>
              <a:gd name="T34" fmla="*/ 131 w 252"/>
              <a:gd name="T35" fmla="*/ 201 h 252"/>
              <a:gd name="T36" fmla="*/ 197 w 252"/>
              <a:gd name="T37" fmla="*/ 52 h 252"/>
              <a:gd name="T38" fmla="*/ 150 w 252"/>
              <a:gd name="T39" fmla="*/ 192 h 252"/>
              <a:gd name="T40" fmla="*/ 141 w 252"/>
              <a:gd name="T41" fmla="*/ 179 h 252"/>
              <a:gd name="T42" fmla="*/ 181 w 252"/>
              <a:gd name="T43" fmla="*/ 176 h 252"/>
              <a:gd name="T44" fmla="*/ 141 w 252"/>
              <a:gd name="T45" fmla="*/ 158 h 252"/>
              <a:gd name="T46" fmla="*/ 143 w 252"/>
              <a:gd name="T47" fmla="*/ 128 h 252"/>
              <a:gd name="T48" fmla="*/ 150 w 252"/>
              <a:gd name="T49" fmla="*/ 128 h 252"/>
              <a:gd name="T50" fmla="*/ 141 w 252"/>
              <a:gd name="T51" fmla="*/ 113 h 252"/>
              <a:gd name="T52" fmla="*/ 148 w 252"/>
              <a:gd name="T53" fmla="*/ 101 h 252"/>
              <a:gd name="T54" fmla="*/ 163 w 252"/>
              <a:gd name="T55" fmla="*/ 113 h 252"/>
              <a:gd name="T56" fmla="*/ 166 w 252"/>
              <a:gd name="T57" fmla="*/ 105 h 252"/>
              <a:gd name="T58" fmla="*/ 165 w 252"/>
              <a:gd name="T59" fmla="*/ 84 h 252"/>
              <a:gd name="T60" fmla="*/ 179 w 252"/>
              <a:gd name="T61" fmla="*/ 97 h 252"/>
              <a:gd name="T62" fmla="*/ 183 w 252"/>
              <a:gd name="T63" fmla="*/ 88 h 252"/>
              <a:gd name="T64" fmla="*/ 197 w 252"/>
              <a:gd name="T65" fmla="*/ 52 h 252"/>
              <a:gd name="T66" fmla="*/ 105 w 252"/>
              <a:gd name="T67" fmla="*/ 157 h 252"/>
              <a:gd name="T68" fmla="*/ 97 w 252"/>
              <a:gd name="T69" fmla="*/ 192 h 252"/>
              <a:gd name="T70" fmla="*/ 82 w 252"/>
              <a:gd name="T71" fmla="*/ 167 h 252"/>
              <a:gd name="T72" fmla="*/ 97 w 252"/>
              <a:gd name="T73" fmla="*/ 179 h 252"/>
              <a:gd name="T74" fmla="*/ 100 w 252"/>
              <a:gd name="T75" fmla="*/ 170 h 252"/>
              <a:gd name="T76" fmla="*/ 99 w 252"/>
              <a:gd name="T77" fmla="*/ 15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2" h="252">
                <a:moveTo>
                  <a:pt x="126" y="10"/>
                </a:moveTo>
                <a:cubicBezTo>
                  <a:pt x="190" y="10"/>
                  <a:pt x="242" y="62"/>
                  <a:pt x="242" y="126"/>
                </a:cubicBezTo>
                <a:cubicBezTo>
                  <a:pt x="242" y="190"/>
                  <a:pt x="190" y="242"/>
                  <a:pt x="126" y="242"/>
                </a:cubicBezTo>
                <a:cubicBezTo>
                  <a:pt x="62" y="242"/>
                  <a:pt x="10" y="190"/>
                  <a:pt x="10" y="126"/>
                </a:cubicBezTo>
                <a:cubicBezTo>
                  <a:pt x="10" y="62"/>
                  <a:pt x="62" y="10"/>
                  <a:pt x="126" y="10"/>
                </a:cubicBezTo>
                <a:moveTo>
                  <a:pt x="126" y="0"/>
                </a:moveTo>
                <a:cubicBezTo>
                  <a:pt x="56" y="0"/>
                  <a:pt x="0" y="56"/>
                  <a:pt x="0" y="126"/>
                </a:cubicBezTo>
                <a:cubicBezTo>
                  <a:pt x="0" y="196"/>
                  <a:pt x="56" y="252"/>
                  <a:pt x="126" y="252"/>
                </a:cubicBezTo>
                <a:cubicBezTo>
                  <a:pt x="196" y="252"/>
                  <a:pt x="252" y="196"/>
                  <a:pt x="252" y="126"/>
                </a:cubicBezTo>
                <a:cubicBezTo>
                  <a:pt x="252" y="56"/>
                  <a:pt x="196" y="0"/>
                  <a:pt x="126" y="0"/>
                </a:cubicBezTo>
                <a:moveTo>
                  <a:pt x="136" y="188"/>
                </a:moveTo>
                <a:cubicBezTo>
                  <a:pt x="134" y="187"/>
                  <a:pt x="133" y="185"/>
                  <a:pt x="131" y="184"/>
                </a:cubicBezTo>
                <a:cubicBezTo>
                  <a:pt x="131" y="184"/>
                  <a:pt x="131" y="183"/>
                  <a:pt x="131" y="183"/>
                </a:cubicBezTo>
                <a:cubicBezTo>
                  <a:pt x="131" y="82"/>
                  <a:pt x="131" y="82"/>
                  <a:pt x="131" y="82"/>
                </a:cubicBezTo>
                <a:cubicBezTo>
                  <a:pt x="142" y="79"/>
                  <a:pt x="150" y="69"/>
                  <a:pt x="150" y="57"/>
                </a:cubicBezTo>
                <a:cubicBezTo>
                  <a:pt x="150" y="47"/>
                  <a:pt x="145" y="38"/>
                  <a:pt x="137" y="33"/>
                </a:cubicBezTo>
                <a:cubicBezTo>
                  <a:pt x="137" y="57"/>
                  <a:pt x="137" y="57"/>
                  <a:pt x="137" y="57"/>
                </a:cubicBezTo>
                <a:cubicBezTo>
                  <a:pt x="110" y="57"/>
                  <a:pt x="110" y="57"/>
                  <a:pt x="110" y="57"/>
                </a:cubicBezTo>
                <a:cubicBezTo>
                  <a:pt x="110" y="33"/>
                  <a:pt x="110" y="33"/>
                  <a:pt x="110" y="33"/>
                </a:cubicBezTo>
                <a:cubicBezTo>
                  <a:pt x="102" y="38"/>
                  <a:pt x="96" y="47"/>
                  <a:pt x="96" y="57"/>
                </a:cubicBezTo>
                <a:cubicBezTo>
                  <a:pt x="96" y="69"/>
                  <a:pt x="104" y="79"/>
                  <a:pt x="115" y="82"/>
                </a:cubicBezTo>
                <a:cubicBezTo>
                  <a:pt x="115" y="183"/>
                  <a:pt x="115" y="183"/>
                  <a:pt x="115" y="183"/>
                </a:cubicBezTo>
                <a:cubicBezTo>
                  <a:pt x="115" y="183"/>
                  <a:pt x="115" y="184"/>
                  <a:pt x="115" y="184"/>
                </a:cubicBezTo>
                <a:cubicBezTo>
                  <a:pt x="109" y="187"/>
                  <a:pt x="105" y="194"/>
                  <a:pt x="105" y="201"/>
                </a:cubicBezTo>
                <a:cubicBezTo>
                  <a:pt x="105" y="206"/>
                  <a:pt x="107" y="210"/>
                  <a:pt x="110" y="213"/>
                </a:cubicBezTo>
                <a:cubicBezTo>
                  <a:pt x="114" y="217"/>
                  <a:pt x="118" y="219"/>
                  <a:pt x="123" y="219"/>
                </a:cubicBezTo>
                <a:cubicBezTo>
                  <a:pt x="133" y="219"/>
                  <a:pt x="141" y="211"/>
                  <a:pt x="141" y="201"/>
                </a:cubicBezTo>
                <a:cubicBezTo>
                  <a:pt x="141" y="196"/>
                  <a:pt x="139" y="191"/>
                  <a:pt x="136" y="188"/>
                </a:cubicBezTo>
                <a:moveTo>
                  <a:pt x="129" y="206"/>
                </a:moveTo>
                <a:cubicBezTo>
                  <a:pt x="127" y="208"/>
                  <a:pt x="125" y="209"/>
                  <a:pt x="123" y="209"/>
                </a:cubicBezTo>
                <a:cubicBezTo>
                  <a:pt x="121" y="209"/>
                  <a:pt x="119" y="208"/>
                  <a:pt x="117" y="206"/>
                </a:cubicBezTo>
                <a:cubicBezTo>
                  <a:pt x="116" y="205"/>
                  <a:pt x="115" y="203"/>
                  <a:pt x="115" y="201"/>
                </a:cubicBezTo>
                <a:cubicBezTo>
                  <a:pt x="115" y="199"/>
                  <a:pt x="116" y="197"/>
                  <a:pt x="117" y="195"/>
                </a:cubicBezTo>
                <a:cubicBezTo>
                  <a:pt x="119" y="194"/>
                  <a:pt x="121" y="193"/>
                  <a:pt x="123" y="193"/>
                </a:cubicBezTo>
                <a:cubicBezTo>
                  <a:pt x="125" y="193"/>
                  <a:pt x="127" y="194"/>
                  <a:pt x="129" y="195"/>
                </a:cubicBezTo>
                <a:cubicBezTo>
                  <a:pt x="130" y="197"/>
                  <a:pt x="131" y="199"/>
                  <a:pt x="131" y="201"/>
                </a:cubicBezTo>
                <a:cubicBezTo>
                  <a:pt x="131" y="203"/>
                  <a:pt x="130" y="205"/>
                  <a:pt x="129" y="206"/>
                </a:cubicBezTo>
                <a:moveTo>
                  <a:pt x="197" y="52"/>
                </a:moveTo>
                <a:cubicBezTo>
                  <a:pt x="197" y="192"/>
                  <a:pt x="197" y="192"/>
                  <a:pt x="197" y="192"/>
                </a:cubicBezTo>
                <a:cubicBezTo>
                  <a:pt x="150" y="192"/>
                  <a:pt x="150" y="192"/>
                  <a:pt x="150" y="192"/>
                </a:cubicBezTo>
                <a:cubicBezTo>
                  <a:pt x="148" y="188"/>
                  <a:pt x="146" y="184"/>
                  <a:pt x="143" y="181"/>
                </a:cubicBezTo>
                <a:cubicBezTo>
                  <a:pt x="142" y="180"/>
                  <a:pt x="142" y="180"/>
                  <a:pt x="141" y="179"/>
                </a:cubicBezTo>
                <a:cubicBezTo>
                  <a:pt x="141" y="176"/>
                  <a:pt x="141" y="176"/>
                  <a:pt x="141" y="176"/>
                </a:cubicBezTo>
                <a:cubicBezTo>
                  <a:pt x="181" y="176"/>
                  <a:pt x="181" y="176"/>
                  <a:pt x="181" y="176"/>
                </a:cubicBezTo>
                <a:cubicBezTo>
                  <a:pt x="181" y="118"/>
                  <a:pt x="181" y="118"/>
                  <a:pt x="181" y="118"/>
                </a:cubicBezTo>
                <a:cubicBezTo>
                  <a:pt x="141" y="158"/>
                  <a:pt x="141" y="158"/>
                  <a:pt x="141" y="158"/>
                </a:cubicBezTo>
                <a:cubicBezTo>
                  <a:pt x="141" y="127"/>
                  <a:pt x="141" y="127"/>
                  <a:pt x="141" y="127"/>
                </a:cubicBezTo>
                <a:cubicBezTo>
                  <a:pt x="143" y="128"/>
                  <a:pt x="143" y="128"/>
                  <a:pt x="143" y="128"/>
                </a:cubicBezTo>
                <a:cubicBezTo>
                  <a:pt x="144" y="129"/>
                  <a:pt x="145" y="130"/>
                  <a:pt x="146" y="130"/>
                </a:cubicBezTo>
                <a:cubicBezTo>
                  <a:pt x="147" y="130"/>
                  <a:pt x="149" y="129"/>
                  <a:pt x="150" y="128"/>
                </a:cubicBezTo>
                <a:cubicBezTo>
                  <a:pt x="152" y="126"/>
                  <a:pt x="152" y="123"/>
                  <a:pt x="150" y="121"/>
                </a:cubicBezTo>
                <a:cubicBezTo>
                  <a:pt x="141" y="113"/>
                  <a:pt x="141" y="113"/>
                  <a:pt x="141" y="113"/>
                </a:cubicBezTo>
                <a:cubicBezTo>
                  <a:pt x="141" y="108"/>
                  <a:pt x="141" y="108"/>
                  <a:pt x="141" y="108"/>
                </a:cubicBezTo>
                <a:cubicBezTo>
                  <a:pt x="148" y="101"/>
                  <a:pt x="148" y="101"/>
                  <a:pt x="148" y="101"/>
                </a:cubicBezTo>
                <a:cubicBezTo>
                  <a:pt x="159" y="112"/>
                  <a:pt x="159" y="112"/>
                  <a:pt x="159" y="112"/>
                </a:cubicBezTo>
                <a:cubicBezTo>
                  <a:pt x="160" y="113"/>
                  <a:pt x="161" y="113"/>
                  <a:pt x="163" y="113"/>
                </a:cubicBezTo>
                <a:cubicBezTo>
                  <a:pt x="164" y="113"/>
                  <a:pt x="165" y="113"/>
                  <a:pt x="166" y="112"/>
                </a:cubicBezTo>
                <a:cubicBezTo>
                  <a:pt x="168" y="110"/>
                  <a:pt x="168" y="107"/>
                  <a:pt x="166" y="105"/>
                </a:cubicBezTo>
                <a:cubicBezTo>
                  <a:pt x="155" y="94"/>
                  <a:pt x="155" y="94"/>
                  <a:pt x="155" y="94"/>
                </a:cubicBezTo>
                <a:cubicBezTo>
                  <a:pt x="165" y="84"/>
                  <a:pt x="165" y="84"/>
                  <a:pt x="165" y="84"/>
                </a:cubicBezTo>
                <a:cubicBezTo>
                  <a:pt x="175" y="95"/>
                  <a:pt x="175" y="95"/>
                  <a:pt x="175" y="95"/>
                </a:cubicBezTo>
                <a:cubicBezTo>
                  <a:pt x="176" y="96"/>
                  <a:pt x="178" y="97"/>
                  <a:pt x="179" y="97"/>
                </a:cubicBezTo>
                <a:cubicBezTo>
                  <a:pt x="180" y="97"/>
                  <a:pt x="182" y="96"/>
                  <a:pt x="183" y="95"/>
                </a:cubicBezTo>
                <a:cubicBezTo>
                  <a:pt x="184" y="93"/>
                  <a:pt x="184" y="90"/>
                  <a:pt x="183" y="88"/>
                </a:cubicBezTo>
                <a:cubicBezTo>
                  <a:pt x="172" y="77"/>
                  <a:pt x="172" y="77"/>
                  <a:pt x="172" y="77"/>
                </a:cubicBezTo>
                <a:lnTo>
                  <a:pt x="197" y="52"/>
                </a:lnTo>
                <a:close/>
                <a:moveTo>
                  <a:pt x="99" y="150"/>
                </a:moveTo>
                <a:cubicBezTo>
                  <a:pt x="105" y="157"/>
                  <a:pt x="105" y="157"/>
                  <a:pt x="105" y="157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1" y="183"/>
                  <a:pt x="98" y="187"/>
                  <a:pt x="97" y="192"/>
                </a:cubicBezTo>
                <a:cubicBezTo>
                  <a:pt x="57" y="192"/>
                  <a:pt x="57" y="192"/>
                  <a:pt x="57" y="192"/>
                </a:cubicBezTo>
                <a:cubicBezTo>
                  <a:pt x="82" y="167"/>
                  <a:pt x="82" y="167"/>
                  <a:pt x="82" y="167"/>
                </a:cubicBezTo>
                <a:cubicBezTo>
                  <a:pt x="93" y="178"/>
                  <a:pt x="93" y="178"/>
                  <a:pt x="93" y="178"/>
                </a:cubicBezTo>
                <a:cubicBezTo>
                  <a:pt x="94" y="179"/>
                  <a:pt x="95" y="179"/>
                  <a:pt x="97" y="179"/>
                </a:cubicBezTo>
                <a:cubicBezTo>
                  <a:pt x="98" y="179"/>
                  <a:pt x="99" y="179"/>
                  <a:pt x="100" y="178"/>
                </a:cubicBezTo>
                <a:cubicBezTo>
                  <a:pt x="102" y="176"/>
                  <a:pt x="102" y="172"/>
                  <a:pt x="100" y="170"/>
                </a:cubicBezTo>
                <a:cubicBezTo>
                  <a:pt x="89" y="160"/>
                  <a:pt x="89" y="160"/>
                  <a:pt x="89" y="160"/>
                </a:cubicBezTo>
                <a:lnTo>
                  <a:pt x="99" y="1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075" tIns="40038" rIns="80075" bIns="4003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pSp>
        <p:nvGrpSpPr>
          <p:cNvPr id="8" name="Group 9"/>
          <p:cNvGrpSpPr/>
          <p:nvPr/>
        </p:nvGrpSpPr>
        <p:grpSpPr>
          <a:xfrm>
            <a:off x="1751526" y="3534370"/>
            <a:ext cx="2602998" cy="855780"/>
            <a:chOff x="1548322" y="4964132"/>
            <a:chExt cx="2602998" cy="711764"/>
          </a:xfrm>
          <a:solidFill>
            <a:srgbClr val="E5E9EE"/>
          </a:solidFill>
        </p:grpSpPr>
        <p:sp>
          <p:nvSpPr>
            <p:cNvPr id="9" name="Rectangle 46"/>
            <p:cNvSpPr/>
            <p:nvPr/>
          </p:nvSpPr>
          <p:spPr bwMode="auto">
            <a:xfrm>
              <a:off x="1548322" y="4964132"/>
              <a:ext cx="2602998" cy="711764"/>
            </a:xfrm>
            <a:prstGeom prst="rect">
              <a:avLst/>
            </a:prstGeom>
            <a:grpFill/>
            <a:ln w="12700" cap="flat" cmpd="sng" algn="ctr">
              <a:solidFill>
                <a:srgbClr val="DEF0D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72000" rIns="90000" bIns="90000" numCol="1" rtlCol="0" anchor="ctr" anchorCtr="0" compatLnSpc="1">
              <a:prstTxWarp prst="textNoShape">
                <a:avLst/>
              </a:prstTxWarp>
            </a:bodyPr>
            <a:lstStyle/>
            <a:p>
              <a:pPr marL="445693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u="none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Назначение и организационная структура</a:t>
              </a:r>
              <a:endParaRPr lang="ru-RU" sz="1400" b="1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47"/>
            <p:cNvSpPr/>
            <p:nvPr/>
          </p:nvSpPr>
          <p:spPr>
            <a:xfrm>
              <a:off x="1640396" y="5076996"/>
              <a:ext cx="317471" cy="243018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8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u="none" kern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1400" b="1" u="none" ker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8"/>
          <p:cNvGrpSpPr/>
          <p:nvPr/>
        </p:nvGrpSpPr>
        <p:grpSpPr>
          <a:xfrm>
            <a:off x="1751527" y="2131512"/>
            <a:ext cx="2609628" cy="1250532"/>
            <a:chOff x="1548321" y="4161640"/>
            <a:chExt cx="2591729" cy="711764"/>
          </a:xfrm>
          <a:solidFill>
            <a:srgbClr val="E5E9EE"/>
          </a:solidFill>
        </p:grpSpPr>
        <p:sp>
          <p:nvSpPr>
            <p:cNvPr id="13" name="Rectangle 56"/>
            <p:cNvSpPr/>
            <p:nvPr/>
          </p:nvSpPr>
          <p:spPr bwMode="auto">
            <a:xfrm>
              <a:off x="1548321" y="4161640"/>
              <a:ext cx="2591729" cy="711764"/>
            </a:xfrm>
            <a:prstGeom prst="rect">
              <a:avLst/>
            </a:prstGeom>
            <a:grpFill/>
            <a:ln w="12700" cap="flat" cmpd="sng" algn="ctr">
              <a:solidFill>
                <a:srgbClr val="DEF0D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72000" rIns="90000" bIns="90000" numCol="1" rtlCol="0" anchor="ctr" anchorCtr="0" compatLnSpc="1">
              <a:prstTxWarp prst="textNoShape">
                <a:avLst/>
              </a:prstTxWarp>
            </a:bodyPr>
            <a:lstStyle/>
            <a:p>
              <a:pPr marL="445693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u="none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Процесс решения спору</a:t>
              </a:r>
              <a:endParaRPr lang="ru-RU" sz="1400" b="1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Oval 57"/>
            <p:cNvSpPr/>
            <p:nvPr/>
          </p:nvSpPr>
          <p:spPr>
            <a:xfrm>
              <a:off x="1640396" y="4369834"/>
              <a:ext cx="306201" cy="147688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8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u="none" kern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1400" b="1" u="none" ker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Rectangle 44"/>
          <p:cNvSpPr/>
          <p:nvPr/>
        </p:nvSpPr>
        <p:spPr bwMode="auto">
          <a:xfrm>
            <a:off x="4343265" y="3534370"/>
            <a:ext cx="5130461" cy="8557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19" tIns="71937" rIns="89919" bIns="89919" numCol="1" rtlCol="0" anchor="ctr" anchorCtr="0" compatLnSpc="1">
            <a:prstTxWarp prst="textNoShape">
              <a:avLst/>
            </a:prstTxWarp>
          </a:bodyPr>
          <a:lstStyle/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Процедура назначения должна обеспечить независимость ФО</a:t>
            </a:r>
          </a:p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Наличие надзорного органа</a:t>
            </a:r>
          </a:p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независимый аудит</a:t>
            </a:r>
          </a:p>
        </p:txBody>
      </p:sp>
      <p:sp>
        <p:nvSpPr>
          <p:cNvPr id="18" name="Rectangle 55"/>
          <p:cNvSpPr/>
          <p:nvPr/>
        </p:nvSpPr>
        <p:spPr bwMode="auto">
          <a:xfrm>
            <a:off x="4343265" y="2126357"/>
            <a:ext cx="5130461" cy="12556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19" tIns="35968" rIns="89919" bIns="89919" numCol="1" rtlCol="0" anchor="ctr" anchorCtr="0" compatLnSpc="1">
            <a:prstTxWarp prst="textNoShape">
              <a:avLst/>
            </a:prstTxWarp>
          </a:bodyPr>
          <a:lstStyle/>
          <a:p>
            <a:pPr marL="47413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u="non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ФО </a:t>
            </a:r>
            <a:r>
              <a:rPr lang="ru-RU" sz="1400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это сервис, удобный как для потребителей, так и финансовых учреждений</a:t>
            </a:r>
          </a:p>
          <a:p>
            <a:pPr marL="47413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Прозрачность и независимость</a:t>
            </a:r>
          </a:p>
          <a:p>
            <a:pPr marL="47413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Профессиональный анализ ситуации</a:t>
            </a:r>
          </a:p>
          <a:p>
            <a:pPr marL="47413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Сжатые сроки рассмотрения (до 90 дней в соответствии с Директивой ЕС 2013/11 / ЕС)</a:t>
            </a:r>
          </a:p>
        </p:txBody>
      </p:sp>
      <p:grpSp>
        <p:nvGrpSpPr>
          <p:cNvPr id="19" name="Group 7"/>
          <p:cNvGrpSpPr/>
          <p:nvPr/>
        </p:nvGrpSpPr>
        <p:grpSpPr>
          <a:xfrm>
            <a:off x="1751536" y="1149797"/>
            <a:ext cx="2591729" cy="855780"/>
            <a:chOff x="1548321" y="3359148"/>
            <a:chExt cx="2591729" cy="711764"/>
          </a:xfrm>
          <a:solidFill>
            <a:srgbClr val="E5E9EE"/>
          </a:solidFill>
        </p:grpSpPr>
        <p:sp>
          <p:nvSpPr>
            <p:cNvPr id="20" name="Rectangle 48"/>
            <p:cNvSpPr/>
            <p:nvPr/>
          </p:nvSpPr>
          <p:spPr bwMode="auto">
            <a:xfrm>
              <a:off x="1548321" y="3359148"/>
              <a:ext cx="2591729" cy="711764"/>
            </a:xfrm>
            <a:prstGeom prst="rect">
              <a:avLst/>
            </a:prstGeom>
            <a:grpFill/>
            <a:ln w="12700" cap="flat" cmpd="sng" algn="ctr">
              <a:solidFill>
                <a:srgbClr val="DEF0D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72000" rIns="90000" bIns="90000" numCol="1" rtlCol="0" anchor="ctr" anchorCtr="0" compatLnSpc="1">
              <a:prstTxWarp prst="textNoShape">
                <a:avLst/>
              </a:prstTxWarp>
            </a:bodyPr>
            <a:lstStyle/>
            <a:p>
              <a:pPr marL="445693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u="none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Принципы деятельности та функции ФО</a:t>
              </a:r>
              <a:endParaRPr lang="ru-RU" sz="1400" b="1" u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53"/>
            <p:cNvSpPr/>
            <p:nvPr/>
          </p:nvSpPr>
          <p:spPr>
            <a:xfrm>
              <a:off x="1641030" y="3538818"/>
              <a:ext cx="305567" cy="22811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8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u="none" kern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1400" b="1" u="none" ker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79209" y="6478389"/>
            <a:ext cx="8819045" cy="504060"/>
          </a:xfrm>
          <a:prstGeom prst="rect">
            <a:avLst/>
          </a:prstGeom>
          <a:noFill/>
          <a:ln>
            <a:solidFill>
              <a:srgbClr val="002F6C"/>
            </a:solidFill>
            <a:prstDash val="solid"/>
          </a:ln>
          <a:extLst/>
        </p:spPr>
        <p:txBody>
          <a:bodyPr wrap="square" lIns="89672" tIns="45551" rIns="91106" bIns="45551" rtlCol="0">
            <a:noAutofit/>
          </a:bodyPr>
          <a:lstStyle>
            <a:defPPr>
              <a:defRPr lang="uk-UA"/>
            </a:defPPr>
            <a:lvl1pPr algn="ctr">
              <a:defRPr sz="1400">
                <a:solidFill>
                  <a:prstClr val="black"/>
                </a:solidFill>
              </a:defRPr>
            </a:lvl1pPr>
          </a:lstStyle>
          <a:p>
            <a:pPr defTabSz="957838" eaLnBrk="1" hangingPunct="1"/>
            <a:r>
              <a:rPr lang="ru-RU" u="none" dirty="0"/>
              <a:t>Введение основных элементов Концепции обеспечит эффективное внесудебное (альтернативное) разрешение споров потребителей финансовых услуг.</a:t>
            </a:r>
          </a:p>
        </p:txBody>
      </p:sp>
      <p:sp>
        <p:nvSpPr>
          <p:cNvPr id="24" name="Rectangle 51"/>
          <p:cNvSpPr/>
          <p:nvPr/>
        </p:nvSpPr>
        <p:spPr bwMode="auto">
          <a:xfrm>
            <a:off x="1751532" y="4534167"/>
            <a:ext cx="2615259" cy="864096"/>
          </a:xfrm>
          <a:prstGeom prst="rect">
            <a:avLst/>
          </a:prstGeom>
          <a:solidFill>
            <a:srgbClr val="E5E9EE"/>
          </a:solidFill>
          <a:ln w="12700" cap="flat" cmpd="sng" algn="ctr">
            <a:solidFill>
              <a:srgbClr val="DEF0D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19" tIns="71937" rIns="89919" bIns="89919" numCol="1" rtlCol="0" anchor="ctr" anchorCtr="0" compatLnSpc="1">
            <a:prstTxWarp prst="textNoShape">
              <a:avLst/>
            </a:prstTxWarp>
          </a:bodyPr>
          <a:lstStyle/>
          <a:p>
            <a:pPr marL="445693">
              <a:spcBef>
                <a:spcPts val="0"/>
              </a:spcBef>
              <a:spcAft>
                <a:spcPts val="0"/>
              </a:spcAft>
            </a:pPr>
            <a:r>
              <a:rPr lang="ru-RU" sz="1400" b="1" u="non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Квалифицированный персонал и обслуживание</a:t>
            </a:r>
            <a:endParaRPr lang="ru-RU" sz="1400" b="1" u="none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49"/>
          <p:cNvSpPr/>
          <p:nvPr/>
        </p:nvSpPr>
        <p:spPr bwMode="auto">
          <a:xfrm>
            <a:off x="4343259" y="4534167"/>
            <a:ext cx="5130460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19" tIns="71937" rIns="89919" bIns="89919" numCol="1" rtlCol="0" anchor="ctr" anchorCtr="0" compatLnSpc="1">
            <a:prstTxWarp prst="textNoShape">
              <a:avLst/>
            </a:prstTxWarp>
          </a:bodyPr>
          <a:lstStyle/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Персонал, который специализируется </a:t>
            </a:r>
            <a:r>
              <a:rPr lang="ru-RU" sz="1400" u="none" dirty="0" smtClean="0">
                <a:solidFill>
                  <a:prstClr val="black"/>
                </a:solidFill>
                <a:latin typeface="Arial" pitchFamily="34" charset="0"/>
              </a:rPr>
              <a:t>на </a:t>
            </a: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соответствующих видах финансовых рынков</a:t>
            </a:r>
          </a:p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Тренинги для персонала</a:t>
            </a:r>
          </a:p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Медиа кампании и продвижение идеи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1547763" y="69677"/>
            <a:ext cx="7818501" cy="806897"/>
          </a:xfrm>
        </p:spPr>
        <p:txBody>
          <a:bodyPr/>
          <a:lstStyle/>
          <a:p>
            <a:r>
              <a:rPr lang="ru-RU" smtClean="0"/>
              <a:t>Предложенная концепция финансового омбудсмена (ФО) в Украине разработана с учетом всех требований Директив ЕС</a:t>
            </a:r>
            <a:endParaRPr lang="ru-RU"/>
          </a:p>
        </p:txBody>
      </p:sp>
      <p:sp>
        <p:nvSpPr>
          <p:cNvPr id="29" name="Oval 47"/>
          <p:cNvSpPr/>
          <p:nvPr/>
        </p:nvSpPr>
        <p:spPr>
          <a:xfrm>
            <a:off x="1835801" y="4678180"/>
            <a:ext cx="317471" cy="288036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2F6C"/>
            </a:solidFill>
            <a:prstDash val="solid"/>
          </a:ln>
          <a:effectLst/>
        </p:spPr>
        <p:txBody>
          <a:bodyPr lIns="91359" tIns="45679" rIns="91359" bIns="45679" rtlCol="0" anchor="ctr"/>
          <a:lstStyle/>
          <a:p>
            <a:pPr algn="ctr" defTabSz="913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u="none" kern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1300" b="1" u="none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70"/>
          <p:cNvSpPr/>
          <p:nvPr/>
        </p:nvSpPr>
        <p:spPr bwMode="auto">
          <a:xfrm>
            <a:off x="4343265" y="1149797"/>
            <a:ext cx="5130461" cy="8557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19" tIns="71937" rIns="89919" bIns="89919" numCol="1" rtlCol="0" anchor="ctr" anchorCtr="0" compatLnSpc="1">
            <a:prstTxWarp prst="textNoShape">
              <a:avLst/>
            </a:prstTxWarp>
          </a:bodyPr>
          <a:lstStyle/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Имплементация принципов, предусмотренных G20 и Директивами ЕС</a:t>
            </a:r>
          </a:p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Залог интеграции с международными </a:t>
            </a:r>
            <a:r>
              <a:rPr lang="ru-RU" sz="1400" u="none" dirty="0" smtClean="0">
                <a:solidFill>
                  <a:prstClr val="black"/>
                </a:solidFill>
                <a:latin typeface="Arial" pitchFamily="34" charset="0"/>
              </a:rPr>
              <a:t>сетями ФО</a:t>
            </a:r>
            <a:endParaRPr lang="ru-RU" sz="1400" u="none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" name="Rectangle 51"/>
          <p:cNvSpPr/>
          <p:nvPr/>
        </p:nvSpPr>
        <p:spPr bwMode="auto">
          <a:xfrm>
            <a:off x="1751526" y="5514983"/>
            <a:ext cx="2602998" cy="603366"/>
          </a:xfrm>
          <a:prstGeom prst="rect">
            <a:avLst/>
          </a:prstGeom>
          <a:solidFill>
            <a:srgbClr val="E5E9EE"/>
          </a:solidFill>
          <a:ln w="12700" cap="flat" cmpd="sng" algn="ctr">
            <a:solidFill>
              <a:srgbClr val="DEF0D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19" tIns="71937" rIns="89919" bIns="89919" numCol="1" rtlCol="0" anchor="ctr" anchorCtr="0" compatLnSpc="1">
            <a:prstTxWarp prst="textNoShape">
              <a:avLst/>
            </a:prstTxWarp>
          </a:bodyPr>
          <a:lstStyle/>
          <a:p>
            <a:pPr marL="445693">
              <a:spcBef>
                <a:spcPts val="0"/>
              </a:spcBef>
              <a:spcAft>
                <a:spcPts val="0"/>
              </a:spcAft>
            </a:pPr>
            <a:r>
              <a:rPr lang="ru-RU" sz="1400" b="1" u="non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Бюджет и источники финансирования</a:t>
            </a:r>
            <a:endParaRPr lang="ru-RU" sz="1400" b="1" u="none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49"/>
          <p:cNvSpPr/>
          <p:nvPr/>
        </p:nvSpPr>
        <p:spPr bwMode="auto">
          <a:xfrm>
            <a:off x="4343265" y="5514977"/>
            <a:ext cx="5130461" cy="6033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919" tIns="71937" rIns="89919" bIns="89919" numCol="1" rtlCol="0" anchor="ctr" anchorCtr="0" compatLnSpc="1">
            <a:prstTxWarp prst="textNoShape">
              <a:avLst/>
            </a:prstTxWarp>
          </a:bodyPr>
          <a:lstStyle/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Достаточность для компетентного рассмотрения дел</a:t>
            </a:r>
          </a:p>
          <a:p>
            <a:pPr marL="359678" indent="-171297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u="none" dirty="0">
                <a:solidFill>
                  <a:prstClr val="black"/>
                </a:solidFill>
                <a:latin typeface="Arial" pitchFamily="34" charset="0"/>
              </a:rPr>
              <a:t>Доступность для потребителей</a:t>
            </a:r>
          </a:p>
        </p:txBody>
      </p:sp>
      <p:sp>
        <p:nvSpPr>
          <p:cNvPr id="31" name="Oval 47"/>
          <p:cNvSpPr/>
          <p:nvPr/>
        </p:nvSpPr>
        <p:spPr>
          <a:xfrm>
            <a:off x="1835801" y="5614284"/>
            <a:ext cx="317471" cy="288032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2F6C"/>
            </a:solidFill>
            <a:prstDash val="solid"/>
          </a:ln>
          <a:effectLst/>
        </p:spPr>
        <p:txBody>
          <a:bodyPr lIns="91359" tIns="45679" rIns="91359" bIns="45679" rtlCol="0" anchor="ctr"/>
          <a:lstStyle/>
          <a:p>
            <a:pPr algn="ctr" defTabSz="9135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u="none" kern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1300" b="1" u="none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51" descr="D:\Документи\Лого\рус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7" y="111934"/>
            <a:ext cx="1173144" cy="3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24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4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/&gt;&lt;m_precDefaultQuarter/&gt;&lt;m_precDefaultMonth/&gt;&lt;m_precDefaultWeek/&gt;&lt;m_precDefaultDay/&gt;&lt;m_mruColor&gt;&lt;m_vecMRU length=&quot;5&quot;&gt;&lt;elem m_fUsage=&quot;3.34843124257251020000E+000&quot;&gt;&lt;m_msothmcolidx val=&quot;0&quot;/&gt;&lt;m_rgb r=&quot;0&quot; g=&quot;72&quot; b=&quot;36&quot;/&gt;&lt;m_ppcolschidx tagver0=&quot;23004&quot; tagname0=&quot;m_ppcolschidxUNRECOGNIZED&quot; val=&quot;0&quot;/&gt;&lt;m_nBrightness val=&quot;0&quot;/&gt;&lt;/elem&gt;&lt;elem m_fUsage=&quot;2.71000000000000000000E+000&quot;&gt;&lt;m_msothmcolidx val=&quot;0&quot;/&gt;&lt;m_rgb r=&quot;0&quot; g=&quot;80&quot; b=&quot;0&quot;/&gt;&lt;m_ppcolschidx tagver0=&quot;23004&quot; tagname0=&quot;m_ppcolschidxUNRECOGNIZED&quot; val=&quot;0&quot;/&gt;&lt;m_nBrightness val=&quot;0&quot;/&gt;&lt;/elem&gt;&lt;elem m_fUsage=&quot;1.00973790000000000000E+000&quot;&gt;&lt;m_msothmcolidx val=&quot;0&quot;/&gt;&lt;m_rgb r=&quot;ff&quot; g=&quot;cc&quot; b=&quot;33&quot;/&gt;&lt;m_ppcolschidx tagver0=&quot;23004&quot; tagname0=&quot;m_ppcolschidxUNRECOGNIZED&quot; val=&quot;0&quot;/&gt;&lt;m_nBrightness val=&quot;0&quot;/&gt;&lt;/elem&gt;&lt;elem m_fUsage=&quot;5.90490000000000180000E-001&quot;&gt;&lt;m_msothmcolidx val=&quot;0&quot;/&gt;&lt;m_rgb r=&quot;ff&quot; g=&quot;4e&quot; b=&quot;7&quot;/&gt;&lt;m_ppcolschidx tagver0=&quot;23004&quot; tagname0=&quot;m_ppcolschidxUNRECOGNIZED&quot; val=&quot;0&quot;/&gt;&lt;m_nBrightness val=&quot;0&quot;/&gt;&lt;/elem&gt;&lt;elem m_fUsage=&quot;2.82429536481000170000E-001&quot;&gt;&lt;m_msothmcolidx val=&quot;0&quot;/&gt;&lt;m_rgb r=&quot;51&quot; g=&quot;a8&quot; b=&quot;36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CoomFfUUiQrELMGwBDp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Default Desig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6E6E6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F0F0F0"/>
        </a:accent5>
        <a:accent6>
          <a:srgbClr val="0000B9"/>
        </a:accent6>
        <a:hlink>
          <a:srgbClr val="51A836"/>
        </a:hlink>
        <a:folHlink>
          <a:srgbClr val="E200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6E6E6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F0F0F0"/>
        </a:accent5>
        <a:accent6>
          <a:srgbClr val="0000B9"/>
        </a:accent6>
        <a:hlink>
          <a:srgbClr val="51A836"/>
        </a:hlink>
        <a:folHlink>
          <a:srgbClr val="E200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42112</TotalTime>
  <Words>2653</Words>
  <Application>Microsoft Office PowerPoint</Application>
  <PresentationFormat>Произвольный</PresentationFormat>
  <Paragraphs>469</Paragraphs>
  <Slides>17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1_Default Design</vt:lpstr>
      <vt:lpstr>2_Default Design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Опыт стран ЕС предлагает 3 основных модели организации внесудебного (альтернативного) разрешения споров</vt:lpstr>
      <vt:lpstr>Создание функции внесудебного (альтернативного) разрешения споров на базе существующих Третейских судов или Госпродпотребслужбы нецелесообразно… </vt:lpstr>
      <vt:lpstr>Преимущества применения модели финансового омбудсмена подтверждает успешная практика стран ЕС (19 стран из 28)</vt:lpstr>
      <vt:lpstr>Предложенная концепция финансового омбудсмена (ФО) в Украине разработана с учетом всех требований Директив ЕС</vt:lpstr>
      <vt:lpstr>Презентация PowerPoint</vt:lpstr>
      <vt:lpstr>Новый процесс обеспечит высокую компетентность, прозрачность и независимость принятия решений</vt:lpstr>
      <vt:lpstr>Пути реализации исполнения решений финансового омбудсмена</vt:lpstr>
      <vt:lpstr>Предложенный состав и орг. структура службы ФО соответствует международным требованиям к аналогичным учреждениям в ЕС</vt:lpstr>
      <vt:lpstr>Концепция ФО включает перечень основных требований к лицу, которое может занимать должность ФО</vt:lpstr>
      <vt:lpstr>Финансирование ФО должно осуществляться только за счет взносов участников фин. рынка</vt:lpstr>
      <vt:lpstr>Введение ФО окажет положительное влияние на финансовый сектор и непосредственно на потребителей финансовых услуг</vt:lpstr>
      <vt:lpstr>Презентация PowerPoint</vt:lpstr>
    </vt:vector>
  </TitlesOfParts>
  <Company>andrea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Andrei Kotiuzhinskii</dc:creator>
  <cp:lastModifiedBy>Колганова</cp:lastModifiedBy>
  <cp:revision>1770</cp:revision>
  <cp:lastPrinted>2017-02-02T09:50:24Z</cp:lastPrinted>
  <dcterms:created xsi:type="dcterms:W3CDTF">2010-04-03T15:54:26Z</dcterms:created>
  <dcterms:modified xsi:type="dcterms:W3CDTF">2017-10-23T10:27:20Z</dcterms:modified>
</cp:coreProperties>
</file>