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5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6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7.xml" ContentType="application/vnd.openxmlformats-officedocument.theme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theme/themeOverride15.xml" ContentType="application/vnd.openxmlformats-officedocument.themeOverride+xml"/>
  <Override PartName="/ppt/charts/chart16.xml" ContentType="application/vnd.openxmlformats-officedocument.drawingml.chart+xml"/>
  <Override PartName="/ppt/theme/themeOverride16.xml" ContentType="application/vnd.openxmlformats-officedocument.themeOverride+xml"/>
  <Override PartName="/ppt/charts/chart17.xml" ContentType="application/vnd.openxmlformats-officedocument.drawingml.chart+xml"/>
  <Override PartName="/ppt/theme/themeOverride17.xml" ContentType="application/vnd.openxmlformats-officedocument.themeOverride+xml"/>
  <Override PartName="/ppt/charts/chart18.xml" ContentType="application/vnd.openxmlformats-officedocument.drawingml.chart+xml"/>
  <Override PartName="/ppt/theme/themeOverride18.xml" ContentType="application/vnd.openxmlformats-officedocument.themeOverride+xml"/>
  <Override PartName="/ppt/charts/chart19.xml" ContentType="application/vnd.openxmlformats-officedocument.drawingml.chart+xml"/>
  <Override PartName="/ppt/theme/themeOverride19.xml" ContentType="application/vnd.openxmlformats-officedocument.themeOverride+xml"/>
  <Override PartName="/ppt/charts/chart20.xml" ContentType="application/vnd.openxmlformats-officedocument.drawingml.chart+xml"/>
  <Override PartName="/ppt/theme/themeOverride20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4760" r:id="rId2"/>
    <p:sldMasterId id="2147484774" r:id="rId3"/>
    <p:sldMasterId id="2147484788" r:id="rId4"/>
    <p:sldMasterId id="2147484801" r:id="rId5"/>
    <p:sldMasterId id="2147484814" r:id="rId6"/>
    <p:sldMasterId id="2147484869" r:id="rId7"/>
    <p:sldMasterId id="2147484883" r:id="rId8"/>
  </p:sldMasterIdLst>
  <p:notesMasterIdLst>
    <p:notesMasterId r:id="rId48"/>
  </p:notesMasterIdLst>
  <p:handoutMasterIdLst>
    <p:handoutMasterId r:id="rId49"/>
  </p:handoutMasterIdLst>
  <p:sldIdLst>
    <p:sldId id="256" r:id="rId9"/>
    <p:sldId id="270" r:id="rId10"/>
    <p:sldId id="341" r:id="rId11"/>
    <p:sldId id="384" r:id="rId12"/>
    <p:sldId id="277" r:id="rId13"/>
    <p:sldId id="338" r:id="rId14"/>
    <p:sldId id="339" r:id="rId15"/>
    <p:sldId id="337" r:id="rId16"/>
    <p:sldId id="354" r:id="rId17"/>
    <p:sldId id="385" r:id="rId18"/>
    <p:sldId id="370" r:id="rId19"/>
    <p:sldId id="350" r:id="rId20"/>
    <p:sldId id="272" r:id="rId21"/>
    <p:sldId id="345" r:id="rId22"/>
    <p:sldId id="343" r:id="rId23"/>
    <p:sldId id="342" r:id="rId24"/>
    <p:sldId id="368" r:id="rId25"/>
    <p:sldId id="376" r:id="rId26"/>
    <p:sldId id="344" r:id="rId27"/>
    <p:sldId id="346" r:id="rId28"/>
    <p:sldId id="347" r:id="rId29"/>
    <p:sldId id="381" r:id="rId30"/>
    <p:sldId id="378" r:id="rId31"/>
    <p:sldId id="352" r:id="rId32"/>
    <p:sldId id="351" r:id="rId33"/>
    <p:sldId id="353" r:id="rId34"/>
    <p:sldId id="382" r:id="rId35"/>
    <p:sldId id="355" r:id="rId36"/>
    <p:sldId id="386" r:id="rId37"/>
    <p:sldId id="356" r:id="rId38"/>
    <p:sldId id="383" r:id="rId39"/>
    <p:sldId id="360" r:id="rId40"/>
    <p:sldId id="387" r:id="rId41"/>
    <p:sldId id="357" r:id="rId42"/>
    <p:sldId id="358" r:id="rId43"/>
    <p:sldId id="361" r:id="rId44"/>
    <p:sldId id="362" r:id="rId45"/>
    <p:sldId id="363" r:id="rId46"/>
    <p:sldId id="280" r:id="rId47"/>
  </p:sldIdLst>
  <p:sldSz cx="9144000" cy="6858000" type="screen4x3"/>
  <p:notesSz cx="6797675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48F"/>
    <a:srgbClr val="FFEBAB"/>
    <a:srgbClr val="B9FFD9"/>
    <a:srgbClr val="FFEFBD"/>
    <a:srgbClr val="E5FFF1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11" autoAdjust="0"/>
    <p:restoredTop sz="94519" autoAdjust="0"/>
  </p:normalViewPr>
  <p:slideViewPr>
    <p:cSldViewPr>
      <p:cViewPr varScale="1">
        <p:scale>
          <a:sx n="67" d="100"/>
          <a:sy n="67" d="100"/>
        </p:scale>
        <p:origin x="-95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slide" Target="slides/slide34.xml"/><Relationship Id="rId47" Type="http://schemas.openxmlformats.org/officeDocument/2006/relationships/slide" Target="slides/slide39.xml"/><Relationship Id="rId50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9" Type="http://schemas.openxmlformats.org/officeDocument/2006/relationships/slide" Target="slides/slide21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slide" Target="slides/slide37.xml"/><Relationship Id="rId53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openxmlformats.org/officeDocument/2006/relationships/slide" Target="slides/slide36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slide" Target="slides/slide35.xml"/><Relationship Id="rId48" Type="http://schemas.openxmlformats.org/officeDocument/2006/relationships/notesMaster" Target="notesMasters/notesMaster1.xml"/><Relationship Id="rId8" Type="http://schemas.openxmlformats.org/officeDocument/2006/relationships/slideMaster" Target="slideMasters/slideMaster8.xml"/><Relationship Id="rId51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slide" Target="slides/slide38.xml"/><Relationship Id="rId20" Type="http://schemas.openxmlformats.org/officeDocument/2006/relationships/slide" Target="slides/slide12.xml"/><Relationship Id="rId41" Type="http://schemas.openxmlformats.org/officeDocument/2006/relationships/slide" Target="slides/slide3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4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saraev.a\Desktop\&#1043;&#1088;&#1080;&#1096;&#1072;&#1085;&#1082;&#1086;&#1074;%20&#1087;&#1088;&#1077;&#1079;&#1077;&#1085;&#1090;&#1072;&#1094;&#1080;&#1103;\&#1075;&#1088;&#1072;&#1092;&#1080;&#1082;&#1080;\&#1087;&#1091;&#1079;&#1099;&#1088;&#1080;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araev.a\Desktop\&#1043;&#1088;&#1080;&#1096;&#1072;&#1085;&#1082;&#1086;&#1074;%20&#1087;&#1088;&#1077;&#1079;&#1077;&#1085;&#1090;&#1072;&#1094;&#1080;&#1103;\&#1075;&#1088;&#1072;&#1092;&#1080;&#1082;&#1080;\&#1063;&#1055;&#1044;%20&#1089;&#1086;%20&#1057;&#1073;&#1077;&#1088;&#1086;&#1084;%20&#1080;%20&#1073;&#1077;&#1079;.xlsx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araev.a\Desktop\&#1043;&#1088;&#1080;&#1096;&#1072;&#1085;&#1082;&#1086;&#1074;%20&#1087;&#1088;&#1077;&#1079;&#1077;&#1085;&#1090;&#1072;&#1094;&#1080;&#1103;\&#1075;&#1088;&#1072;&#1092;&#1080;&#1082;&#1080;\&#1063;&#1055;&#1044;%20&#1089;&#1086;%20&#1057;&#1073;&#1077;&#1088;&#1086;&#1084;%20&#1080;%20&#1073;&#1077;&#1079;.xlsx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araev.a\Desktop\&#1050;&#1086;&#1087;&#1080;&#1103;%20&#1043;&#1088;&#1072;&#1092;&#1080;&#1082;&#1080;%20&#1076;&#1083;&#1103;%20&#1084;&#1080;&#1085;&#1080;-&#1088;&#1080;&#1089;&#1077;&#1095;&#1072;.xlsx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araev.a\Desktop\&#1043;&#1088;&#1080;&#1096;&#1072;&#1085;&#1082;&#1086;&#1074;%20&#1087;&#1088;&#1077;&#1079;&#1077;&#1085;&#1090;&#1072;&#1094;&#1080;&#1103;\&#1075;&#1088;&#1072;&#1092;&#1080;&#1082;&#1080;\&#1079;&#1072;&#1084;&#1077;&#1097;&#1077;&#1085;&#1080;&#1077;%20&#1089;&#1088;&#1077;&#1076;&#1089;&#1090;&#1074;%20&#1060;&#1051;.xlsx" TargetMode="External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araev.a\Desktop\&#1043;&#1088;&#1080;&#1096;&#1072;&#1085;&#1082;&#1086;&#1074;%20&#1087;&#1088;&#1077;&#1079;&#1077;&#1085;&#1090;&#1072;&#1094;&#1080;&#1103;\&#1075;&#1088;&#1072;&#1092;&#1080;&#1082;&#1080;\&#1079;&#1072;&#1084;&#1077;&#1097;&#1077;&#1085;&#1080;&#1077;%20&#1089;&#1088;&#1077;&#1076;&#1089;&#1090;&#1074;%20&#1060;&#1051;.xlsx" TargetMode="External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araev.a\Desktop\&#1043;&#1088;&#1080;&#1096;&#1072;&#1085;&#1082;&#1086;&#1074;%20&#1087;&#1088;&#1077;&#1079;&#1077;&#1085;&#1090;&#1072;&#1094;&#1080;&#1103;\&#1075;&#1088;&#1072;&#1092;&#1080;&#1082;&#1080;\&#1079;&#1072;&#1084;&#1077;&#1097;&#1077;&#1085;&#1080;&#1077;%20&#1089;&#1088;&#1077;&#1076;&#1089;&#1090;&#1074;%20&#1060;&#1051;.xlsx" TargetMode="External"/><Relationship Id="rId1" Type="http://schemas.openxmlformats.org/officeDocument/2006/relationships/themeOverride" Target="../theme/themeOverride15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araev.a\Desktop\&#1043;&#1088;&#1080;&#1096;&#1072;&#1085;&#1082;&#1086;&#1074;%20&#1087;&#1088;&#1077;&#1079;&#1077;&#1085;&#1090;&#1072;&#1094;&#1080;&#1103;\&#1075;&#1088;&#1072;&#1092;&#1080;&#1082;&#1080;\&#1086;&#1090;&#1079;&#1099;&#1074;&#1099;%20&#1083;&#1080;&#1094;&#1077;&#1085;&#1079;&#1080;&#1081;.xlsx" TargetMode="External"/><Relationship Id="rId1" Type="http://schemas.openxmlformats.org/officeDocument/2006/relationships/themeOverride" Target="../theme/themeOverride16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araev.a\Desktop\&#1043;&#1088;&#1080;&#1096;&#1072;&#1085;&#1082;&#1086;&#1074;%20&#1087;&#1088;&#1077;&#1079;&#1077;&#1085;&#1090;&#1072;&#1094;&#1080;&#1103;\&#1075;&#1088;&#1072;&#1092;&#1080;&#1082;&#1080;\&#1082;&#1072;&#1087;&#1080;&#1090;&#1072;&#1083;%20&#1101;&#1084;&#1080;&#1089;&#1089;&#1080;&#1080;,%20&#1089;&#1091;&#1073;&#1086;&#1088;&#1076;&#1099;.xlsx" TargetMode="External"/><Relationship Id="rId1" Type="http://schemas.openxmlformats.org/officeDocument/2006/relationships/themeOverride" Target="../theme/themeOverride17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araev.a\Desktop\&#1043;&#1088;&#1080;&#1096;&#1072;&#1085;&#1082;&#1086;&#1074;%20&#1087;&#1088;&#1077;&#1079;&#1077;&#1085;&#1090;&#1072;&#1094;&#1080;&#1103;\&#1075;&#1088;&#1072;&#1092;&#1080;&#1082;&#1080;\&#1082;&#1072;&#1087;&#1080;&#1090;&#1072;&#1083;%20&#1101;&#1084;&#1080;&#1089;&#1089;&#1080;&#1080;,%20&#1089;&#1091;&#1073;&#1086;&#1088;&#1076;&#1099;.xlsx" TargetMode="External"/><Relationship Id="rId1" Type="http://schemas.openxmlformats.org/officeDocument/2006/relationships/themeOverride" Target="../theme/themeOverride18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araev.a\Desktop\&#1051;&#1080;&#1089;&#1090;%20Microsoft%20Excel.xlsx" TargetMode="External"/><Relationship Id="rId1" Type="http://schemas.openxmlformats.org/officeDocument/2006/relationships/themeOverride" Target="../theme/themeOverride19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araev.a\Desktop\&#1043;&#1088;&#1080;&#1096;&#1072;&#1085;&#1082;&#1086;&#1074;%20&#1087;&#1088;&#1077;&#1079;&#1077;&#1085;&#1090;&#1072;&#1094;&#1080;&#1103;\&#1058;&#1072;&#1073;&#1083;&#1080;&#1094;&#1072;%20&#1052;&#1057;&#1041;%20(&#1087;&#1086;&#1084;&#1077;&#1089;&#1103;&#1095;&#1085;&#1086;)%2001.01.2015.xls" TargetMode="External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araev.a\Desktop\&#1051;&#1080;&#1089;&#1090;%20Microsoft%20Excel.xlsx" TargetMode="External"/><Relationship Id="rId1" Type="http://schemas.openxmlformats.org/officeDocument/2006/relationships/themeOverride" Target="../theme/themeOverride20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araev.a\Desktop\&#1043;&#1088;&#1080;&#1096;&#1072;&#1085;&#1082;&#1086;&#1074;%20&#1087;&#1088;&#1077;&#1079;&#1077;&#1085;&#1090;&#1072;&#1094;&#1080;&#1103;\&#1058;&#1072;&#1073;&#1083;&#1080;&#1094;&#1072;%20&#1052;&#1057;&#1041;%20(&#1087;&#1086;&#1084;&#1077;&#1089;&#1103;&#1095;&#1085;&#1086;)%2001.01.2015.xls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araev.a\Desktop\&#1043;&#1088;&#1080;&#1096;&#1072;&#1085;&#1082;&#1086;&#1074;%20&#1087;&#1088;&#1077;&#1079;&#1077;&#1085;&#1090;&#1072;&#1094;&#1080;&#1103;\&#1058;&#1072;&#1073;&#1083;&#1080;&#1094;&#1072;%20&#1052;&#1057;&#1041;%20(&#1087;&#1086;&#1084;&#1077;&#1089;&#1103;&#1095;&#1085;&#1086;)%2001.01.2015.xls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araev.a\Desktop\&#1043;&#1088;&#1080;&#1096;&#1072;&#1085;&#1082;&#1086;&#1074;%20&#1087;&#1088;&#1077;&#1079;&#1077;&#1085;&#1090;&#1072;&#1094;&#1080;&#1103;\&#1058;&#1072;&#1073;&#1083;&#1080;&#1094;&#1072;%20&#1052;&#1057;&#1041;%20(&#1087;&#1086;&#1084;&#1077;&#1089;&#1103;&#1095;&#1085;&#1086;)%2001.01.2015.xls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araev.a\Desktop\&#1043;&#1088;&#1080;&#1096;&#1072;&#1085;&#1082;&#1086;&#1074;%20&#1087;&#1088;&#1077;&#1079;&#1077;&#1085;&#1090;&#1072;&#1094;&#1080;&#1103;\&#1058;&#1072;&#1073;&#1083;&#1080;&#1094;&#1072;%20&#1052;&#1057;&#1041;%20(&#1087;&#1086;&#1084;&#1077;&#1089;&#1103;&#1095;&#1085;&#1086;)%2001.01.2015.xls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\\expert.local\RA\Users\Banks\&#1052;&#1080;&#1085;&#1080;-&#1088;&#1080;&#1089;&#1077;&#1095;&#1080;%20&#1080;%20&#1082;&#1086;&#1084;&#1084;&#1077;&#1085;&#1090;&#1072;&#1088;&#1080;&#1080;%20&#1074;%20&#1057;&#1052;&#1048;%20(&#1087;&#1088;&#1086;&#1077;&#1082;&#1090;%20PR)\2015\&#1043;&#1088;&#1072;&#1092;&#1080;&#1082;&#1080;%20&#1076;&#1083;&#1103;%20&#1084;&#1080;&#1085;&#1080;-&#1088;&#1080;&#1089;&#1077;&#1095;&#1072;.xlsx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araev.a\Desktop\&#1043;&#1088;&#1080;&#1096;&#1072;&#1085;&#1082;&#1086;&#1074;%20&#1087;&#1088;&#1077;&#1079;&#1077;&#1085;&#1090;&#1072;&#1094;&#1080;&#1103;\&#1041;&#1077;&#1085;&#1095;&#1084;&#1072;&#1088;&#1082;&#1080;%2001.08.2015%20&#1048;&#1090;&#1086;&#1075;.xls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araev.a\Desktop\&#1043;&#1088;&#1080;&#1096;&#1072;&#1085;&#1082;&#1086;&#1074;%20&#1087;&#1088;&#1077;&#1079;&#1077;&#1085;&#1090;&#1072;&#1094;&#1080;&#1103;\&#1075;&#1088;&#1072;&#1092;&#1080;&#1082;&#1080;\&#1044;&#1086;&#1083;&#1103;%20&#1089;&#1089;&#1091;&#1076;%204-5%20&#1082;&#1072;&#1090;%20&#1080;%20&#1091;&#1088;&#1086;&#1074;&#1077;&#1085;&#1100;%20&#1088;&#1077;&#1079;&#1077;&#1088;&#1074;&#1080;&#1088;&#1086;&#1074;&#1072;&#1085;&#1080;&#1103;%20&#1087;&#1086;%20&#1087;&#1086;&#1088;&#1090;&#1092;&#1077;&#1083;&#1102;.xlsx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0344895721159068E-2"/>
          <c:y val="3.8688471633353524E-2"/>
          <c:w val="0.87775180549106391"/>
          <c:h val="0.73775708805630058"/>
        </c:manualLayout>
      </c:layout>
      <c:bubbleChart>
        <c:varyColors val="0"/>
        <c:ser>
          <c:idx val="2"/>
          <c:order val="0"/>
          <c:tx>
            <c:strRef>
              <c:f>'График 2'!$AT$3</c:f>
              <c:strCache>
                <c:ptCount val="1"/>
                <c:pt idx="0">
                  <c:v>Кредиты малому и среднему бизнесу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5.4238376452943382E-2"/>
                  <c:y val="-2.2312595540942E-3"/>
                </c:manualLayout>
              </c:layout>
              <c:dLblPos val="r"/>
              <c:showLegendKey val="0"/>
              <c:showVal val="0"/>
              <c:showCatName val="0"/>
              <c:showSerName val="0"/>
              <c:showPercent val="0"/>
              <c:showBubbleSize val="1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'График 2'!$AY$3</c:f>
              <c:numCache>
                <c:formatCode>0.0%</c:formatCode>
                <c:ptCount val="1"/>
                <c:pt idx="0">
                  <c:v>-0.12</c:v>
                </c:pt>
              </c:numCache>
            </c:numRef>
          </c:xVal>
          <c:yVal>
            <c:numRef>
              <c:f>'График 2'!$AZ$3</c:f>
              <c:numCache>
                <c:formatCode>0.0%</c:formatCode>
                <c:ptCount val="1"/>
                <c:pt idx="0">
                  <c:v>0.1</c:v>
                </c:pt>
              </c:numCache>
            </c:numRef>
          </c:yVal>
          <c:bubbleSize>
            <c:numRef>
              <c:f>'График 2'!$AX$3</c:f>
              <c:numCache>
                <c:formatCode>#,##0.0</c:formatCode>
                <c:ptCount val="1"/>
                <c:pt idx="0">
                  <c:v>4.7</c:v>
                </c:pt>
              </c:numCache>
            </c:numRef>
          </c:bubbleSize>
          <c:bubble3D val="0"/>
        </c:ser>
        <c:ser>
          <c:idx val="0"/>
          <c:order val="1"/>
          <c:tx>
            <c:strRef>
              <c:f>'График 2'!$AT$4</c:f>
              <c:strCache>
                <c:ptCount val="1"/>
                <c:pt idx="0">
                  <c:v>Кредиты крупному бизнесу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8.7755553993250843E-2"/>
                  <c:y val="2.3881630180842242E-3"/>
                </c:manualLayout>
              </c:layout>
              <c:dLblPos val="r"/>
              <c:showLegendKey val="0"/>
              <c:showVal val="0"/>
              <c:showCatName val="0"/>
              <c:showSerName val="0"/>
              <c:showPercent val="0"/>
              <c:showBubbleSize val="1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1"/>
            <c:showLeaderLines val="0"/>
          </c:dLbls>
          <c:xVal>
            <c:numRef>
              <c:f>'График 2'!$AY$4</c:f>
              <c:numCache>
                <c:formatCode>0.0%</c:formatCode>
                <c:ptCount val="1"/>
                <c:pt idx="0">
                  <c:v>0.3</c:v>
                </c:pt>
              </c:numCache>
            </c:numRef>
          </c:xVal>
          <c:yVal>
            <c:numRef>
              <c:f>'График 2'!$AZ$4</c:f>
              <c:numCache>
                <c:formatCode>0.0%</c:formatCode>
                <c:ptCount val="1"/>
                <c:pt idx="0">
                  <c:v>0.17</c:v>
                </c:pt>
              </c:numCache>
            </c:numRef>
          </c:yVal>
          <c:bubbleSize>
            <c:numRef>
              <c:f>'График 2'!$AX$4</c:f>
              <c:numCache>
                <c:formatCode>#,##0.0</c:formatCode>
                <c:ptCount val="1"/>
                <c:pt idx="0">
                  <c:v>24.7</c:v>
                </c:pt>
              </c:numCache>
            </c:numRef>
          </c:bubbleSize>
          <c:bubble3D val="0"/>
        </c:ser>
        <c:ser>
          <c:idx val="1"/>
          <c:order val="2"/>
          <c:tx>
            <c:strRef>
              <c:f>'График 2'!$AT$5</c:f>
              <c:strCache>
                <c:ptCount val="1"/>
                <c:pt idx="0">
                  <c:v>Кредиты ФЛ (без учета ипотеки)</c:v>
                </c:pt>
              </c:strCache>
            </c:strRef>
          </c:tx>
          <c:spPr>
            <a:solidFill>
              <a:srgbClr val="FB8181"/>
            </a:solidFill>
          </c:spPr>
          <c:invertIfNegative val="0"/>
          <c:dLbls>
            <c:dLbl>
              <c:idx val="0"/>
              <c:layout>
                <c:manualLayout>
                  <c:x val="-5.9093316460442448E-2"/>
                  <c:y val="-2.2423350927287399E-3"/>
                </c:manualLayout>
              </c:layout>
              <c:dLblPos val="r"/>
              <c:showLegendKey val="0"/>
              <c:showVal val="0"/>
              <c:showCatName val="0"/>
              <c:showSerName val="0"/>
              <c:showPercent val="0"/>
              <c:showBubbleSize val="1"/>
            </c:dLbl>
            <c:txPr>
              <a:bodyPr/>
              <a:lstStyle/>
              <a:p>
                <a:pPr algn="ctr">
                  <a:defRPr lang="ru-RU" sz="16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1"/>
            <c:showLeaderLines val="0"/>
          </c:dLbls>
          <c:xVal>
            <c:numRef>
              <c:f>'График 2'!$AY$5</c:f>
              <c:numCache>
                <c:formatCode>0.0%</c:formatCode>
                <c:ptCount val="1"/>
                <c:pt idx="0">
                  <c:v>-0.06</c:v>
                </c:pt>
              </c:numCache>
            </c:numRef>
          </c:xVal>
          <c:yVal>
            <c:numRef>
              <c:f>'График 2'!$AZ$5</c:f>
              <c:numCache>
                <c:formatCode>0.0%</c:formatCode>
                <c:ptCount val="1"/>
                <c:pt idx="0">
                  <c:v>0.17</c:v>
                </c:pt>
              </c:numCache>
            </c:numRef>
          </c:yVal>
          <c:bubbleSize>
            <c:numRef>
              <c:f>'График 2'!$AX$5</c:f>
              <c:numCache>
                <c:formatCode>#,##0.0</c:formatCode>
                <c:ptCount val="1"/>
                <c:pt idx="0">
                  <c:v>7.1</c:v>
                </c:pt>
              </c:numCache>
            </c:numRef>
          </c:bubbleSize>
          <c:bubble3D val="0"/>
        </c:ser>
        <c:ser>
          <c:idx val="3"/>
          <c:order val="3"/>
          <c:tx>
            <c:strRef>
              <c:f>'График 2'!$AT$6</c:f>
              <c:strCache>
                <c:ptCount val="1"/>
                <c:pt idx="0">
                  <c:v>Ипотечные жилищные кредиты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-5.2227573115860515E-2"/>
                  <c:y val="-2.3074038820727232E-7"/>
                </c:manualLayout>
              </c:layout>
              <c:tx>
                <c:rich>
                  <a:bodyPr/>
                  <a:lstStyle/>
                  <a:p>
                    <a:r>
                      <a:rPr lang="ru-RU" sz="1600" b="1">
                        <a:solidFill>
                          <a:schemeClr val="bg1"/>
                        </a:solidFill>
                      </a:rPr>
                      <a:t>3,6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'График 2'!$AY$6</c:f>
              <c:numCache>
                <c:formatCode>0.0%</c:formatCode>
                <c:ptCount val="1"/>
                <c:pt idx="0">
                  <c:v>0.19</c:v>
                </c:pt>
              </c:numCache>
            </c:numRef>
          </c:xVal>
          <c:yVal>
            <c:numRef>
              <c:f>'График 2'!$AZ$6</c:f>
              <c:numCache>
                <c:formatCode>0.0%</c:formatCode>
                <c:ptCount val="1"/>
                <c:pt idx="0">
                  <c:v>0.34</c:v>
                </c:pt>
              </c:numCache>
            </c:numRef>
          </c:yVal>
          <c:bubbleSize>
            <c:numRef>
              <c:f>'График 2'!$AX$6</c:f>
              <c:numCache>
                <c:formatCode>#,##0.0</c:formatCode>
                <c:ptCount val="1"/>
                <c:pt idx="0">
                  <c:v>3.6080000000000001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84095488"/>
        <c:axId val="84096064"/>
      </c:bubbleChart>
      <c:valAx>
        <c:axId val="84095488"/>
        <c:scaling>
          <c:orientation val="minMax"/>
          <c:max val="0.35000000000000003"/>
          <c:min val="-0.15000000000000002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ru-RU" sz="1400" dirty="0"/>
                  <a:t>темп прироста 01.07.15/01.07.14</a:t>
                </a:r>
              </a:p>
            </c:rich>
          </c:tx>
          <c:layout>
            <c:manualLayout>
              <c:xMode val="edge"/>
              <c:yMode val="edge"/>
              <c:x val="0.34354491142625793"/>
              <c:y val="0.83493912665630909"/>
            </c:manualLayout>
          </c:layout>
          <c:overlay val="0"/>
        </c:title>
        <c:numFmt formatCode="0%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1200"/>
            </a:pPr>
            <a:endParaRPr lang="ru-RU"/>
          </a:p>
        </c:txPr>
        <c:crossAx val="84096064"/>
        <c:crosses val="autoZero"/>
        <c:crossBetween val="midCat"/>
        <c:majorUnit val="5.000000000000001E-2"/>
      </c:valAx>
      <c:valAx>
        <c:axId val="84096064"/>
        <c:scaling>
          <c:orientation val="minMax"/>
          <c:max val="0.4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ru-RU" sz="1400"/>
                  <a:t>темп прироста 01.07.14/01.07.13</a:t>
                </a:r>
              </a:p>
            </c:rich>
          </c:tx>
          <c:layout>
            <c:manualLayout>
              <c:xMode val="edge"/>
              <c:yMode val="edge"/>
              <c:x val="3.1030801200038198E-2"/>
              <c:y val="0.15524467133915956"/>
            </c:manualLayout>
          </c:layout>
          <c:overlay val="0"/>
        </c:title>
        <c:numFmt formatCode="0%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1200"/>
            </a:pPr>
            <a:endParaRPr lang="ru-RU"/>
          </a:p>
        </c:txPr>
        <c:crossAx val="84095488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  <c:userShapes r:id="rId3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2392980473853324"/>
          <c:y val="3.2534856219895589E-2"/>
          <c:w val="0.85354076480350272"/>
          <c:h val="0.5547202271643020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Graph!$A$160</c:f>
              <c:strCache>
                <c:ptCount val="1"/>
                <c:pt idx="0">
                  <c:v>Чистый процентный доход</c:v>
                </c:pt>
              </c:strCache>
            </c:strRef>
          </c:tx>
          <c:spPr>
            <a:pattFill prst="pct90">
              <a:fgClr>
                <a:srgbClr val="C00000"/>
              </a:fgClr>
              <a:bgClr>
                <a:srgbClr val="FFFFFF"/>
              </a:bgClr>
            </a:pattFill>
          </c:spPr>
          <c:invertIfNegative val="0"/>
          <c:cat>
            <c:strRef>
              <c:f>Graph!$O$159:$T$159</c:f>
              <c:strCache>
                <c:ptCount val="6"/>
                <c:pt idx="0">
                  <c:v>I кв 2014</c:v>
                </c:pt>
                <c:pt idx="1">
                  <c:v>II кв 2014</c:v>
                </c:pt>
                <c:pt idx="2">
                  <c:v>III кв 2014</c:v>
                </c:pt>
                <c:pt idx="3">
                  <c:v>IV кв 2014</c:v>
                </c:pt>
                <c:pt idx="4">
                  <c:v>I кв 2015</c:v>
                </c:pt>
                <c:pt idx="5">
                  <c:v>II кв 2015</c:v>
                </c:pt>
              </c:strCache>
            </c:strRef>
          </c:cat>
          <c:val>
            <c:numRef>
              <c:f>Graph!$O$160:$T$160</c:f>
              <c:numCache>
                <c:formatCode>0.00</c:formatCode>
                <c:ptCount val="6"/>
                <c:pt idx="0">
                  <c:v>550.80000000000018</c:v>
                </c:pt>
                <c:pt idx="1">
                  <c:v>538.80000000000018</c:v>
                </c:pt>
                <c:pt idx="2">
                  <c:v>565.39999999999964</c:v>
                </c:pt>
                <c:pt idx="3">
                  <c:v>556</c:v>
                </c:pt>
                <c:pt idx="4">
                  <c:v>320.59999999999991</c:v>
                </c:pt>
                <c:pt idx="5">
                  <c:v>378.9</c:v>
                </c:pt>
              </c:numCache>
            </c:numRef>
          </c:val>
        </c:ser>
        <c:ser>
          <c:idx val="1"/>
          <c:order val="1"/>
          <c:tx>
            <c:strRef>
              <c:f>Graph!$A$161</c:f>
              <c:strCache>
                <c:ptCount val="1"/>
                <c:pt idx="0">
                  <c:v>Чистый комиссионный доход</c:v>
                </c:pt>
              </c:strCache>
            </c:strRef>
          </c:tx>
          <c:spPr>
            <a:pattFill prst="pct75">
              <a:fgClr>
                <a:srgbClr val="FFE48F"/>
              </a:fgClr>
              <a:bgClr>
                <a:srgbClr val="FFFFFF"/>
              </a:bgClr>
            </a:pattFill>
          </c:spPr>
          <c:invertIfNegative val="0"/>
          <c:cat>
            <c:strRef>
              <c:f>Graph!$O$159:$T$159</c:f>
              <c:strCache>
                <c:ptCount val="6"/>
                <c:pt idx="0">
                  <c:v>I кв 2014</c:v>
                </c:pt>
                <c:pt idx="1">
                  <c:v>II кв 2014</c:v>
                </c:pt>
                <c:pt idx="2">
                  <c:v>III кв 2014</c:v>
                </c:pt>
                <c:pt idx="3">
                  <c:v>IV кв 2014</c:v>
                </c:pt>
                <c:pt idx="4">
                  <c:v>I кв 2015</c:v>
                </c:pt>
                <c:pt idx="5">
                  <c:v>II кв 2015</c:v>
                </c:pt>
              </c:strCache>
            </c:strRef>
          </c:cat>
          <c:val>
            <c:numRef>
              <c:f>Graph!$O$161:$T$161</c:f>
              <c:numCache>
                <c:formatCode>0.00</c:formatCode>
                <c:ptCount val="6"/>
                <c:pt idx="0">
                  <c:v>164.9</c:v>
                </c:pt>
                <c:pt idx="1">
                  <c:v>175.70000000000002</c:v>
                </c:pt>
                <c:pt idx="2">
                  <c:v>178.69999999999993</c:v>
                </c:pt>
                <c:pt idx="3">
                  <c:v>205.90000000000009</c:v>
                </c:pt>
                <c:pt idx="4">
                  <c:v>168.3</c:v>
                </c:pt>
                <c:pt idx="5">
                  <c:v>190.59999999999997</c:v>
                </c:pt>
              </c:numCache>
            </c:numRef>
          </c:val>
        </c:ser>
        <c:ser>
          <c:idx val="2"/>
          <c:order val="2"/>
          <c:tx>
            <c:strRef>
              <c:f>Graph!$A$162</c:f>
              <c:strCache>
                <c:ptCount val="1"/>
                <c:pt idx="0">
                  <c:v>Изменение РВПС и РВП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cat>
            <c:strRef>
              <c:f>Graph!$O$159:$T$159</c:f>
              <c:strCache>
                <c:ptCount val="6"/>
                <c:pt idx="0">
                  <c:v>I кв 2014</c:v>
                </c:pt>
                <c:pt idx="1">
                  <c:v>II кв 2014</c:v>
                </c:pt>
                <c:pt idx="2">
                  <c:v>III кв 2014</c:v>
                </c:pt>
                <c:pt idx="3">
                  <c:v>IV кв 2014</c:v>
                </c:pt>
                <c:pt idx="4">
                  <c:v>I кв 2015</c:v>
                </c:pt>
                <c:pt idx="5">
                  <c:v>II кв 2015</c:v>
                </c:pt>
              </c:strCache>
            </c:strRef>
          </c:cat>
          <c:val>
            <c:numRef>
              <c:f>Graph!$O$162:$T$162</c:f>
              <c:numCache>
                <c:formatCode>0.00</c:formatCode>
                <c:ptCount val="6"/>
                <c:pt idx="0">
                  <c:v>-258</c:v>
                </c:pt>
                <c:pt idx="1">
                  <c:v>-253.09999999999991</c:v>
                </c:pt>
                <c:pt idx="2">
                  <c:v>-323.59999999999991</c:v>
                </c:pt>
                <c:pt idx="3">
                  <c:v>-670.69999999999982</c:v>
                </c:pt>
                <c:pt idx="4">
                  <c:v>-341.59999999999991</c:v>
                </c:pt>
                <c:pt idx="5">
                  <c:v>-311.70000000000027</c:v>
                </c:pt>
              </c:numCache>
            </c:numRef>
          </c:val>
        </c:ser>
        <c:ser>
          <c:idx val="3"/>
          <c:order val="3"/>
          <c:tx>
            <c:strRef>
              <c:f>Graph!$A$163</c:f>
              <c:strCache>
                <c:ptCount val="1"/>
                <c:pt idx="0">
                  <c:v>Чистые доходы от операций с ценными бумагами </c:v>
                </c:pt>
              </c:strCache>
            </c:strRef>
          </c:tx>
          <c:spPr>
            <a:pattFill prst="pct75">
              <a:fgClr>
                <a:srgbClr val="808080">
                  <a:lumMod val="60000"/>
                  <a:lumOff val="40000"/>
                </a:srgbClr>
              </a:fgClr>
              <a:bgClr>
                <a:srgbClr val="FFFFFF"/>
              </a:bgClr>
            </a:pattFill>
            <a:effectLst>
              <a:glow>
                <a:srgbClr val="BBE0E3"/>
              </a:glow>
            </a:effectLst>
          </c:spPr>
          <c:invertIfNegative val="0"/>
          <c:cat>
            <c:strRef>
              <c:f>Graph!$O$159:$T$159</c:f>
              <c:strCache>
                <c:ptCount val="6"/>
                <c:pt idx="0">
                  <c:v>I кв 2014</c:v>
                </c:pt>
                <c:pt idx="1">
                  <c:v>II кв 2014</c:v>
                </c:pt>
                <c:pt idx="2">
                  <c:v>III кв 2014</c:v>
                </c:pt>
                <c:pt idx="3">
                  <c:v>IV кв 2014</c:v>
                </c:pt>
                <c:pt idx="4">
                  <c:v>I кв 2015</c:v>
                </c:pt>
                <c:pt idx="5">
                  <c:v>II кв 2015</c:v>
                </c:pt>
              </c:strCache>
            </c:strRef>
          </c:cat>
          <c:val>
            <c:numRef>
              <c:f>Graph!$O$163:$T$163</c:f>
              <c:numCache>
                <c:formatCode>0.00</c:formatCode>
                <c:ptCount val="6"/>
                <c:pt idx="0">
                  <c:v>638</c:v>
                </c:pt>
                <c:pt idx="1">
                  <c:v>599.40000000000009</c:v>
                </c:pt>
                <c:pt idx="2">
                  <c:v>501</c:v>
                </c:pt>
                <c:pt idx="3">
                  <c:v>861.09999999999991</c:v>
                </c:pt>
                <c:pt idx="4">
                  <c:v>459.7</c:v>
                </c:pt>
                <c:pt idx="5">
                  <c:v>336.8</c:v>
                </c:pt>
              </c:numCache>
            </c:numRef>
          </c:val>
        </c:ser>
        <c:ser>
          <c:idx val="4"/>
          <c:order val="4"/>
          <c:tx>
            <c:strRef>
              <c:f>Graph!$A$164</c:f>
              <c:strCache>
                <c:ptCount val="1"/>
                <c:pt idx="0">
                  <c:v>Чистые доходы от операций с иностранной валютой</c:v>
                </c:pt>
              </c:strCache>
            </c:strRef>
          </c:tx>
          <c:spPr>
            <a:pattFill prst="narVert">
              <a:fgClr>
                <a:srgbClr val="B9FFD9"/>
              </a:fgClr>
              <a:bgClr>
                <a:srgbClr val="FFFFFF"/>
              </a:bgClr>
            </a:pattFill>
          </c:spPr>
          <c:invertIfNegative val="0"/>
          <c:cat>
            <c:strRef>
              <c:f>Graph!$O$159:$T$159</c:f>
              <c:strCache>
                <c:ptCount val="6"/>
                <c:pt idx="0">
                  <c:v>I кв 2014</c:v>
                </c:pt>
                <c:pt idx="1">
                  <c:v>II кв 2014</c:v>
                </c:pt>
                <c:pt idx="2">
                  <c:v>III кв 2014</c:v>
                </c:pt>
                <c:pt idx="3">
                  <c:v>IV кв 2014</c:v>
                </c:pt>
                <c:pt idx="4">
                  <c:v>I кв 2015</c:v>
                </c:pt>
                <c:pt idx="5">
                  <c:v>II кв 2015</c:v>
                </c:pt>
              </c:strCache>
            </c:strRef>
          </c:cat>
          <c:val>
            <c:numRef>
              <c:f>Graph!$O$164:$T$164</c:f>
              <c:numCache>
                <c:formatCode>0.00</c:formatCode>
                <c:ptCount val="6"/>
                <c:pt idx="0">
                  <c:v>40.899999999999636</c:v>
                </c:pt>
                <c:pt idx="1">
                  <c:v>-20.5</c:v>
                </c:pt>
                <c:pt idx="2">
                  <c:v>168.69999999999891</c:v>
                </c:pt>
                <c:pt idx="3">
                  <c:v>231.90000000000146</c:v>
                </c:pt>
                <c:pt idx="4">
                  <c:v>93.799999999995634</c:v>
                </c:pt>
                <c:pt idx="5">
                  <c:v>17.300000000010186</c:v>
                </c:pt>
              </c:numCache>
            </c:numRef>
          </c:val>
        </c:ser>
        <c:ser>
          <c:idx val="5"/>
          <c:order val="5"/>
          <c:tx>
            <c:strRef>
              <c:f>Graph!$A$165</c:f>
              <c:strCache>
                <c:ptCount val="1"/>
                <c:pt idx="0">
                  <c:v>Расходы,  связанные с обеспечением  деятельности</c:v>
                </c:pt>
              </c:strCache>
            </c:strRef>
          </c:tx>
          <c:spPr>
            <a:pattFill prst="wdDnDiag">
              <a:fgClr>
                <a:srgbClr val="808080">
                  <a:lumMod val="60000"/>
                  <a:lumOff val="40000"/>
                </a:srgbClr>
              </a:fgClr>
              <a:bgClr>
                <a:srgbClr val="FFFFFF"/>
              </a:bgClr>
            </a:pattFill>
          </c:spPr>
          <c:invertIfNegative val="0"/>
          <c:cat>
            <c:strRef>
              <c:f>Graph!$O$159:$T$159</c:f>
              <c:strCache>
                <c:ptCount val="6"/>
                <c:pt idx="0">
                  <c:v>I кв 2014</c:v>
                </c:pt>
                <c:pt idx="1">
                  <c:v>II кв 2014</c:v>
                </c:pt>
                <c:pt idx="2">
                  <c:v>III кв 2014</c:v>
                </c:pt>
                <c:pt idx="3">
                  <c:v>IV кв 2014</c:v>
                </c:pt>
                <c:pt idx="4">
                  <c:v>I кв 2015</c:v>
                </c:pt>
                <c:pt idx="5">
                  <c:v>II кв 2015</c:v>
                </c:pt>
              </c:strCache>
            </c:strRef>
          </c:cat>
          <c:val>
            <c:numRef>
              <c:f>Graph!$O$165:$T$165</c:f>
              <c:numCache>
                <c:formatCode>0.00</c:formatCode>
                <c:ptCount val="6"/>
                <c:pt idx="0">
                  <c:v>-258.8</c:v>
                </c:pt>
                <c:pt idx="1">
                  <c:v>-317.8</c:v>
                </c:pt>
                <c:pt idx="2">
                  <c:v>-305.5</c:v>
                </c:pt>
                <c:pt idx="3">
                  <c:v>-363.99999999999989</c:v>
                </c:pt>
                <c:pt idx="4">
                  <c:v>-275.10000000000002</c:v>
                </c:pt>
                <c:pt idx="5">
                  <c:v>-307.39999999999998</c:v>
                </c:pt>
              </c:numCache>
            </c:numRef>
          </c:val>
        </c:ser>
        <c:ser>
          <c:idx val="6"/>
          <c:order val="6"/>
          <c:tx>
            <c:strRef>
              <c:f>Graph!$A$166</c:f>
              <c:strCache>
                <c:ptCount val="1"/>
                <c:pt idx="0">
                  <c:v>Прочие чистые доходы</c:v>
                </c:pt>
              </c:strCache>
            </c:strRef>
          </c:tx>
          <c:spPr>
            <a:pattFill prst="lgCheck">
              <a:fgClr>
                <a:srgbClr val="333399">
                  <a:lumMod val="60000"/>
                  <a:lumOff val="40000"/>
                </a:srgbClr>
              </a:fgClr>
              <a:bgClr>
                <a:srgbClr val="FFFFFF"/>
              </a:bgClr>
            </a:pattFill>
          </c:spPr>
          <c:invertIfNegative val="0"/>
          <c:cat>
            <c:strRef>
              <c:f>Graph!$O$159:$T$159</c:f>
              <c:strCache>
                <c:ptCount val="6"/>
                <c:pt idx="0">
                  <c:v>I кв 2014</c:v>
                </c:pt>
                <c:pt idx="1">
                  <c:v>II кв 2014</c:v>
                </c:pt>
                <c:pt idx="2">
                  <c:v>III кв 2014</c:v>
                </c:pt>
                <c:pt idx="3">
                  <c:v>IV кв 2014</c:v>
                </c:pt>
                <c:pt idx="4">
                  <c:v>I кв 2015</c:v>
                </c:pt>
                <c:pt idx="5">
                  <c:v>II кв 2015</c:v>
                </c:pt>
              </c:strCache>
            </c:strRef>
          </c:cat>
          <c:val>
            <c:numRef>
              <c:f>Graph!$O$166:$T$166</c:f>
              <c:numCache>
                <c:formatCode>0.00</c:formatCode>
                <c:ptCount val="6"/>
                <c:pt idx="0">
                  <c:v>-37.599999999999909</c:v>
                </c:pt>
                <c:pt idx="1">
                  <c:v>-29.100000000000136</c:v>
                </c:pt>
                <c:pt idx="2">
                  <c:v>-110.60000000000014</c:v>
                </c:pt>
                <c:pt idx="3">
                  <c:v>-65.100000000000364</c:v>
                </c:pt>
                <c:pt idx="4">
                  <c:v>-97.400000000000091</c:v>
                </c:pt>
                <c:pt idx="5">
                  <c:v>-109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2"/>
        <c:overlap val="100"/>
        <c:axId val="114286080"/>
        <c:axId val="141325376"/>
      </c:barChart>
      <c:dateAx>
        <c:axId val="11428608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txPr>
          <a:bodyPr/>
          <a:lstStyle/>
          <a:p>
            <a:pPr>
              <a:defRPr sz="1400" b="0">
                <a:solidFill>
                  <a:schemeClr val="tx1"/>
                </a:solidFill>
              </a:defRPr>
            </a:pPr>
            <a:endParaRPr lang="ru-RU"/>
          </a:p>
        </c:txPr>
        <c:crossAx val="141325376"/>
        <c:crosses val="autoZero"/>
        <c:auto val="1"/>
        <c:lblOffset val="100"/>
        <c:baseTimeUnit val="months"/>
        <c:majorTimeUnit val="months"/>
        <c:minorUnit val="3"/>
        <c:minorTimeUnit val="months"/>
      </c:dateAx>
      <c:valAx>
        <c:axId val="14132537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ru-RU" sz="1400"/>
                  <a:t>млрд.</a:t>
                </a:r>
                <a:r>
                  <a:rPr lang="ru-RU" sz="1400" baseline="0"/>
                  <a:t> руб.</a:t>
                </a:r>
                <a:endParaRPr lang="ru-RU" sz="1400"/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4286080"/>
        <c:crosses val="autoZero"/>
        <c:crossBetween val="between"/>
      </c:valAx>
      <c:spPr>
        <a:noFill/>
      </c:spPr>
    </c:plotArea>
    <c:legend>
      <c:legendPos val="b"/>
      <c:layout>
        <c:manualLayout>
          <c:xMode val="edge"/>
          <c:yMode val="edge"/>
          <c:x val="1.8448154940203285E-2"/>
          <c:y val="0.67699177215603501"/>
          <c:w val="0.97018041291909618"/>
          <c:h val="0.30286075240006016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Graph!$A$170:$N$170</c:f>
              <c:strCache>
                <c:ptCount val="1"/>
                <c:pt idx="0">
                  <c:v>Чистый процентный доход (все банки)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Graph!$O$169:$T$169</c:f>
              <c:strCache>
                <c:ptCount val="6"/>
                <c:pt idx="0">
                  <c:v>I кв 2014</c:v>
                </c:pt>
                <c:pt idx="1">
                  <c:v>II кв 2014</c:v>
                </c:pt>
                <c:pt idx="2">
                  <c:v>III кв 2014</c:v>
                </c:pt>
                <c:pt idx="3">
                  <c:v>IV кв 2014</c:v>
                </c:pt>
                <c:pt idx="4">
                  <c:v>I кв 2015</c:v>
                </c:pt>
                <c:pt idx="5">
                  <c:v>II кв 2015</c:v>
                </c:pt>
              </c:strCache>
            </c:strRef>
          </c:cat>
          <c:val>
            <c:numRef>
              <c:f>Graph!$O$170:$T$170</c:f>
              <c:numCache>
                <c:formatCode>General</c:formatCode>
                <c:ptCount val="6"/>
                <c:pt idx="0">
                  <c:v>550.80000000000018</c:v>
                </c:pt>
                <c:pt idx="1">
                  <c:v>538.80000000000018</c:v>
                </c:pt>
                <c:pt idx="2">
                  <c:v>565.39999999999964</c:v>
                </c:pt>
                <c:pt idx="3">
                  <c:v>556</c:v>
                </c:pt>
                <c:pt idx="4">
                  <c:v>320.59999999999991</c:v>
                </c:pt>
                <c:pt idx="5">
                  <c:v>378.9</c:v>
                </c:pt>
              </c:numCache>
            </c:numRef>
          </c:val>
        </c:ser>
        <c:ser>
          <c:idx val="1"/>
          <c:order val="1"/>
          <c:tx>
            <c:strRef>
              <c:f>Graph!$A$171:$N$171</c:f>
              <c:strCache>
                <c:ptCount val="1"/>
                <c:pt idx="0">
                  <c:v>Чистый процентный доход (без учета Сбербанка России)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Graph!$O$169:$T$169</c:f>
              <c:strCache>
                <c:ptCount val="6"/>
                <c:pt idx="0">
                  <c:v>I кв 2014</c:v>
                </c:pt>
                <c:pt idx="1">
                  <c:v>II кв 2014</c:v>
                </c:pt>
                <c:pt idx="2">
                  <c:v>III кв 2014</c:v>
                </c:pt>
                <c:pt idx="3">
                  <c:v>IV кв 2014</c:v>
                </c:pt>
                <c:pt idx="4">
                  <c:v>I кв 2015</c:v>
                </c:pt>
                <c:pt idx="5">
                  <c:v>II кв 2015</c:v>
                </c:pt>
              </c:strCache>
            </c:strRef>
          </c:cat>
          <c:val>
            <c:numRef>
              <c:f>Graph!$O$171:$T$171</c:f>
              <c:numCache>
                <c:formatCode>0.0</c:formatCode>
                <c:ptCount val="6"/>
                <c:pt idx="0">
                  <c:v>334.3</c:v>
                </c:pt>
                <c:pt idx="1">
                  <c:v>318.30214200000017</c:v>
                </c:pt>
                <c:pt idx="2">
                  <c:v>335.28007499999967</c:v>
                </c:pt>
                <c:pt idx="3">
                  <c:v>322.46572800000001</c:v>
                </c:pt>
                <c:pt idx="4">
                  <c:v>159.2756039999999</c:v>
                </c:pt>
                <c:pt idx="5">
                  <c:v>190.51247399999997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052864"/>
        <c:axId val="141327680"/>
      </c:barChart>
      <c:lineChart>
        <c:grouping val="standard"/>
        <c:varyColors val="0"/>
        <c:ser>
          <c:idx val="3"/>
          <c:order val="2"/>
          <c:tx>
            <c:strRef>
              <c:f>Graph!$A$167:$N$167</c:f>
              <c:strCache>
                <c:ptCount val="1"/>
                <c:pt idx="0">
                  <c:v>Доля Сбербанка России в чистых процентных доходах банковского сектора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0"/>
                  <c:y val="-4.27172786066319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3.55977321721932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4793891862641139E-17"/>
                  <c:y val="-4.27172786066319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3.9157505389412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0958778372528228E-16"/>
                  <c:y val="-3.55977321721932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0958778372528228E-16"/>
                  <c:y val="-3.20379589549739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Graph!$O$169:$T$169</c:f>
              <c:strCache>
                <c:ptCount val="6"/>
                <c:pt idx="0">
                  <c:v>I кв 2014</c:v>
                </c:pt>
                <c:pt idx="1">
                  <c:v>II кв 2014</c:v>
                </c:pt>
                <c:pt idx="2">
                  <c:v>III кв 2014</c:v>
                </c:pt>
                <c:pt idx="3">
                  <c:v>IV кв 2014</c:v>
                </c:pt>
                <c:pt idx="4">
                  <c:v>I кв 2015</c:v>
                </c:pt>
                <c:pt idx="5">
                  <c:v>II кв 2015</c:v>
                </c:pt>
              </c:strCache>
            </c:strRef>
          </c:cat>
          <c:val>
            <c:numRef>
              <c:f>Graph!$O$167:$T$167</c:f>
              <c:numCache>
                <c:formatCode>0%</c:formatCode>
                <c:ptCount val="6"/>
                <c:pt idx="0">
                  <c:v>0.39306463326071189</c:v>
                </c:pt>
                <c:pt idx="1">
                  <c:v>0.40923878619153664</c:v>
                </c:pt>
                <c:pt idx="2">
                  <c:v>0.40700375840113212</c:v>
                </c:pt>
                <c:pt idx="3">
                  <c:v>0.4200256690647482</c:v>
                </c:pt>
                <c:pt idx="4">
                  <c:v>0.50319524641297586</c:v>
                </c:pt>
                <c:pt idx="5">
                  <c:v>0.49719589865399849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479360"/>
        <c:axId val="142573568"/>
      </c:lineChart>
      <c:catAx>
        <c:axId val="1420528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41327680"/>
        <c:crosses val="autoZero"/>
        <c:auto val="1"/>
        <c:lblAlgn val="ctr"/>
        <c:lblOffset val="100"/>
        <c:noMultiLvlLbl val="0"/>
      </c:catAx>
      <c:valAx>
        <c:axId val="14132768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ru-RU" sz="1400"/>
                  <a:t>млрд.</a:t>
                </a:r>
                <a:r>
                  <a:rPr lang="ru-RU" sz="1400" baseline="0"/>
                  <a:t> руб.</a:t>
                </a:r>
                <a:endParaRPr lang="ru-RU" sz="1400"/>
              </a:p>
            </c:rich>
          </c:tx>
          <c:layout>
            <c:manualLayout>
              <c:xMode val="edge"/>
              <c:yMode val="edge"/>
              <c:x val="4.7241774723443429E-3"/>
              <c:y val="0.2701875539511888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42052864"/>
        <c:crosses val="autoZero"/>
        <c:crossBetween val="between"/>
      </c:valAx>
      <c:valAx>
        <c:axId val="142573568"/>
        <c:scaling>
          <c:orientation val="minMax"/>
        </c:scaling>
        <c:delete val="0"/>
        <c:axPos val="r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42479360"/>
        <c:crosses val="max"/>
        <c:crossBetween val="between"/>
      </c:valAx>
      <c:catAx>
        <c:axId val="142479360"/>
        <c:scaling>
          <c:orientation val="minMax"/>
        </c:scaling>
        <c:delete val="1"/>
        <c:axPos val="b"/>
        <c:majorTickMark val="out"/>
        <c:minorTickMark val="none"/>
        <c:tickLblPos val="nextTo"/>
        <c:crossAx val="142573568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маржа!$A$7</c:f>
              <c:strCache>
                <c:ptCount val="1"/>
                <c:pt idx="0">
                  <c:v>Чистая процентная маржа по всем банкам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9.3896713615023823E-3"/>
                  <c:y val="-4.64923022292509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4428397272392094E-17"/>
                  <c:y val="-4.98131809599117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4.98131809599117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5117370892018092E-3"/>
                  <c:y val="-1.32835149226431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4.31714234985901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-2.65670298452862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маржа!$E$1:$J$1</c:f>
              <c:strCache>
                <c:ptCount val="6"/>
                <c:pt idx="0">
                  <c:v>2012</c:v>
                </c:pt>
                <c:pt idx="1">
                  <c:v>2013</c:v>
                </c:pt>
                <c:pt idx="2">
                  <c:v>1кв2014</c:v>
                </c:pt>
                <c:pt idx="3">
                  <c:v>2014</c:v>
                </c:pt>
                <c:pt idx="4">
                  <c:v>1кв2015</c:v>
                </c:pt>
                <c:pt idx="5">
                  <c:v>2 кв 2015</c:v>
                </c:pt>
              </c:strCache>
            </c:strRef>
          </c:cat>
          <c:val>
            <c:numRef>
              <c:f>маржа!$E$7:$J$7</c:f>
              <c:numCache>
                <c:formatCode>0.0%</c:formatCode>
                <c:ptCount val="6"/>
                <c:pt idx="0">
                  <c:v>5.3108414184780774E-2</c:v>
                </c:pt>
                <c:pt idx="1">
                  <c:v>5.6813278485746341E-2</c:v>
                </c:pt>
                <c:pt idx="2">
                  <c:v>5.7263377164431709E-2</c:v>
                </c:pt>
                <c:pt idx="3">
                  <c:v>5.1811407414350662E-2</c:v>
                </c:pt>
                <c:pt idx="4">
                  <c:v>2.7134997884045706E-2</c:v>
                </c:pt>
                <c:pt idx="5">
                  <c:v>3.0030505922903215E-2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маржа!$A$8</c:f>
              <c:strCache>
                <c:ptCount val="1"/>
                <c:pt idx="0">
                  <c:v>Чистая процентная маржа без учета Сбербанка России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4428397272392094E-17"/>
                  <c:y val="2.65670298452862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4428397272392094E-17"/>
                  <c:y val="2.98879085759470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9.3896713615023476E-3"/>
                  <c:y val="4.64923022292509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9436619718309862E-2"/>
                  <c:y val="4.64923022292509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5.6338028169014088E-3"/>
                  <c:y val="2.98879085759469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маржа!$E$1:$J$1</c:f>
              <c:strCache>
                <c:ptCount val="6"/>
                <c:pt idx="0">
                  <c:v>2012</c:v>
                </c:pt>
                <c:pt idx="1">
                  <c:v>2013</c:v>
                </c:pt>
                <c:pt idx="2">
                  <c:v>1кв2014</c:v>
                </c:pt>
                <c:pt idx="3">
                  <c:v>2014</c:v>
                </c:pt>
                <c:pt idx="4">
                  <c:v>1кв2015</c:v>
                </c:pt>
                <c:pt idx="5">
                  <c:v>2 кв 2015</c:v>
                </c:pt>
              </c:strCache>
            </c:strRef>
          </c:cat>
          <c:val>
            <c:numRef>
              <c:f>маржа!$E$8:$J$8</c:f>
              <c:numCache>
                <c:formatCode>0.0%</c:formatCode>
                <c:ptCount val="6"/>
                <c:pt idx="0">
                  <c:v>4.5773950910530485E-2</c:v>
                </c:pt>
                <c:pt idx="1">
                  <c:v>5.187441424554827E-2</c:v>
                </c:pt>
                <c:pt idx="2">
                  <c:v>5.3087499006596199E-2</c:v>
                </c:pt>
                <c:pt idx="3">
                  <c:v>4.595885120426936E-2</c:v>
                </c:pt>
                <c:pt idx="4">
                  <c:v>2.0880527922781444E-2</c:v>
                </c:pt>
                <c:pt idx="5">
                  <c:v>2.2052880729707885E-2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222336"/>
        <c:axId val="142576448"/>
      </c:lineChart>
      <c:catAx>
        <c:axId val="142222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42576448"/>
        <c:crosses val="autoZero"/>
        <c:auto val="1"/>
        <c:lblAlgn val="ctr"/>
        <c:lblOffset val="100"/>
        <c:noMultiLvlLbl val="0"/>
      </c:catAx>
      <c:valAx>
        <c:axId val="142576448"/>
        <c:scaling>
          <c:orientation val="minMax"/>
          <c:min val="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4222233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2383905383337049"/>
          <c:y val="4.6624746874202268E-2"/>
          <c:w val="0.80354193794378537"/>
          <c:h val="0.666585446734874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Лист1!$H$4</c:f>
              <c:strCache>
                <c:ptCount val="1"/>
                <c:pt idx="0">
                  <c:v>Средства ФЛ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Лист1!$G$5:$G$9</c:f>
              <c:strCache>
                <c:ptCount val="5"/>
                <c:pt idx="0">
                  <c:v>01.07.2014</c:v>
                </c:pt>
                <c:pt idx="1">
                  <c:v>01.10.2014</c:v>
                </c:pt>
                <c:pt idx="2">
                  <c:v>01.01.2015</c:v>
                </c:pt>
                <c:pt idx="3">
                  <c:v>01.04.2015</c:v>
                </c:pt>
                <c:pt idx="4">
                  <c:v>01.07.2015</c:v>
                </c:pt>
              </c:strCache>
            </c:strRef>
          </c:cat>
          <c:val>
            <c:numRef>
              <c:f>Лист1!$H$5:$H$9</c:f>
              <c:numCache>
                <c:formatCode>0.0</c:formatCode>
                <c:ptCount val="5"/>
                <c:pt idx="0">
                  <c:v>10150.634033</c:v>
                </c:pt>
                <c:pt idx="1">
                  <c:v>10339.982171</c:v>
                </c:pt>
                <c:pt idx="2">
                  <c:v>10933.074613999999</c:v>
                </c:pt>
                <c:pt idx="3">
                  <c:v>11103.371988999999</c:v>
                </c:pt>
                <c:pt idx="4">
                  <c:v>11740.993122</c:v>
                </c:pt>
              </c:numCache>
            </c:numRef>
          </c:val>
        </c:ser>
        <c:ser>
          <c:idx val="1"/>
          <c:order val="1"/>
          <c:tx>
            <c:strRef>
              <c:f>Лист1!$I$4</c:f>
              <c:strCache>
                <c:ptCount val="1"/>
                <c:pt idx="0">
                  <c:v>Средства ЮЛ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cat>
            <c:strRef>
              <c:f>Лист1!$G$5:$G$9</c:f>
              <c:strCache>
                <c:ptCount val="5"/>
                <c:pt idx="0">
                  <c:v>01.07.2014</c:v>
                </c:pt>
                <c:pt idx="1">
                  <c:v>01.10.2014</c:v>
                </c:pt>
                <c:pt idx="2">
                  <c:v>01.01.2015</c:v>
                </c:pt>
                <c:pt idx="3">
                  <c:v>01.04.2015</c:v>
                </c:pt>
                <c:pt idx="4">
                  <c:v>01.07.2015</c:v>
                </c:pt>
              </c:strCache>
            </c:strRef>
          </c:cat>
          <c:val>
            <c:numRef>
              <c:f>Лист1!$I$5:$I$9</c:f>
              <c:numCache>
                <c:formatCode>0.0</c:formatCode>
                <c:ptCount val="5"/>
                <c:pt idx="0">
                  <c:v>12111.248919</c:v>
                </c:pt>
                <c:pt idx="1">
                  <c:v>12719.873313</c:v>
                </c:pt>
                <c:pt idx="2">
                  <c:v>14986.762519</c:v>
                </c:pt>
                <c:pt idx="3">
                  <c:v>15337.103579000001</c:v>
                </c:pt>
                <c:pt idx="4">
                  <c:v>15356.628188000001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345216"/>
        <c:axId val="142578752"/>
      </c:barChart>
      <c:lineChart>
        <c:grouping val="standard"/>
        <c:varyColors val="0"/>
        <c:ser>
          <c:idx val="2"/>
          <c:order val="2"/>
          <c:tx>
            <c:strRef>
              <c:f>Лист1!$J$4</c:f>
              <c:strCache>
                <c:ptCount val="1"/>
                <c:pt idx="0">
                  <c:v>доля средств ФЛ в пассивах (правая шкала)</c:v>
                </c:pt>
              </c:strCache>
            </c:strRef>
          </c:tx>
          <c:spPr>
            <a:ln w="25400" cap="flat">
              <a:solidFill>
                <a:srgbClr val="FF0000"/>
              </a:solidFill>
              <a:miter lim="800000"/>
            </a:ln>
          </c:spPr>
          <c:marker>
            <c:symbol val="circle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1.0131710642811566E-2"/>
                  <c:y val="-2.97535986186833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215805277137388E-2"/>
                  <c:y val="-2.97535986186833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8237079157060895E-2"/>
                  <c:y val="-3.71919982733541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0790263856869402E-3"/>
                  <c:y val="-3.7191998273354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6.0790263856869402E-3"/>
                  <c:y val="-4.46303979280250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Лист1!$G$5:$G$9</c:f>
              <c:strCache>
                <c:ptCount val="5"/>
                <c:pt idx="0">
                  <c:v>01.07.2014</c:v>
                </c:pt>
                <c:pt idx="1">
                  <c:v>01.10.2014</c:v>
                </c:pt>
                <c:pt idx="2">
                  <c:v>01.01.2015</c:v>
                </c:pt>
                <c:pt idx="3">
                  <c:v>01.04.2015</c:v>
                </c:pt>
                <c:pt idx="4">
                  <c:v>01.07.2015</c:v>
                </c:pt>
              </c:strCache>
            </c:strRef>
          </c:cat>
          <c:val>
            <c:numRef>
              <c:f>Лист1!$J$5:$J$9</c:f>
              <c:numCache>
                <c:formatCode>0.0%</c:formatCode>
                <c:ptCount val="5"/>
                <c:pt idx="0">
                  <c:v>0.28303638791057278</c:v>
                </c:pt>
                <c:pt idx="1">
                  <c:v>0.27736664357777624</c:v>
                </c:pt>
                <c:pt idx="2">
                  <c:v>0.24502327110172431</c:v>
                </c:pt>
                <c:pt idx="3">
                  <c:v>0.25969588310726544</c:v>
                </c:pt>
                <c:pt idx="4">
                  <c:v>0.28210074306619043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Лист1!$K$4</c:f>
              <c:strCache>
                <c:ptCount val="1"/>
                <c:pt idx="0">
                  <c:v>доля средств ЮЛ в пассивах (правая шкала)</c:v>
                </c:pt>
              </c:strCache>
            </c:strRef>
          </c:tx>
          <c:spPr>
            <a:ln w="25400">
              <a:solidFill>
                <a:schemeClr val="tx1"/>
              </a:solidFill>
              <a:prstDash val="sysDash"/>
            </a:ln>
          </c:spPr>
          <c:marker>
            <c:symbol val="square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dLbls>
            <c:dLbl>
              <c:idx val="0"/>
              <c:layout>
                <c:manualLayout>
                  <c:x val="-1.2158052771373919E-2"/>
                  <c:y val="-2.97535986186833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7.4298353079703257E-17"/>
                  <c:y val="-3.34727984460187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215805277137388E-2"/>
                  <c:y val="-4.46303979280249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4184394899936194E-2"/>
                  <c:y val="-3.71919982733541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6.0790263856869402E-3"/>
                  <c:y val="-2.97535986186833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Лист1!$G$5:$G$9</c:f>
              <c:strCache>
                <c:ptCount val="5"/>
                <c:pt idx="0">
                  <c:v>01.07.2014</c:v>
                </c:pt>
                <c:pt idx="1">
                  <c:v>01.10.2014</c:v>
                </c:pt>
                <c:pt idx="2">
                  <c:v>01.01.2015</c:v>
                </c:pt>
                <c:pt idx="3">
                  <c:v>01.04.2015</c:v>
                </c:pt>
                <c:pt idx="4">
                  <c:v>01.07.2015</c:v>
                </c:pt>
              </c:strCache>
            </c:strRef>
          </c:cat>
          <c:val>
            <c:numRef>
              <c:f>Лист1!$K$5:$K$9</c:f>
              <c:numCache>
                <c:formatCode>0.0%</c:formatCode>
                <c:ptCount val="5"/>
                <c:pt idx="0">
                  <c:v>0.33770542174757856</c:v>
                </c:pt>
                <c:pt idx="1">
                  <c:v>0.34120644593143751</c:v>
                </c:pt>
                <c:pt idx="2">
                  <c:v>0.33587126268468892</c:v>
                </c:pt>
                <c:pt idx="3">
                  <c:v>0.35871829406435346</c:v>
                </c:pt>
                <c:pt idx="4">
                  <c:v>0.36897357640969802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347776"/>
        <c:axId val="142579328"/>
      </c:lineChart>
      <c:catAx>
        <c:axId val="142345216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42578752"/>
        <c:crosses val="autoZero"/>
        <c:auto val="1"/>
        <c:lblAlgn val="ctr"/>
        <c:lblOffset val="100"/>
        <c:noMultiLvlLbl val="0"/>
      </c:catAx>
      <c:valAx>
        <c:axId val="1425787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r>
                  <a:rPr lang="ru-RU" sz="1400" b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млрд</a:t>
                </a:r>
                <a:r>
                  <a:rPr lang="ru-RU" sz="1400" b="0" baseline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руб.</a:t>
                </a:r>
                <a:endParaRPr lang="ru-RU" sz="1400" b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0"/>
              <c:y val="0.24124259561988703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42345216"/>
        <c:crosses val="autoZero"/>
        <c:crossBetween val="between"/>
      </c:valAx>
      <c:valAx>
        <c:axId val="142579328"/>
        <c:scaling>
          <c:orientation val="minMax"/>
        </c:scaling>
        <c:delete val="0"/>
        <c:axPos val="r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42347776"/>
        <c:crosses val="max"/>
        <c:crossBetween val="between"/>
      </c:valAx>
      <c:catAx>
        <c:axId val="142347776"/>
        <c:scaling>
          <c:orientation val="minMax"/>
        </c:scaling>
        <c:delete val="1"/>
        <c:axPos val="b"/>
        <c:numFmt formatCode="@" sourceLinked="1"/>
        <c:majorTickMark val="out"/>
        <c:minorTickMark val="none"/>
        <c:tickLblPos val="nextTo"/>
        <c:crossAx val="142579328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8.2191031848233495E-3"/>
          <c:y val="0.75976448744752267"/>
          <c:w val="0.98538909232174843"/>
          <c:h val="0.22420194052512685"/>
        </c:manualLayout>
      </c:layout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264167084952538"/>
          <c:y val="3.6976171662476826E-2"/>
          <c:w val="0.79567493800878109"/>
          <c:h val="0.633001502042106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Лист1!$H$25</c:f>
              <c:strCache>
                <c:ptCount val="1"/>
                <c:pt idx="0">
                  <c:v>Средства ФЛ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Лист1!$G$26:$G$30</c:f>
              <c:strCache>
                <c:ptCount val="5"/>
                <c:pt idx="0">
                  <c:v>01.07.2014</c:v>
                </c:pt>
                <c:pt idx="1">
                  <c:v>01.10.2014</c:v>
                </c:pt>
                <c:pt idx="2">
                  <c:v>01.01.2015</c:v>
                </c:pt>
                <c:pt idx="3">
                  <c:v>01.04.2015</c:v>
                </c:pt>
                <c:pt idx="4">
                  <c:v>01.07.2015</c:v>
                </c:pt>
              </c:strCache>
            </c:strRef>
          </c:cat>
          <c:val>
            <c:numRef>
              <c:f>Лист1!$H$26:$H$30</c:f>
              <c:numCache>
                <c:formatCode>0.0</c:formatCode>
                <c:ptCount val="5"/>
                <c:pt idx="0">
                  <c:v>4616.0368070000004</c:v>
                </c:pt>
                <c:pt idx="1">
                  <c:v>4801.7180710000002</c:v>
                </c:pt>
                <c:pt idx="2">
                  <c:v>5413.1220359999998</c:v>
                </c:pt>
                <c:pt idx="3">
                  <c:v>5679.0690610000001</c:v>
                </c:pt>
                <c:pt idx="4">
                  <c:v>5943.7348229999998</c:v>
                </c:pt>
              </c:numCache>
            </c:numRef>
          </c:val>
        </c:ser>
        <c:ser>
          <c:idx val="1"/>
          <c:order val="1"/>
          <c:tx>
            <c:strRef>
              <c:f>Лист1!$I$25</c:f>
              <c:strCache>
                <c:ptCount val="1"/>
                <c:pt idx="0">
                  <c:v>Средства ЮЛ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</c:spPr>
          <c:invertIfNegative val="0"/>
          <c:cat>
            <c:strRef>
              <c:f>Лист1!$G$26:$G$30</c:f>
              <c:strCache>
                <c:ptCount val="5"/>
                <c:pt idx="0">
                  <c:v>01.07.2014</c:v>
                </c:pt>
                <c:pt idx="1">
                  <c:v>01.10.2014</c:v>
                </c:pt>
                <c:pt idx="2">
                  <c:v>01.01.2015</c:v>
                </c:pt>
                <c:pt idx="3">
                  <c:v>01.04.2015</c:v>
                </c:pt>
                <c:pt idx="4">
                  <c:v>01.07.2015</c:v>
                </c:pt>
              </c:strCache>
            </c:strRef>
          </c:cat>
          <c:val>
            <c:numRef>
              <c:f>Лист1!$I$26:$I$30</c:f>
              <c:numCache>
                <c:formatCode>0.0</c:formatCode>
                <c:ptCount val="5"/>
                <c:pt idx="0">
                  <c:v>6268.3159320000004</c:v>
                </c:pt>
                <c:pt idx="1">
                  <c:v>6684.7607870000002</c:v>
                </c:pt>
                <c:pt idx="2">
                  <c:v>8252.5513979999996</c:v>
                </c:pt>
                <c:pt idx="3">
                  <c:v>7791.3248409999997</c:v>
                </c:pt>
                <c:pt idx="4">
                  <c:v>7992.4986799999997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647296"/>
        <c:axId val="141516800"/>
      </c:barChart>
      <c:lineChart>
        <c:grouping val="standard"/>
        <c:varyColors val="0"/>
        <c:ser>
          <c:idx val="2"/>
          <c:order val="2"/>
          <c:tx>
            <c:strRef>
              <c:f>Лист1!$J$25</c:f>
              <c:strCache>
                <c:ptCount val="1"/>
                <c:pt idx="0">
                  <c:v>доля средств ФЛ в пассивах (правая шкала)</c:v>
                </c:pt>
              </c:strCache>
            </c:strRef>
          </c:tx>
          <c:spPr>
            <a:ln w="25400">
              <a:solidFill>
                <a:srgbClr val="FF0000"/>
              </a:solidFill>
            </a:ln>
          </c:spPr>
          <c:marker>
            <c:symbol val="circle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1.7341040462427782E-2"/>
                  <c:y val="-4.20851203944734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1560693641618568E-2"/>
                  <c:y val="-2.6781440251028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1560693641618497E-2"/>
                  <c:y val="-3.44332803227509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7803468208092483E-3"/>
                  <c:y val="-3.44332803227509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348747591522158E-2"/>
                  <c:y val="-4.5911040430334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Лист1!$G$26:$G$30</c:f>
              <c:strCache>
                <c:ptCount val="5"/>
                <c:pt idx="0">
                  <c:v>01.07.2014</c:v>
                </c:pt>
                <c:pt idx="1">
                  <c:v>01.10.2014</c:v>
                </c:pt>
                <c:pt idx="2">
                  <c:v>01.01.2015</c:v>
                </c:pt>
                <c:pt idx="3">
                  <c:v>01.04.2015</c:v>
                </c:pt>
                <c:pt idx="4">
                  <c:v>01.07.2015</c:v>
                </c:pt>
              </c:strCache>
            </c:strRef>
          </c:cat>
          <c:val>
            <c:numRef>
              <c:f>Лист1!$J$26:$J$30</c:f>
              <c:numCache>
                <c:formatCode>0.0%</c:formatCode>
                <c:ptCount val="5"/>
                <c:pt idx="0">
                  <c:v>0.24641854412237771</c:v>
                </c:pt>
                <c:pt idx="1">
                  <c:v>0.24284530251068895</c:v>
                </c:pt>
                <c:pt idx="2">
                  <c:v>0.21088797821983435</c:v>
                </c:pt>
                <c:pt idx="3">
                  <c:v>0.23242410697259205</c:v>
                </c:pt>
                <c:pt idx="4">
                  <c:v>0.23762549593692048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Лист1!$K$25</c:f>
              <c:strCache>
                <c:ptCount val="1"/>
                <c:pt idx="0">
                  <c:v>доля средств ЮЛ в пассивах (правая шкала)</c:v>
                </c:pt>
              </c:strCache>
            </c:strRef>
          </c:tx>
          <c:spPr>
            <a:ln w="25400">
              <a:solidFill>
                <a:schemeClr val="tx1"/>
              </a:solidFill>
              <a:prstDash val="sysDash"/>
            </a:ln>
          </c:spPr>
          <c:marker>
            <c:symbol val="square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dLbls>
            <c:dLbl>
              <c:idx val="0"/>
              <c:layout>
                <c:manualLayout>
                  <c:x val="-1.7341040462427782E-2"/>
                  <c:y val="-3.44332803227509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3487475915221651E-2"/>
                  <c:y val="-3.82592003586122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1560693641618497E-2"/>
                  <c:y val="-3.44332803227509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5414258188824522E-2"/>
                  <c:y val="-3.82592003586122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9.6339113680154135E-3"/>
                  <c:y val="-4.20851203944734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Лист1!$G$26:$G$30</c:f>
              <c:strCache>
                <c:ptCount val="5"/>
                <c:pt idx="0">
                  <c:v>01.07.2014</c:v>
                </c:pt>
                <c:pt idx="1">
                  <c:v>01.10.2014</c:v>
                </c:pt>
                <c:pt idx="2">
                  <c:v>01.01.2015</c:v>
                </c:pt>
                <c:pt idx="3">
                  <c:v>01.04.2015</c:v>
                </c:pt>
                <c:pt idx="4">
                  <c:v>01.07.2015</c:v>
                </c:pt>
              </c:strCache>
            </c:strRef>
          </c:cat>
          <c:val>
            <c:numRef>
              <c:f>Лист1!$K$26:$K$30</c:f>
              <c:numCache>
                <c:formatCode>0.0%</c:formatCode>
                <c:ptCount val="5"/>
                <c:pt idx="0">
                  <c:v>0.33462239376431929</c:v>
                </c:pt>
                <c:pt idx="1">
                  <c:v>0.33807956475723</c:v>
                </c:pt>
                <c:pt idx="2">
                  <c:v>0.32150833990166622</c:v>
                </c:pt>
                <c:pt idx="3">
                  <c:v>0.30887122675418299</c:v>
                </c:pt>
                <c:pt idx="4">
                  <c:v>0.314529174798377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647808"/>
        <c:axId val="141517376"/>
      </c:lineChart>
      <c:catAx>
        <c:axId val="1426472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41516800"/>
        <c:crosses val="autoZero"/>
        <c:auto val="1"/>
        <c:lblAlgn val="ctr"/>
        <c:lblOffset val="100"/>
        <c:noMultiLvlLbl val="0"/>
      </c:catAx>
      <c:valAx>
        <c:axId val="14151680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r>
                  <a:rPr lang="ru-RU" sz="1400" b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млрд руб</a:t>
                </a:r>
                <a:r>
                  <a:rPr lang="ru-RU" sz="1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c:rich>
          </c:tx>
          <c:layout>
            <c:manualLayout>
              <c:xMode val="edge"/>
              <c:yMode val="edge"/>
              <c:x val="7.0711887754065167E-3"/>
              <c:y val="0.22176589776113009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42647296"/>
        <c:crosses val="autoZero"/>
        <c:crossBetween val="between"/>
      </c:valAx>
      <c:valAx>
        <c:axId val="141517376"/>
        <c:scaling>
          <c:orientation val="minMax"/>
        </c:scaling>
        <c:delete val="0"/>
        <c:axPos val="r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42647808"/>
        <c:crosses val="max"/>
        <c:crossBetween val="between"/>
      </c:valAx>
      <c:catAx>
        <c:axId val="142647808"/>
        <c:scaling>
          <c:orientation val="minMax"/>
        </c:scaling>
        <c:delete val="1"/>
        <c:axPos val="b"/>
        <c:majorTickMark val="out"/>
        <c:minorTickMark val="none"/>
        <c:tickLblPos val="nextTo"/>
        <c:crossAx val="141517376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3031454547359028"/>
          <c:y val="3.8390426204203111E-2"/>
          <c:w val="0.78937493390560376"/>
          <c:h val="0.6370271568229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Лист1!$I$50</c:f>
              <c:strCache>
                <c:ptCount val="1"/>
                <c:pt idx="0">
                  <c:v>Средства ФЛ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Лист1!$H$51:$H$55</c:f>
              <c:strCache>
                <c:ptCount val="5"/>
                <c:pt idx="0">
                  <c:v>01.07.2014</c:v>
                </c:pt>
                <c:pt idx="1">
                  <c:v>01.10.2014</c:v>
                </c:pt>
                <c:pt idx="2">
                  <c:v>01.01.2015</c:v>
                </c:pt>
                <c:pt idx="3">
                  <c:v>01.04.2015</c:v>
                </c:pt>
                <c:pt idx="4">
                  <c:v>01.07.2015</c:v>
                </c:pt>
              </c:strCache>
            </c:strRef>
          </c:cat>
          <c:val>
            <c:numRef>
              <c:f>Лист1!$I$51:$I$55</c:f>
              <c:numCache>
                <c:formatCode>0.0</c:formatCode>
                <c:ptCount val="5"/>
                <c:pt idx="0">
                  <c:v>1532.545564</c:v>
                </c:pt>
                <c:pt idx="1">
                  <c:v>1574.104294</c:v>
                </c:pt>
                <c:pt idx="2">
                  <c:v>1634.963221</c:v>
                </c:pt>
                <c:pt idx="3">
                  <c:v>1677.416878</c:v>
                </c:pt>
                <c:pt idx="4">
                  <c:v>1754.166489</c:v>
                </c:pt>
              </c:numCache>
            </c:numRef>
          </c:val>
        </c:ser>
        <c:ser>
          <c:idx val="1"/>
          <c:order val="1"/>
          <c:tx>
            <c:strRef>
              <c:f>Лист1!$J$50</c:f>
              <c:strCache>
                <c:ptCount val="1"/>
                <c:pt idx="0">
                  <c:v>Средства ЮЛ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cat>
            <c:strRef>
              <c:f>Лист1!$H$51:$H$55</c:f>
              <c:strCache>
                <c:ptCount val="5"/>
                <c:pt idx="0">
                  <c:v>01.07.2014</c:v>
                </c:pt>
                <c:pt idx="1">
                  <c:v>01.10.2014</c:v>
                </c:pt>
                <c:pt idx="2">
                  <c:v>01.01.2015</c:v>
                </c:pt>
                <c:pt idx="3">
                  <c:v>01.04.2015</c:v>
                </c:pt>
                <c:pt idx="4">
                  <c:v>01.07.2015</c:v>
                </c:pt>
              </c:strCache>
            </c:strRef>
          </c:cat>
          <c:val>
            <c:numRef>
              <c:f>Лист1!$J$51:$J$55</c:f>
              <c:numCache>
                <c:formatCode>0.0</c:formatCode>
                <c:ptCount val="5"/>
                <c:pt idx="0">
                  <c:v>1634.9414159999999</c:v>
                </c:pt>
                <c:pt idx="1">
                  <c:v>1671.470104</c:v>
                </c:pt>
                <c:pt idx="2">
                  <c:v>1817.0911140000001</c:v>
                </c:pt>
                <c:pt idx="3">
                  <c:v>1799.0585980000001</c:v>
                </c:pt>
                <c:pt idx="4">
                  <c:v>1865.075405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878208"/>
        <c:axId val="141519680"/>
      </c:barChart>
      <c:lineChart>
        <c:grouping val="standard"/>
        <c:varyColors val="0"/>
        <c:ser>
          <c:idx val="2"/>
          <c:order val="2"/>
          <c:tx>
            <c:strRef>
              <c:f>Лист1!$K$50</c:f>
              <c:strCache>
                <c:ptCount val="1"/>
                <c:pt idx="0">
                  <c:v>доля средств ФЛ в пассивах (правая шкала)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circle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2.4169184290030211E-2"/>
                  <c:y val="-4.25305617249056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208459214501518E-2"/>
                  <c:y val="-3.402444937992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014098690835851E-2"/>
                  <c:y val="-5.52897302423773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4098690835851104E-2"/>
                  <c:y val="-5.52897302423773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4098690835850957E-2"/>
                  <c:y val="-5.10366740698867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Лист1!$H$51:$H$55</c:f>
              <c:strCache>
                <c:ptCount val="5"/>
                <c:pt idx="0">
                  <c:v>01.07.2014</c:v>
                </c:pt>
                <c:pt idx="1">
                  <c:v>01.10.2014</c:v>
                </c:pt>
                <c:pt idx="2">
                  <c:v>01.01.2015</c:v>
                </c:pt>
                <c:pt idx="3">
                  <c:v>01.04.2015</c:v>
                </c:pt>
                <c:pt idx="4">
                  <c:v>01.07.2015</c:v>
                </c:pt>
              </c:strCache>
            </c:strRef>
          </c:cat>
          <c:val>
            <c:numRef>
              <c:f>Лист1!$K$51:$K$55</c:f>
              <c:numCache>
                <c:formatCode>0.0%</c:formatCode>
                <c:ptCount val="5"/>
                <c:pt idx="0">
                  <c:v>0.37523648107838475</c:v>
                </c:pt>
                <c:pt idx="1">
                  <c:v>0.37763574661773314</c:v>
                </c:pt>
                <c:pt idx="2">
                  <c:v>0.35950301998125322</c:v>
                </c:pt>
                <c:pt idx="3">
                  <c:v>0.385798138890107</c:v>
                </c:pt>
                <c:pt idx="4">
                  <c:v>0.39600494868904118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Лист1!$L$50</c:f>
              <c:strCache>
                <c:ptCount val="1"/>
                <c:pt idx="0">
                  <c:v>доля средств ЮЛ в пассивах (правая шкала)</c:v>
                </c:pt>
              </c:strCache>
            </c:strRef>
          </c:tx>
          <c:spPr>
            <a:ln w="25400">
              <a:solidFill>
                <a:schemeClr val="tx1"/>
              </a:solidFill>
              <a:prstDash val="sysDash"/>
            </a:ln>
          </c:spPr>
          <c:marker>
            <c:symbol val="square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dLbls>
            <c:dLbl>
              <c:idx val="0"/>
              <c:layout>
                <c:manualLayout>
                  <c:x val="-2.014098690835851E-2"/>
                  <c:y val="-4.253056172490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812688821752266E-2"/>
                  <c:y val="-4.253056172490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4098690835851031E-2"/>
                  <c:y val="-5.10366740698867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8126888217522806E-2"/>
                  <c:y val="-4.253056172490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0070493454179255E-2"/>
                  <c:y val="-1.7012224689962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Лист1!$H$51:$H$55</c:f>
              <c:strCache>
                <c:ptCount val="5"/>
                <c:pt idx="0">
                  <c:v>01.07.2014</c:v>
                </c:pt>
                <c:pt idx="1">
                  <c:v>01.10.2014</c:v>
                </c:pt>
                <c:pt idx="2">
                  <c:v>01.01.2015</c:v>
                </c:pt>
                <c:pt idx="3">
                  <c:v>01.04.2015</c:v>
                </c:pt>
                <c:pt idx="4">
                  <c:v>01.07.2015</c:v>
                </c:pt>
              </c:strCache>
            </c:strRef>
          </c:cat>
          <c:val>
            <c:numRef>
              <c:f>Лист1!$L$51:$L$55</c:f>
              <c:numCache>
                <c:formatCode>0.0%</c:formatCode>
                <c:ptCount val="5"/>
                <c:pt idx="0">
                  <c:v>0.40030761767886436</c:v>
                </c:pt>
                <c:pt idx="1">
                  <c:v>0.40099430709847239</c:v>
                </c:pt>
                <c:pt idx="2">
                  <c:v>0.39955011505674698</c:v>
                </c:pt>
                <c:pt idx="3">
                  <c:v>0.38034006926729202</c:v>
                </c:pt>
                <c:pt idx="4">
                  <c:v>0.384042754316473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702080"/>
        <c:axId val="141520256"/>
      </c:lineChart>
      <c:catAx>
        <c:axId val="1428782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41519680"/>
        <c:crosses val="autoZero"/>
        <c:auto val="1"/>
        <c:lblAlgn val="ctr"/>
        <c:lblOffset val="100"/>
        <c:noMultiLvlLbl val="0"/>
      </c:catAx>
      <c:valAx>
        <c:axId val="14151968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r>
                  <a:rPr lang="ru-RU" sz="1400" b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млрд руб.</a:t>
                </a:r>
              </a:p>
            </c:rich>
          </c:tx>
          <c:layout>
            <c:manualLayout>
              <c:xMode val="edge"/>
              <c:yMode val="edge"/>
              <c:x val="7.2892164508432033E-3"/>
              <c:y val="0.19954929051300857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42878208"/>
        <c:crosses val="autoZero"/>
        <c:crossBetween val="between"/>
      </c:valAx>
      <c:valAx>
        <c:axId val="141520256"/>
        <c:scaling>
          <c:orientation val="minMax"/>
        </c:scaling>
        <c:delete val="0"/>
        <c:axPos val="r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42702080"/>
        <c:crosses val="max"/>
        <c:crossBetween val="between"/>
      </c:valAx>
      <c:catAx>
        <c:axId val="142702080"/>
        <c:scaling>
          <c:orientation val="minMax"/>
        </c:scaling>
        <c:delete val="1"/>
        <c:axPos val="b"/>
        <c:majorTickMark val="out"/>
        <c:minorTickMark val="none"/>
        <c:tickLblPos val="nextTo"/>
        <c:crossAx val="141520256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Лист2!$K$41</c:f>
              <c:strCache>
                <c:ptCount val="1"/>
                <c:pt idx="0">
                  <c:v>объем активов банков с отозванными лицензиями, млрд руб.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layout>
                <c:manualLayout>
                  <c:x val="-5.4309331412217944E-3"/>
                  <c:y val="-8.40182418819027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1.57155578082563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4.200912094095136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Лист2!$L$40:$P$40</c:f>
              <c:strCache>
                <c:ptCount val="5"/>
                <c:pt idx="0">
                  <c:v>III кв. 14</c:v>
                </c:pt>
                <c:pt idx="1">
                  <c:v>IV кв. 14</c:v>
                </c:pt>
                <c:pt idx="2">
                  <c:v>I кв. 15</c:v>
                </c:pt>
                <c:pt idx="3">
                  <c:v>II кв. 15</c:v>
                </c:pt>
                <c:pt idx="4">
                  <c:v>незавершившийся III кв. 15</c:v>
                </c:pt>
              </c:strCache>
            </c:strRef>
          </c:cat>
          <c:val>
            <c:numRef>
              <c:f>Лист2!$L$41:$P$41</c:f>
              <c:numCache>
                <c:formatCode>General</c:formatCode>
                <c:ptCount val="5"/>
                <c:pt idx="0">
                  <c:v>79.061999999999998</c:v>
                </c:pt>
                <c:pt idx="1">
                  <c:v>64.179000000000002</c:v>
                </c:pt>
                <c:pt idx="2">
                  <c:v>59.570600000000006</c:v>
                </c:pt>
                <c:pt idx="3">
                  <c:v>157.2758</c:v>
                </c:pt>
                <c:pt idx="4">
                  <c:v>426.33769999999998</c:v>
                </c:pt>
              </c:numCache>
            </c:numRef>
          </c:val>
        </c:ser>
        <c:ser>
          <c:idx val="1"/>
          <c:order val="1"/>
          <c:tx>
            <c:strRef>
              <c:f>Лист2!$K$42</c:f>
              <c:strCache>
                <c:ptCount val="1"/>
                <c:pt idx="0">
                  <c:v>объем активов санируемых банков, млрд руб.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Lbl>
              <c:idx val="4"/>
              <c:layout>
                <c:manualLayout>
                  <c:x val="0"/>
                  <c:y val="-4.20091209409513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Лист2!$L$40:$P$40</c:f>
              <c:strCache>
                <c:ptCount val="5"/>
                <c:pt idx="0">
                  <c:v>III кв. 14</c:v>
                </c:pt>
                <c:pt idx="1">
                  <c:v>IV кв. 14</c:v>
                </c:pt>
                <c:pt idx="2">
                  <c:v>I кв. 15</c:v>
                </c:pt>
                <c:pt idx="3">
                  <c:v>II кв. 15</c:v>
                </c:pt>
                <c:pt idx="4">
                  <c:v>незавершившийся III кв. 15</c:v>
                </c:pt>
              </c:strCache>
            </c:strRef>
          </c:cat>
          <c:val>
            <c:numRef>
              <c:f>Лист2!$L$42:$P$42</c:f>
              <c:numCache>
                <c:formatCode>General</c:formatCode>
                <c:ptCount val="5"/>
                <c:pt idx="0">
                  <c:v>83.067499999999995</c:v>
                </c:pt>
                <c:pt idx="1">
                  <c:v>389.40500000000003</c:v>
                </c:pt>
                <c:pt idx="2">
                  <c:v>145.82159999999999</c:v>
                </c:pt>
                <c:pt idx="3">
                  <c:v>0</c:v>
                </c:pt>
                <c:pt idx="4">
                  <c:v>29.163399999999999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851584"/>
        <c:axId val="141524288"/>
      </c:barChart>
      <c:catAx>
        <c:axId val="1428515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41524288"/>
        <c:crosses val="autoZero"/>
        <c:auto val="1"/>
        <c:lblAlgn val="ctr"/>
        <c:lblOffset val="100"/>
        <c:noMultiLvlLbl val="0"/>
      </c:catAx>
      <c:valAx>
        <c:axId val="14152428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r>
                  <a:rPr lang="ru-RU" sz="14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млрд руб.</a:t>
                </a:r>
              </a:p>
            </c:rich>
          </c:tx>
          <c:layout>
            <c:manualLayout>
              <c:xMode val="edge"/>
              <c:yMode val="edge"/>
              <c:x val="1.1431554691438035E-2"/>
              <c:y val="0.2671548306654833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428515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4.999993585512038E-2"/>
          <c:y val="0.84471675763681175"/>
          <c:w val="0.89999998574558226"/>
          <c:h val="0.13007776979861754"/>
        </c:manualLayout>
      </c:layout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505808349537282"/>
          <c:y val="3.9273869147680718E-2"/>
          <c:w val="0.79989539399274601"/>
          <c:h val="0.731360488507288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Лист1!$A$13</c:f>
              <c:strCache>
                <c:ptCount val="1"/>
                <c:pt idx="0">
                  <c:v>собственные средства (без учета доп. эмиссий)</c:v>
                </c:pt>
              </c:strCache>
            </c:strRef>
          </c:tx>
          <c:spPr>
            <a:solidFill>
              <a:schemeClr val="tx1">
                <a:lumMod val="85000"/>
                <a:lumOff val="15000"/>
              </a:schemeClr>
            </a:solidFill>
          </c:spPr>
          <c:invertIfNegative val="0"/>
          <c:cat>
            <c:strRef>
              <c:f>Лист1!$B$12:$F$12</c:f>
              <c:strCache>
                <c:ptCount val="5"/>
                <c:pt idx="0">
                  <c:v>01.07.2014</c:v>
                </c:pt>
                <c:pt idx="1">
                  <c:v>01.10.2014</c:v>
                </c:pt>
                <c:pt idx="2">
                  <c:v>01.01.2015</c:v>
                </c:pt>
                <c:pt idx="3">
                  <c:v>01.04.2015</c:v>
                </c:pt>
                <c:pt idx="4">
                  <c:v>01.07.2015</c:v>
                </c:pt>
              </c:strCache>
            </c:strRef>
          </c:cat>
          <c:val>
            <c:numRef>
              <c:f>Лист1!$B$13:$F$13</c:f>
              <c:numCache>
                <c:formatCode>#,##0.00</c:formatCode>
                <c:ptCount val="5"/>
                <c:pt idx="0">
                  <c:v>5989.6</c:v>
                </c:pt>
                <c:pt idx="1">
                  <c:v>6241.6</c:v>
                </c:pt>
                <c:pt idx="2">
                  <c:v>6507.0999999999995</c:v>
                </c:pt>
                <c:pt idx="3">
                  <c:v>6641.5</c:v>
                </c:pt>
                <c:pt idx="4">
                  <c:v>6738.5999999999995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3934464"/>
        <c:axId val="141547136"/>
      </c:barChart>
      <c:lineChart>
        <c:grouping val="standard"/>
        <c:varyColors val="0"/>
        <c:ser>
          <c:idx val="1"/>
          <c:order val="1"/>
          <c:tx>
            <c:strRef>
              <c:f>Лист1!$A$14</c:f>
              <c:strCache>
                <c:ptCount val="1"/>
                <c:pt idx="0">
                  <c:v>темп прироста собственных средств (без учета доп. эмиссий), %</c:v>
                </c:pt>
              </c:strCache>
            </c:strRef>
          </c:tx>
          <c:spPr>
            <a:ln w="34925"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1"/>
              <c:layout>
                <c:manualLayout>
                  <c:x val="2.5084418716835505E-2"/>
                  <c:y val="-5.80452333410314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4732120134766079E-2"/>
                  <c:y val="-2.39009784345423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5084418716835363E-2"/>
                  <c:y val="-1.7072127453244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122527737578374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Лист1!$B$12:$F$12</c:f>
              <c:strCache>
                <c:ptCount val="5"/>
                <c:pt idx="0">
                  <c:v>01.07.2014</c:v>
                </c:pt>
                <c:pt idx="1">
                  <c:v>01.10.2014</c:v>
                </c:pt>
                <c:pt idx="2">
                  <c:v>01.01.2015</c:v>
                </c:pt>
                <c:pt idx="3">
                  <c:v>01.04.2015</c:v>
                </c:pt>
                <c:pt idx="4">
                  <c:v>01.07.2015</c:v>
                </c:pt>
              </c:strCache>
            </c:strRef>
          </c:cat>
          <c:val>
            <c:numRef>
              <c:f>Лист1!$B$14:$F$14</c:f>
              <c:numCache>
                <c:formatCode>0.0%</c:formatCode>
                <c:ptCount val="5"/>
                <c:pt idx="1">
                  <c:v>4.2072926405769984E-2</c:v>
                </c:pt>
                <c:pt idx="2">
                  <c:v>4.2537169956421206E-2</c:v>
                </c:pt>
                <c:pt idx="3">
                  <c:v>2.0654362158257999E-2</c:v>
                </c:pt>
                <c:pt idx="4">
                  <c:v>1.4620191221862422E-2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3935488"/>
        <c:axId val="141547712"/>
      </c:lineChart>
      <c:catAx>
        <c:axId val="1439344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41547136"/>
        <c:crosses val="autoZero"/>
        <c:auto val="1"/>
        <c:lblAlgn val="ctr"/>
        <c:lblOffset val="100"/>
        <c:noMultiLvlLbl val="0"/>
      </c:catAx>
      <c:valAx>
        <c:axId val="141547136"/>
        <c:scaling>
          <c:orientation val="minMax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ru-RU" sz="1400"/>
                  <a:t>млрд.</a:t>
                </a:r>
                <a:r>
                  <a:rPr lang="ru-RU" sz="1400" baseline="0"/>
                  <a:t> руб.</a:t>
                </a:r>
                <a:endParaRPr lang="ru-RU" sz="1400"/>
              </a:p>
            </c:rich>
          </c:tx>
          <c:layout>
            <c:manualLayout>
              <c:xMode val="edge"/>
              <c:yMode val="edge"/>
              <c:x val="2.6534546447295845E-2"/>
              <c:y val="0.30219516410477809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43934464"/>
        <c:crosses val="autoZero"/>
        <c:crossBetween val="between"/>
      </c:valAx>
      <c:valAx>
        <c:axId val="141547712"/>
        <c:scaling>
          <c:orientation val="minMax"/>
        </c:scaling>
        <c:delete val="0"/>
        <c:axPos val="r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43935488"/>
        <c:crosses val="max"/>
        <c:crossBetween val="between"/>
        <c:majorUnit val="2.0000000000000004E-2"/>
      </c:valAx>
      <c:catAx>
        <c:axId val="143935488"/>
        <c:scaling>
          <c:orientation val="minMax"/>
        </c:scaling>
        <c:delete val="1"/>
        <c:axPos val="b"/>
        <c:majorTickMark val="out"/>
        <c:minorTickMark val="none"/>
        <c:tickLblPos val="nextTo"/>
        <c:crossAx val="141547712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Лист1!$A$11</c:f>
              <c:strCache>
                <c:ptCount val="1"/>
                <c:pt idx="0">
                  <c:v>Доля субординированных кредитов в капитале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3"/>
              <c:layout>
                <c:manualLayout>
                  <c:x val="0"/>
                  <c:y val="-1.88967098893773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Лист1!$B$6:$F$6</c:f>
              <c:strCache>
                <c:ptCount val="5"/>
                <c:pt idx="0">
                  <c:v>01.07.2014</c:v>
                </c:pt>
                <c:pt idx="1">
                  <c:v>01.10.2014</c:v>
                </c:pt>
                <c:pt idx="2">
                  <c:v>01.01.2015</c:v>
                </c:pt>
                <c:pt idx="3">
                  <c:v>01.04.2015</c:v>
                </c:pt>
                <c:pt idx="4">
                  <c:v>01.07.2015</c:v>
                </c:pt>
              </c:strCache>
            </c:strRef>
          </c:cat>
          <c:val>
            <c:numRef>
              <c:f>Лист1!$B$11:$F$11</c:f>
              <c:numCache>
                <c:formatCode>0%</c:formatCode>
                <c:ptCount val="5"/>
                <c:pt idx="0">
                  <c:v>0.23034653062332094</c:v>
                </c:pt>
                <c:pt idx="1">
                  <c:v>0.21564207739787963</c:v>
                </c:pt>
                <c:pt idx="2">
                  <c:v>0.29003329801725442</c:v>
                </c:pt>
                <c:pt idx="3">
                  <c:v>0.28761368987137864</c:v>
                </c:pt>
                <c:pt idx="4">
                  <c:v>0.29569945141065834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151552"/>
        <c:axId val="141304960"/>
      </c:barChart>
      <c:catAx>
        <c:axId val="1441515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41304960"/>
        <c:crosses val="autoZero"/>
        <c:auto val="1"/>
        <c:lblAlgn val="ctr"/>
        <c:lblOffset val="100"/>
        <c:noMultiLvlLbl val="0"/>
      </c:catAx>
      <c:valAx>
        <c:axId val="14130496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4415155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Лист1!$A$5</c:f>
              <c:strCache>
                <c:ptCount val="1"/>
                <c:pt idx="0">
                  <c:v>Повышено рейтингов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Лист1!$B$3:$I$3</c:f>
              <c:numCache>
                <c:formatCode>mmm\-yy</c:formatCode>
                <c:ptCount val="8"/>
                <c:pt idx="0" formatCode="General">
                  <c:v>2014</c:v>
                </c:pt>
                <c:pt idx="1">
                  <c:v>42005</c:v>
                </c:pt>
                <c:pt idx="2">
                  <c:v>42036</c:v>
                </c:pt>
                <c:pt idx="3">
                  <c:v>42064</c:v>
                </c:pt>
                <c:pt idx="4">
                  <c:v>42095</c:v>
                </c:pt>
                <c:pt idx="5">
                  <c:v>42125</c:v>
                </c:pt>
                <c:pt idx="6">
                  <c:v>42156</c:v>
                </c:pt>
                <c:pt idx="7">
                  <c:v>42186</c:v>
                </c:pt>
              </c:numCache>
            </c:numRef>
          </c:cat>
          <c:val>
            <c:numRef>
              <c:f>Лист1!$B$5:$I$5</c:f>
              <c:numCache>
                <c:formatCode>General</c:formatCode>
                <c:ptCount val="8"/>
                <c:pt idx="0">
                  <c:v>15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</c:numCache>
            </c:numRef>
          </c:val>
        </c:ser>
        <c:ser>
          <c:idx val="0"/>
          <c:order val="1"/>
          <c:tx>
            <c:strRef>
              <c:f>Лист1!$A$4</c:f>
              <c:strCache>
                <c:ptCount val="1"/>
                <c:pt idx="0">
                  <c:v>Снижено рейтингов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Лист1!$B$3:$I$3</c:f>
              <c:numCache>
                <c:formatCode>mmm\-yy</c:formatCode>
                <c:ptCount val="8"/>
                <c:pt idx="0" formatCode="General">
                  <c:v>2014</c:v>
                </c:pt>
                <c:pt idx="1">
                  <c:v>42005</c:v>
                </c:pt>
                <c:pt idx="2">
                  <c:v>42036</c:v>
                </c:pt>
                <c:pt idx="3">
                  <c:v>42064</c:v>
                </c:pt>
                <c:pt idx="4">
                  <c:v>42095</c:v>
                </c:pt>
                <c:pt idx="5">
                  <c:v>42125</c:v>
                </c:pt>
                <c:pt idx="6">
                  <c:v>42156</c:v>
                </c:pt>
                <c:pt idx="7">
                  <c:v>42186</c:v>
                </c:pt>
              </c:numCache>
            </c:numRef>
          </c:cat>
          <c:val>
            <c:numRef>
              <c:f>Лист1!$B$4:$I$4</c:f>
              <c:numCache>
                <c:formatCode>General</c:formatCode>
                <c:ptCount val="8"/>
                <c:pt idx="0">
                  <c:v>20</c:v>
                </c:pt>
                <c:pt idx="1">
                  <c:v>8</c:v>
                </c:pt>
                <c:pt idx="2">
                  <c:v>13</c:v>
                </c:pt>
                <c:pt idx="3">
                  <c:v>9</c:v>
                </c:pt>
                <c:pt idx="4">
                  <c:v>17</c:v>
                </c:pt>
                <c:pt idx="5">
                  <c:v>6</c:v>
                </c:pt>
                <c:pt idx="6">
                  <c:v>15</c:v>
                </c:pt>
                <c:pt idx="7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231936"/>
        <c:axId val="141308416"/>
      </c:barChart>
      <c:catAx>
        <c:axId val="144231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41308416"/>
        <c:crosses val="autoZero"/>
        <c:auto val="1"/>
        <c:lblAlgn val="ctr"/>
        <c:lblOffset val="100"/>
        <c:noMultiLvlLbl val="0"/>
      </c:catAx>
      <c:valAx>
        <c:axId val="1413084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4423193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'динамика+доля Сбера'!$B$47</c:f>
              <c:strCache>
                <c:ptCount val="1"/>
                <c:pt idx="0">
                  <c:v>остаток задолженности по кредитам МСБ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5"/>
              <c:layout>
                <c:manualLayout>
                  <c:x val="-1.5495506854769182E-16"/>
                  <c:y val="0.3348211570641048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'динамика+доля Сбера'!$A$48:$A$54</c:f>
              <c:strCache>
                <c:ptCount val="7"/>
                <c:pt idx="0">
                  <c:v>01.07.2009</c:v>
                </c:pt>
                <c:pt idx="1">
                  <c:v>01.07.2010</c:v>
                </c:pt>
                <c:pt idx="2">
                  <c:v>01.07.2011</c:v>
                </c:pt>
                <c:pt idx="3">
                  <c:v>01.07.2012</c:v>
                </c:pt>
                <c:pt idx="4">
                  <c:v>01.07.2013</c:v>
                </c:pt>
                <c:pt idx="5">
                  <c:v>01.07.2014</c:v>
                </c:pt>
                <c:pt idx="6">
                  <c:v>01.07.2015</c:v>
                </c:pt>
              </c:strCache>
            </c:strRef>
          </c:cat>
          <c:val>
            <c:numRef>
              <c:f>'динамика+доля Сбера'!$B$48:$B$54</c:f>
              <c:numCache>
                <c:formatCode>General</c:formatCode>
                <c:ptCount val="7"/>
                <c:pt idx="0">
                  <c:v>2.5393490000000001</c:v>
                </c:pt>
                <c:pt idx="1">
                  <c:v>3.0302889999999998</c:v>
                </c:pt>
                <c:pt idx="2">
                  <c:v>3.4445800000000002</c:v>
                </c:pt>
                <c:pt idx="3">
                  <c:v>4.2259409999999997</c:v>
                </c:pt>
                <c:pt idx="4">
                  <c:v>4.8728400000000001</c:v>
                </c:pt>
                <c:pt idx="5">
                  <c:v>5.353078</c:v>
                </c:pt>
                <c:pt idx="6">
                  <c:v>4.7178290000000001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447232"/>
        <c:axId val="84098368"/>
      </c:barChart>
      <c:lineChart>
        <c:grouping val="standard"/>
        <c:varyColors val="0"/>
        <c:ser>
          <c:idx val="1"/>
          <c:order val="1"/>
          <c:tx>
            <c:strRef>
              <c:f>'динамика+доля Сбера'!$C$47</c:f>
              <c:strCache>
                <c:ptCount val="1"/>
                <c:pt idx="0">
                  <c:v>темп прироста, % (правая шкала)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dLbls>
            <c:dLbl>
              <c:idx val="1"/>
              <c:layout>
                <c:manualLayout>
                  <c:x val="2.1130480718436345E-3"/>
                  <c:y val="-2.37741419079154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2678288431061807E-2"/>
                  <c:y val="1.29449838187700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txPr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'динамика+доля Сбера'!$A$48:$A$54</c:f>
              <c:strCache>
                <c:ptCount val="7"/>
                <c:pt idx="0">
                  <c:v>01.07.2009</c:v>
                </c:pt>
                <c:pt idx="1">
                  <c:v>01.07.2010</c:v>
                </c:pt>
                <c:pt idx="2">
                  <c:v>01.07.2011</c:v>
                </c:pt>
                <c:pt idx="3">
                  <c:v>01.07.2012</c:v>
                </c:pt>
                <c:pt idx="4">
                  <c:v>01.07.2013</c:v>
                </c:pt>
                <c:pt idx="5">
                  <c:v>01.07.2014</c:v>
                </c:pt>
                <c:pt idx="6">
                  <c:v>01.07.2015</c:v>
                </c:pt>
              </c:strCache>
            </c:strRef>
          </c:cat>
          <c:val>
            <c:numRef>
              <c:f>'динамика+доля Сбера'!$C$48:$C$54</c:f>
              <c:numCache>
                <c:formatCode>0.0%</c:formatCode>
                <c:ptCount val="7"/>
                <c:pt idx="1">
                  <c:v>0.19333301566661376</c:v>
                </c:pt>
                <c:pt idx="2">
                  <c:v>0.13671666299814977</c:v>
                </c:pt>
                <c:pt idx="3">
                  <c:v>0.22683781476987042</c:v>
                </c:pt>
                <c:pt idx="4">
                  <c:v>0.15296664103923829</c:v>
                </c:pt>
                <c:pt idx="5">
                  <c:v>9.8554025988951022E-2</c:v>
                </c:pt>
                <c:pt idx="6">
                  <c:v>-0.11866985685618625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854464"/>
        <c:axId val="140853248"/>
      </c:lineChart>
      <c:catAx>
        <c:axId val="140447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84098368"/>
        <c:crosses val="autoZero"/>
        <c:auto val="1"/>
        <c:lblAlgn val="ctr"/>
        <c:lblOffset val="100"/>
        <c:tickLblSkip val="1"/>
        <c:noMultiLvlLbl val="0"/>
      </c:catAx>
      <c:valAx>
        <c:axId val="8409836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ru-RU" sz="1400"/>
                  <a:t>трлн. руб.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40447232"/>
        <c:crosses val="autoZero"/>
        <c:crossBetween val="between"/>
      </c:valAx>
      <c:catAx>
        <c:axId val="113854464"/>
        <c:scaling>
          <c:orientation val="minMax"/>
        </c:scaling>
        <c:delete val="1"/>
        <c:axPos val="b"/>
        <c:majorTickMark val="out"/>
        <c:minorTickMark val="none"/>
        <c:tickLblPos val="nextTo"/>
        <c:crossAx val="140853248"/>
        <c:crosses val="autoZero"/>
        <c:auto val="1"/>
        <c:lblAlgn val="ctr"/>
        <c:lblOffset val="100"/>
        <c:noMultiLvlLbl val="0"/>
      </c:catAx>
      <c:valAx>
        <c:axId val="140853248"/>
        <c:scaling>
          <c:orientation val="minMax"/>
        </c:scaling>
        <c:delete val="0"/>
        <c:axPos val="r"/>
        <c:numFmt formatCode="0%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13854464"/>
        <c:crosses val="max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Лист1!$B$16</c:f>
              <c:strCache>
                <c:ptCount val="1"/>
                <c:pt idx="0">
                  <c:v>на 01.01.2015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Лист1!$A$17:$A$25</c:f>
              <c:strCache>
                <c:ptCount val="9"/>
                <c:pt idx="0">
                  <c:v>А++</c:v>
                </c:pt>
                <c:pt idx="1">
                  <c:v>А+</c:v>
                </c:pt>
                <c:pt idx="2">
                  <c:v>А</c:v>
                </c:pt>
                <c:pt idx="3">
                  <c:v>В++</c:v>
                </c:pt>
                <c:pt idx="4">
                  <c:v>В+</c:v>
                </c:pt>
                <c:pt idx="5">
                  <c:v>В</c:v>
                </c:pt>
                <c:pt idx="6">
                  <c:v>С++</c:v>
                </c:pt>
                <c:pt idx="7">
                  <c:v>С+</c:v>
                </c:pt>
                <c:pt idx="8">
                  <c:v>Е</c:v>
                </c:pt>
              </c:strCache>
            </c:strRef>
          </c:cat>
          <c:val>
            <c:numRef>
              <c:f>Лист1!$B$17:$B$25</c:f>
              <c:numCache>
                <c:formatCode>General</c:formatCode>
                <c:ptCount val="9"/>
                <c:pt idx="0">
                  <c:v>11</c:v>
                </c:pt>
                <c:pt idx="1">
                  <c:v>35</c:v>
                </c:pt>
                <c:pt idx="2">
                  <c:v>136</c:v>
                </c:pt>
                <c:pt idx="3">
                  <c:v>47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  <c:pt idx="8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Лист1!$C$16</c:f>
              <c:strCache>
                <c:ptCount val="1"/>
                <c:pt idx="0">
                  <c:v>на 20.08.2015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126032012155759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068904801823366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Лист1!$A$17:$A$25</c:f>
              <c:strCache>
                <c:ptCount val="9"/>
                <c:pt idx="0">
                  <c:v>А++</c:v>
                </c:pt>
                <c:pt idx="1">
                  <c:v>А+</c:v>
                </c:pt>
                <c:pt idx="2">
                  <c:v>А</c:v>
                </c:pt>
                <c:pt idx="3">
                  <c:v>В++</c:v>
                </c:pt>
                <c:pt idx="4">
                  <c:v>В+</c:v>
                </c:pt>
                <c:pt idx="5">
                  <c:v>В</c:v>
                </c:pt>
                <c:pt idx="6">
                  <c:v>С++</c:v>
                </c:pt>
                <c:pt idx="7">
                  <c:v>С+</c:v>
                </c:pt>
                <c:pt idx="8">
                  <c:v>Е</c:v>
                </c:pt>
              </c:strCache>
            </c:strRef>
          </c:cat>
          <c:val>
            <c:numRef>
              <c:f>Лист1!$C$17:$C$25</c:f>
              <c:numCache>
                <c:formatCode>General</c:formatCode>
                <c:ptCount val="9"/>
                <c:pt idx="0">
                  <c:v>10</c:v>
                </c:pt>
                <c:pt idx="1">
                  <c:v>32</c:v>
                </c:pt>
                <c:pt idx="2">
                  <c:v>100</c:v>
                </c:pt>
                <c:pt idx="3">
                  <c:v>58</c:v>
                </c:pt>
                <c:pt idx="4">
                  <c:v>12</c:v>
                </c:pt>
                <c:pt idx="5">
                  <c:v>2</c:v>
                </c:pt>
                <c:pt idx="7">
                  <c:v>1</c:v>
                </c:pt>
                <c:pt idx="8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330240"/>
        <c:axId val="141310720"/>
      </c:barChart>
      <c:catAx>
        <c:axId val="1443302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41310720"/>
        <c:crosses val="autoZero"/>
        <c:auto val="1"/>
        <c:lblAlgn val="ctr"/>
        <c:lblOffset val="100"/>
        <c:noMultiLvlLbl val="0"/>
      </c:catAx>
      <c:valAx>
        <c:axId val="141310720"/>
        <c:scaling>
          <c:orientation val="minMax"/>
          <c:max val="14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4433024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'динамика+доля Сбера'!$B$31</c:f>
              <c:strCache>
                <c:ptCount val="1"/>
                <c:pt idx="0">
                  <c:v>остаток задолженности по кредитам ФЛ (без учета ипотеки), трлн руб.</c:v>
                </c:pt>
              </c:strCache>
            </c:strRef>
          </c:tx>
          <c:spPr>
            <a:solidFill>
              <a:sysClr val="windowText" lastClr="000000">
                <a:lumMod val="50000"/>
                <a:lumOff val="50000"/>
              </a:sysClr>
            </a:solidFill>
          </c:spPr>
          <c:invertIfNegative val="0"/>
          <c:dLbls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'динамика+доля Сбера'!$A$32:$A$38</c:f>
              <c:strCache>
                <c:ptCount val="7"/>
                <c:pt idx="0">
                  <c:v>01.07.2009</c:v>
                </c:pt>
                <c:pt idx="1">
                  <c:v>01.07.2010</c:v>
                </c:pt>
                <c:pt idx="2">
                  <c:v>01.07.2011</c:v>
                </c:pt>
                <c:pt idx="3">
                  <c:v>01.07.2012</c:v>
                </c:pt>
                <c:pt idx="4">
                  <c:v>01.07.2013</c:v>
                </c:pt>
                <c:pt idx="5">
                  <c:v>01.07.2014</c:v>
                </c:pt>
                <c:pt idx="6">
                  <c:v>01.07.2015</c:v>
                </c:pt>
              </c:strCache>
            </c:strRef>
          </c:cat>
          <c:val>
            <c:numRef>
              <c:f>'динамика+доля Сбера'!$B$32:$B$38</c:f>
              <c:numCache>
                <c:formatCode>0.0</c:formatCode>
                <c:ptCount val="7"/>
                <c:pt idx="0">
                  <c:v>2.6790070000000004</c:v>
                </c:pt>
                <c:pt idx="1">
                  <c:v>2.7384970000000002</c:v>
                </c:pt>
                <c:pt idx="2">
                  <c:v>3.3094399999999995</c:v>
                </c:pt>
                <c:pt idx="3">
                  <c:v>4.8995530000000009</c:v>
                </c:pt>
                <c:pt idx="4">
                  <c:v>6.5232610000000015</c:v>
                </c:pt>
                <c:pt idx="5">
                  <c:v>7.6028000000000002</c:v>
                </c:pt>
                <c:pt idx="6">
                  <c:v>7.1185999999999989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4571264"/>
        <c:axId val="140855552"/>
      </c:barChart>
      <c:lineChart>
        <c:grouping val="standard"/>
        <c:varyColors val="0"/>
        <c:ser>
          <c:idx val="1"/>
          <c:order val="1"/>
          <c:tx>
            <c:strRef>
              <c:f>'динамика+доля Сбера'!$C$31</c:f>
              <c:strCache>
                <c:ptCount val="1"/>
                <c:pt idx="0">
                  <c:v>темп прироста, % (правая шкала)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dLbls>
            <c:dLbl>
              <c:idx val="1"/>
              <c:layout>
                <c:manualLayout>
                  <c:x val="2.1909555400873824E-2"/>
                  <c:y val="-2.115018409260626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5993733122623565E-3"/>
                  <c:y val="-2.16593867737892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9.28259433162400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2678288431061962E-2"/>
                  <c:y val="2.53968253968253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txPr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'динамика+доля Сбера'!$A$32:$A$38</c:f>
              <c:strCache>
                <c:ptCount val="7"/>
                <c:pt idx="0">
                  <c:v>01.07.2009</c:v>
                </c:pt>
                <c:pt idx="1">
                  <c:v>01.07.2010</c:v>
                </c:pt>
                <c:pt idx="2">
                  <c:v>01.07.2011</c:v>
                </c:pt>
                <c:pt idx="3">
                  <c:v>01.07.2012</c:v>
                </c:pt>
                <c:pt idx="4">
                  <c:v>01.07.2013</c:v>
                </c:pt>
                <c:pt idx="5">
                  <c:v>01.07.2014</c:v>
                </c:pt>
                <c:pt idx="6">
                  <c:v>01.07.2015</c:v>
                </c:pt>
              </c:strCache>
            </c:strRef>
          </c:cat>
          <c:val>
            <c:numRef>
              <c:f>'динамика+доля Сбера'!$C$32:$C$38</c:f>
              <c:numCache>
                <c:formatCode>0.0%</c:formatCode>
                <c:ptCount val="7"/>
                <c:pt idx="1">
                  <c:v>2.2205989010106952E-2</c:v>
                </c:pt>
                <c:pt idx="2">
                  <c:v>0.20848772154944828</c:v>
                </c:pt>
                <c:pt idx="3">
                  <c:v>0.48047796606072368</c:v>
                </c:pt>
                <c:pt idx="4">
                  <c:v>0.33139921131580774</c:v>
                </c:pt>
                <c:pt idx="5">
                  <c:v>0.16549069552789608</c:v>
                </c:pt>
                <c:pt idx="6">
                  <c:v>-6.3687062661125005E-2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572288"/>
        <c:axId val="140856128"/>
      </c:lineChart>
      <c:catAx>
        <c:axId val="114571264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low"/>
        <c:txPr>
          <a:bodyPr rot="-270000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40855552"/>
        <c:crosses val="autoZero"/>
        <c:auto val="1"/>
        <c:lblAlgn val="ctr"/>
        <c:lblOffset val="100"/>
        <c:tickLblSkip val="1"/>
        <c:noMultiLvlLbl val="0"/>
      </c:catAx>
      <c:valAx>
        <c:axId val="14085555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ru-RU" sz="1400"/>
                  <a:t>трлн. руб.</a:t>
                </a:r>
              </a:p>
            </c:rich>
          </c:tx>
          <c:layout>
            <c:manualLayout>
              <c:xMode val="edge"/>
              <c:yMode val="edge"/>
              <c:x val="1.0798119936787068E-2"/>
              <c:y val="0.29846732429340211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14571264"/>
        <c:crosses val="autoZero"/>
        <c:crossBetween val="between"/>
      </c:valAx>
      <c:catAx>
        <c:axId val="114572288"/>
        <c:scaling>
          <c:orientation val="minMax"/>
        </c:scaling>
        <c:delete val="1"/>
        <c:axPos val="b"/>
        <c:majorTickMark val="out"/>
        <c:minorTickMark val="none"/>
        <c:tickLblPos val="nextTo"/>
        <c:crossAx val="140856128"/>
        <c:crosses val="autoZero"/>
        <c:auto val="1"/>
        <c:lblAlgn val="ctr"/>
        <c:lblOffset val="100"/>
        <c:noMultiLvlLbl val="0"/>
      </c:catAx>
      <c:valAx>
        <c:axId val="140856128"/>
        <c:scaling>
          <c:orientation val="minMax"/>
        </c:scaling>
        <c:delete val="0"/>
        <c:axPos val="r"/>
        <c:numFmt formatCode="0%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14572288"/>
        <c:crosses val="max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'динамика+доля Сбера'!$B$2</c:f>
              <c:strCache>
                <c:ptCount val="1"/>
                <c:pt idx="0">
                  <c:v>остаток задолженности по ипотечным кредитам, трлн руб.</c:v>
                </c:pt>
              </c:strCache>
            </c:strRef>
          </c:tx>
          <c:spPr>
            <a:solidFill>
              <a:srgbClr val="1F497D">
                <a:lumMod val="75000"/>
              </a:srgbClr>
            </a:solidFill>
          </c:spPr>
          <c:invertIfNegative val="0"/>
          <c:dLbls>
            <c:txPr>
              <a:bodyPr/>
              <a:lstStyle/>
              <a:p>
                <a:pPr>
                  <a:defRPr sz="1400" b="1" i="0" u="none" strike="noStrike" baseline="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'динамика+доля Сбера'!$A$3:$A$9</c:f>
              <c:strCache>
                <c:ptCount val="7"/>
                <c:pt idx="0">
                  <c:v>01.07.2009</c:v>
                </c:pt>
                <c:pt idx="1">
                  <c:v>01.07.2010</c:v>
                </c:pt>
                <c:pt idx="2">
                  <c:v>01.07.2011</c:v>
                </c:pt>
                <c:pt idx="3">
                  <c:v>01.07.2012</c:v>
                </c:pt>
                <c:pt idx="4">
                  <c:v>01.07.2013</c:v>
                </c:pt>
                <c:pt idx="5">
                  <c:v>01.07.2014</c:v>
                </c:pt>
                <c:pt idx="6">
                  <c:v>01.07.2015</c:v>
                </c:pt>
              </c:strCache>
            </c:strRef>
          </c:cat>
          <c:val>
            <c:numRef>
              <c:f>'динамика+доля Сбера'!$B$3:$B$9</c:f>
              <c:numCache>
                <c:formatCode>0.0</c:formatCode>
                <c:ptCount val="7"/>
                <c:pt idx="0">
                  <c:v>1.018893</c:v>
                </c:pt>
                <c:pt idx="1">
                  <c:v>1.033903</c:v>
                </c:pt>
                <c:pt idx="2">
                  <c:v>1.24346</c:v>
                </c:pt>
                <c:pt idx="3">
                  <c:v>1.673047</c:v>
                </c:pt>
                <c:pt idx="4">
                  <c:v>2.2743389999999999</c:v>
                </c:pt>
                <c:pt idx="5">
                  <c:v>3.0364</c:v>
                </c:pt>
                <c:pt idx="6">
                  <c:v>3.6081999999999996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7088000"/>
        <c:axId val="140858432"/>
      </c:barChart>
      <c:lineChart>
        <c:grouping val="standard"/>
        <c:varyColors val="0"/>
        <c:ser>
          <c:idx val="1"/>
          <c:order val="1"/>
          <c:tx>
            <c:strRef>
              <c:f>'динамика+доля Сбера'!$C$2</c:f>
              <c:strCache>
                <c:ptCount val="1"/>
                <c:pt idx="0">
                  <c:v>темп прироста, % (правая шкала)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dLbls>
            <c:dLbl>
              <c:idx val="1"/>
              <c:layout>
                <c:manualLayout>
                  <c:x val="1.6851355683629818E-2"/>
                  <c:y val="-2.37740191404280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2372819888678803E-2"/>
                  <c:y val="-6.49256898092447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6580668652091731E-2"/>
                  <c:y val="-4.90996410545706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8422965168990813E-3"/>
                  <c:y val="-4.1211328497471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7.3691860675964603E-3"/>
                  <c:y val="-3.1701021921131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6580668652091731E-2"/>
                  <c:y val="-1.90206131526791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txPr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'динамика+доля Сбера'!$A$3:$A$9</c:f>
              <c:strCache>
                <c:ptCount val="7"/>
                <c:pt idx="0">
                  <c:v>01.07.2009</c:v>
                </c:pt>
                <c:pt idx="1">
                  <c:v>01.07.2010</c:v>
                </c:pt>
                <c:pt idx="2">
                  <c:v>01.07.2011</c:v>
                </c:pt>
                <c:pt idx="3">
                  <c:v>01.07.2012</c:v>
                </c:pt>
                <c:pt idx="4">
                  <c:v>01.07.2013</c:v>
                </c:pt>
                <c:pt idx="5">
                  <c:v>01.07.2014</c:v>
                </c:pt>
                <c:pt idx="6">
                  <c:v>01.07.2015</c:v>
                </c:pt>
              </c:strCache>
            </c:strRef>
          </c:cat>
          <c:val>
            <c:numRef>
              <c:f>'динамика+доля Сбера'!$C$3:$C$9</c:f>
              <c:numCache>
                <c:formatCode>0.0%</c:formatCode>
                <c:ptCount val="7"/>
                <c:pt idx="1">
                  <c:v>1.4731674474159684E-2</c:v>
                </c:pt>
                <c:pt idx="2">
                  <c:v>0.20268535829763534</c:v>
                </c:pt>
                <c:pt idx="3">
                  <c:v>0.34547713637752708</c:v>
                </c:pt>
                <c:pt idx="4">
                  <c:v>0.35939934741821356</c:v>
                </c:pt>
                <c:pt idx="5">
                  <c:v>0.33506922231030645</c:v>
                </c:pt>
                <c:pt idx="6">
                  <c:v>0.18831510999868262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7088512"/>
        <c:axId val="140859008"/>
      </c:lineChart>
      <c:catAx>
        <c:axId val="137088000"/>
        <c:scaling>
          <c:orientation val="minMax"/>
        </c:scaling>
        <c:delete val="0"/>
        <c:axPos val="b"/>
        <c:numFmt formatCode="m/d/yyyy" sourceLinked="0"/>
        <c:majorTickMark val="out"/>
        <c:minorTickMark val="none"/>
        <c:tickLblPos val="low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40858432"/>
        <c:crosses val="autoZero"/>
        <c:auto val="1"/>
        <c:lblAlgn val="ctr"/>
        <c:lblOffset val="100"/>
        <c:tickLblSkip val="1"/>
        <c:noMultiLvlLbl val="0"/>
      </c:catAx>
      <c:valAx>
        <c:axId val="14085843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ru-RU" sz="1400"/>
                  <a:t>трлн. руб.</a:t>
                </a:r>
              </a:p>
            </c:rich>
          </c:tx>
          <c:layout>
            <c:manualLayout>
              <c:xMode val="edge"/>
              <c:yMode val="edge"/>
              <c:x val="1.4791336502905442E-2"/>
              <c:y val="0.32783935661888419"/>
            </c:manualLayout>
          </c:layout>
          <c:overlay val="0"/>
        </c:title>
        <c:numFmt formatCode="#,###,,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37088000"/>
        <c:crosses val="autoZero"/>
        <c:crossBetween val="between"/>
      </c:valAx>
      <c:catAx>
        <c:axId val="137088512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140859008"/>
        <c:crossesAt val="0"/>
        <c:auto val="1"/>
        <c:lblAlgn val="ctr"/>
        <c:lblOffset val="100"/>
        <c:noMultiLvlLbl val="0"/>
      </c:catAx>
      <c:valAx>
        <c:axId val="140859008"/>
        <c:scaling>
          <c:orientation val="minMax"/>
        </c:scaling>
        <c:delete val="0"/>
        <c:axPos val="r"/>
        <c:numFmt formatCode="0%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37088512"/>
        <c:crosses val="max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'динамика+доля Сбера'!$B$62</c:f>
              <c:strCache>
                <c:ptCount val="1"/>
                <c:pt idx="0">
                  <c:v>остаток задолженности по кредитам крупному бизнесу, трлн руб.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1400" b="1" i="0" u="none" strike="noStrike" baseline="0">
                    <a:solidFill>
                      <a:sysClr val="windowText" lastClr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'динамика+доля Сбера'!$A$63:$A$69</c:f>
              <c:strCache>
                <c:ptCount val="7"/>
                <c:pt idx="0">
                  <c:v>01.07.2009</c:v>
                </c:pt>
                <c:pt idx="1">
                  <c:v>01.07.2010</c:v>
                </c:pt>
                <c:pt idx="2">
                  <c:v>01.07.2011</c:v>
                </c:pt>
                <c:pt idx="3">
                  <c:v>01.07.2012</c:v>
                </c:pt>
                <c:pt idx="4">
                  <c:v>01.07.2013</c:v>
                </c:pt>
                <c:pt idx="5">
                  <c:v>01.07.2014</c:v>
                </c:pt>
                <c:pt idx="6">
                  <c:v>01.07.2015</c:v>
                </c:pt>
              </c:strCache>
            </c:strRef>
          </c:cat>
          <c:val>
            <c:numRef>
              <c:f>'динамика+доля Сбера'!$B$63:$B$69</c:f>
              <c:numCache>
                <c:formatCode>0.00</c:formatCode>
                <c:ptCount val="7"/>
                <c:pt idx="0">
                  <c:v>10.291717499999999</c:v>
                </c:pt>
                <c:pt idx="1">
                  <c:v>10.002079</c:v>
                </c:pt>
                <c:pt idx="2">
                  <c:v>11.686500000000001</c:v>
                </c:pt>
                <c:pt idx="3">
                  <c:v>14.579985000000001</c:v>
                </c:pt>
                <c:pt idx="4">
                  <c:v>16.158200000000001</c:v>
                </c:pt>
                <c:pt idx="5">
                  <c:v>18.985122</c:v>
                </c:pt>
                <c:pt idx="6">
                  <c:v>24.666400000000003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594176"/>
        <c:axId val="106209280"/>
      </c:barChart>
      <c:lineChart>
        <c:grouping val="standard"/>
        <c:varyColors val="0"/>
        <c:ser>
          <c:idx val="1"/>
          <c:order val="1"/>
          <c:tx>
            <c:strRef>
              <c:f>'динамика+доля Сбера'!$C$62</c:f>
              <c:strCache>
                <c:ptCount val="1"/>
                <c:pt idx="0">
                  <c:v>Темп прироста, % (правая шкала)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dLbls>
            <c:dLbl>
              <c:idx val="1"/>
              <c:layout>
                <c:manualLayout>
                  <c:x val="2.1130480718436345E-3"/>
                  <c:y val="-2.37741419079154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2063931894277542E-2"/>
                  <c:y val="-8.14493622690086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9017432646592711E-2"/>
                  <c:y val="-5.14342235410484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2478439214814912E-2"/>
                  <c:y val="-7.79535053595872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3832885670655203E-2"/>
                  <c:y val="-3.58306097025802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txPr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'динамика+доля Сбера'!$A$63:$A$69</c:f>
              <c:strCache>
                <c:ptCount val="7"/>
                <c:pt idx="0">
                  <c:v>01.07.2009</c:v>
                </c:pt>
                <c:pt idx="1">
                  <c:v>01.07.2010</c:v>
                </c:pt>
                <c:pt idx="2">
                  <c:v>01.07.2011</c:v>
                </c:pt>
                <c:pt idx="3">
                  <c:v>01.07.2012</c:v>
                </c:pt>
                <c:pt idx="4">
                  <c:v>01.07.2013</c:v>
                </c:pt>
                <c:pt idx="5">
                  <c:v>01.07.2014</c:v>
                </c:pt>
                <c:pt idx="6">
                  <c:v>01.07.2015</c:v>
                </c:pt>
              </c:strCache>
            </c:strRef>
          </c:cat>
          <c:val>
            <c:numRef>
              <c:f>'динамика+доля Сбера'!$C$63:$C$69</c:f>
              <c:numCache>
                <c:formatCode>0.0%</c:formatCode>
                <c:ptCount val="7"/>
                <c:pt idx="1">
                  <c:v>-2.8142873140464486E-2</c:v>
                </c:pt>
                <c:pt idx="2">
                  <c:v>0.16840708816637018</c:v>
                </c:pt>
                <c:pt idx="3">
                  <c:v>0.24759209344114996</c:v>
                </c:pt>
                <c:pt idx="4">
                  <c:v>0.1082453102660943</c:v>
                </c:pt>
                <c:pt idx="5">
                  <c:v>0.17495277939374443</c:v>
                </c:pt>
                <c:pt idx="6">
                  <c:v>0.29924895926399642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0693504"/>
        <c:axId val="106209856"/>
      </c:lineChart>
      <c:catAx>
        <c:axId val="140594176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06209280"/>
        <c:crosses val="autoZero"/>
        <c:auto val="1"/>
        <c:lblAlgn val="ctr"/>
        <c:lblOffset val="100"/>
        <c:tickLblSkip val="1"/>
        <c:noMultiLvlLbl val="0"/>
      </c:catAx>
      <c:valAx>
        <c:axId val="10620928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ru-RU" sz="1400"/>
                  <a:t>трлн. руб.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40594176"/>
        <c:crosses val="autoZero"/>
        <c:crossBetween val="between"/>
      </c:valAx>
      <c:catAx>
        <c:axId val="140693504"/>
        <c:scaling>
          <c:orientation val="minMax"/>
        </c:scaling>
        <c:delete val="1"/>
        <c:axPos val="b"/>
        <c:majorTickMark val="out"/>
        <c:minorTickMark val="none"/>
        <c:tickLblPos val="nextTo"/>
        <c:crossAx val="106209856"/>
        <c:crosses val="autoZero"/>
        <c:auto val="1"/>
        <c:lblAlgn val="ctr"/>
        <c:lblOffset val="100"/>
        <c:noMultiLvlLbl val="0"/>
      </c:catAx>
      <c:valAx>
        <c:axId val="106209856"/>
        <c:scaling>
          <c:orientation val="minMax"/>
        </c:scaling>
        <c:delete val="0"/>
        <c:axPos val="r"/>
        <c:numFmt formatCode="0%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40693504"/>
        <c:crosses val="max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7991513437057989E-2"/>
          <c:y val="6.0324825986078884E-2"/>
          <c:w val="0.92220650636492218"/>
          <c:h val="0.54538657817619551"/>
        </c:manualLayout>
      </c:layout>
      <c:lineChart>
        <c:grouping val="standard"/>
        <c:varyColors val="0"/>
        <c:ser>
          <c:idx val="4"/>
          <c:order val="0"/>
          <c:tx>
            <c:strRef>
              <c:f>'просрочка сегменты'!$A$16</c:f>
              <c:strCache>
                <c:ptCount val="1"/>
                <c:pt idx="0">
                  <c:v>Доля просроченной задолжености по кредитам ФЛ (без учета ипотеки), %</c:v>
                </c:pt>
              </c:strCache>
            </c:strRef>
          </c:tx>
          <c:spPr>
            <a:ln w="28575">
              <a:solidFill>
                <a:srgbClr val="F5779E"/>
              </a:solidFill>
              <a:prstDash val="solid"/>
            </a:ln>
          </c:spPr>
          <c:marker>
            <c:symbol val="none"/>
          </c:marker>
          <c:dLbls>
            <c:dLbl>
              <c:idx val="0"/>
              <c:layout>
                <c:manualLayout>
                  <c:x val="1.8859028760018859E-3"/>
                  <c:y val="1.80586907449209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457448665261441E-17"/>
                  <c:y val="1.20391271632806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457448665261441E-17"/>
                  <c:y val="1.80586907449209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000082300962441E-17"/>
                  <c:y val="-2.20362582663857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6364049857523243E-3"/>
                  <c:y val="-3.68759117839365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1953873995527589E-2"/>
                  <c:y val="-3.91750643371137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3.32260441007465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6.914897330522882E-17"/>
                  <c:y val="-1.20391271632806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-2.70880361173814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"/>
                  <c:y val="-1.20391271632806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"/>
                  <c:y val="-2.70880361173815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"/>
                  <c:y val="-1.80586907449209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3.7718057520037718E-3"/>
                  <c:y val="-3.00978179082016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3.7718057520037718E-3"/>
                  <c:y val="-2.40782543265613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8859028760018859E-3"/>
                  <c:y val="-2.70880361173814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5.6577086280056579E-3"/>
                  <c:y val="-3.31075996990218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1695906432748661E-2"/>
                  <c:y val="-3.31075996990217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'просрочка сегменты'!$V$8:$AB$8</c:f>
              <c:numCache>
                <c:formatCode>m/d/yyyy</c:formatCode>
                <c:ptCount val="7"/>
                <c:pt idx="0">
                  <c:v>41640</c:v>
                </c:pt>
                <c:pt idx="1">
                  <c:v>41730</c:v>
                </c:pt>
                <c:pt idx="2">
                  <c:v>41821</c:v>
                </c:pt>
                <c:pt idx="3">
                  <c:v>41913</c:v>
                </c:pt>
                <c:pt idx="4">
                  <c:v>42005</c:v>
                </c:pt>
                <c:pt idx="5">
                  <c:v>42095</c:v>
                </c:pt>
                <c:pt idx="6">
                  <c:v>42186</c:v>
                </c:pt>
              </c:numCache>
            </c:numRef>
          </c:cat>
          <c:val>
            <c:numRef>
              <c:f>'просрочка сегменты'!$V$16:$AB$16</c:f>
              <c:numCache>
                <c:formatCode>0.0%</c:formatCode>
                <c:ptCount val="7"/>
                <c:pt idx="0">
                  <c:v>5.4821980788703109E-2</c:v>
                </c:pt>
                <c:pt idx="1">
                  <c:v>6.1669182864691453E-2</c:v>
                </c:pt>
                <c:pt idx="2">
                  <c:v>6.9037986005155996E-2</c:v>
                </c:pt>
                <c:pt idx="3">
                  <c:v>7.5235914817420216E-2</c:v>
                </c:pt>
                <c:pt idx="4">
                  <c:v>7.964356664060597E-2</c:v>
                </c:pt>
                <c:pt idx="5">
                  <c:v>9.5960063941044199E-2</c:v>
                </c:pt>
                <c:pt idx="6">
                  <c:v>0.10582165032450201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'просрочка сегменты'!$A$17</c:f>
              <c:strCache>
                <c:ptCount val="1"/>
                <c:pt idx="0">
                  <c:v>Доля просроченной задолженности в ипотечном портфеле,%</c:v>
                </c:pt>
              </c:strCache>
            </c:strRef>
          </c:tx>
          <c:spPr>
            <a:ln w="28575">
              <a:solidFill>
                <a:srgbClr val="FF0000"/>
              </a:solidFill>
              <a:prstDash val="solid"/>
            </a:ln>
          </c:spPr>
          <c:marker>
            <c:symbol val="none"/>
          </c:marker>
          <c:dLbls>
            <c:dLbl>
              <c:idx val="0"/>
              <c:layout>
                <c:manualLayout>
                  <c:x val="-1.1695906432748553E-2"/>
                  <c:y val="2.13333333333333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9.2145060814766578E-3"/>
                  <c:y val="2.35783727034120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6577138384018401E-3"/>
                  <c:y val="1.48923884514435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6577138384017785E-3"/>
                  <c:y val="1.59216797900262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1.33333333333332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5.0125313283208017E-3"/>
                  <c:y val="1.06666666666665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7718057520037718E-3"/>
                  <c:y val="-1.50489089541008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6.914897330522882E-17"/>
                  <c:y val="-2.10684725357411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-1.80586907449209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5.6577086280057958E-3"/>
                  <c:y val="-1.80586907449209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3829794661045764E-16"/>
                  <c:y val="-1.50489089541008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5.6577086280056579E-3"/>
                  <c:y val="2.40782543265613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5.6577086280056579E-3"/>
                  <c:y val="3.61173814898419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0"/>
                  <c:y val="2.1068472535741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1.3829794661045764E-16"/>
                  <c:y val="-1.80586907449209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1.6708437761068114E-3"/>
                  <c:y val="-6.019563581640330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5037593984962405E-2"/>
                  <c:y val="-2.70880361173814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'просрочка сегменты'!$V$8:$AB$8</c:f>
              <c:numCache>
                <c:formatCode>m/d/yyyy</c:formatCode>
                <c:ptCount val="7"/>
                <c:pt idx="0">
                  <c:v>41640</c:v>
                </c:pt>
                <c:pt idx="1">
                  <c:v>41730</c:v>
                </c:pt>
                <c:pt idx="2">
                  <c:v>41821</c:v>
                </c:pt>
                <c:pt idx="3">
                  <c:v>41913</c:v>
                </c:pt>
                <c:pt idx="4">
                  <c:v>42005</c:v>
                </c:pt>
                <c:pt idx="5">
                  <c:v>42095</c:v>
                </c:pt>
                <c:pt idx="6">
                  <c:v>42186</c:v>
                </c:pt>
              </c:numCache>
            </c:numRef>
          </c:cat>
          <c:val>
            <c:numRef>
              <c:f>'просрочка сегменты'!$V$17:$AB$17</c:f>
              <c:numCache>
                <c:formatCode>0.0%</c:formatCode>
                <c:ptCount val="7"/>
                <c:pt idx="0">
                  <c:v>1.4968709168740203E-2</c:v>
                </c:pt>
                <c:pt idx="1">
                  <c:v>1.4451413302732211E-2</c:v>
                </c:pt>
                <c:pt idx="2">
                  <c:v>1.3278307300697772E-2</c:v>
                </c:pt>
                <c:pt idx="3">
                  <c:v>1.2866398525160692E-2</c:v>
                </c:pt>
                <c:pt idx="4">
                  <c:v>1.3064639597957024E-2</c:v>
                </c:pt>
                <c:pt idx="5">
                  <c:v>1.4088761275265826E-2</c:v>
                </c:pt>
                <c:pt idx="6">
                  <c:v>1.4687961874154892E-2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'просрочка сегменты'!$A$18</c:f>
              <c:strCache>
                <c:ptCount val="1"/>
                <c:pt idx="0">
                  <c:v>Доля просроченной задолженности по кредитам МСБ, %</c:v>
                </c:pt>
              </c:strCache>
            </c:strRef>
          </c:tx>
          <c:spPr>
            <a:ln w="28575">
              <a:solidFill>
                <a:schemeClr val="bg1">
                  <a:lumMod val="50000"/>
                </a:schemeClr>
              </a:solidFill>
              <a:prstDash val="solid"/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2728099715046487E-3"/>
                  <c:y val="-3.7586898359198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9781501279165877E-3"/>
                  <c:y val="-4.97970626214574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5800231029459798E-3"/>
                  <c:y val="-3.3797246571874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8.2164280886982445E-3"/>
                  <c:y val="3.67170041215821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3761483021010966E-3"/>
                  <c:y val="1.56735772528006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2728099715047688E-3"/>
                  <c:y val="1.44564993689225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2.20640329580866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6.914897330522882E-17"/>
                  <c:y val="2.10684725357412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6708437761069339E-3"/>
                  <c:y val="0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'просрочка сегменты'!$V$8:$AB$8</c:f>
              <c:numCache>
                <c:formatCode>m/d/yyyy</c:formatCode>
                <c:ptCount val="7"/>
                <c:pt idx="0">
                  <c:v>41640</c:v>
                </c:pt>
                <c:pt idx="1">
                  <c:v>41730</c:v>
                </c:pt>
                <c:pt idx="2">
                  <c:v>41821</c:v>
                </c:pt>
                <c:pt idx="3">
                  <c:v>41913</c:v>
                </c:pt>
                <c:pt idx="4">
                  <c:v>42005</c:v>
                </c:pt>
                <c:pt idx="5">
                  <c:v>42095</c:v>
                </c:pt>
                <c:pt idx="6">
                  <c:v>42186</c:v>
                </c:pt>
              </c:numCache>
            </c:numRef>
          </c:cat>
          <c:val>
            <c:numRef>
              <c:f>'просрочка сегменты'!$V$18:$AB$18</c:f>
              <c:numCache>
                <c:formatCode>0.0%</c:formatCode>
                <c:ptCount val="7"/>
                <c:pt idx="0">
                  <c:v>7.0818447270976845E-2</c:v>
                </c:pt>
                <c:pt idx="1">
                  <c:v>7.2092972485483173E-2</c:v>
                </c:pt>
                <c:pt idx="2">
                  <c:v>7.6428738755534659E-2</c:v>
                </c:pt>
                <c:pt idx="3">
                  <c:v>7.3741475853831853E-2</c:v>
                </c:pt>
                <c:pt idx="4">
                  <c:v>7.708504926843017E-2</c:v>
                </c:pt>
                <c:pt idx="5">
                  <c:v>9.3822314049586797E-2</c:v>
                </c:pt>
                <c:pt idx="6">
                  <c:v>0.11682916490038153</c:v>
                </c:pt>
              </c:numCache>
            </c:numRef>
          </c:val>
          <c:smooth val="0"/>
        </c:ser>
        <c:ser>
          <c:idx val="2"/>
          <c:order val="3"/>
          <c:tx>
            <c:strRef>
              <c:f>'просрочка сегменты'!$A$19</c:f>
              <c:strCache>
                <c:ptCount val="1"/>
                <c:pt idx="0">
                  <c:v>Доля просроченной задолженности по кредитам крупному бизнесу, %</c:v>
                </c:pt>
              </c:strCache>
            </c:strRef>
          </c:tx>
          <c:spPr>
            <a:ln w="28575">
              <a:solidFill>
                <a:schemeClr val="tx1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0"/>
                  <c:y val="1.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2728099715046487E-3"/>
                  <c:y val="2.51231192891135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1.86666666666666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126356406866763E-17"/>
                  <c:y val="2.13333333333332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1.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2252712813733526E-16"/>
                  <c:y val="2.13333333333333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'просрочка сегменты'!$V$8:$AB$8</c:f>
              <c:numCache>
                <c:formatCode>m/d/yyyy</c:formatCode>
                <c:ptCount val="7"/>
                <c:pt idx="0">
                  <c:v>41640</c:v>
                </c:pt>
                <c:pt idx="1">
                  <c:v>41730</c:v>
                </c:pt>
                <c:pt idx="2">
                  <c:v>41821</c:v>
                </c:pt>
                <c:pt idx="3">
                  <c:v>41913</c:v>
                </c:pt>
                <c:pt idx="4">
                  <c:v>42005</c:v>
                </c:pt>
                <c:pt idx="5">
                  <c:v>42095</c:v>
                </c:pt>
                <c:pt idx="6">
                  <c:v>42186</c:v>
                </c:pt>
              </c:numCache>
            </c:numRef>
          </c:cat>
          <c:val>
            <c:numRef>
              <c:f>'просрочка сегменты'!$V$19:$AB$19</c:f>
              <c:numCache>
                <c:formatCode>0.00%</c:formatCode>
                <c:ptCount val="7"/>
                <c:pt idx="0">
                  <c:v>3.2773432120114715E-2</c:v>
                </c:pt>
                <c:pt idx="1">
                  <c:v>3.3458972354270082E-2</c:v>
                </c:pt>
                <c:pt idx="2">
                  <c:v>3.475726940285135E-2</c:v>
                </c:pt>
                <c:pt idx="3">
                  <c:v>3.5207656042591358E-2</c:v>
                </c:pt>
                <c:pt idx="4">
                  <c:v>3.5070952709302571E-2</c:v>
                </c:pt>
                <c:pt idx="5">
                  <c:v>4.1687507058842513E-2</c:v>
                </c:pt>
                <c:pt idx="6">
                  <c:v>4.7404566535854439E-2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0922880"/>
        <c:axId val="106212160"/>
      </c:lineChart>
      <c:catAx>
        <c:axId val="140922880"/>
        <c:scaling>
          <c:orientation val="minMax"/>
        </c:scaling>
        <c:delete val="0"/>
        <c:axPos val="b"/>
        <c:numFmt formatCode="m/d/yyyy" sourceLinked="1"/>
        <c:majorTickMark val="cross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06212160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06212160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%" sourceLinked="0"/>
        <c:majorTickMark val="cross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40922880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9.9861163277783618E-2"/>
          <c:y val="0.8046048162226056"/>
          <c:w val="0.85319540286164719"/>
          <c:h val="0.1862752954589745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8010222406409725E-2"/>
          <c:y val="3.724116109426185E-2"/>
          <c:w val="0.89238541234977198"/>
          <c:h val="0.733805805154367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'График 9'!$A$2</c:f>
              <c:strCache>
                <c:ptCount val="1"/>
                <c:pt idx="0">
                  <c:v>Доля реструктуризаций в кредитном портфеле крупного бизнеса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 9'!$B$1:$H$1</c:f>
              <c:strCache>
                <c:ptCount val="7"/>
                <c:pt idx="0">
                  <c:v>01.01.2010</c:v>
                </c:pt>
                <c:pt idx="1">
                  <c:v>01.01.2011</c:v>
                </c:pt>
                <c:pt idx="2">
                  <c:v>01.01.2012</c:v>
                </c:pt>
                <c:pt idx="3">
                  <c:v>01.01.2013</c:v>
                </c:pt>
                <c:pt idx="4">
                  <c:v>01.01.2014</c:v>
                </c:pt>
                <c:pt idx="5">
                  <c:v>01.01.2015</c:v>
                </c:pt>
                <c:pt idx="6">
                  <c:v>01.07.2015</c:v>
                </c:pt>
              </c:strCache>
            </c:strRef>
          </c:cat>
          <c:val>
            <c:numRef>
              <c:f>'График 9'!$B$2:$H$2</c:f>
              <c:numCache>
                <c:formatCode>0%</c:formatCode>
                <c:ptCount val="7"/>
                <c:pt idx="0">
                  <c:v>0.18</c:v>
                </c:pt>
                <c:pt idx="1">
                  <c:v>0.15</c:v>
                </c:pt>
                <c:pt idx="2">
                  <c:v>0.12</c:v>
                </c:pt>
                <c:pt idx="3">
                  <c:v>0.11</c:v>
                </c:pt>
                <c:pt idx="4">
                  <c:v>0.14000000000000001</c:v>
                </c:pt>
                <c:pt idx="5">
                  <c:v>0.17</c:v>
                </c:pt>
                <c:pt idx="6">
                  <c:v>0.21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1262848"/>
        <c:axId val="106214464"/>
      </c:barChart>
      <c:catAx>
        <c:axId val="141262848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06214464"/>
        <c:crosses val="autoZero"/>
        <c:auto val="1"/>
        <c:lblAlgn val="ctr"/>
        <c:lblOffset val="100"/>
        <c:noMultiLvlLbl val="0"/>
      </c:catAx>
      <c:valAx>
        <c:axId val="10621446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412628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5.5658792650918637E-2"/>
          <c:y val="0.87540314305658962"/>
          <c:w val="0.83206050559469535"/>
          <c:h val="0.10118517653776742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'Бенчмарки - Итоговые таблицы'!$P$31</c:f>
              <c:strCache>
                <c:ptCount val="1"/>
                <c:pt idx="0">
                  <c:v>Топ-100</c:v>
                </c:pt>
              </c:strCache>
            </c:strRef>
          </c:tx>
          <c:spPr>
            <a:solidFill>
              <a:schemeClr val="tx1">
                <a:lumMod val="75000"/>
                <a:lumOff val="2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'Бенчмарки - Итоговые таблицы'!$Q$30:$V$30</c:f>
              <c:strCache>
                <c:ptCount val="6"/>
                <c:pt idx="0">
                  <c:v>01.07.2014</c:v>
                </c:pt>
                <c:pt idx="1">
                  <c:v>01.10.2014</c:v>
                </c:pt>
                <c:pt idx="2">
                  <c:v>01.01.2015</c:v>
                </c:pt>
                <c:pt idx="3">
                  <c:v>01.04.2015</c:v>
                </c:pt>
                <c:pt idx="4">
                  <c:v>01.07.2015</c:v>
                </c:pt>
                <c:pt idx="5">
                  <c:v>01.08.2015</c:v>
                </c:pt>
              </c:strCache>
            </c:strRef>
          </c:cat>
          <c:val>
            <c:numRef>
              <c:f>'Бенчмарки - Итоговые таблицы'!$Q$31:$V$31</c:f>
              <c:numCache>
                <c:formatCode>0.0%</c:formatCode>
                <c:ptCount val="6"/>
                <c:pt idx="0">
                  <c:v>4.2000000000000003E-2</c:v>
                </c:pt>
                <c:pt idx="1">
                  <c:v>4.3999999999999997E-2</c:v>
                </c:pt>
                <c:pt idx="2">
                  <c:v>4.5999999999999999E-2</c:v>
                </c:pt>
                <c:pt idx="3">
                  <c:v>5.3806585389475366E-2</c:v>
                </c:pt>
                <c:pt idx="4">
                  <c:v>6.9000000000000006E-2</c:v>
                </c:pt>
                <c:pt idx="5">
                  <c:v>7.2999999999999995E-2</c:v>
                </c:pt>
              </c:numCache>
            </c:numRef>
          </c:val>
        </c:ser>
        <c:ser>
          <c:idx val="1"/>
          <c:order val="1"/>
          <c:tx>
            <c:strRef>
              <c:f>'Бенчмарки - Итоговые таблицы'!$P$32</c:f>
              <c:strCache>
                <c:ptCount val="1"/>
                <c:pt idx="0">
                  <c:v>Топ-(101-300)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9.6201432164102971E-3"/>
                  <c:y val="-5.522024562514695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6201432164102971E-3"/>
                  <c:y val="3.01204819277108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413428810940257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4134288109401983E-3"/>
                  <c:y val="-6.0240963855421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1223500419145348E-2"/>
                  <c:y val="5.522024562514695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8.0167860136752481E-3"/>
                  <c:y val="-6.0240963855421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'Бенчмарки - Итоговые таблицы'!$Q$30:$V$30</c:f>
              <c:strCache>
                <c:ptCount val="6"/>
                <c:pt idx="0">
                  <c:v>01.07.2014</c:v>
                </c:pt>
                <c:pt idx="1">
                  <c:v>01.10.2014</c:v>
                </c:pt>
                <c:pt idx="2">
                  <c:v>01.01.2015</c:v>
                </c:pt>
                <c:pt idx="3">
                  <c:v>01.04.2015</c:v>
                </c:pt>
                <c:pt idx="4">
                  <c:v>01.07.2015</c:v>
                </c:pt>
                <c:pt idx="5">
                  <c:v>01.08.2015</c:v>
                </c:pt>
              </c:strCache>
            </c:strRef>
          </c:cat>
          <c:val>
            <c:numRef>
              <c:f>'Бенчмарки - Итоговые таблицы'!$Q$32:$V$32</c:f>
              <c:numCache>
                <c:formatCode>0.0%</c:formatCode>
                <c:ptCount val="6"/>
                <c:pt idx="0">
                  <c:v>3.4000000000000002E-2</c:v>
                </c:pt>
                <c:pt idx="1">
                  <c:v>3.7999999999999999E-2</c:v>
                </c:pt>
                <c:pt idx="2">
                  <c:v>4.2999999999999997E-2</c:v>
                </c:pt>
                <c:pt idx="3">
                  <c:v>4.9063969451247601E-2</c:v>
                </c:pt>
                <c:pt idx="4">
                  <c:v>4.8000000000000001E-2</c:v>
                </c:pt>
                <c:pt idx="5">
                  <c:v>4.9000000000000002E-2</c:v>
                </c:pt>
              </c:numCache>
            </c:numRef>
          </c:val>
        </c:ser>
        <c:ser>
          <c:idx val="2"/>
          <c:order val="2"/>
          <c:tx>
            <c:strRef>
              <c:f>'Бенчмарки - Итоговые таблицы'!$P$33</c:f>
              <c:strCache>
                <c:ptCount val="1"/>
                <c:pt idx="0">
                  <c:v>Топ-(301 и ниже)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4050358041025715E-2"/>
                  <c:y val="3.01204819277108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653715243760793E-2"/>
                  <c:y val="3.01204819277108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9240286432820539E-2"/>
                  <c:y val="6.0240963855421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430214824615447E-2"/>
                  <c:y val="3.01204819277108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5653715243760793E-2"/>
                  <c:y val="3.01204819277108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0843643635555763E-2"/>
                  <c:y val="-2.761012281257347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'Бенчмарки - Итоговые таблицы'!$Q$30:$V$30</c:f>
              <c:strCache>
                <c:ptCount val="6"/>
                <c:pt idx="0">
                  <c:v>01.07.2014</c:v>
                </c:pt>
                <c:pt idx="1">
                  <c:v>01.10.2014</c:v>
                </c:pt>
                <c:pt idx="2">
                  <c:v>01.01.2015</c:v>
                </c:pt>
                <c:pt idx="3">
                  <c:v>01.04.2015</c:v>
                </c:pt>
                <c:pt idx="4">
                  <c:v>01.07.2015</c:v>
                </c:pt>
                <c:pt idx="5">
                  <c:v>01.08.2015</c:v>
                </c:pt>
              </c:strCache>
            </c:strRef>
          </c:cat>
          <c:val>
            <c:numRef>
              <c:f>'Бенчмарки - Итоговые таблицы'!$Q$33:$V$33</c:f>
              <c:numCache>
                <c:formatCode>0.0%</c:formatCode>
                <c:ptCount val="6"/>
                <c:pt idx="0">
                  <c:v>3.7999999999999999E-2</c:v>
                </c:pt>
                <c:pt idx="1">
                  <c:v>3.7999999999999999E-2</c:v>
                </c:pt>
                <c:pt idx="2">
                  <c:v>0.04</c:v>
                </c:pt>
                <c:pt idx="3">
                  <c:v>4.3314293180113463E-2</c:v>
                </c:pt>
                <c:pt idx="4">
                  <c:v>5.1999999999999998E-2</c:v>
                </c:pt>
                <c:pt idx="5">
                  <c:v>5.5E-2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1266432"/>
        <c:axId val="141320192"/>
      </c:barChart>
      <c:catAx>
        <c:axId val="141266432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41320192"/>
        <c:crosses val="autoZero"/>
        <c:auto val="1"/>
        <c:lblAlgn val="ctr"/>
        <c:lblOffset val="100"/>
        <c:noMultiLvlLbl val="0"/>
      </c:catAx>
      <c:valAx>
        <c:axId val="14132019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ru-RU" sz="1400"/>
                  <a:t>Доля просроченной задолженности по совокупному кредитному портфелю, %</a:t>
                </a:r>
              </a:p>
            </c:rich>
          </c:tx>
          <c:layout/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4126643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Лист1!$A$8</c:f>
              <c:strCache>
                <c:ptCount val="1"/>
                <c:pt idx="0">
                  <c:v>Проблемные и безнадежные ссуды, % кредитного портфеля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5"/>
              <c:delete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Лист1!$B$4:$G$4</c:f>
              <c:strCache>
                <c:ptCount val="6"/>
                <c:pt idx="0">
                  <c:v>01.07.2014</c:v>
                </c:pt>
                <c:pt idx="1">
                  <c:v>01.10.2014</c:v>
                </c:pt>
                <c:pt idx="2">
                  <c:v>01.01.2015</c:v>
                </c:pt>
                <c:pt idx="3">
                  <c:v>01.04.2015</c:v>
                </c:pt>
                <c:pt idx="4">
                  <c:v>01.07.2015</c:v>
                </c:pt>
                <c:pt idx="5">
                  <c:v>прогноз на 01.01.2016</c:v>
                </c:pt>
              </c:strCache>
            </c:strRef>
          </c:cat>
          <c:val>
            <c:numRef>
              <c:f>Лист1!$B$8:$G$8</c:f>
              <c:numCache>
                <c:formatCode>0.0%</c:formatCode>
                <c:ptCount val="6"/>
                <c:pt idx="0">
                  <c:v>0.06</c:v>
                </c:pt>
                <c:pt idx="1">
                  <c:v>6.6000000000000003E-2</c:v>
                </c:pt>
                <c:pt idx="2">
                  <c:v>6.8000000000000005E-2</c:v>
                </c:pt>
                <c:pt idx="3">
                  <c:v>7.4999999999999997E-2</c:v>
                </c:pt>
                <c:pt idx="4">
                  <c:v>8.2000000000000003E-2</c:v>
                </c:pt>
                <c:pt idx="5">
                  <c:v>9.5000000000000001E-2</c:v>
                </c:pt>
              </c:numCache>
            </c:numRef>
          </c:val>
        </c:ser>
        <c:ser>
          <c:idx val="1"/>
          <c:order val="1"/>
          <c:tx>
            <c:strRef>
              <c:f>Лист1!$A$9</c:f>
              <c:strCache>
                <c:ptCount val="1"/>
                <c:pt idx="0">
                  <c:v>Сформированный резерв на возможные потери по ссудам (всех категорий качества), % кредитного портфеля</c:v>
                </c:pt>
              </c:strCache>
            </c:strRef>
          </c:tx>
          <c:spPr>
            <a:solidFill>
              <a:schemeClr val="tx1">
                <a:lumMod val="85000"/>
                <a:lumOff val="1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6666666666666666E-2"/>
                  <c:y val="-3.6453776615500703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815082529421888E-2"/>
                  <c:y val="-2.598329516931330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9075412647108797E-3"/>
                  <c:y val="-5.66914807212141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907541264710943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0689049517653133E-2"/>
                  <c:y val="-5.66914807212138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delete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Лист1!$B$4:$G$4</c:f>
              <c:strCache>
                <c:ptCount val="6"/>
                <c:pt idx="0">
                  <c:v>01.07.2014</c:v>
                </c:pt>
                <c:pt idx="1">
                  <c:v>01.10.2014</c:v>
                </c:pt>
                <c:pt idx="2">
                  <c:v>01.01.2015</c:v>
                </c:pt>
                <c:pt idx="3">
                  <c:v>01.04.2015</c:v>
                </c:pt>
                <c:pt idx="4">
                  <c:v>01.07.2015</c:v>
                </c:pt>
                <c:pt idx="5">
                  <c:v>прогноз на 01.01.2016</c:v>
                </c:pt>
              </c:strCache>
            </c:strRef>
          </c:cat>
          <c:val>
            <c:numRef>
              <c:f>Лист1!$B$9:$G$9</c:f>
              <c:numCache>
                <c:formatCode>0.0%</c:formatCode>
                <c:ptCount val="6"/>
                <c:pt idx="0">
                  <c:v>5.7000000000000002E-2</c:v>
                </c:pt>
                <c:pt idx="1">
                  <c:v>6.4000000000000001E-2</c:v>
                </c:pt>
                <c:pt idx="2">
                  <c:v>6.5000000000000002E-2</c:v>
                </c:pt>
                <c:pt idx="3">
                  <c:v>7.0999999999999994E-2</c:v>
                </c:pt>
                <c:pt idx="4">
                  <c:v>7.4999999999999997E-2</c:v>
                </c:pt>
                <c:pt idx="5">
                  <c:v>0.09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1417984"/>
        <c:axId val="141321920"/>
      </c:barChart>
      <c:catAx>
        <c:axId val="141417984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41321920"/>
        <c:crosses val="autoZero"/>
        <c:auto val="1"/>
        <c:lblAlgn val="ctr"/>
        <c:lblOffset val="100"/>
        <c:noMultiLvlLbl val="0"/>
      </c:catAx>
      <c:valAx>
        <c:axId val="141321920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414179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6.0713910761154857E-2"/>
          <c:y val="0.78783079423202129"/>
          <c:w val="0.8785719942901874"/>
          <c:h val="0.16959546610998907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0.10811</cdr:x>
      <cdr:y>0.90922</cdr:y>
    </cdr:from>
    <cdr:to>
      <cdr:x>0.96131</cdr:x>
      <cdr:y>0.96454</cdr:y>
    </cdr:to>
    <cdr:sp macro="" textlink="">
      <cdr:nvSpPr>
        <cdr:cNvPr id="3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864096" y="4327178"/>
          <a:ext cx="6819532" cy="26328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chemeClr val="tx1">
              <a:lumMod val="65000"/>
              <a:lumOff val="35000"/>
            </a:schemeClr>
          </a:solidFill>
        </a:ln>
        <a:extLst xmlns:a="http://schemas.openxmlformats.org/drawingml/2006/main"/>
      </cdr:spPr>
      <cdr:txBody>
        <a:bodyPr xmlns:a="http://schemas.openxmlformats.org/drawingml/2006/main" wrap="square" lIns="27432" tIns="22860" rIns="0" bIns="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>
            <a:defRPr sz="1000"/>
          </a:pPr>
          <a:r>
            <a:rPr lang="ru-RU" sz="14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Площадь круга соответствует объему ссудного портфеля на 01.07.2015, трлн. руб. </a:t>
          </a:r>
        </a:p>
        <a:p xmlns:a="http://schemas.openxmlformats.org/drawingml/2006/main">
          <a:pPr algn="l" rtl="0">
            <a:defRPr sz="1000"/>
          </a:pPr>
          <a:endParaRPr lang="ru-RU" sz="1400" b="0" i="0" u="none" strike="noStrike" baseline="0" dirty="0">
            <a:solidFill>
              <a:srgbClr val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l" rtl="0">
            <a:defRPr sz="1000"/>
          </a:pPr>
          <a:endParaRPr lang="ru-RU" sz="1400" b="0" i="0" u="none" strike="noStrike" baseline="0" dirty="0">
            <a:solidFill>
              <a:srgbClr val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0.08108</cdr:x>
      <cdr:y>0.63688</cdr:y>
    </cdr:from>
    <cdr:to>
      <cdr:x>0.26661</cdr:x>
      <cdr:y>0.69081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648072" y="3031034"/>
          <a:ext cx="1482920" cy="2566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Кредиты МСБ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0.68468</cdr:x>
      <cdr:y>0.27375</cdr:y>
    </cdr:from>
    <cdr:to>
      <cdr:x>0.90885</cdr:x>
      <cdr:y>0.32767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5472608" y="1302842"/>
          <a:ext cx="1791765" cy="2566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Кредиты крупному бизнесу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0.09009</cdr:x>
      <cdr:y>0.30401</cdr:y>
    </cdr:from>
    <cdr:to>
      <cdr:x>0.26787</cdr:x>
      <cdr:y>0.40107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720080" y="1446858"/>
          <a:ext cx="1420975" cy="4619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Кредиты </a:t>
          </a:r>
          <a:r>
            <a:rPr lang="ru-RU" sz="1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ФЛ </a:t>
          </a:r>
        </a:p>
        <a:p xmlns:a="http://schemas.openxmlformats.org/drawingml/2006/main">
          <a:r>
            <a:rPr lang="ru-RU" sz="1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(без учета ипотеки)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0.53153</cdr:x>
      <cdr:y>0.13758</cdr:y>
    </cdr:from>
    <cdr:to>
      <cdr:x>0.62969</cdr:x>
      <cdr:y>0.20229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4248472" y="654770"/>
          <a:ext cx="784582" cy="3079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Ипотека</a:t>
          </a:r>
          <a:endParaRPr lang="ru-RU" sz="1400" b="1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443" y="1"/>
            <a:ext cx="2947144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D71CDBB-C828-41F2-B52C-D48B21514CA8}" type="datetimeFigureOut">
              <a:rPr lang="ru-RU"/>
              <a:pPr>
                <a:defRPr/>
              </a:pPr>
              <a:t>31.08.2015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443" y="9428221"/>
            <a:ext cx="2947144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74B82F2-4D90-4216-A51D-830A876EDB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9008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53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A4DE2C7-12B5-4387-A1BA-D7A02FB135D5}" type="datetimeFigureOut">
              <a:rPr lang="ru-RU"/>
              <a:pPr>
                <a:defRPr/>
              </a:pPr>
              <a:t>31.08.2015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42" y="4715270"/>
            <a:ext cx="5438792" cy="44672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530" y="9428221"/>
            <a:ext cx="2946058" cy="4961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F55D9476-87D8-471A-82E1-CF3D6E37633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8754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36B6E-FCA0-4777-821E-55DCA4FBA98B}" type="datetime1">
              <a:rPr lang="ru-RU"/>
              <a:pPr>
                <a:defRPr/>
              </a:pPr>
              <a:t>31.08.2015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4ED12-A245-4BE2-A576-4600067A7BE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1915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02D1F-A3BB-47F6-87B2-696B6E1548EE}" type="datetime1">
              <a:rPr lang="ru-RU"/>
              <a:pPr>
                <a:defRPr/>
              </a:pPr>
              <a:t>31.08.2015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8B971-5249-4036-B0D1-8E258F25536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6074363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1042988" y="765175"/>
            <a:ext cx="7643812" cy="5360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69FD8-A76F-4E08-88ED-AA8A472C43F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52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77038" y="765175"/>
            <a:ext cx="1909762" cy="53609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42988" y="765175"/>
            <a:ext cx="5581650" cy="53609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79493-43B2-4C07-807E-EF2BD2BEE3D6}" type="datetime1">
              <a:rPr lang="ru-RU"/>
              <a:pPr>
                <a:defRPr/>
              </a:pPr>
              <a:t>31.08.2015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C847E-4DC2-4CF9-8CA1-9F772204076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60975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988" y="765175"/>
            <a:ext cx="7489825" cy="6524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042988" y="1600200"/>
            <a:ext cx="7643812" cy="4525963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7A59F-96F6-4CB2-BEAE-31C3CA698E9D}" type="datetime1">
              <a:rPr lang="ru-RU"/>
              <a:pPr>
                <a:defRPr/>
              </a:pPr>
              <a:t>31.08.2015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7E695-EFC0-4FE1-8775-D65C0CA7D31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903053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356AA-A435-4D6A-BA87-3EBF30AD9822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63B6F-730B-4126-BF57-BC6EBF9B6A24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0874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7C363-E1DF-44AB-8DC0-29B1B6C4E72C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CB2A6-ACA5-4E5A-A7CC-DD996DCFFA7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1603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81AE5-59D6-48EC-9AF5-EBA4C80BD163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9793E-C725-4684-9361-6B30B14D047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4855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42988" y="1600200"/>
            <a:ext cx="37449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40300" y="1600200"/>
            <a:ext cx="3746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82BB2-09DB-425D-81B4-F6E2A384665F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1D6A0-9AE9-482E-BCAF-B613B8A4754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374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CEEB3-63F1-42E0-9100-B993A168A5FD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FF78C-3082-4C10-A95E-058FF1EF4B8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4423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DDD80-756E-4667-9015-A0B686A85D58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CC74E-8BC7-4FD1-801D-57CF8E423323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3473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1F807-FF9F-4BD9-B696-C0348FFEBE26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BA443-CC25-444E-82FF-493E981EBB1B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058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24335-437B-462D-A7A6-584D62984072}" type="datetime1">
              <a:rPr lang="ru-RU"/>
              <a:pPr>
                <a:defRPr/>
              </a:pPr>
              <a:t>31.08.2015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628AE-4AF8-41FE-BA89-F19867BAC0B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39521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3ED0D-CD23-4CA4-97A5-3ED1AE074F8C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D9E20-562D-4568-AB84-E060D4DD9628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4040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52F07-3DA3-44AA-A540-CC55316B95AB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D2DD6-80F8-4577-8E72-B7C85EE751B4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6375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DA73F-BAE8-4E0D-A22D-F4D96C60111B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9C2CD-30C1-48D6-86E7-1FD53BD2B8BD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9264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77038" y="765175"/>
            <a:ext cx="1909762" cy="53609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42988" y="765175"/>
            <a:ext cx="5581650" cy="53609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294BF-23B7-461D-8EAD-EF59700CF591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D6417-C7C4-4C23-8424-0947A31C268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1534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988" y="765175"/>
            <a:ext cx="7489825" cy="6524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042988" y="1600200"/>
            <a:ext cx="7643812" cy="4525963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5D9D7-DF3A-4065-8E05-99B7599B171F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EAC3A-1037-4D67-A806-2B5466F59194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9329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1042988" y="765175"/>
            <a:ext cx="7643812" cy="5360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69FD8-A76F-4E08-88ED-AA8A472C43F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0032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356AA-A435-4D6A-BA87-3EBF30AD9822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63B6F-730B-4126-BF57-BC6EBF9B6A24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0448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7C363-E1DF-44AB-8DC0-29B1B6C4E72C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CB2A6-ACA5-4E5A-A7CC-DD996DCFFA7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7972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81AE5-59D6-48EC-9AF5-EBA4C80BD163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9793E-C725-4684-9361-6B30B14D047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1422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42988" y="1600200"/>
            <a:ext cx="37449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40300" y="1600200"/>
            <a:ext cx="3746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82BB2-09DB-425D-81B4-F6E2A384665F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1D6A0-9AE9-482E-BCAF-B613B8A4754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567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F4A78-58FD-431C-9F15-F71742B7F260}" type="datetime1">
              <a:rPr lang="ru-RU"/>
              <a:pPr>
                <a:defRPr/>
              </a:pPr>
              <a:t>31.08.2015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2AD2E-6B6E-4F14-A989-4C54171FD9B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6866032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CEEB3-63F1-42E0-9100-B993A168A5FD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FF78C-3082-4C10-A95E-058FF1EF4B8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9749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DDD80-756E-4667-9015-A0B686A85D58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CC74E-8BC7-4FD1-801D-57CF8E423323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5871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1F807-FF9F-4BD9-B696-C0348FFEBE26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BA443-CC25-444E-82FF-493E981EBB1B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8755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3ED0D-CD23-4CA4-97A5-3ED1AE074F8C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D9E20-562D-4568-AB84-E060D4DD9628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800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52F07-3DA3-44AA-A540-CC55316B95AB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D2DD6-80F8-4577-8E72-B7C85EE751B4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278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DA73F-BAE8-4E0D-A22D-F4D96C60111B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9C2CD-30C1-48D6-86E7-1FD53BD2B8BD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6521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77038" y="765175"/>
            <a:ext cx="1909762" cy="53609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42988" y="765175"/>
            <a:ext cx="5581650" cy="53609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294BF-23B7-461D-8EAD-EF59700CF591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D6417-C7C4-4C23-8424-0947A31C268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1250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988" y="765175"/>
            <a:ext cx="7489825" cy="6524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042988" y="1600200"/>
            <a:ext cx="7643812" cy="4525963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5D9D7-DF3A-4065-8E05-99B7599B171F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EAC3A-1037-4D67-A806-2B5466F59194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91377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1042988" y="765175"/>
            <a:ext cx="7643812" cy="5360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69FD8-A76F-4E08-88ED-AA8A472C43F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33169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6697D-BA02-4523-A730-0A5B079096E0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D92C4-6EF8-493E-BF72-14D06B0585B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475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42988" y="1600200"/>
            <a:ext cx="37449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40300" y="1600200"/>
            <a:ext cx="3746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2348D-EE18-4627-9D40-434D52BB91FA}" type="datetime1">
              <a:rPr lang="ru-RU"/>
              <a:pPr>
                <a:defRPr/>
              </a:pPr>
              <a:t>31.08.2015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6B67A-FD9E-472D-AED0-3981F2299E1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564737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E8058-CAC8-4FDA-B713-A90E00490A53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8AF1A-8C21-4880-A733-4B66FD52995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21722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03B71-FB7E-4AB9-A711-C6D0C2127F60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01979-9614-41D4-A8D9-4C2F5C867E2A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37890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42988" y="1600200"/>
            <a:ext cx="37449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40300" y="1600200"/>
            <a:ext cx="3746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5FC24-6DA5-4697-B611-86D10A2697BB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7B000-6356-42B0-A254-6E397428438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33242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35D92-AE64-4168-8789-1229BD3D6EF7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2A602-08AA-415A-B173-84AA8DAD718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08318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07E4A-3A7E-488B-BBB7-300CFD754AFB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8BBE5-086A-4A1B-B811-296820A5D6D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04855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9B717-8647-4265-8F81-FE241EA762A9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25C7C-25E3-4EF0-AC57-5F0925202F87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22322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98986-9E92-492C-85F9-C5003DC26836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0DFFA-76CE-4046-98A6-FDA345A41C7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25137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71BEF-9D30-4C6B-9429-EB04C2F1A093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82E5C-0730-484E-97C7-90E3C808895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56512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DECA5-3A42-4836-877D-8CE5638BDE08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53FDC-3E65-4B24-95C2-E30C6C8343E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55561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77038" y="765175"/>
            <a:ext cx="1909762" cy="53609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42988" y="765175"/>
            <a:ext cx="5581650" cy="53609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A2B63-39F1-4AFA-AAEB-8C028485BB94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3CA06-6340-42F7-BCF8-374250A081E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012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F901E-5163-4414-8A66-DB08111A743B}" type="datetime1">
              <a:rPr lang="ru-RU"/>
              <a:pPr>
                <a:defRPr/>
              </a:pPr>
              <a:t>31.08.2015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9E735-704B-45D8-A3FC-72A1F374402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2606998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988" y="765175"/>
            <a:ext cx="7489825" cy="6524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042988" y="1600200"/>
            <a:ext cx="7643812" cy="4525963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C5254-269D-48B6-B5CC-92239E9B861E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B11D2-8F98-43E9-B8A9-9F23864112D3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7491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6697D-BA02-4523-A730-0A5B079096E0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D92C4-6EF8-493E-BF72-14D06B0585B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43780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E8058-CAC8-4FDA-B713-A90E00490A53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8AF1A-8C21-4880-A733-4B66FD52995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55002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03B71-FB7E-4AB9-A711-C6D0C2127F60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01979-9614-41D4-A8D9-4C2F5C867E2A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92402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42988" y="1600200"/>
            <a:ext cx="37449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40300" y="1600200"/>
            <a:ext cx="3746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5FC24-6DA5-4697-B611-86D10A2697BB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7B000-6356-42B0-A254-6E397428438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14404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35D92-AE64-4168-8789-1229BD3D6EF7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2A602-08AA-415A-B173-84AA8DAD718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05305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07E4A-3A7E-488B-BBB7-300CFD754AFB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8BBE5-086A-4A1B-B811-296820A5D6D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0338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9B717-8647-4265-8F81-FE241EA762A9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25C7C-25E3-4EF0-AC57-5F0925202F87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92707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98986-9E92-492C-85F9-C5003DC26836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0DFFA-76CE-4046-98A6-FDA345A41C7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25629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71BEF-9D30-4C6B-9429-EB04C2F1A093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82E5C-0730-484E-97C7-90E3C808895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508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35873-26BF-4A20-B942-DBBB44EBD459}" type="datetime1">
              <a:rPr lang="ru-RU"/>
              <a:pPr>
                <a:defRPr/>
              </a:pPr>
              <a:t>31.08.2015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FC294-FB2F-4353-9BF3-AADAECE1CB0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877933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DECA5-3A42-4836-877D-8CE5638BDE08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53FDC-3E65-4B24-95C2-E30C6C8343E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30770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77038" y="765175"/>
            <a:ext cx="1909762" cy="53609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42988" y="765175"/>
            <a:ext cx="5581650" cy="53609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A2B63-39F1-4AFA-AAEB-8C028485BB94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3CA06-6340-42F7-BCF8-374250A081E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38676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988" y="765175"/>
            <a:ext cx="7489825" cy="6524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042988" y="1600200"/>
            <a:ext cx="7643812" cy="4525963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C5254-269D-48B6-B5CC-92239E9B861E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B11D2-8F98-43E9-B8A9-9F23864112D3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82578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6697D-BA02-4523-A730-0A5B079096E0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D92C4-6EF8-493E-BF72-14D06B0585B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66737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E8058-CAC8-4FDA-B713-A90E00490A53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8AF1A-8C21-4880-A733-4B66FD52995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1315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03B71-FB7E-4AB9-A711-C6D0C2127F60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01979-9614-41D4-A8D9-4C2F5C867E2A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59859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42988" y="1600200"/>
            <a:ext cx="37449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40300" y="1600200"/>
            <a:ext cx="3746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5FC24-6DA5-4697-B611-86D10A2697BB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7B000-6356-42B0-A254-6E397428438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68967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35D92-AE64-4168-8789-1229BD3D6EF7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2A602-08AA-415A-B173-84AA8DAD718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06892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07E4A-3A7E-488B-BBB7-300CFD754AFB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8BBE5-086A-4A1B-B811-296820A5D6D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89599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9B717-8647-4265-8F81-FE241EA762A9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25C7C-25E3-4EF0-AC57-5F0925202F87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763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CF96E-FA60-40D9-B9F9-82308FBB21C1}" type="datetime1">
              <a:rPr lang="ru-RU"/>
              <a:pPr>
                <a:defRPr/>
              </a:pPr>
              <a:t>31.08.2015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F1E97-E9B5-481B-AD73-F94D4D14BBB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1033235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98986-9E92-492C-85F9-C5003DC26836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0DFFA-76CE-4046-98A6-FDA345A41C7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44100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71BEF-9D30-4C6B-9429-EB04C2F1A093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82E5C-0730-484E-97C7-90E3C808895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37272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DECA5-3A42-4836-877D-8CE5638BDE08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53FDC-3E65-4B24-95C2-E30C6C8343E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49220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77038" y="765175"/>
            <a:ext cx="1909762" cy="53609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42988" y="765175"/>
            <a:ext cx="5581650" cy="53609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A2B63-39F1-4AFA-AAEB-8C028485BB94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3CA06-6340-42F7-BCF8-374250A081E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42056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988" y="765175"/>
            <a:ext cx="7489825" cy="6524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042988" y="1600200"/>
            <a:ext cx="7643812" cy="4525963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C5254-269D-48B6-B5CC-92239E9B861E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B11D2-8F98-43E9-B8A9-9F23864112D3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07518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356AA-A435-4D6A-BA87-3EBF30AD9822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63B6F-730B-4126-BF57-BC6EBF9B6A24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34110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7C363-E1DF-44AB-8DC0-29B1B6C4E72C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CB2A6-ACA5-4E5A-A7CC-DD996DCFFA7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00257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81AE5-59D6-48EC-9AF5-EBA4C80BD163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9793E-C725-4684-9361-6B30B14D047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04346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42988" y="1600200"/>
            <a:ext cx="37449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40300" y="1600200"/>
            <a:ext cx="3746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82BB2-09DB-425D-81B4-F6E2A384665F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1D6A0-9AE9-482E-BCAF-B613B8A4754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01409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CEEB3-63F1-42E0-9100-B993A168A5FD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FF78C-3082-4C10-A95E-058FF1EF4B8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619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ED792-896C-416B-8AC9-4135F032DE00}" type="datetime1">
              <a:rPr lang="ru-RU"/>
              <a:pPr>
                <a:defRPr/>
              </a:pPr>
              <a:t>31.08.2015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A4FCA-FDCD-4321-ADB7-74514A057B3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9347989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DDD80-756E-4667-9015-A0B686A85D58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CC74E-8BC7-4FD1-801D-57CF8E423323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96867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1F807-FF9F-4BD9-B696-C0348FFEBE26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BA443-CC25-444E-82FF-493E981EBB1B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05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3ED0D-CD23-4CA4-97A5-3ED1AE074F8C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D9E20-562D-4568-AB84-E060D4DD9628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14706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52F07-3DA3-44AA-A540-CC55316B95AB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D2DD6-80F8-4577-8E72-B7C85EE751B4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88630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DA73F-BAE8-4E0D-A22D-F4D96C60111B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9C2CD-30C1-48D6-86E7-1FD53BD2B8BD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04306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77038" y="765175"/>
            <a:ext cx="1909762" cy="53609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42988" y="765175"/>
            <a:ext cx="5581650" cy="53609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294BF-23B7-461D-8EAD-EF59700CF591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D6417-C7C4-4C23-8424-0947A31C268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806827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988" y="765175"/>
            <a:ext cx="7489825" cy="6524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042988" y="1600200"/>
            <a:ext cx="7643812" cy="4525963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5D9D7-DF3A-4065-8E05-99B7599B171F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EAC3A-1037-4D67-A806-2B5466F59194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42120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1042988" y="765175"/>
            <a:ext cx="7643812" cy="5360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69FD8-A76F-4E08-88ED-AA8A472C43F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39771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356AA-A435-4D6A-BA87-3EBF30AD9822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63B6F-730B-4126-BF57-BC6EBF9B6A24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1849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7C363-E1DF-44AB-8DC0-29B1B6C4E72C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CB2A6-ACA5-4E5A-A7CC-DD996DCFFA7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761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EDC00-5512-4006-893E-ED3BF02207C5}" type="datetime1">
              <a:rPr lang="ru-RU"/>
              <a:pPr>
                <a:defRPr/>
              </a:pPr>
              <a:t>31.08.2015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65368-4AA6-4B07-A7E4-0EC750A0F7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3961036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81AE5-59D6-48EC-9AF5-EBA4C80BD163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9793E-C725-4684-9361-6B30B14D047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9135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42988" y="1600200"/>
            <a:ext cx="37449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40300" y="1600200"/>
            <a:ext cx="3746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82BB2-09DB-425D-81B4-F6E2A384665F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1D6A0-9AE9-482E-BCAF-B613B8A4754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58315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CEEB3-63F1-42E0-9100-B993A168A5FD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FF78C-3082-4C10-A95E-058FF1EF4B8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69714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DDD80-756E-4667-9015-A0B686A85D58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CC74E-8BC7-4FD1-801D-57CF8E423323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18361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1F807-FF9F-4BD9-B696-C0348FFEBE26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BA443-CC25-444E-82FF-493E981EBB1B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69029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3ED0D-CD23-4CA4-97A5-3ED1AE074F8C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D9E20-562D-4568-AB84-E060D4DD9628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61769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52F07-3DA3-44AA-A540-CC55316B95AB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D2DD6-80F8-4577-8E72-B7C85EE751B4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467937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DA73F-BAE8-4E0D-A22D-F4D96C60111B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9C2CD-30C1-48D6-86E7-1FD53BD2B8BD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3607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77038" y="765175"/>
            <a:ext cx="1909762" cy="53609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42988" y="765175"/>
            <a:ext cx="5581650" cy="53609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294BF-23B7-461D-8EAD-EF59700CF591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D6417-C7C4-4C23-8424-0947A31C268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025728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988" y="765175"/>
            <a:ext cx="7489825" cy="6524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042988" y="1600200"/>
            <a:ext cx="7643812" cy="4525963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5D9D7-DF3A-4065-8E05-99B7599B171F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EAC3A-1037-4D67-A806-2B5466F59194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142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image" Target="../media/image1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Relationship Id="rId14" Type="http://schemas.openxmlformats.org/officeDocument/2006/relationships/image" Target="../media/image1.jpe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slideLayout" Target="../slideLayouts/slideLayout87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2" Type="http://schemas.openxmlformats.org/officeDocument/2006/relationships/slideLayout" Target="../slideLayouts/slideLayout76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84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5.xml"/><Relationship Id="rId13" Type="http://schemas.openxmlformats.org/officeDocument/2006/relationships/slideLayout" Target="../slideLayouts/slideLayout100.xml"/><Relationship Id="rId3" Type="http://schemas.openxmlformats.org/officeDocument/2006/relationships/slideLayout" Target="../slideLayouts/slideLayout90.xml"/><Relationship Id="rId7" Type="http://schemas.openxmlformats.org/officeDocument/2006/relationships/slideLayout" Target="../slideLayouts/slideLayout94.xml"/><Relationship Id="rId12" Type="http://schemas.openxmlformats.org/officeDocument/2006/relationships/slideLayout" Target="../slideLayouts/slideLayout99.xml"/><Relationship Id="rId2" Type="http://schemas.openxmlformats.org/officeDocument/2006/relationships/slideLayout" Target="../slideLayouts/slideLayout89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88.xml"/><Relationship Id="rId6" Type="http://schemas.openxmlformats.org/officeDocument/2006/relationships/slideLayout" Target="../slideLayouts/slideLayout93.xml"/><Relationship Id="rId11" Type="http://schemas.openxmlformats.org/officeDocument/2006/relationships/slideLayout" Target="../slideLayouts/slideLayout98.xml"/><Relationship Id="rId5" Type="http://schemas.openxmlformats.org/officeDocument/2006/relationships/slideLayout" Target="../slideLayouts/slideLayout92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97.xml"/><Relationship Id="rId4" Type="http://schemas.openxmlformats.org/officeDocument/2006/relationships/slideLayout" Target="../slideLayouts/slideLayout91.xml"/><Relationship Id="rId9" Type="http://schemas.openxmlformats.org/officeDocument/2006/relationships/slideLayout" Target="../slideLayouts/slideLayout96.xml"/><Relationship Id="rId1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765175"/>
            <a:ext cx="7489825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600200"/>
            <a:ext cx="764381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648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16013" y="6245225"/>
            <a:ext cx="147478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473F0FFB-2DF4-4959-9EBD-7C25B64AE446}" type="datetime1">
              <a:rPr lang="ru-RU"/>
              <a:pPr>
                <a:defRPr/>
              </a:pPr>
              <a:t>31.08.2015</a:t>
            </a:fld>
            <a:endParaRPr lang="ru-RU"/>
          </a:p>
        </p:txBody>
      </p:sp>
      <p:sp>
        <p:nvSpPr>
          <p:cNvPr id="1648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48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2316E65-45F3-4C07-9FED-15953F9EF72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7155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F0303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ru-RU" smtClean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628650" cy="257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7155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F0303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ru-RU" smtClean="0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628650" cy="257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671" r:id="rId1"/>
    <p:sldLayoutId id="2147484672" r:id="rId2"/>
    <p:sldLayoutId id="2147484673" r:id="rId3"/>
    <p:sldLayoutId id="2147484674" r:id="rId4"/>
    <p:sldLayoutId id="2147484675" r:id="rId5"/>
    <p:sldLayoutId id="2147484676" r:id="rId6"/>
    <p:sldLayoutId id="2147484677" r:id="rId7"/>
    <p:sldLayoutId id="2147484678" r:id="rId8"/>
    <p:sldLayoutId id="2147484679" r:id="rId9"/>
    <p:sldLayoutId id="2147484680" r:id="rId10"/>
    <p:sldLayoutId id="2147484681" r:id="rId11"/>
    <p:sldLayoutId id="214748468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765175"/>
            <a:ext cx="7489825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600200"/>
            <a:ext cx="764381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648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16013" y="6245225"/>
            <a:ext cx="147478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7D99DFC6-DBB6-4DE3-A942-54E2482D737C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648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648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9FEED77-325E-4ACE-9F38-A967F91B526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7155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F0303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ru-RU" smtClean="0">
              <a:solidFill>
                <a:srgbClr val="000000"/>
              </a:solidFill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179388" y="188913"/>
            <a:ext cx="628650" cy="257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7155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F0303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ru-RU" smtClean="0">
              <a:solidFill>
                <a:srgbClr val="000000"/>
              </a:solidFill>
            </a:endParaRP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179388" y="188913"/>
            <a:ext cx="628650" cy="257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6462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61" r:id="rId1"/>
    <p:sldLayoutId id="2147484762" r:id="rId2"/>
    <p:sldLayoutId id="2147484763" r:id="rId3"/>
    <p:sldLayoutId id="2147484764" r:id="rId4"/>
    <p:sldLayoutId id="2147484765" r:id="rId5"/>
    <p:sldLayoutId id="2147484766" r:id="rId6"/>
    <p:sldLayoutId id="2147484767" r:id="rId7"/>
    <p:sldLayoutId id="2147484768" r:id="rId8"/>
    <p:sldLayoutId id="2147484769" r:id="rId9"/>
    <p:sldLayoutId id="2147484770" r:id="rId10"/>
    <p:sldLayoutId id="2147484771" r:id="rId11"/>
    <p:sldLayoutId id="2147484772" r:id="rId12"/>
    <p:sldLayoutId id="2147484773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+mj-lt"/>
          <a:ea typeface="Arial" charset="0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  <a:ea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  <a:ea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  <a:ea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  <a:ea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  <a:ea typeface="Arial" charset="0"/>
          <a:cs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latin typeface="+mn-lt"/>
          <a:ea typeface="Arial" charset="0"/>
          <a:cs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765175"/>
            <a:ext cx="7489825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600200"/>
            <a:ext cx="764381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648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16013" y="6245225"/>
            <a:ext cx="147478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7D99DFC6-DBB6-4DE3-A942-54E2482D737C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648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648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9FEED77-325E-4ACE-9F38-A967F91B526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7155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F0303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ru-RU" smtClean="0">
              <a:solidFill>
                <a:srgbClr val="000000"/>
              </a:solidFill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179388" y="188913"/>
            <a:ext cx="628650" cy="257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7155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F0303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ru-RU" smtClean="0">
              <a:solidFill>
                <a:srgbClr val="000000"/>
              </a:solidFill>
            </a:endParaRP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179388" y="188913"/>
            <a:ext cx="628650" cy="257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8134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75" r:id="rId1"/>
    <p:sldLayoutId id="2147484776" r:id="rId2"/>
    <p:sldLayoutId id="2147484777" r:id="rId3"/>
    <p:sldLayoutId id="2147484778" r:id="rId4"/>
    <p:sldLayoutId id="2147484779" r:id="rId5"/>
    <p:sldLayoutId id="2147484780" r:id="rId6"/>
    <p:sldLayoutId id="2147484781" r:id="rId7"/>
    <p:sldLayoutId id="2147484782" r:id="rId8"/>
    <p:sldLayoutId id="2147484783" r:id="rId9"/>
    <p:sldLayoutId id="2147484784" r:id="rId10"/>
    <p:sldLayoutId id="2147484785" r:id="rId11"/>
    <p:sldLayoutId id="2147484786" r:id="rId12"/>
    <p:sldLayoutId id="214748478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+mj-lt"/>
          <a:ea typeface="Arial" charset="0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  <a:ea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  <a:ea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  <a:ea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  <a:ea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  <a:ea typeface="Arial" charset="0"/>
          <a:cs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latin typeface="+mn-lt"/>
          <a:ea typeface="Arial" charset="0"/>
          <a:cs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765175"/>
            <a:ext cx="7489825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600200"/>
            <a:ext cx="764381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648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16013" y="6245225"/>
            <a:ext cx="147478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3912F645-152B-44B8-8713-5A8DAFC92347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648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648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6BE6F74-649C-4ECE-AE8A-56CE504034C7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7155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F0303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ru-RU" smtClean="0">
              <a:solidFill>
                <a:srgbClr val="000000"/>
              </a:solidFill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79388" y="188913"/>
            <a:ext cx="628650" cy="257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7155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F0303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ru-RU" smtClean="0">
              <a:solidFill>
                <a:srgbClr val="000000"/>
              </a:solidFill>
            </a:endParaRP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79388" y="188913"/>
            <a:ext cx="628650" cy="257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96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89" r:id="rId1"/>
    <p:sldLayoutId id="2147484790" r:id="rId2"/>
    <p:sldLayoutId id="2147484791" r:id="rId3"/>
    <p:sldLayoutId id="2147484792" r:id="rId4"/>
    <p:sldLayoutId id="2147484793" r:id="rId5"/>
    <p:sldLayoutId id="2147484794" r:id="rId6"/>
    <p:sldLayoutId id="2147484795" r:id="rId7"/>
    <p:sldLayoutId id="2147484796" r:id="rId8"/>
    <p:sldLayoutId id="2147484797" r:id="rId9"/>
    <p:sldLayoutId id="2147484798" r:id="rId10"/>
    <p:sldLayoutId id="2147484799" r:id="rId11"/>
    <p:sldLayoutId id="214748480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+mj-lt"/>
          <a:ea typeface="Arial" charset="0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  <a:ea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  <a:ea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  <a:ea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  <a:ea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  <a:ea typeface="Arial" charset="0"/>
          <a:cs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latin typeface="+mn-lt"/>
          <a:ea typeface="Arial" charset="0"/>
          <a:cs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765175"/>
            <a:ext cx="7489825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600200"/>
            <a:ext cx="764381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648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16013" y="6245225"/>
            <a:ext cx="147478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3912F645-152B-44B8-8713-5A8DAFC92347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648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648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6BE6F74-649C-4ECE-AE8A-56CE504034C7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7155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F0303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ru-RU" smtClean="0">
              <a:solidFill>
                <a:srgbClr val="000000"/>
              </a:solidFill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79388" y="188913"/>
            <a:ext cx="628650" cy="257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7155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F0303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ru-RU" smtClean="0">
              <a:solidFill>
                <a:srgbClr val="000000"/>
              </a:solidFill>
            </a:endParaRP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79388" y="188913"/>
            <a:ext cx="628650" cy="257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8632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02" r:id="rId1"/>
    <p:sldLayoutId id="2147484803" r:id="rId2"/>
    <p:sldLayoutId id="2147484804" r:id="rId3"/>
    <p:sldLayoutId id="2147484805" r:id="rId4"/>
    <p:sldLayoutId id="2147484806" r:id="rId5"/>
    <p:sldLayoutId id="2147484807" r:id="rId6"/>
    <p:sldLayoutId id="2147484808" r:id="rId7"/>
    <p:sldLayoutId id="2147484809" r:id="rId8"/>
    <p:sldLayoutId id="2147484810" r:id="rId9"/>
    <p:sldLayoutId id="2147484811" r:id="rId10"/>
    <p:sldLayoutId id="2147484812" r:id="rId11"/>
    <p:sldLayoutId id="2147484813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+mj-lt"/>
          <a:ea typeface="Arial" charset="0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  <a:ea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  <a:ea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  <a:ea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  <a:ea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  <a:ea typeface="Arial" charset="0"/>
          <a:cs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latin typeface="+mn-lt"/>
          <a:ea typeface="Arial" charset="0"/>
          <a:cs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765175"/>
            <a:ext cx="7489825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600200"/>
            <a:ext cx="764381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648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16013" y="6245225"/>
            <a:ext cx="147478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3912F645-152B-44B8-8713-5A8DAFC92347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648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648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6BE6F74-649C-4ECE-AE8A-56CE504034C7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7155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F0303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ru-RU" smtClean="0">
              <a:solidFill>
                <a:srgbClr val="000000"/>
              </a:solidFill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79388" y="188913"/>
            <a:ext cx="628650" cy="257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7155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F0303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ru-RU" smtClean="0">
              <a:solidFill>
                <a:srgbClr val="000000"/>
              </a:solidFill>
            </a:endParaRP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79388" y="188913"/>
            <a:ext cx="628650" cy="257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7900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15" r:id="rId1"/>
    <p:sldLayoutId id="2147484816" r:id="rId2"/>
    <p:sldLayoutId id="2147484817" r:id="rId3"/>
    <p:sldLayoutId id="2147484818" r:id="rId4"/>
    <p:sldLayoutId id="2147484819" r:id="rId5"/>
    <p:sldLayoutId id="2147484820" r:id="rId6"/>
    <p:sldLayoutId id="2147484821" r:id="rId7"/>
    <p:sldLayoutId id="2147484822" r:id="rId8"/>
    <p:sldLayoutId id="2147484823" r:id="rId9"/>
    <p:sldLayoutId id="2147484824" r:id="rId10"/>
    <p:sldLayoutId id="2147484825" r:id="rId11"/>
    <p:sldLayoutId id="2147484826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+mj-lt"/>
          <a:ea typeface="Arial" charset="0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  <a:ea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  <a:ea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  <a:ea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  <a:ea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  <a:ea typeface="Arial" charset="0"/>
          <a:cs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latin typeface="+mn-lt"/>
          <a:ea typeface="Arial" charset="0"/>
          <a:cs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765175"/>
            <a:ext cx="7489825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600200"/>
            <a:ext cx="764381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648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16013" y="6245225"/>
            <a:ext cx="147478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7D99DFC6-DBB6-4DE3-A942-54E2482D737C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648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648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9FEED77-325E-4ACE-9F38-A967F91B526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7155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F0303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ru-RU" smtClean="0">
              <a:solidFill>
                <a:srgbClr val="000000"/>
              </a:solidFill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179388" y="188913"/>
            <a:ext cx="628650" cy="257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7155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F0303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ru-RU" smtClean="0">
              <a:solidFill>
                <a:srgbClr val="000000"/>
              </a:solidFill>
            </a:endParaRP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179388" y="188913"/>
            <a:ext cx="628650" cy="257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2048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70" r:id="rId1"/>
    <p:sldLayoutId id="2147484871" r:id="rId2"/>
    <p:sldLayoutId id="2147484872" r:id="rId3"/>
    <p:sldLayoutId id="2147484873" r:id="rId4"/>
    <p:sldLayoutId id="2147484874" r:id="rId5"/>
    <p:sldLayoutId id="2147484875" r:id="rId6"/>
    <p:sldLayoutId id="2147484876" r:id="rId7"/>
    <p:sldLayoutId id="2147484877" r:id="rId8"/>
    <p:sldLayoutId id="2147484878" r:id="rId9"/>
    <p:sldLayoutId id="2147484879" r:id="rId10"/>
    <p:sldLayoutId id="2147484880" r:id="rId11"/>
    <p:sldLayoutId id="2147484881" r:id="rId12"/>
    <p:sldLayoutId id="2147484882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+mj-lt"/>
          <a:ea typeface="Arial" charset="0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  <a:ea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  <a:ea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  <a:ea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  <a:ea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  <a:ea typeface="Arial" charset="0"/>
          <a:cs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latin typeface="+mn-lt"/>
          <a:ea typeface="Arial" charset="0"/>
          <a:cs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765175"/>
            <a:ext cx="7489825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600200"/>
            <a:ext cx="764381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648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16013" y="6245225"/>
            <a:ext cx="147478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7D99DFC6-DBB6-4DE3-A942-54E2482D737C}" type="datetime1">
              <a:rPr lang="ru-RU" altLang="ru-RU">
                <a:solidFill>
                  <a:srgbClr val="000000"/>
                </a:solidFill>
              </a:rPr>
              <a:pPr>
                <a:defRPr/>
              </a:pPr>
              <a:t>31.08.2015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648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648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9FEED77-325E-4ACE-9F38-A967F91B526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7155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F0303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ru-RU" smtClean="0">
              <a:solidFill>
                <a:srgbClr val="000000"/>
              </a:solidFill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179388" y="188913"/>
            <a:ext cx="628650" cy="257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7155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F0303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ru-RU" smtClean="0">
              <a:solidFill>
                <a:srgbClr val="000000"/>
              </a:solidFill>
            </a:endParaRP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179388" y="188913"/>
            <a:ext cx="628650" cy="257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0334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84" r:id="rId1"/>
    <p:sldLayoutId id="2147484885" r:id="rId2"/>
    <p:sldLayoutId id="2147484886" r:id="rId3"/>
    <p:sldLayoutId id="2147484887" r:id="rId4"/>
    <p:sldLayoutId id="2147484888" r:id="rId5"/>
    <p:sldLayoutId id="2147484889" r:id="rId6"/>
    <p:sldLayoutId id="2147484890" r:id="rId7"/>
    <p:sldLayoutId id="2147484891" r:id="rId8"/>
    <p:sldLayoutId id="2147484892" r:id="rId9"/>
    <p:sldLayoutId id="2147484893" r:id="rId10"/>
    <p:sldLayoutId id="2147484894" r:id="rId11"/>
    <p:sldLayoutId id="2147484895" r:id="rId12"/>
    <p:sldLayoutId id="2147484896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+mj-lt"/>
          <a:ea typeface="Arial" charset="0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  <a:ea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  <a:ea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  <a:ea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  <a:ea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  <a:ea typeface="Arial" charset="0"/>
          <a:cs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latin typeface="+mn-lt"/>
          <a:ea typeface="Arial" charset="0"/>
          <a:cs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9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mailto:pgrishankov@raexpert.r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1"/>
          <p:cNvSpPr>
            <a:spLocks noGrp="1"/>
          </p:cNvSpPr>
          <p:nvPr>
            <p:ph type="title"/>
          </p:nvPr>
        </p:nvSpPr>
        <p:spPr>
          <a:xfrm>
            <a:off x="683568" y="1412875"/>
            <a:ext cx="8352482" cy="1371600"/>
          </a:xfrm>
        </p:spPr>
        <p:txBody>
          <a:bodyPr/>
          <a:lstStyle/>
          <a:p>
            <a:r>
              <a:rPr lang="ru-RU" altLang="ru-RU" sz="4400" dirty="0"/>
              <a:t>Банковский </a:t>
            </a:r>
            <a:r>
              <a:rPr lang="ru-RU" altLang="ru-RU" sz="4400" dirty="0" smtClean="0"/>
              <a:t>рынок: всестороннее давление</a:t>
            </a:r>
          </a:p>
        </p:txBody>
      </p:sp>
      <p:sp>
        <p:nvSpPr>
          <p:cNvPr id="40963" name="Text Box 4"/>
          <p:cNvSpPr txBox="1">
            <a:spLocks noChangeArrowheads="1"/>
          </p:cNvSpPr>
          <p:nvPr/>
        </p:nvSpPr>
        <p:spPr bwMode="auto">
          <a:xfrm>
            <a:off x="3776801" y="6165850"/>
            <a:ext cx="17443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 smtClean="0"/>
              <a:t>сентябрь </a:t>
            </a:r>
            <a:r>
              <a:rPr lang="ru-RU" altLang="ru-RU" sz="1800" dirty="0"/>
              <a:t>2015</a:t>
            </a:r>
          </a:p>
        </p:txBody>
      </p:sp>
      <p:sp>
        <p:nvSpPr>
          <p:cNvPr id="40964" name="Rectangle 214"/>
          <p:cNvSpPr>
            <a:spLocks noChangeArrowheads="1"/>
          </p:cNvSpPr>
          <p:nvPr/>
        </p:nvSpPr>
        <p:spPr bwMode="auto">
          <a:xfrm>
            <a:off x="3816350" y="4100513"/>
            <a:ext cx="52197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800" dirty="0" smtClean="0">
                <a:solidFill>
                  <a:srgbClr val="800000"/>
                </a:solidFill>
              </a:rPr>
              <a:t>Дмитрий Гришанков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dirty="0" smtClean="0">
                <a:solidFill>
                  <a:srgbClr val="800000"/>
                </a:solidFill>
              </a:rPr>
              <a:t>Генеральный </a:t>
            </a:r>
            <a:r>
              <a:rPr lang="ru-RU" altLang="ru-RU" sz="1800" dirty="0">
                <a:solidFill>
                  <a:srgbClr val="800000"/>
                </a:solidFill>
              </a:rPr>
              <a:t>директор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dirty="0">
                <a:solidFill>
                  <a:srgbClr val="800000"/>
                </a:solidFill>
              </a:rPr>
              <a:t>Рейтинговое Агентство RAEX («Эксперт РА»)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489825" cy="652463"/>
          </a:xfrm>
        </p:spPr>
        <p:txBody>
          <a:bodyPr/>
          <a:lstStyle/>
          <a:p>
            <a:r>
              <a:rPr lang="ru-RU" sz="2400" dirty="0"/>
              <a:t>Значительная часть проблемных кредитов крупному бизнесу скрыта в </a:t>
            </a:r>
            <a:r>
              <a:rPr lang="ru-RU" sz="2400" dirty="0" err="1"/>
              <a:t>реструктуризациях</a:t>
            </a:r>
            <a:r>
              <a:rPr lang="ru-RU" sz="2400" dirty="0"/>
              <a:t> и не отражается в просрочке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FCB2A6-ACA5-4E5A-A7CC-DD996DCFFA79}" type="slidenum">
              <a:rPr lang="ru-RU" altLang="ru-RU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ru-RU" altLang="ru-RU">
              <a:solidFill>
                <a:srgbClr val="000000"/>
              </a:solidFill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5863775"/>
              </p:ext>
            </p:extLst>
          </p:nvPr>
        </p:nvGraphicFramePr>
        <p:xfrm>
          <a:off x="952500" y="1440656"/>
          <a:ext cx="7723956" cy="4508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643438" y="5827713"/>
            <a:ext cx="59039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ru-RU" altLang="ru-RU" sz="1400" b="1" i="1" dirty="0">
                <a:latin typeface="Times New Roman" pitchFamily="18" charset="0"/>
                <a:cs typeface="Times New Roman" pitchFamily="18" charset="0"/>
              </a:rPr>
              <a:t>Источник: </a:t>
            </a:r>
            <a:r>
              <a:rPr kumimoji="0" lang="ru-RU" altLang="ru-RU" sz="1400" i="1" dirty="0" smtClean="0">
                <a:latin typeface="Times New Roman" pitchFamily="18" charset="0"/>
                <a:cs typeface="Times New Roman" pitchFamily="18" charset="0"/>
              </a:rPr>
              <a:t>оценка </a:t>
            </a:r>
            <a:r>
              <a:rPr kumimoji="0" lang="en-US" altLang="ru-RU" sz="1400" i="1" dirty="0">
                <a:latin typeface="Times New Roman" pitchFamily="18" charset="0"/>
                <a:cs typeface="Times New Roman" pitchFamily="18" charset="0"/>
              </a:rPr>
              <a:t>RAEX («</a:t>
            </a:r>
            <a:r>
              <a:rPr kumimoji="0" lang="ru-RU" altLang="ru-RU" sz="1400" i="1" dirty="0">
                <a:latin typeface="Times New Roman" pitchFamily="18" charset="0"/>
                <a:cs typeface="Times New Roman" pitchFamily="18" charset="0"/>
              </a:rPr>
              <a:t>Эксперт РА»)</a:t>
            </a:r>
            <a:endParaRPr kumimoji="0"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148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827088" y="333375"/>
            <a:ext cx="8208962" cy="652463"/>
          </a:xfrm>
        </p:spPr>
        <p:txBody>
          <a:bodyPr/>
          <a:lstStyle/>
          <a:p>
            <a:r>
              <a:rPr lang="ru-RU" altLang="ru-RU" sz="2400" dirty="0" smtClean="0"/>
              <a:t>Рост доли просроченной задолженности наблюдается во всех группах банков</a:t>
            </a:r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42088" y="6237288"/>
            <a:ext cx="2133600" cy="47625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fld id="{5F9A7302-C6BE-4940-BBC1-9B0309191B52}" type="slidenum">
              <a:rPr kumimoji="0" lang="ru-RU" altLang="ru-RU" sz="1400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kumimoji="0" lang="ru-RU" altLang="ru-RU" sz="1400" smtClean="0">
              <a:solidFill>
                <a:srgbClr val="000000"/>
              </a:solidFill>
            </a:endParaRPr>
          </a:p>
        </p:txBody>
      </p:sp>
      <p:sp>
        <p:nvSpPr>
          <p:cNvPr id="31748" name="TextBox 5"/>
          <p:cNvSpPr txBox="1">
            <a:spLocks noChangeArrowheads="1"/>
          </p:cNvSpPr>
          <p:nvPr/>
        </p:nvSpPr>
        <p:spPr bwMode="auto">
          <a:xfrm>
            <a:off x="3435350" y="5578475"/>
            <a:ext cx="52403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ru-RU" altLang="ru-RU" sz="1400" b="1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Источник: </a:t>
            </a:r>
            <a:r>
              <a:rPr kumimoji="0" lang="en-US" altLang="ru-RU" sz="1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RAEX («</a:t>
            </a:r>
            <a:r>
              <a:rPr kumimoji="0" lang="ru-RU" altLang="ru-RU" sz="1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Эксперт РА») по данным отчетности банков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ru-RU" altLang="ru-RU" sz="1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Примечание: приведены средние показатели по банкам из группы</a:t>
            </a:r>
            <a:endParaRPr kumimoji="0" lang="ru-RU" altLang="ru-RU" sz="14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528474"/>
              </p:ext>
            </p:extLst>
          </p:nvPr>
        </p:nvGraphicFramePr>
        <p:xfrm>
          <a:off x="827584" y="1362075"/>
          <a:ext cx="7920880" cy="421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430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Ухудшение качества кредитного портфеля потребует от банков </a:t>
            </a:r>
            <a:r>
              <a:rPr lang="ru-RU" sz="2400" dirty="0" err="1"/>
              <a:t>досоздания</a:t>
            </a:r>
            <a:r>
              <a:rPr lang="ru-RU" sz="2400" dirty="0"/>
              <a:t> резервов в значительных масштабах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C628AE-4AF8-41FE-BA89-F19867BAC0B6}" type="slidenum">
              <a:rPr lang="ru-RU" altLang="ru-RU" smtClean="0"/>
              <a:pPr>
                <a:defRPr/>
              </a:pPr>
              <a:t>12</a:t>
            </a:fld>
            <a:endParaRPr lang="ru-RU" altLang="ru-RU"/>
          </a:p>
        </p:txBody>
      </p:sp>
      <p:sp>
        <p:nvSpPr>
          <p:cNvPr id="6" name="Прямоугольник 2"/>
          <p:cNvSpPr>
            <a:spLocks noChangeArrowheads="1"/>
          </p:cNvSpPr>
          <p:nvPr/>
        </p:nvSpPr>
        <p:spPr bwMode="auto">
          <a:xfrm>
            <a:off x="3851920" y="5955204"/>
            <a:ext cx="7200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b="1" i="1" dirty="0">
                <a:latin typeface="Times New Roman" pitchFamily="18" charset="0"/>
                <a:cs typeface="Times New Roman" pitchFamily="18" charset="0"/>
              </a:rPr>
              <a:t>Источник: </a:t>
            </a:r>
            <a:r>
              <a:rPr lang="ru-RU" altLang="ru-RU" sz="1400" i="1" dirty="0">
                <a:latin typeface="Times New Roman" pitchFamily="18" charset="0"/>
                <a:cs typeface="Times New Roman" pitchFamily="18" charset="0"/>
              </a:rPr>
              <a:t>RAEX («Эксперт РА») по данным Банка России</a:t>
            </a: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2250035"/>
              </p:ext>
            </p:extLst>
          </p:nvPr>
        </p:nvGraphicFramePr>
        <p:xfrm>
          <a:off x="1403648" y="1628800"/>
          <a:ext cx="7128791" cy="4480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5444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6C672D-944B-456E-BC55-E864FF18C1E8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ru-RU" altLang="ru-RU" sz="1400" smtClean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27584" y="2695148"/>
            <a:ext cx="8136904" cy="1081088"/>
          </a:xfrm>
          <a:prstGeom prst="roundRect">
            <a:avLst/>
          </a:prstGeom>
          <a:solidFill>
            <a:schemeClr val="bg1"/>
          </a:solidFill>
          <a:ln>
            <a:solidFill>
              <a:srgbClr val="E900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rgbClr val="FF0000"/>
                </a:solidFill>
              </a:rPr>
              <a:t>В 1кв15 банки столкнулись с резким удорожанием фондирования, которое не удалось переложить на клиентов полностью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В</a:t>
            </a:r>
            <a:r>
              <a:rPr lang="en-US" sz="2400" dirty="0" smtClean="0"/>
              <a:t> I</a:t>
            </a:r>
            <a:r>
              <a:rPr lang="ru-RU" sz="2400" dirty="0" smtClean="0"/>
              <a:t> полугодии </a:t>
            </a:r>
            <a:r>
              <a:rPr lang="ru-RU" sz="2400" dirty="0"/>
              <a:t>2015 года чистая процентная маржа банков </a:t>
            </a:r>
            <a:r>
              <a:rPr lang="ru-RU" sz="2400" dirty="0" smtClean="0"/>
              <a:t>резко снизилась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C628AE-4AF8-41FE-BA89-F19867BAC0B6}" type="slidenum">
              <a:rPr lang="ru-RU" altLang="ru-RU" smtClean="0"/>
              <a:pPr>
                <a:defRPr/>
              </a:pPr>
              <a:t>14</a:t>
            </a:fld>
            <a:endParaRPr lang="ru-RU" altLang="ru-RU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kumimoji="0" lang="ru-RU" altLang="ru-RU" sz="2400" dirty="0" smtClean="0">
                <a:latin typeface="Times New Roman" pitchFamily="18" charset="0"/>
                <a:cs typeface="Times New Roman" pitchFamily="18" charset="0"/>
              </a:rPr>
              <a:t>Ставки привлечения остаются высокими</a:t>
            </a:r>
          </a:p>
          <a:p>
            <a:pPr algn="just"/>
            <a:r>
              <a:rPr kumimoji="0" lang="ru-RU" altLang="ru-RU" sz="2400" dirty="0" smtClean="0">
                <a:latin typeface="Times New Roman" pitchFamily="18" charset="0"/>
                <a:cs typeface="Times New Roman" pitchFamily="18" charset="0"/>
              </a:rPr>
              <a:t>Доходность кредитного портфеля восстанавливается очень медленно</a:t>
            </a:r>
          </a:p>
          <a:p>
            <a:pPr algn="just"/>
            <a:r>
              <a:rPr kumimoji="0" lang="ru-RU" altLang="ru-RU" sz="2400" dirty="0" smtClean="0">
                <a:latin typeface="Times New Roman" pitchFamily="18" charset="0"/>
                <a:cs typeface="Times New Roman" pitchFamily="18" charset="0"/>
              </a:rPr>
              <a:t>Процентная маржа отдельных банков в 1 полугодии 2015 стала отрицательной</a:t>
            </a:r>
          </a:p>
          <a:p>
            <a:pPr algn="just"/>
            <a:r>
              <a:rPr kumimoji="0" lang="ru-RU" altLang="ru-RU" sz="2400" dirty="0" smtClean="0">
                <a:latin typeface="Times New Roman" pitchFamily="18" charset="0"/>
                <a:cs typeface="Times New Roman" pitchFamily="18" charset="0"/>
              </a:rPr>
              <a:t>Оптимизация расходов отстает по времени от темпов снижения процентной маржи</a:t>
            </a:r>
          </a:p>
          <a:p>
            <a:pPr algn="just"/>
            <a:r>
              <a:rPr lang="ru-RU" altLang="ru-RU" sz="2400" dirty="0" err="1" smtClean="0">
                <a:latin typeface="Times New Roman" pitchFamily="18" charset="0"/>
                <a:cs typeface="Times New Roman" pitchFamily="18" charset="0"/>
              </a:rPr>
              <a:t>Переток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средств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ЮЛ в госбанки вынудил частные банки к замещению фондирования за счет более дорогих средств ФЛ</a:t>
            </a:r>
            <a:endParaRPr kumimoji="0" lang="ru-RU" alt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394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489825" cy="652463"/>
          </a:xfrm>
        </p:spPr>
        <p:txBody>
          <a:bodyPr/>
          <a:lstStyle/>
          <a:p>
            <a:r>
              <a:rPr lang="ru-RU" sz="2400" dirty="0" smtClean="0"/>
              <a:t>В банковском секторе наблюдается резкое сокращение чистых процентных доходов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C628AE-4AF8-41FE-BA89-F19867BAC0B6}" type="slidenum">
              <a:rPr lang="ru-RU" altLang="ru-RU" smtClean="0"/>
              <a:pPr>
                <a:defRPr/>
              </a:pPr>
              <a:t>15</a:t>
            </a:fld>
            <a:endParaRPr lang="ru-RU" altLang="ru-RU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6179038"/>
              </p:ext>
            </p:extLst>
          </p:nvPr>
        </p:nvGraphicFramePr>
        <p:xfrm>
          <a:off x="899592" y="1196752"/>
          <a:ext cx="7572573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2"/>
          <p:cNvSpPr>
            <a:spLocks noChangeArrowheads="1"/>
          </p:cNvSpPr>
          <p:nvPr/>
        </p:nvSpPr>
        <p:spPr bwMode="auto">
          <a:xfrm>
            <a:off x="3898331" y="6030913"/>
            <a:ext cx="7200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b="1" i="1" dirty="0">
                <a:latin typeface="Times New Roman" pitchFamily="18" charset="0"/>
                <a:cs typeface="Times New Roman" pitchFamily="18" charset="0"/>
              </a:rPr>
              <a:t>Источник: </a:t>
            </a:r>
            <a:r>
              <a:rPr lang="ru-RU" altLang="ru-RU" sz="1400" i="1" dirty="0">
                <a:latin typeface="Times New Roman" pitchFamily="18" charset="0"/>
                <a:cs typeface="Times New Roman" pitchFamily="18" charset="0"/>
              </a:rPr>
              <a:t>RAEX («Эксперт РА») по данным Банка России</a:t>
            </a: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3879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C628AE-4AF8-41FE-BA89-F19867BAC0B6}" type="slidenum">
              <a:rPr lang="ru-RU" altLang="ru-RU" smtClean="0"/>
              <a:pPr>
                <a:defRPr/>
              </a:pPr>
              <a:t>16</a:t>
            </a:fld>
            <a:endParaRPr lang="ru-RU" altLang="ru-RU"/>
          </a:p>
        </p:txBody>
      </p:sp>
      <p:sp>
        <p:nvSpPr>
          <p:cNvPr id="6" name="Прямоугольник 2"/>
          <p:cNvSpPr>
            <a:spLocks noChangeArrowheads="1"/>
          </p:cNvSpPr>
          <p:nvPr/>
        </p:nvSpPr>
        <p:spPr bwMode="auto">
          <a:xfrm>
            <a:off x="3923928" y="5722938"/>
            <a:ext cx="7200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b="1" i="1" dirty="0">
                <a:latin typeface="Times New Roman" pitchFamily="18" charset="0"/>
                <a:cs typeface="Times New Roman" pitchFamily="18" charset="0"/>
              </a:rPr>
              <a:t>Источник: </a:t>
            </a:r>
            <a:r>
              <a:rPr lang="ru-RU" altLang="ru-RU" sz="1400" i="1" dirty="0">
                <a:latin typeface="Times New Roman" pitchFamily="18" charset="0"/>
                <a:cs typeface="Times New Roman" pitchFamily="18" charset="0"/>
              </a:rPr>
              <a:t>RAEX («Эксперт РА») по данным Банка России</a:t>
            </a: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827584" y="620688"/>
            <a:ext cx="7992888" cy="652463"/>
          </a:xfrm>
        </p:spPr>
        <p:txBody>
          <a:bodyPr/>
          <a:lstStyle/>
          <a:p>
            <a:r>
              <a:rPr lang="ru-RU" sz="2400" dirty="0" smtClean="0"/>
              <a:t>Без учета Сбербанка чистые процентные доходы банков сократились более чем вдвое в 1 </a:t>
            </a:r>
            <a:r>
              <a:rPr lang="ru-RU" sz="2400" dirty="0" err="1" smtClean="0"/>
              <a:t>кв</a:t>
            </a:r>
            <a:r>
              <a:rPr lang="ru-RU" sz="2400" dirty="0" smtClean="0"/>
              <a:t> 15</a:t>
            </a:r>
            <a:endParaRPr lang="ru-RU" sz="2400" dirty="0"/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0267921"/>
              </p:ext>
            </p:extLst>
          </p:nvPr>
        </p:nvGraphicFramePr>
        <p:xfrm>
          <a:off x="827584" y="1645178"/>
          <a:ext cx="8064896" cy="407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19952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Заголовок 1"/>
          <p:cNvSpPr>
            <a:spLocks noGrp="1"/>
          </p:cNvSpPr>
          <p:nvPr>
            <p:ph type="title"/>
          </p:nvPr>
        </p:nvSpPr>
        <p:spPr>
          <a:xfrm>
            <a:off x="755650" y="260350"/>
            <a:ext cx="8280400" cy="865188"/>
          </a:xfrm>
        </p:spPr>
        <p:txBody>
          <a:bodyPr/>
          <a:lstStyle/>
          <a:p>
            <a:r>
              <a:rPr lang="ru-RU" altLang="ru-RU" sz="2400" dirty="0" smtClean="0"/>
              <a:t>В 1 квартале 2015 года чистая процентная маржа по сектору сократилась в 2 раза</a:t>
            </a:r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3912F0A-DB21-4FE9-B146-8986BB6A9126}" type="slidenum">
              <a:rPr kumimoji="0" lang="ru-RU" altLang="ru-RU" sz="1400" smtClean="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kumimoji="0" lang="ru-RU" altLang="ru-RU" sz="1400" smtClean="0">
              <a:solidFill>
                <a:srgbClr val="000000"/>
              </a:solidFill>
            </a:endParaRPr>
          </a:p>
        </p:txBody>
      </p:sp>
      <p:sp>
        <p:nvSpPr>
          <p:cNvPr id="21508" name="TextBox 5"/>
          <p:cNvSpPr txBox="1">
            <a:spLocks noChangeArrowheads="1"/>
          </p:cNvSpPr>
          <p:nvPr/>
        </p:nvSpPr>
        <p:spPr bwMode="auto">
          <a:xfrm>
            <a:off x="3132138" y="5516563"/>
            <a:ext cx="6489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ru-RU" altLang="ru-RU" sz="1400" b="1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Источник: </a:t>
            </a:r>
            <a:r>
              <a:rPr kumimoji="0" lang="en-US" altLang="ru-RU" sz="1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RAEX («</a:t>
            </a:r>
            <a:r>
              <a:rPr kumimoji="0" lang="ru-RU" altLang="ru-RU" sz="1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Эксперт РА») по данным отчетности банков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ru-RU" altLang="ru-RU" sz="1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Примечание: показатели за квартал представлены в годовом выражении</a:t>
            </a:r>
            <a:endParaRPr kumimoji="0" lang="ru-RU" altLang="ru-RU" sz="14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750433"/>
              </p:ext>
            </p:extLst>
          </p:nvPr>
        </p:nvGraphicFramePr>
        <p:xfrm>
          <a:off x="1043608" y="1340768"/>
          <a:ext cx="7560839" cy="41757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670540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650" y="549275"/>
            <a:ext cx="8280400" cy="652463"/>
          </a:xfrm>
        </p:spPr>
        <p:txBody>
          <a:bodyPr/>
          <a:lstStyle/>
          <a:p>
            <a:r>
              <a:rPr lang="ru-RU" altLang="ru-RU" sz="2400" dirty="0" smtClean="0"/>
              <a:t>Несмотря на снижение ключевой ставки, давление на процентную маржу и прибыльность сохранится до конца 2015 года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844824"/>
            <a:ext cx="7643813" cy="3167063"/>
          </a:xfrm>
        </p:spPr>
        <p:txBody>
          <a:bodyPr/>
          <a:lstStyle/>
          <a:p>
            <a:r>
              <a:rPr lang="ru-RU" altLang="ru-RU" sz="2600" dirty="0" smtClean="0">
                <a:solidFill>
                  <a:srgbClr val="000000"/>
                </a:solidFill>
              </a:rPr>
              <a:t>Комиссионные доходы банков не показывают достаточного роста для замещения   процентных доходов</a:t>
            </a:r>
          </a:p>
          <a:p>
            <a:endParaRPr lang="ru-RU" altLang="ru-RU" sz="2600" dirty="0" smtClean="0">
              <a:solidFill>
                <a:srgbClr val="000000"/>
              </a:solidFill>
            </a:endParaRPr>
          </a:p>
          <a:p>
            <a:r>
              <a:rPr lang="ru-RU" altLang="ru-RU" sz="2600" dirty="0" smtClean="0">
                <a:solidFill>
                  <a:srgbClr val="000000"/>
                </a:solidFill>
              </a:rPr>
              <a:t>Качество кредитных портфелей устойчиво снижается</a:t>
            </a:r>
          </a:p>
          <a:p>
            <a:pPr lvl="0"/>
            <a:endParaRPr lang="ru-RU" altLang="ru-RU" sz="2600" dirty="0">
              <a:solidFill>
                <a:srgbClr val="000000"/>
              </a:solidFill>
            </a:endParaRPr>
          </a:p>
          <a:p>
            <a:pPr lvl="0"/>
            <a:r>
              <a:rPr lang="ru-RU" altLang="ru-RU" sz="2600" dirty="0" smtClean="0">
                <a:solidFill>
                  <a:srgbClr val="000000"/>
                </a:solidFill>
              </a:rPr>
              <a:t>Негативное </a:t>
            </a:r>
            <a:r>
              <a:rPr lang="ru-RU" altLang="ru-RU" sz="2600" dirty="0">
                <a:solidFill>
                  <a:srgbClr val="000000"/>
                </a:solidFill>
              </a:rPr>
              <a:t>влияние долгосрочных вкладов, привлеченных зимой 2014-2015 гг. по завышенным ставкам</a:t>
            </a:r>
          </a:p>
          <a:p>
            <a:endParaRPr lang="ru-RU" altLang="ru-RU" sz="2600" dirty="0" smtClean="0">
              <a:solidFill>
                <a:srgbClr val="000000"/>
              </a:solidFill>
            </a:endParaRPr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7F221C-73C2-4901-A8D2-E5F93524FB30}" type="slidenum">
              <a:rPr kumimoji="0" lang="ru-RU" altLang="ru-RU" sz="1400" smtClean="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kumimoji="0" lang="ru-RU" altLang="ru-RU" sz="1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62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489825" cy="652463"/>
          </a:xfrm>
        </p:spPr>
        <p:txBody>
          <a:bodyPr/>
          <a:lstStyle/>
          <a:p>
            <a:r>
              <a:rPr lang="ru-RU" sz="2400" dirty="0" smtClean="0"/>
              <a:t>В 1 </a:t>
            </a:r>
            <a:r>
              <a:rPr lang="ru-RU" sz="2400" dirty="0" err="1" smtClean="0"/>
              <a:t>пг</a:t>
            </a:r>
            <a:r>
              <a:rPr lang="ru-RU" sz="2400" dirty="0" smtClean="0"/>
              <a:t> 2015 банки с </a:t>
            </a:r>
            <a:r>
              <a:rPr lang="ru-RU" sz="2400" dirty="0" err="1" smtClean="0"/>
              <a:t>госучастием</a:t>
            </a:r>
            <a:r>
              <a:rPr lang="ru-RU" sz="2400" dirty="0" smtClean="0"/>
              <a:t> ощутили приток средств ЮЛ и ФЛ из других банков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C628AE-4AF8-41FE-BA89-F19867BAC0B6}" type="slidenum">
              <a:rPr lang="ru-RU" altLang="ru-RU" smtClean="0"/>
              <a:pPr>
                <a:defRPr/>
              </a:pPr>
              <a:t>19</a:t>
            </a:fld>
            <a:endParaRPr lang="ru-RU" altLang="ru-RU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7714788"/>
              </p:ext>
            </p:extLst>
          </p:nvPr>
        </p:nvGraphicFramePr>
        <p:xfrm>
          <a:off x="1259632" y="1566763"/>
          <a:ext cx="695015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2"/>
          <p:cNvSpPr>
            <a:spLocks noChangeArrowheads="1"/>
          </p:cNvSpPr>
          <p:nvPr/>
        </p:nvSpPr>
        <p:spPr bwMode="auto">
          <a:xfrm>
            <a:off x="3851920" y="6103267"/>
            <a:ext cx="7200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b="1" i="1" dirty="0">
                <a:latin typeface="Times New Roman" pitchFamily="18" charset="0"/>
                <a:cs typeface="Times New Roman" pitchFamily="18" charset="0"/>
              </a:rPr>
              <a:t>Источник: </a:t>
            </a:r>
            <a:r>
              <a:rPr lang="ru-RU" altLang="ru-RU" sz="1400" i="1" dirty="0">
                <a:latin typeface="Times New Roman" pitchFamily="18" charset="0"/>
                <a:cs typeface="Times New Roman" pitchFamily="18" charset="0"/>
              </a:rPr>
              <a:t>RAEX («Эксперт РА») по данным Банка России</a:t>
            </a: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75656" y="1297860"/>
            <a:ext cx="7329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Динамика привлеченных средств ЮЛ и ФЛ в банках с </a:t>
            </a:r>
            <a:r>
              <a:rPr lang="ru-RU" dirty="0" err="1" smtClean="0"/>
              <a:t>госучастием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1462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7BA61E6-DC8A-4D8D-AE7D-4B99DDAB4754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ru-RU" altLang="ru-RU" sz="1400" smtClean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00113" y="260648"/>
            <a:ext cx="7993062" cy="1296119"/>
          </a:xfrm>
          <a:prstGeom prst="roundRect">
            <a:avLst/>
          </a:prstGeom>
          <a:solidFill>
            <a:schemeClr val="bg1"/>
          </a:solidFill>
          <a:ln>
            <a:solidFill>
              <a:srgbClr val="E900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7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Банковский рынок находятся </a:t>
            </a:r>
            <a:r>
              <a:rPr lang="ru-RU" sz="1700" b="1" dirty="0">
                <a:solidFill>
                  <a:srgbClr val="FF0000"/>
                </a:solidFill>
                <a:cs typeface="Arial" panose="020B0604020202020204" pitchFamily="34" charset="0"/>
              </a:rPr>
              <a:t>под тройным </a:t>
            </a:r>
            <a:r>
              <a:rPr lang="ru-RU" sz="17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ударом: </a:t>
            </a:r>
            <a:r>
              <a:rPr lang="ru-RU" sz="1700" b="1" dirty="0">
                <a:solidFill>
                  <a:srgbClr val="FF0000"/>
                </a:solidFill>
                <a:cs typeface="Arial" panose="020B0604020202020204" pitchFamily="34" charset="0"/>
              </a:rPr>
              <a:t>ухудшилось качество </a:t>
            </a:r>
            <a:r>
              <a:rPr lang="ru-RU" sz="17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активов, выросла </a:t>
            </a:r>
            <a:r>
              <a:rPr lang="ru-RU" sz="17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стоимость </a:t>
            </a:r>
            <a:r>
              <a:rPr lang="ru-RU" sz="1700" b="1" dirty="0" err="1" smtClean="0">
                <a:solidFill>
                  <a:srgbClr val="FF0000"/>
                </a:solidFill>
                <a:cs typeface="Arial" panose="020B0604020202020204" pitchFamily="34" charset="0"/>
              </a:rPr>
              <a:t>фондирования,и</a:t>
            </a:r>
            <a:r>
              <a:rPr lang="ru-RU" sz="17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ru-RU" sz="17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ужесточилась политик</a:t>
            </a:r>
            <a:r>
              <a:rPr lang="ru-RU" sz="1700" b="1" dirty="0">
                <a:solidFill>
                  <a:srgbClr val="FF0000"/>
                </a:solidFill>
                <a:cs typeface="Arial" panose="020B0604020202020204" pitchFamily="34" charset="0"/>
              </a:rPr>
              <a:t>а</a:t>
            </a:r>
            <a:r>
              <a:rPr lang="ru-RU" sz="17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ru-RU" sz="17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регулятора</a:t>
            </a:r>
            <a:endParaRPr lang="ru-RU" sz="1700" b="1" dirty="0" smtClean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73467" y="3653044"/>
            <a:ext cx="7993062" cy="792038"/>
          </a:xfrm>
          <a:prstGeom prst="roundRect">
            <a:avLst/>
          </a:prstGeom>
          <a:solidFill>
            <a:schemeClr val="bg1"/>
          </a:solidFill>
          <a:ln>
            <a:solidFill>
              <a:srgbClr val="E900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ru-RU" altLang="ru-RU" sz="1700" dirty="0" smtClean="0">
                <a:solidFill>
                  <a:srgbClr val="FF0000"/>
                </a:solidFill>
              </a:rPr>
              <a:t>Регулятивное давление на банки существенно выше чем в 2009 году, а поддержка </a:t>
            </a:r>
            <a:r>
              <a:rPr lang="ru-RU" altLang="ru-RU" sz="1700" dirty="0">
                <a:solidFill>
                  <a:srgbClr val="FF0000"/>
                </a:solidFill>
              </a:rPr>
              <a:t>банкам оказана более </a:t>
            </a:r>
            <a:r>
              <a:rPr lang="ru-RU" altLang="ru-RU" sz="1700" dirty="0" smtClean="0">
                <a:solidFill>
                  <a:srgbClr val="FF0000"/>
                </a:solidFill>
              </a:rPr>
              <a:t>избирательно</a:t>
            </a:r>
            <a:endParaRPr lang="ru-RU" altLang="ru-RU" sz="1700" dirty="0">
              <a:solidFill>
                <a:srgbClr val="FF000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59750" y="2636912"/>
            <a:ext cx="7993062" cy="863476"/>
          </a:xfrm>
          <a:prstGeom prst="roundRect">
            <a:avLst/>
          </a:prstGeom>
          <a:solidFill>
            <a:schemeClr val="bg1"/>
          </a:solidFill>
          <a:ln>
            <a:solidFill>
              <a:srgbClr val="E900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700" dirty="0" smtClean="0">
                <a:solidFill>
                  <a:srgbClr val="FF0000"/>
                </a:solidFill>
              </a:rPr>
              <a:t>В 1кв15 банки </a:t>
            </a:r>
            <a:r>
              <a:rPr lang="ru-RU" sz="1700" dirty="0">
                <a:solidFill>
                  <a:srgbClr val="FF0000"/>
                </a:solidFill>
              </a:rPr>
              <a:t>столкнулись с резким удорожанием </a:t>
            </a:r>
            <a:r>
              <a:rPr lang="ru-RU" sz="1700" dirty="0" smtClean="0">
                <a:solidFill>
                  <a:srgbClr val="FF0000"/>
                </a:solidFill>
              </a:rPr>
              <a:t>фондирования, </a:t>
            </a:r>
            <a:r>
              <a:rPr lang="ru-RU" sz="1700" dirty="0">
                <a:solidFill>
                  <a:srgbClr val="FF0000"/>
                </a:solidFill>
              </a:rPr>
              <a:t>которое не удалось переложить на клиентов полностью 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55576" y="5457591"/>
            <a:ext cx="8280919" cy="827038"/>
          </a:xfrm>
          <a:prstGeom prst="roundRect">
            <a:avLst/>
          </a:prstGeom>
          <a:solidFill>
            <a:schemeClr val="bg1"/>
          </a:solidFill>
          <a:ln>
            <a:solidFill>
              <a:srgbClr val="E900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ru-RU" altLang="ru-RU" sz="2000" b="1" dirty="0" smtClean="0">
                <a:solidFill>
                  <a:srgbClr val="FF0000"/>
                </a:solidFill>
              </a:rPr>
              <a:t>РЕКОРДНОЕ КОЛИЧЕСТВО НЕГАТИВНЫХ РЕЙТИНГОВЫХ ДЕЙСТВИЙ</a:t>
            </a:r>
            <a:endParaRPr lang="ru-RU" altLang="ru-RU" sz="2000" b="1" dirty="0">
              <a:solidFill>
                <a:srgbClr val="FF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18041" y="1700808"/>
            <a:ext cx="7993062" cy="827038"/>
          </a:xfrm>
          <a:prstGeom prst="roundRect">
            <a:avLst/>
          </a:prstGeom>
          <a:solidFill>
            <a:schemeClr val="bg1"/>
          </a:solidFill>
          <a:ln>
            <a:solidFill>
              <a:srgbClr val="E900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ru-RU" altLang="ru-RU" sz="1700" dirty="0">
                <a:solidFill>
                  <a:srgbClr val="FF0000"/>
                </a:solidFill>
              </a:rPr>
              <a:t>Ухудшение качества активов коснулось всех сегментов кредитования, </a:t>
            </a:r>
            <a:r>
              <a:rPr lang="ru-RU" altLang="ru-RU" sz="1700" dirty="0" smtClean="0">
                <a:solidFill>
                  <a:srgbClr val="FF0000"/>
                </a:solidFill>
              </a:rPr>
              <a:t>при этом только в кредитовании крупного бизнеса отмечено ускорение роста</a:t>
            </a:r>
            <a:endParaRPr lang="ru-RU" altLang="ru-RU" sz="1700" dirty="0">
              <a:solidFill>
                <a:srgbClr val="FF0000"/>
              </a:solidFill>
            </a:endParaRPr>
          </a:p>
        </p:txBody>
      </p:sp>
      <p:sp>
        <p:nvSpPr>
          <p:cNvPr id="3" name="Стрелка вниз 2"/>
          <p:cNvSpPr/>
          <p:nvPr/>
        </p:nvSpPr>
        <p:spPr bwMode="auto">
          <a:xfrm>
            <a:off x="4688010" y="4445082"/>
            <a:ext cx="484632" cy="898443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489825" cy="652463"/>
          </a:xfrm>
        </p:spPr>
        <p:txBody>
          <a:bodyPr/>
          <a:lstStyle/>
          <a:p>
            <a:r>
              <a:rPr lang="ru-RU" sz="2400" dirty="0" smtClean="0"/>
              <a:t>Частные банки из топ-100 замещали отток средств ЮЛ за счет более дорогих ФЛ 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C628AE-4AF8-41FE-BA89-F19867BAC0B6}" type="slidenum">
              <a:rPr lang="ru-RU" altLang="ru-RU" smtClean="0"/>
              <a:pPr>
                <a:defRPr/>
              </a:pPr>
              <a:t>20</a:t>
            </a:fld>
            <a:endParaRPr lang="ru-RU" altLang="ru-RU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880679"/>
              </p:ext>
            </p:extLst>
          </p:nvPr>
        </p:nvGraphicFramePr>
        <p:xfrm>
          <a:off x="1259632" y="1727935"/>
          <a:ext cx="7184082" cy="4380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2"/>
          <p:cNvSpPr>
            <a:spLocks noChangeArrowheads="1"/>
          </p:cNvSpPr>
          <p:nvPr/>
        </p:nvSpPr>
        <p:spPr bwMode="auto">
          <a:xfrm>
            <a:off x="3849361" y="6107972"/>
            <a:ext cx="7200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b="1" i="1" dirty="0">
                <a:latin typeface="Times New Roman" pitchFamily="18" charset="0"/>
                <a:cs typeface="Times New Roman" pitchFamily="18" charset="0"/>
              </a:rPr>
              <a:t>Источник: </a:t>
            </a:r>
            <a:r>
              <a:rPr lang="ru-RU" altLang="ru-RU" sz="1400" i="1" dirty="0">
                <a:latin typeface="Times New Roman" pitchFamily="18" charset="0"/>
                <a:cs typeface="Times New Roman" pitchFamily="18" charset="0"/>
              </a:rPr>
              <a:t>RAEX («Эксперт РА») по данным Банка России</a:t>
            </a: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69976" y="1196752"/>
            <a:ext cx="70686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Динамика привлеченных средств ЮЛ и ФЛ в частных банках из </a:t>
            </a:r>
          </a:p>
          <a:p>
            <a:r>
              <a:rPr lang="ru-RU" dirty="0" smtClean="0"/>
              <a:t>топ-100 по активам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82576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489825" cy="652463"/>
          </a:xfrm>
        </p:spPr>
        <p:txBody>
          <a:bodyPr/>
          <a:lstStyle/>
          <a:p>
            <a:r>
              <a:rPr lang="ru-RU" sz="2200" dirty="0"/>
              <a:t>Ч</a:t>
            </a:r>
            <a:r>
              <a:rPr lang="ru-RU" sz="2200" dirty="0" smtClean="0"/>
              <a:t>астные банки ниже топ-100 столкнулись с наибольшим удорожанием фондирования среди других групп банков</a:t>
            </a:r>
            <a:endParaRPr lang="ru-RU" sz="2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C628AE-4AF8-41FE-BA89-F19867BAC0B6}" type="slidenum">
              <a:rPr lang="ru-RU" altLang="ru-RU" smtClean="0"/>
              <a:pPr>
                <a:defRPr/>
              </a:pPr>
              <a:t>21</a:t>
            </a:fld>
            <a:endParaRPr lang="ru-RU" altLang="ru-RU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3168842"/>
              </p:ext>
            </p:extLst>
          </p:nvPr>
        </p:nvGraphicFramePr>
        <p:xfrm>
          <a:off x="1419224" y="1802606"/>
          <a:ext cx="6969199" cy="4218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оугольник 2"/>
          <p:cNvSpPr>
            <a:spLocks noChangeArrowheads="1"/>
          </p:cNvSpPr>
          <p:nvPr/>
        </p:nvSpPr>
        <p:spPr bwMode="auto">
          <a:xfrm>
            <a:off x="3851920" y="5955204"/>
            <a:ext cx="7200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b="1" i="1" dirty="0">
                <a:latin typeface="Times New Roman" pitchFamily="18" charset="0"/>
                <a:cs typeface="Times New Roman" pitchFamily="18" charset="0"/>
              </a:rPr>
              <a:t>Источник: </a:t>
            </a:r>
            <a:r>
              <a:rPr lang="ru-RU" altLang="ru-RU" sz="1400" i="1" dirty="0">
                <a:latin typeface="Times New Roman" pitchFamily="18" charset="0"/>
                <a:cs typeface="Times New Roman" pitchFamily="18" charset="0"/>
              </a:rPr>
              <a:t>RAEX («Эксперт РА») по данным Банка России</a:t>
            </a: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03648" y="1211035"/>
            <a:ext cx="73732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Динамика привлеченных средств ЮЛ и ФЛ в частных банках ниже </a:t>
            </a:r>
          </a:p>
          <a:p>
            <a:r>
              <a:rPr lang="ru-RU" dirty="0" smtClean="0"/>
              <a:t>топ-100 по активам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00526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>
          <a:xfrm>
            <a:off x="827088" y="549275"/>
            <a:ext cx="8280400" cy="652463"/>
          </a:xfrm>
        </p:spPr>
        <p:txBody>
          <a:bodyPr/>
          <a:lstStyle/>
          <a:p>
            <a:r>
              <a:rPr lang="ru-RU" altLang="ru-RU" sz="2400" dirty="0" smtClean="0"/>
              <a:t>Риску ликвидности сегодня в наибольшей степени подвержены малые и средние банки</a:t>
            </a:r>
          </a:p>
        </p:txBody>
      </p:sp>
      <p:sp>
        <p:nvSpPr>
          <p:cNvPr id="32771" name="Объект 2"/>
          <p:cNvSpPr>
            <a:spLocks noGrp="1"/>
          </p:cNvSpPr>
          <p:nvPr>
            <p:ph idx="1"/>
          </p:nvPr>
        </p:nvSpPr>
        <p:spPr>
          <a:xfrm>
            <a:off x="1042988" y="1628775"/>
            <a:ext cx="7643812" cy="4425950"/>
          </a:xfrm>
        </p:spPr>
        <p:txBody>
          <a:bodyPr/>
          <a:lstStyle/>
          <a:p>
            <a:pPr algn="just">
              <a:buFontTx/>
              <a:buNone/>
            </a:pPr>
            <a:endParaRPr lang="ru-RU" altLang="ru-RU" sz="1400" dirty="0" smtClean="0"/>
          </a:p>
          <a:p>
            <a:pPr algn="just"/>
            <a:r>
              <a:rPr lang="ru-RU" altLang="ru-RU" sz="2400" dirty="0" smtClean="0"/>
              <a:t>Сохраняются риски оттока средств стратегически значимых компаний из небольших и средних банков (в соответствии с Постановлением Правительства РФ №1030 от 08.10.2014)</a:t>
            </a:r>
          </a:p>
          <a:p>
            <a:pPr algn="just"/>
            <a:endParaRPr lang="ru-RU" altLang="ru-RU" sz="1400" dirty="0" smtClean="0"/>
          </a:p>
          <a:p>
            <a:pPr algn="just"/>
            <a:r>
              <a:rPr lang="ru-RU" altLang="ru-RU" sz="2400" dirty="0" smtClean="0"/>
              <a:t>В зоне риска остаются небольшие банки, которые </a:t>
            </a:r>
            <a:r>
              <a:rPr lang="ru-RU" altLang="ru-RU" sz="2400" dirty="0"/>
              <a:t>з</a:t>
            </a:r>
            <a:r>
              <a:rPr lang="ru-RU" altLang="ru-RU" sz="2400" dirty="0" smtClean="0"/>
              <a:t>имой 2014-15 гг. привлекали нелояльных вкладчиков. Риск их оттока вырос на фоне снижения ставок</a:t>
            </a:r>
          </a:p>
          <a:p>
            <a:pPr algn="just"/>
            <a:endParaRPr lang="ru-RU" altLang="ru-RU" sz="1600" dirty="0" smtClean="0"/>
          </a:p>
          <a:p>
            <a:pPr algn="just">
              <a:buFontTx/>
              <a:buNone/>
            </a:pPr>
            <a:endParaRPr lang="ru-RU" altLang="ru-RU" sz="1600" dirty="0" smtClean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FA431FC-7878-45DB-9EF5-732057331219}" type="slidenum">
              <a:rPr kumimoji="0" lang="ru-RU" altLang="ru-RU" sz="1400" smtClean="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kumimoji="0" lang="ru-RU" altLang="ru-RU" sz="1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822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C628AE-4AF8-41FE-BA89-F19867BAC0B6}" type="slidenum">
              <a:rPr lang="ru-RU" altLang="ru-RU" smtClean="0"/>
              <a:pPr>
                <a:defRPr/>
              </a:pPr>
              <a:t>23</a:t>
            </a:fld>
            <a:endParaRPr lang="ru-RU" alt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16013" y="2708275"/>
            <a:ext cx="7632700" cy="1081088"/>
          </a:xfrm>
          <a:prstGeom prst="roundRect">
            <a:avLst/>
          </a:prstGeom>
          <a:solidFill>
            <a:schemeClr val="bg1"/>
          </a:solidFill>
          <a:ln>
            <a:solidFill>
              <a:srgbClr val="E900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rgbClr val="FF0000"/>
                </a:solidFill>
              </a:rPr>
              <a:t>Регулятивное давление на банки существенно выше чем в 2009 году, а поддержка банкам оказана более избирательно</a:t>
            </a:r>
          </a:p>
        </p:txBody>
      </p:sp>
    </p:spTree>
    <p:extLst>
      <p:ext uri="{BB962C8B-B14F-4D97-AF65-F5344CB8AC3E}">
        <p14:creationId xmlns:p14="http://schemas.microsoft.com/office/powerpoint/2010/main" val="22635870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Несмотря на ряд послаблений, регулирование остается жестким 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 начала 2015 года переданы на санацию и отозваны лицензии 51 банка;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Банк России жестко реагирует на агрессивную политику банков:</a:t>
            </a:r>
          </a:p>
          <a:p>
            <a:r>
              <a:rPr lang="ru-RU" dirty="0" smtClean="0"/>
              <a:t>ограничения </a:t>
            </a:r>
            <a:r>
              <a:rPr lang="ru-RU" dirty="0"/>
              <a:t>на </a:t>
            </a:r>
            <a:r>
              <a:rPr lang="ru-RU" dirty="0" smtClean="0"/>
              <a:t>ставки привлечения ФЛ </a:t>
            </a:r>
          </a:p>
          <a:p>
            <a:r>
              <a:rPr lang="ru-RU" dirty="0"/>
              <a:t>о</a:t>
            </a:r>
            <a:r>
              <a:rPr lang="ru-RU" dirty="0" smtClean="0"/>
              <a:t>граничения на </a:t>
            </a:r>
            <a:r>
              <a:rPr lang="ru-RU" dirty="0"/>
              <a:t>объем </a:t>
            </a:r>
            <a:r>
              <a:rPr lang="ru-RU" dirty="0" smtClean="0"/>
              <a:t>вкладов ФЛ </a:t>
            </a:r>
          </a:p>
          <a:p>
            <a:r>
              <a:rPr lang="ru-RU" dirty="0"/>
              <a:t>о</a:t>
            </a:r>
            <a:r>
              <a:rPr lang="ru-RU" dirty="0" smtClean="0"/>
              <a:t>граничения на </a:t>
            </a:r>
            <a:r>
              <a:rPr lang="ru-RU" dirty="0"/>
              <a:t>привлечение новых </a:t>
            </a:r>
            <a:r>
              <a:rPr lang="ru-RU" dirty="0" smtClean="0"/>
              <a:t>депозитов ФЛ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C628AE-4AF8-41FE-BA89-F19867BAC0B6}" type="slidenum">
              <a:rPr lang="ru-RU" altLang="ru-RU" smtClean="0"/>
              <a:pPr>
                <a:defRPr/>
              </a:pPr>
              <a:t>24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313936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7992888" cy="652463"/>
          </a:xfrm>
        </p:spPr>
        <p:txBody>
          <a:bodyPr/>
          <a:lstStyle/>
          <a:p>
            <a:r>
              <a:rPr lang="ru-RU" sz="2200" dirty="0" smtClean="0"/>
              <a:t>В конце 2014 - начале 2015 гг. крупные банки передавали на санацию, во </a:t>
            </a:r>
            <a:r>
              <a:rPr lang="en-US" sz="2200" dirty="0" smtClean="0"/>
              <a:t>2-3</a:t>
            </a:r>
            <a:r>
              <a:rPr lang="ru-RU" sz="2200" dirty="0" smtClean="0"/>
              <a:t> кварталах 2015 года ЦБ начал сразу лишать лицензий </a:t>
            </a:r>
            <a:endParaRPr lang="ru-RU" sz="2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C628AE-4AF8-41FE-BA89-F19867BAC0B6}" type="slidenum">
              <a:rPr lang="ru-RU" altLang="ru-RU" smtClean="0"/>
              <a:pPr>
                <a:defRPr/>
              </a:pPr>
              <a:t>25</a:t>
            </a:fld>
            <a:endParaRPr lang="ru-RU" altLang="ru-RU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3707237"/>
              </p:ext>
            </p:extLst>
          </p:nvPr>
        </p:nvGraphicFramePr>
        <p:xfrm>
          <a:off x="971744" y="1764682"/>
          <a:ext cx="7776720" cy="40405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2"/>
          <p:cNvSpPr>
            <a:spLocks noChangeArrowheads="1"/>
          </p:cNvSpPr>
          <p:nvPr/>
        </p:nvSpPr>
        <p:spPr bwMode="auto">
          <a:xfrm>
            <a:off x="5076056" y="5857065"/>
            <a:ext cx="5976764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b="1" i="1" dirty="0">
                <a:latin typeface="Times New Roman" pitchFamily="18" charset="0"/>
                <a:cs typeface="Times New Roman" pitchFamily="18" charset="0"/>
              </a:rPr>
              <a:t>Источник: </a:t>
            </a:r>
            <a:r>
              <a:rPr lang="ru-RU" altLang="ru-RU" sz="1400" i="1" dirty="0" smtClean="0">
                <a:latin typeface="Times New Roman" pitchFamily="18" charset="0"/>
                <a:cs typeface="Times New Roman" pitchFamily="18" charset="0"/>
              </a:rPr>
              <a:t>оценка</a:t>
            </a:r>
            <a:r>
              <a:rPr lang="ru-RU" altLang="ru-RU" sz="1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400" i="1" dirty="0" smtClean="0">
                <a:latin typeface="Times New Roman" pitchFamily="18" charset="0"/>
                <a:cs typeface="Times New Roman" pitchFamily="18" charset="0"/>
              </a:rPr>
              <a:t>RAEX </a:t>
            </a:r>
            <a:r>
              <a:rPr lang="ru-RU" altLang="ru-RU" sz="1400" i="1" dirty="0">
                <a:latin typeface="Times New Roman" pitchFamily="18" charset="0"/>
                <a:cs typeface="Times New Roman" pitchFamily="18" charset="0"/>
              </a:rPr>
              <a:t>(«Эксперт РА</a:t>
            </a:r>
            <a:r>
              <a:rPr lang="ru-RU" altLang="ru-RU" sz="1400" i="1" dirty="0" smtClean="0">
                <a:latin typeface="Times New Roman" pitchFamily="18" charset="0"/>
                <a:cs typeface="Times New Roman" pitchFamily="18" charset="0"/>
              </a:rPr>
              <a:t>»)</a:t>
            </a: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Выноска 1 2"/>
          <p:cNvSpPr/>
          <p:nvPr/>
        </p:nvSpPr>
        <p:spPr bwMode="auto">
          <a:xfrm>
            <a:off x="5436096" y="1844824"/>
            <a:ext cx="1465312" cy="504056"/>
          </a:xfrm>
          <a:prstGeom prst="borderCallout1">
            <a:avLst>
              <a:gd name="adj1" fmla="val 45612"/>
              <a:gd name="adj2" fmla="val 106786"/>
              <a:gd name="adj3" fmla="val 116163"/>
              <a:gd name="adj4" fmla="val 138257"/>
            </a:avLst>
          </a:prstGeom>
          <a:solidFill>
            <a:schemeClr val="bg1">
              <a:lumMod val="85000"/>
            </a:schemeClr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Пробизнесбанк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r>
              <a:rPr lang="ru-RU" sz="1400" dirty="0" smtClean="0"/>
              <a:t>БРК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Выноска 1 6"/>
          <p:cNvSpPr/>
          <p:nvPr/>
        </p:nvSpPr>
        <p:spPr bwMode="auto">
          <a:xfrm>
            <a:off x="7956376" y="3573016"/>
            <a:ext cx="1080120" cy="288032"/>
          </a:xfrm>
          <a:prstGeom prst="borderCallout1">
            <a:avLst>
              <a:gd name="adj1" fmla="val 108291"/>
              <a:gd name="adj2" fmla="val 44902"/>
              <a:gd name="adj3" fmla="val 242741"/>
              <a:gd name="adj4" fmla="val 27458"/>
            </a:avLst>
          </a:prstGeom>
          <a:solidFill>
            <a:schemeClr val="bg1">
              <a:lumMod val="85000"/>
            </a:schemeClr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Банк АВБ</a:t>
            </a:r>
          </a:p>
        </p:txBody>
      </p:sp>
      <p:sp>
        <p:nvSpPr>
          <p:cNvPr id="8" name="Выноска 1 7"/>
          <p:cNvSpPr/>
          <p:nvPr/>
        </p:nvSpPr>
        <p:spPr bwMode="auto">
          <a:xfrm>
            <a:off x="5064260" y="2564904"/>
            <a:ext cx="1584176" cy="504056"/>
          </a:xfrm>
          <a:prstGeom prst="borderCallout1">
            <a:avLst>
              <a:gd name="adj1" fmla="val 108291"/>
              <a:gd name="adj2" fmla="val 44902"/>
              <a:gd name="adj3" fmla="val 227042"/>
              <a:gd name="adj4" fmla="val 29678"/>
            </a:avLst>
          </a:prstGeom>
          <a:solidFill>
            <a:schemeClr val="bg1">
              <a:lumMod val="85000"/>
            </a:schemeClr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Таврический</a:t>
            </a:r>
          </a:p>
          <a:p>
            <a:r>
              <a:rPr lang="ru-RU" sz="1400" dirty="0" err="1" smtClean="0"/>
              <a:t>Фондсервисбанк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Выноска 1 8"/>
          <p:cNvSpPr/>
          <p:nvPr/>
        </p:nvSpPr>
        <p:spPr bwMode="auto">
          <a:xfrm>
            <a:off x="4283968" y="3501009"/>
            <a:ext cx="894483" cy="310624"/>
          </a:xfrm>
          <a:prstGeom prst="borderCallout1">
            <a:avLst>
              <a:gd name="adj1" fmla="val 117786"/>
              <a:gd name="adj2" fmla="val 49776"/>
              <a:gd name="adj3" fmla="val 245702"/>
              <a:gd name="adj4" fmla="val 72400"/>
            </a:avLst>
          </a:prstGeom>
          <a:solidFill>
            <a:schemeClr val="bg1">
              <a:lumMod val="85000"/>
            </a:schemeClr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1400" dirty="0" smtClean="0"/>
              <a:t>СБ банк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Выноска 1 9"/>
          <p:cNvSpPr/>
          <p:nvPr/>
        </p:nvSpPr>
        <p:spPr bwMode="auto">
          <a:xfrm>
            <a:off x="1979712" y="2083532"/>
            <a:ext cx="1465312" cy="481372"/>
          </a:xfrm>
          <a:prstGeom prst="borderCallout1">
            <a:avLst>
              <a:gd name="adj1" fmla="val 45612"/>
              <a:gd name="adj2" fmla="val 106786"/>
              <a:gd name="adj3" fmla="val 77788"/>
              <a:gd name="adj4" fmla="val 122656"/>
            </a:avLst>
          </a:prstGeom>
          <a:solidFill>
            <a:schemeClr val="bg1">
              <a:lumMod val="85000"/>
            </a:schemeClr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НБ ТРАСТ</a:t>
            </a:r>
          </a:p>
          <a:p>
            <a:r>
              <a:rPr lang="ru-RU" sz="1400" dirty="0" smtClean="0"/>
              <a:t>РОСТ Банк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Выноска 1 10"/>
          <p:cNvSpPr/>
          <p:nvPr/>
        </p:nvSpPr>
        <p:spPr bwMode="auto">
          <a:xfrm>
            <a:off x="6228184" y="3186671"/>
            <a:ext cx="1512168" cy="314338"/>
          </a:xfrm>
          <a:prstGeom prst="borderCallout1">
            <a:avLst>
              <a:gd name="adj1" fmla="val 108291"/>
              <a:gd name="adj2" fmla="val 44902"/>
              <a:gd name="adj3" fmla="val 227042"/>
              <a:gd name="adj4" fmla="val 29678"/>
            </a:avLst>
          </a:prstGeom>
          <a:solidFill>
            <a:schemeClr val="bg1">
              <a:lumMod val="85000"/>
            </a:schemeClr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Транспортный</a:t>
            </a:r>
          </a:p>
        </p:txBody>
      </p:sp>
    </p:spTree>
    <p:extLst>
      <p:ext uri="{BB962C8B-B14F-4D97-AF65-F5344CB8AC3E}">
        <p14:creationId xmlns:p14="http://schemas.microsoft.com/office/powerpoint/2010/main" val="24471601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705476" cy="652463"/>
          </a:xfrm>
        </p:spPr>
        <p:txBody>
          <a:bodyPr/>
          <a:lstStyle/>
          <a:p>
            <a:r>
              <a:rPr lang="ru-RU" sz="2400" dirty="0"/>
              <a:t>Регулятор действует более жестко, чем раньше, </a:t>
            </a:r>
            <a:r>
              <a:rPr lang="ru-RU" sz="2400" dirty="0" smtClean="0"/>
              <a:t>но </a:t>
            </a:r>
            <a:r>
              <a:rPr lang="ru-RU" sz="2400" dirty="0"/>
              <a:t>все равно не успевает </a:t>
            </a:r>
            <a:r>
              <a:rPr lang="ru-RU" sz="2400" dirty="0" smtClean="0"/>
              <a:t>предотвратить вывода значительной части активов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C628AE-4AF8-41FE-BA89-F19867BAC0B6}" type="slidenum">
              <a:rPr lang="ru-RU" altLang="ru-RU" smtClean="0"/>
              <a:pPr>
                <a:defRPr/>
              </a:pPr>
              <a:t>26</a:t>
            </a:fld>
            <a:endParaRPr lang="ru-RU" altLang="ru-RU"/>
          </a:p>
        </p:txBody>
      </p:sp>
      <p:sp>
        <p:nvSpPr>
          <p:cNvPr id="6" name="Прямоугольник 2"/>
          <p:cNvSpPr>
            <a:spLocks noChangeArrowheads="1"/>
          </p:cNvSpPr>
          <p:nvPr/>
        </p:nvSpPr>
        <p:spPr bwMode="auto">
          <a:xfrm>
            <a:off x="3995936" y="6011052"/>
            <a:ext cx="705688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b="1" i="1" dirty="0">
                <a:latin typeface="Times New Roman" pitchFamily="18" charset="0"/>
                <a:cs typeface="Times New Roman" pitchFamily="18" charset="0"/>
              </a:rPr>
              <a:t>Источник: </a:t>
            </a:r>
            <a:r>
              <a:rPr lang="ru-RU" altLang="ru-RU" sz="1400" i="1" dirty="0" smtClean="0">
                <a:latin typeface="Times New Roman" pitchFamily="18" charset="0"/>
                <a:cs typeface="Times New Roman" pitchFamily="18" charset="0"/>
              </a:rPr>
              <a:t>оценка</a:t>
            </a:r>
            <a:r>
              <a:rPr lang="ru-RU" altLang="ru-RU" sz="1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400" i="1" dirty="0" smtClean="0">
                <a:latin typeface="Times New Roman" pitchFamily="18" charset="0"/>
                <a:cs typeface="Times New Roman" pitchFamily="18" charset="0"/>
              </a:rPr>
              <a:t>RAEX </a:t>
            </a:r>
            <a:r>
              <a:rPr lang="ru-RU" altLang="ru-RU" sz="1400" i="1" dirty="0">
                <a:latin typeface="Times New Roman" pitchFamily="18" charset="0"/>
                <a:cs typeface="Times New Roman" pitchFamily="18" charset="0"/>
              </a:rPr>
              <a:t>(«Эксперт РА</a:t>
            </a:r>
            <a:r>
              <a:rPr lang="ru-RU" altLang="ru-RU" sz="1400" i="1" dirty="0" smtClean="0">
                <a:latin typeface="Times New Roman" pitchFamily="18" charset="0"/>
                <a:cs typeface="Times New Roman" pitchFamily="18" charset="0"/>
              </a:rPr>
              <a:t>») на основе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400" i="1" dirty="0" smtClean="0">
                <a:latin typeface="Times New Roman" pitchFamily="18" charset="0"/>
                <a:cs typeface="Times New Roman" pitchFamily="18" charset="0"/>
              </a:rPr>
              <a:t>публичной информации ЦБ РФ, АСВ и СМИ</a:t>
            </a: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821513"/>
              </p:ext>
            </p:extLst>
          </p:nvPr>
        </p:nvGraphicFramePr>
        <p:xfrm>
          <a:off x="1043608" y="1720621"/>
          <a:ext cx="7643812" cy="4260824"/>
        </p:xfrm>
        <a:graphic>
          <a:graphicData uri="http://schemas.openxmlformats.org/drawingml/2006/table">
            <a:tbl>
              <a:tblPr/>
              <a:tblGrid>
                <a:gridCol w="2404795"/>
                <a:gridCol w="2108638"/>
                <a:gridCol w="1448207"/>
                <a:gridCol w="1682172"/>
              </a:tblGrid>
              <a:tr h="95992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Банк</a:t>
                      </a:r>
                    </a:p>
                  </a:txBody>
                  <a:tcPr marL="8888" marR="8888" marT="88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АКТИВЫ, млрд руб.</a:t>
                      </a:r>
                    </a:p>
                  </a:txBody>
                  <a:tcPr marL="8888" marR="8888" marT="88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Оценка "Дыры" в капитале, млрд руб.</a:t>
                      </a:r>
                    </a:p>
                  </a:txBody>
                  <a:tcPr marL="8888" marR="8888" marT="88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выведенных активов, %</a:t>
                      </a:r>
                    </a:p>
                  </a:txBody>
                  <a:tcPr marL="8888" marR="8888" marT="88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3998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НБ «ТРАСТ»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270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42%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98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Российский Кредит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173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29%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98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Пробизнесбанк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146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46%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98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Балтийский Банк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36%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98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Транспортный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42%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96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СБ Банк (Судостроительный банк)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80%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98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Народный кредит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45%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98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Транснациональный Банк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14%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98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МАСТ-Банк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41%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98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Клиентский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73%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98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Метробанк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33%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98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ОПМ-Банк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73%</a:t>
                      </a:r>
                    </a:p>
                  </a:txBody>
                  <a:tcPr marL="8888" marR="8888" marT="8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49842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489825" cy="652463"/>
          </a:xfrm>
        </p:spPr>
        <p:txBody>
          <a:bodyPr/>
          <a:lstStyle/>
          <a:p>
            <a:r>
              <a:rPr lang="ru-RU" sz="2400" dirty="0" smtClean="0"/>
              <a:t>Ухудшение качества активов повышает давление на капитал банков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Банки нуждаются в </a:t>
            </a:r>
            <a:r>
              <a:rPr lang="ru-RU" dirty="0" err="1" smtClean="0"/>
              <a:t>докапитализации</a:t>
            </a:r>
            <a:r>
              <a:rPr lang="ru-RU" dirty="0" smtClean="0"/>
              <a:t>, но ЦБ </a:t>
            </a:r>
            <a:r>
              <a:rPr lang="ru-RU" dirty="0"/>
              <a:t>ужесточил контроль источников средств при </a:t>
            </a:r>
            <a:r>
              <a:rPr lang="ru-RU" dirty="0" smtClean="0"/>
              <a:t>дополнительной эмиссии.</a:t>
            </a:r>
          </a:p>
          <a:p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Выросла </a:t>
            </a:r>
            <a:r>
              <a:rPr lang="ru-RU" dirty="0"/>
              <a:t>популярность более быстрых </a:t>
            </a:r>
            <a:r>
              <a:rPr lang="ru-RU" dirty="0" smtClean="0"/>
              <a:t>способов увеличения капитала (безвозмездная помощь собственников </a:t>
            </a:r>
            <a:r>
              <a:rPr lang="ru-RU" dirty="0"/>
              <a:t>и </a:t>
            </a:r>
            <a:r>
              <a:rPr lang="ru-RU" dirty="0" smtClean="0"/>
              <a:t>субординированные займы)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C628AE-4AF8-41FE-BA89-F19867BAC0B6}" type="slidenum">
              <a:rPr lang="ru-RU" altLang="ru-RU" smtClean="0"/>
              <a:pPr>
                <a:defRPr/>
              </a:pPr>
              <a:t>27</a:t>
            </a:fld>
            <a:endParaRPr lang="ru-RU" altLang="ru-RU"/>
          </a:p>
        </p:txBody>
      </p:sp>
      <p:sp>
        <p:nvSpPr>
          <p:cNvPr id="5" name="Стрелка вниз 4"/>
          <p:cNvSpPr/>
          <p:nvPr/>
        </p:nvSpPr>
        <p:spPr bwMode="auto">
          <a:xfrm>
            <a:off x="3996071" y="2996952"/>
            <a:ext cx="1171552" cy="978408"/>
          </a:xfrm>
          <a:prstGeom prst="downArrow">
            <a:avLst/>
          </a:prstGeom>
          <a:solidFill>
            <a:srgbClr val="C00000"/>
          </a:solidFill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1693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489825" cy="652463"/>
          </a:xfrm>
        </p:spPr>
        <p:txBody>
          <a:bodyPr/>
          <a:lstStyle/>
          <a:p>
            <a:r>
              <a:rPr lang="ru-RU" sz="2400" dirty="0" smtClean="0"/>
              <a:t>Темпы прироста капитала без учета средств доп. эмиссий снижаются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C628AE-4AF8-41FE-BA89-F19867BAC0B6}" type="slidenum">
              <a:rPr lang="ru-RU" altLang="ru-RU" smtClean="0"/>
              <a:pPr>
                <a:defRPr/>
              </a:pPr>
              <a:t>28</a:t>
            </a:fld>
            <a:endParaRPr lang="ru-RU" altLang="ru-RU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4152487"/>
              </p:ext>
            </p:extLst>
          </p:nvPr>
        </p:nvGraphicFramePr>
        <p:xfrm>
          <a:off x="1187624" y="1268760"/>
          <a:ext cx="7395344" cy="4380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2"/>
          <p:cNvSpPr>
            <a:spLocks noChangeArrowheads="1"/>
          </p:cNvSpPr>
          <p:nvPr/>
        </p:nvSpPr>
        <p:spPr bwMode="auto">
          <a:xfrm>
            <a:off x="3851920" y="5517232"/>
            <a:ext cx="7200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b="1" i="1" dirty="0">
                <a:latin typeface="Times New Roman" pitchFamily="18" charset="0"/>
                <a:cs typeface="Times New Roman" pitchFamily="18" charset="0"/>
              </a:rPr>
              <a:t>Источник: </a:t>
            </a:r>
            <a:r>
              <a:rPr lang="ru-RU" altLang="ru-RU" sz="1400" i="1" dirty="0">
                <a:latin typeface="Times New Roman" pitchFamily="18" charset="0"/>
                <a:cs typeface="Times New Roman" pitchFamily="18" charset="0"/>
              </a:rPr>
              <a:t>RAEX («Эксперт РА») по данным Банка России</a:t>
            </a: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32802" y="5973742"/>
            <a:ext cx="5956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 капитал банков давят убытки и растущие резервы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30326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988" y="765175"/>
            <a:ext cx="7777484" cy="652463"/>
          </a:xfrm>
        </p:spPr>
        <p:txBody>
          <a:bodyPr/>
          <a:lstStyle/>
          <a:p>
            <a:r>
              <a:rPr lang="ru-RU" sz="2400" dirty="0" smtClean="0"/>
              <a:t>Сейчас банковская система значительно меньше </a:t>
            </a:r>
            <a:r>
              <a:rPr lang="ru-RU" sz="2400" dirty="0" err="1" smtClean="0"/>
              <a:t>докапитализирована</a:t>
            </a:r>
            <a:r>
              <a:rPr lang="ru-RU" sz="2400" dirty="0" smtClean="0"/>
              <a:t> чем в кризис 2009 года</a:t>
            </a:r>
            <a:endParaRPr lang="ru-RU" sz="24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1871811"/>
              </p:ext>
            </p:extLst>
          </p:nvPr>
        </p:nvGraphicFramePr>
        <p:xfrm>
          <a:off x="1043608" y="1844824"/>
          <a:ext cx="7643811" cy="3576320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3312368"/>
                <a:gridCol w="2160240"/>
                <a:gridCol w="2171203"/>
              </a:tblGrid>
              <a:tr h="37084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 </a:t>
                      </a:r>
                      <a:r>
                        <a:rPr lang="ru-RU" sz="1800" dirty="0" err="1" smtClean="0"/>
                        <a:t>пг</a:t>
                      </a:r>
                      <a:r>
                        <a:rPr lang="ru-RU" sz="1800" dirty="0" smtClean="0"/>
                        <a:t> 2009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 </a:t>
                      </a:r>
                      <a:r>
                        <a:rPr lang="ru-RU" sz="1800" dirty="0" err="1" smtClean="0"/>
                        <a:t>пг</a:t>
                      </a:r>
                      <a:r>
                        <a:rPr lang="ru-RU" sz="1800" dirty="0" smtClean="0"/>
                        <a:t> 2015</a:t>
                      </a:r>
                      <a:endParaRPr lang="ru-R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Кредитный портфель, темп прироста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-0,1%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-1,8%</a:t>
                      </a:r>
                      <a:endParaRPr lang="ru-R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Активы, темп прироста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-0,9%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-5,3%</a:t>
                      </a:r>
                      <a:endParaRPr lang="ru-R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Собственные средства, темп прироста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0" dirty="0" smtClean="0"/>
                        <a:t>+11%</a:t>
                      </a:r>
                      <a:endParaRPr lang="ru-RU" sz="18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0" dirty="0" smtClean="0"/>
                        <a:t>+2%</a:t>
                      </a:r>
                      <a:endParaRPr lang="ru-RU" sz="1800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Норматив достаточности капитала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18,5% на 01.07.09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12,9% на 01.07.15</a:t>
                      </a:r>
                      <a:endParaRPr lang="ru-R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Норматив достаточности капитала, изменение за период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+1,7 </a:t>
                      </a:r>
                      <a:r>
                        <a:rPr lang="ru-RU" sz="1800" dirty="0" err="1" smtClean="0"/>
                        <a:t>п.п</a:t>
                      </a:r>
                      <a:r>
                        <a:rPr lang="ru-RU" sz="1800" dirty="0" smtClean="0"/>
                        <a:t>.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+0,4 </a:t>
                      </a:r>
                      <a:r>
                        <a:rPr lang="ru-RU" sz="1800" dirty="0" err="1" smtClean="0"/>
                        <a:t>п.п</a:t>
                      </a:r>
                      <a:r>
                        <a:rPr lang="ru-RU" sz="1800" dirty="0" smtClean="0"/>
                        <a:t>.</a:t>
                      </a:r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C628AE-4AF8-41FE-BA89-F19867BAC0B6}" type="slidenum">
              <a:rPr lang="ru-RU" altLang="ru-RU" smtClean="0"/>
              <a:pPr>
                <a:defRPr/>
              </a:pPr>
              <a:t>29</a:t>
            </a:fld>
            <a:endParaRPr lang="ru-RU" altLang="ru-RU"/>
          </a:p>
        </p:txBody>
      </p:sp>
      <p:sp>
        <p:nvSpPr>
          <p:cNvPr id="6" name="Прямоугольник 2"/>
          <p:cNvSpPr>
            <a:spLocks noChangeArrowheads="1"/>
          </p:cNvSpPr>
          <p:nvPr/>
        </p:nvSpPr>
        <p:spPr bwMode="auto">
          <a:xfrm>
            <a:off x="3779912" y="5568950"/>
            <a:ext cx="7200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b="1" i="1" dirty="0">
                <a:latin typeface="Times New Roman" pitchFamily="18" charset="0"/>
                <a:cs typeface="Times New Roman" pitchFamily="18" charset="0"/>
              </a:rPr>
              <a:t>Источник: </a:t>
            </a:r>
            <a:r>
              <a:rPr lang="ru-RU" altLang="ru-RU" sz="1400" i="1" dirty="0">
                <a:latin typeface="Times New Roman" pitchFamily="18" charset="0"/>
                <a:cs typeface="Times New Roman" pitchFamily="18" charset="0"/>
              </a:rPr>
              <a:t>RAEX («Эксперт РА») по данным Банка России</a:t>
            </a: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730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6C672D-944B-456E-BC55-E864FF18C1E8}" type="slidenum">
              <a:rPr lang="ru-RU" altLang="ru-RU" sz="1400" smtClean="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ru-RU" altLang="ru-RU" sz="1400" smtClean="0">
              <a:solidFill>
                <a:srgbClr val="00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43608" y="2708275"/>
            <a:ext cx="7705105" cy="1081088"/>
          </a:xfrm>
          <a:prstGeom prst="roundRect">
            <a:avLst/>
          </a:prstGeom>
          <a:solidFill>
            <a:schemeClr val="bg1"/>
          </a:solidFill>
          <a:ln>
            <a:solidFill>
              <a:srgbClr val="E900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rgbClr val="FF0000"/>
                </a:solidFill>
              </a:rPr>
              <a:t>Ухудшение качества активов коснулось всех сегментов кредитования, при этом только в кредитовании крупного бизнеса отмечено ускорение роста</a:t>
            </a:r>
          </a:p>
        </p:txBody>
      </p:sp>
    </p:spTree>
    <p:extLst>
      <p:ext uri="{BB962C8B-B14F-4D97-AF65-F5344CB8AC3E}">
        <p14:creationId xmlns:p14="http://schemas.microsoft.com/office/powerpoint/2010/main" val="321188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764704"/>
            <a:ext cx="8136904" cy="652463"/>
          </a:xfrm>
        </p:spPr>
        <p:txBody>
          <a:bodyPr/>
          <a:lstStyle/>
          <a:p>
            <a:r>
              <a:rPr lang="ru-RU" sz="2400" dirty="0" smtClean="0"/>
              <a:t>Доля субординированных займов в компонентах капитала банков выросла с начала 2015 г.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C628AE-4AF8-41FE-BA89-F19867BAC0B6}" type="slidenum">
              <a:rPr lang="ru-RU" altLang="ru-RU" smtClean="0"/>
              <a:pPr>
                <a:defRPr/>
              </a:pPr>
              <a:t>30</a:t>
            </a:fld>
            <a:endParaRPr lang="ru-RU" altLang="ru-RU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7872247"/>
              </p:ext>
            </p:extLst>
          </p:nvPr>
        </p:nvGraphicFramePr>
        <p:xfrm>
          <a:off x="1547664" y="1844824"/>
          <a:ext cx="6768752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2"/>
          <p:cNvSpPr>
            <a:spLocks noChangeArrowheads="1"/>
          </p:cNvSpPr>
          <p:nvPr/>
        </p:nvSpPr>
        <p:spPr bwMode="auto">
          <a:xfrm>
            <a:off x="3851920" y="6021288"/>
            <a:ext cx="7200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b="1" i="1" dirty="0">
                <a:latin typeface="Times New Roman" pitchFamily="18" charset="0"/>
                <a:cs typeface="Times New Roman" pitchFamily="18" charset="0"/>
              </a:rPr>
              <a:t>Источник: </a:t>
            </a:r>
            <a:r>
              <a:rPr lang="ru-RU" altLang="ru-RU" sz="1400" i="1" dirty="0">
                <a:latin typeface="Times New Roman" pitchFamily="18" charset="0"/>
                <a:cs typeface="Times New Roman" pitchFamily="18" charset="0"/>
              </a:rPr>
              <a:t>RAEX («Эксперт РА») по данным Банка России</a:t>
            </a: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5139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C628AE-4AF8-41FE-BA89-F19867BAC0B6}" type="slidenum">
              <a:rPr lang="ru-RU" altLang="ru-RU" smtClean="0"/>
              <a:pPr>
                <a:defRPr/>
              </a:pPr>
              <a:t>31</a:t>
            </a:fld>
            <a:endParaRPr lang="ru-RU" alt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16013" y="2703940"/>
            <a:ext cx="7632700" cy="1081088"/>
          </a:xfrm>
          <a:prstGeom prst="roundRect">
            <a:avLst/>
          </a:prstGeom>
          <a:solidFill>
            <a:schemeClr val="bg1"/>
          </a:solidFill>
          <a:ln>
            <a:solidFill>
              <a:srgbClr val="E900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rgbClr val="FF0000"/>
                </a:solidFill>
              </a:rPr>
              <a:t>Рост рисков в банковском секторе отразился в рекордном количестве негативных рейтинговых действий</a:t>
            </a:r>
          </a:p>
        </p:txBody>
      </p:sp>
    </p:spTree>
    <p:extLst>
      <p:ext uri="{BB962C8B-B14F-4D97-AF65-F5344CB8AC3E}">
        <p14:creationId xmlns:p14="http://schemas.microsoft.com/office/powerpoint/2010/main" val="41550175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b="0" dirty="0" smtClean="0"/>
              <a:t>Топ-5 признаков резкого роста рисков для банка в текущих условиях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700808"/>
            <a:ext cx="7776864" cy="4210050"/>
          </a:xfrm>
        </p:spPr>
        <p:txBody>
          <a:bodyPr/>
          <a:lstStyle/>
          <a:p>
            <a:r>
              <a:rPr lang="ru-RU" altLang="ru-RU" sz="2400" dirty="0" smtClean="0">
                <a:solidFill>
                  <a:srgbClr val="000000"/>
                </a:solidFill>
              </a:rPr>
              <a:t>Рост просроченной задолженности и пролонгаций</a:t>
            </a:r>
          </a:p>
          <a:p>
            <a:r>
              <a:rPr lang="ru-RU" altLang="ru-RU" sz="2400" dirty="0" smtClean="0">
                <a:solidFill>
                  <a:srgbClr val="000000"/>
                </a:solidFill>
              </a:rPr>
              <a:t>Снижение достаточности </a:t>
            </a:r>
            <a:r>
              <a:rPr lang="ru-RU" altLang="ru-RU" sz="2400" dirty="0">
                <a:solidFill>
                  <a:srgbClr val="000000"/>
                </a:solidFill>
              </a:rPr>
              <a:t>капитала </a:t>
            </a:r>
            <a:r>
              <a:rPr lang="ru-RU" altLang="ru-RU" sz="2400" dirty="0" smtClean="0">
                <a:solidFill>
                  <a:srgbClr val="000000"/>
                </a:solidFill>
              </a:rPr>
              <a:t>в совокупности с отрицательным </a:t>
            </a:r>
            <a:r>
              <a:rPr lang="ru-RU" altLang="ru-RU" sz="2400" dirty="0">
                <a:solidFill>
                  <a:srgbClr val="000000"/>
                </a:solidFill>
              </a:rPr>
              <a:t>финансовым результатом</a:t>
            </a:r>
            <a:endParaRPr lang="ru-RU" altLang="ru-RU" sz="2400" dirty="0" smtClean="0">
              <a:solidFill>
                <a:srgbClr val="000000"/>
              </a:solidFill>
            </a:endParaRPr>
          </a:p>
          <a:p>
            <a:r>
              <a:rPr lang="ru-RU" altLang="ru-RU" sz="2400" dirty="0" smtClean="0">
                <a:solidFill>
                  <a:srgbClr val="000000"/>
                </a:solidFill>
              </a:rPr>
              <a:t>Снижение доли ликвидных активов</a:t>
            </a:r>
          </a:p>
          <a:p>
            <a:r>
              <a:rPr lang="ru-RU" altLang="ru-RU" sz="2400" dirty="0" smtClean="0">
                <a:solidFill>
                  <a:srgbClr val="000000"/>
                </a:solidFill>
              </a:rPr>
              <a:t>Агрессивная политика по привлечению средств ФЛ</a:t>
            </a:r>
          </a:p>
          <a:p>
            <a:r>
              <a:rPr lang="ru-RU" altLang="ru-RU" sz="2400" dirty="0" smtClean="0"/>
              <a:t>Наращивание портфеля ценных бумаг и объемов </a:t>
            </a:r>
            <a:r>
              <a:rPr lang="ru-RU" altLang="ru-RU" sz="2400" dirty="0" err="1" smtClean="0"/>
              <a:t>кор</a:t>
            </a:r>
            <a:r>
              <a:rPr lang="ru-RU" altLang="ru-RU" sz="2400" dirty="0" smtClean="0"/>
              <a:t>. счетов без очевидного экономического смысла (признак недостоверности отчетности)</a:t>
            </a:r>
          </a:p>
          <a:p>
            <a:endParaRPr lang="ru-RU" altLang="ru-RU" sz="2400" dirty="0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D04C309-7E65-48A5-A8FD-BDE8540A62F7}" type="slidenum">
              <a:rPr kumimoji="0" lang="ru-RU" altLang="ru-RU" sz="1400" smtClean="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32</a:t>
            </a:fld>
            <a:endParaRPr kumimoji="0" lang="ru-RU" altLang="ru-RU" sz="1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6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988" y="765175"/>
            <a:ext cx="7777484" cy="652463"/>
          </a:xfrm>
        </p:spPr>
        <p:txBody>
          <a:bodyPr/>
          <a:lstStyle/>
          <a:p>
            <a:r>
              <a:rPr lang="ru-RU" sz="2400" dirty="0" smtClean="0"/>
              <a:t>Сейчас банковская система значительно меньше </a:t>
            </a:r>
            <a:r>
              <a:rPr lang="ru-RU" sz="2400" dirty="0" err="1" smtClean="0"/>
              <a:t>докапитализирована</a:t>
            </a:r>
            <a:r>
              <a:rPr lang="ru-RU" sz="2400" dirty="0" smtClean="0"/>
              <a:t> чем в кризис 2009 года</a:t>
            </a:r>
            <a:endParaRPr lang="ru-RU" sz="24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3735329"/>
              </p:ext>
            </p:extLst>
          </p:nvPr>
        </p:nvGraphicFramePr>
        <p:xfrm>
          <a:off x="1043608" y="1844824"/>
          <a:ext cx="7643811" cy="3576320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3312368"/>
                <a:gridCol w="2160240"/>
                <a:gridCol w="2171203"/>
              </a:tblGrid>
              <a:tr h="37084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 </a:t>
                      </a:r>
                      <a:r>
                        <a:rPr lang="ru-RU" sz="1800" dirty="0" err="1" smtClean="0"/>
                        <a:t>пг</a:t>
                      </a:r>
                      <a:r>
                        <a:rPr lang="ru-RU" sz="1800" dirty="0" smtClean="0"/>
                        <a:t> 2009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 </a:t>
                      </a:r>
                      <a:r>
                        <a:rPr lang="ru-RU" sz="1800" dirty="0" err="1" smtClean="0"/>
                        <a:t>пг</a:t>
                      </a:r>
                      <a:r>
                        <a:rPr lang="ru-RU" sz="1800" dirty="0" smtClean="0"/>
                        <a:t> 2015</a:t>
                      </a:r>
                      <a:endParaRPr lang="ru-R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Кредитный портфель, темп прироста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-0,1%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-1,8%</a:t>
                      </a:r>
                      <a:endParaRPr lang="ru-R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Активы, темп прироста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-0,9%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-5,3%</a:t>
                      </a:r>
                      <a:endParaRPr lang="ru-R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Собственные средства, темп прироста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0" dirty="0" smtClean="0"/>
                        <a:t>+11%</a:t>
                      </a:r>
                      <a:endParaRPr lang="ru-RU" sz="18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0" dirty="0" smtClean="0"/>
                        <a:t>+2%</a:t>
                      </a:r>
                      <a:endParaRPr lang="ru-RU" sz="1800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Норматив достаточности капитала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18,5% на 01.07.09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12,9% на 01.07.15</a:t>
                      </a:r>
                      <a:endParaRPr lang="ru-R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Норматив достаточности капитала, изменение за период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+1,7 </a:t>
                      </a:r>
                      <a:r>
                        <a:rPr lang="ru-RU" sz="1800" dirty="0" err="1" smtClean="0"/>
                        <a:t>п.п</a:t>
                      </a:r>
                      <a:r>
                        <a:rPr lang="ru-RU" sz="1800" dirty="0" smtClean="0"/>
                        <a:t>.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+0,4 </a:t>
                      </a:r>
                      <a:r>
                        <a:rPr lang="ru-RU" sz="1800" dirty="0" err="1" smtClean="0"/>
                        <a:t>п.п</a:t>
                      </a:r>
                      <a:r>
                        <a:rPr lang="ru-RU" sz="1800" dirty="0" smtClean="0"/>
                        <a:t>.</a:t>
                      </a:r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C628AE-4AF8-41FE-BA89-F19867BAC0B6}" type="slidenum">
              <a:rPr lang="ru-RU" altLang="ru-RU" smtClean="0"/>
              <a:pPr>
                <a:defRPr/>
              </a:pPr>
              <a:t>33</a:t>
            </a:fld>
            <a:endParaRPr lang="ru-RU" altLang="ru-RU"/>
          </a:p>
        </p:txBody>
      </p:sp>
      <p:sp>
        <p:nvSpPr>
          <p:cNvPr id="6" name="Прямоугольник 2"/>
          <p:cNvSpPr>
            <a:spLocks noChangeArrowheads="1"/>
          </p:cNvSpPr>
          <p:nvPr/>
        </p:nvSpPr>
        <p:spPr bwMode="auto">
          <a:xfrm>
            <a:off x="3779912" y="5568950"/>
            <a:ext cx="7200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b="1" i="1" dirty="0">
                <a:latin typeface="Times New Roman" pitchFamily="18" charset="0"/>
                <a:cs typeface="Times New Roman" pitchFamily="18" charset="0"/>
              </a:rPr>
              <a:t>Источник: </a:t>
            </a:r>
            <a:r>
              <a:rPr lang="ru-RU" altLang="ru-RU" sz="1400" i="1" dirty="0">
                <a:latin typeface="Times New Roman" pitchFamily="18" charset="0"/>
                <a:cs typeface="Times New Roman" pitchFamily="18" charset="0"/>
              </a:rPr>
              <a:t>RAEX («Эксперт РА») по данным Банка России</a:t>
            </a: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9433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Рыночные тенденции нашли отражения в рейтинговых </a:t>
            </a:r>
            <a:r>
              <a:rPr lang="ru-RU" sz="2400" dirty="0" smtClean="0"/>
              <a:t>действиях </a:t>
            </a:r>
            <a:r>
              <a:rPr lang="en-US" sz="2400" dirty="0" smtClean="0"/>
              <a:t>RAEX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C628AE-4AF8-41FE-BA89-F19867BAC0B6}" type="slidenum">
              <a:rPr lang="ru-RU" altLang="ru-RU" smtClean="0"/>
              <a:pPr>
                <a:defRPr/>
              </a:pPr>
              <a:t>34</a:t>
            </a:fld>
            <a:endParaRPr lang="ru-RU" alt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6093296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За январь-июль 2015 </a:t>
            </a:r>
            <a:r>
              <a:rPr lang="ru-RU" dirty="0"/>
              <a:t>года </a:t>
            </a:r>
            <a:r>
              <a:rPr lang="ru-RU" dirty="0" smtClean="0"/>
              <a:t>негативный прогноз установлен </a:t>
            </a:r>
            <a:r>
              <a:rPr lang="ru-RU" dirty="0"/>
              <a:t>по рейтингам </a:t>
            </a:r>
            <a:r>
              <a:rPr lang="ru-RU" dirty="0" smtClean="0"/>
              <a:t>32 банков </a:t>
            </a:r>
            <a:endParaRPr lang="ru-RU" dirty="0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3012466"/>
              </p:ext>
            </p:extLst>
          </p:nvPr>
        </p:nvGraphicFramePr>
        <p:xfrm>
          <a:off x="1412368" y="1556792"/>
          <a:ext cx="6822132" cy="4384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оугольник 2"/>
          <p:cNvSpPr>
            <a:spLocks noChangeArrowheads="1"/>
          </p:cNvSpPr>
          <p:nvPr/>
        </p:nvSpPr>
        <p:spPr bwMode="auto">
          <a:xfrm>
            <a:off x="5580112" y="5867300"/>
            <a:ext cx="604877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b="1" i="1" dirty="0">
                <a:latin typeface="Times New Roman" pitchFamily="18" charset="0"/>
                <a:cs typeface="Times New Roman" pitchFamily="18" charset="0"/>
              </a:rPr>
              <a:t>Источник: </a:t>
            </a:r>
            <a:r>
              <a:rPr lang="ru-RU" altLang="ru-RU" sz="1400" i="1" dirty="0">
                <a:latin typeface="Times New Roman" pitchFamily="18" charset="0"/>
                <a:cs typeface="Times New Roman" pitchFamily="18" charset="0"/>
              </a:rPr>
              <a:t>RAEX («Эксперт РА</a:t>
            </a:r>
            <a:r>
              <a:rPr lang="ru-RU" altLang="ru-RU" sz="1400" i="1" dirty="0" smtClean="0">
                <a:latin typeface="Times New Roman" pitchFamily="18" charset="0"/>
                <a:cs typeface="Times New Roman" pitchFamily="18" charset="0"/>
              </a:rPr>
              <a:t>»)</a:t>
            </a: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9347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489825" cy="652463"/>
          </a:xfrm>
        </p:spPr>
        <p:txBody>
          <a:bodyPr/>
          <a:lstStyle/>
          <a:p>
            <a:r>
              <a:rPr lang="ru-RU" sz="2400" dirty="0" smtClean="0"/>
              <a:t>Сравнение распределения рейтингов по классам на 01.01.15 и 20.08.15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C628AE-4AF8-41FE-BA89-F19867BAC0B6}" type="slidenum">
              <a:rPr lang="ru-RU" altLang="ru-RU" smtClean="0"/>
              <a:pPr>
                <a:defRPr/>
              </a:pPr>
              <a:t>35</a:t>
            </a:fld>
            <a:endParaRPr lang="ru-RU" altLang="ru-RU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7898876"/>
              </p:ext>
            </p:extLst>
          </p:nvPr>
        </p:nvGraphicFramePr>
        <p:xfrm>
          <a:off x="1187624" y="1124744"/>
          <a:ext cx="7128792" cy="49896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2"/>
          <p:cNvSpPr>
            <a:spLocks noChangeArrowheads="1"/>
          </p:cNvSpPr>
          <p:nvPr/>
        </p:nvSpPr>
        <p:spPr bwMode="auto">
          <a:xfrm>
            <a:off x="5652120" y="6021287"/>
            <a:ext cx="604877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b="1" i="1" dirty="0">
                <a:latin typeface="Times New Roman" pitchFamily="18" charset="0"/>
                <a:cs typeface="Times New Roman" pitchFamily="18" charset="0"/>
              </a:rPr>
              <a:t>Источник: </a:t>
            </a:r>
            <a:r>
              <a:rPr lang="ru-RU" altLang="ru-RU" sz="1400" i="1" dirty="0">
                <a:latin typeface="Times New Roman" pitchFamily="18" charset="0"/>
                <a:cs typeface="Times New Roman" pitchFamily="18" charset="0"/>
              </a:rPr>
              <a:t>RAEX («Эксперт РА</a:t>
            </a:r>
            <a:r>
              <a:rPr lang="ru-RU" altLang="ru-RU" sz="1400" i="1" dirty="0" smtClean="0">
                <a:latin typeface="Times New Roman" pitchFamily="18" charset="0"/>
                <a:cs typeface="Times New Roman" pitchFamily="18" charset="0"/>
              </a:rPr>
              <a:t>»)</a:t>
            </a: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9736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/>
          <p:cNvSpPr>
            <a:spLocks noGrp="1"/>
          </p:cNvSpPr>
          <p:nvPr>
            <p:ph type="title"/>
          </p:nvPr>
        </p:nvSpPr>
        <p:spPr>
          <a:xfrm>
            <a:off x="755577" y="764704"/>
            <a:ext cx="8136904" cy="652462"/>
          </a:xfrm>
        </p:spPr>
        <p:txBody>
          <a:bodyPr/>
          <a:lstStyle/>
          <a:p>
            <a:r>
              <a:rPr lang="ru-RU" altLang="ru-RU" sz="2400" dirty="0" smtClean="0"/>
              <a:t>Сценарии развития банковского сектора в 2015 году в значительной степени определяются динамикой цен на нефть</a:t>
            </a: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5598240"/>
              </p:ext>
            </p:extLst>
          </p:nvPr>
        </p:nvGraphicFramePr>
        <p:xfrm>
          <a:off x="1258888" y="1989138"/>
          <a:ext cx="7058024" cy="2288052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764506"/>
                <a:gridCol w="1764506"/>
                <a:gridCol w="1764506"/>
                <a:gridCol w="1764506"/>
              </a:tblGrid>
              <a:tr h="74098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+mj-lt"/>
                        </a:rPr>
                        <a:t>Тип сценария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+mj-lt"/>
                        </a:rPr>
                        <a:t>Среднегодовая цена на нефть марки Brent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Уровень годовой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инфляции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+mj-lt"/>
                        </a:rPr>
                        <a:t>Геополитическая ситуация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4" marB="0" anchor="b"/>
                </a:tc>
              </a:tr>
              <a:tr h="66476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+mj-lt"/>
                        </a:rPr>
                        <a:t>Базовый сценарий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+mj-lt"/>
                        </a:rPr>
                        <a:t>50$/</a:t>
                      </a:r>
                      <a:r>
                        <a:rPr lang="ru-RU" sz="1600" u="none" strike="noStrike" dirty="0" err="1">
                          <a:effectLst/>
                          <a:latin typeface="+mj-lt"/>
                        </a:rPr>
                        <a:t>барр</a:t>
                      </a:r>
                      <a:r>
                        <a:rPr lang="ru-RU" sz="1600" u="none" strike="noStrike" dirty="0">
                          <a:effectLst/>
                          <a:latin typeface="+mj-lt"/>
                        </a:rPr>
                        <a:t>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+mj-lt"/>
                        </a:rPr>
                        <a:t>Напряженная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4" marB="0" anchor="b"/>
                </a:tc>
              </a:tr>
              <a:tr h="88223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+mj-lt"/>
                        </a:rPr>
                        <a:t>Негативный сценарий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  <a:latin typeface="+mj-lt"/>
                        </a:rPr>
                        <a:t>40</a:t>
                      </a:r>
                      <a:r>
                        <a:rPr lang="ru-RU" sz="1600" u="none" strike="noStrike" dirty="0" smtClean="0">
                          <a:effectLst/>
                          <a:latin typeface="+mj-lt"/>
                        </a:rPr>
                        <a:t>$/</a:t>
                      </a:r>
                      <a:r>
                        <a:rPr lang="ru-RU" sz="1600" u="none" strike="noStrike" dirty="0" err="1">
                          <a:effectLst/>
                          <a:latin typeface="+mj-lt"/>
                        </a:rPr>
                        <a:t>барр</a:t>
                      </a:r>
                      <a:r>
                        <a:rPr lang="ru-RU" sz="1600" u="none" strike="noStrike" dirty="0">
                          <a:effectLst/>
                          <a:latin typeface="+mj-lt"/>
                        </a:rPr>
                        <a:t>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+mj-lt"/>
                        </a:rPr>
                        <a:t>Напряженная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7" marR="9527" marT="9524" marB="0" anchor="b"/>
                </a:tc>
              </a:tr>
            </a:tbl>
          </a:graphicData>
        </a:graphic>
      </p:graphicFrame>
      <p:sp>
        <p:nvSpPr>
          <p:cNvPr id="38916" name="Номер слайда 3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fld id="{76AEE132-EE0A-4E97-BDD0-D15133849F37}" type="slidenum">
              <a:rPr kumimoji="0" lang="ru-RU" altLang="ru-RU" sz="1400" smtClean="0">
                <a:solidFill>
                  <a:srgbClr val="000000"/>
                </a:solidFill>
              </a:rPr>
              <a:pPr>
                <a:defRPr/>
              </a:pPr>
              <a:t>36</a:t>
            </a:fld>
            <a:endParaRPr kumimoji="0" lang="ru-RU" altLang="ru-RU" sz="1400" smtClean="0">
              <a:solidFill>
                <a:srgbClr val="000000"/>
              </a:solidFill>
            </a:endParaRPr>
          </a:p>
        </p:txBody>
      </p:sp>
      <p:sp>
        <p:nvSpPr>
          <p:cNvPr id="17439" name="Прямоугольник 2"/>
          <p:cNvSpPr>
            <a:spLocks noChangeArrowheads="1"/>
          </p:cNvSpPr>
          <p:nvPr/>
        </p:nvSpPr>
        <p:spPr bwMode="auto">
          <a:xfrm>
            <a:off x="2051050" y="5238750"/>
            <a:ext cx="62293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ru-RU" altLang="ru-RU" sz="1400" i="1" dirty="0" smtClean="0">
                <a:solidFill>
                  <a:srgbClr val="000000"/>
                </a:solidFill>
                <a:cs typeface="Times New Roman" pitchFamily="18" charset="0"/>
              </a:rPr>
              <a:t>Источник: </a:t>
            </a:r>
            <a:r>
              <a:rPr lang="en-US" altLang="ru-RU" sz="1400" i="1" dirty="0" smtClean="0">
                <a:solidFill>
                  <a:srgbClr val="000000"/>
                </a:solidFill>
                <a:cs typeface="Times New Roman" pitchFamily="18" charset="0"/>
              </a:rPr>
              <a:t>RAEX (</a:t>
            </a:r>
            <a:r>
              <a:rPr lang="ru-RU" altLang="ru-RU" sz="1400" i="1" dirty="0" smtClean="0">
                <a:solidFill>
                  <a:srgbClr val="000000"/>
                </a:solidFill>
                <a:cs typeface="Times New Roman" pitchFamily="18" charset="0"/>
              </a:rPr>
              <a:t>«Эксперт РА»</a:t>
            </a:r>
            <a:r>
              <a:rPr lang="en-US" altLang="ru-RU" sz="1400" i="1" dirty="0" smtClean="0">
                <a:solidFill>
                  <a:srgbClr val="000000"/>
                </a:solidFill>
                <a:cs typeface="Times New Roman" pitchFamily="18" charset="0"/>
              </a:rPr>
              <a:t>)</a:t>
            </a:r>
            <a:endParaRPr lang="ru-RU" altLang="ru-RU" sz="1400" i="1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22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/>
          <p:cNvSpPr>
            <a:spLocks noGrp="1"/>
          </p:cNvSpPr>
          <p:nvPr>
            <p:ph type="title"/>
          </p:nvPr>
        </p:nvSpPr>
        <p:spPr>
          <a:xfrm>
            <a:off x="755650" y="333375"/>
            <a:ext cx="8569325" cy="652463"/>
          </a:xfrm>
        </p:spPr>
        <p:txBody>
          <a:bodyPr/>
          <a:lstStyle/>
          <a:p>
            <a:r>
              <a:rPr lang="ru-RU" altLang="ru-RU" sz="2400" dirty="0" smtClean="0"/>
              <a:t>Ключевые показатели банковского сектора при реализации различных сценариев развития</a:t>
            </a:r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fld id="{169B1875-929E-40DB-BA14-776DEF62BBCE}" type="slidenum">
              <a:rPr kumimoji="0" lang="ru-RU" altLang="ru-RU" sz="1400" smtClean="0">
                <a:solidFill>
                  <a:srgbClr val="000000"/>
                </a:solidFill>
              </a:rPr>
              <a:pPr>
                <a:defRPr/>
              </a:pPr>
              <a:t>37</a:t>
            </a:fld>
            <a:endParaRPr kumimoji="0" lang="ru-RU" altLang="ru-RU" sz="1400" smtClean="0">
              <a:solidFill>
                <a:srgbClr val="00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502356"/>
              </p:ext>
            </p:extLst>
          </p:nvPr>
        </p:nvGraphicFramePr>
        <p:xfrm>
          <a:off x="1331640" y="1052736"/>
          <a:ext cx="6913388" cy="5194476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2080926"/>
                <a:gridCol w="1722454"/>
                <a:gridCol w="1497291"/>
                <a:gridCol w="1612717"/>
              </a:tblGrid>
              <a:tr h="548543"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991" marR="31991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01.0</a:t>
                      </a:r>
                      <a:r>
                        <a:rPr lang="en-US" sz="11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1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.2015 </a:t>
                      </a:r>
                      <a:r>
                        <a:rPr lang="ru-RU" sz="11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(факт)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991" marR="31991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01.01.2016 (базовый </a:t>
                      </a:r>
                      <a:r>
                        <a:rPr lang="ru-RU" sz="11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сценарий)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991" marR="31991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01.01.2016 (негативный сценарий)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991" marR="31991" marT="0" marB="0" anchor="ctr"/>
                </a:tc>
              </a:tr>
              <a:tr h="250593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Активы, млрд рублей</a:t>
                      </a:r>
                    </a:p>
                  </a:txBody>
                  <a:tcPr marL="31991" marR="31991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73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513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79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000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74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900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50593"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прироста, %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991" marR="31991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-5,3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2,0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-3,5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5889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Кредиты крупному бизнесу, млрд рублей</a:t>
                      </a:r>
                    </a:p>
                  </a:txBody>
                  <a:tcPr marL="31991" marR="31991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666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26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400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600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50593"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прироста, %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991" marR="31991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1,0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8,0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5,0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50593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Кредиты МСБ, млрд рублей</a:t>
                      </a:r>
                    </a:p>
                  </a:txBody>
                  <a:tcPr marL="31991" marR="31991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718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580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450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50593"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прироста, %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991" marR="31991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-7,8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-10,5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-13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5889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Необеспеченные кредиты ФЛ, млрд рублей</a:t>
                      </a:r>
                    </a:p>
                  </a:txBody>
                  <a:tcPr marL="31991" marR="31991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045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950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680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50593"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прироста, %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991" marR="31991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-8,5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-11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-15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3727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Ипотечные кредиты (портфель), млрд рублей</a:t>
                      </a:r>
                    </a:p>
                  </a:txBody>
                  <a:tcPr marL="31991" marR="31991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608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700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500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50593"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прироста, %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991" marR="31991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2,3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3727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Ипотечные кредиты (выдача), млрд рублей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991" marR="31991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461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950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850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50593"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прироста, %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991" marR="31991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-40,1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-45%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-50%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5695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ссуд V и IV категорий качества, %</a:t>
                      </a:r>
                    </a:p>
                  </a:txBody>
                  <a:tcPr marL="31991" marR="31991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8,2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9,5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11,5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75272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Прибыль, млрд рублей</a:t>
                      </a:r>
                    </a:p>
                  </a:txBody>
                  <a:tcPr marL="31991" marR="31991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51,5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-200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138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1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fld id="{4A884E8D-1E03-4353-BEBB-9ACA12FDE748}" type="slidenum">
              <a:rPr kumimoji="0" lang="ru-RU" altLang="ru-RU" sz="1400" smtClean="0">
                <a:solidFill>
                  <a:srgbClr val="000000"/>
                </a:solidFill>
              </a:rPr>
              <a:pPr>
                <a:defRPr/>
              </a:pPr>
              <a:t>38</a:t>
            </a:fld>
            <a:endParaRPr kumimoji="0" lang="ru-RU" altLang="ru-RU" sz="1400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861032" y="482234"/>
            <a:ext cx="7810822" cy="65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ru-RU" altLang="ru-RU" sz="2200" b="1" dirty="0" smtClean="0">
                <a:solidFill>
                  <a:srgbClr val="E90029"/>
                </a:solidFill>
              </a:rPr>
              <a:t>По базовому сценарию совокупные активы банков в 2015 году вырастут только на </a:t>
            </a:r>
            <a:r>
              <a:rPr kumimoji="0" lang="en-US" altLang="ru-RU" sz="2200" b="1" dirty="0" smtClean="0">
                <a:solidFill>
                  <a:srgbClr val="E90029"/>
                </a:solidFill>
              </a:rPr>
              <a:t>2</a:t>
            </a:r>
            <a:r>
              <a:rPr kumimoji="0" lang="ru-RU" altLang="ru-RU" sz="2200" b="1" dirty="0" smtClean="0">
                <a:solidFill>
                  <a:srgbClr val="E90029"/>
                </a:solidFill>
              </a:rPr>
              <a:t>% против 35% в 2014-м</a:t>
            </a:r>
          </a:p>
        </p:txBody>
      </p:sp>
      <p:sp>
        <p:nvSpPr>
          <p:cNvPr id="19460" name="Rectangle 9"/>
          <p:cNvSpPr>
            <a:spLocks noChangeArrowheads="1"/>
          </p:cNvSpPr>
          <p:nvPr/>
        </p:nvSpPr>
        <p:spPr bwMode="auto">
          <a:xfrm>
            <a:off x="2786063" y="6130925"/>
            <a:ext cx="5470525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kumimoji="0" lang="ru-RU" altLang="ru-RU" sz="1000" i="1" dirty="0" smtClean="0">
                <a:solidFill>
                  <a:srgbClr val="000000"/>
                </a:solidFill>
                <a:cs typeface="Times New Roman" pitchFamily="18" charset="0"/>
              </a:rPr>
              <a:t>Источник: </a:t>
            </a:r>
            <a:r>
              <a:rPr lang="ru-RU" altLang="ru-RU" sz="1000" i="1" dirty="0" smtClean="0">
                <a:solidFill>
                  <a:srgbClr val="000000"/>
                </a:solidFill>
                <a:cs typeface="Times New Roman" pitchFamily="18" charset="0"/>
              </a:rPr>
              <a:t>прогноз </a:t>
            </a:r>
            <a:r>
              <a:rPr lang="en-US" altLang="ru-RU" sz="1000" i="1" dirty="0" smtClean="0">
                <a:solidFill>
                  <a:srgbClr val="000000"/>
                </a:solidFill>
                <a:cs typeface="Times New Roman" pitchFamily="18" charset="0"/>
              </a:rPr>
              <a:t>(RAEX) </a:t>
            </a:r>
            <a:r>
              <a:rPr lang="ru-RU" altLang="ru-RU" sz="1000" i="1" dirty="0" smtClean="0">
                <a:solidFill>
                  <a:srgbClr val="000000"/>
                </a:solidFill>
                <a:cs typeface="Times New Roman" pitchFamily="18" charset="0"/>
              </a:rPr>
              <a:t>«Эксперт РА», данные Банка России</a:t>
            </a:r>
            <a:endParaRPr kumimoji="0" lang="ru-RU" altLang="ru-RU" sz="1000" i="1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7" y="1196753"/>
            <a:ext cx="7200800" cy="48245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858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E85295-31A4-4448-9C43-9C79BD3F2DBD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39</a:t>
            </a:fld>
            <a:endParaRPr lang="ru-RU" altLang="ru-RU" sz="1400" smtClean="0"/>
          </a:p>
        </p:txBody>
      </p:sp>
      <p:sp>
        <p:nvSpPr>
          <p:cNvPr id="65539" name="Прямоугольник 3"/>
          <p:cNvSpPr>
            <a:spLocks noChangeArrowheads="1"/>
          </p:cNvSpPr>
          <p:nvPr/>
        </p:nvSpPr>
        <p:spPr bwMode="auto">
          <a:xfrm>
            <a:off x="2916238" y="4292600"/>
            <a:ext cx="5862637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65540" name="Rectangle 214"/>
          <p:cNvSpPr>
            <a:spLocks noChangeArrowheads="1"/>
          </p:cNvSpPr>
          <p:nvPr/>
        </p:nvSpPr>
        <p:spPr bwMode="auto">
          <a:xfrm>
            <a:off x="3563938" y="3933056"/>
            <a:ext cx="52197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>
              <a:spcBef>
                <a:spcPct val="0"/>
              </a:spcBef>
              <a:buNone/>
            </a:pPr>
            <a:r>
              <a:rPr lang="ru-RU" altLang="ru-RU" sz="1800" dirty="0">
                <a:solidFill>
                  <a:srgbClr val="800000"/>
                </a:solidFill>
              </a:rPr>
              <a:t>Дмитрий </a:t>
            </a:r>
            <a:r>
              <a:rPr lang="ru-RU" altLang="ru-RU" sz="1800" dirty="0" smtClean="0">
                <a:solidFill>
                  <a:srgbClr val="800000"/>
                </a:solidFill>
              </a:rPr>
              <a:t>Гришанков </a:t>
            </a:r>
            <a:endParaRPr lang="ru-RU" altLang="ru-RU" sz="1800" dirty="0">
              <a:solidFill>
                <a:srgbClr val="800000"/>
              </a:solidFill>
            </a:endParaRPr>
          </a:p>
          <a:p>
            <a:pPr lvl="0">
              <a:spcBef>
                <a:spcPct val="0"/>
              </a:spcBef>
              <a:buNone/>
            </a:pPr>
            <a:r>
              <a:rPr lang="ru-RU" altLang="ru-RU" sz="1800" dirty="0">
                <a:solidFill>
                  <a:srgbClr val="800000"/>
                </a:solidFill>
              </a:rPr>
              <a:t>Генеральный директор</a:t>
            </a:r>
          </a:p>
          <a:p>
            <a:pPr lvl="0">
              <a:spcBef>
                <a:spcPct val="0"/>
              </a:spcBef>
              <a:buNone/>
            </a:pPr>
            <a:r>
              <a:rPr lang="ru-RU" altLang="ru-RU" sz="1800" dirty="0">
                <a:solidFill>
                  <a:srgbClr val="800000"/>
                </a:solidFill>
              </a:rPr>
              <a:t>Рейтинговое Агентство RAEX («Эксперт РА»)</a:t>
            </a:r>
          </a:p>
          <a:p>
            <a:pPr lvl="0">
              <a:spcBef>
                <a:spcPct val="0"/>
              </a:spcBef>
              <a:buNone/>
            </a:pPr>
            <a:r>
              <a:rPr lang="en-US" altLang="ru-RU" sz="1800" dirty="0" err="1" smtClean="0">
                <a:solidFill>
                  <a:srgbClr val="800000"/>
                </a:solidFill>
                <a:hlinkClick r:id="rId2"/>
              </a:rPr>
              <a:t>grishankov</a:t>
            </a:r>
            <a:r>
              <a:rPr lang="ru-RU" altLang="ru-RU" sz="1800" dirty="0" smtClean="0">
                <a:solidFill>
                  <a:srgbClr val="800000"/>
                </a:solidFill>
                <a:hlinkClick r:id="rId2"/>
              </a:rPr>
              <a:t>@raexpert.ru</a:t>
            </a:r>
            <a:r>
              <a:rPr lang="en-US" altLang="ru-RU" sz="1800" dirty="0" smtClean="0">
                <a:solidFill>
                  <a:srgbClr val="800000"/>
                </a:solidFill>
              </a:rPr>
              <a:t> </a:t>
            </a:r>
            <a:endParaRPr lang="ru-RU" altLang="ru-RU" sz="1800" dirty="0">
              <a:solidFill>
                <a:srgbClr val="800000"/>
              </a:solidFill>
            </a:endParaRPr>
          </a:p>
          <a:p>
            <a:pPr lvl="0">
              <a:spcBef>
                <a:spcPct val="0"/>
              </a:spcBef>
              <a:buNone/>
            </a:pPr>
            <a:r>
              <a:rPr lang="ru-RU" altLang="ru-RU" sz="1800" dirty="0">
                <a:solidFill>
                  <a:srgbClr val="800000"/>
                </a:solidFill>
              </a:rPr>
              <a:t>(495) </a:t>
            </a:r>
            <a:r>
              <a:rPr lang="ru-RU" altLang="ru-RU" sz="1800" dirty="0" smtClean="0">
                <a:solidFill>
                  <a:srgbClr val="800000"/>
                </a:solidFill>
              </a:rPr>
              <a:t>617-0-777</a:t>
            </a:r>
            <a:endParaRPr lang="ru-RU" altLang="ru-RU" sz="1800" dirty="0">
              <a:solidFill>
                <a:srgbClr val="800000"/>
              </a:solidFill>
            </a:endParaRPr>
          </a:p>
        </p:txBody>
      </p:sp>
      <p:sp>
        <p:nvSpPr>
          <p:cNvPr id="65541" name="Заголовок 1"/>
          <p:cNvSpPr>
            <a:spLocks noGrp="1"/>
          </p:cNvSpPr>
          <p:nvPr>
            <p:ph type="title"/>
          </p:nvPr>
        </p:nvSpPr>
        <p:spPr>
          <a:xfrm>
            <a:off x="1187450" y="2565400"/>
            <a:ext cx="7416800" cy="652463"/>
          </a:xfrm>
        </p:spPr>
        <p:txBody>
          <a:bodyPr/>
          <a:lstStyle/>
          <a:p>
            <a:pPr eaLnBrk="1" hangingPunct="1"/>
            <a:r>
              <a:rPr lang="ru-RU" altLang="ru-RU" dirty="0" smtClean="0"/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632848" cy="652463"/>
          </a:xfrm>
        </p:spPr>
        <p:txBody>
          <a:bodyPr/>
          <a:lstStyle/>
          <a:p>
            <a:r>
              <a:rPr lang="ru-RU" sz="2400" dirty="0" smtClean="0"/>
              <a:t>По итогам 1 </a:t>
            </a:r>
            <a:r>
              <a:rPr lang="ru-RU" sz="2400" dirty="0" err="1" smtClean="0"/>
              <a:t>пг</a:t>
            </a:r>
            <a:r>
              <a:rPr lang="ru-RU" sz="2400" dirty="0" smtClean="0"/>
              <a:t> 2015 большинство кредитных </a:t>
            </a:r>
            <a:r>
              <a:rPr lang="ru-RU" sz="2400" dirty="0"/>
              <a:t>сегментов сокращается </a:t>
            </a:r>
            <a:r>
              <a:rPr lang="ru-RU" sz="2400" dirty="0" smtClean="0"/>
              <a:t>или замедляется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C628AE-4AF8-41FE-BA89-F19867BAC0B6}" type="slidenum">
              <a:rPr lang="ru-RU" altLang="ru-RU" smtClean="0"/>
              <a:pPr>
                <a:defRPr/>
              </a:pPr>
              <a:t>4</a:t>
            </a:fld>
            <a:endParaRPr lang="ru-RU" altLang="ru-RU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8723084"/>
              </p:ext>
            </p:extLst>
          </p:nvPr>
        </p:nvGraphicFramePr>
        <p:xfrm>
          <a:off x="755576" y="1262062"/>
          <a:ext cx="7992888" cy="4759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2"/>
          <p:cNvSpPr>
            <a:spLocks noChangeArrowheads="1"/>
          </p:cNvSpPr>
          <p:nvPr/>
        </p:nvSpPr>
        <p:spPr bwMode="auto">
          <a:xfrm>
            <a:off x="3708400" y="5876925"/>
            <a:ext cx="7200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b="1" i="1" dirty="0">
                <a:latin typeface="Times New Roman" pitchFamily="18" charset="0"/>
                <a:cs typeface="Times New Roman" pitchFamily="18" charset="0"/>
              </a:rPr>
              <a:t>Источник: </a:t>
            </a:r>
            <a:r>
              <a:rPr lang="ru-RU" altLang="ru-RU" sz="1400" i="1" dirty="0">
                <a:latin typeface="Times New Roman" pitchFamily="18" charset="0"/>
                <a:cs typeface="Times New Roman" pitchFamily="18" charset="0"/>
              </a:rPr>
              <a:t>RAEX («Эксперт РА») по данным Банка России</a:t>
            </a: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645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268C7FD-66BF-4B62-8874-2CE7351FDCB6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ru-RU" altLang="ru-RU" sz="1400" smtClean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1187450" y="400050"/>
            <a:ext cx="7489825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E9002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E90029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E90029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E90029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E90029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E90029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E90029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E90029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E90029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2400" kern="0" dirty="0" smtClean="0"/>
              <a:t>Быстрее </a:t>
            </a:r>
            <a:r>
              <a:rPr lang="ru-RU" sz="2400" kern="0" dirty="0"/>
              <a:t>других </a:t>
            </a:r>
            <a:r>
              <a:rPr lang="ru-RU" sz="2400" kern="0" dirty="0" smtClean="0"/>
              <a:t>сегментов сокращается портфель кредитов МСБ</a:t>
            </a:r>
            <a:endParaRPr lang="ru-RU" sz="2400" kern="0" dirty="0"/>
          </a:p>
        </p:txBody>
      </p:sp>
      <p:sp>
        <p:nvSpPr>
          <p:cNvPr id="44036" name="Прямоугольник 2"/>
          <p:cNvSpPr>
            <a:spLocks noChangeArrowheads="1"/>
          </p:cNvSpPr>
          <p:nvPr/>
        </p:nvSpPr>
        <p:spPr bwMode="auto">
          <a:xfrm>
            <a:off x="3708400" y="5722938"/>
            <a:ext cx="7200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b="1" i="1" dirty="0">
                <a:latin typeface="Times New Roman" pitchFamily="18" charset="0"/>
                <a:cs typeface="Times New Roman" pitchFamily="18" charset="0"/>
              </a:rPr>
              <a:t>Источник: </a:t>
            </a:r>
            <a:r>
              <a:rPr lang="ru-RU" altLang="ru-RU" sz="1400" i="1" dirty="0">
                <a:latin typeface="Times New Roman" pitchFamily="18" charset="0"/>
                <a:cs typeface="Times New Roman" pitchFamily="18" charset="0"/>
              </a:rPr>
              <a:t>RAEX («Эксперт РА») по данным Банка России</a:t>
            </a: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1475656" y="4521096"/>
            <a:ext cx="360214" cy="30797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2823106"/>
              </p:ext>
            </p:extLst>
          </p:nvPr>
        </p:nvGraphicFramePr>
        <p:xfrm>
          <a:off x="1187450" y="1484785"/>
          <a:ext cx="7200974" cy="4238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489825" cy="652463"/>
          </a:xfrm>
        </p:spPr>
        <p:txBody>
          <a:bodyPr/>
          <a:lstStyle/>
          <a:p>
            <a:r>
              <a:rPr lang="ru-RU" sz="2400" dirty="0" smtClean="0"/>
              <a:t>Портфель кредитов ФЛ (без учета ипотеки) также в отрицательной зоне 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C628AE-4AF8-41FE-BA89-F19867BAC0B6}" type="slidenum">
              <a:rPr lang="ru-RU" altLang="ru-RU" smtClean="0"/>
              <a:pPr>
                <a:defRPr/>
              </a:pPr>
              <a:t>6</a:t>
            </a:fld>
            <a:endParaRPr lang="ru-RU" altLang="ru-RU"/>
          </a:p>
        </p:txBody>
      </p:sp>
      <p:sp>
        <p:nvSpPr>
          <p:cNvPr id="6" name="Прямоугольник 2"/>
          <p:cNvSpPr>
            <a:spLocks noChangeArrowheads="1"/>
          </p:cNvSpPr>
          <p:nvPr/>
        </p:nvSpPr>
        <p:spPr bwMode="auto">
          <a:xfrm>
            <a:off x="3708400" y="5722938"/>
            <a:ext cx="7200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b="1" i="1" dirty="0">
                <a:latin typeface="Times New Roman" pitchFamily="18" charset="0"/>
                <a:cs typeface="Times New Roman" pitchFamily="18" charset="0"/>
              </a:rPr>
              <a:t>Источник: </a:t>
            </a:r>
            <a:r>
              <a:rPr lang="ru-RU" altLang="ru-RU" sz="1400" i="1" dirty="0">
                <a:latin typeface="Times New Roman" pitchFamily="18" charset="0"/>
                <a:cs typeface="Times New Roman" pitchFamily="18" charset="0"/>
              </a:rPr>
              <a:t>RAEX («Эксперт РА») по данным Банка России</a:t>
            </a: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5587393"/>
              </p:ext>
            </p:extLst>
          </p:nvPr>
        </p:nvGraphicFramePr>
        <p:xfrm>
          <a:off x="1403648" y="1700808"/>
          <a:ext cx="7056784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4283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Рост портфеля ипотечных кредитов замедлился почти вдвое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C628AE-4AF8-41FE-BA89-F19867BAC0B6}" type="slidenum">
              <a:rPr lang="ru-RU" altLang="ru-RU" smtClean="0"/>
              <a:pPr>
                <a:defRPr/>
              </a:pPr>
              <a:t>7</a:t>
            </a:fld>
            <a:endParaRPr lang="ru-RU" altLang="ru-RU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2672089"/>
              </p:ext>
            </p:extLst>
          </p:nvPr>
        </p:nvGraphicFramePr>
        <p:xfrm>
          <a:off x="1403648" y="1628800"/>
          <a:ext cx="6893570" cy="40061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2"/>
          <p:cNvSpPr>
            <a:spLocks noChangeArrowheads="1"/>
          </p:cNvSpPr>
          <p:nvPr/>
        </p:nvSpPr>
        <p:spPr bwMode="auto">
          <a:xfrm>
            <a:off x="3708400" y="5722938"/>
            <a:ext cx="7200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b="1" i="1" dirty="0">
                <a:latin typeface="Times New Roman" pitchFamily="18" charset="0"/>
                <a:cs typeface="Times New Roman" pitchFamily="18" charset="0"/>
              </a:rPr>
              <a:t>Источник: </a:t>
            </a:r>
            <a:r>
              <a:rPr lang="ru-RU" altLang="ru-RU" sz="1400" i="1" dirty="0">
                <a:latin typeface="Times New Roman" pitchFamily="18" charset="0"/>
                <a:cs typeface="Times New Roman" pitchFamily="18" charset="0"/>
              </a:rPr>
              <a:t>RAEX («Эксперт РА») по данным Банка России</a:t>
            </a: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03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489825" cy="652463"/>
          </a:xfrm>
        </p:spPr>
        <p:txBody>
          <a:bodyPr/>
          <a:lstStyle/>
          <a:p>
            <a:r>
              <a:rPr lang="ru-RU" sz="2400" dirty="0"/>
              <a:t>Е</a:t>
            </a:r>
            <a:r>
              <a:rPr lang="ru-RU" sz="2400" dirty="0" smtClean="0"/>
              <a:t>динственный сегмент рынка, демонстрирующий ускорение темпов роста, </a:t>
            </a:r>
            <a:r>
              <a:rPr lang="ru-RU" sz="2400" dirty="0"/>
              <a:t>– </a:t>
            </a:r>
            <a:r>
              <a:rPr lang="ru-RU" sz="2400" dirty="0" smtClean="0"/>
              <a:t>кредитование </a:t>
            </a:r>
            <a:r>
              <a:rPr lang="ru-RU" sz="2400" dirty="0"/>
              <a:t>крупного </a:t>
            </a:r>
            <a:r>
              <a:rPr lang="ru-RU" sz="2400" dirty="0" smtClean="0"/>
              <a:t>бизнеса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C628AE-4AF8-41FE-BA89-F19867BAC0B6}" type="slidenum">
              <a:rPr lang="ru-RU" altLang="ru-RU" smtClean="0"/>
              <a:pPr>
                <a:defRPr/>
              </a:pPr>
              <a:t>8</a:t>
            </a:fld>
            <a:endParaRPr lang="ru-RU" altLang="ru-RU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6742173"/>
              </p:ext>
            </p:extLst>
          </p:nvPr>
        </p:nvGraphicFramePr>
        <p:xfrm>
          <a:off x="1043608" y="1484784"/>
          <a:ext cx="7344816" cy="3898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2"/>
          <p:cNvSpPr>
            <a:spLocks noChangeArrowheads="1"/>
          </p:cNvSpPr>
          <p:nvPr/>
        </p:nvSpPr>
        <p:spPr bwMode="auto">
          <a:xfrm>
            <a:off x="3708400" y="5301208"/>
            <a:ext cx="7200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b="1" i="1" dirty="0">
                <a:latin typeface="Times New Roman" pitchFamily="18" charset="0"/>
                <a:cs typeface="Times New Roman" pitchFamily="18" charset="0"/>
              </a:rPr>
              <a:t>Источник: </a:t>
            </a:r>
            <a:r>
              <a:rPr lang="ru-RU" altLang="ru-RU" sz="1400" i="1" dirty="0">
                <a:latin typeface="Times New Roman" pitchFamily="18" charset="0"/>
                <a:cs typeface="Times New Roman" pitchFamily="18" charset="0"/>
              </a:rPr>
              <a:t>RAEX («Эксперт РА») по данным Банка России</a:t>
            </a: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47664" y="5733256"/>
            <a:ext cx="6120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Драйверы роста:</a:t>
            </a:r>
          </a:p>
          <a:p>
            <a:r>
              <a:rPr lang="ru-RU" dirty="0" smtClean="0"/>
              <a:t>Переоценка валютных кредитов</a:t>
            </a:r>
          </a:p>
          <a:p>
            <a:r>
              <a:rPr lang="ru-RU" dirty="0" smtClean="0"/>
              <a:t>Замещение внешнего фондирования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114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Р</a:t>
            </a:r>
            <a:r>
              <a:rPr lang="ru-RU" sz="2400" dirty="0" smtClean="0"/>
              <a:t>ост </a:t>
            </a:r>
            <a:r>
              <a:rPr lang="ru-RU" sz="2400" dirty="0"/>
              <a:t>уровня просроченной задолженности </a:t>
            </a:r>
            <a:r>
              <a:rPr lang="ru-RU" sz="2400" dirty="0" smtClean="0"/>
              <a:t>наблюдается </a:t>
            </a:r>
            <a:r>
              <a:rPr lang="ru-RU" sz="2400" dirty="0"/>
              <a:t>во всех кредитных </a:t>
            </a:r>
            <a:r>
              <a:rPr lang="ru-RU" sz="2400" dirty="0" smtClean="0"/>
              <a:t>сегментах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C628AE-4AF8-41FE-BA89-F19867BAC0B6}" type="slidenum">
              <a:rPr lang="ru-RU" altLang="ru-RU" smtClean="0"/>
              <a:pPr>
                <a:defRPr/>
              </a:pPr>
              <a:t>9</a:t>
            </a:fld>
            <a:endParaRPr lang="ru-RU" altLang="ru-RU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7588762"/>
              </p:ext>
            </p:extLst>
          </p:nvPr>
        </p:nvGraphicFramePr>
        <p:xfrm>
          <a:off x="971600" y="1628800"/>
          <a:ext cx="7760915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2"/>
          <p:cNvSpPr>
            <a:spLocks noChangeArrowheads="1"/>
          </p:cNvSpPr>
          <p:nvPr/>
        </p:nvSpPr>
        <p:spPr bwMode="auto">
          <a:xfrm>
            <a:off x="3851920" y="6021288"/>
            <a:ext cx="7200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b="1" i="1" dirty="0">
                <a:latin typeface="Times New Roman" pitchFamily="18" charset="0"/>
                <a:cs typeface="Times New Roman" pitchFamily="18" charset="0"/>
              </a:rPr>
              <a:t>Источник: </a:t>
            </a:r>
            <a:r>
              <a:rPr lang="ru-RU" altLang="ru-RU" sz="1400" i="1" dirty="0">
                <a:latin typeface="Times New Roman" pitchFamily="18" charset="0"/>
                <a:cs typeface="Times New Roman" pitchFamily="18" charset="0"/>
              </a:rPr>
              <a:t>RAEX («Эксперт РА») по данным Банка России</a:t>
            </a: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6585"/>
      </p:ext>
    </p:extLst>
  </p:cSld>
  <p:clrMapOvr>
    <a:masterClrMapping/>
  </p:clrMapOvr>
</p:sld>
</file>

<file path=ppt/theme/theme1.xml><?xml version="1.0" encoding="utf-8"?>
<a:theme xmlns:a="http://schemas.openxmlformats.org/drawingml/2006/main" name="эра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эра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6_эра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эра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эра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эра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9_эра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0_эра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13671</TotalTime>
  <Words>1929</Words>
  <Application>Microsoft Office PowerPoint</Application>
  <PresentationFormat>Экран (4:3)</PresentationFormat>
  <Paragraphs>467</Paragraphs>
  <Slides>39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8</vt:i4>
      </vt:variant>
      <vt:variant>
        <vt:lpstr>Заголовки слайдов</vt:lpstr>
      </vt:variant>
      <vt:variant>
        <vt:i4>39</vt:i4>
      </vt:variant>
    </vt:vector>
  </HeadingPairs>
  <TitlesOfParts>
    <vt:vector size="47" baseType="lpstr">
      <vt:lpstr>эра</vt:lpstr>
      <vt:lpstr>5_эра</vt:lpstr>
      <vt:lpstr>6_эра</vt:lpstr>
      <vt:lpstr>1_эра</vt:lpstr>
      <vt:lpstr>2_эра</vt:lpstr>
      <vt:lpstr>3_эра</vt:lpstr>
      <vt:lpstr>9_эра</vt:lpstr>
      <vt:lpstr>10_эра</vt:lpstr>
      <vt:lpstr>Банковский рынок: всестороннее давление</vt:lpstr>
      <vt:lpstr>Презентация PowerPoint</vt:lpstr>
      <vt:lpstr>Презентация PowerPoint</vt:lpstr>
      <vt:lpstr>По итогам 1 пг 2015 большинство кредитных сегментов сокращается или замедляется </vt:lpstr>
      <vt:lpstr>Презентация PowerPoint</vt:lpstr>
      <vt:lpstr>Портфель кредитов ФЛ (без учета ипотеки) также в отрицательной зоне </vt:lpstr>
      <vt:lpstr>Рост портфеля ипотечных кредитов замедлился почти вдвое</vt:lpstr>
      <vt:lpstr>Единственный сегмент рынка, демонстрирующий ускорение темпов роста, – кредитование крупного бизнеса</vt:lpstr>
      <vt:lpstr>Рост уровня просроченной задолженности наблюдается во всех кредитных сегментах</vt:lpstr>
      <vt:lpstr>Значительная часть проблемных кредитов крупному бизнесу скрыта в реструктуризациях и не отражается в просрочке</vt:lpstr>
      <vt:lpstr>Рост доли просроченной задолженности наблюдается во всех группах банков</vt:lpstr>
      <vt:lpstr>Ухудшение качества кредитного портфеля потребует от банков досоздания резервов в значительных масштабах</vt:lpstr>
      <vt:lpstr>Презентация PowerPoint</vt:lpstr>
      <vt:lpstr>В I полугодии 2015 года чистая процентная маржа банков резко снизилась</vt:lpstr>
      <vt:lpstr>В банковском секторе наблюдается резкое сокращение чистых процентных доходов</vt:lpstr>
      <vt:lpstr>Без учета Сбербанка чистые процентные доходы банков сократились более чем вдвое в 1 кв 15</vt:lpstr>
      <vt:lpstr>В 1 квартале 2015 года чистая процентная маржа по сектору сократилась в 2 раза</vt:lpstr>
      <vt:lpstr>Несмотря на снижение ключевой ставки, давление на процентную маржу и прибыльность сохранится до конца 2015 года</vt:lpstr>
      <vt:lpstr>В 1 пг 2015 банки с госучастием ощутили приток средств ЮЛ и ФЛ из других банков</vt:lpstr>
      <vt:lpstr>Частные банки из топ-100 замещали отток средств ЮЛ за счет более дорогих ФЛ </vt:lpstr>
      <vt:lpstr>Частные банки ниже топ-100 столкнулись с наибольшим удорожанием фондирования среди других групп банков</vt:lpstr>
      <vt:lpstr>Риску ликвидности сегодня в наибольшей степени подвержены малые и средние банки</vt:lpstr>
      <vt:lpstr>Презентация PowerPoint</vt:lpstr>
      <vt:lpstr>Несмотря на ряд послаблений, регулирование остается жестким  </vt:lpstr>
      <vt:lpstr>В конце 2014 - начале 2015 гг. крупные банки передавали на санацию, во 2-3 кварталах 2015 года ЦБ начал сразу лишать лицензий </vt:lpstr>
      <vt:lpstr>Регулятор действует более жестко, чем раньше, но все равно не успевает предотвратить вывода значительной части активов</vt:lpstr>
      <vt:lpstr>Ухудшение качества активов повышает давление на капитал банков</vt:lpstr>
      <vt:lpstr>Темпы прироста капитала без учета средств доп. эмиссий снижаются</vt:lpstr>
      <vt:lpstr>Сейчас банковская система значительно меньше докапитализирована чем в кризис 2009 года</vt:lpstr>
      <vt:lpstr>Доля субординированных займов в компонентах капитала банков выросла с начала 2015 г.</vt:lpstr>
      <vt:lpstr>Презентация PowerPoint</vt:lpstr>
      <vt:lpstr>Топ-5 признаков резкого роста рисков для банка в текущих условиях </vt:lpstr>
      <vt:lpstr>Сейчас банковская система значительно меньше докапитализирована чем в кризис 2009 года</vt:lpstr>
      <vt:lpstr>Рыночные тенденции нашли отражения в рейтинговых действиях RAEX</vt:lpstr>
      <vt:lpstr>Сравнение распределения рейтингов по классам на 01.01.15 и 20.08.15</vt:lpstr>
      <vt:lpstr>Сценарии развития банковского сектора в 2015 году в значительной степени определяются динамикой цен на нефть</vt:lpstr>
      <vt:lpstr>Ключевые показатели банковского сектора при реализации различных сценариев развития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Комлева Наталья</dc:creator>
  <cp:lastModifiedBy>Гришанков Дмитрий</cp:lastModifiedBy>
  <cp:revision>640</cp:revision>
  <cp:lastPrinted>2015-09-01T13:47:46Z</cp:lastPrinted>
  <dcterms:created xsi:type="dcterms:W3CDTF">2011-10-07T07:30:18Z</dcterms:created>
  <dcterms:modified xsi:type="dcterms:W3CDTF">2015-09-04T05:07:19Z</dcterms:modified>
</cp:coreProperties>
</file>