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8" r:id="rId7"/>
    <p:sldId id="267" r:id="rId8"/>
    <p:sldId id="269" r:id="rId9"/>
    <p:sldId id="262" r:id="rId10"/>
    <p:sldId id="263" r:id="rId11"/>
    <p:sldId id="264" r:id="rId1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614"/>
    <a:srgbClr val="E3EBF5"/>
    <a:srgbClr val="7FA3CF"/>
    <a:srgbClr val="1C4372"/>
    <a:srgbClr val="1F4A7F"/>
    <a:srgbClr val="003300"/>
    <a:srgbClr val="3479CC"/>
    <a:srgbClr val="1BAB46"/>
    <a:srgbClr val="19AB46"/>
    <a:srgbClr val="17A142"/>
  </p:clrMru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828" autoAdjust="0"/>
  </p:normalViewPr>
  <p:slideViewPr>
    <p:cSldViewPr>
      <p:cViewPr>
        <p:scale>
          <a:sx n="80" d="100"/>
          <a:sy n="80" d="100"/>
        </p:scale>
        <p:origin x="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0.0.1.6\melnichenko$\&#1075;&#1088;&#1072;&#1092;&#1080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1.6\melnichenko$\&#1090;&#1072;&#1073;&#108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1.6\melnichenko$\&#1090;&#1072;&#1073;&#108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1.6\melnichenko$\&#1090;&#1072;&#1073;&#108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82;%20&#1076;&#1086;&#1082;&#1083;&#1072;&#1076;&#1091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elnichenko\Desktop\&#1082;%20&#1076;&#1086;&#1082;&#1083;&#1072;&#1076;&#1091;2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elnichenko\Desktop\&#1082;%20&#1076;&#1086;&#1082;&#1083;&#1072;&#1076;&#109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6847719381861687"/>
          <c:y val="9.3253506710354067E-2"/>
          <c:w val="0.79610542377032634"/>
          <c:h val="0.47394667169871912"/>
        </c:manualLayout>
      </c:layout>
      <c:barChart>
        <c:barDir val="col"/>
        <c:grouping val="stacked"/>
        <c:ser>
          <c:idx val="0"/>
          <c:order val="0"/>
          <c:tx>
            <c:strRef>
              <c:f>Лист1!$C$5</c:f>
              <c:strCache>
                <c:ptCount val="1"/>
                <c:pt idx="0">
                  <c:v>Перевозка ценностей резервных фондов Банка России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75000"/>
                  </a:schemeClr>
                </a:gs>
                <a:gs pos="50000">
                  <a:srgbClr val="4F81BD">
                    <a:lumMod val="60000"/>
                    <a:lumOff val="40000"/>
                  </a:srgbClr>
                </a:gs>
                <a:gs pos="100000">
                  <a:srgbClr val="4F81BD">
                    <a:lumMod val="75000"/>
                  </a:srgbClr>
                </a:gs>
              </a:gsLst>
              <a:lin ang="5400000" scaled="0"/>
            </a:gradFill>
            <a:ln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7.5426027504207238E-2"/>
                  <c:y val="-8.6397950309269559E-3"/>
                </c:manualLayout>
              </c:layout>
              <c:showVal val="1"/>
            </c:dLbl>
            <c:dLbl>
              <c:idx val="1"/>
              <c:layout>
                <c:manualLayout>
                  <c:x val="7.7844635077275584E-2"/>
                  <c:y val="-3.82305091283507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4 932 084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8.0706179066835068E-2"/>
                  <c:y val="-1.1619462599854757E-2"/>
                </c:manualLayout>
              </c:layout>
              <c:showVal val="1"/>
            </c:dLbl>
            <c:dLbl>
              <c:idx val="3"/>
              <c:layout>
                <c:manualLayout>
                  <c:x val="7.9024800336275902E-2"/>
                  <c:y val="-2.9048656499637425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 i="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Лист1!$D$4:$G$4</c:f>
              <c:strCache>
                <c:ptCount val="4"/>
                <c:pt idx="0">
                  <c:v>  Объем производственной деятельности               (млн. руб.)</c:v>
                </c:pt>
                <c:pt idx="1">
                  <c:v>Доход от производственной деятельности                              (тыс. руб.)</c:v>
                </c:pt>
                <c:pt idx="2">
                  <c:v>   Объем производственной деятельности                      (млн. руб.)</c:v>
                </c:pt>
                <c:pt idx="3">
                  <c:v>Доход от производственной деятельности                  (тыс. руб.)</c:v>
                </c:pt>
              </c:strCache>
            </c:strRef>
          </c:cat>
          <c:val>
            <c:numRef>
              <c:f>[график.xlsx]Лист1!$D$5,[график.xlsx]Лист1!$E$5,[график.xlsx]Лист1!$F$5,[график.xlsx]Лист1!$G$5</c:f>
              <c:numCache>
                <c:formatCode>#,##0</c:formatCode>
                <c:ptCount val="4"/>
                <c:pt idx="0">
                  <c:v>5788582</c:v>
                </c:pt>
                <c:pt idx="1">
                  <c:v>4660820</c:v>
                </c:pt>
                <c:pt idx="2">
                  <c:v>6137643</c:v>
                </c:pt>
                <c:pt idx="3">
                  <c:v>4091884</c:v>
                </c:pt>
              </c:numCache>
            </c:numRef>
          </c:val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Инкассация</c:v>
                </c:pt>
              </c:strCache>
            </c:strRef>
          </c:tx>
          <c:spPr>
            <a:gradFill>
              <a:gsLst>
                <a:gs pos="0">
                  <a:srgbClr val="FF2121"/>
                </a:gs>
                <a:gs pos="50000">
                  <a:srgbClr val="FF8B8B"/>
                </a:gs>
                <a:gs pos="100000">
                  <a:srgbClr val="FF2121"/>
                </a:gs>
              </a:gsLst>
              <a:lin ang="5400000" scaled="0"/>
            </a:gradFill>
            <a:ln>
              <a:solidFill>
                <a:srgbClr val="1F497D">
                  <a:lumMod val="50000"/>
                </a:srgbClr>
              </a:solidFill>
            </a:ln>
          </c:spPr>
          <c:dLbls>
            <c:dLbl>
              <c:idx val="0"/>
              <c:layout>
                <c:manualLayout>
                  <c:x val="7.3243453815315912E-2"/>
                  <c:y val="-9.7704510412033267E-3"/>
                </c:manualLayout>
              </c:layout>
              <c:showVal val="1"/>
            </c:dLbl>
            <c:dLbl>
              <c:idx val="1"/>
              <c:layout>
                <c:manualLayout>
                  <c:x val="7.7608601193097995E-2"/>
                  <c:y val="-4.1354170879073591E-3"/>
                </c:manualLayout>
              </c:layout>
              <c:showVal val="1"/>
            </c:dLbl>
            <c:dLbl>
              <c:idx val="2"/>
              <c:layout>
                <c:manualLayout>
                  <c:x val="8.1443412071232665E-2"/>
                  <c:y val="-2.2232954138942551E-2"/>
                </c:manualLayout>
              </c:layout>
              <c:showVal val="1"/>
            </c:dLbl>
            <c:dLbl>
              <c:idx val="3"/>
              <c:layout>
                <c:manualLayout>
                  <c:x val="8.4068936527953247E-2"/>
                  <c:y val="-8.7145969498911048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Лист1!$D$4:$G$4</c:f>
              <c:strCache>
                <c:ptCount val="4"/>
                <c:pt idx="0">
                  <c:v>  Объем производственной деятельности               (млн. руб.)</c:v>
                </c:pt>
                <c:pt idx="1">
                  <c:v>Доход от производственной деятельности                              (тыс. руб.)</c:v>
                </c:pt>
                <c:pt idx="2">
                  <c:v>   Объем производственной деятельности                      (млн. руб.)</c:v>
                </c:pt>
                <c:pt idx="3">
                  <c:v>Доход от производственной деятельности                  (тыс. руб.)</c:v>
                </c:pt>
              </c:strCache>
            </c:strRef>
          </c:cat>
          <c:val>
            <c:numRef>
              <c:f>[график.xlsx]Лист1!$D$6,[график.xlsx]Лист1!$E$6,[график.xlsx]Лист1!$F$6,[график.xlsx]Лист1!$G$6</c:f>
              <c:numCache>
                <c:formatCode>#,##0</c:formatCode>
                <c:ptCount val="4"/>
                <c:pt idx="0">
                  <c:v>3755714</c:v>
                </c:pt>
                <c:pt idx="1">
                  <c:v>6362009</c:v>
                </c:pt>
                <c:pt idx="2">
                  <c:v>3263059</c:v>
                </c:pt>
                <c:pt idx="3">
                  <c:v>5843354</c:v>
                </c:pt>
              </c:numCache>
            </c:numRef>
          </c:val>
        </c:ser>
        <c:ser>
          <c:idx val="2"/>
          <c:order val="2"/>
          <c:tx>
            <c:strRef>
              <c:f>Лист1!$C$7</c:f>
              <c:strCache>
                <c:ptCount val="1"/>
                <c:pt idx="0">
                  <c:v>Перевозка ценностей кредитных организаций</c:v>
                </c:pt>
              </c:strCache>
            </c:strRef>
          </c:tx>
          <c:spPr>
            <a:gradFill>
              <a:gsLst>
                <a:gs pos="0">
                  <a:srgbClr val="1BBF4E"/>
                </a:gs>
                <a:gs pos="50000">
                  <a:srgbClr val="27E161"/>
                </a:gs>
                <a:gs pos="100000">
                  <a:srgbClr val="1BBF4E"/>
                </a:gs>
              </a:gsLst>
              <a:lin ang="5400000" scaled="0"/>
            </a:gradFill>
            <a:ln>
              <a:solidFill>
                <a:srgbClr val="1F497D">
                  <a:lumMod val="50000"/>
                </a:srgbClr>
              </a:solidFill>
            </a:ln>
          </c:spPr>
          <c:dPt>
            <c:idx val="0"/>
            <c:spPr>
              <a:gradFill>
                <a:gsLst>
                  <a:gs pos="0">
                    <a:srgbClr val="19AB46"/>
                  </a:gs>
                  <a:gs pos="50000">
                    <a:srgbClr val="27E161"/>
                  </a:gs>
                  <a:gs pos="100000">
                    <a:srgbClr val="1BAB46"/>
                  </a:gs>
                </a:gsLst>
                <a:lin ang="5400000" scaled="0"/>
              </a:gradFill>
              <a:ln>
                <a:solidFill>
                  <a:srgbClr val="1F497D">
                    <a:lumMod val="50000"/>
                  </a:srgbClr>
                </a:solidFill>
              </a:ln>
            </c:spPr>
          </c:dPt>
          <c:dLbls>
            <c:dLbl>
              <c:idx val="0"/>
              <c:layout>
                <c:manualLayout>
                  <c:x val="8.4570121296834763E-2"/>
                  <c:y val="-8.3041103090521096E-2"/>
                </c:manualLayout>
              </c:layout>
              <c:showVal val="1"/>
            </c:dLbl>
            <c:dLbl>
              <c:idx val="1"/>
              <c:layout>
                <c:manualLayout>
                  <c:x val="7.8817904979632578E-2"/>
                  <c:y val="-5.9041095464287706E-3"/>
                </c:manualLayout>
              </c:layout>
              <c:showVal val="1"/>
            </c:dLbl>
            <c:dLbl>
              <c:idx val="2"/>
              <c:layout>
                <c:manualLayout>
                  <c:x val="7.3980689833495206E-2"/>
                  <c:y val="-4.3010451652640294E-2"/>
                </c:manualLayout>
              </c:layout>
              <c:showVal val="1"/>
            </c:dLbl>
            <c:dLbl>
              <c:idx val="3"/>
              <c:layout>
                <c:manualLayout>
                  <c:x val="7.9024800336275902E-2"/>
                  <c:y val="2.9048656499636887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rgbClr val="00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Лист1!$D$4:$G$4</c:f>
              <c:strCache>
                <c:ptCount val="4"/>
                <c:pt idx="0">
                  <c:v>  Объем производственной деятельности               (млн. руб.)</c:v>
                </c:pt>
                <c:pt idx="1">
                  <c:v>Доход от производственной деятельности                              (тыс. руб.)</c:v>
                </c:pt>
                <c:pt idx="2">
                  <c:v>   Объем производственной деятельности                      (млн. руб.)</c:v>
                </c:pt>
                <c:pt idx="3">
                  <c:v>Доход от производственной деятельности                  (тыс. руб.)</c:v>
                </c:pt>
              </c:strCache>
            </c:strRef>
          </c:cat>
          <c:val>
            <c:numRef>
              <c:f>[график.xlsx]Лист1!$D$7,[график.xlsx]Лист1!$E$7,[график.xlsx]Лист1!$F$7,[график.xlsx]Лист1!$G$7</c:f>
              <c:numCache>
                <c:formatCode>#,##0</c:formatCode>
                <c:ptCount val="4"/>
                <c:pt idx="0">
                  <c:v>10307462</c:v>
                </c:pt>
                <c:pt idx="1">
                  <c:v>4728425</c:v>
                </c:pt>
                <c:pt idx="2">
                  <c:v>8543146</c:v>
                </c:pt>
                <c:pt idx="3">
                  <c:v>3972927</c:v>
                </c:pt>
              </c:numCache>
            </c:numRef>
          </c:val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6.0529634300126568E-2"/>
                  <c:y val="2.3238696470130792E-2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layout>
                <c:manualLayout>
                  <c:x val="7.5662042875157723E-2"/>
                  <c:y val="5.8097312999274087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Лист1!$D$4:$G$4</c:f>
              <c:strCache>
                <c:ptCount val="4"/>
                <c:pt idx="0">
                  <c:v>  Объем производственной деятельности               (млн. руб.)</c:v>
                </c:pt>
                <c:pt idx="1">
                  <c:v>Доход от производственной деятельности                              (тыс. руб.)</c:v>
                </c:pt>
                <c:pt idx="2">
                  <c:v>   Объем производственной деятельности                      (млн. руб.)</c:v>
                </c:pt>
                <c:pt idx="3">
                  <c:v>Доход от производственной деятельности                  (тыс. руб.)</c:v>
                </c:pt>
              </c:strCache>
            </c:strRef>
          </c:cat>
          <c:val>
            <c:numRef>
              <c:f>(Лист1!#ССЫЛКА!;Лист1!#ССЫЛКА!;Лист1!#ССЫЛКА!;Лист1!#ССЫЛКА!)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6.5573770491803393E-2"/>
                  <c:y val="5.8097312999274087E-3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layout>
                <c:manualLayout>
                  <c:x val="7.5661910483132033E-2"/>
                  <c:y val="-8.7145969498911048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Лист1!$D$4:$G$4</c:f>
              <c:strCache>
                <c:ptCount val="4"/>
                <c:pt idx="0">
                  <c:v>  Объем производственной деятельности               (млн. руб.)</c:v>
                </c:pt>
                <c:pt idx="1">
                  <c:v>Доход от производственной деятельности                              (тыс. руб.)</c:v>
                </c:pt>
                <c:pt idx="2">
                  <c:v>   Объем производственной деятельности                      (млн. руб.)</c:v>
                </c:pt>
                <c:pt idx="3">
                  <c:v>Доход от производственной деятельности                  (тыс. руб.)</c:v>
                </c:pt>
              </c:strCache>
            </c:strRef>
          </c:cat>
          <c:val>
            <c:numRef>
              <c:f>(Лист1!#ССЫЛКА!;Лист1!#ССЫЛКА!;Лист1!#ССЫЛКА!;Лист1!#ССЫЛКА!)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Лист1!$C$8</c:f>
              <c:strCache>
                <c:ptCount val="1"/>
                <c:pt idx="0">
                  <c:v>Кассовое обслуживание</c:v>
                </c:pt>
              </c:strCache>
            </c:strRef>
          </c:tx>
          <c:spPr>
            <a:ln>
              <a:noFill/>
            </a:ln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7.2564372722312864E-2"/>
                  <c:y val="-2.072141292164249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226 668</a:t>
                    </a:r>
                  </a:p>
                </c:rich>
              </c:tx>
              <c:showVal val="1"/>
            </c:dLbl>
            <c:dLbl>
              <c:idx val="2"/>
              <c:delete val="1"/>
            </c:dLbl>
            <c:dLbl>
              <c:idx val="3"/>
              <c:layout>
                <c:manualLayout>
                  <c:x val="7.0617946723715422E-2"/>
                  <c:y val="-2.8661216719393205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Лист1!$D$4:$G$4</c:f>
              <c:strCache>
                <c:ptCount val="4"/>
                <c:pt idx="0">
                  <c:v>  Объем производственной деятельности               (млн. руб.)</c:v>
                </c:pt>
                <c:pt idx="1">
                  <c:v>Доход от производственной деятельности                              (тыс. руб.)</c:v>
                </c:pt>
                <c:pt idx="2">
                  <c:v>   Объем производственной деятельности                      (млн. руб.)</c:v>
                </c:pt>
                <c:pt idx="3">
                  <c:v>Доход от производственной деятельности                  (тыс. руб.)</c:v>
                </c:pt>
              </c:strCache>
            </c:strRef>
          </c:cat>
          <c:val>
            <c:numRef>
              <c:f>[график.xlsx]Лист1!$D$8,[график.xlsx]Лист1!$E$8,[график.xlsx]Лист1!$F$8,[график.xlsx]Лист1!$G$8</c:f>
              <c:numCache>
                <c:formatCode>#,##0</c:formatCode>
                <c:ptCount val="4"/>
                <c:pt idx="0">
                  <c:v>0</c:v>
                </c:pt>
                <c:pt idx="1">
                  <c:v>226668</c:v>
                </c:pt>
                <c:pt idx="2">
                  <c:v>0</c:v>
                </c:pt>
                <c:pt idx="3">
                  <c:v>99364</c:v>
                </c:pt>
              </c:numCache>
            </c:numRef>
          </c:val>
        </c:ser>
        <c:ser>
          <c:idx val="6"/>
          <c:order val="6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Лист1!$D$4:$G$4</c:f>
              <c:strCache>
                <c:ptCount val="4"/>
                <c:pt idx="0">
                  <c:v>  Объем производственной деятельности               (млн. руб.)</c:v>
                </c:pt>
                <c:pt idx="1">
                  <c:v>Доход от производственной деятельности                              (тыс. руб.)</c:v>
                </c:pt>
                <c:pt idx="2">
                  <c:v>   Объем производственной деятельности                      (млн. руб.)</c:v>
                </c:pt>
                <c:pt idx="3">
                  <c:v>Доход от производственной деятельности                  (тыс. руб.)</c:v>
                </c:pt>
              </c:strCache>
            </c:strRef>
          </c:cat>
          <c:val>
            <c:numRef>
              <c:f>(Лист1!#ССЫЛКА!;Лист1!#ССЫЛКА!;Лист1!#ССЫЛКА!;Лист1!#ССЫЛКА!)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overlap val="100"/>
        <c:axId val="56661120"/>
        <c:axId val="56662656"/>
      </c:barChart>
      <c:catAx>
        <c:axId val="56661120"/>
        <c:scaling>
          <c:orientation val="minMax"/>
        </c:scaling>
        <c:axPos val="b"/>
        <c:tickLblPos val="nextTo"/>
        <c:spPr>
          <a:ln w="25400"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56662656"/>
        <c:crosses val="autoZero"/>
        <c:auto val="1"/>
        <c:lblAlgn val="ctr"/>
        <c:lblOffset val="100"/>
      </c:catAx>
      <c:valAx>
        <c:axId val="56662656"/>
        <c:scaling>
          <c:orientation val="minMax"/>
          <c:max val="20000000"/>
        </c:scaling>
        <c:axPos val="l"/>
        <c:numFmt formatCode="#,##0" sourceLinked="1"/>
        <c:tickLblPos val="nextTo"/>
        <c:spPr>
          <a:ln w="25400"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56661120"/>
        <c:crosses val="autoZero"/>
        <c:crossBetween val="between"/>
        <c:majorUnit val="5000000"/>
      </c:valAx>
      <c:spPr>
        <a:noFill/>
        <a:ln>
          <a:noFill/>
        </a:ln>
      </c:spPr>
    </c:plotArea>
    <c:legend>
      <c:legendPos val="r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2.2037302458189686E-2"/>
          <c:y val="0.80673135017145481"/>
          <c:w val="0.97610344702791685"/>
          <c:h val="0.11358039869172004"/>
        </c:manualLayout>
      </c:layout>
      <c:txPr>
        <a:bodyPr/>
        <a:lstStyle/>
        <a:p>
          <a:pPr>
            <a:defRPr sz="1300" b="1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spPr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F79646">
                    <a:lumMod val="75000"/>
                  </a:srgb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rgbClr val="F79646">
                    <a:lumMod val="75000"/>
                  </a:srgbClr>
                </a:gs>
              </a:gsLst>
              <a:lin ang="5400000" scaled="0"/>
            </a:gradFill>
            <a:ln>
              <a:solidFill>
                <a:srgbClr val="1F497D">
                  <a:lumMod val="50000"/>
                </a:srgbClr>
              </a:solidFill>
            </a:ln>
            <a:effectLst/>
          </c:spPr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034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059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000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060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layout>
                <c:manualLayout>
                  <c:x val="2.7777777777777877E-2"/>
                  <c:y val="-4.166666666666666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trendline>
            <c:spPr>
              <a:ln w="19050">
                <a:solidFill>
                  <a:schemeClr val="tx2">
                    <a:lumMod val="50000"/>
                  </a:schemeClr>
                </a:solidFill>
              </a:ln>
            </c:spPr>
            <c:trendlineType val="poly"/>
            <c:order val="2"/>
          </c:trendline>
          <c:cat>
            <c:numRef>
              <c:f>Лист6!$A$2:$A$14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Лист6!$B$2:$B$14</c:f>
              <c:numCache>
                <c:formatCode>General</c:formatCode>
                <c:ptCount val="13"/>
                <c:pt idx="0">
                  <c:v>630</c:v>
                </c:pt>
                <c:pt idx="1">
                  <c:v>770</c:v>
                </c:pt>
                <c:pt idx="2">
                  <c:v>785</c:v>
                </c:pt>
                <c:pt idx="3">
                  <c:v>695</c:v>
                </c:pt>
                <c:pt idx="4">
                  <c:v>781</c:v>
                </c:pt>
                <c:pt idx="5">
                  <c:v>832</c:v>
                </c:pt>
                <c:pt idx="6">
                  <c:v>1034</c:v>
                </c:pt>
                <c:pt idx="7">
                  <c:v>1059</c:v>
                </c:pt>
                <c:pt idx="8">
                  <c:v>1000</c:v>
                </c:pt>
                <c:pt idx="9">
                  <c:v>1060</c:v>
                </c:pt>
                <c:pt idx="10">
                  <c:v>751</c:v>
                </c:pt>
                <c:pt idx="11">
                  <c:v>460</c:v>
                </c:pt>
                <c:pt idx="12">
                  <c:v>383</c:v>
                </c:pt>
              </c:numCache>
            </c:numRef>
          </c:val>
        </c:ser>
        <c:gapWidth val="70"/>
        <c:axId val="53315840"/>
        <c:axId val="56774656"/>
      </c:barChart>
      <c:catAx>
        <c:axId val="53315840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56774656"/>
        <c:crosses val="autoZero"/>
        <c:auto val="1"/>
        <c:lblAlgn val="ctr"/>
        <c:lblOffset val="100"/>
      </c:catAx>
      <c:valAx>
        <c:axId val="56774656"/>
        <c:scaling>
          <c:orientation val="minMax"/>
        </c:scaling>
        <c:axPos val="l"/>
        <c:numFmt formatCode="General" sourceLinked="1"/>
        <c:tickLblPos val="nextTo"/>
        <c:spPr>
          <a:ln w="25400"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53315840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F79646">
                    <a:lumMod val="75000"/>
                  </a:srgb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rgbClr val="F79646">
                    <a:lumMod val="75000"/>
                  </a:srgbClr>
                </a:gs>
              </a:gsLst>
              <a:lin ang="5400000" scaled="0"/>
            </a:gradFill>
            <a:ln>
              <a:solidFill>
                <a:srgbClr val="1F497D">
                  <a:lumMod val="50000"/>
                </a:srgbClr>
              </a:solidFill>
            </a:ln>
            <a:effectLst/>
          </c:spPr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trendline>
            <c:spPr>
              <a:ln w="19050">
                <a:solidFill>
                  <a:schemeClr val="tx2">
                    <a:lumMod val="50000"/>
                  </a:schemeClr>
                </a:solidFill>
              </a:ln>
            </c:spPr>
            <c:trendlineType val="poly"/>
            <c:order val="2"/>
          </c:trendline>
          <c:cat>
            <c:numRef>
              <c:f>Лист6!$A$2:$A$14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Лист6!$B$17:$B$29</c:f>
              <c:numCache>
                <c:formatCode>General</c:formatCode>
                <c:ptCount val="13"/>
                <c:pt idx="0">
                  <c:v>68</c:v>
                </c:pt>
                <c:pt idx="1">
                  <c:v>32</c:v>
                </c:pt>
                <c:pt idx="2">
                  <c:v>36</c:v>
                </c:pt>
                <c:pt idx="3">
                  <c:v>52</c:v>
                </c:pt>
                <c:pt idx="4">
                  <c:v>68</c:v>
                </c:pt>
                <c:pt idx="5">
                  <c:v>76</c:v>
                </c:pt>
                <c:pt idx="6">
                  <c:v>72</c:v>
                </c:pt>
                <c:pt idx="7">
                  <c:v>91</c:v>
                </c:pt>
                <c:pt idx="8">
                  <c:v>126</c:v>
                </c:pt>
                <c:pt idx="9">
                  <c:v>78</c:v>
                </c:pt>
                <c:pt idx="10">
                  <c:v>82</c:v>
                </c:pt>
                <c:pt idx="11">
                  <c:v>82</c:v>
                </c:pt>
                <c:pt idx="12">
                  <c:v>62</c:v>
                </c:pt>
              </c:numCache>
            </c:numRef>
          </c:val>
        </c:ser>
        <c:gapWidth val="70"/>
        <c:axId val="58146816"/>
        <c:axId val="58148352"/>
      </c:barChart>
      <c:catAx>
        <c:axId val="58146816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58148352"/>
        <c:crosses val="autoZero"/>
        <c:auto val="1"/>
        <c:lblAlgn val="ctr"/>
        <c:lblOffset val="100"/>
      </c:catAx>
      <c:valAx>
        <c:axId val="58148352"/>
        <c:scaling>
          <c:orientation val="minMax"/>
        </c:scaling>
        <c:axPos val="l"/>
        <c:numFmt formatCode="General" sourceLinked="1"/>
        <c:tickLblPos val="nextTo"/>
        <c:spPr>
          <a:ln w="25400"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58146816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F79646">
                    <a:lumMod val="75000"/>
                  </a:srgb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rgbClr val="F79646">
                    <a:lumMod val="75000"/>
                  </a:srgbClr>
                </a:gs>
              </a:gsLst>
              <a:lin ang="5400000" scaled="0"/>
            </a:gradFill>
            <a:ln>
              <a:solidFill>
                <a:srgbClr val="1F497D">
                  <a:lumMod val="50000"/>
                </a:srgbClr>
              </a:solidFill>
            </a:ln>
            <a:effectLst/>
          </c:spPr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trendline>
            <c:spPr>
              <a:ln w="19050">
                <a:solidFill>
                  <a:schemeClr val="tx2">
                    <a:lumMod val="50000"/>
                  </a:schemeClr>
                </a:solidFill>
              </a:ln>
            </c:spPr>
            <c:trendlineType val="poly"/>
            <c:order val="2"/>
          </c:trendline>
          <c:cat>
            <c:numRef>
              <c:f>Лист6!$A$2:$A$14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Лист6!$B$32:$B$44</c:f>
              <c:numCache>
                <c:formatCode>General</c:formatCode>
                <c:ptCount val="13"/>
                <c:pt idx="0">
                  <c:v>47</c:v>
                </c:pt>
                <c:pt idx="1">
                  <c:v>24</c:v>
                </c:pt>
                <c:pt idx="2">
                  <c:v>30</c:v>
                </c:pt>
                <c:pt idx="3">
                  <c:v>33</c:v>
                </c:pt>
                <c:pt idx="4">
                  <c:v>49</c:v>
                </c:pt>
                <c:pt idx="5">
                  <c:v>24</c:v>
                </c:pt>
                <c:pt idx="6">
                  <c:v>32</c:v>
                </c:pt>
                <c:pt idx="7">
                  <c:v>42</c:v>
                </c:pt>
                <c:pt idx="8">
                  <c:v>16</c:v>
                </c:pt>
                <c:pt idx="9">
                  <c:v>40</c:v>
                </c:pt>
                <c:pt idx="10">
                  <c:v>25</c:v>
                </c:pt>
                <c:pt idx="11">
                  <c:v>60</c:v>
                </c:pt>
                <c:pt idx="12">
                  <c:v>55</c:v>
                </c:pt>
              </c:numCache>
            </c:numRef>
          </c:val>
        </c:ser>
        <c:gapWidth val="70"/>
        <c:axId val="58316288"/>
        <c:axId val="58317824"/>
      </c:barChart>
      <c:catAx>
        <c:axId val="58316288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58317824"/>
        <c:crosses val="autoZero"/>
        <c:auto val="1"/>
        <c:lblAlgn val="ctr"/>
        <c:lblOffset val="100"/>
      </c:catAx>
      <c:valAx>
        <c:axId val="58317824"/>
        <c:scaling>
          <c:orientation val="minMax"/>
        </c:scaling>
        <c:axPos val="l"/>
        <c:numFmt formatCode="General" sourceLinked="1"/>
        <c:tickLblPos val="nextTo"/>
        <c:spPr>
          <a:ln w="25400"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58316288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7.0004522114945358E-2"/>
          <c:y val="7.0243410796604108E-2"/>
          <c:w val="0.90589018520741649"/>
          <c:h val="0.61250861227781495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F79646">
                    <a:lumMod val="75000"/>
                  </a:srgbClr>
                </a:gs>
                <a:gs pos="50000">
                  <a:srgbClr val="F79646">
                    <a:lumMod val="40000"/>
                    <a:lumOff val="60000"/>
                  </a:srgb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solidFill>
                <a:srgbClr val="1F497D">
                  <a:lumMod val="75000"/>
                </a:srgbClr>
              </a:solidFill>
            </a:ln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trendline>
            <c:spPr>
              <a:ln w="31750">
                <a:solidFill>
                  <a:schemeClr val="tx2">
                    <a:lumMod val="75000"/>
                  </a:schemeClr>
                </a:solidFill>
              </a:ln>
            </c:spPr>
            <c:trendlineType val="poly"/>
            <c:order val="2"/>
          </c:trendline>
          <c:cat>
            <c:numRef>
              <c:f>Лист3!$A$2:$A$4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Лист3!$B$2:$B$4</c:f>
              <c:numCache>
                <c:formatCode>General</c:formatCode>
                <c:ptCount val="3"/>
                <c:pt idx="0">
                  <c:v>171</c:v>
                </c:pt>
                <c:pt idx="1">
                  <c:v>99</c:v>
                </c:pt>
                <c:pt idx="2">
                  <c:v>110</c:v>
                </c:pt>
              </c:numCache>
            </c:numRef>
          </c:val>
        </c:ser>
        <c:axId val="58335616"/>
        <c:axId val="58337152"/>
      </c:barChart>
      <c:catAx>
        <c:axId val="58335616"/>
        <c:scaling>
          <c:orientation val="minMax"/>
        </c:scaling>
        <c:axPos val="b"/>
        <c:numFmt formatCode="General" sourceLinked="1"/>
        <c:tickLblPos val="nextTo"/>
        <c:spPr>
          <a:ln w="31750"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8337152"/>
        <c:crosses val="autoZero"/>
        <c:auto val="1"/>
        <c:lblAlgn val="ctr"/>
        <c:lblOffset val="100"/>
      </c:catAx>
      <c:valAx>
        <c:axId val="58337152"/>
        <c:scaling>
          <c:orientation val="minMax"/>
        </c:scaling>
        <c:axPos val="l"/>
        <c:numFmt formatCode="General" sourceLinked="1"/>
        <c:tickLblPos val="nextTo"/>
        <c:spPr>
          <a:ln w="31750"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8335616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5418502045865537"/>
          <c:y val="4.2853598437943161E-2"/>
          <c:w val="0.78228472146761296"/>
          <c:h val="0.49496874017159848"/>
        </c:manualLayout>
      </c:layou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Похищено ценностей</c:v>
                </c:pt>
              </c:strCache>
            </c:strRef>
          </c:tx>
          <c:spPr>
            <a:gradFill>
              <a:gsLst>
                <a:gs pos="0">
                  <a:srgbClr val="F79646">
                    <a:lumMod val="75000"/>
                  </a:srgbClr>
                </a:gs>
                <a:gs pos="50000">
                  <a:srgbClr val="F79646">
                    <a:lumMod val="40000"/>
                    <a:lumOff val="60000"/>
                  </a:srgbClr>
                </a:gs>
                <a:gs pos="100000">
                  <a:srgbClr val="F79646">
                    <a:lumMod val="75000"/>
                  </a:srgbClr>
                </a:gs>
              </a:gsLst>
              <a:lin ang="5400000" scaled="0"/>
            </a:gradFill>
            <a:ln>
              <a:solidFill>
                <a:schemeClr val="tx2">
                  <a:lumMod val="5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1751040</c:v>
                </c:pt>
                <c:pt idx="1">
                  <c:v>0</c:v>
                </c:pt>
                <c:pt idx="2">
                  <c:v>13922000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Страховое возмещение</c:v>
                </c:pt>
              </c:strCache>
            </c:strRef>
          </c:tx>
          <c:spPr>
            <a:gradFill>
              <a:gsLst>
                <a:gs pos="0">
                  <a:srgbClr val="9BBB59">
                    <a:lumMod val="75000"/>
                  </a:srgb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9BBB59">
                    <a:lumMod val="75000"/>
                  </a:srgbClr>
                </a:gs>
              </a:gsLst>
              <a:lin ang="5400000" scaled="0"/>
            </a:gradFill>
            <a:ln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5.1049956321019815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1751040</c:v>
                </c:pt>
                <c:pt idx="1">
                  <c:v>0</c:v>
                </c:pt>
                <c:pt idx="2">
                  <c:v>5527500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Возвращено правоохранительными органами</c:v>
                </c:pt>
              </c:strCache>
            </c:strRef>
          </c:tx>
          <c:spPr>
            <a:gradFill>
              <a:gsLst>
                <a:gs pos="0">
                  <a:srgbClr val="8064A2">
                    <a:lumMod val="75000"/>
                  </a:srgb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rgbClr val="8064A2">
                    <a:lumMod val="75000"/>
                  </a:srgbClr>
                </a:gs>
              </a:gsLst>
              <a:lin ang="5400000" scaled="0"/>
            </a:gradFill>
            <a:ln>
              <a:solidFill>
                <a:schemeClr val="tx2">
                  <a:lumMod val="5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val>
            <c:numRef>
              <c:f>Лист1!$E$2:$E$4</c:f>
              <c:numCache>
                <c:formatCode>#,##0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8394500</c:v>
                </c:pt>
              </c:numCache>
            </c:numRef>
          </c:val>
        </c:ser>
        <c:axId val="58390016"/>
        <c:axId val="58391552"/>
      </c:barChar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нападений</c:v>
                </c:pt>
              </c:strCache>
            </c:strRef>
          </c:tx>
          <c:spPr>
            <a:ln w="41275">
              <a:solidFill>
                <a:schemeClr val="tx2">
                  <a:lumMod val="75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</c:ser>
        <c:marker val="1"/>
        <c:axId val="58870016"/>
        <c:axId val="58868480"/>
      </c:lineChart>
      <c:catAx>
        <c:axId val="58390016"/>
        <c:scaling>
          <c:orientation val="minMax"/>
        </c:scaling>
        <c:axPos val="b"/>
        <c:numFmt formatCode="General" sourceLinked="1"/>
        <c:tickLblPos val="nextTo"/>
        <c:spPr>
          <a:ln w="28575"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sz="13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58391552"/>
        <c:crosses val="autoZero"/>
        <c:auto val="1"/>
        <c:lblAlgn val="ctr"/>
        <c:lblOffset val="100"/>
      </c:catAx>
      <c:valAx>
        <c:axId val="58391552"/>
        <c:scaling>
          <c:orientation val="minMax"/>
        </c:scaling>
        <c:axPos val="l"/>
        <c:numFmt formatCode="#,##0" sourceLinked="1"/>
        <c:tickLblPos val="nextTo"/>
        <c:spPr>
          <a:ln w="28575"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sz="125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8390016"/>
        <c:crosses val="autoZero"/>
        <c:crossBetween val="between"/>
        <c:majorUnit val="5000000"/>
      </c:valAx>
      <c:valAx>
        <c:axId val="58868480"/>
        <c:scaling>
          <c:orientation val="minMax"/>
        </c:scaling>
        <c:axPos val="r"/>
        <c:numFmt formatCode="#,##0" sourceLinked="1"/>
        <c:tickLblPos val="nextTo"/>
        <c:spPr>
          <a:ln w="28575">
            <a:solidFill>
              <a:srgbClr val="1F497D">
                <a:lumMod val="50000"/>
              </a:srgbClr>
            </a:solidFill>
          </a:ln>
        </c:spPr>
        <c:txPr>
          <a:bodyPr/>
          <a:lstStyle/>
          <a:p>
            <a:pPr>
              <a:defRPr sz="13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58870016"/>
        <c:crosses val="max"/>
        <c:crossBetween val="between"/>
      </c:valAx>
      <c:catAx>
        <c:axId val="58870016"/>
        <c:scaling>
          <c:orientation val="minMax"/>
        </c:scaling>
        <c:delete val="1"/>
        <c:axPos val="b"/>
        <c:numFmt formatCode="General" sourceLinked="1"/>
        <c:tickLblPos val="none"/>
        <c:crossAx val="58868480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"/>
          <c:y val="0.6656604465465481"/>
          <c:w val="1"/>
          <c:h val="0.14892317459944249"/>
        </c:manualLayout>
      </c:layout>
      <c:txPr>
        <a:bodyPr/>
        <a:lstStyle/>
        <a:p>
          <a:pPr>
            <a:defRPr sz="1400" b="1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plotArea>
      <c:layout>
        <c:manualLayout>
          <c:layoutTarget val="inner"/>
          <c:xMode val="edge"/>
          <c:yMode val="edge"/>
          <c:x val="5.6270743304569021E-2"/>
          <c:y val="4.0888602704443014E-2"/>
          <c:w val="0.91807320341359488"/>
          <c:h val="0.53892586178624358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F79646">
                    <a:lumMod val="75000"/>
                  </a:srgbClr>
                </a:gs>
                <a:gs pos="50000">
                  <a:srgbClr val="F79646">
                    <a:lumMod val="60000"/>
                    <a:lumOff val="40000"/>
                  </a:srgb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solidFill>
                <a:srgbClr val="1F497D">
                  <a:lumMod val="50000"/>
                </a:srgbClr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1.7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585950833280363E-2"/>
                  <c:y val="4.245409755166053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2.2</a:t>
                    </a:r>
                  </a:p>
                  <a:p>
                    <a:endParaRPr lang="en-US" sz="1400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3.1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4.1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4.4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0"/>
                  <c:y val="-3.703703703703761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4.6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5.8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6.9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7.7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trendline>
            <c:spPr>
              <a:ln w="41275">
                <a:solidFill>
                  <a:srgbClr val="C00000"/>
                </a:solidFill>
              </a:ln>
            </c:spPr>
            <c:trendlineType val="linear"/>
          </c:trendline>
          <c:cat>
            <c:numRef>
              <c:f>Лист2!$A$2:$A$10</c:f>
              <c:numCache>
                <c:formatCode>dd/mm/yyyy</c:formatCode>
                <c:ptCount val="9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</c:numCache>
            </c:numRef>
          </c:cat>
          <c:val>
            <c:numRef>
              <c:f>Лист2!$B$2:$B$10</c:f>
              <c:numCache>
                <c:formatCode>0.0</c:formatCode>
                <c:ptCount val="9"/>
                <c:pt idx="0">
                  <c:v>1.7</c:v>
                </c:pt>
                <c:pt idx="1">
                  <c:v>2.2000000000000002</c:v>
                </c:pt>
                <c:pt idx="2">
                  <c:v>3.1</c:v>
                </c:pt>
                <c:pt idx="3">
                  <c:v>4.0999999999999996</c:v>
                </c:pt>
                <c:pt idx="4">
                  <c:v>4.4000000000000004</c:v>
                </c:pt>
                <c:pt idx="5">
                  <c:v>4.5999999999999996</c:v>
                </c:pt>
                <c:pt idx="6">
                  <c:v>5.8</c:v>
                </c:pt>
                <c:pt idx="7">
                  <c:v>6.9</c:v>
                </c:pt>
                <c:pt idx="8">
                  <c:v>7.7</c:v>
                </c:pt>
              </c:numCache>
            </c:numRef>
          </c:val>
        </c:ser>
        <c:axId val="63054208"/>
        <c:axId val="63055744"/>
      </c:barChart>
      <c:dateAx>
        <c:axId val="63054208"/>
        <c:scaling>
          <c:orientation val="minMax"/>
        </c:scaling>
        <c:axPos val="b"/>
        <c:numFmt formatCode="dd/mm/yyyy" sourceLinked="1"/>
        <c:tickLblPos val="nextTo"/>
        <c:spPr>
          <a:ln w="22225">
            <a:solidFill>
              <a:schemeClr val="tx2">
                <a:lumMod val="75000"/>
              </a:schemeClr>
            </a:solidFill>
          </a:ln>
        </c:spPr>
        <c:txPr>
          <a:bodyPr/>
          <a:lstStyle/>
          <a:p>
            <a:pPr>
              <a:defRPr sz="13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3055744"/>
        <c:crosses val="autoZero"/>
        <c:auto val="1"/>
        <c:lblOffset val="100"/>
      </c:dateAx>
      <c:valAx>
        <c:axId val="63055744"/>
        <c:scaling>
          <c:orientation val="minMax"/>
        </c:scaling>
        <c:axPos val="l"/>
        <c:numFmt formatCode="0" sourceLinked="0"/>
        <c:tickLblPos val="nextTo"/>
        <c:spPr>
          <a:ln w="22225">
            <a:solidFill>
              <a:schemeClr val="tx2">
                <a:lumMod val="75000"/>
              </a:schemeClr>
            </a:solidFill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defRPr>
            </a:pPr>
            <a:endParaRPr lang="ru-RU"/>
          </a:p>
        </c:txPr>
        <c:crossAx val="63054208"/>
        <c:crosses val="autoZero"/>
        <c:crossBetween val="between"/>
      </c:valAx>
    </c:plotArea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plotArea>
      <c:layout/>
      <c:doughnutChart>
        <c:varyColors val="1"/>
        <c:ser>
          <c:idx val="0"/>
          <c:order val="0"/>
          <c:spPr>
            <a:gradFill>
              <a:gsLst>
                <a:gs pos="0">
                  <a:srgbClr val="F79646">
                    <a:lumMod val="75000"/>
                  </a:srgbClr>
                </a:gs>
                <a:gs pos="50000">
                  <a:srgbClr val="F79646">
                    <a:lumMod val="40000"/>
                    <a:lumOff val="60000"/>
                  </a:srgb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tx2">
                  <a:lumMod val="50000"/>
                </a:schemeClr>
              </a:solidFill>
            </a:ln>
          </c:spPr>
          <c:dPt>
            <c:idx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9.8354128366167526E-2"/>
                  <c:y val="-0.13443090126381887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2">
                            <a:lumMod val="50000"/>
                          </a:schemeClr>
                        </a:solidFill>
                      </a:defRPr>
                    </a:pPr>
                    <a:r>
                      <a:rPr lang="en-US" dirty="0" smtClean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Val val="1"/>
              <c:showPercent val="1"/>
            </c:dLbl>
            <c:dLbl>
              <c:idx val="1"/>
              <c:layout>
                <c:manualLayout>
                  <c:x val="-0.24722222222222301"/>
                  <c:y val="1.8518518518518583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2">
                            <a:lumMod val="50000"/>
                          </a:schemeClr>
                        </a:solidFill>
                      </a:defRPr>
                    </a:pPr>
                    <a:r>
                      <a:rPr lang="en-US" dirty="0" smtClean="0"/>
                      <a:t>98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Val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Количество расчетно-кассовых центров</c:v>
                </c:pt>
                <c:pt idx="1">
                  <c:v>Количество обслуживаемых кассовых центров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494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noFill/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0.34146</cdr:x>
      <cdr:y>0.75806</cdr:y>
    </cdr:from>
    <cdr:to>
      <cdr:x>0.39024</cdr:x>
      <cdr:y>0.96451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00364" y="3357586"/>
          <a:ext cx="42862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2012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0.75609</cdr:x>
      <cdr:y>0.74194</cdr:y>
    </cdr:from>
    <cdr:to>
      <cdr:x>0.80487</cdr:x>
      <cdr:y>0.94839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643702" y="3286148"/>
          <a:ext cx="42862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1F497D">
                  <a:lumMod val="50000"/>
                </a:srgbClr>
              </a:solidFill>
            </a:rPr>
            <a:t>2011</a:t>
          </a:r>
          <a:endParaRPr lang="ru-RU" sz="1100" b="1" dirty="0">
            <a:solidFill>
              <a:srgbClr val="1F497D">
                <a:lumMod val="50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0.57723</cdr:x>
      <cdr:y>0.11111</cdr:y>
    </cdr:from>
    <cdr:to>
      <cdr:x>0.57741</cdr:x>
      <cdr:y>0.75196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rot="5400000">
          <a:off x="3836768" y="1663926"/>
          <a:ext cx="2472176" cy="15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tri" algn="ctr">
          <a:solidFill>
            <a:srgbClr val="AC0000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0.70731</cdr:x>
      <cdr:y>0.37037</cdr:y>
    </cdr:from>
    <cdr:to>
      <cdr:x>0.77649</cdr:x>
      <cdr:y>0.43191</cdr:y>
    </cdr:to>
    <cdr:sp macro="" textlink="">
      <cdr:nvSpPr>
        <cdr:cNvPr id="5" name="TextBox 34"/>
        <cdr:cNvSpPr txBox="1"/>
      </cdr:nvSpPr>
      <cdr:spPr>
        <a:xfrm xmlns:a="http://schemas.openxmlformats.org/drawingml/2006/main">
          <a:off x="6215074" y="1428760"/>
          <a:ext cx="607876" cy="237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accent6">
                  <a:lumMod val="50000"/>
                </a:schemeClr>
              </a:solidFill>
            </a:rPr>
            <a:t>121 156</a:t>
          </a:r>
          <a:endParaRPr lang="ru-RU" sz="1000" b="1" dirty="0"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0.2439</cdr:x>
      <cdr:y>0.37037</cdr:y>
    </cdr:from>
    <cdr:to>
      <cdr:x>0.30387</cdr:x>
      <cdr:y>0.42128</cdr:y>
    </cdr:to>
    <cdr:sp macro="" textlink="">
      <cdr:nvSpPr>
        <cdr:cNvPr id="6" name="Прямоугольный треугольник 5"/>
        <cdr:cNvSpPr/>
      </cdr:nvSpPr>
      <cdr:spPr>
        <a:xfrm xmlns:a="http://schemas.openxmlformats.org/drawingml/2006/main" flipH="1">
          <a:off x="2143108" y="1428760"/>
          <a:ext cx="526959" cy="196384"/>
        </a:xfrm>
        <a:prstGeom xmlns:a="http://schemas.openxmlformats.org/drawingml/2006/main" prst="rtTriangle">
          <a:avLst/>
        </a:prstGeom>
        <a:solidFill xmlns:a="http://schemas.openxmlformats.org/drawingml/2006/main">
          <a:srgbClr val="F79646">
            <a:lumMod val="75000"/>
          </a:srgbClr>
        </a:solidFill>
        <a:ln xmlns:a="http://schemas.openxmlformats.org/drawingml/2006/main" w="12700" cap="flat" cmpd="sng" algn="ctr">
          <a:solidFill>
            <a:srgbClr val="1F497D">
              <a:lumMod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0.30894</cdr:x>
      <cdr:y>0.38889</cdr:y>
    </cdr:from>
    <cdr:to>
      <cdr:x>0.37812</cdr:x>
      <cdr:y>0.45272</cdr:y>
    </cdr:to>
    <cdr:sp macro="" textlink="">
      <cdr:nvSpPr>
        <cdr:cNvPr id="7" name="TextBox 34"/>
        <cdr:cNvSpPr txBox="1"/>
      </cdr:nvSpPr>
      <cdr:spPr>
        <a:xfrm xmlns:a="http://schemas.openxmlformats.org/drawingml/2006/main">
          <a:off x="2714612" y="1500198"/>
          <a:ext cx="60785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F79646">
                  <a:lumMod val="50000"/>
                </a:srgbClr>
              </a:solidFill>
            </a:rPr>
            <a:t>2</a:t>
          </a:r>
          <a:r>
            <a:rPr lang="en-US" sz="1000" b="1" dirty="0" smtClean="0">
              <a:solidFill>
                <a:srgbClr val="F79646">
                  <a:lumMod val="50000"/>
                </a:srgbClr>
              </a:solidFill>
            </a:rPr>
            <a:t>98 004</a:t>
          </a:r>
          <a:endParaRPr lang="ru-RU" sz="1000" b="1" dirty="0">
            <a:solidFill>
              <a:srgbClr val="F79646">
                <a:lumMod val="50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0.46741</cdr:x>
      <cdr:y>0</cdr:y>
    </cdr:from>
    <cdr:to>
      <cdr:x>0.49499</cdr:x>
      <cdr:y>0.06383</cdr:y>
    </cdr:to>
    <cdr:sp macro="" textlink="">
      <cdr:nvSpPr>
        <cdr:cNvPr id="8" name="TextBox 35"/>
        <cdr:cNvSpPr txBox="1"/>
      </cdr:nvSpPr>
      <cdr:spPr>
        <a:xfrm xmlns:a="http://schemas.openxmlformats.org/drawingml/2006/main">
          <a:off x="4107049" y="0"/>
          <a:ext cx="24237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F79646">
                  <a:lumMod val="75000"/>
                </a:srgbClr>
              </a:solidFill>
            </a:rPr>
            <a:t>  </a:t>
          </a:r>
          <a:endParaRPr lang="ru-RU" sz="1000" b="1" dirty="0">
            <a:solidFill>
              <a:srgbClr val="F79646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0.65853</cdr:x>
      <cdr:y>0.37037</cdr:y>
    </cdr:from>
    <cdr:to>
      <cdr:x>0.70326</cdr:x>
      <cdr:y>0.40508</cdr:y>
    </cdr:to>
    <cdr:sp macro="" textlink="">
      <cdr:nvSpPr>
        <cdr:cNvPr id="9" name="Прямоугольный треугольник 8"/>
        <cdr:cNvSpPr/>
      </cdr:nvSpPr>
      <cdr:spPr>
        <a:xfrm xmlns:a="http://schemas.openxmlformats.org/drawingml/2006/main" flipH="1">
          <a:off x="5786446" y="1428760"/>
          <a:ext cx="393050" cy="133911"/>
        </a:xfrm>
        <a:prstGeom xmlns:a="http://schemas.openxmlformats.org/drawingml/2006/main" prst="rtTriangle">
          <a:avLst/>
        </a:prstGeom>
        <a:solidFill xmlns:a="http://schemas.openxmlformats.org/drawingml/2006/main">
          <a:srgbClr val="F79646">
            <a:lumMod val="75000"/>
          </a:srgbClr>
        </a:solidFill>
        <a:ln xmlns:a="http://schemas.openxmlformats.org/drawingml/2006/main" w="1270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0.05085</cdr:x>
      <cdr:y>0.66667</cdr:y>
    </cdr:from>
    <cdr:to>
      <cdr:x>0.49153</cdr:x>
      <cdr:y>0.80392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8" y="2428892"/>
          <a:ext cx="3714776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0.00031</cdr:y>
    </cdr:from>
    <cdr:to>
      <cdr:x>0.06207</cdr:x>
      <cdr:y>0.53395</cdr:y>
    </cdr:to>
    <cdr:sp macro="" textlink="">
      <cdr:nvSpPr>
        <cdr:cNvPr id="4" name="TextBox 19"/>
        <cdr:cNvSpPr txBox="1"/>
      </cdr:nvSpPr>
      <cdr:spPr>
        <a:xfrm xmlns:a="http://schemas.openxmlformats.org/drawingml/2006/main" rot="16200000">
          <a:off x="-747167" y="711641"/>
          <a:ext cx="1944231" cy="5232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2">
                  <a:lumMod val="50000"/>
                </a:schemeClr>
              </a:solidFill>
            </a:rPr>
            <a:t>Похищено ценностей,</a:t>
          </a:r>
        </a:p>
        <a:p xmlns:a="http://schemas.openxmlformats.org/drawingml/2006/main">
          <a:r>
            <a:rPr lang="ru-RU" sz="1400" b="1" dirty="0" smtClean="0">
              <a:solidFill>
                <a:schemeClr val="tx2">
                  <a:lumMod val="50000"/>
                </a:schemeClr>
              </a:solidFill>
            </a:rPr>
            <a:t> руб.</a:t>
          </a:r>
          <a:endParaRPr lang="ru-RU" sz="1400" b="1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0.16936</cdr:x>
      <cdr:y>0.2</cdr:y>
    </cdr:from>
    <cdr:to>
      <cdr:x>0.28264</cdr:x>
      <cdr:y>0.39104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00198" y="500066"/>
          <a:ext cx="1003466" cy="477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006000"/>
              </a:solidFill>
            </a:rPr>
            <a:t>+ 29.4 %</a:t>
          </a:r>
          <a:endParaRPr lang="ru-RU" sz="1400" b="1" dirty="0">
            <a:solidFill>
              <a:srgbClr val="006000"/>
            </a:solidFill>
          </a:endParaRPr>
        </a:p>
      </cdr:txBody>
    </cdr:sp>
  </cdr:relSizeAnchor>
  <cdr:relSizeAnchor xmlns:cdr="http://schemas.openxmlformats.org/drawingml/2006/chartDrawing">
    <cdr:from>
      <cdr:x>0.83065</cdr:x>
      <cdr:y>0</cdr:y>
    </cdr:from>
    <cdr:to>
      <cdr:x>0.94392</cdr:x>
      <cdr:y>0.19104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358114" y="0"/>
          <a:ext cx="1003377" cy="477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006000"/>
              </a:solidFill>
            </a:rPr>
            <a:t>+11.6 %</a:t>
          </a:r>
          <a:endParaRPr lang="ru-RU" sz="1400" b="1" dirty="0">
            <a:solidFill>
              <a:srgbClr val="006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42AF3-2ADD-4347-80FF-3C887EB2D76C}" type="datetimeFigureOut">
              <a:rPr lang="ru-RU" smtClean="0"/>
              <a:pPr/>
              <a:t>21.11.2013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164DA-2C9C-4DC2-8E1E-52F7647E11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64DA-2C9C-4DC2-8E1E-52F7647E11C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64DA-2C9C-4DC2-8E1E-52F7647E11C8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64DA-2C9C-4DC2-8E1E-52F7647E11C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64DA-2C9C-4DC2-8E1E-52F7647E11C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64DA-2C9C-4DC2-8E1E-52F7647E11C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64DA-2C9C-4DC2-8E1E-52F7647E11C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64DA-2C9C-4DC2-8E1E-52F7647E11C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64DA-2C9C-4DC2-8E1E-52F7647E11C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64DA-2C9C-4DC2-8E1E-52F7647E11C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64DA-2C9C-4DC2-8E1E-52F7647E11C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A2A2-87F5-4779-93DA-19DE4355F511}" type="datetime1">
              <a:rPr lang="ru-RU" smtClean="0"/>
              <a:pPr/>
              <a:t>21.11.2013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28E-8CF8-40E5-AC1D-6EDD8A2E5A46}" type="datetime1">
              <a:rPr lang="ru-RU" smtClean="0"/>
              <a:pPr/>
              <a:t>21.11.2013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D31C-4F27-4817-85DC-C9BDC5BDEB22}" type="datetime1">
              <a:rPr lang="ru-RU" smtClean="0"/>
              <a:pPr/>
              <a:t>21.11.2013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7C9E-9C6C-4F7E-AF9D-C0F3E22CBAAB}" type="datetime1">
              <a:rPr lang="ru-RU" smtClean="0"/>
              <a:pPr/>
              <a:t>21.11.2013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8F1B-A490-447A-98DB-ADCE64697DC5}" type="datetime1">
              <a:rPr lang="ru-RU" smtClean="0"/>
              <a:pPr/>
              <a:t>21.11.2013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5CA9-FB52-45A3-AAA1-BFF6542C4FDB}" type="datetime1">
              <a:rPr lang="ru-RU" smtClean="0"/>
              <a:pPr/>
              <a:t>21.11.2013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D406-7464-4AA8-AF7A-769891BD91CA}" type="datetime1">
              <a:rPr lang="ru-RU" smtClean="0"/>
              <a:pPr/>
              <a:t>21.11.2013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9EDE-5574-4EE7-B83C-AC454CEA924B}" type="datetime1">
              <a:rPr lang="ru-RU" smtClean="0"/>
              <a:pPr/>
              <a:t>21.11.2013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BAE-78E2-465F-9070-246AFA008D30}" type="datetime1">
              <a:rPr lang="ru-RU" smtClean="0"/>
              <a:pPr/>
              <a:t>21.11.2013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3213-AF75-4656-8818-7F022CF8A112}" type="datetime1">
              <a:rPr lang="ru-RU" smtClean="0"/>
              <a:pPr/>
              <a:t>21.11.2013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27A7-D1FD-4F8D-8A83-82842903847B}" type="datetime1">
              <a:rPr lang="ru-RU" smtClean="0"/>
              <a:pPr/>
              <a:t>21.11.2013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5774-9FA8-4E5B-A3FC-9EBF3E4AF4E0}" type="datetime1">
              <a:rPr lang="ru-RU" smtClean="0"/>
              <a:pPr/>
              <a:t>21.11.2013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86D67-05CE-432A-890D-33A912E815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0.jpeg"/><Relationship Id="rId10" Type="http://schemas.openxmlformats.org/officeDocument/2006/relationships/image" Target="../media/image21.jpeg"/><Relationship Id="rId4" Type="http://schemas.openxmlformats.org/officeDocument/2006/relationships/image" Target="../media/image9.wmf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source=wiz&amp;text=%D0%BF%D0%B5%D1%80%D0%B5%D1%81%D1%87%D0%B5%D1%82%20%D0%B4%D0%B5%D0%BD%D0%B5%D0%B3%20%D0%BC%D0%B0%D1%88%D0%B8%D0%BD%D0%BE%D0%B9%20%D0%B2%20%D0%BA%D0%B0%D1%80%D1%82%D0%B8%D0%BD%D0%BA%D0%B0%D1%85&amp;noreask=1&amp;pos=4&amp;rpt=simage&amp;lr=213&amp;uinfo=sw-1285-sh-612-fw-1060-fh-448-pd-1&amp;img_url=http://vasi.net/uploads/podbor/r3317/1.jpg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gif"/><Relationship Id="rId10" Type="http://schemas.openxmlformats.org/officeDocument/2006/relationships/image" Target="../media/image15.jpeg"/><Relationship Id="rId4" Type="http://schemas.openxmlformats.org/officeDocument/2006/relationships/image" Target="../media/image9.wmf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4"/>
            <a:ext cx="9144000" cy="1357322"/>
          </a:xfrm>
          <a:prstGeom prst="rect">
            <a:avLst/>
          </a:prstGeom>
          <a:solidFill>
            <a:srgbClr val="1B416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C:\Users\Андрей\Documents\презентация(РОСИНКАС)\eaglввв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78958"/>
            <a:ext cx="1152128" cy="964026"/>
          </a:xfrm>
          <a:prstGeom prst="rect">
            <a:avLst/>
          </a:prstGeom>
          <a:noFill/>
          <a:effectLst>
            <a:outerShdw blurRad="711200" dist="38100" dir="2700000" algn="tl" rotWithShape="0">
              <a:schemeClr val="bg1">
                <a:alpha val="70000"/>
              </a:schemeClr>
            </a:outerShdw>
          </a:effectLst>
        </p:spPr>
      </p:pic>
      <p:pic>
        <p:nvPicPr>
          <p:cNvPr id="6" name="Picture 2" descr="C:\Users\Андрей\Documents\презентация(РОСИНКАС)\eaglввв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600" y="178958"/>
            <a:ext cx="1152128" cy="964026"/>
          </a:xfrm>
          <a:prstGeom prst="rect">
            <a:avLst/>
          </a:prstGeom>
          <a:noFill/>
          <a:effectLst>
            <a:outerShdw blurRad="711200" dist="38100" dir="2700000" algn="tl" rotWithShape="0">
              <a:schemeClr val="bg1">
                <a:alpha val="7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282" y="177864"/>
            <a:ext cx="8786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Объединение «РОСИНКАС»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бизнес сегодня и перспективы развития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072182"/>
            <a:ext cx="9144000" cy="785818"/>
          </a:xfrm>
          <a:prstGeom prst="rect">
            <a:avLst/>
          </a:prstGeom>
          <a:solidFill>
            <a:srgbClr val="1B4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00768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Выступающий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Ведущий аудитор Объединения «РОСИНКАС»</a:t>
            </a:r>
          </a:p>
          <a:p>
            <a:pPr algn="just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Н.Л. </a:t>
            </a:r>
            <a:r>
              <a:rPr lang="ru-RU" sz="1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Панкратова</a:t>
            </a:r>
            <a:endPara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8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071942"/>
            <a:ext cx="51371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74700" dist="38100" dir="2700000" sx="94000" sy="94000" algn="ctr" rotWithShape="0">
              <a:schemeClr val="tx2">
                <a:lumMod val="50000"/>
                <a:alpha val="61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Picture 7" descr="росинкас1"/>
          <p:cNvPicPr>
            <a:picLocks noChangeAspect="1" noChangeArrowheads="1"/>
          </p:cNvPicPr>
          <p:nvPr/>
        </p:nvPicPr>
        <p:blipFill>
          <a:blip r:embed="rId4" cstate="print"/>
          <a:srcRect b="22097"/>
          <a:stretch>
            <a:fillRect/>
          </a:stretch>
        </p:blipFill>
        <p:spPr bwMode="auto">
          <a:xfrm>
            <a:off x="3428992" y="1857364"/>
            <a:ext cx="252646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33400" dist="38100" dir="2700000" sx="141000" sy="141000" algn="ctr" rotWithShape="0">
              <a:schemeClr val="bg1"/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928802"/>
            <a:ext cx="2714644" cy="178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74700" dist="38100" dir="2700000" sx="94000" sy="94000" algn="ctr" rotWithShape="0">
              <a:schemeClr val="tx2">
                <a:lumMod val="75000"/>
                <a:alpha val="61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Рисунок 14" descr="c9600561-3c1b-4035-bdc0-3de7d3f07c6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1928802"/>
            <a:ext cx="2405056" cy="1803792"/>
          </a:xfrm>
          <a:prstGeom prst="rect">
            <a:avLst/>
          </a:prstGeom>
          <a:effectLst>
            <a:outerShdw blurRad="774700" dist="38100" dir="2700000" sx="94000" sy="94000" algn="tr" rotWithShape="0">
              <a:schemeClr val="tx2">
                <a:lumMod val="50000"/>
                <a:alpha val="61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7929586" cy="857232"/>
          </a:xfrm>
          <a:prstGeom prst="rect">
            <a:avLst/>
          </a:prstGeom>
          <a:solidFill>
            <a:srgbClr val="1B4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929586" y="8941"/>
            <a:ext cx="1214414" cy="857232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34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902057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6427808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b="1" smtClean="0">
                <a:solidFill>
                  <a:srgbClr val="FF0000"/>
                </a:solidFill>
              </a:rPr>
              <a:pPr/>
              <a:t>10</a:t>
            </a:fld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Picture 7" descr="росинкас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0392" y="53790"/>
            <a:ext cx="865983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2" descr="j02387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12" y="80097"/>
            <a:ext cx="928694" cy="71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16000" sy="116000" algn="ctr" rotWithShape="0">
              <a:schemeClr val="bg1">
                <a:alpha val="77000"/>
              </a:scheme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14282" y="3643314"/>
            <a:ext cx="9929882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defTabSz="1044575" eaLnBrk="0" hangingPunct="0">
              <a:lnSpc>
                <a:spcPct val="120000"/>
              </a:lnSpc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88789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42844" y="53202"/>
            <a:ext cx="87868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Перспективы деятельности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Объединения «РОСИНКАС»</a:t>
            </a:r>
          </a:p>
          <a:p>
            <a:pPr algn="ctr"/>
            <a:endParaRPr lang="ru-RU" sz="2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5" descr="C:\Program Files\Microsoft Office\MEDIA\OFFICE12\Bullets\BD14578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3" y="1071547"/>
            <a:ext cx="142875" cy="142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5" descr="C:\Program Files\Microsoft Office\MEDIA\OFFICE12\Bullets\BD14578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1" y="1785926"/>
            <a:ext cx="142875" cy="142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1406" y="944127"/>
            <a:ext cx="775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 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Внедрение интегрированных комплексов услуг </a:t>
            </a:r>
          </a:p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(полное «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end-to-end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»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обслуживание клиентов)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844" y="1714488"/>
            <a:ext cx="8215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    </a:t>
            </a:r>
            <a:endParaRPr lang="ru-RU" sz="500" i="1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  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2428868"/>
            <a:ext cx="93225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Преимущества комплексной услуги по обслуживанию банкоматов и </a:t>
            </a:r>
          </a:p>
          <a:p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платежных терминалов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:</a:t>
            </a:r>
          </a:p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Уменьшение времени простоев банкоматов и платежных терминалов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;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Уменьшение документооборота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;</a:t>
            </a:r>
          </a:p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Снижение расходов на содержание кассовых подразделений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;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Сокращение расходов на оплату отдельно взятых услуг за счет 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    совокупной тарификации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</a:t>
            </a:r>
          </a:p>
          <a:p>
            <a:endParaRPr lang="en-US" sz="16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37" name="Picture 2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263" y="2957510"/>
            <a:ext cx="114300" cy="114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263" y="3171824"/>
            <a:ext cx="114300" cy="114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2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263" y="3386138"/>
            <a:ext cx="114300" cy="114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263" y="3600452"/>
            <a:ext cx="114300" cy="114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Рисунок 42" descr="C:\Users\Arhipov\AppData\Local\Microsoft\Windows\Temporary Internet Files\Content.Word\numeron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2928934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19100" dist="38100" dir="2700000" algn="t" rotWithShape="0">
              <a:schemeClr val="accent1">
                <a:lumMod val="75000"/>
                <a:alpha val="96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</p:pic>
      <p:pic>
        <p:nvPicPr>
          <p:cNvPr id="44" name="Рисунок 2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60" y="4429132"/>
            <a:ext cx="2143140" cy="1571636"/>
          </a:xfrm>
          <a:prstGeom prst="rect">
            <a:avLst/>
          </a:prstGeom>
          <a:noFill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33448" y="1142984"/>
            <a:ext cx="21533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19100" dist="38100" dir="2700000" algn="ctr" rotWithShape="0">
              <a:schemeClr val="accent1">
                <a:lumMod val="75000"/>
                <a:alpha val="96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</p:pic>
      <p:pic>
        <p:nvPicPr>
          <p:cNvPr id="28" name="Picture 2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280" y="5600716"/>
            <a:ext cx="114300" cy="114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2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979" y="6529410"/>
            <a:ext cx="114300" cy="114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Прямоугольник 33"/>
          <p:cNvSpPr/>
          <p:nvPr/>
        </p:nvSpPr>
        <p:spPr>
          <a:xfrm>
            <a:off x="428628" y="4000504"/>
            <a:ext cx="8143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i="1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Преимущества кассового обслуживания в Объединении «РОСИНКАС»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: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Ночной режим работы кассы пересчета </a:t>
            </a:r>
          </a:p>
          <a:p>
            <a:endParaRPr lang="ru-RU" sz="14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Наличные денежные средства зачисляются на расчетные счета 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клиентов до полистного (поштучного) пересчета в учреждениях Банка России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en-US" sz="14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Высокое качество услуг по кассовому обслуживанию</a:t>
            </a:r>
            <a:endParaRPr lang="ru-RU" sz="1400" dirty="0"/>
          </a:p>
        </p:txBody>
      </p:sp>
      <p:pic>
        <p:nvPicPr>
          <p:cNvPr id="35" name="Picture 2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352" y="4529146"/>
            <a:ext cx="114300" cy="114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428596" y="1701217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Расширение кассового обслуживания кредитных организаций (пересчет, сортировка, формирование и упаковка) </a:t>
            </a:r>
          </a:p>
        </p:txBody>
      </p:sp>
      <p:pic>
        <p:nvPicPr>
          <p:cNvPr id="41" name="Picture 2" descr="C:\Program Files\Microsoft Office\MEDIA\OFFICE12\Bullets\BD14868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280" y="4957774"/>
            <a:ext cx="114300" cy="114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b="1" smtClean="0">
                <a:solidFill>
                  <a:srgbClr val="FF0000"/>
                </a:solidFill>
              </a:rPr>
              <a:pPr/>
              <a:t>11</a:t>
            </a:fld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3643314"/>
            <a:ext cx="9929882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defTabSz="1044575" eaLnBrk="0" hangingPunct="0">
              <a:lnSpc>
                <a:spcPct val="120000"/>
              </a:lnSpc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" name="Picture 2" descr="C:\Users\melnichenko\Desktop\67e81c7e-09b2-4152-babe-6de45b550f9f.jpg"/>
          <p:cNvPicPr>
            <a:picLocks noChangeAspect="1" noChangeArrowheads="1"/>
          </p:cNvPicPr>
          <p:nvPr/>
        </p:nvPicPr>
        <p:blipFill>
          <a:blip r:embed="rId3" cstate="print"/>
          <a:srcRect t="4126" b="5097"/>
          <a:stretch>
            <a:fillRect/>
          </a:stretch>
        </p:blipFill>
        <p:spPr bwMode="auto">
          <a:xfrm>
            <a:off x="428596" y="642918"/>
            <a:ext cx="3000396" cy="2049962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B prst="relaxedInset"/>
          </a:sp3d>
        </p:spPr>
      </p:pic>
      <p:pic>
        <p:nvPicPr>
          <p:cNvPr id="31" name="Picture 3" descr="C:\Users\melnichenko\Desktop\nav-h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500570"/>
            <a:ext cx="2143140" cy="214314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572008"/>
            <a:ext cx="2571768" cy="171344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5" name="Picture 2" descr="http://smartysmile.ru/uploads/images/20110621/49f61c1cd4c60c4732b386fd0177ef5f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642918"/>
            <a:ext cx="3000395" cy="200026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</p:pic>
      <p:sp>
        <p:nvSpPr>
          <p:cNvPr id="36" name="TextBox 35"/>
          <p:cNvSpPr txBox="1"/>
          <p:nvPr/>
        </p:nvSpPr>
        <p:spPr>
          <a:xfrm>
            <a:off x="2661462" y="3143247"/>
            <a:ext cx="13022346" cy="553998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Спасибо за внимание!</a:t>
            </a:r>
            <a:endParaRPr lang="ru-RU" sz="3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060" name="Picture 12" descr="C:\Program Files\Microsoft Office\MEDIA\OFFICE12\Bullets\BD14866_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7" y="3375850"/>
            <a:ext cx="142875" cy="142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12" descr="C:\Program Files\Microsoft Office\MEDIA\OFFICE12\Bullets\BD14866_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3357562"/>
            <a:ext cx="142875" cy="142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7929586" cy="857232"/>
          </a:xfrm>
          <a:prstGeom prst="rect">
            <a:avLst/>
          </a:prstGeom>
          <a:solidFill>
            <a:srgbClr val="1B4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8786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Объединение «РОСИНКАС»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endParaRPr lang="ru-RU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общие сведения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929586" y="8941"/>
            <a:ext cx="1214414" cy="857232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34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902057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Program Files (x86)\Microsoft Office\MEDIA\OFFICE12\Bullets\BD15056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142876" cy="1428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C:\Program Files (x86)\Microsoft Office\MEDIA\OFFICE12\Bullets\BD15056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142876" cy="1428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285720" y="785794"/>
            <a:ext cx="8858280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>
              <a:lnSpc>
                <a:spcPct val="120000"/>
              </a:lnSpc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indent="450000">
              <a:lnSpc>
                <a:spcPct val="120000"/>
              </a:lnSpc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indent="450000">
              <a:lnSpc>
                <a:spcPct val="120000"/>
              </a:lnSpc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indent="450000">
              <a:lnSpc>
                <a:spcPct val="120000"/>
              </a:lnSpc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indent="450000">
              <a:lnSpc>
                <a:spcPct val="1200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В соответствии с действующим законодательством и Уставом, утвержденным Советом директоров Банка России, Объединение «РОСИНКАС»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является организацией Банка России, созданной в целях обеспечения деятельности Банка России по организации наличного денежного обращения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, входящей в его единую централизованную систему</a:t>
            </a:r>
            <a:r>
              <a:rPr lang="ru-RU" dirty="0" smtClean="0">
                <a:latin typeface="Franklin Gothic Book" pitchFamily="34" charset="0"/>
                <a:cs typeface="Arial" pitchFamily="34" charset="0"/>
              </a:rPr>
              <a:t>	</a:t>
            </a:r>
          </a:p>
          <a:p>
            <a:pPr indent="450000">
              <a:lnSpc>
                <a:spcPct val="120000"/>
              </a:lnSpc>
            </a:pPr>
            <a:endParaRPr lang="ru-RU" dirty="0" smtClean="0">
              <a:latin typeface="Franklin Gothic Book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0" y="6357958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b="1" smtClean="0">
                <a:solidFill>
                  <a:srgbClr val="FF0000"/>
                </a:solidFill>
              </a:rPr>
              <a:pPr/>
              <a:t>2</a:t>
            </a:fld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4282" y="2714620"/>
            <a:ext cx="8715404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>
              <a:lnSpc>
                <a:spcPct val="120000"/>
              </a:lnSpc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indent="450000">
              <a:lnSpc>
                <a:spcPct val="120000"/>
              </a:lnSpc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indent="450000">
              <a:lnSpc>
                <a:spcPct val="1200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Объединение «РОСИНКАС» осуществляет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: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marL="179388" indent="269875">
              <a:lnSpc>
                <a:spcPct val="120000"/>
              </a:lnSpc>
              <a:buFontTx/>
              <a:buChar char="-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Перевозку денежной наличности (резервных фондов) по поручению Банка России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marL="179388" indent="269875">
              <a:lnSpc>
                <a:spcPct val="120000"/>
              </a:lnSpc>
              <a:buFontTx/>
              <a:buChar char="-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Инкассацию, перевозку и хранение наличных денег клиентов (кредитных и иных организаций)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marL="179388" indent="269875">
              <a:lnSpc>
                <a:spcPct val="120000"/>
              </a:lnSpc>
              <a:buFontTx/>
              <a:buChar char="-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Кассовое обслуживание кредитных организаций и программно-технических средств (банкоматов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и платежных терминалов)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marL="179388" indent="269875">
              <a:lnSpc>
                <a:spcPct val="120000"/>
              </a:lnSpc>
              <a:buFontTx/>
              <a:buChar char="-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Техническое обслуживание банкоматов, платежных терминалов и иных технических средств обеспечения наличного денежного обращения.</a:t>
            </a:r>
          </a:p>
          <a:p>
            <a:pPr indent="450000">
              <a:lnSpc>
                <a:spcPct val="120000"/>
              </a:lnSpc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indent="450000">
              <a:lnSpc>
                <a:spcPct val="120000"/>
              </a:lnSpc>
              <a:buFontTx/>
              <a:buChar char="-"/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18" name="Picture 7" descr="росинкас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0392" y="53790"/>
            <a:ext cx="865983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C:\Program Files (x86)\Microsoft Office\MEDIA\OFFICE12\Bullets\BD15056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68524"/>
            <a:ext cx="142876" cy="1428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C:\Users\Dubodel\AppData\Local\Temp\Rar$DI04.825\map_ru.jpg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tretch>
            <a:fillRect/>
          </a:stretch>
        </p:blipFill>
        <p:spPr bwMode="auto">
          <a:xfrm>
            <a:off x="6715140" y="4857760"/>
            <a:ext cx="2286016" cy="1396229"/>
          </a:xfrm>
          <a:prstGeom prst="rect">
            <a:avLst/>
          </a:prstGeom>
          <a:noFill/>
          <a:effectLst>
            <a:outerShdw blurRad="546100" dist="50800" dir="5400000" algn="ctr" rotWithShape="0">
              <a:schemeClr val="accent1">
                <a:lumMod val="75000"/>
                <a:alpha val="52000"/>
              </a:schemeClr>
            </a:outerShdw>
          </a:effectLst>
        </p:spPr>
      </p:pic>
      <p:pic>
        <p:nvPicPr>
          <p:cNvPr id="19" name="Picture 42" descr="j02387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212" y="80097"/>
            <a:ext cx="928694" cy="71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16000" sy="116000" algn="ctr" rotWithShape="0">
              <a:schemeClr val="bg1">
                <a:alpha val="77000"/>
              </a:schemeClr>
            </a:outerShdw>
          </a:effectLst>
        </p:spPr>
      </p:pic>
      <p:pic>
        <p:nvPicPr>
          <p:cNvPr id="20" name="Picture 2" descr="C:\Program Files (x86)\Microsoft Office\MEDIA\OFFICE12\Bullets\BD15056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214950"/>
            <a:ext cx="142876" cy="1428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C:\Program Files (x86)\Microsoft Office\MEDIA\OFFICE12\Bullets\BD15056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500702"/>
            <a:ext cx="142876" cy="1428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29396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" descr="C:\Program Files (x86)\Microsoft Office\MEDIA\OFFICE12\Bullets\BD15056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13019"/>
            <a:ext cx="142876" cy="1428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339510" y="5098969"/>
            <a:ext cx="807249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78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территориальных управлений инкассации (филиалов)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Более 500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 территориально обособленных участков инкассации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40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кассовых подразделений в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36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регионах России 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Средняя численность работников –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18 935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человек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5752" y="142852"/>
            <a:ext cx="8858280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>
              <a:lnSpc>
                <a:spcPct val="120000"/>
              </a:lnSpc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indent="450000">
              <a:lnSpc>
                <a:spcPct val="120000"/>
              </a:lnSpc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indent="450000">
              <a:lnSpc>
                <a:spcPct val="120000"/>
              </a:lnSpc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indent="450000">
              <a:lnSpc>
                <a:spcPct val="120000"/>
              </a:lnSpc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indent="450000">
              <a:lnSpc>
                <a:spcPct val="1200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В системе Банка России имеется два основных транспортных подразделения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: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cs typeface="Arial" pitchFamily="34" charset="0"/>
              </a:rPr>
              <a:t>Управление специальных перевозок Центрального хранилища и Российское объединение инкассации</a:t>
            </a:r>
            <a:endParaRPr lang="ru-RU" dirty="0" smtClean="0">
              <a:latin typeface="Franklin Gothic Book" pitchFamily="34" charset="0"/>
              <a:cs typeface="Arial" pitchFamily="34" charset="0"/>
            </a:endParaRPr>
          </a:p>
          <a:p>
            <a:pPr indent="450000">
              <a:lnSpc>
                <a:spcPct val="120000"/>
              </a:lnSpc>
            </a:pPr>
            <a:endParaRPr lang="ru-RU" dirty="0" smtClean="0"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37" name="Picture 2" descr="C:\Program Files (x86)\Microsoft Office\MEDIA\OFFICE12\Bullets\BD15056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000768"/>
            <a:ext cx="142876" cy="1428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7929586" cy="857232"/>
          </a:xfrm>
          <a:prstGeom prst="rect">
            <a:avLst/>
          </a:prstGeom>
          <a:solidFill>
            <a:srgbClr val="1B4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8786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Ключевые показатели деятельности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Объединения «РОСИНКАС»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929586" y="8941"/>
            <a:ext cx="1214414" cy="857232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34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902057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6357958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b="1" smtClean="0">
                <a:solidFill>
                  <a:srgbClr val="FF0000"/>
                </a:solidFill>
              </a:rPr>
              <a:pPr/>
              <a:t>3</a:t>
            </a:fld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Picture 7" descr="росинкас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0392" y="53790"/>
            <a:ext cx="865983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6250157" y="2081202"/>
            <a:ext cx="242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844" y="6000768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" name="Picture 42" descr="j02387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12" y="80097"/>
            <a:ext cx="928694" cy="71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16000" sy="116000" algn="ctr" rotWithShape="0">
              <a:schemeClr val="bg1">
                <a:alpha val="77000"/>
              </a:schemeClr>
            </a:outerShdw>
          </a:effec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29396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6" name="Диаграмма 25"/>
          <p:cNvGraphicFramePr/>
          <p:nvPr/>
        </p:nvGraphicFramePr>
        <p:xfrm>
          <a:off x="0" y="785794"/>
          <a:ext cx="878687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357290" y="4500570"/>
            <a:ext cx="5572164" cy="1714512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3975" cmpd="thickThin">
            <a:solidFill>
              <a:srgbClr val="FF2F2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4"/>
          <p:cNvSpPr txBox="1"/>
          <p:nvPr/>
        </p:nvSpPr>
        <p:spPr>
          <a:xfrm>
            <a:off x="1500166" y="4429132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u="sng" dirty="0" smtClean="0">
                <a:solidFill>
                  <a:srgbClr val="1F497D">
                    <a:lumMod val="50000"/>
                  </a:srgbClr>
                </a:solidFill>
              </a:rPr>
              <a:t>Данные за </a:t>
            </a:r>
            <a:r>
              <a:rPr lang="ru-RU" sz="1800" b="1" u="sng" dirty="0" smtClean="0">
                <a:solidFill>
                  <a:srgbClr val="1F497D">
                    <a:lumMod val="50000"/>
                  </a:srgbClr>
                </a:solidFill>
              </a:rPr>
              <a:t>2012 г. </a:t>
            </a:r>
            <a:r>
              <a:rPr lang="en-US" sz="1800" b="1" u="sng" dirty="0" smtClean="0">
                <a:solidFill>
                  <a:srgbClr val="1F497D">
                    <a:lumMod val="50000"/>
                  </a:srgbClr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</a:rPr>
              <a:t> Объем перевозок</a:t>
            </a:r>
            <a:r>
              <a:rPr lang="en-US" sz="1800" dirty="0" smtClean="0">
                <a:solidFill>
                  <a:srgbClr val="1F497D">
                    <a:lumMod val="50000"/>
                  </a:srgbClr>
                </a:solidFill>
              </a:rPr>
              <a:t>: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21 148,3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</a:rPr>
              <a:t>млрд. руб.</a:t>
            </a:r>
            <a:endParaRPr lang="en-US" sz="1800" dirty="0" smtClean="0">
              <a:solidFill>
                <a:srgbClr val="1F497D">
                  <a:lumMod val="50000"/>
                </a:srgbClr>
              </a:solidFill>
            </a:endParaRPr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</a:rPr>
              <a:t> Доходы от реализации услуг</a:t>
            </a:r>
            <a:r>
              <a:rPr lang="en-US" sz="1800" dirty="0" smtClean="0">
                <a:solidFill>
                  <a:srgbClr val="1F497D">
                    <a:lumMod val="50000"/>
                  </a:srgbClr>
                </a:solidFill>
              </a:rPr>
              <a:t>: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17 449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</a:rPr>
              <a:t>млн. руб.</a:t>
            </a:r>
            <a:endParaRPr lang="en-US" sz="1800" dirty="0" smtClean="0">
              <a:solidFill>
                <a:srgbClr val="1F497D">
                  <a:lumMod val="50000"/>
                </a:srgbClr>
              </a:solidFill>
            </a:endParaRPr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</a:rPr>
              <a:t> Чистая прибыль</a:t>
            </a:r>
            <a:r>
              <a:rPr lang="en-US" sz="1800" dirty="0" smtClean="0">
                <a:solidFill>
                  <a:srgbClr val="1F497D">
                    <a:lumMod val="50000"/>
                  </a:srgbClr>
                </a:solidFill>
              </a:rPr>
              <a:t>: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1 571,9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</a:rPr>
              <a:t>млн. руб.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</a:rPr>
              <a:t>  Активы</a:t>
            </a:r>
            <a:r>
              <a:rPr lang="en-US" sz="18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</a:rPr>
              <a:t>на </a:t>
            </a:r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</a:rPr>
              <a:t>31.</a:t>
            </a:r>
            <a:r>
              <a:rPr lang="en-US" sz="1800" b="1" dirty="0" smtClean="0">
                <a:solidFill>
                  <a:srgbClr val="1F497D">
                    <a:lumMod val="50000"/>
                  </a:srgbClr>
                </a:solidFill>
              </a:rPr>
              <a:t>12</a:t>
            </a:r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</a:rPr>
              <a:t>.201</a:t>
            </a:r>
            <a:r>
              <a:rPr lang="en-US" sz="1800" b="1" dirty="0" smtClean="0">
                <a:solidFill>
                  <a:srgbClr val="1F497D">
                    <a:lumMod val="50000"/>
                  </a:srgbClr>
                </a:solidFill>
              </a:rPr>
              <a:t>2</a:t>
            </a:r>
            <a:r>
              <a:rPr lang="en-US" sz="1800" dirty="0" smtClean="0">
                <a:solidFill>
                  <a:srgbClr val="1F497D">
                    <a:lumMod val="50000"/>
                  </a:srgbClr>
                </a:solidFill>
              </a:rPr>
              <a:t>: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9 533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</a:rPr>
              <a:t>млн. руб.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</a:rPr>
              <a:t>  Собственный капитал</a:t>
            </a:r>
            <a:r>
              <a:rPr lang="en-US" sz="1800" dirty="0" smtClean="0">
                <a:solidFill>
                  <a:srgbClr val="1F497D">
                    <a:lumMod val="50000"/>
                  </a:srgbClr>
                </a:solidFill>
              </a:rPr>
              <a:t>: </a:t>
            </a:r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</a:rPr>
              <a:t>7 689</a:t>
            </a:r>
            <a:r>
              <a:rPr lang="en-US" sz="1800" b="1" dirty="0" smtClean="0">
                <a:solidFill>
                  <a:srgbClr val="1F497D">
                    <a:lumMod val="50000"/>
                  </a:srgbClr>
                </a:solidFill>
              </a:rPr>
              <a:t>,1</a:t>
            </a:r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</a:rPr>
              <a:t>млн. руб.</a:t>
            </a:r>
            <a:endParaRPr lang="ru-RU" sz="18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7929586" cy="857232"/>
          </a:xfrm>
          <a:prstGeom prst="rect">
            <a:avLst/>
          </a:prstGeom>
          <a:solidFill>
            <a:srgbClr val="1B4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8786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Материально-техническая база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Объединения «РОСИНКАС»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929586" y="8941"/>
            <a:ext cx="1214414" cy="857232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34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902057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6357958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b="1" smtClean="0">
                <a:solidFill>
                  <a:srgbClr val="FF0000"/>
                </a:solidFill>
              </a:rPr>
              <a:pPr/>
              <a:t>4</a:t>
            </a:fld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Picture 7" descr="росинкас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0392" y="53790"/>
            <a:ext cx="865983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2" descr="j02387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12" y="80097"/>
            <a:ext cx="928694" cy="71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16000" sy="116000" algn="ctr" rotWithShape="0">
              <a:schemeClr val="bg1">
                <a:alpha val="77000"/>
              </a:scheme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1000108"/>
            <a:ext cx="9786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defTabSz="1044575" eaLnBrk="0" hangingPunct="0"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Объединение «РОСИНКАС» имеет самый большой парк бронированного 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marL="144000" defTabSz="1044575" eaLnBrk="0" hangingPunct="0">
              <a:buFont typeface="Arial" charset="0"/>
              <a:buNone/>
              <a:defRPr/>
            </a:pP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спецавтотранспорта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в России и СНГ, который составляет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5 330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единиц,  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marL="144000" defTabSz="1044575" eaLnBrk="0" hangingPunct="0"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более 80 % из которых (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4 298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единиц) бронированные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1" name="Picture 2" descr="C:\Program Files\Microsoft Office\MEDIA\OFFICE12\Bullets\j011583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1071546"/>
            <a:ext cx="142875" cy="142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2" descr="&amp;Scy;&amp;pcy;&amp;iecy;&amp;tscy;&amp;icy;&amp;acy;&amp;lcy;&amp;icy;&amp;zcy;&amp;icy;&amp;rcy;&amp;ocy;&amp;vcy;&amp;acy;&amp;ncy;&amp;ncy;&amp;ycy;&amp;jcy; &amp;bcy;&amp;rcy;&amp;ocy;&amp;ncy;&amp;icy;&amp;rcy;&amp;ocy;&amp;vcy;&amp;acy;&amp;ncy;&amp;ncy;&amp;ycy;&amp;jcy; &amp;acy;&amp;vcy;&amp;tcy;&amp;ocy;&amp;mcy;&amp;ocy;&amp;bcy;&amp;icy;&amp;lcy;&amp;softcy; &amp;ncy;&amp;acy; &amp;bcy;&amp;acy;&amp;zcy;&amp;iecy; Mercedes-Benz 316 CDI "/>
          <p:cNvPicPr>
            <a:picLocks noChangeAspect="1" noChangeArrowheads="1"/>
          </p:cNvPicPr>
          <p:nvPr/>
        </p:nvPicPr>
        <p:blipFill>
          <a:blip r:embed="rId6" cstate="print"/>
          <a:srcRect t="5425" b="7775"/>
          <a:stretch>
            <a:fillRect/>
          </a:stretch>
        </p:blipFill>
        <p:spPr bwMode="auto">
          <a:xfrm>
            <a:off x="6929454" y="3214686"/>
            <a:ext cx="2000264" cy="135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19100" dist="38100" dir="2700000" algn="ctr" rotWithShape="0">
              <a:schemeClr val="accent1">
                <a:lumMod val="75000"/>
                <a:alpha val="96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6" name="Прямоугольник 15"/>
          <p:cNvSpPr/>
          <p:nvPr/>
        </p:nvSpPr>
        <p:spPr>
          <a:xfrm>
            <a:off x="214282" y="3643314"/>
            <a:ext cx="9929882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defTabSz="1044575" eaLnBrk="0" hangingPunct="0">
              <a:lnSpc>
                <a:spcPct val="120000"/>
              </a:lnSpc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" name="Picture 2" descr="C:\Program Files\Microsoft Office\MEDIA\OFFICE12\Bullets\j011583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2000240"/>
            <a:ext cx="142875" cy="142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14282" y="1928802"/>
            <a:ext cx="892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       Все инкассаторы Объединения «РОСИНКАС» 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Оснащаются боевым огнестрельным оружием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индивидуальными средствами защиты 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(бронежилетами,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бронешлемами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 - более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15 000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ед.)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1643050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19100" dist="38100" dir="2700000" algn="ctr" rotWithShape="0">
              <a:schemeClr val="accent1">
                <a:lumMod val="75000"/>
                <a:alpha val="96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29396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C:\Program Files\Microsoft Office\MEDIA\OFFICE12\Bullets\j011583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86124"/>
            <a:ext cx="142875" cy="142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142844" y="3214686"/>
            <a:ext cx="885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   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Средства обработки денежной наличности включают в себя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счетно-сортировальные машины и верифицирующие устройства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от ведущих мировых брендов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cs typeface="Arial" pitchFamily="34" charset="0"/>
              </a:rPr>
              <a:t>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  <a:cs typeface="Arial" pitchFamily="34" charset="0"/>
            </a:endParaRPr>
          </a:p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Giesecke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&amp;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Devrient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,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Glory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,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DEEP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2000,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Laurel Bank Machines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,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Talaris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,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Kiesan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Electronics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28" name="Picture 7" descr="200x200_rosinka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4786322"/>
            <a:ext cx="233382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19100" dist="38100" dir="2700000" algn="tl" rotWithShape="0">
              <a:schemeClr val="accent1">
                <a:lumMod val="75000"/>
                <a:alpha val="96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0" name="Picture 4" descr="694a54bc5fe3f99f02bf669241e457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6" y="4714884"/>
            <a:ext cx="187976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19100" dist="38100" dir="2700000" algn="ctr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</p:pic>
      <p:pic>
        <p:nvPicPr>
          <p:cNvPr id="31" name="Рисунок 30" descr="C:\Users\Arhipov\Desktop\Рисунок5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4714884"/>
            <a:ext cx="20717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19100" dist="38100" dir="2700000" algn="ctr" rotWithShape="0">
              <a:schemeClr val="tx2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7929586" cy="857232"/>
          </a:xfrm>
          <a:prstGeom prst="rect">
            <a:avLst/>
          </a:prstGeom>
          <a:solidFill>
            <a:srgbClr val="1B4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929586" y="8941"/>
            <a:ext cx="1214414" cy="857232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34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902057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6427808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b="1" smtClean="0">
                <a:solidFill>
                  <a:srgbClr val="FF0000"/>
                </a:solidFill>
              </a:rPr>
              <a:pPr/>
              <a:t>5</a:t>
            </a:fld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Picture 7" descr="росинкас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0392" y="53790"/>
            <a:ext cx="865983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2" descr="j02387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12" y="80097"/>
            <a:ext cx="928694" cy="71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16000" sy="116000" algn="ctr" rotWithShape="0">
              <a:schemeClr val="bg1">
                <a:alpha val="77000"/>
              </a:scheme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14282" y="3643314"/>
            <a:ext cx="9929882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defTabSz="1044575" eaLnBrk="0" hangingPunct="0">
              <a:lnSpc>
                <a:spcPct val="120000"/>
              </a:lnSpc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88789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42844" y="53202"/>
            <a:ext cx="878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Статистика нападений на 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перевозчиков ценностей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Европе (2012 г.)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285851" y="2643177"/>
          <a:ext cx="6500859" cy="367094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tableStyleId>{125E5076-3810-47DD-B79F-674D7AD40C01}</a:tableStyleId>
              </a:tblPr>
              <a:tblGrid>
                <a:gridCol w="959388"/>
                <a:gridCol w="1658944"/>
                <a:gridCol w="1903787"/>
                <a:gridCol w="1978740"/>
              </a:tblGrid>
              <a:tr h="771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600" b="1" i="1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600" b="1" i="1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</a:t>
                      </a:r>
                      <a:endParaRPr lang="ru-RU" sz="1600" b="1" i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нападений 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Объем похищенных </a:t>
                      </a:r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ценностей </a:t>
                      </a:r>
                    </a:p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(млн. евро)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Страна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</a:tr>
              <a:tr h="263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383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7,68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Великобритания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63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1,95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Франция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C4372"/>
                    </a:solidFill>
                  </a:tcPr>
                </a:tc>
              </a:tr>
              <a:tr h="263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55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22,36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Италия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63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0,75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Ирландия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C4372"/>
                    </a:solidFill>
                  </a:tcPr>
                </a:tc>
              </a:tr>
              <a:tr h="263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0,97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Швеция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63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0,6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Португалия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C4372"/>
                    </a:solidFill>
                  </a:tcPr>
                </a:tc>
              </a:tr>
              <a:tr h="263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0,47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Нидерланды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63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0,24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Греция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1C4372"/>
                    </a:solidFill>
                  </a:tcPr>
                </a:tc>
              </a:tr>
              <a:tr h="263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3,25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Германия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63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0,39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Польша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</a:tr>
              <a:tr h="263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616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38,66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 стран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714480" y="1071546"/>
          <a:ext cx="5643602" cy="130302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95311"/>
                <a:gridCol w="1338404"/>
                <a:gridCol w="856578"/>
                <a:gridCol w="1753309"/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Показатель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Динамика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Всего нападений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    Снижение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16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Всего похищено ценностей                   (млн. евро)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42,9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  Снижение </a:t>
                      </a:r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ru-RU" sz="1600" b="1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29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7929586" cy="857232"/>
          </a:xfrm>
          <a:prstGeom prst="rect">
            <a:avLst/>
          </a:prstGeom>
          <a:solidFill>
            <a:srgbClr val="1B4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929586" y="8941"/>
            <a:ext cx="1214414" cy="857232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34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902057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6427808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b="1" smtClean="0">
                <a:solidFill>
                  <a:srgbClr val="FF0000"/>
                </a:solidFill>
              </a:rPr>
              <a:pPr/>
              <a:t>6</a:t>
            </a:fld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Picture 7" descr="росинкас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0392" y="53790"/>
            <a:ext cx="865983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2" descr="j02387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12" y="80097"/>
            <a:ext cx="928694" cy="71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16000" sy="116000" algn="ctr" rotWithShape="0">
              <a:schemeClr val="bg1">
                <a:alpha val="77000"/>
              </a:scheme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14282" y="3643314"/>
            <a:ext cx="9929882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defTabSz="1044575" eaLnBrk="0" hangingPunct="0">
              <a:lnSpc>
                <a:spcPct val="120000"/>
              </a:lnSpc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88789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-428660" y="-35602"/>
            <a:ext cx="1028707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Динамика нападений в разрезе 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стран-лидеров по числу нападений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перевозчиков ценностей</a:t>
            </a:r>
          </a:p>
          <a:p>
            <a:pPr algn="ctr"/>
            <a:endParaRPr lang="ru-RU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1071546"/>
            <a:ext cx="185852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Великобритания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2000232" y="1000108"/>
          <a:ext cx="614366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285720" y="3643314"/>
          <a:ext cx="40719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85852" y="3714752"/>
            <a:ext cx="114300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Франция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2965836" y="4965314"/>
            <a:ext cx="2784494" cy="794"/>
          </a:xfrm>
          <a:prstGeom prst="line">
            <a:avLst/>
          </a:prstGeom>
          <a:noFill/>
          <a:ln w="79375" cap="flat" cmpd="tri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8019" y="3500438"/>
            <a:ext cx="9001156" cy="1588"/>
          </a:xfrm>
          <a:prstGeom prst="line">
            <a:avLst/>
          </a:prstGeom>
          <a:noFill/>
          <a:ln w="79375" cap="flat" cmpd="tri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Диаграмма 26"/>
          <p:cNvGraphicFramePr/>
          <p:nvPr/>
        </p:nvGraphicFramePr>
        <p:xfrm>
          <a:off x="4357686" y="36433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215074" y="3714752"/>
            <a:ext cx="114300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Италия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7929586" cy="857232"/>
          </a:xfrm>
          <a:prstGeom prst="rect">
            <a:avLst/>
          </a:prstGeom>
          <a:solidFill>
            <a:srgbClr val="1B4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929586" y="8941"/>
            <a:ext cx="1214414" cy="857232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34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902057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6427808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b="1" smtClean="0">
                <a:solidFill>
                  <a:srgbClr val="FF0000"/>
                </a:solidFill>
              </a:rPr>
              <a:pPr/>
              <a:t>7</a:t>
            </a:fld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Picture 7" descr="росинкас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0392" y="53790"/>
            <a:ext cx="865983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2" descr="j02387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12" y="80097"/>
            <a:ext cx="928694" cy="71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16000" sy="116000" algn="ctr" rotWithShape="0">
              <a:schemeClr val="bg1">
                <a:alpha val="77000"/>
              </a:scheme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14282" y="3643314"/>
            <a:ext cx="9929882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defTabSz="1044575" eaLnBrk="0" hangingPunct="0">
              <a:lnSpc>
                <a:spcPct val="120000"/>
              </a:lnSpc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88789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42844" y="53202"/>
            <a:ext cx="878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Статистика нападений на инкассаторов 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Европе по объектам нападений (2012 г.)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1407" y="1142984"/>
          <a:ext cx="8643996" cy="42715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36661"/>
                <a:gridCol w="911963"/>
                <a:gridCol w="1134404"/>
                <a:gridCol w="1139525"/>
                <a:gridCol w="823951"/>
                <a:gridCol w="1099057"/>
                <a:gridCol w="1154010"/>
                <a:gridCol w="944425"/>
              </a:tblGrid>
              <a:tr h="95296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Объект </a:t>
                      </a:r>
                    </a:p>
                    <a:p>
                      <a:pPr algn="ctr" rtl="0" fontAlgn="b"/>
                      <a:r>
                        <a:rPr lang="ru-RU" sz="13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нападения</a:t>
                      </a:r>
                      <a:endParaRPr lang="ru-RU" sz="13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Всего нападений 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Отраженные нападения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Серьезных ранений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Взрывов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Валовые </a:t>
                      </a:r>
                      <a:r>
                        <a:rPr lang="ru-RU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убытки от </a:t>
                      </a:r>
                      <a:r>
                        <a:rPr lang="ru-RU" sz="13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нападений (млн. Евро)</a:t>
                      </a:r>
                      <a:endParaRPr lang="ru-RU" sz="13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Всего </a:t>
                      </a:r>
                      <a:r>
                        <a:rPr lang="ru-RU" sz="13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возмещено  (млн. Евро)</a:t>
                      </a:r>
                      <a:endParaRPr lang="ru-RU" sz="13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Чистые убытки (млн. Евро)</a:t>
                      </a:r>
                      <a:endParaRPr lang="ru-RU" sz="13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372"/>
                    </a:solidFill>
                  </a:tcPr>
                </a:tc>
              </a:tr>
              <a:tr h="72163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Вне </a:t>
                      </a:r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транспортного </a:t>
                      </a:r>
                      <a:r>
                        <a:rPr lang="ru-RU" sz="15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средства 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381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10,21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1,00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9,21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46854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На транспортное средство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15,89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0,38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15,51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</a:tr>
              <a:tr h="4810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Помещение с банкоматами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4,54 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0,37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4,17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5474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 </a:t>
                      </a:r>
                      <a:r>
                        <a:rPr lang="ru-RU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похищением людей/</a:t>
                      </a:r>
                    </a:p>
                    <a:p>
                      <a:pPr algn="ctr" rtl="0" fontAlgn="b"/>
                      <a:r>
                        <a:rPr lang="ru-RU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транспортных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средств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1,20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1,20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4372"/>
                    </a:solidFill>
                  </a:tcPr>
                </a:tc>
              </a:tr>
              <a:tr h="4810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Операционный центр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12,76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12,76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632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44,60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1,75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42,85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004" marR="4004" marT="4004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A3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7929586" cy="857232"/>
          </a:xfrm>
          <a:prstGeom prst="rect">
            <a:avLst/>
          </a:prstGeom>
          <a:solidFill>
            <a:srgbClr val="1B4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929586" y="8941"/>
            <a:ext cx="1214414" cy="857232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34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902057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6427808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b="1" smtClean="0">
                <a:solidFill>
                  <a:srgbClr val="FF0000"/>
                </a:solidFill>
              </a:rPr>
              <a:pPr/>
              <a:t>8</a:t>
            </a:fld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Picture 7" descr="росинкас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0392" y="53790"/>
            <a:ext cx="865983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2" descr="j02387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12" y="80097"/>
            <a:ext cx="928694" cy="71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16000" sy="116000" algn="ctr" rotWithShape="0">
              <a:schemeClr val="bg1">
                <a:alpha val="77000"/>
              </a:schemeClr>
            </a:outerShdw>
          </a:effec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88789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-428660" y="-285776"/>
            <a:ext cx="102870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Статистика нападений на 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перевозчиков ценностей в России</a:t>
            </a:r>
          </a:p>
        </p:txBody>
      </p:sp>
      <p:graphicFrame>
        <p:nvGraphicFramePr>
          <p:cNvPr id="34" name="Диаграмма 33"/>
          <p:cNvGraphicFramePr/>
          <p:nvPr/>
        </p:nvGraphicFramePr>
        <p:xfrm>
          <a:off x="428596" y="1071546"/>
          <a:ext cx="842968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786182" y="1142984"/>
            <a:ext cx="3500462" cy="338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    Количество нападений - Россия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57158" y="3286124"/>
            <a:ext cx="8429684" cy="1588"/>
          </a:xfrm>
          <a:prstGeom prst="line">
            <a:avLst/>
          </a:prstGeom>
          <a:noFill/>
          <a:ln w="79375" cap="flat" cmpd="tri" algn="ctr">
            <a:solidFill>
              <a:srgbClr val="1F497D">
                <a:lumMod val="50000"/>
              </a:srgb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Диаграмма 38"/>
          <p:cNvGraphicFramePr/>
          <p:nvPr/>
        </p:nvGraphicFramePr>
        <p:xfrm>
          <a:off x="179512" y="3284984"/>
          <a:ext cx="842968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267744" y="3933056"/>
            <a:ext cx="288862" cy="338554"/>
          </a:xfrm>
          <a:prstGeom prst="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4008" y="4653136"/>
            <a:ext cx="276038" cy="307777"/>
          </a:xfrm>
          <a:prstGeom prst="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100000">
                <a:srgbClr val="4F81BD">
                  <a:lumMod val="40000"/>
                  <a:lumOff val="60000"/>
                </a:srgbClr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00892" y="3631172"/>
            <a:ext cx="276038" cy="307777"/>
          </a:xfrm>
          <a:prstGeom prst="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00364" y="3429000"/>
            <a:ext cx="2786082" cy="6924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Количество нападений и похищенные ценности - Объединение «РОСИНКАС»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553452" y="4191964"/>
            <a:ext cx="197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Количество нападений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7929586" cy="857232"/>
          </a:xfrm>
          <a:prstGeom prst="rect">
            <a:avLst/>
          </a:prstGeom>
          <a:solidFill>
            <a:srgbClr val="1B4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929586" y="8941"/>
            <a:ext cx="1214414" cy="857232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34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902057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6357958"/>
            <a:ext cx="9144000" cy="1588"/>
          </a:xfrm>
          <a:prstGeom prst="line">
            <a:avLst/>
          </a:prstGeom>
          <a:ln w="60325" cmpd="dbl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86D67-05CE-432A-890D-33A912E81555}" type="slidenum">
              <a:rPr lang="ru-RU" b="1" smtClean="0">
                <a:solidFill>
                  <a:srgbClr val="FF0000"/>
                </a:solidFill>
              </a:rPr>
              <a:pPr/>
              <a:t>9</a:t>
            </a:fld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Picture 7" descr="росинкас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0392" y="53790"/>
            <a:ext cx="865983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2" descr="j02387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12" y="80097"/>
            <a:ext cx="928694" cy="71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16000" sy="116000" algn="ctr" rotWithShape="0">
              <a:schemeClr val="bg1">
                <a:alpha val="77000"/>
              </a:schemeClr>
            </a:outerShdw>
          </a:effec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7993" y="6429396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142844" y="53202"/>
            <a:ext cx="878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Роль Объединения «РОСИНКАС»</a:t>
            </a:r>
          </a:p>
          <a:p>
            <a:pPr algn="ctr"/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наличном денежном обращении России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2549323" y="5023049"/>
            <a:ext cx="2474512" cy="794"/>
          </a:xfrm>
          <a:prstGeom prst="line">
            <a:avLst/>
          </a:prstGeom>
          <a:noFill/>
          <a:ln w="79375" cap="flat" cmpd="tri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8019" y="3713164"/>
            <a:ext cx="9001156" cy="1588"/>
          </a:xfrm>
          <a:prstGeom prst="line">
            <a:avLst/>
          </a:prstGeom>
          <a:noFill/>
          <a:ln w="79375" cap="flat" cmpd="tri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Диаграмма 40"/>
          <p:cNvGraphicFramePr/>
          <p:nvPr/>
        </p:nvGraphicFramePr>
        <p:xfrm>
          <a:off x="285720" y="1357298"/>
          <a:ext cx="885828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2643174" y="1785926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6000"/>
                </a:solidFill>
              </a:rPr>
              <a:t>+40.9 %</a:t>
            </a:r>
            <a:endParaRPr lang="ru-RU" sz="1400" b="1" dirty="0">
              <a:solidFill>
                <a:srgbClr val="006000"/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571868" y="1714488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6000"/>
                </a:solidFill>
              </a:rPr>
              <a:t>+32.3 %</a:t>
            </a:r>
            <a:endParaRPr lang="ru-RU" sz="1400" b="1" dirty="0">
              <a:solidFill>
                <a:srgbClr val="006000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4357686" y="1714488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6000"/>
                </a:solidFill>
              </a:rPr>
              <a:t>+7.3 %</a:t>
            </a:r>
            <a:endParaRPr lang="ru-RU" sz="1400" b="1" dirty="0">
              <a:solidFill>
                <a:srgbClr val="006000"/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5286380" y="1643050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6000"/>
                </a:solidFill>
              </a:rPr>
              <a:t>+4.5 %</a:t>
            </a:r>
            <a:endParaRPr lang="ru-RU" sz="1400" b="1" dirty="0">
              <a:solidFill>
                <a:srgbClr val="006000"/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6215074" y="1500174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6000"/>
                </a:solidFill>
              </a:rPr>
              <a:t>+26.1 %</a:t>
            </a:r>
            <a:endParaRPr lang="ru-RU" sz="1400" b="1" dirty="0">
              <a:solidFill>
                <a:srgbClr val="006000"/>
              </a:solidFill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6929454" y="1357298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6000"/>
                </a:solidFill>
              </a:rPr>
              <a:t>+19.0 %</a:t>
            </a:r>
            <a:endParaRPr lang="ru-RU" sz="1400" b="1" dirty="0">
              <a:solidFill>
                <a:srgbClr val="006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214346" y="3688139"/>
            <a:ext cx="4361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Количество обслуживаемых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подразделений  расчетной сети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Банка России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0" y="4214818"/>
          <a:ext cx="3857652" cy="231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928926" y="1000108"/>
            <a:ext cx="4361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Динамика наличных денег в обращении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(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трлн. руб.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43504" y="3741011"/>
            <a:ext cx="327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Количество обслуживаемых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объектов коммерческих клиентов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071934" y="4357694"/>
            <a:ext cx="4929222" cy="1714512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3975" cmpd="thickThin">
            <a:solidFill>
              <a:srgbClr val="FF2F2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071934" y="4400330"/>
            <a:ext cx="57864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около 100 тыс. клиентов на 4,5 тыс. маршрутах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более 6 тыс. объектов кредитных учреждений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более 38 тыс. банкоматов и платежных терминалов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- около 8 тыс. клиентов на кассовом обслуживании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около 2000 единиц банкоматов и платежных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терминалов на техническом обслуживании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10482</TotalTime>
  <Words>851</Words>
  <Application>Microsoft Office PowerPoint</Application>
  <PresentationFormat>Экран (4:3)</PresentationFormat>
  <Paragraphs>301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melnichenko</dc:creator>
  <cp:lastModifiedBy>Ташка</cp:lastModifiedBy>
  <cp:revision>860</cp:revision>
  <dcterms:created xsi:type="dcterms:W3CDTF">2013-09-24T10:18:31Z</dcterms:created>
  <dcterms:modified xsi:type="dcterms:W3CDTF">2013-11-20T20:34:47Z</dcterms:modified>
</cp:coreProperties>
</file>